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6" r:id="rId4"/>
    <p:sldId id="267" r:id="rId5"/>
    <p:sldId id="276" r:id="rId6"/>
    <p:sldId id="277" r:id="rId7"/>
    <p:sldId id="275" r:id="rId8"/>
    <p:sldId id="274" r:id="rId9"/>
    <p:sldId id="268" r:id="rId10"/>
    <p:sldId id="278" r:id="rId11"/>
    <p:sldId id="279" r:id="rId12"/>
    <p:sldId id="281" r:id="rId13"/>
    <p:sldId id="280" r:id="rId14"/>
    <p:sldId id="282" r:id="rId15"/>
    <p:sldId id="283" r:id="rId16"/>
    <p:sldId id="284" r:id="rId17"/>
    <p:sldId id="285" r:id="rId18"/>
    <p:sldId id="286" r:id="rId19"/>
    <p:sldId id="287" r:id="rId20"/>
    <p:sldId id="288" r:id="rId21"/>
    <p:sldId id="289" r:id="rId2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713" autoAdjust="0"/>
  </p:normalViewPr>
  <p:slideViewPr>
    <p:cSldViewPr>
      <p:cViewPr varScale="1">
        <p:scale>
          <a:sx n="104" d="100"/>
          <a:sy n="104" d="100"/>
        </p:scale>
        <p:origin x="48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43C3FD9-21BB-40FD-B945-359A0D661CAA}" type="doc">
      <dgm:prSet loTypeId="urn:microsoft.com/office/officeart/2005/8/layout/vList2" loCatId="list" qsTypeId="urn:microsoft.com/office/officeart/2005/8/quickstyle/simple4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A2962FB7-2804-4135-A859-77D6A0CF74AA}">
      <dgm:prSet/>
      <dgm:spPr/>
      <dgm:t>
        <a:bodyPr/>
        <a:lstStyle/>
        <a:p>
          <a:r>
            <a:rPr lang="cs-CZ"/>
            <a:t>Ústava ve </a:t>
          </a:r>
          <a:r>
            <a:rPr lang="cs-CZ" b="1"/>
            <a:t>formálním smyslu </a:t>
          </a:r>
          <a:r>
            <a:rPr lang="cs-CZ"/>
            <a:t>= základní a nejvyšší pramen práva, také někdy </a:t>
          </a:r>
          <a:r>
            <a:rPr lang="cs-CZ" b="1"/>
            <a:t>Ústava s „Ú“</a:t>
          </a:r>
          <a:r>
            <a:rPr lang="cs-CZ"/>
            <a:t>, upravuje otázky ústavní materie a vyznačuje se nejvyšším stupněm vyšší právní síly.</a:t>
          </a:r>
          <a:endParaRPr lang="en-US"/>
        </a:p>
      </dgm:t>
    </dgm:pt>
    <dgm:pt modelId="{A9C3A7F0-B3F9-40B6-830D-CB8053DB7B6A}" type="parTrans" cxnId="{1D990827-B0D5-4817-A2B6-28157175667D}">
      <dgm:prSet/>
      <dgm:spPr/>
      <dgm:t>
        <a:bodyPr/>
        <a:lstStyle/>
        <a:p>
          <a:endParaRPr lang="en-US"/>
        </a:p>
      </dgm:t>
    </dgm:pt>
    <dgm:pt modelId="{8EB475A9-158D-4AE2-8CB2-9295C29256E6}" type="sibTrans" cxnId="{1D990827-B0D5-4817-A2B6-28157175667D}">
      <dgm:prSet/>
      <dgm:spPr/>
      <dgm:t>
        <a:bodyPr/>
        <a:lstStyle/>
        <a:p>
          <a:endParaRPr lang="en-US"/>
        </a:p>
      </dgm:t>
    </dgm:pt>
    <dgm:pt modelId="{C7D1B51D-A34F-46E3-8069-E20CA217FCC9}">
      <dgm:prSet/>
      <dgm:spPr/>
      <dgm:t>
        <a:bodyPr/>
        <a:lstStyle/>
        <a:p>
          <a:r>
            <a:rPr lang="cs-CZ"/>
            <a:t>Ústava v </a:t>
          </a:r>
          <a:r>
            <a:rPr lang="cs-CZ" b="1"/>
            <a:t>materiálním smyslu </a:t>
          </a:r>
          <a:r>
            <a:rPr lang="cs-CZ"/>
            <a:t>– veškerá právní pravidla, která upravují ústavní materii bez ohledu na to, zda se nachází přímo v Ústavě, nebo v běžném zákoně, zachycuje i zvláštnosti historického, hospodářského, politického a kulturního vývoje státu v ČR:</a:t>
          </a:r>
          <a:endParaRPr lang="en-US"/>
        </a:p>
      </dgm:t>
    </dgm:pt>
    <dgm:pt modelId="{51739B68-49BF-4A39-B9E5-9118B26E58F6}" type="parTrans" cxnId="{46B4BE68-9306-40F5-99AB-6C2C95651299}">
      <dgm:prSet/>
      <dgm:spPr/>
      <dgm:t>
        <a:bodyPr/>
        <a:lstStyle/>
        <a:p>
          <a:endParaRPr lang="en-US"/>
        </a:p>
      </dgm:t>
    </dgm:pt>
    <dgm:pt modelId="{9E226C20-179C-4729-9CDE-183D9DBF9DF8}" type="sibTrans" cxnId="{46B4BE68-9306-40F5-99AB-6C2C95651299}">
      <dgm:prSet/>
      <dgm:spPr/>
      <dgm:t>
        <a:bodyPr/>
        <a:lstStyle/>
        <a:p>
          <a:endParaRPr lang="en-US"/>
        </a:p>
      </dgm:t>
    </dgm:pt>
    <dgm:pt modelId="{704D4907-9EC4-496F-A8CC-BEC8614474FF}">
      <dgm:prSet/>
      <dgm:spPr/>
      <dgm:t>
        <a:bodyPr/>
        <a:lstStyle/>
        <a:p>
          <a:r>
            <a:rPr lang="cs-CZ" b="1" i="1"/>
            <a:t>Organizace státu</a:t>
          </a:r>
          <a:r>
            <a:rPr lang="cs-CZ" i="1"/>
            <a:t>, tj. pravidla zřizující či rušící stát, úprava území a obyvatelstva státu, výkon státní moci a základní členění státu</a:t>
          </a:r>
          <a:endParaRPr lang="en-US"/>
        </a:p>
      </dgm:t>
    </dgm:pt>
    <dgm:pt modelId="{1BE47682-1B77-4119-8C91-D07B56FA3034}" type="parTrans" cxnId="{D089BB75-AFBA-4ACE-B8B0-3A6F0254E099}">
      <dgm:prSet/>
      <dgm:spPr/>
      <dgm:t>
        <a:bodyPr/>
        <a:lstStyle/>
        <a:p>
          <a:endParaRPr lang="en-US"/>
        </a:p>
      </dgm:t>
    </dgm:pt>
    <dgm:pt modelId="{2FEFE978-D5A6-4760-91D7-3988059529F8}" type="sibTrans" cxnId="{D089BB75-AFBA-4ACE-B8B0-3A6F0254E099}">
      <dgm:prSet/>
      <dgm:spPr/>
      <dgm:t>
        <a:bodyPr/>
        <a:lstStyle/>
        <a:p>
          <a:endParaRPr lang="en-US"/>
        </a:p>
      </dgm:t>
    </dgm:pt>
    <dgm:pt modelId="{FCD6B322-DD9C-419F-9160-7BC6F3706056}">
      <dgm:prSet/>
      <dgm:spPr/>
      <dgm:t>
        <a:bodyPr/>
        <a:lstStyle/>
        <a:p>
          <a:r>
            <a:rPr lang="cs-CZ" b="1" i="1"/>
            <a:t>Úprava vztahu státu ke společnosti a jednotlivci</a:t>
          </a:r>
          <a:endParaRPr lang="en-US"/>
        </a:p>
      </dgm:t>
    </dgm:pt>
    <dgm:pt modelId="{46BD1C0D-5603-42E3-AFC5-0C4E5E586498}" type="parTrans" cxnId="{010B1FCC-B3FE-440A-812F-D57D56DC73A9}">
      <dgm:prSet/>
      <dgm:spPr/>
      <dgm:t>
        <a:bodyPr/>
        <a:lstStyle/>
        <a:p>
          <a:endParaRPr lang="en-US"/>
        </a:p>
      </dgm:t>
    </dgm:pt>
    <dgm:pt modelId="{D2D36D55-AD93-4F5D-9874-14289B0BB9EA}" type="sibTrans" cxnId="{010B1FCC-B3FE-440A-812F-D57D56DC73A9}">
      <dgm:prSet/>
      <dgm:spPr/>
      <dgm:t>
        <a:bodyPr/>
        <a:lstStyle/>
        <a:p>
          <a:endParaRPr lang="en-US"/>
        </a:p>
      </dgm:t>
    </dgm:pt>
    <dgm:pt modelId="{A11A5593-AF82-4956-82F1-7D623B561771}">
      <dgm:prSet/>
      <dgm:spPr/>
      <dgm:t>
        <a:bodyPr/>
        <a:lstStyle/>
        <a:p>
          <a:r>
            <a:rPr lang="cs-CZ" b="1" i="1"/>
            <a:t>Vztah k jiným státům</a:t>
          </a:r>
          <a:endParaRPr lang="en-US"/>
        </a:p>
      </dgm:t>
    </dgm:pt>
    <dgm:pt modelId="{3F5D14B8-78E3-4138-8C9C-2EF858F95693}" type="parTrans" cxnId="{E3C9E653-8236-46FA-835F-4F0377BD9DFD}">
      <dgm:prSet/>
      <dgm:spPr/>
      <dgm:t>
        <a:bodyPr/>
        <a:lstStyle/>
        <a:p>
          <a:endParaRPr lang="en-US"/>
        </a:p>
      </dgm:t>
    </dgm:pt>
    <dgm:pt modelId="{B635E10B-699E-408A-B581-4A5EF5D47D4D}" type="sibTrans" cxnId="{E3C9E653-8236-46FA-835F-4F0377BD9DFD}">
      <dgm:prSet/>
      <dgm:spPr/>
      <dgm:t>
        <a:bodyPr/>
        <a:lstStyle/>
        <a:p>
          <a:endParaRPr lang="en-US"/>
        </a:p>
      </dgm:t>
    </dgm:pt>
    <dgm:pt modelId="{3679C621-5E54-4DD8-97E7-19D40245EF8C}">
      <dgm:prSet/>
      <dgm:spPr/>
      <dgm:t>
        <a:bodyPr/>
        <a:lstStyle/>
        <a:p>
          <a:r>
            <a:rPr lang="cs-CZ" b="1" i="1"/>
            <a:t>Možnost omezení základních práv a svobod</a:t>
          </a:r>
          <a:endParaRPr lang="en-US"/>
        </a:p>
      </dgm:t>
    </dgm:pt>
    <dgm:pt modelId="{415515E7-C857-4F14-82C4-F9063BF23DBC}" type="parTrans" cxnId="{8409F20E-3405-4CD9-A82A-7E235991156C}">
      <dgm:prSet/>
      <dgm:spPr/>
      <dgm:t>
        <a:bodyPr/>
        <a:lstStyle/>
        <a:p>
          <a:endParaRPr lang="en-US"/>
        </a:p>
      </dgm:t>
    </dgm:pt>
    <dgm:pt modelId="{8FA5D9CD-045D-4750-8558-719B5F732F0A}" type="sibTrans" cxnId="{8409F20E-3405-4CD9-A82A-7E235991156C}">
      <dgm:prSet/>
      <dgm:spPr/>
      <dgm:t>
        <a:bodyPr/>
        <a:lstStyle/>
        <a:p>
          <a:endParaRPr lang="en-US"/>
        </a:p>
      </dgm:t>
    </dgm:pt>
    <dgm:pt modelId="{20CB0951-E3A2-4D97-A689-342AFB12B3CB}">
      <dgm:prSet/>
      <dgm:spPr/>
      <dgm:t>
        <a:bodyPr/>
        <a:lstStyle/>
        <a:p>
          <a:r>
            <a:rPr lang="cs-CZ" b="1" i="1"/>
            <a:t>Cíle a hodnoty státu</a:t>
          </a:r>
          <a:endParaRPr lang="en-US"/>
        </a:p>
      </dgm:t>
    </dgm:pt>
    <dgm:pt modelId="{F6E2FBB7-1DBC-438F-B5D4-E80D29BF5282}" type="parTrans" cxnId="{21DECE61-A7B0-4E35-B9C6-0C2638FDE9CE}">
      <dgm:prSet/>
      <dgm:spPr/>
      <dgm:t>
        <a:bodyPr/>
        <a:lstStyle/>
        <a:p>
          <a:endParaRPr lang="en-US"/>
        </a:p>
      </dgm:t>
    </dgm:pt>
    <dgm:pt modelId="{837070E1-0C75-4438-9859-ADF104CE4780}" type="sibTrans" cxnId="{21DECE61-A7B0-4E35-B9C6-0C2638FDE9CE}">
      <dgm:prSet/>
      <dgm:spPr/>
      <dgm:t>
        <a:bodyPr/>
        <a:lstStyle/>
        <a:p>
          <a:endParaRPr lang="en-US"/>
        </a:p>
      </dgm:t>
    </dgm:pt>
    <dgm:pt modelId="{D625D8F4-6D70-46DB-8D0C-103B967ED516}" type="pres">
      <dgm:prSet presAssocID="{243C3FD9-21BB-40FD-B945-359A0D661CAA}" presName="linear" presStyleCnt="0">
        <dgm:presLayoutVars>
          <dgm:animLvl val="lvl"/>
          <dgm:resizeHandles val="exact"/>
        </dgm:presLayoutVars>
      </dgm:prSet>
      <dgm:spPr/>
    </dgm:pt>
    <dgm:pt modelId="{0A03DB52-F78A-4756-813D-ED1DB839A709}" type="pres">
      <dgm:prSet presAssocID="{A2962FB7-2804-4135-A859-77D6A0CF74AA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C2098E29-A3B6-4438-89C2-2AA570CD5BA0}" type="pres">
      <dgm:prSet presAssocID="{8EB475A9-158D-4AE2-8CB2-9295C29256E6}" presName="spacer" presStyleCnt="0"/>
      <dgm:spPr/>
    </dgm:pt>
    <dgm:pt modelId="{62799EC9-613B-43E7-B82C-C5EFB9C9F97B}" type="pres">
      <dgm:prSet presAssocID="{C7D1B51D-A34F-46E3-8069-E20CA217FCC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79391AE1-0ACA-425B-B87D-67564663F22C}" type="pres">
      <dgm:prSet presAssocID="{C7D1B51D-A34F-46E3-8069-E20CA217FCC9}" presName="childText" presStyleLbl="revTx" presStyleIdx="0" presStyleCnt="1">
        <dgm:presLayoutVars>
          <dgm:bulletEnabled val="1"/>
        </dgm:presLayoutVars>
      </dgm:prSet>
      <dgm:spPr/>
    </dgm:pt>
  </dgm:ptLst>
  <dgm:cxnLst>
    <dgm:cxn modelId="{8409F20E-3405-4CD9-A82A-7E235991156C}" srcId="{C7D1B51D-A34F-46E3-8069-E20CA217FCC9}" destId="{3679C621-5E54-4DD8-97E7-19D40245EF8C}" srcOrd="3" destOrd="0" parTransId="{415515E7-C857-4F14-82C4-F9063BF23DBC}" sibTransId="{8FA5D9CD-045D-4750-8558-719B5F732F0A}"/>
    <dgm:cxn modelId="{1D990827-B0D5-4817-A2B6-28157175667D}" srcId="{243C3FD9-21BB-40FD-B945-359A0D661CAA}" destId="{A2962FB7-2804-4135-A859-77D6A0CF74AA}" srcOrd="0" destOrd="0" parTransId="{A9C3A7F0-B3F9-40B6-830D-CB8053DB7B6A}" sibTransId="{8EB475A9-158D-4AE2-8CB2-9295C29256E6}"/>
    <dgm:cxn modelId="{21DECE61-A7B0-4E35-B9C6-0C2638FDE9CE}" srcId="{C7D1B51D-A34F-46E3-8069-E20CA217FCC9}" destId="{20CB0951-E3A2-4D97-A689-342AFB12B3CB}" srcOrd="4" destOrd="0" parTransId="{F6E2FBB7-1DBC-438F-B5D4-E80D29BF5282}" sibTransId="{837070E1-0C75-4438-9859-ADF104CE4780}"/>
    <dgm:cxn modelId="{46B4BE68-9306-40F5-99AB-6C2C95651299}" srcId="{243C3FD9-21BB-40FD-B945-359A0D661CAA}" destId="{C7D1B51D-A34F-46E3-8069-E20CA217FCC9}" srcOrd="1" destOrd="0" parTransId="{51739B68-49BF-4A39-B9E5-9118B26E58F6}" sibTransId="{9E226C20-179C-4729-9CDE-183D9DBF9DF8}"/>
    <dgm:cxn modelId="{E3C9E653-8236-46FA-835F-4F0377BD9DFD}" srcId="{C7D1B51D-A34F-46E3-8069-E20CA217FCC9}" destId="{A11A5593-AF82-4956-82F1-7D623B561771}" srcOrd="2" destOrd="0" parTransId="{3F5D14B8-78E3-4138-8C9C-2EF858F95693}" sibTransId="{B635E10B-699E-408A-B581-4A5EF5D47D4D}"/>
    <dgm:cxn modelId="{D089BB75-AFBA-4ACE-B8B0-3A6F0254E099}" srcId="{C7D1B51D-A34F-46E3-8069-E20CA217FCC9}" destId="{704D4907-9EC4-496F-A8CC-BEC8614474FF}" srcOrd="0" destOrd="0" parTransId="{1BE47682-1B77-4119-8C91-D07B56FA3034}" sibTransId="{2FEFE978-D5A6-4760-91D7-3988059529F8}"/>
    <dgm:cxn modelId="{90932376-255B-4B1E-B4F0-2457F133ABB3}" type="presOf" srcId="{A2962FB7-2804-4135-A859-77D6A0CF74AA}" destId="{0A03DB52-F78A-4756-813D-ED1DB839A709}" srcOrd="0" destOrd="0" presId="urn:microsoft.com/office/officeart/2005/8/layout/vList2"/>
    <dgm:cxn modelId="{52CC567A-A19A-4B3F-88FE-DFC10EB530BD}" type="presOf" srcId="{20CB0951-E3A2-4D97-A689-342AFB12B3CB}" destId="{79391AE1-0ACA-425B-B87D-67564663F22C}" srcOrd="0" destOrd="4" presId="urn:microsoft.com/office/officeart/2005/8/layout/vList2"/>
    <dgm:cxn modelId="{079023A7-2225-47E6-9BF5-401AB152389D}" type="presOf" srcId="{243C3FD9-21BB-40FD-B945-359A0D661CAA}" destId="{D625D8F4-6D70-46DB-8D0C-103B967ED516}" srcOrd="0" destOrd="0" presId="urn:microsoft.com/office/officeart/2005/8/layout/vList2"/>
    <dgm:cxn modelId="{A1166AAF-3CC5-4E15-9FE1-4AC3866F6CF0}" type="presOf" srcId="{3679C621-5E54-4DD8-97E7-19D40245EF8C}" destId="{79391AE1-0ACA-425B-B87D-67564663F22C}" srcOrd="0" destOrd="3" presId="urn:microsoft.com/office/officeart/2005/8/layout/vList2"/>
    <dgm:cxn modelId="{010B1FCC-B3FE-440A-812F-D57D56DC73A9}" srcId="{C7D1B51D-A34F-46E3-8069-E20CA217FCC9}" destId="{FCD6B322-DD9C-419F-9160-7BC6F3706056}" srcOrd="1" destOrd="0" parTransId="{46BD1C0D-5603-42E3-AFC5-0C4E5E586498}" sibTransId="{D2D36D55-AD93-4F5D-9874-14289B0BB9EA}"/>
    <dgm:cxn modelId="{3FF95EE2-419C-412F-885A-D474C8486EBB}" type="presOf" srcId="{FCD6B322-DD9C-419F-9160-7BC6F3706056}" destId="{79391AE1-0ACA-425B-B87D-67564663F22C}" srcOrd="0" destOrd="1" presId="urn:microsoft.com/office/officeart/2005/8/layout/vList2"/>
    <dgm:cxn modelId="{EB943CE5-96C9-4724-8CE4-BFF368F29C77}" type="presOf" srcId="{A11A5593-AF82-4956-82F1-7D623B561771}" destId="{79391AE1-0ACA-425B-B87D-67564663F22C}" srcOrd="0" destOrd="2" presId="urn:microsoft.com/office/officeart/2005/8/layout/vList2"/>
    <dgm:cxn modelId="{AA1497EB-86BB-42AD-B439-40BF4F7DF5F0}" type="presOf" srcId="{704D4907-9EC4-496F-A8CC-BEC8614474FF}" destId="{79391AE1-0ACA-425B-B87D-67564663F22C}" srcOrd="0" destOrd="0" presId="urn:microsoft.com/office/officeart/2005/8/layout/vList2"/>
    <dgm:cxn modelId="{2C721FFD-893A-42C3-A5DF-B3CD81202538}" type="presOf" srcId="{C7D1B51D-A34F-46E3-8069-E20CA217FCC9}" destId="{62799EC9-613B-43E7-B82C-C5EFB9C9F97B}" srcOrd="0" destOrd="0" presId="urn:microsoft.com/office/officeart/2005/8/layout/vList2"/>
    <dgm:cxn modelId="{B2270BCB-3697-4693-A57C-96706E7C09A6}" type="presParOf" srcId="{D625D8F4-6D70-46DB-8D0C-103B967ED516}" destId="{0A03DB52-F78A-4756-813D-ED1DB839A709}" srcOrd="0" destOrd="0" presId="urn:microsoft.com/office/officeart/2005/8/layout/vList2"/>
    <dgm:cxn modelId="{89A023EE-9519-4E67-8206-2A1296E5E97F}" type="presParOf" srcId="{D625D8F4-6D70-46DB-8D0C-103B967ED516}" destId="{C2098E29-A3B6-4438-89C2-2AA570CD5BA0}" srcOrd="1" destOrd="0" presId="urn:microsoft.com/office/officeart/2005/8/layout/vList2"/>
    <dgm:cxn modelId="{C5D37057-173B-47D1-A2B4-80B2E955F9F3}" type="presParOf" srcId="{D625D8F4-6D70-46DB-8D0C-103B967ED516}" destId="{62799EC9-613B-43E7-B82C-C5EFB9C9F97B}" srcOrd="2" destOrd="0" presId="urn:microsoft.com/office/officeart/2005/8/layout/vList2"/>
    <dgm:cxn modelId="{376A629E-B2A7-4167-84E4-3701B2F903CB}" type="presParOf" srcId="{D625D8F4-6D70-46DB-8D0C-103B967ED516}" destId="{79391AE1-0ACA-425B-B87D-67564663F22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A03DB52-F78A-4756-813D-ED1DB839A709}">
      <dsp:nvSpPr>
        <dsp:cNvPr id="0" name=""/>
        <dsp:cNvSpPr/>
      </dsp:nvSpPr>
      <dsp:spPr>
        <a:xfrm>
          <a:off x="0" y="84643"/>
          <a:ext cx="5111749" cy="1949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Ústava ve </a:t>
          </a:r>
          <a:r>
            <a:rPr lang="cs-CZ" sz="1900" b="1" kern="1200"/>
            <a:t>formálním smyslu </a:t>
          </a:r>
          <a:r>
            <a:rPr lang="cs-CZ" sz="1900" kern="1200"/>
            <a:t>= základní a nejvyšší pramen práva, také někdy </a:t>
          </a:r>
          <a:r>
            <a:rPr lang="cs-CZ" sz="1900" b="1" kern="1200"/>
            <a:t>Ústava s „Ú“</a:t>
          </a:r>
          <a:r>
            <a:rPr lang="cs-CZ" sz="1900" kern="1200"/>
            <a:t>, upravuje otázky ústavní materie a vyznačuje se nejvyšším stupněm vyšší právní síly.</a:t>
          </a:r>
          <a:endParaRPr lang="en-US" sz="1900" kern="1200"/>
        </a:p>
      </dsp:txBody>
      <dsp:txXfrm>
        <a:off x="95157" y="179800"/>
        <a:ext cx="4921435" cy="1758979"/>
      </dsp:txXfrm>
    </dsp:sp>
    <dsp:sp modelId="{62799EC9-613B-43E7-B82C-C5EFB9C9F97B}">
      <dsp:nvSpPr>
        <dsp:cNvPr id="0" name=""/>
        <dsp:cNvSpPr/>
      </dsp:nvSpPr>
      <dsp:spPr>
        <a:xfrm>
          <a:off x="0" y="2088656"/>
          <a:ext cx="5111749" cy="1949293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1900" kern="1200"/>
            <a:t>Ústava v </a:t>
          </a:r>
          <a:r>
            <a:rPr lang="cs-CZ" sz="1900" b="1" kern="1200"/>
            <a:t>materiálním smyslu </a:t>
          </a:r>
          <a:r>
            <a:rPr lang="cs-CZ" sz="1900" kern="1200"/>
            <a:t>– veškerá právní pravidla, která upravují ústavní materii bez ohledu na to, zda se nachází přímo v Ústavě, nebo v běžném zákoně, zachycuje i zvláštnosti historického, hospodářského, politického a kulturního vývoje státu v ČR:</a:t>
          </a:r>
          <a:endParaRPr lang="en-US" sz="1900" kern="1200"/>
        </a:p>
      </dsp:txBody>
      <dsp:txXfrm>
        <a:off x="95157" y="2183813"/>
        <a:ext cx="4921435" cy="1758979"/>
      </dsp:txXfrm>
    </dsp:sp>
    <dsp:sp modelId="{79391AE1-0ACA-425B-B87D-67564663F22C}">
      <dsp:nvSpPr>
        <dsp:cNvPr id="0" name=""/>
        <dsp:cNvSpPr/>
      </dsp:nvSpPr>
      <dsp:spPr>
        <a:xfrm>
          <a:off x="0" y="4037949"/>
          <a:ext cx="5111749" cy="173051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2298" tIns="24130" rIns="135128" bIns="2413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1" i="1" kern="1200"/>
            <a:t>Organizace státu</a:t>
          </a:r>
          <a:r>
            <a:rPr lang="cs-CZ" sz="1500" i="1" kern="1200"/>
            <a:t>, tj. pravidla zřizující či rušící stát, úprava území a obyvatelstva státu, výkon státní moci a základní členění státu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1" i="1" kern="1200"/>
            <a:t>Úprava vztahu státu ke společnosti a jednotlivci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1" i="1" kern="1200"/>
            <a:t>Vztah k jiným státům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1" i="1" kern="1200"/>
            <a:t>Možnost omezení základních práv a svobod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cs-CZ" sz="1500" b="1" i="1" kern="1200"/>
            <a:t>Cíle a hodnoty státu</a:t>
          </a:r>
          <a:endParaRPr lang="en-US" sz="1500" kern="1200"/>
        </a:p>
      </dsp:txBody>
      <dsp:txXfrm>
        <a:off x="0" y="4037949"/>
        <a:ext cx="5111749" cy="17305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Klepnutím lze upravit styl předlohy podnadpisů.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Klepnutím lze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6D095D-6575-430C-9FEE-7D93B7DB1B8C}" type="datetimeFigureOut">
              <a:rPr lang="cs-CZ" smtClean="0"/>
              <a:pPr/>
              <a:t>02.03.2021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5C496-EF68-481A-A9CF-3ABEE7D842BA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8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/>
          <a:p>
            <a:r>
              <a:rPr lang="cs-CZ" dirty="0"/>
              <a:t>PRÁVO II</a:t>
            </a:r>
          </a:p>
        </p:txBody>
      </p:sp>
      <p:sp>
        <p:nvSpPr>
          <p:cNvPr id="3" name="Podnadpi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>
            <a:normAutofit/>
          </a:bodyPr>
          <a:lstStyle/>
          <a:p>
            <a:r>
              <a:rPr lang="cs-CZ" dirty="0"/>
              <a:t>První přednáška – </a:t>
            </a:r>
            <a:r>
              <a:rPr lang="cs-CZ" b="1" dirty="0"/>
              <a:t>Základy ústavního práva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9DEBE5-7383-4492-9DF0-5D1410C5BF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dirty="0"/>
              <a:t>PRÁVO II – Přijetí Ústavy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2F09A05-31C9-43EE-B66B-7E88918C10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cs-CZ" dirty="0"/>
              <a:t>Ústava České republiky přijata jako </a:t>
            </a:r>
            <a:r>
              <a:rPr lang="cs-CZ" b="1" dirty="0"/>
              <a:t>ústavní zákon České národní rady </a:t>
            </a:r>
            <a:r>
              <a:rPr lang="cs-CZ" dirty="0"/>
              <a:t>16. prosince 1992 (publikována ve Sbírce zákonů pod č. 1/1993 Sb.), účinnost nastala k 1.1.1993</a:t>
            </a:r>
          </a:p>
          <a:p>
            <a:pPr algn="just"/>
            <a:endParaRPr lang="cs-CZ" dirty="0"/>
          </a:p>
          <a:p>
            <a:pPr algn="just"/>
            <a:r>
              <a:rPr lang="cs-CZ" dirty="0"/>
              <a:t>Přijetí ústavy </a:t>
            </a:r>
            <a:r>
              <a:rPr lang="cs-CZ" b="1" dirty="0"/>
              <a:t>navazuje na předcházející vývoj Československa, zejména na zánik federace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marL="0" indent="0" algn="just">
              <a:buNone/>
            </a:pPr>
            <a:r>
              <a:rPr lang="cs-CZ" dirty="0"/>
              <a:t>Podle </a:t>
            </a:r>
            <a:r>
              <a:rPr lang="cs-CZ" b="1" dirty="0"/>
              <a:t>Ústavního zákona o československé federaci z roku 1968 </a:t>
            </a:r>
            <a:r>
              <a:rPr lang="cs-CZ" dirty="0"/>
              <a:t>vznikla </a:t>
            </a:r>
            <a:r>
              <a:rPr lang="cs-CZ" b="1" dirty="0"/>
              <a:t>Česká socialistická republika</a:t>
            </a:r>
            <a:r>
              <a:rPr lang="cs-CZ" dirty="0"/>
              <a:t> a symetricky </a:t>
            </a:r>
            <a:r>
              <a:rPr lang="cs-CZ" b="1" dirty="0"/>
              <a:t>Slovenská socialistická republika</a:t>
            </a:r>
            <a:r>
              <a:rPr lang="cs-CZ" dirty="0"/>
              <a:t>, předpokládal se </a:t>
            </a:r>
            <a:r>
              <a:rPr lang="cs-CZ" b="1" dirty="0"/>
              <a:t>vznik republikových ústav</a:t>
            </a:r>
            <a:r>
              <a:rPr lang="cs-CZ" dirty="0"/>
              <a:t>, ale to nenastalo.  Po roce 1989 byly zahájeny přípravné práce, jak na republikových ústavách, tak na nové úpravě ústavy celého státu, ale nejistá budoucnost federace způsobila, že práce v ČSR stagnovaly. Nakonec začala být </a:t>
            </a:r>
            <a:r>
              <a:rPr lang="cs-CZ" b="1" dirty="0"/>
              <a:t>česká ústava připravována až v časové tísni, jež souvisela s blížícím se zánikem Československa</a:t>
            </a:r>
          </a:p>
        </p:txBody>
      </p:sp>
      <p:sp>
        <p:nvSpPr>
          <p:cNvPr id="4" name="Šipka: dolů 3">
            <a:extLst>
              <a:ext uri="{FF2B5EF4-FFF2-40B4-BE49-F238E27FC236}">
                <a16:creationId xmlns:a16="http://schemas.microsoft.com/office/drawing/2014/main" id="{FE3215A3-A4C1-41E1-A5E3-F9DF58A98486}"/>
              </a:ext>
            </a:extLst>
          </p:cNvPr>
          <p:cNvSpPr/>
          <p:nvPr/>
        </p:nvSpPr>
        <p:spPr>
          <a:xfrm>
            <a:off x="3635896" y="2852936"/>
            <a:ext cx="1080120" cy="576064"/>
          </a:xfrm>
          <a:prstGeom prst="downArrow">
            <a:avLst>
              <a:gd name="adj1" fmla="val 50000"/>
              <a:gd name="adj2" fmla="val 4743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28953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1ED250B-EBA2-4817-8314-BE95B9207B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9"/>
          </a:xfrm>
        </p:spPr>
        <p:txBody>
          <a:bodyPr>
            <a:normAutofit fontScale="90000"/>
          </a:bodyPr>
          <a:lstStyle/>
          <a:p>
            <a:r>
              <a:rPr lang="cs-CZ" sz="2800" b="1" dirty="0"/>
              <a:t>PRÁVO II – Přijetí Ústavy ČR – ve světle zániku federace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909CA61-F8DC-463D-8456-102D668FAA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729" y="731837"/>
            <a:ext cx="8229600" cy="585152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sz="1600" dirty="0"/>
              <a:t>18. července 1991 přijat ústavní </a:t>
            </a:r>
            <a:r>
              <a:rPr lang="cs-CZ" sz="1600" b="1" dirty="0"/>
              <a:t>zákon o referendu č. 327/1991 S</a:t>
            </a:r>
            <a:r>
              <a:rPr lang="cs-CZ" sz="1600" dirty="0"/>
              <a:t>b. který nařizoval, aby o návrhu na vystoupení jedné z republik z federace bylo rozhodnuto referendem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17. července 1992 přijala a </a:t>
            </a:r>
            <a:r>
              <a:rPr lang="cs-CZ" sz="1600" b="1" dirty="0"/>
              <a:t>vyhlásila Slovenská národní rada Deklaraci Slovenské národní rady o svrchovanosti Slovenské republiky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20. července 1992 </a:t>
            </a:r>
            <a:r>
              <a:rPr lang="cs-CZ" sz="1600" b="1" dirty="0"/>
              <a:t>odstoupil ze své funkce prezident ČSFR Václav Havel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13. listopadu 1992 přijalo Federální shromáždění </a:t>
            </a:r>
            <a:r>
              <a:rPr lang="cs-CZ" sz="1600" b="1" dirty="0"/>
              <a:t>ústavní zákon č. 541/1992 Sb., o dělení majetku České a Slovenské Federativní Republiky mezi Českou republiku a Slovenskou republiku </a:t>
            </a:r>
            <a:r>
              <a:rPr lang="cs-CZ" sz="1600" dirty="0"/>
              <a:t>a jeho přechodu na Českou republiku a Slovenskou republiku.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25. listopadu 1992 přijalo Federální shromáždění </a:t>
            </a:r>
            <a:r>
              <a:rPr lang="cs-CZ" sz="1600" b="1" dirty="0"/>
              <a:t>ústavní zákon č. 542/1992 Sb. o zániku ČSFR k 31. prosinci 1992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15. prosince 1992 </a:t>
            </a:r>
            <a:r>
              <a:rPr lang="cs-CZ" sz="1600" b="1" dirty="0"/>
              <a:t>přijala Česká národní rada ústavní zákon č. 4/1993 Sb., o opatřeních souvisejících se zánikem České a Slovenské Federativní Republiky</a:t>
            </a:r>
            <a:r>
              <a:rPr lang="cs-CZ" sz="1600" dirty="0"/>
              <a:t>, který stanovoval převzetí právního řádu a kompetencí ČSFR Českou republikou. Téhož dne přijala ČNR usnesení č. 5/1993 Sb., ve kterém vyjádřila předpoklad, že žádný výklad stávajících právních norem nepřipouští zpochybnění </a:t>
            </a:r>
            <a:r>
              <a:rPr lang="cs-CZ" sz="1600" b="1" dirty="0"/>
              <a:t>kontinuity zákonodárné moci</a:t>
            </a:r>
            <a:r>
              <a:rPr lang="cs-CZ" sz="1600" dirty="0"/>
              <a:t>, jejíž nositelkou je ve smyslu ústavního zákona č. 4/1993 Sb. Česká národní rada.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16. prosince 1992 </a:t>
            </a:r>
            <a:r>
              <a:rPr lang="cs-CZ" sz="1600" b="1" dirty="0"/>
              <a:t>přijata Ústava ČR a </a:t>
            </a:r>
            <a:r>
              <a:rPr lang="cs-CZ" sz="1600" b="1" dirty="0" err="1"/>
              <a:t>republikována</a:t>
            </a:r>
            <a:r>
              <a:rPr lang="cs-CZ" sz="1600" b="1" dirty="0"/>
              <a:t> Listina </a:t>
            </a:r>
          </a:p>
          <a:p>
            <a:pPr algn="just"/>
            <a:endParaRPr lang="cs-CZ" sz="1600" dirty="0"/>
          </a:p>
          <a:p>
            <a:pPr algn="just"/>
            <a:r>
              <a:rPr lang="cs-CZ" sz="1600" dirty="0"/>
              <a:t>22. prosince 1992 přijala </a:t>
            </a:r>
            <a:r>
              <a:rPr lang="cs-CZ" sz="1600" b="1" dirty="0"/>
              <a:t>ČNR ústavní zákon č. 29/1993 Sb., o dalších opatřeních souvisejících se zánikem ČSFR</a:t>
            </a:r>
            <a:r>
              <a:rPr lang="cs-CZ" sz="1600" dirty="0"/>
              <a:t>, který řešil otázku soudců, vyšetřovatelů, prokurátorů a některých soudních pracovníků.</a:t>
            </a:r>
          </a:p>
        </p:txBody>
      </p:sp>
      <p:cxnSp>
        <p:nvCxnSpPr>
          <p:cNvPr id="6" name="Spojnice: pravoúhlá 5">
            <a:extLst>
              <a:ext uri="{FF2B5EF4-FFF2-40B4-BE49-F238E27FC236}">
                <a16:creationId xmlns:a16="http://schemas.microsoft.com/office/drawing/2014/main" id="{939C9705-AC27-4791-A12B-98DADE56DBD3}"/>
              </a:ext>
            </a:extLst>
          </p:cNvPr>
          <p:cNvCxnSpPr/>
          <p:nvPr/>
        </p:nvCxnSpPr>
        <p:spPr>
          <a:xfrm rot="16200000" flipH="1">
            <a:off x="6228184" y="1052736"/>
            <a:ext cx="288032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pojnice: pravoúhlá 7">
            <a:extLst>
              <a:ext uri="{FF2B5EF4-FFF2-40B4-BE49-F238E27FC236}">
                <a16:creationId xmlns:a16="http://schemas.microsoft.com/office/drawing/2014/main" id="{6ADD6880-E9F4-4E1E-B2E7-A585DFFCB35B}"/>
              </a:ext>
            </a:extLst>
          </p:cNvPr>
          <p:cNvCxnSpPr>
            <a:cxnSpLocks/>
          </p:cNvCxnSpPr>
          <p:nvPr/>
        </p:nvCxnSpPr>
        <p:spPr>
          <a:xfrm rot="16200000" flipH="1">
            <a:off x="3707904" y="1700808"/>
            <a:ext cx="288032" cy="288032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pojnice: pravoúhlá 9">
            <a:extLst>
              <a:ext uri="{FF2B5EF4-FFF2-40B4-BE49-F238E27FC236}">
                <a16:creationId xmlns:a16="http://schemas.microsoft.com/office/drawing/2014/main" id="{35282705-C2F1-4DAE-BDC9-E7B6D090FC0A}"/>
              </a:ext>
            </a:extLst>
          </p:cNvPr>
          <p:cNvCxnSpPr>
            <a:cxnSpLocks/>
          </p:cNvCxnSpPr>
          <p:nvPr/>
        </p:nvCxnSpPr>
        <p:spPr>
          <a:xfrm rot="16200000" flipH="1">
            <a:off x="6444208" y="2132856"/>
            <a:ext cx="432048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pojnice: pravoúhlá 14">
            <a:extLst>
              <a:ext uri="{FF2B5EF4-FFF2-40B4-BE49-F238E27FC236}">
                <a16:creationId xmlns:a16="http://schemas.microsoft.com/office/drawing/2014/main" id="{1FCF12E8-39EE-45A6-944B-D888FAB1249F}"/>
              </a:ext>
            </a:extLst>
          </p:cNvPr>
          <p:cNvCxnSpPr>
            <a:cxnSpLocks/>
          </p:cNvCxnSpPr>
          <p:nvPr/>
        </p:nvCxnSpPr>
        <p:spPr>
          <a:xfrm rot="16200000" flipH="1">
            <a:off x="5220072" y="2996952"/>
            <a:ext cx="288032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pojnice: pravoúhlá 17">
            <a:extLst>
              <a:ext uri="{FF2B5EF4-FFF2-40B4-BE49-F238E27FC236}">
                <a16:creationId xmlns:a16="http://schemas.microsoft.com/office/drawing/2014/main" id="{D3F479D5-BA74-446A-BC26-74596F9E750E}"/>
              </a:ext>
            </a:extLst>
          </p:cNvPr>
          <p:cNvCxnSpPr>
            <a:cxnSpLocks/>
          </p:cNvCxnSpPr>
          <p:nvPr/>
        </p:nvCxnSpPr>
        <p:spPr>
          <a:xfrm rot="16200000" flipH="1">
            <a:off x="2051720" y="3573016"/>
            <a:ext cx="360040" cy="3600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pojnice: pravoúhlá 19">
            <a:extLst>
              <a:ext uri="{FF2B5EF4-FFF2-40B4-BE49-F238E27FC236}">
                <a16:creationId xmlns:a16="http://schemas.microsoft.com/office/drawing/2014/main" id="{62716926-B83C-4AAA-80F3-61E00D577406}"/>
              </a:ext>
            </a:extLst>
          </p:cNvPr>
          <p:cNvCxnSpPr/>
          <p:nvPr/>
        </p:nvCxnSpPr>
        <p:spPr>
          <a:xfrm rot="16200000" flipH="1">
            <a:off x="2879812" y="5049180"/>
            <a:ext cx="288032" cy="216024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pojnice: pravoúhlá 21">
            <a:extLst>
              <a:ext uri="{FF2B5EF4-FFF2-40B4-BE49-F238E27FC236}">
                <a16:creationId xmlns:a16="http://schemas.microsoft.com/office/drawing/2014/main" id="{D1848E6C-69AC-4780-95AA-3324FBB95EAA}"/>
              </a:ext>
            </a:extLst>
          </p:cNvPr>
          <p:cNvCxnSpPr/>
          <p:nvPr/>
        </p:nvCxnSpPr>
        <p:spPr>
          <a:xfrm rot="16200000" flipH="1">
            <a:off x="5688124" y="5409220"/>
            <a:ext cx="360040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67691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217C03-8F55-4C1B-ABA6-1788CE5DA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cs-CZ" sz="2400" b="1" dirty="0"/>
              <a:t>PRÁVO II – Přijetí Ústavy ČR - Historické a zahraniční vzory</a:t>
            </a:r>
            <a:endParaRPr lang="cs-CZ" sz="5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02EF09-0062-4BAC-AA40-0E0446C30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algn="just">
              <a:buAutoNum type="arabicPeriod"/>
            </a:pPr>
            <a:endParaRPr lang="cs-CZ" sz="24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</a:rPr>
              <a:t>Nejčastěji zmiňovaným zdrojem Ústavy České republiky 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Ústavní listina z roku 1920 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– zejména </a:t>
            </a:r>
            <a:r>
              <a:rPr lang="cs-CZ" sz="2400" dirty="0">
                <a:solidFill>
                  <a:srgbClr val="000000"/>
                </a:solidFill>
              </a:rPr>
              <a:t>systematika, bikameralismus i ta měla vzory – ústavy Spojených států amerických, Francie a Švýcarska</a:t>
            </a:r>
          </a:p>
          <a:p>
            <a:pPr algn="just">
              <a:buAutoNum type="arabicPeriod"/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buAutoNum type="arabicPeriod"/>
            </a:pPr>
            <a:r>
              <a:rPr lang="cs-CZ" sz="2400" b="1" i="0" u="none" strike="noStrike" baseline="0" dirty="0">
                <a:solidFill>
                  <a:srgbClr val="000000"/>
                </a:solidFill>
              </a:rPr>
              <a:t>Ústava Belgie z roku 1831 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- prototyp ústavy pro země s parlamentním systémem</a:t>
            </a:r>
          </a:p>
          <a:p>
            <a:pPr algn="just">
              <a:buAutoNum type="arabicPeriod"/>
            </a:pPr>
            <a:endParaRPr lang="cs-CZ" sz="2400" dirty="0">
              <a:solidFill>
                <a:srgbClr val="000000"/>
              </a:solidFill>
            </a:endParaRPr>
          </a:p>
          <a:p>
            <a:pPr algn="just">
              <a:buAutoNum type="arabicPeriod"/>
            </a:pPr>
            <a:r>
              <a:rPr lang="cs-CZ" sz="2400" b="0" i="0" u="none" strike="noStrike" baseline="0" dirty="0">
                <a:solidFill>
                  <a:srgbClr val="000000"/>
                </a:solidFill>
              </a:rPr>
              <a:t>Ze současných - ústavy 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Spojených států ame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rických a </a:t>
            </a:r>
            <a:r>
              <a:rPr lang="cs-CZ" sz="2400" b="1" i="0" u="none" strike="noStrike" baseline="0" dirty="0">
                <a:solidFill>
                  <a:srgbClr val="000000"/>
                </a:solidFill>
              </a:rPr>
              <a:t>Spolkové republiky Německo </a:t>
            </a:r>
            <a:r>
              <a:rPr lang="cs-CZ" sz="2400" b="0" i="0" u="none" strike="noStrike" baseline="0" dirty="0">
                <a:solidFill>
                  <a:srgbClr val="000000"/>
                </a:solidFill>
              </a:rPr>
              <a:t>(Základní zákon)</a:t>
            </a:r>
          </a:p>
          <a:p>
            <a:pPr>
              <a:buAutoNum type="arabicPeriod"/>
            </a:pPr>
            <a:endParaRPr lang="cs-CZ" sz="1800" b="0" i="0" u="none" strike="noStrike" baseline="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56467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61F608-CA36-4078-A825-38A434F67D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/>
              <a:t>PRÁVO II – Struktura Ústavy ČR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3188B36-5FEC-48D0-BC7C-28970AED5C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256584"/>
          </a:xfrm>
        </p:spPr>
        <p:txBody>
          <a:bodyPr>
            <a:normAutofit fontScale="85000" lnSpcReduction="20000"/>
          </a:bodyPr>
          <a:lstStyle/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PREAMBULE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první - základní ustanovení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druhá – moc zákonodárná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třetí – výkonná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čtvrtá – moc soudní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pátá - Nejvyšší kontrolní úřad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šestá – Česká národní banka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Hlava sedmá – Územní samospráva</a:t>
            </a:r>
          </a:p>
          <a:p>
            <a:pPr marL="1260475">
              <a:lnSpc>
                <a:spcPct val="250000"/>
              </a:lnSpc>
            </a:pPr>
            <a:r>
              <a:rPr lang="cs-CZ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Hl. osmá – přechodná a závěrečná ustanovení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3929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11E1FF-9BCD-456A-81A2-A41DF9FCC8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PRÁVO II – preambule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C6D4FB9-BED6-44B3-95AA-3DEB686358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u="sng" dirty="0"/>
              <a:t>Preambule - ? Zda obsahuje normy či jen prohlášení hodnot</a:t>
            </a:r>
          </a:p>
          <a:p>
            <a:pPr marL="0" indent="0">
              <a:buNone/>
            </a:pPr>
            <a:endParaRPr lang="cs-CZ" dirty="0"/>
          </a:p>
          <a:p>
            <a:pPr marL="0" indent="0" algn="just">
              <a:buNone/>
            </a:pPr>
            <a:r>
              <a:rPr lang="cs-CZ" dirty="0"/>
              <a:t>Prohlášení o věrnosti občanů Č+M+S </a:t>
            </a:r>
            <a:r>
              <a:rPr lang="cs-CZ" b="1" dirty="0"/>
              <a:t>tradicím státnosti zemí České koruny i státnosti československé</a:t>
            </a:r>
            <a:r>
              <a:rPr lang="cs-CZ" dirty="0"/>
              <a:t> a odhodlání budovat ČR v </a:t>
            </a:r>
            <a:r>
              <a:rPr lang="cs-CZ" b="1" dirty="0"/>
              <a:t>duchu nedotknutelných hodnot </a:t>
            </a:r>
            <a:r>
              <a:rPr lang="cs-CZ" dirty="0"/>
              <a:t>lidské důstojnosti a svobody jako vlast rovnoprávných, svobodných občanů, kteří jsou si vědomi svých povinností vůči druhým a zodpovědnosti vůči celku, jako </a:t>
            </a:r>
            <a:r>
              <a:rPr lang="cs-CZ" b="1" dirty="0"/>
              <a:t>svobodný a demokratický právní stát založený na úctě k lidským právům a na zásadách občanské společnosti</a:t>
            </a:r>
            <a:r>
              <a:rPr lang="cs-CZ" dirty="0"/>
              <a:t>, jako součást rodiny evropských a světových demokracií + prohlášení společně </a:t>
            </a:r>
            <a:r>
              <a:rPr lang="cs-CZ" b="1" dirty="0"/>
              <a:t>střežit a rozvíjet zděděné přírodní a kulturní, hmotné a duchovní bohatství </a:t>
            </a:r>
            <a:r>
              <a:rPr lang="cs-CZ" dirty="0"/>
              <a:t>a řídit se osvědčenými principy právního státu</a:t>
            </a:r>
          </a:p>
        </p:txBody>
      </p:sp>
    </p:spTree>
    <p:extLst>
      <p:ext uri="{BB962C8B-B14F-4D97-AF65-F5344CB8AC3E}">
        <p14:creationId xmlns:p14="http://schemas.microsoft.com/office/powerpoint/2010/main" val="29737160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C65AA24-3540-4C62-A465-12EB63600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29207"/>
          </a:xfrm>
        </p:spPr>
        <p:txBody>
          <a:bodyPr>
            <a:normAutofit fontScale="90000"/>
          </a:bodyPr>
          <a:lstStyle/>
          <a:p>
            <a:r>
              <a:rPr lang="cs-CZ" sz="3600" b="1" dirty="0"/>
              <a:t>PRÁVO II - základní ustanovení </a:t>
            </a:r>
            <a:endParaRPr lang="cs-CZ" sz="36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3DEB0D-B354-496C-988A-896BDAC3C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568" y="1124744"/>
            <a:ext cx="8229600" cy="4929411"/>
          </a:xfrm>
        </p:spPr>
        <p:txBody>
          <a:bodyPr/>
          <a:lstStyle/>
          <a:p>
            <a:r>
              <a:rPr lang="cs-CZ" sz="2400" b="1" dirty="0"/>
              <a:t>Svrchovaný, jednotný a demokratický právní </a:t>
            </a:r>
            <a:r>
              <a:rPr lang="cs-CZ" sz="2400" dirty="0"/>
              <a:t>stát</a:t>
            </a:r>
          </a:p>
          <a:p>
            <a:pPr algn="just"/>
            <a:r>
              <a:rPr lang="cs-CZ" sz="2400" dirty="0"/>
              <a:t>Veškerou státní moc vykonává lid      </a:t>
            </a:r>
            <a:r>
              <a:rPr lang="cs-CZ" sz="2400" b="1" dirty="0"/>
              <a:t>suverenita lidu</a:t>
            </a:r>
            <a:r>
              <a:rPr lang="cs-CZ" sz="2400" dirty="0"/>
              <a:t>        	 </a:t>
            </a:r>
            <a:r>
              <a:rPr lang="cs-CZ" sz="2400" b="1" dirty="0"/>
              <a:t>prostřednictvím</a:t>
            </a:r>
            <a:r>
              <a:rPr lang="cs-CZ" sz="2400" dirty="0"/>
              <a:t> moci zákonodárné, výkonné, soudní         	  </a:t>
            </a:r>
            <a:r>
              <a:rPr lang="cs-CZ" sz="2400" b="1" dirty="0"/>
              <a:t>zastupitelská demokracie</a:t>
            </a:r>
          </a:p>
          <a:p>
            <a:r>
              <a:rPr lang="cs-CZ" sz="2400" dirty="0"/>
              <a:t>přímý výkon moci         </a:t>
            </a:r>
            <a:r>
              <a:rPr lang="cs-CZ" sz="2400" b="1" dirty="0"/>
              <a:t>referendum        podmínkou je ústavní zákon</a:t>
            </a:r>
          </a:p>
          <a:p>
            <a:r>
              <a:rPr lang="cs-CZ" sz="2400" dirty="0"/>
              <a:t>Zásada</a:t>
            </a:r>
            <a:r>
              <a:rPr lang="cs-CZ" sz="2400" b="1" dirty="0"/>
              <a:t> každý může činit, co není zákonem zakázáno a nikdo nesmí být nucen činit, co zákon neukládá</a:t>
            </a:r>
          </a:p>
          <a:p>
            <a:r>
              <a:rPr lang="cs-CZ" sz="2400" b="1" dirty="0"/>
              <a:t>Nikdo nemůže být proti své vůli zbaven státního občanství</a:t>
            </a:r>
          </a:p>
          <a:p>
            <a:r>
              <a:rPr lang="cs-CZ" sz="2400" b="1" dirty="0"/>
              <a:t>Území republiky tvoří nedílný celek a může být měněno jen ústavními zákony</a:t>
            </a:r>
          </a:p>
          <a:p>
            <a:r>
              <a:rPr lang="cs-CZ" sz="2400" b="1" dirty="0"/>
              <a:t>ČR se člení na obce a vyšší územní samosprávné celky (kraje)</a:t>
            </a:r>
          </a:p>
          <a:p>
            <a:endParaRPr lang="cs-CZ" sz="2800" b="1" dirty="0"/>
          </a:p>
          <a:p>
            <a:endParaRPr lang="cs-CZ" b="1" dirty="0"/>
          </a:p>
        </p:txBody>
      </p:sp>
      <p:sp>
        <p:nvSpPr>
          <p:cNvPr id="4" name="Šipka: doprava 3">
            <a:extLst>
              <a:ext uri="{FF2B5EF4-FFF2-40B4-BE49-F238E27FC236}">
                <a16:creationId xmlns:a16="http://schemas.microsoft.com/office/drawing/2014/main" id="{DD1A62E6-4169-4065-9444-07FBB561EF8C}"/>
              </a:ext>
            </a:extLst>
          </p:cNvPr>
          <p:cNvSpPr/>
          <p:nvPr/>
        </p:nvSpPr>
        <p:spPr>
          <a:xfrm>
            <a:off x="5220072" y="1734679"/>
            <a:ext cx="360040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Šipka: doprava 5">
            <a:extLst>
              <a:ext uri="{FF2B5EF4-FFF2-40B4-BE49-F238E27FC236}">
                <a16:creationId xmlns:a16="http://schemas.microsoft.com/office/drawing/2014/main" id="{91FCAEB2-6082-4211-9A52-5EF88F2082F2}"/>
              </a:ext>
            </a:extLst>
          </p:cNvPr>
          <p:cNvSpPr/>
          <p:nvPr/>
        </p:nvSpPr>
        <p:spPr>
          <a:xfrm>
            <a:off x="1115616" y="2420888"/>
            <a:ext cx="576064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Šipka: doprava 6">
            <a:extLst>
              <a:ext uri="{FF2B5EF4-FFF2-40B4-BE49-F238E27FC236}">
                <a16:creationId xmlns:a16="http://schemas.microsoft.com/office/drawing/2014/main" id="{AB1983D9-3BF0-4C5E-B18F-281155B1A000}"/>
              </a:ext>
            </a:extLst>
          </p:cNvPr>
          <p:cNvSpPr/>
          <p:nvPr/>
        </p:nvSpPr>
        <p:spPr>
          <a:xfrm>
            <a:off x="3347864" y="292494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Šipka: doprava 7">
            <a:extLst>
              <a:ext uri="{FF2B5EF4-FFF2-40B4-BE49-F238E27FC236}">
                <a16:creationId xmlns:a16="http://schemas.microsoft.com/office/drawing/2014/main" id="{AFC39E74-D3B5-4B01-915B-AD21349FA71E}"/>
              </a:ext>
            </a:extLst>
          </p:cNvPr>
          <p:cNvSpPr/>
          <p:nvPr/>
        </p:nvSpPr>
        <p:spPr>
          <a:xfrm>
            <a:off x="7668344" y="1726473"/>
            <a:ext cx="576064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Šipka: doprava 8">
            <a:extLst>
              <a:ext uri="{FF2B5EF4-FFF2-40B4-BE49-F238E27FC236}">
                <a16:creationId xmlns:a16="http://schemas.microsoft.com/office/drawing/2014/main" id="{AB021E8A-B842-479F-811B-4A990C0080AE}"/>
              </a:ext>
            </a:extLst>
          </p:cNvPr>
          <p:cNvSpPr/>
          <p:nvPr/>
        </p:nvSpPr>
        <p:spPr>
          <a:xfrm>
            <a:off x="5508104" y="2924944"/>
            <a:ext cx="432048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224917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1F2CFEC-4312-43C0-B6D7-75F848D809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cs-CZ" sz="3600" b="1" dirty="0"/>
              <a:t>PRÁVO II - Moc zákonodárná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0FC62BB-B94F-43B8-B50A-E2978AEF76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r>
              <a:rPr lang="cs-CZ" dirty="0"/>
              <a:t>Parlament – bikameralismus (PSP + Senát)</a:t>
            </a:r>
          </a:p>
          <a:p>
            <a:r>
              <a:rPr lang="cs-CZ" dirty="0"/>
              <a:t>Aktivní a pasivní volební právo</a:t>
            </a:r>
          </a:p>
          <a:p>
            <a:r>
              <a:rPr lang="cs-CZ" dirty="0"/>
              <a:t>Systém poměrného zastoupení x systém většinový</a:t>
            </a:r>
          </a:p>
          <a:p>
            <a:r>
              <a:rPr lang="cs-CZ" dirty="0"/>
              <a:t>Mandát – volný mandát</a:t>
            </a:r>
          </a:p>
          <a:p>
            <a:r>
              <a:rPr lang="cs-CZ" dirty="0"/>
              <a:t>Imunity poslanců a senátorů</a:t>
            </a:r>
          </a:p>
          <a:p>
            <a:r>
              <a:rPr lang="cs-CZ" dirty="0"/>
              <a:t>Interpelace</a:t>
            </a:r>
          </a:p>
          <a:p>
            <a:r>
              <a:rPr lang="cs-CZ" dirty="0"/>
              <a:t>Legislativní proces</a:t>
            </a:r>
          </a:p>
        </p:txBody>
      </p:sp>
    </p:spTree>
    <p:extLst>
      <p:ext uri="{BB962C8B-B14F-4D97-AF65-F5344CB8AC3E}">
        <p14:creationId xmlns:p14="http://schemas.microsoft.com/office/powerpoint/2010/main" val="32025464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2502310-67E4-4C2E-BB5E-989178B41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cs-CZ" sz="3200" b="1" dirty="0"/>
              <a:t>PRÁVO II - Moc výkonná – prezident </a:t>
            </a:r>
            <a:endParaRPr lang="cs-CZ" sz="32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ECD5E2A-37CF-46C8-AD0E-505C3339E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472608"/>
          </a:xfrm>
        </p:spPr>
        <p:txBody>
          <a:bodyPr>
            <a:normAutofit fontScale="70000" lnSpcReduction="20000"/>
          </a:bodyPr>
          <a:lstStyle/>
          <a:p>
            <a:pPr algn="just"/>
            <a:endParaRPr lang="cs-CZ" sz="2800" dirty="0"/>
          </a:p>
          <a:p>
            <a:pPr algn="just"/>
            <a:r>
              <a:rPr lang="cs-CZ" sz="2800" dirty="0"/>
              <a:t>Moc </a:t>
            </a:r>
            <a:r>
              <a:rPr lang="cs-CZ" sz="2800" dirty="0" err="1"/>
              <a:t>výkonou</a:t>
            </a:r>
            <a:r>
              <a:rPr lang="cs-CZ" sz="2800" dirty="0"/>
              <a:t> tvoří: </a:t>
            </a:r>
            <a:r>
              <a:rPr lang="cs-CZ" sz="2800" b="1" dirty="0"/>
              <a:t>Prezident republiky, vláda</a:t>
            </a:r>
            <a:r>
              <a:rPr lang="cs-CZ" sz="2800" dirty="0"/>
              <a:t> a </a:t>
            </a:r>
            <a:r>
              <a:rPr lang="cs-CZ" sz="2800" b="1" dirty="0"/>
              <a:t>státní zastupitelství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Prezident – hlava státu, není odpovědný z výkonu funkce, nesmí být zadržen, stíhán pro přestupek nebo t.č. krom žaloby Senátu k ÚS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Přímá volba</a:t>
            </a:r>
          </a:p>
          <a:p>
            <a:pPr algn="just"/>
            <a:endParaRPr lang="cs-CZ" sz="2800" dirty="0"/>
          </a:p>
          <a:p>
            <a:pPr algn="just"/>
            <a:r>
              <a:rPr lang="cs-CZ" sz="2800" dirty="0"/>
              <a:t>Pravomoci: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Zastupuje stát navenek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Jmenuje a odvolává předsedu a další členy vlády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Svolává zasedání PSP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Rozpouští PSP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Sjednává a ratifikuje </a:t>
            </a:r>
            <a:r>
              <a:rPr lang="cs-CZ" sz="2600" dirty="0" err="1"/>
              <a:t>mezin</a:t>
            </a:r>
            <a:r>
              <a:rPr lang="cs-CZ" sz="2600" dirty="0"/>
              <a:t>. smlouvy (může přenést na vládu)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Vrchní velitel ozbrojených sil, jmenuje a povyšuje generály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Jmenuje soudce, Bankovní radu ČNB a NKÚ, jmenuje a pověřuje vedoucí zastupitelských misí, přijímá vedoucí zahraničních zastupitelských misí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Právo amnestie, abolice</a:t>
            </a:r>
          </a:p>
          <a:p>
            <a:pPr marL="628650" indent="-185738" algn="just">
              <a:buFontTx/>
              <a:buChar char="-"/>
            </a:pPr>
            <a:r>
              <a:rPr lang="cs-CZ" sz="2600" dirty="0"/>
              <a:t>Právo účasti na schůzích komor</a:t>
            </a:r>
          </a:p>
          <a:p>
            <a:pPr algn="just">
              <a:buFontTx/>
              <a:buChar char="-"/>
            </a:pPr>
            <a:endParaRPr lang="cs-CZ" sz="2800" dirty="0"/>
          </a:p>
          <a:p>
            <a:pPr algn="just">
              <a:buFontTx/>
              <a:buChar char="-"/>
            </a:pPr>
            <a:endParaRPr lang="cs-CZ" sz="2800" dirty="0"/>
          </a:p>
          <a:p>
            <a:pPr algn="just"/>
            <a:endParaRPr lang="cs-CZ" sz="2800" dirty="0"/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40673143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95E4DC3-0922-4348-9FC3-432A85C4DD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b="1" dirty="0"/>
              <a:t>PRÁVO II - Moc výkonná – vláda 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C9AB88-2E14-48F1-9FB3-D1FC1DA9D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Vrcholný orgán exekutivy – řídí a kontroluje státním administrativu</a:t>
            </a:r>
          </a:p>
          <a:p>
            <a:r>
              <a:rPr lang="cs-CZ" dirty="0"/>
              <a:t>Kolektivní orgán- předseda, místopředsedové ministři</a:t>
            </a:r>
          </a:p>
          <a:p>
            <a:r>
              <a:rPr lang="cs-CZ" dirty="0"/>
              <a:t>Odpovídá se ze své činnosti PSP – institut důvěry</a:t>
            </a:r>
          </a:p>
          <a:p>
            <a:r>
              <a:rPr lang="cs-CZ" dirty="0"/>
              <a:t>Generální nařizovací pravomoc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29364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D01D14-A7AE-4BCE-8760-2507C3E49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Autofit/>
          </a:bodyPr>
          <a:lstStyle/>
          <a:p>
            <a:r>
              <a:rPr lang="cs-CZ" sz="2400" b="1" dirty="0"/>
              <a:t>PRÁVO II - Moc soudní</a:t>
            </a:r>
            <a:endParaRPr lang="cs-CZ" sz="2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B9EA248-CFD5-4779-9673-2E85EC4AE8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cs-CZ" dirty="0"/>
              <a:t>Charakteristická </a:t>
            </a:r>
            <a:r>
              <a:rPr lang="cs-CZ" b="1" dirty="0"/>
              <a:t>nezávislostí</a:t>
            </a:r>
            <a:r>
              <a:rPr lang="cs-CZ" dirty="0"/>
              <a:t> – není odpovědná ani moci zákonodárné, ani výkonné, </a:t>
            </a:r>
            <a:r>
              <a:rPr lang="cs-CZ" b="1" dirty="0"/>
              <a:t>nestrannost</a:t>
            </a:r>
            <a:r>
              <a:rPr lang="cs-CZ" dirty="0"/>
              <a:t> soudců je zakázáno ohrožovat + </a:t>
            </a:r>
            <a:r>
              <a:rPr lang="cs-CZ" b="1" dirty="0"/>
              <a:t>neslučitelnost</a:t>
            </a:r>
            <a:r>
              <a:rPr lang="cs-CZ" dirty="0"/>
              <a:t> funkcí</a:t>
            </a:r>
          </a:p>
          <a:p>
            <a:pPr algn="just"/>
            <a:endParaRPr lang="cs-CZ" dirty="0"/>
          </a:p>
          <a:p>
            <a:pPr algn="just"/>
            <a:r>
              <a:rPr lang="cs-CZ" b="1" dirty="0"/>
              <a:t>Podstata/úkol soudní moci </a:t>
            </a:r>
            <a:r>
              <a:rPr lang="cs-CZ" dirty="0"/>
              <a:t>– </a:t>
            </a:r>
            <a:r>
              <a:rPr lang="cs-CZ" b="1" dirty="0"/>
              <a:t>ochrana subjektivních práv, </a:t>
            </a:r>
            <a:r>
              <a:rPr lang="pl-PL" b="1" dirty="0"/>
              <a:t>jen soud rozhoduje o vině a trestu </a:t>
            </a:r>
            <a:r>
              <a:rPr lang="pl-PL" dirty="0"/>
              <a:t>za trestné činy, </a:t>
            </a:r>
            <a:r>
              <a:rPr lang="cs-CZ" dirty="0"/>
              <a:t>zejména </a:t>
            </a:r>
            <a:r>
              <a:rPr lang="cs-CZ" b="1" dirty="0"/>
              <a:t>vydáváním individuálních právních aktů (rozhodnutí)</a:t>
            </a:r>
          </a:p>
          <a:p>
            <a:pPr lvl="4" algn="just"/>
            <a:endParaRPr lang="cs-CZ" dirty="0"/>
          </a:p>
          <a:p>
            <a:pPr marL="1828800" lvl="4" indent="0" algn="just">
              <a:buNone/>
            </a:pPr>
            <a:r>
              <a:rPr lang="cs-CZ" sz="3200" b="1" dirty="0"/>
              <a:t>Jsou závazná pouze pro účastníky řízení</a:t>
            </a:r>
          </a:p>
          <a:p>
            <a:endParaRPr lang="cs-CZ" dirty="0"/>
          </a:p>
        </p:txBody>
      </p:sp>
      <p:cxnSp>
        <p:nvCxnSpPr>
          <p:cNvPr id="5" name="Spojnice: pravoúhlá 4">
            <a:extLst>
              <a:ext uri="{FF2B5EF4-FFF2-40B4-BE49-F238E27FC236}">
                <a16:creationId xmlns:a16="http://schemas.microsoft.com/office/drawing/2014/main" id="{44A5FC9A-12F8-4DC7-8446-38D360C49738}"/>
              </a:ext>
            </a:extLst>
          </p:cNvPr>
          <p:cNvCxnSpPr>
            <a:cxnSpLocks/>
          </p:cNvCxnSpPr>
          <p:nvPr/>
        </p:nvCxnSpPr>
        <p:spPr>
          <a:xfrm>
            <a:off x="971600" y="5157192"/>
            <a:ext cx="1224136" cy="288032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55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cs-CZ" sz="2400" b="1" dirty="0"/>
              <a:t>PRÁVO II - literatura a 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5616624"/>
          </a:xfrm>
        </p:spPr>
        <p:txBody>
          <a:bodyPr>
            <a:normAutofit fontScale="40000" lnSpcReduction="20000"/>
          </a:bodyPr>
          <a:lstStyle/>
          <a:p>
            <a:pPr>
              <a:buNone/>
            </a:pPr>
            <a:r>
              <a:rPr lang="cs-CZ" sz="4500" b="1" dirty="0"/>
              <a:t>Studijní literatura:</a:t>
            </a:r>
          </a:p>
          <a:p>
            <a:pPr>
              <a:buNone/>
            </a:pPr>
            <a:r>
              <a:rPr lang="cs-CZ" sz="3300" b="1" dirty="0"/>
              <a:t>Povinná:</a:t>
            </a:r>
          </a:p>
          <a:p>
            <a:pPr lvl="0">
              <a:buNone/>
            </a:pPr>
            <a:r>
              <a:rPr lang="cs-CZ" b="1" dirty="0"/>
              <a:t>Právo II:</a:t>
            </a:r>
          </a:p>
          <a:p>
            <a:r>
              <a:rPr lang="cs-CZ" b="1" dirty="0"/>
              <a:t>Janků  M.,  a kol. : Základy práva pro posluchače neprávnických fakult</a:t>
            </a:r>
            <a:r>
              <a:rPr lang="cs-CZ" dirty="0"/>
              <a:t>. 5. </a:t>
            </a:r>
            <a:r>
              <a:rPr lang="cs-CZ" dirty="0" err="1"/>
              <a:t>vyd</a:t>
            </a:r>
            <a:r>
              <a:rPr lang="cs-CZ" dirty="0"/>
              <a:t>. (a pozdější) Praha: C. H. </a:t>
            </a:r>
            <a:r>
              <a:rPr lang="cs-CZ" dirty="0" err="1"/>
              <a:t>Beck</a:t>
            </a:r>
            <a:r>
              <a:rPr lang="cs-CZ" dirty="0"/>
              <a:t>, 2013 nebo </a:t>
            </a:r>
          </a:p>
          <a:p>
            <a:pPr lvl="0"/>
            <a:r>
              <a:rPr lang="cs-CZ" dirty="0"/>
              <a:t>Šíma, A., Suk, M.: Základy práva pro střední a vyšší odborné školy. 13. </a:t>
            </a:r>
            <a:r>
              <a:rPr lang="cs-CZ" dirty="0" err="1"/>
              <a:t>vyd</a:t>
            </a:r>
            <a:r>
              <a:rPr lang="cs-CZ" dirty="0"/>
              <a:t>. (a pozdější vydání) Praha : C.H. </a:t>
            </a:r>
            <a:r>
              <a:rPr lang="cs-CZ" dirty="0" err="1"/>
              <a:t>Beck</a:t>
            </a:r>
            <a:r>
              <a:rPr lang="cs-CZ" dirty="0"/>
              <a:t>, 2013</a:t>
            </a:r>
          </a:p>
          <a:p>
            <a:pPr>
              <a:buNone/>
            </a:pPr>
            <a:r>
              <a:rPr lang="cs-CZ" b="1" dirty="0"/>
              <a:t>Doporučená:</a:t>
            </a:r>
            <a:endParaRPr lang="cs-CZ" dirty="0"/>
          </a:p>
          <a:p>
            <a:pPr lvl="0"/>
            <a:r>
              <a:rPr lang="cs-CZ" dirty="0"/>
              <a:t>Malý, K.: České právo v minulosti.  2. (a pozdější vydání) ORAC Praha  1995</a:t>
            </a:r>
          </a:p>
          <a:p>
            <a:pPr lvl="0"/>
            <a:r>
              <a:rPr lang="cs-CZ" dirty="0" err="1"/>
              <a:t>Holländer</a:t>
            </a:r>
            <a:r>
              <a:rPr lang="cs-CZ" dirty="0"/>
              <a:t>, P.: Právní filosofie, 2. </a:t>
            </a:r>
            <a:r>
              <a:rPr lang="cs-CZ" dirty="0" err="1"/>
              <a:t>vyd</a:t>
            </a:r>
            <a:r>
              <a:rPr lang="cs-CZ" dirty="0"/>
              <a:t>., Plzeň: Aleš Čeněk, 2012</a:t>
            </a:r>
          </a:p>
          <a:p>
            <a:pPr lvl="0"/>
            <a:r>
              <a:rPr lang="cs-CZ" dirty="0"/>
              <a:t>Maršálek, P.: Právo a společnost. Praha: Auditorium, 2008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Suverenita, právo, legitimita. Praha: Karolinum, 1997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Disidenti práva. Praha: Sociologické nakladatelství, 2001</a:t>
            </a:r>
          </a:p>
          <a:p>
            <a:pPr lvl="0"/>
            <a:r>
              <a:rPr lang="cs-CZ" dirty="0" err="1"/>
              <a:t>Přibáň</a:t>
            </a:r>
            <a:r>
              <a:rPr lang="cs-CZ" dirty="0"/>
              <a:t>, J.: Právní symbolismus: o právu, čase a evropské identitě. Praha: </a:t>
            </a:r>
            <a:r>
              <a:rPr lang="cs-CZ" dirty="0" err="1"/>
              <a:t>Filosofia</a:t>
            </a:r>
            <a:r>
              <a:rPr lang="cs-CZ" dirty="0"/>
              <a:t>, 2007</a:t>
            </a:r>
          </a:p>
          <a:p>
            <a:pPr lvl="0"/>
            <a:r>
              <a:rPr lang="cs-CZ" dirty="0"/>
              <a:t>Sobek, T.: Nemorální právo. Plzeň: Aleš Čeněk, 2010</a:t>
            </a:r>
          </a:p>
          <a:p>
            <a:pPr lvl="0"/>
            <a:r>
              <a:rPr lang="cs-CZ" dirty="0"/>
              <a:t>Večeřa, M.: Spravedlnost v právu. Brno: Masarykova univerzita, 1995</a:t>
            </a:r>
          </a:p>
          <a:p>
            <a:pPr lvl="0"/>
            <a:r>
              <a:rPr lang="cs-CZ" dirty="0"/>
              <a:t>Kuklík J. a kolektiv, Dějiny československého práva 1945-1989. Praha: Auditorium, 2011</a:t>
            </a:r>
          </a:p>
          <a:p>
            <a:pPr lvl="0"/>
            <a:r>
              <a:rPr lang="cs-CZ" dirty="0"/>
              <a:t>Týč, </a:t>
            </a:r>
            <a:r>
              <a:rPr lang="cs-CZ" dirty="0" err="1"/>
              <a:t>Vl</a:t>
            </a:r>
            <a:r>
              <a:rPr lang="cs-CZ" dirty="0"/>
              <a:t>.: Základy práva Evropské unie pro ekonomy. 6. vydání (a pozdější)  Praha:  </a:t>
            </a:r>
            <a:r>
              <a:rPr lang="cs-CZ" dirty="0" err="1"/>
              <a:t>Leges</a:t>
            </a:r>
            <a:r>
              <a:rPr lang="cs-CZ" dirty="0"/>
              <a:t>, 2010,  </a:t>
            </a:r>
          </a:p>
          <a:p>
            <a:pPr lvl="0"/>
            <a:r>
              <a:rPr lang="cs-CZ" dirty="0" err="1"/>
              <a:t>Varvařovský</a:t>
            </a:r>
            <a:r>
              <a:rPr lang="cs-CZ" dirty="0"/>
              <a:t>, P.: Základy práva O právu, státě a moci. Praha: </a:t>
            </a:r>
            <a:r>
              <a:rPr lang="cs-CZ" dirty="0" err="1"/>
              <a:t>Aspi</a:t>
            </a:r>
            <a:r>
              <a:rPr lang="cs-CZ" dirty="0"/>
              <a:t> 2009</a:t>
            </a:r>
          </a:p>
          <a:p>
            <a:r>
              <a:rPr lang="cs-CZ" dirty="0" err="1"/>
              <a:t>Dorotíková</a:t>
            </a:r>
            <a:r>
              <a:rPr lang="cs-CZ" dirty="0"/>
              <a:t>, S.: Filosofické kořeny právního myšlení. Plzeň: Aleš Čeněk 2009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Právní předpisy:</a:t>
            </a:r>
          </a:p>
          <a:p>
            <a:pPr marL="0" indent="0">
              <a:buNone/>
            </a:pPr>
            <a:endParaRPr lang="cs-CZ" b="1" dirty="0"/>
          </a:p>
          <a:p>
            <a:r>
              <a:rPr lang="cs-CZ" sz="3300" dirty="0"/>
              <a:t>Ústavní zákon č. 1/1993 Sb. – </a:t>
            </a:r>
            <a:r>
              <a:rPr lang="cs-CZ" sz="3300" b="1" dirty="0"/>
              <a:t>Ústava České republiky </a:t>
            </a:r>
            <a:r>
              <a:rPr lang="cs-CZ" sz="3300" dirty="0"/>
              <a:t>+ </a:t>
            </a:r>
            <a:r>
              <a:rPr lang="cs-CZ" sz="3300" b="1" dirty="0"/>
              <a:t>LISTINA</a:t>
            </a:r>
            <a:r>
              <a:rPr lang="cs-CZ" sz="3300" dirty="0"/>
              <a:t> </a:t>
            </a:r>
            <a:r>
              <a:rPr lang="cs-CZ" sz="3300" b="1" dirty="0"/>
              <a:t>ZÁKLADNÍCH PRÁV A SVOBOD </a:t>
            </a:r>
            <a:r>
              <a:rPr lang="cs-CZ" sz="3300" dirty="0"/>
              <a:t>(Ústavní zákon č. 2/1993 Sb. ve znění ústavního zákona č. 162/1998 Sb.)</a:t>
            </a:r>
          </a:p>
          <a:p>
            <a:pPr lvl="0"/>
            <a:endParaRPr lang="cs-CZ" dirty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520273-47F5-4638-8CAD-5CFC154E3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>
            <a:noAutofit/>
          </a:bodyPr>
          <a:lstStyle/>
          <a:p>
            <a:r>
              <a:rPr lang="cs-CZ" sz="2800" b="1" dirty="0"/>
              <a:t>PRÁVO II - Moc soudní – soustava soudů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4709E88-6B88-42B7-AA91-8A5130926F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dirty="0"/>
              <a:t>Nejvyšší soud + Nejvyšší správní soud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Vrchní soudy (Praha + Olomouc)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Krajské soudy (8) – v Praze Městský soud v Praze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/>
              <a:t>Okresní soudy – 75 v Brně Městský soud v Brně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69263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28CB01-98B5-4933-A832-EB1A295FC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cs-CZ" sz="2800" b="1" dirty="0"/>
              <a:t>PRÁVO II - Moc soudní – Ústavní soud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F1DBE9B-5592-4C7C-BF7C-F34F0EE779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5861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cs-CZ" dirty="0"/>
              <a:t>soudní orgán ochrany ústavnosti, není součástí soustavy soudů</a:t>
            </a:r>
          </a:p>
          <a:p>
            <a:pPr algn="just"/>
            <a:r>
              <a:rPr lang="cs-CZ" dirty="0"/>
              <a:t>Pravomoc ústava vymezuje taxativně, zejména</a:t>
            </a:r>
          </a:p>
          <a:p>
            <a:pPr marL="0" indent="0" algn="just" defTabSz="442913">
              <a:buNone/>
            </a:pPr>
            <a:r>
              <a:rPr lang="cs-CZ" dirty="0"/>
              <a:t>	- rozhoduje o zrušení zákonů a jiných 	normativních aktů pro rozpor s ústavou</a:t>
            </a:r>
          </a:p>
          <a:p>
            <a:pPr marL="0" indent="0" algn="just" defTabSz="442913">
              <a:buNone/>
            </a:pPr>
            <a:r>
              <a:rPr lang="cs-CZ" dirty="0"/>
              <a:t>	- rozhoduje o ústavních  stížnostech 	(individuálních a komunálních) proti 	rozhodnutím a zásahům veřejné moci</a:t>
            </a:r>
          </a:p>
          <a:p>
            <a:pPr algn="just" defTabSz="442913">
              <a:buFontTx/>
              <a:buChar char="-"/>
            </a:pPr>
            <a:r>
              <a:rPr lang="cs-CZ" dirty="0"/>
              <a:t>Rozhoduje o souladu mezinárodní smlouvy (čl. 10a +čl.49) s ústavním pořádkem</a:t>
            </a:r>
          </a:p>
          <a:p>
            <a:pPr algn="just" defTabSz="442913">
              <a:buFontTx/>
              <a:buChar char="-"/>
            </a:pPr>
            <a:r>
              <a:rPr lang="cs-CZ" dirty="0"/>
              <a:t>Vykonatelná rozhodnutí ÚS jsou závazná pro všechny orgány veřejné moci a  všechny osoby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79073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cs-CZ" sz="4800" dirty="0"/>
              <a:t>PRÁVO II – </a:t>
            </a:r>
            <a:r>
              <a:rPr lang="cs-CZ" b="1" dirty="0"/>
              <a:t>pojem ústavního práva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328592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cs-CZ" dirty="0"/>
              <a:t>	Považováno za právo </a:t>
            </a:r>
            <a:r>
              <a:rPr lang="cs-CZ" b="1" dirty="0"/>
              <a:t>veřejné</a:t>
            </a:r>
            <a:r>
              <a:rPr lang="cs-CZ" dirty="0"/>
              <a:t>, upravuje tzv. </a:t>
            </a:r>
            <a:r>
              <a:rPr lang="cs-CZ" b="1" dirty="0"/>
              <a:t>fundamentální společenské vztahy, základy státu a jeho organizace, zejména:</a:t>
            </a:r>
          </a:p>
          <a:p>
            <a:pPr marL="0" indent="0" algn="just">
              <a:buNone/>
            </a:pPr>
            <a:endParaRPr lang="cs-CZ" b="1" dirty="0"/>
          </a:p>
          <a:p>
            <a:pPr algn="just">
              <a:buFontTx/>
              <a:buChar char="-"/>
            </a:pPr>
            <a:r>
              <a:rPr lang="cs-CZ" sz="2800" b="1" i="1" dirty="0"/>
              <a:t>Povahu státu a státní moci</a:t>
            </a:r>
          </a:p>
          <a:p>
            <a:pPr algn="just">
              <a:buFontTx/>
              <a:buChar char="-"/>
            </a:pPr>
            <a:r>
              <a:rPr lang="cs-CZ" sz="2800" b="1" i="1" dirty="0"/>
              <a:t>Formy výkonu státní moci</a:t>
            </a:r>
          </a:p>
          <a:p>
            <a:pPr algn="just">
              <a:buFontTx/>
              <a:buChar char="-"/>
            </a:pPr>
            <a:r>
              <a:rPr lang="cs-CZ" sz="2800" b="1" i="1" dirty="0"/>
              <a:t>Suverenitu národa a postavení národností</a:t>
            </a:r>
          </a:p>
          <a:p>
            <a:pPr algn="just">
              <a:buFontTx/>
              <a:buChar char="-"/>
            </a:pPr>
            <a:r>
              <a:rPr lang="cs-CZ" sz="2800" b="1" i="1" dirty="0"/>
              <a:t>Působení státní moci uvnitř státu a jeho formy</a:t>
            </a:r>
          </a:p>
          <a:p>
            <a:pPr algn="just">
              <a:buFontTx/>
              <a:buChar char="-"/>
            </a:pPr>
            <a:r>
              <a:rPr lang="cs-CZ" sz="2800" b="1" i="1" dirty="0"/>
              <a:t>Základní lidská práva a svobody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14C1DEE7-0E4F-43E5-B866-671386D6AFA5}"/>
              </a:ext>
            </a:extLst>
          </p:cNvPr>
          <p:cNvCxnSpPr/>
          <p:nvPr/>
        </p:nvCxnSpPr>
        <p:spPr>
          <a:xfrm flipH="1">
            <a:off x="5076056" y="2564904"/>
            <a:ext cx="1224136" cy="64807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normAutofit/>
          </a:bodyPr>
          <a:lstStyle/>
          <a:p>
            <a:r>
              <a:rPr lang="cs-CZ"/>
              <a:t>PRÁVO II – </a:t>
            </a:r>
            <a:r>
              <a:rPr lang="cs-CZ" b="1"/>
              <a:t>pojem ústavy</a:t>
            </a:r>
            <a:endParaRPr lang="cs-CZ"/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47F2142A-40CE-4512-A741-8B03219BDD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/>
          <a:p>
            <a:endParaRPr lang="en-US"/>
          </a:p>
        </p:txBody>
      </p:sp>
      <p:graphicFrame>
        <p:nvGraphicFramePr>
          <p:cNvPr id="8" name="Zástupný symbol pro obsah 2">
            <a:extLst>
              <a:ext uri="{FF2B5EF4-FFF2-40B4-BE49-F238E27FC236}">
                <a16:creationId xmlns:a16="http://schemas.microsoft.com/office/drawing/2014/main" id="{6DC1EBB6-1C11-426B-8CE2-9194BA6395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4542213"/>
              </p:ext>
            </p:extLst>
          </p:nvPr>
        </p:nvGraphicFramePr>
        <p:xfrm>
          <a:off x="3575050" y="273050"/>
          <a:ext cx="5111750" cy="5853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0729A4-89C8-453E-93A1-2E04C6719B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800" dirty="0"/>
              <a:t>PRÁVO II – </a:t>
            </a:r>
            <a:r>
              <a:rPr lang="cs-CZ" sz="4400" b="1" dirty="0"/>
              <a:t>typy ústavy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2B6464B-729B-40A9-8144-649DF22469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256584"/>
          </a:xfrm>
        </p:spPr>
        <p:txBody>
          <a:bodyPr>
            <a:normAutofit lnSpcReduction="10000"/>
          </a:bodyPr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 Ústavy </a:t>
            </a:r>
            <a:r>
              <a:rPr lang="cs-CZ" b="1" dirty="0" err="1"/>
              <a:t>monolegální</a:t>
            </a:r>
            <a:r>
              <a:rPr lang="cs-CZ" dirty="0"/>
              <a:t> - jsou tvořeny jediným dokumentem, který může být následně doplňován</a:t>
            </a:r>
          </a:p>
          <a:p>
            <a:pPr marL="0" indent="0" algn="just">
              <a:buNone/>
            </a:pPr>
            <a:r>
              <a:rPr lang="cs-CZ" dirty="0"/>
              <a:t>	</a:t>
            </a:r>
            <a:r>
              <a:rPr lang="cs-CZ" sz="2800" dirty="0"/>
              <a:t>Příklad: ústava USA (z 1787)</a:t>
            </a:r>
          </a:p>
          <a:p>
            <a:pPr algn="just"/>
            <a:endParaRPr lang="cs-CZ" dirty="0"/>
          </a:p>
          <a:p>
            <a:pPr algn="just"/>
            <a:endParaRPr lang="cs-CZ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dirty="0"/>
              <a:t> Ústavy </a:t>
            </a:r>
            <a:r>
              <a:rPr lang="cs-CZ" b="1" dirty="0" err="1"/>
              <a:t>polylegální</a:t>
            </a:r>
            <a:r>
              <a:rPr lang="cs-CZ" dirty="0"/>
              <a:t> </a:t>
            </a:r>
            <a:r>
              <a:rPr lang="cs-CZ" sz="2800" dirty="0"/>
              <a:t>- jsou tvořeny více dokumenty, které tvoří určitý propojený celek 	</a:t>
            </a:r>
          </a:p>
          <a:p>
            <a:pPr marL="0" indent="0" algn="just">
              <a:buNone/>
            </a:pPr>
            <a:r>
              <a:rPr lang="cs-CZ" sz="2800" dirty="0"/>
              <a:t>	Příklad: současná ústava ČR, nebo tzv 	„Prosincová ústava“ 	(z 21. prosince 1867)</a:t>
            </a:r>
          </a:p>
        </p:txBody>
      </p:sp>
    </p:spTree>
    <p:extLst>
      <p:ext uri="{BB962C8B-B14F-4D97-AF65-F5344CB8AC3E}">
        <p14:creationId xmlns:p14="http://schemas.microsoft.com/office/powerpoint/2010/main" val="12782373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4B136A-517D-4471-AB38-093C8D716C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25562"/>
          </a:xfrm>
        </p:spPr>
        <p:txBody>
          <a:bodyPr>
            <a:normAutofit/>
          </a:bodyPr>
          <a:lstStyle/>
          <a:p>
            <a:r>
              <a:rPr lang="cs-CZ" sz="3600"/>
              <a:t>PRÁVO II – </a:t>
            </a:r>
            <a:r>
              <a:rPr lang="cs-CZ" sz="3200" b="1"/>
              <a:t>druhy ústav podle způsobu přijetí</a:t>
            </a:r>
            <a:endParaRPr lang="cs-CZ" sz="40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83CA08A-A468-4C44-86E4-DB5AD96DFC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u="sng" dirty="0"/>
              <a:t>Oktrojovaná</a:t>
            </a:r>
          </a:p>
          <a:p>
            <a:pPr marL="0" indent="0" algn="just" defTabSz="360363">
              <a:buNone/>
            </a:pPr>
            <a:r>
              <a:rPr lang="cs-CZ" dirty="0"/>
              <a:t>	vydaná z rozhodnutí panovníka bez souhlasu zastupitelského 	orgánu</a:t>
            </a:r>
          </a:p>
          <a:p>
            <a:pPr marL="0" indent="0" algn="just">
              <a:buNone/>
            </a:pPr>
            <a:endParaRPr lang="cs-CZ" dirty="0"/>
          </a:p>
          <a:p>
            <a:pPr marL="0" indent="0" algn="just">
              <a:buNone/>
              <a:tabLst>
                <a:tab pos="360363" algn="l"/>
              </a:tabLst>
            </a:pPr>
            <a:r>
              <a:rPr lang="cs-CZ" dirty="0"/>
              <a:t>	Příklad: </a:t>
            </a:r>
            <a:r>
              <a:rPr lang="cs-CZ" dirty="0" err="1"/>
              <a:t>Pillersdorfova</a:t>
            </a:r>
            <a:r>
              <a:rPr lang="cs-CZ" dirty="0"/>
              <a:t> ústava (dubnová oktrojovaná ústava z 1848) 	nebo </a:t>
            </a:r>
            <a:r>
              <a:rPr lang="cs-CZ" dirty="0" err="1"/>
              <a:t>Stadionova</a:t>
            </a:r>
            <a:r>
              <a:rPr lang="cs-CZ"/>
              <a:t> ústava (březnová oktrojovaná ústava z 1849)</a:t>
            </a:r>
          </a:p>
          <a:p>
            <a:endParaRPr lang="cs-CZ"/>
          </a:p>
          <a:p>
            <a:r>
              <a:rPr lang="cs-CZ" u="sng" dirty="0"/>
              <a:t>revoluční</a:t>
            </a:r>
            <a:r>
              <a:rPr lang="cs-CZ" dirty="0"/>
              <a:t> – vyhlášená revolučně, určitými orgány vzniklými revolučním procesem, nenavazující na jiné orgány státu</a:t>
            </a:r>
          </a:p>
          <a:p>
            <a:pPr marL="0" indent="0" defTabSz="360363">
              <a:buNone/>
            </a:pPr>
            <a:r>
              <a:rPr lang="cs-CZ" dirty="0"/>
              <a:t>	Příklad: Prozatímní ústava ČSR z roku 1918</a:t>
            </a:r>
          </a:p>
          <a:p>
            <a:endParaRPr lang="cs-CZ" dirty="0"/>
          </a:p>
          <a:p>
            <a:r>
              <a:rPr lang="cs-CZ" u="sng" dirty="0"/>
              <a:t>dohodnutá</a:t>
            </a:r>
            <a:r>
              <a:rPr lang="cs-CZ" dirty="0"/>
              <a:t> – je výsledkem dohody či kompromisu převážné části společnosti </a:t>
            </a:r>
          </a:p>
        </p:txBody>
      </p:sp>
    </p:spTree>
    <p:extLst>
      <p:ext uri="{BB962C8B-B14F-4D97-AF65-F5344CB8AC3E}">
        <p14:creationId xmlns:p14="http://schemas.microsoft.com/office/powerpoint/2010/main" val="6481694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BB0947F-9C67-48AD-94A2-FF9AE254C6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PRÁVO II – </a:t>
            </a:r>
            <a:r>
              <a:rPr lang="cs-CZ" sz="2800" b="1" dirty="0"/>
              <a:t>ústavy rigidní a flexibilní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EBCB735-C91F-422E-AD57-E158ACCCEC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b="1" dirty="0"/>
              <a:t>Ústavy rigidní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algn="just">
              <a:buFont typeface="Wingdings" panose="05000000000000000000" pitchFamily="2" charset="2"/>
              <a:buChar char="Ø"/>
            </a:pPr>
            <a:endParaRPr lang="cs-CZ" b="1" dirty="0"/>
          </a:p>
          <a:p>
            <a:pPr marL="0" indent="0" algn="just">
              <a:buNone/>
            </a:pPr>
            <a:r>
              <a:rPr lang="cs-CZ" sz="2900" dirty="0"/>
              <a:t>Pro její přijímání je </a:t>
            </a:r>
            <a:r>
              <a:rPr lang="cs-CZ" sz="2900" b="1" dirty="0"/>
              <a:t>stanoven zvláštní postup, který se liší od legislativního procesu běžného </a:t>
            </a:r>
            <a:r>
              <a:rPr lang="cs-CZ" sz="2900" dirty="0"/>
              <a:t>– typicky vyšší kvorum nebo kvalifikovaná většina poslanců</a:t>
            </a:r>
          </a:p>
          <a:p>
            <a:pPr marL="0" indent="0" algn="just">
              <a:buNone/>
            </a:pPr>
            <a:endParaRPr lang="cs-CZ" sz="2900" dirty="0"/>
          </a:p>
          <a:p>
            <a:pPr marL="0" indent="0" algn="just">
              <a:buNone/>
            </a:pPr>
            <a:r>
              <a:rPr lang="cs-CZ" sz="2900" dirty="0"/>
              <a:t>Příklady v ČR (čl. 39 odst. 4 Ústavy):</a:t>
            </a:r>
          </a:p>
          <a:p>
            <a:pPr marL="0" indent="0" algn="just">
              <a:buNone/>
            </a:pPr>
            <a:r>
              <a:rPr lang="cs-CZ" sz="2900" i="1" dirty="0"/>
              <a:t>„K přijetí </a:t>
            </a:r>
            <a:r>
              <a:rPr lang="cs-CZ" sz="2900" b="1" i="1" dirty="0"/>
              <a:t>ústavního zákona a souhlasu k ratifikaci mezinárodní smlouvy uvedené v čl. 10a odst. 1 </a:t>
            </a:r>
            <a:r>
              <a:rPr lang="cs-CZ" sz="2900" i="1" dirty="0"/>
              <a:t>je třeba souhlasu </a:t>
            </a:r>
            <a:r>
              <a:rPr lang="cs-CZ" sz="2900" b="1" i="1" dirty="0"/>
              <a:t>třípětinové většiny všech poslanců a třípětinové většiny přítomných senátorů</a:t>
            </a:r>
            <a:r>
              <a:rPr lang="cs-CZ" sz="2900" i="1" dirty="0"/>
              <a:t>“</a:t>
            </a:r>
          </a:p>
          <a:p>
            <a:pPr marL="0" indent="0" algn="just">
              <a:buNone/>
            </a:pPr>
            <a:endParaRPr lang="cs-CZ" sz="2900" i="1" dirty="0"/>
          </a:p>
          <a:p>
            <a:pPr marL="0" indent="0" algn="just">
              <a:buNone/>
            </a:pPr>
            <a:r>
              <a:rPr lang="cs-CZ" sz="2900" i="1" dirty="0"/>
              <a:t>K přijetí </a:t>
            </a:r>
            <a:r>
              <a:rPr lang="cs-CZ" sz="2900" b="1" i="1" dirty="0"/>
              <a:t>volebního zákona a zákona o zásadách jednání a styku obou ko</a:t>
            </a:r>
            <a:r>
              <a:rPr lang="cs-CZ" sz="2900" i="1" dirty="0"/>
              <a:t>mor mezi sebou jakož i navenek a zákona o jednacím řádu Senátu je třeba, aby byl schválen Poslaneckou sněmovnou a Senátem</a:t>
            </a:r>
          </a:p>
          <a:p>
            <a:pPr marL="0" indent="0" algn="just">
              <a:buNone/>
            </a:pPr>
            <a:endParaRPr lang="cs-CZ" sz="2600" i="1" dirty="0"/>
          </a:p>
          <a:p>
            <a:pPr marL="0" indent="0" algn="just">
              <a:buNone/>
            </a:pPr>
            <a:endParaRPr lang="cs-CZ" sz="2600" i="1" dirty="0"/>
          </a:p>
          <a:p>
            <a:endParaRPr lang="cs-CZ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b="1" dirty="0"/>
              <a:t> Ústavy flexibilní </a:t>
            </a:r>
          </a:p>
          <a:p>
            <a:pPr marL="0" indent="0">
              <a:buNone/>
            </a:pPr>
            <a:endParaRPr lang="cs-CZ" b="1" dirty="0"/>
          </a:p>
          <a:p>
            <a:pPr>
              <a:buFont typeface="Wingdings" panose="05000000000000000000" pitchFamily="2" charset="2"/>
              <a:buChar char="Ø"/>
            </a:pPr>
            <a:endParaRPr lang="cs-CZ" b="1" dirty="0"/>
          </a:p>
          <a:p>
            <a:pPr marL="0" indent="0" algn="just">
              <a:buNone/>
            </a:pPr>
            <a:r>
              <a:rPr lang="cs-CZ" sz="2900" b="1" dirty="0"/>
              <a:t>Postup přijetí se neliší od „běžných“ zákonů </a:t>
            </a:r>
            <a:r>
              <a:rPr lang="cs-CZ" sz="2900" dirty="0"/>
              <a:t>– kupř. zákon č. 186/2013 Sb. o státním občanství České republiky a o změně některých zákonů (zákon o státním občanství České republiky)</a:t>
            </a:r>
          </a:p>
          <a:p>
            <a:pPr marL="0" indent="0">
              <a:buNone/>
            </a:pPr>
            <a:r>
              <a:rPr lang="cs-CZ" dirty="0"/>
              <a:t>	</a:t>
            </a:r>
          </a:p>
        </p:txBody>
      </p:sp>
      <p:cxnSp>
        <p:nvCxnSpPr>
          <p:cNvPr id="7" name="Spojnice: pravoúhlá 6">
            <a:extLst>
              <a:ext uri="{FF2B5EF4-FFF2-40B4-BE49-F238E27FC236}">
                <a16:creationId xmlns:a16="http://schemas.microsoft.com/office/drawing/2014/main" id="{2C5C7005-6A58-46FA-8EEF-BDCB9610E68F}"/>
              </a:ext>
            </a:extLst>
          </p:cNvPr>
          <p:cNvCxnSpPr>
            <a:cxnSpLocks/>
          </p:cNvCxnSpPr>
          <p:nvPr/>
        </p:nvCxnSpPr>
        <p:spPr>
          <a:xfrm rot="16200000" flipH="1">
            <a:off x="2195736" y="1124744"/>
            <a:ext cx="360040" cy="3600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pojnice: pravoúhlá 10">
            <a:extLst>
              <a:ext uri="{FF2B5EF4-FFF2-40B4-BE49-F238E27FC236}">
                <a16:creationId xmlns:a16="http://schemas.microsoft.com/office/drawing/2014/main" id="{27209AE5-7509-49FE-850B-6C333460610E}"/>
              </a:ext>
            </a:extLst>
          </p:cNvPr>
          <p:cNvCxnSpPr/>
          <p:nvPr/>
        </p:nvCxnSpPr>
        <p:spPr>
          <a:xfrm rot="5400000">
            <a:off x="1939485" y="4185084"/>
            <a:ext cx="432048" cy="36004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713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8926CD-BDEA-4F99-815B-E1D3FF59C3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PRÁVO II – </a:t>
            </a:r>
            <a:r>
              <a:rPr lang="cs-CZ" sz="2800" b="1" dirty="0"/>
              <a:t>funkce ústavy</a:t>
            </a:r>
            <a:endParaRPr lang="cs-CZ" sz="28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CD3A6CD-C8A7-4EED-83DF-535A34B168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678706"/>
            <a:ext cx="8229600" cy="6062662"/>
          </a:xfrm>
        </p:spPr>
        <p:txBody>
          <a:bodyPr>
            <a:normAutofit fontScale="40000" lnSpcReduction="20000"/>
          </a:bodyPr>
          <a:lstStyle/>
          <a:p>
            <a:pPr marL="514350" indent="-514350">
              <a:buNone/>
            </a:pPr>
            <a:r>
              <a:rPr lang="cs-CZ" sz="3500" b="1" u="sng" dirty="0"/>
              <a:t>Funkce ústavy - základní funkcí ústavy je tedy v právním a ústavním státě regulování fundamentálních společenských vztahů:</a:t>
            </a:r>
          </a:p>
          <a:p>
            <a:pPr marL="514350" indent="-514350">
              <a:buNone/>
            </a:pPr>
            <a:endParaRPr lang="cs-CZ" sz="3500" b="1" u="sng" dirty="0"/>
          </a:p>
          <a:p>
            <a:pPr marL="268288" indent="-268288">
              <a:buAutoNum type="alphaLcParenR"/>
            </a:pPr>
            <a:r>
              <a:rPr lang="cs-CZ" sz="3500" b="1" dirty="0"/>
              <a:t>Právní</a:t>
            </a:r>
            <a:r>
              <a:rPr lang="cs-CZ" sz="3500" dirty="0"/>
              <a:t> – jde o normativní akt, s nejvyšším stupněm právní síly:</a:t>
            </a:r>
          </a:p>
          <a:p>
            <a:endParaRPr lang="cs-CZ" sz="3500" dirty="0"/>
          </a:p>
          <a:p>
            <a:pPr marL="442913" indent="-174625"/>
            <a:r>
              <a:rPr lang="cs-CZ" sz="3500" i="1" dirty="0"/>
              <a:t>legitimace k výkonu státní moci </a:t>
            </a:r>
            <a:r>
              <a:rPr lang="cs-CZ" sz="3500" dirty="0"/>
              <a:t>– zdrojem moci může být jen lid jako celek, stanoví se pravidla, podle kterých je možno moc získat, legitimní je pouze ta vláda se může vykázat tím, že se k moci dostala ústavní cestou</a:t>
            </a:r>
          </a:p>
          <a:p>
            <a:pPr marL="442913" indent="-174625"/>
            <a:endParaRPr lang="cs-CZ" sz="3500" i="1" dirty="0"/>
          </a:p>
          <a:p>
            <a:pPr marL="442913" indent="-174625"/>
            <a:r>
              <a:rPr lang="cs-CZ" sz="3500" i="1" dirty="0"/>
              <a:t>reprezentace</a:t>
            </a:r>
            <a:r>
              <a:rPr lang="cs-CZ" sz="3500" dirty="0"/>
              <a:t> – zakotvuje řád, orgány, prostřednictvím ústavy vystupuje státní moc navenek i dovnitř společnosti</a:t>
            </a:r>
          </a:p>
          <a:p>
            <a:pPr marL="442913" indent="-174625"/>
            <a:endParaRPr lang="cs-CZ" sz="3500" i="1" dirty="0"/>
          </a:p>
          <a:p>
            <a:pPr marL="442913" indent="-174625"/>
            <a:r>
              <a:rPr lang="cs-CZ" sz="3500" i="1" dirty="0"/>
              <a:t>integrace</a:t>
            </a:r>
            <a:r>
              <a:rPr lang="cs-CZ" sz="3500" dirty="0"/>
              <a:t> – v Ústavě jsou základní pravidla, jejichž zachování je nutné pro pokojnou existenci ve státě; cílem je relativní politická jednota ve společnosti skrze pravidla, na kterých se shodnou i znepřátelené strany</a:t>
            </a:r>
          </a:p>
          <a:p>
            <a:pPr marL="442913" indent="-174625"/>
            <a:endParaRPr lang="cs-CZ" sz="3500" i="1" dirty="0"/>
          </a:p>
          <a:p>
            <a:pPr marL="442913" indent="-174625"/>
            <a:r>
              <a:rPr lang="cs-CZ" sz="3500" i="1" dirty="0"/>
              <a:t>kontroly výkonu moci ve státě a společnosti </a:t>
            </a:r>
            <a:r>
              <a:rPr lang="cs-CZ" sz="3500" dirty="0"/>
              <a:t>– Ústava určuje, komu patří moc, jak je vykonávána a kontrolována; týká se to moci politické i hospodářské (NKÚ, ČNB,..)</a:t>
            </a:r>
          </a:p>
          <a:p>
            <a:pPr marL="442913" indent="-174625"/>
            <a:endParaRPr lang="cs-CZ" sz="3500" i="1" dirty="0"/>
          </a:p>
          <a:p>
            <a:pPr marL="442913" indent="-174625"/>
            <a:r>
              <a:rPr lang="cs-CZ" sz="3500" i="1" dirty="0"/>
              <a:t>stabilizace, nadřazenosti a relativní neměnnosti určitého právního řádu</a:t>
            </a:r>
            <a:r>
              <a:rPr lang="cs-CZ" sz="3500" dirty="0"/>
              <a:t>, pravidel, organizace a vztahů ve státě a společnosti</a:t>
            </a:r>
          </a:p>
          <a:p>
            <a:pPr marL="514350" indent="-514350">
              <a:buAutoNum type="alphaLcParenR"/>
            </a:pPr>
            <a:endParaRPr lang="cs-CZ" sz="3500" dirty="0"/>
          </a:p>
          <a:p>
            <a:pPr marL="0" indent="0" defTabSz="268288">
              <a:buNone/>
            </a:pPr>
            <a:r>
              <a:rPr lang="cs-CZ" sz="3500" b="1" dirty="0"/>
              <a:t>b)	Politická</a:t>
            </a:r>
            <a:r>
              <a:rPr lang="cs-CZ" sz="3500" dirty="0"/>
              <a:t> – určuje mantinely politické činnosti,  základní pravidla hry o moc, stanoví prostory pro soutěž 	politických sil</a:t>
            </a:r>
          </a:p>
          <a:p>
            <a:pPr marL="268288" indent="-268288">
              <a:buAutoNum type="alphaLcParenR"/>
            </a:pPr>
            <a:endParaRPr lang="cs-CZ" sz="3500" dirty="0"/>
          </a:p>
          <a:p>
            <a:pPr marL="0" indent="0">
              <a:buNone/>
              <a:tabLst>
                <a:tab pos="268288" algn="l"/>
              </a:tabLst>
            </a:pPr>
            <a:r>
              <a:rPr lang="cs-CZ" sz="3500" b="1" dirty="0"/>
              <a:t>c)	Ideologická</a:t>
            </a:r>
            <a:r>
              <a:rPr lang="cs-CZ" sz="3500" dirty="0"/>
              <a:t> – stanovuje určité společenské hodnoty a cíle, ústavy jsou výrazem závazného zaměření státu a 	společnosti</a:t>
            </a:r>
          </a:p>
          <a:p>
            <a:pPr marL="268288" indent="-268288">
              <a:buAutoNum type="alphaLcParenR"/>
            </a:pPr>
            <a:endParaRPr lang="cs-CZ" sz="3500" dirty="0"/>
          </a:p>
          <a:p>
            <a:pPr marL="0" indent="0" defTabSz="268288">
              <a:buNone/>
            </a:pPr>
            <a:r>
              <a:rPr lang="cs-CZ" sz="3500" b="1" dirty="0"/>
              <a:t>d)	Kulturní</a:t>
            </a:r>
            <a:r>
              <a:rPr lang="cs-CZ" sz="3500" dirty="0"/>
              <a:t> - vyjadřuje, formuje a utváří nejen právní a politickou kulturu společnosti, ale i obecné kulturní 	hodnoty a povahu národa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12048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cs-CZ" sz="3200" dirty="0"/>
              <a:t>PRÁVO II – </a:t>
            </a:r>
            <a:r>
              <a:rPr lang="cs-CZ" sz="2800" b="1" dirty="0"/>
              <a:t>prameny ústavního práva ČR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760640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cs-CZ" sz="1600" b="1" i="1" dirty="0"/>
              <a:t>Ústava</a:t>
            </a:r>
            <a:r>
              <a:rPr lang="cs-CZ" sz="1600" b="1" dirty="0"/>
              <a:t> (ústavní zákon České národní rady ze dne 16. prosince 1992, č.1/1993 Sb. Ústava České republiky) </a:t>
            </a:r>
            <a:r>
              <a:rPr lang="cs-CZ" sz="1600" b="1" i="1" dirty="0"/>
              <a:t>a ústavní zákony </a:t>
            </a:r>
          </a:p>
          <a:p>
            <a:pPr>
              <a:buFont typeface="Wingdings" pitchFamily="2" charset="2"/>
              <a:buChar char="§"/>
            </a:pPr>
            <a:r>
              <a:rPr lang="cs-CZ" sz="1600" b="1" i="1" dirty="0"/>
              <a:t>Ústavní pořádek:	</a:t>
            </a:r>
          </a:p>
          <a:p>
            <a:pPr>
              <a:buNone/>
            </a:pPr>
            <a:r>
              <a:rPr lang="cs-CZ" sz="1600" b="1" dirty="0"/>
              <a:t>Čl.112</a:t>
            </a:r>
          </a:p>
          <a:p>
            <a:pPr algn="just">
              <a:buNone/>
            </a:pPr>
            <a:r>
              <a:rPr lang="cs-CZ" sz="1600" b="1" dirty="0"/>
              <a:t> (1) Ústavní pořádek České republiky </a:t>
            </a:r>
            <a:r>
              <a:rPr lang="cs-CZ" sz="1600" dirty="0"/>
              <a:t>tvoří tato </a:t>
            </a:r>
            <a:r>
              <a:rPr lang="cs-CZ" sz="1600" b="1" u="sng" dirty="0"/>
              <a:t>Ústava, Listina základních práv a svobod</a:t>
            </a:r>
            <a:r>
              <a:rPr lang="cs-CZ" sz="1600" b="1" dirty="0"/>
              <a:t>, </a:t>
            </a:r>
            <a:r>
              <a:rPr lang="cs-CZ" sz="1600" b="1" u="sng" dirty="0"/>
              <a:t>ústavní zákony </a:t>
            </a:r>
            <a:r>
              <a:rPr lang="cs-CZ" sz="1600" dirty="0"/>
              <a:t>přijaté podle této Ústavy a ústavní zákony Národního shromáždění Československé republiky, Federálního shromáždění Československé socialistické republiky a České národní rady upravující státní hranice České republiky a ústavní zákony České národní rady přijaté po 6. červnu 1992.</a:t>
            </a:r>
          </a:p>
          <a:p>
            <a:pPr algn="just">
              <a:buFont typeface="Wingdings" pitchFamily="2" charset="2"/>
              <a:buChar char="§"/>
            </a:pPr>
            <a:r>
              <a:rPr lang="cs-CZ" sz="1600" b="1" i="1" dirty="0"/>
              <a:t>Listina základních práv a svobod </a:t>
            </a:r>
            <a:r>
              <a:rPr lang="cs-CZ" sz="1600" b="1" dirty="0"/>
              <a:t>–  původně ústavní zákon Federálního shromáždění ze dne 9.ledna 1991 č. 23/1991 Sb., kterým se uvozuje Listina základních práv a svobod jako ústavní zákon Federálního shromáždění České a Slovenské Federativní Republiky, následná </a:t>
            </a:r>
            <a:r>
              <a:rPr lang="cs-CZ" sz="1600" b="1" dirty="0" err="1"/>
              <a:t>republikace</a:t>
            </a:r>
            <a:r>
              <a:rPr lang="cs-CZ" sz="1600" b="1" dirty="0"/>
              <a:t>: USNESENÍ předsednictva České národní rady ze dne 16. prosince 1992 č. 2/1993 Sb.  o vyhlášení Listiny základních práv a svobod jako součásti ústavního pořádku České republiky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Ústavní zákon č. 347/1997 Sb. O vytvoření vyšších územních samosprávných celků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Ústavní zákon č. 110/1998 Sb. O bezpečnosti ČR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Ústavní zákon č. 515/2002 Sb. O referendu o přistoupení ČR k Evropské unii a o změně ústavy ČR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Ústavní zákon č. 71/2012 Sb., kterým se mění ústavní zákon č. 1/1993 Sb. Ústava ČR (přímá volba prezidenta)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Zákon č. 90/1995 Sb. o jednacím řádu Poslanecké sněmovny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Zákon č. 107/1999 Sb. ZÁKON ze dne 11. května 1999 o jednacím řádu Senátu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Zákon č. 3/1993 Sb. O státních symbolech ČR</a:t>
            </a:r>
          </a:p>
          <a:p>
            <a:pPr>
              <a:buFont typeface="Wingdings" pitchFamily="2" charset="2"/>
              <a:buChar char="§"/>
            </a:pPr>
            <a:r>
              <a:rPr lang="cs-CZ" sz="1600" b="1" dirty="0"/>
              <a:t>Zákon č. 40/1993 Sb. O nabývání a pozbývání státního občanství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2424</Words>
  <Application>Microsoft Office PowerPoint</Application>
  <PresentationFormat>Předvádění na obrazovce 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6" baseType="lpstr">
      <vt:lpstr>Arial</vt:lpstr>
      <vt:lpstr>Calibri</vt:lpstr>
      <vt:lpstr>Times New Roman</vt:lpstr>
      <vt:lpstr>Wingdings</vt:lpstr>
      <vt:lpstr>Motiv sady Office</vt:lpstr>
      <vt:lpstr>PRÁVO II</vt:lpstr>
      <vt:lpstr>PRÁVO II - literatura a právní předpisy</vt:lpstr>
      <vt:lpstr>PRÁVO II – pojem ústavního práva </vt:lpstr>
      <vt:lpstr>PRÁVO II – pojem ústavy</vt:lpstr>
      <vt:lpstr>PRÁVO II – typy ústavy</vt:lpstr>
      <vt:lpstr>PRÁVO II – druhy ústav podle způsobu přijetí</vt:lpstr>
      <vt:lpstr>PRÁVO II – ústavy rigidní a flexibilní</vt:lpstr>
      <vt:lpstr>PRÁVO II – funkce ústavy</vt:lpstr>
      <vt:lpstr>PRÁVO II – prameny ústavního práva ČR</vt:lpstr>
      <vt:lpstr>PRÁVO II – Přijetí Ústavy ČR</vt:lpstr>
      <vt:lpstr>PRÁVO II – Přijetí Ústavy ČR – ve světle zániku federace</vt:lpstr>
      <vt:lpstr>PRÁVO II – Přijetí Ústavy ČR - Historické a zahraniční vzory</vt:lpstr>
      <vt:lpstr>PRÁVO II – Struktura Ústavy ČR</vt:lpstr>
      <vt:lpstr>PRÁVO II – preambule</vt:lpstr>
      <vt:lpstr>PRÁVO II - základní ustanovení </vt:lpstr>
      <vt:lpstr>PRÁVO II - Moc zákonodárná</vt:lpstr>
      <vt:lpstr>PRÁVO II - Moc výkonná – prezident </vt:lpstr>
      <vt:lpstr>PRÁVO II - Moc výkonná – vláda </vt:lpstr>
      <vt:lpstr>PRÁVO II - Moc soudní</vt:lpstr>
      <vt:lpstr>PRÁVO II - Moc soudní – soustava soudů</vt:lpstr>
      <vt:lpstr>PRÁVO II - Moc soudní – Ústavní soud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Jan Šmejkal</dc:creator>
  <cp:lastModifiedBy>Jan</cp:lastModifiedBy>
  <cp:revision>113</cp:revision>
  <dcterms:created xsi:type="dcterms:W3CDTF">2015-10-04T18:04:49Z</dcterms:created>
  <dcterms:modified xsi:type="dcterms:W3CDTF">2021-03-02T09:43:48Z</dcterms:modified>
</cp:coreProperties>
</file>