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23"/>
  </p:notesMasterIdLst>
  <p:handoutMasterIdLst>
    <p:handoutMasterId r:id="rId24"/>
  </p:handoutMasterIdLst>
  <p:sldIdLst>
    <p:sldId id="283" r:id="rId2"/>
    <p:sldId id="303" r:id="rId3"/>
    <p:sldId id="325" r:id="rId4"/>
    <p:sldId id="331" r:id="rId5"/>
    <p:sldId id="332" r:id="rId6"/>
    <p:sldId id="368" r:id="rId7"/>
    <p:sldId id="369" r:id="rId8"/>
    <p:sldId id="311" r:id="rId9"/>
    <p:sldId id="313" r:id="rId10"/>
    <p:sldId id="312" r:id="rId11"/>
    <p:sldId id="314" r:id="rId12"/>
    <p:sldId id="326" r:id="rId13"/>
    <p:sldId id="318" r:id="rId14"/>
    <p:sldId id="319" r:id="rId15"/>
    <p:sldId id="321" r:id="rId16"/>
    <p:sldId id="322" r:id="rId17"/>
    <p:sldId id="324" r:id="rId18"/>
    <p:sldId id="323" r:id="rId19"/>
    <p:sldId id="328" r:id="rId20"/>
    <p:sldId id="330" r:id="rId21"/>
    <p:sldId id="329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94660" autoAdjust="0"/>
  </p:normalViewPr>
  <p:slideViewPr>
    <p:cSldViewPr>
      <p:cViewPr varScale="1">
        <p:scale>
          <a:sx n="84" d="100"/>
          <a:sy n="84" d="100"/>
        </p:scale>
        <p:origin x="124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9948347-70B5-3B5B-70C6-CEBB09858E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FSV-UK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D085A7F-632E-A520-7693-55FEB0D52E9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D976A29-3617-433E-99AE-362EA4BF353C}" type="datetime1">
              <a:rPr lang="ja-JP" altLang="en-US"/>
              <a:pPr>
                <a:defRPr/>
              </a:pPr>
              <a:t>2024/3/30</a:t>
            </a:fld>
            <a:endParaRPr lang="en-US" altLang="ja-JP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9C8F672-4EEB-062A-7D7F-4BB61E88733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en-US" altLang="ja-JP"/>
              <a:t>Soutěžní výhody ČR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5999406D-62A8-E83A-D1BD-2E7C5D0FE42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2DBB8DD7-8096-49D5-ABF3-DF917039520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>
            <a:extLst>
              <a:ext uri="{FF2B5EF4-FFF2-40B4-BE49-F238E27FC236}">
                <a16:creationId xmlns:a16="http://schemas.microsoft.com/office/drawing/2014/main" id="{BF4502EC-BEEF-E621-DCFA-B5717693F3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1" name="Rectangle 9">
            <a:extLst>
              <a:ext uri="{FF2B5EF4-FFF2-40B4-BE49-F238E27FC236}">
                <a16:creationId xmlns:a16="http://schemas.microsoft.com/office/drawing/2014/main" id="{DB95AFD9-29D8-A52C-14FA-02DEFA9DB4E6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203BE50A-9AD4-7754-5671-F4119CA5AF2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4109BE5E-99DA-5543-50BF-81DA3DC386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E32B784-980E-456F-A5FE-69FD21AD9139}" type="datetime1">
              <a:rPr lang="ja-JP" altLang="en-US"/>
              <a:pPr>
                <a:defRPr/>
              </a:pPr>
              <a:t>2024/3/30</a:t>
            </a:fld>
            <a:endParaRPr lang="en-US" altLang="ja-JP"/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559D5971-776C-256E-5274-4F256E1A82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768B7EE5-9C6A-CD88-9D2B-02F48D0215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5CE5E067-A5A5-4738-85AA-0C56260AE9A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>
            <a:extLst>
              <a:ext uri="{FF2B5EF4-FFF2-40B4-BE49-F238E27FC236}">
                <a16:creationId xmlns:a16="http://schemas.microsoft.com/office/drawing/2014/main" id="{E12D51A3-9C62-EC75-ED01-28C76C919BA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r>
              <a:rPr lang="ja-JP" altLang="cs-CZ">
                <a:solidFill>
                  <a:srgbClr val="FFFFFF"/>
                </a:solidFill>
                <a:latin typeface="Times New Roman" panose="02020603050405020304" pitchFamily="18" charset="0"/>
                <a:cs typeface="Noto Sans CJK SC Regular"/>
              </a:rPr>
              <a:t>20/03/29</a:t>
            </a:r>
          </a:p>
        </p:txBody>
      </p:sp>
      <p:sp>
        <p:nvSpPr>
          <p:cNvPr id="23555" name="Rectangle 7">
            <a:extLst>
              <a:ext uri="{FF2B5EF4-FFF2-40B4-BE49-F238E27FC236}">
                <a16:creationId xmlns:a16="http://schemas.microsoft.com/office/drawing/2014/main" id="{51305655-2591-0B5E-543C-8935457FC6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fld id="{406F8D53-A69B-4F28-A269-956956E23680}" type="slidenum">
              <a:rPr lang="en-US" altLang="ja-JP">
                <a:solidFill>
                  <a:srgbClr val="FFFFFF"/>
                </a:solidFill>
                <a:latin typeface="Times New Roman" panose="02020603050405020304" pitchFamily="18" charset="0"/>
                <a:cs typeface="Noto Sans CJK SC Regular"/>
              </a:rPr>
              <a:pPr/>
              <a:t>3</a:t>
            </a:fld>
            <a:endParaRPr lang="ja-JP" altLang="cs-CZ">
              <a:solidFill>
                <a:srgbClr val="FFFFFF"/>
              </a:solidFill>
              <a:latin typeface="Times New Roman" panose="02020603050405020304" pitchFamily="18" charset="0"/>
              <a:cs typeface="Noto Sans CJK SC Regular"/>
            </a:endParaRPr>
          </a:p>
        </p:txBody>
      </p:sp>
      <p:sp>
        <p:nvSpPr>
          <p:cNvPr id="23556" name="Rectangle 1">
            <a:extLst>
              <a:ext uri="{FF2B5EF4-FFF2-40B4-BE49-F238E27FC236}">
                <a16:creationId xmlns:a16="http://schemas.microsoft.com/office/drawing/2014/main" id="{A7AD843A-CAF1-6FE8-CB25-2BEA2CD76E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7" name="Rectangle 2">
            <a:extLst>
              <a:ext uri="{FF2B5EF4-FFF2-40B4-BE49-F238E27FC236}">
                <a16:creationId xmlns:a16="http://schemas.microsoft.com/office/drawing/2014/main" id="{7E928F2E-6E8C-375C-12B4-7119A8C368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BB6571B3-6781-CF57-1D40-4A3971EE655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BE55EA98-E2CB-5538-BBA6-590EE40FE8F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" name="Freeform 4">
                <a:extLst>
                  <a:ext uri="{FF2B5EF4-FFF2-40B4-BE49-F238E27FC236}">
                    <a16:creationId xmlns:a16="http://schemas.microsoft.com/office/drawing/2014/main" id="{CB64EA20-0159-A91A-65AB-AABF1A66D94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70019E64-10F2-FB04-C99C-88E68D12C67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0E6E34DE-26FD-7695-43E1-509549ED29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45F82F8D-82BD-92B7-3C0B-150835BCAE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0C9BECAD-BA3A-1F0E-9690-D4442DBD22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</p:grpSp>
        <p:sp>
          <p:nvSpPr>
            <p:cNvPr id="4" name="Freeform 9">
              <a:extLst>
                <a:ext uri="{FF2B5EF4-FFF2-40B4-BE49-F238E27FC236}">
                  <a16:creationId xmlns:a16="http://schemas.microsoft.com/office/drawing/2014/main" id="{0D507366-17D6-64A7-751E-741CD29A095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cs typeface="+mn-cs"/>
              </a:endParaRPr>
            </a:p>
          </p:txBody>
        </p:sp>
        <p:sp>
          <p:nvSpPr>
            <p:cNvPr id="5" name="Freeform 10">
              <a:extLst>
                <a:ext uri="{FF2B5EF4-FFF2-40B4-BE49-F238E27FC236}">
                  <a16:creationId xmlns:a16="http://schemas.microsoft.com/office/drawing/2014/main" id="{1242B5AB-E7E2-3251-1368-413458BDF2E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38 h 1906"/>
                <a:gd name="T4" fmla="*/ 6445 w 5740"/>
                <a:gd name="T5" fmla="*/ 138 h 1906"/>
                <a:gd name="T6" fmla="*/ 644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91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2191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2B29F0D1-E867-76D2-62AC-E199B8F0B22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886850D1-1685-0406-8177-8E1FA8877B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E54620F0-91A6-5709-930A-68CE7A0CA5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9EADFC-6E3A-4C18-BA14-5A2B0E2E85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515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B8658AE-375D-271A-D6C3-796AB4B8FC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9481C34-02F5-D37F-C5C9-43AFE2D4BF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27C20-0EAD-4805-95E6-BD8CC51F188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3398E1B-8467-C2F9-C6C8-77ED2DF2F92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361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3463AF2-C676-9A3A-562D-5FFA1295AF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D0E0E7F-48C3-8BB4-A697-86B5FDB9EF1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D55EC-FDCB-4EDC-93C7-F5C3398CC65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89FFCE7-525B-B30F-AFA2-848D9F2730D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709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4AC9416-B1A1-CA6A-FB7E-36D34F437D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9F896CF-875C-D95E-0E09-B6DD471300F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ED0A0D-C6C0-418D-9F2B-77BE97BE282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640E97A-857C-CC47-0192-5B2B5AD055E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534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09FA270-5DFB-C57C-08A4-373FFE99CB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F4D7CCE-8D03-4471-840A-0664C7747B6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34DE89-5475-469C-9C68-3166183EBB2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9DFBF1D-6BB6-8585-1F8C-4B265C90E69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602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D595B72-A5F2-B4F5-EF75-0313002F11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3464113-CB53-C2AB-0B7E-F5F2C3761B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7EA3E-4701-4BC1-BCD3-1F87EEB6393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B6D985BB-618C-1877-0FBF-ADA073F8D22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94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396A26B-DACA-78F1-13D2-78F4276C22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8397178-9EF6-2C39-E804-DBAD92B4A0F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792525-5C7C-46E3-8ABA-AA8FC7D5BAB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8939D2DD-1CD2-FC98-3338-66B504464DF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286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A43F43-B38F-A5D1-47DD-2C74D8C3D0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00C07E-1F3F-877F-BAA5-04CF1E32A88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6BB1A3-0E64-4164-A6B2-4447B49EBE5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42EC2D5-8B4D-BF13-21E8-C8F519EFA47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999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09E5C90-7812-D6B9-6406-BBE32A52B5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D9E0334-0E8F-CBDF-998D-0875ED37D3E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0D6108-1165-445D-9F9F-4C560470F0E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36BEADA5-5337-1B1D-ADEE-0FD9842EAD8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016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6488A21-F806-BCCE-6770-DFB181B1EC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608618A-B9BF-EE42-5CC6-1363B790A1E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A1876-E8EE-4ED3-91FB-CA2D4222F6D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07F01F65-D739-FD2E-CCA6-F8D1F0A4046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596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92AD6E0-3990-8D29-2D2E-23397DA837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5AD2628-8A29-CE76-9ED2-95FA5F25FF6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49F15-2768-4000-9BA2-FB57C333457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3F434031-CC26-6B1D-AF34-16269EE3AAE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205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id="{E4D7FD9B-0234-50F5-2259-813E4D6B80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A8FBD769-926C-7F3C-DF84-0EE1009D74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C2B01182-9CEC-419C-8697-435260DDAE3B}" type="slidenum">
              <a:rPr lang="cs-CZ" altLang="cs-CZ"/>
              <a:pPr/>
              <a:t>‹#›</a:t>
            </a:fld>
            <a:endParaRPr lang="cs-CZ" altLang="cs-CZ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D82102F9-0D28-C6D3-EF44-19712C6EF58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68948E8A-2EA0-2505-FD19-BC66A826841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18118" name="Freeform 6">
                <a:extLst>
                  <a:ext uri="{FF2B5EF4-FFF2-40B4-BE49-F238E27FC236}">
                    <a16:creationId xmlns:a16="http://schemas.microsoft.com/office/drawing/2014/main" id="{8D95DD19-B6FB-EBD4-1BFA-3167FB23A3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18119" name="Freeform 7">
                <a:extLst>
                  <a:ext uri="{FF2B5EF4-FFF2-40B4-BE49-F238E27FC236}">
                    <a16:creationId xmlns:a16="http://schemas.microsoft.com/office/drawing/2014/main" id="{9A26D624-0EEB-6052-7919-CB1535667A0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18120" name="Freeform 8">
                <a:extLst>
                  <a:ext uri="{FF2B5EF4-FFF2-40B4-BE49-F238E27FC236}">
                    <a16:creationId xmlns:a16="http://schemas.microsoft.com/office/drawing/2014/main" id="{35412279-AE4D-D562-69BC-BFFDA979AD9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9BA11174-2CB8-025F-9505-ABE586E63C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122" name="Freeform 10">
                <a:extLst>
                  <a:ext uri="{FF2B5EF4-FFF2-40B4-BE49-F238E27FC236}">
                    <a16:creationId xmlns:a16="http://schemas.microsoft.com/office/drawing/2014/main" id="{129CA271-1ABD-0DAD-713B-86AF1A6C85F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</p:grpSp>
        <p:sp>
          <p:nvSpPr>
            <p:cNvPr id="218123" name="Freeform 11">
              <a:extLst>
                <a:ext uri="{FF2B5EF4-FFF2-40B4-BE49-F238E27FC236}">
                  <a16:creationId xmlns:a16="http://schemas.microsoft.com/office/drawing/2014/main" id="{B805C455-CAA6-F2B4-3AAD-389C2D6284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cs typeface="+mn-cs"/>
              </a:endParaRPr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9C723ACA-6CC2-2DDB-B2BA-FE3D4EBC78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38 h 1906"/>
                <a:gd name="T4" fmla="*/ 6445 w 5740"/>
                <a:gd name="T5" fmla="*/ 138 h 1906"/>
                <a:gd name="T6" fmla="*/ 644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8125" name="Rectangle 13">
            <a:extLst>
              <a:ext uri="{FF2B5EF4-FFF2-40B4-BE49-F238E27FC236}">
                <a16:creationId xmlns:a16="http://schemas.microsoft.com/office/drawing/2014/main" id="{7175A8B0-D427-2C7D-0E81-DCE678056A2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18126" name="Rectangle 14">
            <a:extLst>
              <a:ext uri="{FF2B5EF4-FFF2-40B4-BE49-F238E27FC236}">
                <a16:creationId xmlns:a16="http://schemas.microsoft.com/office/drawing/2014/main" id="{ED8F3037-4DC4-46D5-7732-255BD6D0EA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8127" name="Rectangle 15">
            <a:extLst>
              <a:ext uri="{FF2B5EF4-FFF2-40B4-BE49-F238E27FC236}">
                <a16:creationId xmlns:a16="http://schemas.microsoft.com/office/drawing/2014/main" id="{03B08F90-FFE8-A623-AE4F-EE98050A0D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13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elle_%C3%89poqu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Rectangle 6">
            <a:extLst>
              <a:ext uri="{FF2B5EF4-FFF2-40B4-BE49-F238E27FC236}">
                <a16:creationId xmlns:a16="http://schemas.microsoft.com/office/drawing/2014/main" id="{B9D71521-4C6F-E4EC-17F6-799FB3B4EE1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79388" y="260350"/>
            <a:ext cx="8736012" cy="6264275"/>
          </a:xfrm>
        </p:spPr>
        <p:txBody>
          <a:bodyPr/>
          <a:lstStyle/>
          <a:p>
            <a:pPr marL="914400" indent="-914400" eaLnBrk="1" hangingPunct="1">
              <a:defRPr/>
            </a:pPr>
            <a:r>
              <a:rPr lang="en-US" altLang="ja-JP" dirty="0" err="1">
                <a:ea typeface="ＭＳ Ｐゴシック" charset="-128"/>
              </a:rPr>
              <a:t>Histor</a:t>
            </a:r>
            <a:r>
              <a:rPr lang="cs-CZ" altLang="ja-JP" dirty="0">
                <a:ea typeface="ＭＳ Ｐゴシック" charset="-128"/>
              </a:rPr>
              <a:t>y</a:t>
            </a:r>
            <a:r>
              <a:rPr lang="en-US" altLang="ja-JP" dirty="0">
                <a:ea typeface="ＭＳ Ｐゴシック" charset="-128"/>
              </a:rPr>
              <a:t> of Economic Thought</a:t>
            </a:r>
            <a:br>
              <a:rPr lang="cs-CZ" altLang="ja-JP" dirty="0">
                <a:ea typeface="ＭＳ Ｐゴシック" charset="-128"/>
              </a:rPr>
            </a:br>
            <a:r>
              <a:rPr lang="cs-CZ" altLang="ja-JP" dirty="0" err="1">
                <a:ea typeface="ＭＳ Ｐゴシック" charset="-128"/>
              </a:rPr>
              <a:t>Week</a:t>
            </a:r>
            <a:r>
              <a:rPr lang="cs-CZ" altLang="ja-JP" dirty="0">
                <a:ea typeface="ＭＳ Ｐゴシック" charset="-128"/>
              </a:rPr>
              <a:t> 6</a:t>
            </a:r>
            <a:br>
              <a:rPr lang="cs-CZ" altLang="ja-JP" dirty="0">
                <a:ea typeface="ＭＳ Ｐゴシック" charset="-128"/>
              </a:rPr>
            </a:br>
            <a:br>
              <a:rPr lang="cs-CZ" altLang="ja-JP" dirty="0">
                <a:ea typeface="ＭＳ Ｐゴシック" charset="-128"/>
              </a:rPr>
            </a:br>
            <a:r>
              <a:rPr lang="en-US" sz="3600" dirty="0"/>
              <a:t>Neoclassical Thought in the </a:t>
            </a:r>
            <a:r>
              <a:rPr lang="en-US" sz="3600" dirty="0" err="1"/>
              <a:t>Anglosaxonian</a:t>
            </a:r>
            <a:r>
              <a:rPr lang="en-US" sz="3600" dirty="0"/>
              <a:t> World and its </a:t>
            </a:r>
            <a:r>
              <a:rPr lang="en-US" sz="3600" dirty="0" err="1"/>
              <a:t>Neighbourhood</a:t>
            </a:r>
            <a:r>
              <a:rPr lang="en-US" sz="3600" dirty="0"/>
              <a:t> before Keynes.</a:t>
            </a:r>
            <a:br>
              <a:rPr lang="cs-CZ" altLang="ja-JP" sz="3600" dirty="0">
                <a:ea typeface="ＭＳ Ｐゴシック" charset="-128"/>
              </a:rPr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r>
              <a:rPr lang="cs-CZ" altLang="cs-CZ" sz="2400" dirty="0"/>
              <a:t>Tomáš </a:t>
            </a:r>
            <a:r>
              <a:rPr lang="cs-CZ" altLang="cs-CZ" sz="2400" dirty="0" err="1"/>
              <a:t>Cahlík</a:t>
            </a:r>
            <a:br>
              <a:rPr lang="cs-CZ" altLang="cs-CZ" sz="2400" dirty="0"/>
            </a:br>
            <a:endParaRPr lang="cs-CZ" alt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B37F2991-AAC1-C325-C593-479CB034FC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8353425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4000" dirty="0" err="1"/>
              <a:t>British</a:t>
            </a:r>
            <a:r>
              <a:rPr lang="cs-CZ" altLang="ja-JP" sz="4000" dirty="0"/>
              <a:t> </a:t>
            </a:r>
            <a:r>
              <a:rPr lang="cs-CZ" altLang="ja-JP" sz="4000" dirty="0" err="1"/>
              <a:t>Thought</a:t>
            </a:r>
            <a:endParaRPr lang="en-US" altLang="ja-JP" sz="40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49685ABB-9F9F-3B58-3DEB-8B29B8FACB2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620713"/>
            <a:ext cx="8353425" cy="6121400"/>
          </a:xfrm>
        </p:spPr>
        <p:txBody>
          <a:bodyPr/>
          <a:lstStyle/>
          <a:p>
            <a:pPr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ja-JP" sz="3200" dirty="0">
                <a:ea typeface="ＭＳ Ｐゴシック" charset="-128"/>
              </a:rPr>
              <a:t>Alfred </a:t>
            </a:r>
            <a:r>
              <a:rPr lang="cs-CZ" altLang="ja-JP" sz="3200" dirty="0" err="1">
                <a:ea typeface="ＭＳ Ｐゴシック" charset="-128"/>
              </a:rPr>
              <a:t>Marshall</a:t>
            </a:r>
            <a:r>
              <a:rPr lang="cs-CZ" altLang="ja-JP" sz="3200" dirty="0">
                <a:ea typeface="ＭＳ Ｐゴシック" charset="-128"/>
              </a:rPr>
              <a:t> (1842 – 1924)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 err="1">
                <a:ea typeface="ＭＳ Ｐゴシック" charset="-128"/>
              </a:rPr>
              <a:t>Partial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equilibrium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method</a:t>
            </a:r>
            <a:endParaRPr lang="cs-CZ" altLang="ja-JP" sz="3200" dirty="0">
              <a:ea typeface="ＭＳ Ｐゴシック" charset="-128"/>
            </a:endParaRP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>
                <a:ea typeface="ＭＳ Ｐゴシック" charset="-128"/>
              </a:rPr>
              <a:t>Very </a:t>
            </a:r>
            <a:r>
              <a:rPr lang="cs-CZ" altLang="ja-JP" sz="3200" dirty="0" err="1">
                <a:ea typeface="ＭＳ Ｐゴシック" charset="-128"/>
              </a:rPr>
              <a:t>short</a:t>
            </a:r>
            <a:r>
              <a:rPr lang="cs-CZ" altLang="ja-JP" sz="3200" dirty="0">
                <a:ea typeface="ＭＳ Ｐゴシック" charset="-128"/>
              </a:rPr>
              <a:t> (</a:t>
            </a:r>
            <a:r>
              <a:rPr lang="cs-CZ" altLang="ja-JP" sz="3200" dirty="0" err="1">
                <a:ea typeface="ＭＳ Ｐゴシック" charset="-128"/>
              </a:rPr>
              <a:t>supply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is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given</a:t>
            </a:r>
            <a:r>
              <a:rPr lang="cs-CZ" altLang="ja-JP" sz="3200" dirty="0">
                <a:ea typeface="ＭＳ Ｐゴシック" charset="-128"/>
              </a:rPr>
              <a:t>), </a:t>
            </a:r>
            <a:r>
              <a:rPr lang="cs-CZ" altLang="ja-JP" sz="3200" dirty="0" err="1">
                <a:ea typeface="ＭＳ Ｐゴシック" charset="-128"/>
              </a:rPr>
              <a:t>short</a:t>
            </a:r>
            <a:r>
              <a:rPr lang="cs-CZ" altLang="ja-JP" sz="3200" dirty="0">
                <a:ea typeface="ＭＳ Ｐゴシック" charset="-128"/>
              </a:rPr>
              <a:t> (</a:t>
            </a:r>
            <a:r>
              <a:rPr lang="cs-CZ" altLang="ja-JP" sz="3200" dirty="0" err="1">
                <a:ea typeface="ＭＳ Ｐゴシック" charset="-128"/>
              </a:rPr>
              <a:t>capacity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is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given</a:t>
            </a:r>
            <a:r>
              <a:rPr lang="cs-CZ" altLang="ja-JP" sz="3200" dirty="0">
                <a:ea typeface="ＭＳ Ｐゴシック" charset="-128"/>
              </a:rPr>
              <a:t>), long (</a:t>
            </a:r>
            <a:r>
              <a:rPr lang="cs-CZ" altLang="ja-JP" sz="3200" dirty="0" err="1">
                <a:ea typeface="ＭＳ Ｐゴシック" charset="-128"/>
              </a:rPr>
              <a:t>capacity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is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variable</a:t>
            </a:r>
            <a:r>
              <a:rPr lang="cs-CZ" altLang="ja-JP" sz="3200" dirty="0">
                <a:ea typeface="ＭＳ Ｐゴシック" charset="-128"/>
              </a:rPr>
              <a:t>), very long (</a:t>
            </a:r>
            <a:r>
              <a:rPr lang="cs-CZ" altLang="ja-JP" sz="3200" dirty="0" err="1">
                <a:ea typeface="ＭＳ Ｐゴシック" charset="-128"/>
              </a:rPr>
              <a:t>variable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technonogy</a:t>
            </a:r>
            <a:r>
              <a:rPr lang="cs-CZ" altLang="ja-JP" sz="3200" dirty="0">
                <a:ea typeface="ＭＳ Ｐゴシック" charset="-128"/>
              </a:rPr>
              <a:t> and </a:t>
            </a:r>
            <a:r>
              <a:rPr lang="cs-CZ" altLang="ja-JP" sz="3200" dirty="0" err="1">
                <a:ea typeface="ＭＳ Ｐゴシック" charset="-128"/>
              </a:rPr>
              <a:t>tastes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consumers</a:t>
            </a:r>
            <a:r>
              <a:rPr lang="cs-CZ" altLang="ja-JP" sz="3200" dirty="0">
                <a:ea typeface="ＭＳ Ｐゴシック" charset="-128"/>
              </a:rPr>
              <a:t>) </a:t>
            </a:r>
            <a:r>
              <a:rPr lang="cs-CZ" altLang="ja-JP" sz="3200" dirty="0" err="1">
                <a:ea typeface="ＭＳ Ｐゴシック" charset="-128"/>
              </a:rPr>
              <a:t>time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horizons</a:t>
            </a:r>
            <a:endParaRPr lang="cs-CZ" altLang="ja-JP" sz="3200" dirty="0">
              <a:ea typeface="ＭＳ Ｐゴシック" charset="-128"/>
            </a:endParaRP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 err="1">
                <a:ea typeface="ＭＳ Ｐゴシック" charset="-128"/>
              </a:rPr>
              <a:t>Industries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with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decreasing</a:t>
            </a:r>
            <a:r>
              <a:rPr lang="cs-CZ" altLang="ja-JP" sz="3200" dirty="0">
                <a:ea typeface="ＭＳ Ｐゴシック" charset="-128"/>
              </a:rPr>
              <a:t>, </a:t>
            </a:r>
            <a:r>
              <a:rPr lang="cs-CZ" altLang="ja-JP" sz="3200" dirty="0" err="1">
                <a:ea typeface="ＭＳ Ｐゴシック" charset="-128"/>
              </a:rPr>
              <a:t>constant</a:t>
            </a:r>
            <a:r>
              <a:rPr lang="cs-CZ" altLang="ja-JP" sz="3200" dirty="0">
                <a:ea typeface="ＭＳ Ｐゴシック" charset="-128"/>
              </a:rPr>
              <a:t> and </a:t>
            </a:r>
            <a:r>
              <a:rPr lang="cs-CZ" altLang="ja-JP" sz="3200" dirty="0" err="1">
                <a:ea typeface="ＭＳ Ｐゴシック" charset="-128"/>
              </a:rPr>
              <a:t>increasing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returns</a:t>
            </a:r>
            <a:r>
              <a:rPr lang="cs-CZ" altLang="ja-JP" sz="3200" dirty="0">
                <a:ea typeface="ＭＳ Ｐゴシック" charset="-128"/>
              </a:rPr>
              <a:t> to </a:t>
            </a:r>
            <a:r>
              <a:rPr lang="cs-CZ" altLang="ja-JP" sz="3200" dirty="0" err="1">
                <a:ea typeface="ＭＳ Ｐゴシック" charset="-128"/>
              </a:rPr>
              <a:t>scale</a:t>
            </a:r>
            <a:endParaRPr lang="cs-CZ" altLang="ja-JP" sz="3200" dirty="0">
              <a:ea typeface="ＭＳ Ｐゴシック" charset="-128"/>
            </a:endParaRP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 err="1">
                <a:ea typeface="ＭＳ Ｐゴシック" charset="-128"/>
              </a:rPr>
              <a:t>Representative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firm</a:t>
            </a:r>
            <a:r>
              <a:rPr lang="cs-CZ" altLang="ja-JP" sz="3200" dirty="0">
                <a:ea typeface="ＭＳ Ｐゴシック" charset="-128"/>
              </a:rPr>
              <a:t> – </a:t>
            </a:r>
            <a:r>
              <a:rPr lang="cs-CZ" altLang="ja-JP" sz="3200" dirty="0" err="1">
                <a:ea typeface="ＭＳ Ｐゴシック" charset="-128"/>
              </a:rPr>
              <a:t>evolutionary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approach</a:t>
            </a:r>
            <a:r>
              <a:rPr lang="cs-CZ" altLang="ja-JP" sz="3200" dirty="0">
                <a:ea typeface="ＭＳ Ｐゴシック" charset="-128"/>
              </a:rPr>
              <a:t>, </a:t>
            </a:r>
            <a:r>
              <a:rPr lang="cs-CZ" altLang="ja-JP" sz="3200" dirty="0" err="1">
                <a:ea typeface="ＭＳ Ｐゴシック" charset="-128"/>
              </a:rPr>
              <a:t>based</a:t>
            </a:r>
            <a:r>
              <a:rPr lang="cs-CZ" altLang="ja-JP" sz="3200" dirty="0">
                <a:ea typeface="ＭＳ Ｐゴシック" charset="-128"/>
              </a:rPr>
              <a:t> on </a:t>
            </a:r>
            <a:r>
              <a:rPr lang="cs-CZ" altLang="ja-JP" sz="3200" dirty="0" err="1">
                <a:ea typeface="ＭＳ Ｐゴシック" charset="-128"/>
              </a:rPr>
              <a:t>the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life-cycle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family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firms</a:t>
            </a:r>
            <a:endParaRPr lang="cs-CZ" altLang="ja-JP" sz="3200" dirty="0">
              <a:ea typeface="ＭＳ Ｐゴシック" charset="-128"/>
            </a:endParaRP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endParaRPr lang="cs-CZ" altLang="ja-JP" sz="3200" dirty="0">
              <a:ea typeface="ＭＳ Ｐゴシック" charset="-128"/>
            </a:endParaRPr>
          </a:p>
          <a:p>
            <a:pPr algn="l" eaLnBrk="1" hangingPunct="1">
              <a:defRPr/>
            </a:pPr>
            <a:r>
              <a:rPr lang="cs-CZ" altLang="ja-JP" sz="3600" dirty="0">
                <a:ea typeface="ＭＳ Ｐゴシック" charset="-128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D268ECFB-E946-F498-425B-FA0D699500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8353425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4000" dirty="0" err="1"/>
              <a:t>British</a:t>
            </a:r>
            <a:r>
              <a:rPr lang="cs-CZ" altLang="ja-JP" sz="4000" dirty="0"/>
              <a:t> </a:t>
            </a:r>
            <a:r>
              <a:rPr lang="cs-CZ" altLang="ja-JP" sz="4000" dirty="0" err="1"/>
              <a:t>Thought</a:t>
            </a:r>
            <a:endParaRPr lang="en-US" altLang="ja-JP" sz="40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E6F1D4E1-8260-FB13-9F91-B1A4D3A4790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620713"/>
            <a:ext cx="8353425" cy="6121400"/>
          </a:xfrm>
        </p:spPr>
        <p:txBody>
          <a:bodyPr/>
          <a:lstStyle/>
          <a:p>
            <a:pPr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ja-JP" sz="3200" dirty="0">
                <a:ea typeface="ＭＳ Ｐゴシック" charset="-128"/>
              </a:rPr>
              <a:t>Alfred </a:t>
            </a:r>
            <a:r>
              <a:rPr lang="cs-CZ" altLang="ja-JP" sz="3200" dirty="0" err="1">
                <a:ea typeface="ＭＳ Ｐゴシック" charset="-128"/>
              </a:rPr>
              <a:t>Marshall</a:t>
            </a:r>
            <a:r>
              <a:rPr lang="cs-CZ" altLang="ja-JP" sz="3200" dirty="0">
                <a:ea typeface="ＭＳ Ｐゴシック" charset="-128"/>
              </a:rPr>
              <a:t> (1842 – 1924)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>
                <a:ea typeface="ＭＳ Ｐゴシック" charset="-128"/>
              </a:rPr>
              <a:t>1923 „Money, </a:t>
            </a:r>
            <a:r>
              <a:rPr lang="cs-CZ" altLang="ja-JP" sz="3200" dirty="0" err="1">
                <a:ea typeface="ＭＳ Ｐゴシック" charset="-128"/>
              </a:rPr>
              <a:t>credit</a:t>
            </a:r>
            <a:r>
              <a:rPr lang="cs-CZ" altLang="ja-JP" sz="3200" dirty="0">
                <a:ea typeface="ＭＳ Ｐゴシック" charset="-128"/>
              </a:rPr>
              <a:t> and </a:t>
            </a:r>
            <a:r>
              <a:rPr lang="cs-CZ" altLang="ja-JP" sz="3200" dirty="0" err="1">
                <a:ea typeface="ＭＳ Ｐゴシック" charset="-128"/>
              </a:rPr>
              <a:t>commerce</a:t>
            </a:r>
            <a:r>
              <a:rPr lang="cs-CZ" altLang="ja-JP" sz="3200" dirty="0">
                <a:ea typeface="ＭＳ Ｐゴシック" charset="-128"/>
              </a:rPr>
              <a:t>“</a:t>
            </a:r>
          </a:p>
          <a:p>
            <a:pPr marL="1600200" lvl="2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Cambridge </a:t>
            </a:r>
            <a:r>
              <a:rPr lang="cs-CZ" altLang="ja-JP" err="1">
                <a:ea typeface="ＭＳ Ｐゴシック" charset="-128"/>
              </a:rPr>
              <a:t>equation</a:t>
            </a:r>
            <a:r>
              <a:rPr lang="cs-CZ" altLang="ja-JP">
                <a:ea typeface="ＭＳ Ｐゴシック" charset="-128"/>
              </a:rPr>
              <a:t> M=kPY: shift from the </a:t>
            </a:r>
            <a:r>
              <a:rPr lang="cs-CZ" altLang="ja-JP" dirty="0" err="1">
                <a:ea typeface="ＭＳ Ｐゴシック" charset="-128"/>
              </a:rPr>
              <a:t>Irving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Fisher´s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quantity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equation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Mv</a:t>
            </a:r>
            <a:r>
              <a:rPr lang="cs-CZ" altLang="ja-JP">
                <a:ea typeface="ＭＳ Ｐゴシック" charset="-128"/>
              </a:rPr>
              <a:t>=PQ to money demand</a:t>
            </a:r>
            <a:endParaRPr lang="cs-CZ" altLang="ja-JP" dirty="0">
              <a:ea typeface="ＭＳ Ｐゴシック" charset="-128"/>
            </a:endParaRPr>
          </a:p>
          <a:p>
            <a:pPr algn="l" eaLnBrk="1" hangingPunct="1">
              <a:defRPr/>
            </a:pPr>
            <a:r>
              <a:rPr lang="cs-CZ" altLang="ja-JP" sz="3600" dirty="0">
                <a:ea typeface="ＭＳ Ｐゴシック" charset="-128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AACEF2CA-5628-F83F-EA49-9B1EA12B47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8353425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4000" dirty="0" err="1"/>
              <a:t>British</a:t>
            </a:r>
            <a:r>
              <a:rPr lang="cs-CZ" altLang="ja-JP" sz="4000" dirty="0"/>
              <a:t> </a:t>
            </a:r>
            <a:r>
              <a:rPr lang="cs-CZ" altLang="ja-JP" sz="4000" dirty="0" err="1"/>
              <a:t>Thought</a:t>
            </a:r>
            <a:endParaRPr lang="en-US" altLang="ja-JP" sz="40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859BE77A-D957-6374-59EE-5F8E77D280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76250"/>
            <a:ext cx="8353425" cy="6121400"/>
          </a:xfrm>
        </p:spPr>
        <p:txBody>
          <a:bodyPr/>
          <a:lstStyle/>
          <a:p>
            <a:pPr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ja-JP" sz="3200" dirty="0">
                <a:ea typeface="ＭＳ Ｐゴシック" charset="-128"/>
              </a:rPr>
              <a:t>Arthur Cecil </a:t>
            </a:r>
            <a:r>
              <a:rPr lang="cs-CZ" altLang="ja-JP" sz="3200" dirty="0" err="1">
                <a:ea typeface="ＭＳ Ｐゴシック" charset="-128"/>
              </a:rPr>
              <a:t>Pigou</a:t>
            </a:r>
            <a:r>
              <a:rPr lang="cs-CZ" altLang="ja-JP" sz="3200" dirty="0">
                <a:ea typeface="ＭＳ Ｐゴシック" charset="-128"/>
              </a:rPr>
              <a:t> (1877 – 1959)</a:t>
            </a:r>
          </a:p>
          <a:p>
            <a:pPr marL="571500" indent="-571500" algn="l" eaLnBrk="1" hangingPunct="1">
              <a:buFont typeface="Wingdings" pitchFamily="2" charset="2"/>
              <a:buChar char="q"/>
              <a:defRPr/>
            </a:pPr>
            <a:r>
              <a:rPr lang="cs-CZ" altLang="ja-JP" sz="2800" dirty="0" err="1">
                <a:ea typeface="ＭＳ Ｐゴシック" charset="-128"/>
              </a:rPr>
              <a:t>Successor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Marshall</a:t>
            </a:r>
            <a:r>
              <a:rPr lang="cs-CZ" altLang="ja-JP" sz="2800" dirty="0">
                <a:ea typeface="ＭＳ Ｐゴシック" charset="-128"/>
              </a:rPr>
              <a:t> to </a:t>
            </a:r>
            <a:r>
              <a:rPr lang="cs-CZ" altLang="ja-JP" sz="2800" dirty="0" err="1">
                <a:ea typeface="ＭＳ Ｐゴシック" charset="-128"/>
              </a:rPr>
              <a:t>the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economics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chair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at</a:t>
            </a:r>
            <a:r>
              <a:rPr lang="cs-CZ" altLang="ja-JP" sz="2800" dirty="0">
                <a:ea typeface="ＭＳ Ｐゴシック" charset="-128"/>
              </a:rPr>
              <a:t> Cambridge (1908 – 1943)</a:t>
            </a:r>
          </a:p>
          <a:p>
            <a:pPr marL="571500" indent="-571500" algn="l" eaLnBrk="1" hangingPunct="1">
              <a:buFont typeface="Wingdings" pitchFamily="2" charset="2"/>
              <a:buChar char="q"/>
              <a:defRPr/>
            </a:pPr>
            <a:r>
              <a:rPr lang="cs-CZ" altLang="ja-JP" sz="2800" dirty="0" err="1">
                <a:ea typeface="ＭＳ Ｐゴシック" charset="-128"/>
              </a:rPr>
              <a:t>Elaborated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the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partial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equilibrium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analysis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short</a:t>
            </a:r>
            <a:r>
              <a:rPr lang="cs-CZ" altLang="ja-JP" sz="2800" dirty="0">
                <a:ea typeface="ＭＳ Ｐゴシック" charset="-128"/>
              </a:rPr>
              <a:t> and long period  </a:t>
            </a:r>
            <a:r>
              <a:rPr lang="cs-CZ" altLang="ja-JP" sz="2800" dirty="0" err="1">
                <a:ea typeface="ＭＳ Ｐゴシック" charset="-128"/>
              </a:rPr>
              <a:t>based</a:t>
            </a:r>
            <a:r>
              <a:rPr lang="cs-CZ" altLang="ja-JP" sz="2800" dirty="0">
                <a:ea typeface="ＭＳ Ｐゴシック" charset="-128"/>
              </a:rPr>
              <a:t> on U-</a:t>
            </a:r>
            <a:r>
              <a:rPr lang="cs-CZ" altLang="ja-JP" sz="2800" dirty="0" err="1">
                <a:ea typeface="ＭＳ Ｐゴシック" charset="-128"/>
              </a:rPr>
              <a:t>shaped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cost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curves</a:t>
            </a:r>
            <a:endParaRPr lang="cs-CZ" altLang="ja-JP" sz="2800" dirty="0">
              <a:ea typeface="ＭＳ Ｐゴシック" charset="-128"/>
            </a:endParaRPr>
          </a:p>
          <a:p>
            <a:pPr marL="571500" indent="-571500" algn="l" eaLnBrk="1" hangingPunct="1">
              <a:buFont typeface="Wingdings" pitchFamily="2" charset="2"/>
              <a:buChar char="q"/>
              <a:defRPr/>
            </a:pPr>
            <a:r>
              <a:rPr lang="cs-CZ" altLang="ja-JP" sz="2800" dirty="0" err="1">
                <a:ea typeface="ＭＳ Ｐゴシック" charset="-128"/>
              </a:rPr>
              <a:t>Opened</a:t>
            </a:r>
            <a:r>
              <a:rPr lang="cs-CZ" altLang="ja-JP" sz="2800" dirty="0">
                <a:ea typeface="ＭＳ Ｐゴシック" charset="-128"/>
              </a:rPr>
              <a:t> a </a:t>
            </a:r>
            <a:r>
              <a:rPr lang="cs-CZ" altLang="ja-JP" sz="2800" dirty="0" err="1">
                <a:ea typeface="ＭＳ Ｐゴシック" charset="-128"/>
              </a:rPr>
              <a:t>new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field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theoretical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research</a:t>
            </a:r>
            <a:r>
              <a:rPr lang="cs-CZ" altLang="ja-JP" sz="2800" dirty="0">
                <a:ea typeface="ＭＳ Ｐゴシック" charset="-128"/>
              </a:rPr>
              <a:t> – </a:t>
            </a:r>
            <a:r>
              <a:rPr lang="cs-CZ" altLang="ja-JP" sz="2800" dirty="0" err="1">
                <a:ea typeface="ＭＳ Ｐゴシック" charset="-128"/>
              </a:rPr>
              <a:t>welfare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economics</a:t>
            </a:r>
            <a:r>
              <a:rPr lang="cs-CZ" altLang="ja-JP" sz="2800" dirty="0">
                <a:ea typeface="ＭＳ Ｐゴシック" charset="-128"/>
              </a:rPr>
              <a:t>: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analysis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external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economies</a:t>
            </a:r>
            <a:r>
              <a:rPr lang="cs-CZ" altLang="ja-JP" dirty="0">
                <a:ea typeface="ＭＳ Ｐゴシック" charset="-128"/>
              </a:rPr>
              <a:t> and </a:t>
            </a:r>
            <a:r>
              <a:rPr lang="cs-CZ" altLang="ja-JP" dirty="0" err="1">
                <a:ea typeface="ＭＳ Ｐゴシック" charset="-128"/>
              </a:rPr>
              <a:t>diseconomies</a:t>
            </a:r>
            <a:r>
              <a:rPr lang="cs-CZ" altLang="ja-JP" dirty="0">
                <a:ea typeface="ＭＳ Ｐゴシック" charset="-128"/>
              </a:rPr>
              <a:t> and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desirability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public </a:t>
            </a:r>
            <a:r>
              <a:rPr lang="cs-CZ" altLang="ja-JP" dirty="0" err="1">
                <a:ea typeface="ＭＳ Ｐゴシック" charset="-128"/>
              </a:rPr>
              <a:t>interventions</a:t>
            </a:r>
            <a:r>
              <a:rPr lang="cs-CZ" altLang="ja-JP" dirty="0">
                <a:ea typeface="ＭＳ Ｐゴシック" charset="-128"/>
              </a:rPr>
              <a:t>, </a:t>
            </a:r>
            <a:r>
              <a:rPr lang="cs-CZ" altLang="ja-JP" dirty="0" err="1">
                <a:ea typeface="ＭＳ Ｐゴシック" charset="-128"/>
              </a:rPr>
              <a:t>extended</a:t>
            </a:r>
            <a:r>
              <a:rPr lang="cs-CZ" altLang="ja-JP" dirty="0">
                <a:ea typeface="ＭＳ Ｐゴシック" charset="-128"/>
              </a:rPr>
              <a:t> use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notion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consumer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surplus</a:t>
            </a:r>
            <a:r>
              <a:rPr lang="cs-CZ" altLang="ja-JP" dirty="0">
                <a:ea typeface="ＭＳ Ｐゴシック" charset="-128"/>
              </a:rPr>
              <a:t> </a:t>
            </a:r>
          </a:p>
          <a:p>
            <a:pPr marL="571500" indent="-571500" algn="l" eaLnBrk="1" hangingPunct="1">
              <a:buFont typeface="Wingdings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Pigou</a:t>
            </a:r>
            <a:r>
              <a:rPr lang="cs-CZ" altLang="ja-JP" dirty="0">
                <a:ea typeface="ＭＳ Ｐゴシック" charset="-128"/>
              </a:rPr>
              <a:t> x </a:t>
            </a:r>
            <a:r>
              <a:rPr lang="cs-CZ" altLang="ja-JP" dirty="0" err="1">
                <a:ea typeface="ＭＳ Ｐゴシック" charset="-128"/>
              </a:rPr>
              <a:t>Keynes</a:t>
            </a:r>
            <a:r>
              <a:rPr lang="cs-CZ" altLang="ja-JP" dirty="0">
                <a:ea typeface="ＭＳ Ｐゴシック" charset="-128"/>
              </a:rPr>
              <a:t>: </a:t>
            </a:r>
            <a:r>
              <a:rPr lang="cs-CZ" altLang="ja-JP" dirty="0" err="1">
                <a:ea typeface="ＭＳ Ｐゴシック" charset="-128"/>
              </a:rPr>
              <a:t>Pigou</a:t>
            </a:r>
            <a:r>
              <a:rPr lang="cs-CZ" altLang="ja-JP" dirty="0">
                <a:ea typeface="ＭＳ Ｐゴシック" charset="-128"/>
              </a:rPr>
              <a:t> 1933 „</a:t>
            </a:r>
            <a:r>
              <a:rPr lang="cs-CZ" altLang="ja-JP" dirty="0" err="1">
                <a:ea typeface="ＭＳ Ｐゴシック" charset="-128"/>
              </a:rPr>
              <a:t>Theory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Unemployment</a:t>
            </a:r>
            <a:r>
              <a:rPr lang="cs-CZ" altLang="ja-JP" dirty="0">
                <a:ea typeface="ＭＳ Ｐゴシック" charset="-128"/>
              </a:rPr>
              <a:t>“, </a:t>
            </a:r>
            <a:r>
              <a:rPr lang="cs-CZ" altLang="ja-JP" dirty="0" err="1">
                <a:ea typeface="ＭＳ Ｐゴシック" charset="-128"/>
              </a:rPr>
              <a:t>Keynes</a:t>
            </a:r>
            <a:r>
              <a:rPr lang="cs-CZ" altLang="ja-JP" dirty="0">
                <a:ea typeface="ＭＳ Ｐゴシック" charset="-128"/>
              </a:rPr>
              <a:t> 1936 „General </a:t>
            </a:r>
            <a:r>
              <a:rPr lang="cs-CZ" altLang="ja-JP" dirty="0" err="1">
                <a:ea typeface="ＭＳ Ｐゴシック" charset="-128"/>
              </a:rPr>
              <a:t>Theory</a:t>
            </a:r>
            <a:r>
              <a:rPr lang="cs-CZ" altLang="ja-JP" dirty="0">
                <a:ea typeface="ＭＳ Ｐゴシック" charset="-128"/>
              </a:rPr>
              <a:t>“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EA5C0F82-32D3-2702-E73F-2B42CE4A876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8353425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4000" dirty="0" err="1"/>
              <a:t>British</a:t>
            </a:r>
            <a:r>
              <a:rPr lang="cs-CZ" altLang="ja-JP" sz="4000" dirty="0"/>
              <a:t> </a:t>
            </a:r>
            <a:r>
              <a:rPr lang="cs-CZ" altLang="ja-JP" sz="4000" dirty="0" err="1"/>
              <a:t>Thought</a:t>
            </a:r>
            <a:endParaRPr lang="en-US" altLang="ja-JP" sz="40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EE6D7827-20AD-4822-B521-5D517CCC7E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76250"/>
            <a:ext cx="8353425" cy="6265863"/>
          </a:xfrm>
        </p:spPr>
        <p:txBody>
          <a:bodyPr/>
          <a:lstStyle/>
          <a:p>
            <a:pPr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ja-JP" sz="3600" dirty="0" err="1">
                <a:ea typeface="ＭＳ Ｐゴシック" charset="-128"/>
              </a:rPr>
              <a:t>Lionel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Robbins</a:t>
            </a:r>
            <a:r>
              <a:rPr lang="cs-CZ" altLang="ja-JP" sz="3600" dirty="0">
                <a:ea typeface="ＭＳ Ｐゴシック" charset="-128"/>
              </a:rPr>
              <a:t> (1898 – 1984)</a:t>
            </a:r>
          </a:p>
          <a:p>
            <a:pPr marL="571500" indent="-571500" algn="l" eaLnBrk="1" hangingPunct="1">
              <a:buFont typeface="Wingdings" pitchFamily="2" charset="2"/>
              <a:buChar char="q"/>
              <a:defRPr/>
            </a:pPr>
            <a:r>
              <a:rPr lang="cs-CZ" altLang="ja-JP" sz="3600" dirty="0" err="1">
                <a:ea typeface="ＭＳ Ｐゴシック" charset="-128"/>
              </a:rPr>
              <a:t>Graduated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from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the</a:t>
            </a:r>
            <a:r>
              <a:rPr lang="cs-CZ" altLang="ja-JP" sz="3600" dirty="0">
                <a:ea typeface="ＭＳ Ｐゴシック" charset="-128"/>
              </a:rPr>
              <a:t> London </a:t>
            </a:r>
            <a:r>
              <a:rPr lang="cs-CZ" altLang="ja-JP" sz="3600" dirty="0" err="1">
                <a:ea typeface="ＭＳ Ｐゴシック" charset="-128"/>
              </a:rPr>
              <a:t>School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of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Economics</a:t>
            </a:r>
            <a:r>
              <a:rPr lang="cs-CZ" altLang="ja-JP" sz="3600" dirty="0">
                <a:ea typeface="ＭＳ Ｐゴシック" charset="-128"/>
              </a:rPr>
              <a:t>, full </a:t>
            </a:r>
            <a:r>
              <a:rPr lang="cs-CZ" altLang="ja-JP" sz="3600" dirty="0" err="1">
                <a:ea typeface="ＭＳ Ｐゴシック" charset="-128"/>
              </a:rPr>
              <a:t>professor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there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from</a:t>
            </a:r>
            <a:r>
              <a:rPr lang="cs-CZ" altLang="ja-JP" sz="3600" dirty="0">
                <a:ea typeface="ＭＳ Ｐゴシック" charset="-128"/>
              </a:rPr>
              <a:t> 1928 – 1960</a:t>
            </a:r>
          </a:p>
          <a:p>
            <a:pPr marL="571500" indent="-571500" algn="l" eaLnBrk="1" hangingPunct="1">
              <a:buFont typeface="Wingdings" pitchFamily="2" charset="2"/>
              <a:buChar char="q"/>
              <a:defRPr/>
            </a:pPr>
            <a:r>
              <a:rPr lang="cs-CZ" altLang="ja-JP" sz="3600" dirty="0">
                <a:ea typeface="ＭＳ Ｐゴシック" charset="-128"/>
              </a:rPr>
              <a:t>1935 „</a:t>
            </a:r>
            <a:r>
              <a:rPr lang="cs-CZ" altLang="ja-JP" sz="3600" dirty="0" err="1">
                <a:ea typeface="ＭＳ Ｐゴシック" charset="-128"/>
              </a:rPr>
              <a:t>An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Essay</a:t>
            </a:r>
            <a:r>
              <a:rPr lang="cs-CZ" altLang="ja-JP" sz="3600" dirty="0">
                <a:ea typeface="ＭＳ Ｐゴシック" charset="-128"/>
              </a:rPr>
              <a:t> on </a:t>
            </a:r>
            <a:r>
              <a:rPr lang="cs-CZ" altLang="ja-JP" sz="3600" dirty="0" err="1">
                <a:ea typeface="ＭＳ Ｐゴシック" charset="-128"/>
              </a:rPr>
              <a:t>the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Nature</a:t>
            </a:r>
            <a:r>
              <a:rPr lang="cs-CZ" altLang="ja-JP" sz="3600" dirty="0">
                <a:ea typeface="ＭＳ Ｐゴシック" charset="-128"/>
              </a:rPr>
              <a:t> and </a:t>
            </a:r>
            <a:r>
              <a:rPr lang="cs-CZ" altLang="ja-JP" sz="3600" dirty="0" err="1">
                <a:ea typeface="ＭＳ Ｐゴシック" charset="-128"/>
              </a:rPr>
              <a:t>Significance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of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Economic</a:t>
            </a:r>
            <a:r>
              <a:rPr lang="cs-CZ" altLang="ja-JP" sz="3600" dirty="0">
                <a:ea typeface="ＭＳ Ｐゴシック" charset="-128"/>
              </a:rPr>
              <a:t> Science“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Rejects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former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definitions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based</a:t>
            </a:r>
            <a:r>
              <a:rPr lang="cs-CZ" altLang="ja-JP" dirty="0">
                <a:ea typeface="ＭＳ Ｐゴシック" charset="-128"/>
              </a:rPr>
              <a:t> on </a:t>
            </a:r>
            <a:r>
              <a:rPr lang="cs-CZ" altLang="ja-JP" dirty="0" err="1">
                <a:ea typeface="ＭＳ Ｐゴシック" charset="-128"/>
              </a:rPr>
              <a:t>production</a:t>
            </a:r>
            <a:r>
              <a:rPr lang="cs-CZ" altLang="ja-JP" dirty="0">
                <a:ea typeface="ＭＳ Ｐゴシック" charset="-128"/>
              </a:rPr>
              <a:t>, </a:t>
            </a:r>
            <a:r>
              <a:rPr lang="cs-CZ" altLang="ja-JP" dirty="0" err="1">
                <a:ea typeface="ＭＳ Ｐゴシック" charset="-128"/>
              </a:rPr>
              <a:t>distribution</a:t>
            </a:r>
            <a:r>
              <a:rPr lang="cs-CZ" altLang="ja-JP" dirty="0">
                <a:ea typeface="ＭＳ Ｐゴシック" charset="-128"/>
              </a:rPr>
              <a:t>, </a:t>
            </a:r>
            <a:r>
              <a:rPr lang="cs-CZ" altLang="ja-JP" dirty="0" err="1">
                <a:ea typeface="ＭＳ Ｐゴシック" charset="-128"/>
              </a:rPr>
              <a:t>exchange</a:t>
            </a:r>
            <a:r>
              <a:rPr lang="cs-CZ" altLang="ja-JP" dirty="0">
                <a:ea typeface="ＭＳ Ｐゴシック" charset="-128"/>
              </a:rPr>
              <a:t> and </a:t>
            </a:r>
            <a:r>
              <a:rPr lang="cs-CZ" altLang="ja-JP" dirty="0" err="1">
                <a:ea typeface="ＭＳ Ｐゴシック" charset="-128"/>
              </a:rPr>
              <a:t>consumption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wealth</a:t>
            </a:r>
            <a:endParaRPr lang="cs-CZ" altLang="ja-JP" dirty="0">
              <a:ea typeface="ＭＳ Ｐゴシック" charset="-128"/>
            </a:endParaRP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Economics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studies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human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behaviour</a:t>
            </a:r>
            <a:r>
              <a:rPr lang="cs-CZ" altLang="ja-JP" dirty="0">
                <a:ea typeface="ＭＳ Ｐゴシック" charset="-128"/>
              </a:rPr>
              <a:t> as a </a:t>
            </a:r>
            <a:r>
              <a:rPr lang="cs-CZ" altLang="ja-JP" dirty="0" err="1">
                <a:ea typeface="ＭＳ Ｐゴシック" charset="-128"/>
              </a:rPr>
              <a:t>relationship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between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ends</a:t>
            </a:r>
            <a:r>
              <a:rPr lang="cs-CZ" altLang="ja-JP" dirty="0">
                <a:ea typeface="ＭＳ Ｐゴシック" charset="-128"/>
              </a:rPr>
              <a:t> and </a:t>
            </a:r>
            <a:r>
              <a:rPr lang="cs-CZ" altLang="ja-JP" dirty="0" err="1">
                <a:ea typeface="ＭＳ Ｐゴシック" charset="-128"/>
              </a:rPr>
              <a:t>scarce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means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which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have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alternative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uses</a:t>
            </a:r>
            <a:endParaRPr lang="cs-CZ" altLang="ja-JP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BB8BEE49-02BB-1B10-5335-A916A05278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8353425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4000" dirty="0" err="1"/>
              <a:t>American</a:t>
            </a:r>
            <a:r>
              <a:rPr lang="cs-CZ" altLang="ja-JP" sz="4000" dirty="0"/>
              <a:t> </a:t>
            </a:r>
            <a:r>
              <a:rPr lang="cs-CZ" altLang="ja-JP" sz="4000" dirty="0" err="1"/>
              <a:t>Thought</a:t>
            </a:r>
            <a:endParaRPr lang="en-US" altLang="ja-JP" sz="40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421E6DF1-D611-3163-1597-B9671F52914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76250"/>
            <a:ext cx="8353425" cy="6381750"/>
          </a:xfrm>
        </p:spPr>
        <p:txBody>
          <a:bodyPr/>
          <a:lstStyle/>
          <a:p>
            <a:pPr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ja-JP" dirty="0">
                <a:ea typeface="ＭＳ Ｐゴシック" charset="-128"/>
              </a:rPr>
              <a:t>John </a:t>
            </a:r>
            <a:r>
              <a:rPr lang="cs-CZ" altLang="ja-JP" dirty="0" err="1">
                <a:ea typeface="ＭＳ Ｐゴシック" charset="-128"/>
              </a:rPr>
              <a:t>Bates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Clark</a:t>
            </a:r>
            <a:r>
              <a:rPr lang="cs-CZ" altLang="ja-JP" dirty="0">
                <a:ea typeface="ＭＳ Ｐゴシック" charset="-128"/>
              </a:rPr>
              <a:t> (1847 – 1938)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Graduated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at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Amherst</a:t>
            </a:r>
            <a:r>
              <a:rPr lang="cs-CZ" altLang="ja-JP" dirty="0">
                <a:ea typeface="ＭＳ Ｐゴシック" charset="-128"/>
              </a:rPr>
              <a:t> in 1872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Postgradual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work</a:t>
            </a:r>
            <a:r>
              <a:rPr lang="cs-CZ" altLang="ja-JP" dirty="0">
                <a:ea typeface="ＭＳ Ｐゴシック" charset="-128"/>
              </a:rPr>
              <a:t> in </a:t>
            </a:r>
            <a:r>
              <a:rPr lang="cs-CZ" altLang="ja-JP" dirty="0" err="1">
                <a:ea typeface="ＭＳ Ｐゴシック" charset="-128"/>
              </a:rPr>
              <a:t>Germany</a:t>
            </a:r>
            <a:r>
              <a:rPr lang="cs-CZ" altLang="ja-JP" dirty="0">
                <a:ea typeface="ＭＳ Ｐゴシック" charset="-128"/>
              </a:rPr>
              <a:t> and </a:t>
            </a:r>
            <a:r>
              <a:rPr lang="cs-CZ" altLang="ja-JP" dirty="0" err="1">
                <a:ea typeface="ＭＳ Ｐゴシック" charset="-128"/>
              </a:rPr>
              <a:t>Switzerland</a:t>
            </a:r>
            <a:endParaRPr lang="cs-CZ" altLang="ja-JP" dirty="0">
              <a:ea typeface="ＭＳ Ｐゴシック" charset="-128"/>
            </a:endParaRP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Professor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at</a:t>
            </a:r>
            <a:r>
              <a:rPr lang="cs-CZ" altLang="ja-JP" dirty="0">
                <a:ea typeface="ＭＳ Ｐゴシック" charset="-128"/>
              </a:rPr>
              <a:t> Columbia University in New </a:t>
            </a:r>
            <a:r>
              <a:rPr lang="cs-CZ" altLang="ja-JP" dirty="0" err="1">
                <a:ea typeface="ＭＳ Ｐゴシック" charset="-128"/>
              </a:rPr>
              <a:t>Yourk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since</a:t>
            </a:r>
            <a:r>
              <a:rPr lang="cs-CZ" altLang="ja-JP" dirty="0">
                <a:ea typeface="ＭＳ Ｐゴシック" charset="-128"/>
              </a:rPr>
              <a:t> 1895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1885: </a:t>
            </a:r>
            <a:r>
              <a:rPr lang="cs-CZ" altLang="ja-JP" dirty="0" err="1">
                <a:ea typeface="ＭＳ Ｐゴシック" charset="-128"/>
              </a:rPr>
              <a:t>involved</a:t>
            </a:r>
            <a:r>
              <a:rPr lang="cs-CZ" altLang="ja-JP" dirty="0">
                <a:ea typeface="ＭＳ Ｐゴシック" charset="-128"/>
              </a:rPr>
              <a:t> in </a:t>
            </a:r>
            <a:r>
              <a:rPr lang="cs-CZ" altLang="ja-JP" dirty="0" err="1">
                <a:ea typeface="ＭＳ Ｐゴシック" charset="-128"/>
              </a:rPr>
              <a:t>creating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American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Economic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Association</a:t>
            </a:r>
            <a:endParaRPr lang="cs-CZ" altLang="ja-JP" dirty="0">
              <a:ea typeface="ＭＳ Ｐゴシック" charset="-128"/>
            </a:endParaRP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1886 „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Philosophy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Wealth</a:t>
            </a:r>
            <a:r>
              <a:rPr lang="cs-CZ" altLang="ja-JP" dirty="0">
                <a:ea typeface="ＭＳ Ｐゴシック" charset="-128"/>
              </a:rPr>
              <a:t>“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1899 „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Distribution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Wealth</a:t>
            </a:r>
            <a:r>
              <a:rPr lang="cs-CZ" altLang="ja-JP" dirty="0">
                <a:ea typeface="ＭＳ Ｐゴシック" charset="-128"/>
              </a:rPr>
              <a:t>“</a:t>
            </a:r>
          </a:p>
          <a:p>
            <a:pPr marL="1714500" lvl="2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2800" dirty="0" err="1">
                <a:ea typeface="ＭＳ Ｐゴシック" charset="-128"/>
              </a:rPr>
              <a:t>Marginalist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theory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distribution</a:t>
            </a:r>
            <a:endParaRPr lang="cs-CZ" altLang="ja-JP" sz="2800" dirty="0">
              <a:ea typeface="ＭＳ Ｐゴシック" charset="-128"/>
            </a:endParaRPr>
          </a:p>
          <a:p>
            <a:pPr lvl="2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ja-JP" sz="2800" dirty="0">
                <a:ea typeface="ＭＳ Ｐゴシック" charset="-128"/>
              </a:rPr>
              <a:t>(</a:t>
            </a:r>
            <a:r>
              <a:rPr lang="cs-CZ" altLang="ja-JP" sz="2800" dirty="0" err="1">
                <a:ea typeface="ＭＳ Ｐゴシック" charset="-128"/>
              </a:rPr>
              <a:t>Wicksteed</a:t>
            </a:r>
            <a:r>
              <a:rPr lang="cs-CZ" altLang="ja-JP" sz="2800" dirty="0">
                <a:ea typeface="ＭＳ Ｐゴシック" charset="-128"/>
              </a:rPr>
              <a:t> in Great </a:t>
            </a:r>
            <a:r>
              <a:rPr lang="cs-CZ" altLang="ja-JP" sz="2800" dirty="0" err="1">
                <a:ea typeface="ＭＳ Ｐゴシック" charset="-128"/>
              </a:rPr>
              <a:t>Britain</a:t>
            </a:r>
            <a:r>
              <a:rPr lang="cs-CZ" altLang="ja-JP" sz="2800" dirty="0">
                <a:ea typeface="ＭＳ Ｐゴシック" charset="-128"/>
              </a:rPr>
              <a:t>, </a:t>
            </a:r>
            <a:r>
              <a:rPr lang="cs-CZ" altLang="ja-JP" sz="2800" dirty="0" err="1">
                <a:ea typeface="ＭＳ Ｐゴシック" charset="-128"/>
              </a:rPr>
              <a:t>Wicksell</a:t>
            </a:r>
            <a:r>
              <a:rPr lang="cs-CZ" altLang="ja-JP" sz="2800" dirty="0">
                <a:ea typeface="ＭＳ Ｐゴシック" charset="-128"/>
              </a:rPr>
              <a:t> in </a:t>
            </a:r>
            <a:r>
              <a:rPr lang="cs-CZ" altLang="ja-JP" sz="2800" dirty="0" err="1">
                <a:ea typeface="ＭＳ Ｐゴシック" charset="-128"/>
              </a:rPr>
              <a:t>Sweden</a:t>
            </a:r>
            <a:r>
              <a:rPr lang="cs-CZ" altLang="ja-JP" sz="2800" dirty="0">
                <a:ea typeface="ＭＳ Ｐゴシック" charset="-128"/>
              </a:rPr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8F7F5BAD-749D-7837-1CA5-66AE332F99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8353425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4000" dirty="0" err="1"/>
              <a:t>American</a:t>
            </a:r>
            <a:r>
              <a:rPr lang="cs-CZ" altLang="ja-JP" sz="4000" dirty="0"/>
              <a:t> </a:t>
            </a:r>
            <a:r>
              <a:rPr lang="cs-CZ" altLang="ja-JP" sz="4000" dirty="0" err="1"/>
              <a:t>Thought</a:t>
            </a:r>
            <a:endParaRPr lang="en-US" altLang="ja-JP" sz="40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8B6D9319-3D8E-6CA1-6231-8CBE8FAD71F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type="subTitle" idx="1"/>
          </p:nvPr>
        </p:nvSpPr>
        <p:spPr>
          <a:xfrm>
            <a:off x="179388" y="476250"/>
            <a:ext cx="8353425" cy="6265863"/>
          </a:xfrm>
          <a:blipFill rotWithShape="1">
            <a:blip r:embed="rId2"/>
            <a:stretch>
              <a:fillRect t="-1556" b="-2140"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399312AA-A906-6167-C292-626AE16D992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8353425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4000" dirty="0" err="1"/>
              <a:t>Swedish</a:t>
            </a:r>
            <a:r>
              <a:rPr lang="cs-CZ" altLang="ja-JP" sz="4000" dirty="0"/>
              <a:t> </a:t>
            </a:r>
            <a:r>
              <a:rPr lang="cs-CZ" altLang="ja-JP" sz="4000" dirty="0" err="1"/>
              <a:t>School</a:t>
            </a:r>
            <a:endParaRPr lang="en-US" altLang="ja-JP" sz="40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3556D4E0-9560-62EE-C260-C10CB1C50C3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76250"/>
            <a:ext cx="8353425" cy="6265863"/>
          </a:xfrm>
        </p:spPr>
        <p:txBody>
          <a:bodyPr/>
          <a:lstStyle/>
          <a:p>
            <a:pPr lvl="2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ja-JP" sz="3200" dirty="0" err="1">
                <a:ea typeface="ＭＳ Ｐゴシック" charset="-128"/>
              </a:rPr>
              <a:t>Knut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Wicksell</a:t>
            </a:r>
            <a:r>
              <a:rPr lang="cs-CZ" altLang="ja-JP" sz="3200" dirty="0">
                <a:ea typeface="ＭＳ Ｐゴシック" charset="-128"/>
              </a:rPr>
              <a:t> (1851 – 1926)</a:t>
            </a:r>
          </a:p>
          <a:p>
            <a:pPr marL="1600200" lvl="2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 err="1">
                <a:ea typeface="ＭＳ Ｐゴシック" charset="-128"/>
              </a:rPr>
              <a:t>Neo-Malthusian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polemicist</a:t>
            </a:r>
            <a:r>
              <a:rPr lang="cs-CZ" altLang="ja-JP" sz="3200" dirty="0">
                <a:ea typeface="ＭＳ Ｐゴシック" charset="-128"/>
              </a:rPr>
              <a:t>, </a:t>
            </a:r>
            <a:r>
              <a:rPr lang="cs-CZ" altLang="ja-JP" sz="3200" dirty="0" err="1">
                <a:ea typeface="ＭＳ Ｐゴシック" charset="-128"/>
              </a:rPr>
              <a:t>freelance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lecturer</a:t>
            </a:r>
            <a:r>
              <a:rPr lang="cs-CZ" altLang="ja-JP" sz="3200" dirty="0">
                <a:ea typeface="ＭＳ Ｐゴシック" charset="-128"/>
              </a:rPr>
              <a:t> and </a:t>
            </a:r>
            <a:r>
              <a:rPr lang="cs-CZ" altLang="ja-JP" sz="3200" dirty="0" err="1">
                <a:ea typeface="ＭＳ Ｐゴシック" charset="-128"/>
              </a:rPr>
              <a:t>journalist</a:t>
            </a:r>
            <a:r>
              <a:rPr lang="cs-CZ" altLang="ja-JP" sz="3200" dirty="0">
                <a:ea typeface="ＭＳ Ｐゴシック" charset="-128"/>
              </a:rPr>
              <a:t>, </a:t>
            </a:r>
            <a:r>
              <a:rPr lang="cs-CZ" altLang="ja-JP" sz="3200" dirty="0" err="1">
                <a:ea typeface="ＭＳ Ｐゴシック" charset="-128"/>
              </a:rPr>
              <a:t>professor</a:t>
            </a:r>
            <a:r>
              <a:rPr lang="cs-CZ" altLang="ja-JP" sz="3200" dirty="0">
                <a:ea typeface="ＭＳ Ｐゴシック" charset="-128"/>
              </a:rPr>
              <a:t> in Lund, </a:t>
            </a:r>
            <a:r>
              <a:rPr lang="cs-CZ" altLang="ja-JP" sz="3200" dirty="0" err="1">
                <a:ea typeface="ＭＳ Ｐゴシック" charset="-128"/>
              </a:rPr>
              <a:t>Sweden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from</a:t>
            </a:r>
            <a:r>
              <a:rPr lang="cs-CZ" altLang="ja-JP" sz="3200" dirty="0">
                <a:ea typeface="ＭＳ Ｐゴシック" charset="-128"/>
              </a:rPr>
              <a:t> 1899</a:t>
            </a:r>
          </a:p>
          <a:p>
            <a:pPr marL="1600200" lvl="2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>
                <a:ea typeface="ＭＳ Ｐゴシック" charset="-128"/>
              </a:rPr>
              <a:t>1887 </a:t>
            </a:r>
            <a:r>
              <a:rPr lang="cs-CZ" altLang="ja-JP" sz="3200" dirty="0" err="1">
                <a:ea typeface="ＭＳ Ｐゴシック" charset="-128"/>
              </a:rPr>
              <a:t>gained</a:t>
            </a:r>
            <a:r>
              <a:rPr lang="cs-CZ" altLang="ja-JP" sz="3200" dirty="0">
                <a:ea typeface="ＭＳ Ｐゴシック" charset="-128"/>
              </a:rPr>
              <a:t> a </a:t>
            </a:r>
            <a:r>
              <a:rPr lang="cs-CZ" altLang="ja-JP" sz="3200" dirty="0" err="1">
                <a:ea typeface="ＭＳ Ｐゴシック" charset="-128"/>
              </a:rPr>
              <a:t>scholarship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abroad</a:t>
            </a:r>
            <a:r>
              <a:rPr lang="cs-CZ" altLang="ja-JP" sz="3200" dirty="0">
                <a:ea typeface="ＭＳ Ｐゴシック" charset="-128"/>
              </a:rPr>
              <a:t>, London, </a:t>
            </a:r>
            <a:r>
              <a:rPr lang="cs-CZ" altLang="ja-JP" sz="3200" dirty="0" err="1">
                <a:ea typeface="ＭＳ Ｐゴシック" charset="-128"/>
              </a:rPr>
              <a:t>Strasbourg</a:t>
            </a:r>
            <a:r>
              <a:rPr lang="cs-CZ" altLang="ja-JP" sz="3200" dirty="0">
                <a:ea typeface="ＭＳ Ｐゴシック" charset="-128"/>
              </a:rPr>
              <a:t>, </a:t>
            </a:r>
            <a:r>
              <a:rPr lang="cs-CZ" altLang="ja-JP" sz="3200" dirty="0" err="1">
                <a:ea typeface="ＭＳ Ｐゴシック" charset="-128"/>
              </a:rPr>
              <a:t>Vienna</a:t>
            </a:r>
            <a:r>
              <a:rPr lang="cs-CZ" altLang="ja-JP" sz="3200" dirty="0">
                <a:ea typeface="ＭＳ Ｐゴシック" charset="-128"/>
              </a:rPr>
              <a:t> (</a:t>
            </a:r>
            <a:r>
              <a:rPr lang="cs-CZ" altLang="ja-JP" sz="3200" dirty="0" err="1">
                <a:ea typeface="ＭＳ Ｐゴシック" charset="-128"/>
              </a:rPr>
              <a:t>Menger</a:t>
            </a:r>
            <a:r>
              <a:rPr lang="cs-CZ" altLang="ja-JP" sz="3200" dirty="0">
                <a:ea typeface="ＭＳ Ｐゴシック" charset="-128"/>
              </a:rPr>
              <a:t> and </a:t>
            </a:r>
            <a:r>
              <a:rPr lang="cs-CZ" altLang="ja-JP" sz="3200" dirty="0" err="1">
                <a:ea typeface="ＭＳ Ｐゴシック" charset="-128"/>
              </a:rPr>
              <a:t>Boehm-Bawerk</a:t>
            </a:r>
            <a:r>
              <a:rPr lang="cs-CZ" altLang="ja-JP" sz="3200" dirty="0">
                <a:ea typeface="ＭＳ Ｐゴシック" charset="-128"/>
              </a:rPr>
              <a:t>), </a:t>
            </a:r>
            <a:r>
              <a:rPr lang="cs-CZ" altLang="ja-JP" sz="3200" dirty="0" err="1">
                <a:ea typeface="ＭＳ Ｐゴシック" charset="-128"/>
              </a:rPr>
              <a:t>Berlin</a:t>
            </a:r>
            <a:endParaRPr lang="cs-CZ" altLang="ja-JP" sz="3200" dirty="0">
              <a:ea typeface="ＭＳ Ｐゴシック" charset="-128"/>
            </a:endParaRPr>
          </a:p>
          <a:p>
            <a:pPr marL="1600200" lvl="2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 err="1">
                <a:ea typeface="ＭＳ Ｐゴシック" charset="-128"/>
              </a:rPr>
              <a:t>Swedish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School</a:t>
            </a:r>
            <a:r>
              <a:rPr lang="cs-CZ" altLang="ja-JP" sz="3200" dirty="0">
                <a:ea typeface="ＭＳ Ｐゴシック" charset="-128"/>
              </a:rPr>
              <a:t>: </a:t>
            </a:r>
            <a:r>
              <a:rPr lang="cs-CZ" altLang="ja-JP" sz="3200" dirty="0" err="1">
                <a:ea typeface="ＭＳ Ｐゴシック" charset="-128"/>
              </a:rPr>
              <a:t>Gunnar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Myrdal</a:t>
            </a:r>
            <a:r>
              <a:rPr lang="cs-CZ" altLang="ja-JP" sz="3200" dirty="0">
                <a:ea typeface="ＭＳ Ｐゴシック" charset="-128"/>
              </a:rPr>
              <a:t>, </a:t>
            </a:r>
            <a:r>
              <a:rPr lang="cs-CZ" altLang="ja-JP" sz="3200" dirty="0" err="1">
                <a:ea typeface="ＭＳ Ｐゴシック" charset="-128"/>
              </a:rPr>
              <a:t>Bertil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Ohlin</a:t>
            </a:r>
            <a:r>
              <a:rPr lang="cs-CZ" altLang="ja-JP" sz="3200" dirty="0">
                <a:ea typeface="ＭＳ Ｐゴシック" charset="-128"/>
              </a:rPr>
              <a:t> and </a:t>
            </a:r>
            <a:r>
              <a:rPr lang="cs-CZ" altLang="ja-JP" sz="3200" dirty="0" err="1">
                <a:ea typeface="ＭＳ Ｐゴシック" charset="-128"/>
              </a:rPr>
              <a:t>others</a:t>
            </a:r>
            <a:r>
              <a:rPr lang="cs-CZ" altLang="ja-JP" sz="3200" dirty="0">
                <a:ea typeface="ＭＳ Ｐゴシック" charset="-128"/>
              </a:rPr>
              <a:t>, </a:t>
            </a:r>
            <a:r>
              <a:rPr lang="cs-CZ" altLang="ja-JP" sz="3200" dirty="0" err="1">
                <a:ea typeface="ＭＳ Ｐゴシック" charset="-128"/>
              </a:rPr>
              <a:t>development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various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aspects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Wicksell´s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theory</a:t>
            </a:r>
            <a:r>
              <a:rPr lang="cs-CZ" altLang="ja-JP" sz="3200" dirty="0">
                <a:ea typeface="ＭＳ Ｐゴシック" charset="-128"/>
              </a:rPr>
              <a:t> and use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tools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sequential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analysis</a:t>
            </a:r>
            <a:r>
              <a:rPr lang="cs-CZ" altLang="ja-JP" sz="3200" dirty="0">
                <a:ea typeface="ＭＳ Ｐゴシック" charset="-128"/>
              </a:rPr>
              <a:t> (</a:t>
            </a:r>
            <a:r>
              <a:rPr lang="cs-CZ" altLang="ja-JP" sz="3200" dirty="0" err="1">
                <a:ea typeface="ＭＳ Ｐゴシック" charset="-128"/>
              </a:rPr>
              <a:t>Keynes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rejected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sequential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analysis</a:t>
            </a:r>
            <a:r>
              <a:rPr lang="cs-CZ" altLang="ja-JP" sz="3200" dirty="0">
                <a:ea typeface="ＭＳ Ｐゴシック" charset="-128"/>
              </a:rPr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47F617AE-3A63-F89D-B437-908196914B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8353425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4000" dirty="0" err="1"/>
              <a:t>Swedish</a:t>
            </a:r>
            <a:r>
              <a:rPr lang="cs-CZ" altLang="ja-JP" sz="4000" dirty="0"/>
              <a:t> </a:t>
            </a:r>
            <a:r>
              <a:rPr lang="cs-CZ" altLang="ja-JP" sz="4000" dirty="0" err="1"/>
              <a:t>School</a:t>
            </a:r>
            <a:endParaRPr lang="en-US" altLang="ja-JP" sz="40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33FE529F-3C3E-0F95-BA5A-DDF7612051C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76250"/>
            <a:ext cx="8353425" cy="6265863"/>
          </a:xfrm>
        </p:spPr>
        <p:txBody>
          <a:bodyPr/>
          <a:lstStyle/>
          <a:p>
            <a:pPr lvl="2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ja-JP" sz="3200" dirty="0" err="1">
                <a:ea typeface="ＭＳ Ｐゴシック" charset="-128"/>
              </a:rPr>
              <a:t>Knut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Wicksell</a:t>
            </a:r>
            <a:r>
              <a:rPr lang="cs-CZ" altLang="ja-JP" sz="3200" dirty="0">
                <a:ea typeface="ＭＳ Ｐゴシック" charset="-128"/>
              </a:rPr>
              <a:t> (1851 – 1926)</a:t>
            </a:r>
          </a:p>
          <a:p>
            <a:pPr marL="1600200" lvl="2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>
                <a:ea typeface="ＭＳ Ｐゴシック" charset="-128"/>
              </a:rPr>
              <a:t>1893: </a:t>
            </a:r>
            <a:r>
              <a:rPr lang="cs-CZ" altLang="ja-JP" sz="3200" dirty="0" err="1">
                <a:ea typeface="ＭＳ Ｐゴシック" charset="-128"/>
              </a:rPr>
              <a:t>essay</a:t>
            </a:r>
            <a:r>
              <a:rPr lang="cs-CZ" altLang="ja-JP" sz="3200" dirty="0">
                <a:ea typeface="ＭＳ Ｐゴシック" charset="-128"/>
              </a:rPr>
              <a:t> „</a:t>
            </a:r>
            <a:r>
              <a:rPr lang="cs-CZ" altLang="ja-JP" sz="3200" dirty="0" err="1">
                <a:ea typeface="ＭＳ Ｐゴシック" charset="-128"/>
              </a:rPr>
              <a:t>Value</a:t>
            </a:r>
            <a:r>
              <a:rPr lang="cs-CZ" altLang="ja-JP" sz="3200" dirty="0">
                <a:ea typeface="ＭＳ Ｐゴシック" charset="-128"/>
              </a:rPr>
              <a:t>, </a:t>
            </a:r>
            <a:r>
              <a:rPr lang="cs-CZ" altLang="ja-JP" sz="3200" dirty="0" err="1">
                <a:ea typeface="ＭＳ Ｐゴシック" charset="-128"/>
              </a:rPr>
              <a:t>capital</a:t>
            </a:r>
            <a:r>
              <a:rPr lang="cs-CZ" altLang="ja-JP" sz="3200" dirty="0">
                <a:ea typeface="ＭＳ Ｐゴシック" charset="-128"/>
              </a:rPr>
              <a:t> and rent“:</a:t>
            </a:r>
          </a:p>
          <a:p>
            <a:pPr marL="2057400" lvl="3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2800" dirty="0">
                <a:ea typeface="ＭＳ Ｐゴシック" charset="-128"/>
              </a:rPr>
              <a:t>A </a:t>
            </a:r>
            <a:r>
              <a:rPr lang="cs-CZ" altLang="ja-JP" sz="2800" dirty="0" err="1">
                <a:ea typeface="ＭＳ Ｐゴシック" charset="-128"/>
              </a:rPr>
              <a:t>few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years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before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Wicksteed</a:t>
            </a:r>
            <a:r>
              <a:rPr lang="cs-CZ" altLang="ja-JP" sz="2800" dirty="0">
                <a:ea typeface="ＭＳ Ｐゴシック" charset="-128"/>
              </a:rPr>
              <a:t>: </a:t>
            </a:r>
            <a:r>
              <a:rPr lang="cs-CZ" altLang="ja-JP" sz="2800" dirty="0" err="1">
                <a:ea typeface="ＭＳ Ｐゴシック" charset="-128"/>
              </a:rPr>
              <a:t>income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distribution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among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factors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production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based</a:t>
            </a:r>
            <a:r>
              <a:rPr lang="cs-CZ" altLang="ja-JP" sz="2800" dirty="0">
                <a:ea typeface="ＭＳ Ｐゴシック" charset="-128"/>
              </a:rPr>
              <a:t> on </a:t>
            </a:r>
            <a:r>
              <a:rPr lang="cs-CZ" altLang="ja-JP" sz="2800" dirty="0" err="1">
                <a:ea typeface="ＭＳ Ｐゴシック" charset="-128"/>
              </a:rPr>
              <a:t>their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marginal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productivities</a:t>
            </a:r>
            <a:endParaRPr lang="cs-CZ" altLang="ja-JP" sz="2800" dirty="0">
              <a:ea typeface="ＭＳ Ｐゴシック" charset="-128"/>
            </a:endParaRPr>
          </a:p>
          <a:p>
            <a:pPr marL="2057400" lvl="3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2800" dirty="0" err="1">
                <a:ea typeface="ＭＳ Ｐゴシック" charset="-128"/>
              </a:rPr>
              <a:t>Aggregated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notion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capital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based</a:t>
            </a:r>
            <a:r>
              <a:rPr lang="cs-CZ" altLang="ja-JP" sz="2800" dirty="0">
                <a:ea typeface="ＭＳ Ｐゴシック" charset="-128"/>
              </a:rPr>
              <a:t> on </a:t>
            </a:r>
            <a:r>
              <a:rPr lang="cs-CZ" altLang="ja-JP" sz="2800" dirty="0" err="1">
                <a:ea typeface="ＭＳ Ｐゴシック" charset="-128"/>
              </a:rPr>
              <a:t>the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theory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the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average</a:t>
            </a:r>
            <a:r>
              <a:rPr lang="cs-CZ" altLang="ja-JP" sz="2800" dirty="0">
                <a:ea typeface="ＭＳ Ｐゴシック" charset="-128"/>
              </a:rPr>
              <a:t> period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production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Bohm-Bawerk</a:t>
            </a:r>
            <a:endParaRPr lang="cs-CZ" altLang="ja-JP" sz="2800" dirty="0">
              <a:ea typeface="ＭＳ Ｐゴシック" charset="-128"/>
            </a:endParaRPr>
          </a:p>
          <a:p>
            <a:pPr marL="2057400" lvl="3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2800" dirty="0" err="1">
                <a:ea typeface="ＭＳ Ｐゴシック" charset="-128"/>
              </a:rPr>
              <a:t>Later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switched</a:t>
            </a:r>
            <a:r>
              <a:rPr lang="cs-CZ" altLang="ja-JP" sz="2800" dirty="0">
                <a:ea typeface="ＭＳ Ｐゴシック" charset="-128"/>
              </a:rPr>
              <a:t> to </a:t>
            </a:r>
            <a:r>
              <a:rPr lang="cs-CZ" altLang="ja-JP" sz="2800" dirty="0" err="1">
                <a:ea typeface="ＭＳ Ｐゴシック" charset="-128"/>
              </a:rPr>
              <a:t>the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disaggregated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notion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capital</a:t>
            </a:r>
            <a:endParaRPr lang="cs-CZ" altLang="ja-JP" sz="2800" dirty="0">
              <a:ea typeface="ＭＳ Ｐゴシック" charset="-128"/>
            </a:endParaRPr>
          </a:p>
          <a:p>
            <a:pPr marL="1600200" lvl="2" indent="-457200" eaLnBrk="1" hangingPunct="1">
              <a:buFont typeface="Wingdings" panose="05000000000000000000" pitchFamily="2" charset="2"/>
              <a:buChar char="q"/>
              <a:defRPr/>
            </a:pPr>
            <a:endParaRPr lang="cs-CZ" altLang="ja-JP" sz="3200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73787356-1775-D800-237A-EE60954B6F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8353425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4000" dirty="0" err="1"/>
              <a:t>The</a:t>
            </a:r>
            <a:r>
              <a:rPr lang="cs-CZ" altLang="ja-JP" sz="4000" dirty="0"/>
              <a:t> </a:t>
            </a:r>
            <a:r>
              <a:rPr lang="cs-CZ" altLang="ja-JP" sz="4000" dirty="0" err="1"/>
              <a:t>Theory</a:t>
            </a:r>
            <a:r>
              <a:rPr lang="cs-CZ" altLang="ja-JP" sz="4000" dirty="0"/>
              <a:t> </a:t>
            </a:r>
            <a:r>
              <a:rPr lang="cs-CZ" altLang="ja-JP" sz="4000" dirty="0" err="1"/>
              <a:t>of</a:t>
            </a:r>
            <a:r>
              <a:rPr lang="cs-CZ" altLang="ja-JP" sz="4000" dirty="0"/>
              <a:t> Market </a:t>
            </a:r>
            <a:r>
              <a:rPr lang="cs-CZ" altLang="ja-JP" sz="4000" dirty="0" err="1"/>
              <a:t>Forms</a:t>
            </a:r>
            <a:endParaRPr lang="en-US" altLang="ja-JP" sz="40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D18FD22B-97A2-156A-F8E3-3CBA9169F6F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76250"/>
            <a:ext cx="8353425" cy="6265863"/>
          </a:xfrm>
        </p:spPr>
        <p:txBody>
          <a:bodyPr/>
          <a:lstStyle/>
          <a:p>
            <a:pPr marL="571500" indent="-571500" algn="l" eaLnBrk="1" hangingPunct="1">
              <a:buFont typeface="Wingdings" pitchFamily="2" charset="2"/>
              <a:buChar char="q"/>
              <a:defRPr/>
            </a:pPr>
            <a:endParaRPr lang="cs-CZ" altLang="ja-JP" dirty="0">
              <a:ea typeface="ＭＳ Ｐゴシック" charset="-128"/>
            </a:endParaRPr>
          </a:p>
          <a:p>
            <a:pPr marL="571500" indent="-571500" algn="l" eaLnBrk="1" hangingPunct="1">
              <a:buFont typeface="Wingdings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Antoine Augustin </a:t>
            </a:r>
            <a:r>
              <a:rPr lang="cs-CZ" altLang="ja-JP" dirty="0" err="1">
                <a:ea typeface="ＭＳ Ｐゴシック" charset="-128"/>
              </a:rPr>
              <a:t>Cournot</a:t>
            </a:r>
            <a:r>
              <a:rPr lang="cs-CZ" altLang="ja-JP" dirty="0">
                <a:ea typeface="ＭＳ Ｐゴシック" charset="-128"/>
              </a:rPr>
              <a:t> (1801 – 1877)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1838 – 1st </a:t>
            </a:r>
            <a:r>
              <a:rPr lang="cs-CZ" altLang="ja-JP" dirty="0" err="1">
                <a:ea typeface="ＭＳ Ｐゴシック" charset="-128"/>
              </a:rPr>
              <a:t>formulation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demand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function</a:t>
            </a:r>
            <a:endParaRPr lang="cs-CZ" altLang="ja-JP" dirty="0">
              <a:ea typeface="ＭＳ Ｐゴシック" charset="-128"/>
            </a:endParaRP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Theory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duopoly</a:t>
            </a:r>
          </a:p>
          <a:p>
            <a:pPr marL="571500" lvl="1" indent="-5715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3200" dirty="0" err="1">
                <a:ea typeface="ＭＳ Ｐゴシック" charset="-128"/>
              </a:rPr>
              <a:t>Dissent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from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Marshall</a:t>
            </a:r>
            <a:r>
              <a:rPr lang="cs-CZ" altLang="ja-JP" sz="3200" dirty="0">
                <a:ea typeface="ＭＳ Ｐゴシック" charset="-128"/>
              </a:rPr>
              <a:t> and </a:t>
            </a:r>
            <a:r>
              <a:rPr lang="cs-CZ" altLang="ja-JP" sz="3200" dirty="0" err="1">
                <a:ea typeface="ＭＳ Ｐゴシック" charset="-128"/>
              </a:rPr>
              <a:t>Pigou</a:t>
            </a:r>
            <a:endParaRPr lang="cs-CZ" altLang="ja-JP" dirty="0">
              <a:ea typeface="ＭＳ Ｐゴシック" charset="-128"/>
            </a:endParaRPr>
          </a:p>
          <a:p>
            <a:pPr marL="571500" indent="-571500" algn="l" eaLnBrk="1" hangingPunct="1">
              <a:buFont typeface="Wingdings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John Harold </a:t>
            </a:r>
            <a:r>
              <a:rPr lang="cs-CZ" altLang="ja-JP" dirty="0" err="1">
                <a:ea typeface="ＭＳ Ｐゴシック" charset="-128"/>
              </a:rPr>
              <a:t>Clapham</a:t>
            </a:r>
            <a:r>
              <a:rPr lang="cs-CZ" altLang="ja-JP" dirty="0">
                <a:ea typeface="ＭＳ Ｐゴシック" charset="-128"/>
              </a:rPr>
              <a:t> 1873 – 1946)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1st </a:t>
            </a:r>
            <a:r>
              <a:rPr lang="cs-CZ" altLang="ja-JP" dirty="0" err="1">
                <a:ea typeface="ＭＳ Ｐゴシック" charset="-128"/>
              </a:rPr>
              <a:t>professor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economic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history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at</a:t>
            </a:r>
            <a:r>
              <a:rPr lang="cs-CZ" altLang="ja-JP" dirty="0">
                <a:ea typeface="ＭＳ Ｐゴシック" charset="-128"/>
              </a:rPr>
              <a:t> Cambridge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1922 </a:t>
            </a:r>
            <a:r>
              <a:rPr lang="cs-CZ" altLang="ja-JP" dirty="0" err="1">
                <a:ea typeface="ＭＳ Ｐゴシック" charset="-128"/>
              </a:rPr>
              <a:t>article</a:t>
            </a:r>
            <a:r>
              <a:rPr lang="cs-CZ" altLang="ja-JP" dirty="0">
                <a:ea typeface="ＭＳ Ｐゴシック" charset="-128"/>
              </a:rPr>
              <a:t> in „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Economic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Journal</a:t>
            </a:r>
            <a:r>
              <a:rPr lang="cs-CZ" altLang="ja-JP" dirty="0">
                <a:ea typeface="ＭＳ Ｐゴシック" charset="-128"/>
              </a:rPr>
              <a:t>“ </a:t>
            </a:r>
            <a:r>
              <a:rPr lang="cs-CZ" altLang="ja-JP" dirty="0" err="1">
                <a:ea typeface="ＭＳ Ｐゴシック" charset="-128"/>
              </a:rPr>
              <a:t>about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empty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boxes</a:t>
            </a:r>
            <a:r>
              <a:rPr lang="cs-CZ" altLang="ja-JP" dirty="0">
                <a:ea typeface="ＭＳ Ｐゴシック" charset="-128"/>
              </a:rPr>
              <a:t> – </a:t>
            </a:r>
            <a:r>
              <a:rPr lang="cs-CZ" altLang="ja-JP" dirty="0" err="1">
                <a:ea typeface="ＭＳ Ｐゴシック" charset="-128"/>
              </a:rPr>
              <a:t>it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impossible</a:t>
            </a:r>
            <a:r>
              <a:rPr lang="cs-CZ" altLang="ja-JP" dirty="0">
                <a:ea typeface="ＭＳ Ｐゴシック" charset="-128"/>
              </a:rPr>
              <a:t> to </a:t>
            </a:r>
            <a:r>
              <a:rPr lang="cs-CZ" altLang="ja-JP" dirty="0" err="1">
                <a:ea typeface="ＭＳ Ｐゴシック" charset="-128"/>
              </a:rPr>
              <a:t>idendify</a:t>
            </a:r>
            <a:r>
              <a:rPr lang="cs-CZ" altLang="ja-JP" dirty="0">
                <a:ea typeface="ＭＳ Ｐゴシック" charset="-128"/>
              </a:rPr>
              <a:t> in </a:t>
            </a:r>
            <a:r>
              <a:rPr lang="cs-CZ" altLang="ja-JP" dirty="0" err="1">
                <a:ea typeface="ＭＳ Ｐゴシック" charset="-128"/>
              </a:rPr>
              <a:t>relity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industries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with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decreasing</a:t>
            </a:r>
            <a:r>
              <a:rPr lang="cs-CZ" altLang="ja-JP" dirty="0">
                <a:ea typeface="ＭＳ Ｐゴシック" charset="-128"/>
              </a:rPr>
              <a:t>, </a:t>
            </a:r>
            <a:r>
              <a:rPr lang="cs-CZ" altLang="ja-JP" dirty="0" err="1">
                <a:ea typeface="ＭＳ Ｐゴシック" charset="-128"/>
              </a:rPr>
              <a:t>constant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increasing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returns</a:t>
            </a:r>
            <a:r>
              <a:rPr lang="cs-CZ" altLang="ja-JP" dirty="0">
                <a:ea typeface="ＭＳ Ｐゴシック" charset="-128"/>
              </a:rPr>
              <a:t> to </a:t>
            </a:r>
            <a:r>
              <a:rPr lang="cs-CZ" altLang="ja-JP" dirty="0" err="1">
                <a:ea typeface="ＭＳ Ｐゴシック" charset="-128"/>
              </a:rPr>
              <a:t>scale</a:t>
            </a:r>
            <a:endParaRPr lang="cs-CZ" altLang="ja-JP" dirty="0">
              <a:ea typeface="ＭＳ Ｐゴシック" charset="-128"/>
            </a:endParaRPr>
          </a:p>
          <a:p>
            <a:pPr eaLnBrk="1" hangingPunct="1">
              <a:defRPr/>
            </a:pPr>
            <a:endParaRPr lang="cs-CZ" altLang="ja-JP" sz="4000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388EC2C5-A36E-AF9F-AFE1-891D6C49B6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8353425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4000" dirty="0" err="1"/>
              <a:t>The</a:t>
            </a:r>
            <a:r>
              <a:rPr lang="cs-CZ" altLang="ja-JP" sz="4000" dirty="0"/>
              <a:t> </a:t>
            </a:r>
            <a:r>
              <a:rPr lang="cs-CZ" altLang="ja-JP" sz="4000" dirty="0" err="1"/>
              <a:t>Theory</a:t>
            </a:r>
            <a:r>
              <a:rPr lang="cs-CZ" altLang="ja-JP" sz="4000" dirty="0"/>
              <a:t> </a:t>
            </a:r>
            <a:r>
              <a:rPr lang="cs-CZ" altLang="ja-JP" sz="4000" dirty="0" err="1"/>
              <a:t>of</a:t>
            </a:r>
            <a:r>
              <a:rPr lang="cs-CZ" altLang="ja-JP" sz="4000" dirty="0"/>
              <a:t> Market </a:t>
            </a:r>
            <a:r>
              <a:rPr lang="cs-CZ" altLang="ja-JP" sz="4000" dirty="0" err="1"/>
              <a:t>Forms</a:t>
            </a:r>
            <a:endParaRPr lang="en-US" altLang="ja-JP" sz="40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28111320-CE74-4066-579A-30147D2846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76250"/>
            <a:ext cx="8353425" cy="6265863"/>
          </a:xfrm>
        </p:spPr>
        <p:txBody>
          <a:bodyPr/>
          <a:lstStyle/>
          <a:p>
            <a:pPr marL="571500" indent="-571500" algn="l" eaLnBrk="1" hangingPunct="1">
              <a:buFont typeface="Wingdings" pitchFamily="2" charset="2"/>
              <a:buChar char="q"/>
              <a:defRPr/>
            </a:pPr>
            <a:endParaRPr lang="cs-CZ" altLang="ja-JP" dirty="0">
              <a:ea typeface="ＭＳ Ｐゴシック" charset="-128"/>
            </a:endParaRPr>
          </a:p>
          <a:p>
            <a:pPr algn="l" eaLnBrk="1" hangingPunct="1">
              <a:defRPr/>
            </a:pPr>
            <a:r>
              <a:rPr lang="cs-CZ" altLang="ja-JP" sz="3600" dirty="0" err="1">
                <a:ea typeface="ＭＳ Ｐゴシック" charset="-128"/>
              </a:rPr>
              <a:t>Piero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Sraffa</a:t>
            </a:r>
            <a:r>
              <a:rPr lang="cs-CZ" altLang="ja-JP" sz="3600" dirty="0">
                <a:ea typeface="ＭＳ Ｐゴシック" charset="-128"/>
              </a:rPr>
              <a:t> (1898 – 1983)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1925 </a:t>
            </a:r>
            <a:r>
              <a:rPr lang="cs-CZ" altLang="ja-JP" dirty="0" err="1">
                <a:ea typeface="ＭＳ Ｐゴシック" charset="-128"/>
              </a:rPr>
              <a:t>article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written</a:t>
            </a:r>
            <a:r>
              <a:rPr lang="cs-CZ" altLang="ja-JP" dirty="0">
                <a:ea typeface="ＭＳ Ｐゴシック" charset="-128"/>
              </a:rPr>
              <a:t> in </a:t>
            </a:r>
            <a:r>
              <a:rPr lang="cs-CZ" altLang="ja-JP" dirty="0" err="1">
                <a:ea typeface="ＭＳ Ｐゴシック" charset="-128"/>
              </a:rPr>
              <a:t>Italian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specifying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logical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inconsistencies</a:t>
            </a:r>
            <a:r>
              <a:rPr lang="cs-CZ" altLang="ja-JP" dirty="0">
                <a:ea typeface="ＭＳ Ｐゴシック" charset="-128"/>
              </a:rPr>
              <a:t> in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Marshallian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theory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firm</a:t>
            </a:r>
            <a:endParaRPr lang="cs-CZ" altLang="ja-JP" dirty="0">
              <a:ea typeface="ＭＳ Ｐゴシック" charset="-128"/>
            </a:endParaRP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1926 in </a:t>
            </a:r>
            <a:r>
              <a:rPr lang="cs-CZ" altLang="ja-JP" dirty="0" err="1">
                <a:ea typeface="ＭＳ Ｐゴシック" charset="-128"/>
              </a:rPr>
              <a:t>English</a:t>
            </a:r>
            <a:r>
              <a:rPr lang="cs-CZ" altLang="ja-JP" dirty="0">
                <a:ea typeface="ＭＳ Ｐゴシック" charset="-128"/>
              </a:rPr>
              <a:t> on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same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subject</a:t>
            </a:r>
            <a:r>
              <a:rPr lang="cs-CZ" altLang="ja-JP" dirty="0">
                <a:ea typeface="ＭＳ Ｐゴシック" charset="-128"/>
              </a:rPr>
              <a:t> – </a:t>
            </a:r>
            <a:r>
              <a:rPr lang="cs-CZ" altLang="ja-JP" dirty="0" err="1">
                <a:ea typeface="ＭＳ Ｐゴシック" charset="-128"/>
              </a:rPr>
              <a:t>Sraffa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was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asked</a:t>
            </a:r>
            <a:r>
              <a:rPr lang="cs-CZ" altLang="ja-JP" dirty="0">
                <a:ea typeface="ＭＳ Ｐゴシック" charset="-128"/>
              </a:rPr>
              <a:t> by </a:t>
            </a:r>
            <a:r>
              <a:rPr lang="cs-CZ" altLang="ja-JP" dirty="0" err="1">
                <a:ea typeface="ＭＳ Ｐゴシック" charset="-128"/>
              </a:rPr>
              <a:t>Keynes</a:t>
            </a:r>
            <a:r>
              <a:rPr lang="cs-CZ" altLang="ja-JP" dirty="0">
                <a:ea typeface="ＭＳ Ｐゴシック" charset="-128"/>
              </a:rPr>
              <a:t> to </a:t>
            </a:r>
            <a:r>
              <a:rPr lang="cs-CZ" altLang="ja-JP" dirty="0" err="1">
                <a:ea typeface="ＭＳ Ｐゴシック" charset="-128"/>
              </a:rPr>
              <a:t>write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it</a:t>
            </a:r>
            <a:endParaRPr lang="cs-CZ" altLang="ja-JP" dirty="0">
              <a:ea typeface="ＭＳ Ｐゴシック" charset="-128"/>
            </a:endParaRP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What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happens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if</a:t>
            </a:r>
            <a:r>
              <a:rPr lang="cs-CZ" altLang="ja-JP" dirty="0">
                <a:ea typeface="ＭＳ Ｐゴシック" charset="-128"/>
              </a:rPr>
              <a:t> single </a:t>
            </a:r>
            <a:r>
              <a:rPr lang="cs-CZ" altLang="ja-JP" dirty="0" err="1">
                <a:ea typeface="ＭＳ Ｐゴシック" charset="-128"/>
              </a:rPr>
              <a:t>firms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meet</a:t>
            </a:r>
            <a:r>
              <a:rPr lang="cs-CZ" altLang="ja-JP" dirty="0">
                <a:ea typeface="ＭＳ Ｐゴシック" charset="-128"/>
              </a:rPr>
              <a:t> a </a:t>
            </a:r>
            <a:r>
              <a:rPr lang="cs-CZ" altLang="ja-JP" dirty="0" err="1">
                <a:ea typeface="ＭＳ Ｐゴシック" charset="-128"/>
              </a:rPr>
              <a:t>decreasing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demand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curve</a:t>
            </a:r>
            <a:r>
              <a:rPr lang="cs-CZ" altLang="ja-JP" dirty="0">
                <a:ea typeface="ＭＳ Ｐゴシック" charset="-128"/>
              </a:rPr>
              <a:t>? – </a:t>
            </a:r>
            <a:r>
              <a:rPr lang="cs-CZ" altLang="ja-JP" dirty="0" err="1">
                <a:ea typeface="ＭＳ Ｐゴシック" charset="-128"/>
              </a:rPr>
              <a:t>This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question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opened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further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research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about</a:t>
            </a:r>
            <a:r>
              <a:rPr lang="cs-CZ" altLang="ja-JP" dirty="0">
                <a:ea typeface="ＭＳ Ｐゴシック" charset="-128"/>
              </a:rPr>
              <a:t> market </a:t>
            </a:r>
            <a:r>
              <a:rPr lang="cs-CZ" altLang="ja-JP" dirty="0" err="1">
                <a:ea typeface="ＭＳ Ｐゴシック" charset="-128"/>
              </a:rPr>
              <a:t>forms</a:t>
            </a:r>
            <a:endParaRPr lang="cs-CZ" altLang="ja-JP" dirty="0">
              <a:ea typeface="ＭＳ Ｐゴシック" charset="-128"/>
            </a:endParaRP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We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will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meet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him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again</a:t>
            </a:r>
            <a:r>
              <a:rPr lang="cs-CZ" altLang="ja-JP" dirty="0">
                <a:ea typeface="ＭＳ Ｐゴシック" charset="-128"/>
              </a:rPr>
              <a:t> in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context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Postkeynesian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economics</a:t>
            </a:r>
            <a:r>
              <a:rPr lang="cs-CZ" altLang="ja-JP" dirty="0">
                <a:ea typeface="ＭＳ Ｐゴシック" charset="-128"/>
              </a:rPr>
              <a:t> 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endParaRPr lang="cs-CZ" altLang="ja-JP" dirty="0">
              <a:ea typeface="ＭＳ Ｐゴシック" charset="-128"/>
            </a:endParaRPr>
          </a:p>
          <a:p>
            <a:pPr eaLnBrk="1" hangingPunct="1">
              <a:defRPr/>
            </a:pPr>
            <a:endParaRPr lang="cs-CZ" altLang="ja-JP" sz="4000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DA523965-E786-7A8E-C1DD-7884BC7669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8353425" cy="4762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4000" dirty="0" err="1"/>
              <a:t>Outline</a:t>
            </a:r>
            <a:endParaRPr lang="en-US" altLang="ja-JP" sz="40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2AF9810F-E856-6E39-AEA3-0708184E3D2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549275"/>
            <a:ext cx="8064500" cy="6119813"/>
          </a:xfrm>
        </p:spPr>
        <p:txBody>
          <a:bodyPr/>
          <a:lstStyle/>
          <a:p>
            <a:pPr marL="571500" indent="-571500" algn="l" eaLnBrk="1" hangingPunct="1">
              <a:buFont typeface="Wingdings" pitchFamily="2" charset="2"/>
              <a:buChar char="q"/>
              <a:defRPr/>
            </a:pPr>
            <a:r>
              <a:rPr lang="cs-CZ" altLang="ja-JP" sz="2000" b="1" dirty="0" err="1">
                <a:ea typeface="ＭＳ Ｐゴシック" charset="-128"/>
              </a:rPr>
              <a:t>Introduction</a:t>
            </a:r>
            <a:endParaRPr lang="cs-CZ" altLang="ja-JP" sz="2000" b="1" dirty="0">
              <a:ea typeface="ＭＳ Ｐゴシック" charset="-128"/>
            </a:endParaRPr>
          </a:p>
          <a:p>
            <a:pPr marL="571500" indent="-571500" algn="l" eaLnBrk="1" hangingPunct="1">
              <a:buFont typeface="Wingdings" pitchFamily="2" charset="2"/>
              <a:buChar char="q"/>
              <a:defRPr/>
            </a:pPr>
            <a:r>
              <a:rPr lang="cs-CZ" altLang="ja-JP" sz="2000" b="1" dirty="0" err="1">
                <a:ea typeface="ＭＳ Ｐゴシック" charset="-128"/>
              </a:rPr>
              <a:t>British</a:t>
            </a:r>
            <a:r>
              <a:rPr lang="cs-CZ" altLang="ja-JP" sz="2000" b="1" dirty="0">
                <a:ea typeface="ＭＳ Ｐゴシック" charset="-128"/>
              </a:rPr>
              <a:t> </a:t>
            </a:r>
            <a:r>
              <a:rPr lang="cs-CZ" altLang="ja-JP" sz="2000" b="1" dirty="0" err="1">
                <a:ea typeface="ＭＳ Ｐゴシック" charset="-128"/>
              </a:rPr>
              <a:t>Thought</a:t>
            </a:r>
            <a:endParaRPr lang="cs-CZ" altLang="ja-JP" sz="2000" b="1" dirty="0">
              <a:ea typeface="ＭＳ Ｐゴシック" charset="-128"/>
            </a:endParaRP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2000" b="1" dirty="0">
                <a:ea typeface="ＭＳ Ｐゴシック" charset="-128"/>
              </a:rPr>
              <a:t>Phillip Henry </a:t>
            </a:r>
            <a:r>
              <a:rPr lang="cs-CZ" altLang="ja-JP" sz="2000" b="1" dirty="0" err="1">
                <a:ea typeface="ＭＳ Ｐゴシック" charset="-128"/>
              </a:rPr>
              <a:t>Wicksteed</a:t>
            </a:r>
            <a:r>
              <a:rPr lang="cs-CZ" altLang="ja-JP" sz="2000" b="1" dirty="0">
                <a:ea typeface="ＭＳ Ｐゴシック" charset="-128"/>
              </a:rPr>
              <a:t> (1844 – 1927)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2000" b="1" dirty="0">
                <a:ea typeface="ＭＳ Ｐゴシック" charset="-128"/>
              </a:rPr>
              <a:t>Francis </a:t>
            </a:r>
            <a:r>
              <a:rPr lang="cs-CZ" altLang="ja-JP" sz="2000" b="1" dirty="0" err="1">
                <a:ea typeface="ＭＳ Ｐゴシック" charset="-128"/>
              </a:rPr>
              <a:t>Ysidro</a:t>
            </a:r>
            <a:r>
              <a:rPr lang="cs-CZ" altLang="ja-JP" sz="2000" b="1" dirty="0">
                <a:ea typeface="ＭＳ Ｐゴシック" charset="-128"/>
              </a:rPr>
              <a:t> </a:t>
            </a:r>
            <a:r>
              <a:rPr lang="cs-CZ" altLang="ja-JP" sz="2000" b="1" dirty="0" err="1">
                <a:ea typeface="ＭＳ Ｐゴシック" charset="-128"/>
              </a:rPr>
              <a:t>Edgeworth</a:t>
            </a:r>
            <a:r>
              <a:rPr lang="cs-CZ" altLang="ja-JP" sz="2000" b="1" dirty="0">
                <a:ea typeface="ＭＳ Ｐゴシック" charset="-128"/>
              </a:rPr>
              <a:t> (1845 – 1926)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2000" b="1" dirty="0">
                <a:ea typeface="ＭＳ Ｐゴシック" charset="-128"/>
              </a:rPr>
              <a:t>Alfred </a:t>
            </a:r>
            <a:r>
              <a:rPr lang="cs-CZ" altLang="ja-JP" sz="2000" b="1" dirty="0" err="1">
                <a:ea typeface="ＭＳ Ｐゴシック" charset="-128"/>
              </a:rPr>
              <a:t>Marshall</a:t>
            </a:r>
            <a:r>
              <a:rPr lang="cs-CZ" altLang="ja-JP" sz="2000" b="1" dirty="0">
                <a:ea typeface="ＭＳ Ｐゴシック" charset="-128"/>
              </a:rPr>
              <a:t> (1842 – 1924)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2000" b="1" dirty="0">
                <a:ea typeface="ＭＳ Ｐゴシック" charset="-128"/>
              </a:rPr>
              <a:t>Arthur Cecil </a:t>
            </a:r>
            <a:r>
              <a:rPr lang="cs-CZ" altLang="ja-JP" sz="2000" b="1" dirty="0" err="1">
                <a:ea typeface="ＭＳ Ｐゴシック" charset="-128"/>
              </a:rPr>
              <a:t>Pigou</a:t>
            </a:r>
            <a:r>
              <a:rPr lang="cs-CZ" altLang="ja-JP" sz="2000" b="1" dirty="0">
                <a:ea typeface="ＭＳ Ｐゴシック" charset="-128"/>
              </a:rPr>
              <a:t> (1877 – 1959)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2000" b="1" dirty="0" err="1">
                <a:ea typeface="ＭＳ Ｐゴシック" charset="-128"/>
              </a:rPr>
              <a:t>Lionel</a:t>
            </a:r>
            <a:r>
              <a:rPr lang="cs-CZ" altLang="ja-JP" sz="2000" b="1" dirty="0">
                <a:ea typeface="ＭＳ Ｐゴシック" charset="-128"/>
              </a:rPr>
              <a:t> </a:t>
            </a:r>
            <a:r>
              <a:rPr lang="cs-CZ" altLang="ja-JP" sz="2000" b="1" dirty="0" err="1">
                <a:ea typeface="ＭＳ Ｐゴシック" charset="-128"/>
              </a:rPr>
              <a:t>Robbins</a:t>
            </a:r>
            <a:r>
              <a:rPr lang="cs-CZ" altLang="ja-JP" sz="2000" b="1" dirty="0">
                <a:ea typeface="ＭＳ Ｐゴシック" charset="-128"/>
              </a:rPr>
              <a:t> (1898 – 1984)</a:t>
            </a:r>
          </a:p>
          <a:p>
            <a:pPr marL="571500" indent="-571500" algn="l" eaLnBrk="1" hangingPunct="1">
              <a:buFont typeface="Wingdings" pitchFamily="2" charset="2"/>
              <a:buChar char="q"/>
              <a:defRPr/>
            </a:pPr>
            <a:r>
              <a:rPr lang="cs-CZ" altLang="ja-JP" sz="2000" b="1" dirty="0" err="1">
                <a:ea typeface="ＭＳ Ｐゴシック" charset="-128"/>
              </a:rPr>
              <a:t>American</a:t>
            </a:r>
            <a:r>
              <a:rPr lang="cs-CZ" altLang="ja-JP" sz="2000" b="1" dirty="0">
                <a:ea typeface="ＭＳ Ｐゴシック" charset="-128"/>
              </a:rPr>
              <a:t> </a:t>
            </a:r>
            <a:r>
              <a:rPr lang="cs-CZ" altLang="ja-JP" sz="2000" b="1" dirty="0" err="1">
                <a:ea typeface="ＭＳ Ｐゴシック" charset="-128"/>
              </a:rPr>
              <a:t>Thought</a:t>
            </a:r>
            <a:endParaRPr lang="cs-CZ" altLang="ja-JP" sz="2000" b="1" dirty="0">
              <a:ea typeface="ＭＳ Ｐゴシック" charset="-128"/>
            </a:endParaRP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2000" b="1" dirty="0">
                <a:ea typeface="ＭＳ Ｐゴシック" charset="-128"/>
              </a:rPr>
              <a:t>John </a:t>
            </a:r>
            <a:r>
              <a:rPr lang="cs-CZ" altLang="ja-JP" sz="2000" b="1" dirty="0" err="1">
                <a:ea typeface="ＭＳ Ｐゴシック" charset="-128"/>
              </a:rPr>
              <a:t>Bates</a:t>
            </a:r>
            <a:r>
              <a:rPr lang="cs-CZ" altLang="ja-JP" sz="2000" b="1" dirty="0">
                <a:ea typeface="ＭＳ Ｐゴシック" charset="-128"/>
              </a:rPr>
              <a:t> </a:t>
            </a:r>
            <a:r>
              <a:rPr lang="cs-CZ" altLang="ja-JP" sz="2000" b="1" dirty="0" err="1">
                <a:ea typeface="ＭＳ Ｐゴシック" charset="-128"/>
              </a:rPr>
              <a:t>Clark</a:t>
            </a:r>
            <a:r>
              <a:rPr lang="cs-CZ" altLang="ja-JP" sz="2000" b="1" dirty="0">
                <a:ea typeface="ＭＳ Ｐゴシック" charset="-128"/>
              </a:rPr>
              <a:t> (1847 – 1938)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2000" b="1" dirty="0" err="1">
                <a:ea typeface="ＭＳ Ｐゴシック" charset="-128"/>
              </a:rPr>
              <a:t>Irving</a:t>
            </a:r>
            <a:r>
              <a:rPr lang="cs-CZ" altLang="ja-JP" sz="2000" b="1" dirty="0">
                <a:ea typeface="ＭＳ Ｐゴシック" charset="-128"/>
              </a:rPr>
              <a:t> </a:t>
            </a:r>
            <a:r>
              <a:rPr lang="cs-CZ" altLang="ja-JP" sz="2000" b="1" dirty="0" err="1">
                <a:ea typeface="ＭＳ Ｐゴシック" charset="-128"/>
              </a:rPr>
              <a:t>Fisher</a:t>
            </a:r>
            <a:r>
              <a:rPr lang="cs-CZ" altLang="ja-JP" sz="2000" b="1" dirty="0">
                <a:ea typeface="ＭＳ Ｐゴシック" charset="-128"/>
              </a:rPr>
              <a:t> (1867 – 1947)</a:t>
            </a:r>
          </a:p>
          <a:p>
            <a:pPr marL="571500" indent="-571500" algn="l" eaLnBrk="1" hangingPunct="1">
              <a:buFont typeface="Wingdings" pitchFamily="2" charset="2"/>
              <a:buChar char="q"/>
              <a:defRPr/>
            </a:pPr>
            <a:r>
              <a:rPr lang="cs-CZ" altLang="ja-JP" sz="2000" b="1" dirty="0" err="1">
                <a:ea typeface="ＭＳ Ｐゴシック" charset="-128"/>
              </a:rPr>
              <a:t>Swedish</a:t>
            </a:r>
            <a:r>
              <a:rPr lang="cs-CZ" altLang="ja-JP" sz="2000" b="1" dirty="0">
                <a:ea typeface="ＭＳ Ｐゴシック" charset="-128"/>
              </a:rPr>
              <a:t> </a:t>
            </a:r>
            <a:r>
              <a:rPr lang="cs-CZ" altLang="ja-JP" sz="2000" b="1" dirty="0" err="1">
                <a:ea typeface="ＭＳ Ｐゴシック" charset="-128"/>
              </a:rPr>
              <a:t>School</a:t>
            </a:r>
            <a:endParaRPr lang="cs-CZ" altLang="ja-JP" sz="2000" b="1" dirty="0">
              <a:ea typeface="ＭＳ Ｐゴシック" charset="-128"/>
            </a:endParaRP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1600" b="1" dirty="0" err="1">
                <a:ea typeface="ＭＳ Ｐゴシック" charset="-128"/>
              </a:rPr>
              <a:t>Knut</a:t>
            </a:r>
            <a:r>
              <a:rPr lang="cs-CZ" altLang="ja-JP" sz="1600" b="1" dirty="0">
                <a:ea typeface="ＭＳ Ｐゴシック" charset="-128"/>
              </a:rPr>
              <a:t> </a:t>
            </a:r>
            <a:r>
              <a:rPr lang="cs-CZ" altLang="ja-JP" sz="1600" b="1" dirty="0" err="1">
                <a:ea typeface="ＭＳ Ｐゴシック" charset="-128"/>
              </a:rPr>
              <a:t>Wicksell</a:t>
            </a:r>
            <a:r>
              <a:rPr lang="cs-CZ" altLang="ja-JP" sz="1600" b="1" dirty="0">
                <a:ea typeface="ＭＳ Ｐゴシック" charset="-128"/>
              </a:rPr>
              <a:t> (1851 – 1926)</a:t>
            </a:r>
          </a:p>
          <a:p>
            <a:pPr marL="571500" indent="-571500" algn="l" eaLnBrk="1" hangingPunct="1">
              <a:buFont typeface="Wingdings" pitchFamily="2" charset="2"/>
              <a:buChar char="q"/>
              <a:defRPr/>
            </a:pPr>
            <a:r>
              <a:rPr lang="cs-CZ" altLang="ja-JP" sz="2000" b="1" dirty="0" err="1">
                <a:ea typeface="ＭＳ Ｐゴシック" charset="-128"/>
              </a:rPr>
              <a:t>The</a:t>
            </a:r>
            <a:r>
              <a:rPr lang="cs-CZ" altLang="ja-JP" sz="2000" b="1" dirty="0">
                <a:ea typeface="ＭＳ Ｐゴシック" charset="-128"/>
              </a:rPr>
              <a:t> </a:t>
            </a:r>
            <a:r>
              <a:rPr lang="cs-CZ" altLang="ja-JP" sz="2000" b="1" dirty="0" err="1">
                <a:ea typeface="ＭＳ Ｐゴシック" charset="-128"/>
              </a:rPr>
              <a:t>Theory</a:t>
            </a:r>
            <a:r>
              <a:rPr lang="cs-CZ" altLang="ja-JP" sz="2000" b="1" dirty="0">
                <a:ea typeface="ＭＳ Ｐゴシック" charset="-128"/>
              </a:rPr>
              <a:t> </a:t>
            </a:r>
            <a:r>
              <a:rPr lang="cs-CZ" altLang="ja-JP" sz="2000" b="1" dirty="0" err="1">
                <a:ea typeface="ＭＳ Ｐゴシック" charset="-128"/>
              </a:rPr>
              <a:t>of</a:t>
            </a:r>
            <a:r>
              <a:rPr lang="cs-CZ" altLang="ja-JP" sz="2000" b="1" dirty="0">
                <a:ea typeface="ＭＳ Ｐゴシック" charset="-128"/>
              </a:rPr>
              <a:t> Market </a:t>
            </a:r>
            <a:r>
              <a:rPr lang="cs-CZ" altLang="ja-JP" sz="2000" b="1" dirty="0" err="1">
                <a:ea typeface="ＭＳ Ｐゴシック" charset="-128"/>
              </a:rPr>
              <a:t>Forms</a:t>
            </a:r>
            <a:endParaRPr lang="cs-CZ" altLang="ja-JP" sz="2000" b="1" dirty="0">
              <a:ea typeface="ＭＳ Ｐゴシック" charset="-128"/>
            </a:endParaRP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1600" b="1" dirty="0">
                <a:ea typeface="ＭＳ Ｐゴシック" charset="-128"/>
              </a:rPr>
              <a:t>Antoine Augustin </a:t>
            </a:r>
            <a:r>
              <a:rPr lang="cs-CZ" altLang="ja-JP" sz="1600" b="1" dirty="0" err="1">
                <a:ea typeface="ＭＳ Ｐゴシック" charset="-128"/>
              </a:rPr>
              <a:t>Cournot</a:t>
            </a:r>
            <a:r>
              <a:rPr lang="cs-CZ" altLang="ja-JP" sz="1600" b="1" dirty="0">
                <a:ea typeface="ＭＳ Ｐゴシック" charset="-128"/>
              </a:rPr>
              <a:t> (1801 – 1877)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1600" b="1" dirty="0">
                <a:ea typeface="ＭＳ Ｐゴシック" charset="-128"/>
              </a:rPr>
              <a:t>John Harold </a:t>
            </a:r>
            <a:r>
              <a:rPr lang="cs-CZ" altLang="ja-JP" sz="1600" b="1" dirty="0" err="1">
                <a:ea typeface="ＭＳ Ｐゴシック" charset="-128"/>
              </a:rPr>
              <a:t>Clapham</a:t>
            </a:r>
            <a:r>
              <a:rPr lang="cs-CZ" altLang="ja-JP" sz="1600" b="1" dirty="0">
                <a:ea typeface="ＭＳ Ｐゴシック" charset="-128"/>
              </a:rPr>
              <a:t> 1873 – 1946)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1600" b="1" dirty="0" err="1">
                <a:ea typeface="ＭＳ Ｐゴシック" charset="-128"/>
              </a:rPr>
              <a:t>Piero</a:t>
            </a:r>
            <a:r>
              <a:rPr lang="cs-CZ" altLang="ja-JP" sz="1600" b="1" dirty="0">
                <a:ea typeface="ＭＳ Ｐゴシック" charset="-128"/>
              </a:rPr>
              <a:t> </a:t>
            </a:r>
            <a:r>
              <a:rPr lang="cs-CZ" altLang="ja-JP" sz="1600" b="1" dirty="0" err="1">
                <a:ea typeface="ＭＳ Ｐゴシック" charset="-128"/>
              </a:rPr>
              <a:t>Sraffa</a:t>
            </a:r>
            <a:r>
              <a:rPr lang="cs-CZ" altLang="ja-JP" sz="1600" b="1" dirty="0">
                <a:ea typeface="ＭＳ Ｐゴシック" charset="-128"/>
              </a:rPr>
              <a:t> (1898 – 1983)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1600" b="1" dirty="0">
                <a:ea typeface="ＭＳ Ｐゴシック" charset="-128"/>
              </a:rPr>
              <a:t>Edward </a:t>
            </a:r>
            <a:r>
              <a:rPr lang="cs-CZ" altLang="ja-JP" sz="1600" b="1" dirty="0" err="1">
                <a:ea typeface="ＭＳ Ｐゴシック" charset="-128"/>
              </a:rPr>
              <a:t>Chamberlin</a:t>
            </a:r>
            <a:r>
              <a:rPr lang="cs-CZ" altLang="ja-JP" sz="1600" b="1" dirty="0">
                <a:ea typeface="ＭＳ Ｐゴシック" charset="-128"/>
              </a:rPr>
              <a:t> (1899 – 1967)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1600" b="1" dirty="0">
                <a:ea typeface="ＭＳ Ｐゴシック" charset="-128"/>
              </a:rPr>
              <a:t>Joan Robinson (1903 – 1987)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endParaRPr lang="cs-CZ" altLang="ja-JP" sz="1600" dirty="0">
              <a:ea typeface="ＭＳ Ｐゴシック" charset="-128"/>
            </a:endParaRP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endParaRPr lang="cs-CZ" altLang="ja-JP" sz="1600" dirty="0">
              <a:ea typeface="ＭＳ Ｐゴシック" charset="-128"/>
            </a:endParaRPr>
          </a:p>
          <a:p>
            <a:pPr lvl="2" indent="0" eaLnBrk="1" hangingPunct="1">
              <a:buFont typeface="Wingdings" panose="05000000000000000000" pitchFamily="2" charset="2"/>
              <a:buNone/>
              <a:defRPr/>
            </a:pPr>
            <a:endParaRPr lang="cs-CZ" altLang="ja-JP" sz="2800" dirty="0">
              <a:ea typeface="ＭＳ Ｐゴシック" charset="-128"/>
            </a:endParaRPr>
          </a:p>
          <a:p>
            <a:pPr lvl="2" indent="0" eaLnBrk="1" hangingPunct="1">
              <a:buFont typeface="Wingdings" panose="05000000000000000000" pitchFamily="2" charset="2"/>
              <a:buNone/>
              <a:defRPr/>
            </a:pPr>
            <a:endParaRPr lang="en-US" altLang="ja-JP" sz="3600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39F0725B-B38D-3793-DB6E-B1536B4CD96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8353425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4000" dirty="0" err="1"/>
              <a:t>The</a:t>
            </a:r>
            <a:r>
              <a:rPr lang="cs-CZ" altLang="ja-JP" sz="4000" dirty="0"/>
              <a:t> </a:t>
            </a:r>
            <a:r>
              <a:rPr lang="cs-CZ" altLang="ja-JP" sz="4000" dirty="0" err="1"/>
              <a:t>Theory</a:t>
            </a:r>
            <a:r>
              <a:rPr lang="cs-CZ" altLang="ja-JP" sz="4000" dirty="0"/>
              <a:t> </a:t>
            </a:r>
            <a:r>
              <a:rPr lang="cs-CZ" altLang="ja-JP" sz="4000" dirty="0" err="1"/>
              <a:t>of</a:t>
            </a:r>
            <a:r>
              <a:rPr lang="cs-CZ" altLang="ja-JP" sz="4000" dirty="0"/>
              <a:t> Market </a:t>
            </a:r>
            <a:r>
              <a:rPr lang="cs-CZ" altLang="ja-JP" sz="4000" dirty="0" err="1"/>
              <a:t>Forms</a:t>
            </a:r>
            <a:endParaRPr lang="en-US" altLang="ja-JP" sz="40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0DE77570-2575-9FDD-55A0-7F7AAE8EC4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765175"/>
            <a:ext cx="8353425" cy="5976938"/>
          </a:xfrm>
        </p:spPr>
        <p:txBody>
          <a:bodyPr/>
          <a:lstStyle/>
          <a:p>
            <a:pPr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ja-JP" sz="3600" dirty="0">
                <a:ea typeface="ＭＳ Ｐゴシック" charset="-128"/>
              </a:rPr>
              <a:t>Edward </a:t>
            </a:r>
            <a:r>
              <a:rPr lang="cs-CZ" altLang="ja-JP" sz="3600" dirty="0" err="1">
                <a:ea typeface="ＭＳ Ｐゴシック" charset="-128"/>
              </a:rPr>
              <a:t>Chamberlin</a:t>
            </a:r>
            <a:r>
              <a:rPr lang="cs-CZ" altLang="ja-JP" sz="3600" dirty="0">
                <a:ea typeface="ＭＳ Ｐゴシック" charset="-128"/>
              </a:rPr>
              <a:t> (1899 – 1967)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600" dirty="0">
                <a:ea typeface="ＭＳ Ｐゴシック" charset="-128"/>
              </a:rPr>
              <a:t>Harvard University in Cambridge, USA: PhD </a:t>
            </a:r>
            <a:r>
              <a:rPr lang="cs-CZ" altLang="ja-JP" sz="3600" dirty="0" err="1">
                <a:ea typeface="ＭＳ Ｐゴシック" charset="-128"/>
              </a:rPr>
              <a:t>studies</a:t>
            </a:r>
            <a:r>
              <a:rPr lang="cs-CZ" altLang="ja-JP" sz="3600" dirty="0">
                <a:ea typeface="ＭＳ Ｐゴシック" charset="-128"/>
              </a:rPr>
              <a:t> and full </a:t>
            </a:r>
            <a:r>
              <a:rPr lang="cs-CZ" altLang="ja-JP" sz="3600" dirty="0" err="1">
                <a:ea typeface="ＭＳ Ｐゴシック" charset="-128"/>
              </a:rPr>
              <a:t>professor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there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from</a:t>
            </a:r>
            <a:r>
              <a:rPr lang="cs-CZ" altLang="ja-JP" sz="3600" dirty="0">
                <a:ea typeface="ＭＳ Ｐゴシック" charset="-128"/>
              </a:rPr>
              <a:t> 1951 to 1966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600" dirty="0">
                <a:ea typeface="ＭＳ Ｐゴシック" charset="-128"/>
              </a:rPr>
              <a:t>Editor </a:t>
            </a:r>
            <a:r>
              <a:rPr lang="cs-CZ" altLang="ja-JP" sz="3600" dirty="0" err="1">
                <a:ea typeface="ＭＳ Ｐゴシック" charset="-128"/>
              </a:rPr>
              <a:t>of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the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Quarterly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Journal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of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Economics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from</a:t>
            </a:r>
            <a:r>
              <a:rPr lang="cs-CZ" altLang="ja-JP" sz="3600" dirty="0">
                <a:ea typeface="ＭＳ Ｐゴシック" charset="-128"/>
              </a:rPr>
              <a:t> 1948 to 1958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600" dirty="0">
                <a:ea typeface="ＭＳ Ｐゴシック" charset="-128"/>
              </a:rPr>
              <a:t>1933 „</a:t>
            </a:r>
            <a:r>
              <a:rPr lang="cs-CZ" altLang="ja-JP" sz="3600" dirty="0" err="1">
                <a:ea typeface="ＭＳ Ｐゴシック" charset="-128"/>
              </a:rPr>
              <a:t>Theory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of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Monopolistic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Competition</a:t>
            </a:r>
            <a:r>
              <a:rPr lang="cs-CZ" altLang="ja-JP" sz="3600" dirty="0">
                <a:ea typeface="ＭＳ Ｐゴシック" charset="-128"/>
              </a:rPr>
              <a:t>“ (8th </a:t>
            </a:r>
            <a:r>
              <a:rPr lang="cs-CZ" altLang="ja-JP" sz="3600" dirty="0" err="1">
                <a:ea typeface="ＭＳ Ｐゴシック" charset="-128"/>
              </a:rPr>
              <a:t>edition</a:t>
            </a:r>
            <a:r>
              <a:rPr lang="cs-CZ" altLang="ja-JP" sz="3600" dirty="0">
                <a:ea typeface="ＭＳ Ｐゴシック" charset="-128"/>
              </a:rPr>
              <a:t> in 1962)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q"/>
              <a:defRPr/>
            </a:pPr>
            <a:endParaRPr lang="cs-CZ" altLang="ja-JP" sz="3600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224937C7-EEC0-EE61-3B61-15F0F6CA63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8353425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4000" dirty="0" err="1"/>
              <a:t>The</a:t>
            </a:r>
            <a:r>
              <a:rPr lang="cs-CZ" altLang="ja-JP" sz="4000" dirty="0"/>
              <a:t> </a:t>
            </a:r>
            <a:r>
              <a:rPr lang="cs-CZ" altLang="ja-JP" sz="4000" dirty="0" err="1"/>
              <a:t>Theory</a:t>
            </a:r>
            <a:r>
              <a:rPr lang="cs-CZ" altLang="ja-JP" sz="4000" dirty="0"/>
              <a:t> </a:t>
            </a:r>
            <a:r>
              <a:rPr lang="cs-CZ" altLang="ja-JP" sz="4000" dirty="0" err="1"/>
              <a:t>of</a:t>
            </a:r>
            <a:r>
              <a:rPr lang="cs-CZ" altLang="ja-JP" sz="4000" dirty="0"/>
              <a:t> Market </a:t>
            </a:r>
            <a:r>
              <a:rPr lang="cs-CZ" altLang="ja-JP" sz="4000" dirty="0" err="1"/>
              <a:t>Forms</a:t>
            </a:r>
            <a:endParaRPr lang="en-US" altLang="ja-JP" sz="40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45DB88ED-1D9F-C05C-C13A-A09466FF4C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620713"/>
            <a:ext cx="8353425" cy="5976937"/>
          </a:xfrm>
        </p:spPr>
        <p:txBody>
          <a:bodyPr/>
          <a:lstStyle/>
          <a:p>
            <a:pPr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ja-JP" sz="3600" dirty="0">
                <a:ea typeface="ＭＳ Ｐゴシック" charset="-128"/>
              </a:rPr>
              <a:t>Joan Robinson (1903 – 1987)</a:t>
            </a:r>
          </a:p>
          <a:p>
            <a:pPr marL="571500" indent="-571500" algn="l" eaLnBrk="1" hangingPunct="1">
              <a:buFont typeface="Wingdings" pitchFamily="2" charset="2"/>
              <a:buChar char="q"/>
              <a:defRPr/>
            </a:pPr>
            <a:r>
              <a:rPr lang="cs-CZ" altLang="ja-JP" sz="3600" dirty="0">
                <a:ea typeface="ＭＳ Ｐゴシック" charset="-128"/>
              </a:rPr>
              <a:t>Born in Cambridge, </a:t>
            </a:r>
            <a:r>
              <a:rPr lang="cs-CZ" altLang="ja-JP" sz="3600" dirty="0" err="1">
                <a:ea typeface="ＭＳ Ｐゴシック" charset="-128"/>
              </a:rPr>
              <a:t>studied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at</a:t>
            </a:r>
            <a:r>
              <a:rPr lang="cs-CZ" altLang="ja-JP" sz="3600" dirty="0">
                <a:ea typeface="ＭＳ Ｐゴシック" charset="-128"/>
              </a:rPr>
              <a:t> Cambridge and </a:t>
            </a:r>
            <a:r>
              <a:rPr lang="cs-CZ" altLang="ja-JP" sz="3600" dirty="0" err="1">
                <a:ea typeface="ＭＳ Ｐゴシック" charset="-128"/>
              </a:rPr>
              <a:t>taught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economics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there</a:t>
            </a:r>
            <a:r>
              <a:rPr lang="cs-CZ" altLang="ja-JP" sz="3600" dirty="0">
                <a:ea typeface="ＭＳ Ｐゴシック" charset="-128"/>
              </a:rPr>
              <a:t>, full </a:t>
            </a:r>
            <a:r>
              <a:rPr lang="cs-CZ" altLang="ja-JP" sz="3600" dirty="0" err="1">
                <a:ea typeface="ＭＳ Ｐゴシック" charset="-128"/>
              </a:rPr>
              <a:t>professor</a:t>
            </a:r>
            <a:r>
              <a:rPr lang="cs-CZ" altLang="ja-JP" sz="3600" dirty="0">
                <a:ea typeface="ＭＳ Ｐゴシック" charset="-128"/>
              </a:rPr>
              <a:t> in 1965, </a:t>
            </a:r>
            <a:r>
              <a:rPr lang="cs-CZ" altLang="ja-JP" sz="3600" dirty="0" err="1">
                <a:ea typeface="ＭＳ Ｐゴシック" charset="-128"/>
              </a:rPr>
              <a:t>the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first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woman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among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the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truly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great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economists</a:t>
            </a:r>
            <a:endParaRPr lang="cs-CZ" altLang="ja-JP" sz="3600" dirty="0">
              <a:ea typeface="ＭＳ Ｐゴシック" charset="-128"/>
            </a:endParaRPr>
          </a:p>
          <a:p>
            <a:pPr marL="571500" indent="-571500" algn="l" eaLnBrk="1" hangingPunct="1">
              <a:buFont typeface="Wingdings" pitchFamily="2" charset="2"/>
              <a:buChar char="q"/>
              <a:defRPr/>
            </a:pPr>
            <a:r>
              <a:rPr lang="cs-CZ" altLang="ja-JP" sz="3600" dirty="0">
                <a:ea typeface="ＭＳ Ｐゴシック" charset="-128"/>
              </a:rPr>
              <a:t>1933 „</a:t>
            </a:r>
            <a:r>
              <a:rPr lang="cs-CZ" altLang="ja-JP" sz="3600" dirty="0" err="1">
                <a:ea typeface="ＭＳ Ｐゴシック" charset="-128"/>
              </a:rPr>
              <a:t>Imperfect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Competition</a:t>
            </a:r>
            <a:r>
              <a:rPr lang="cs-CZ" altLang="ja-JP" sz="3600" dirty="0">
                <a:ea typeface="ＭＳ Ｐゴシック" charset="-128"/>
              </a:rPr>
              <a:t>“: </a:t>
            </a:r>
            <a:r>
              <a:rPr lang="cs-CZ" altLang="ja-JP" sz="3600" dirty="0" err="1">
                <a:ea typeface="ＭＳ Ｐゴシック" charset="-128"/>
              </a:rPr>
              <a:t>this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provides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the</a:t>
            </a:r>
            <a:r>
              <a:rPr lang="cs-CZ" altLang="ja-JP" sz="3600" dirty="0">
                <a:ea typeface="ＭＳ Ｐゴシック" charset="-128"/>
              </a:rPr>
              <a:t> „</a:t>
            </a:r>
            <a:r>
              <a:rPr lang="cs-CZ" altLang="ja-JP" sz="3600" dirty="0" err="1">
                <a:ea typeface="ＭＳ Ｐゴシック" charset="-128"/>
              </a:rPr>
              <a:t>vulgata</a:t>
            </a:r>
            <a:r>
              <a:rPr lang="cs-CZ" altLang="ja-JP" sz="3600" dirty="0">
                <a:ea typeface="ＭＳ Ｐゴシック" charset="-128"/>
              </a:rPr>
              <a:t>“ </a:t>
            </a:r>
            <a:r>
              <a:rPr lang="cs-CZ" altLang="ja-JP" sz="3600" dirty="0" err="1">
                <a:ea typeface="ＭＳ Ｐゴシック" charset="-128"/>
              </a:rPr>
              <a:t>for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current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textbooks</a:t>
            </a:r>
            <a:r>
              <a:rPr lang="cs-CZ" altLang="ja-JP" sz="3600" dirty="0">
                <a:ea typeface="ＭＳ Ｐゴシック" charset="-128"/>
              </a:rPr>
              <a:t> on </a:t>
            </a:r>
            <a:r>
              <a:rPr lang="cs-CZ" altLang="ja-JP" sz="3600" dirty="0" err="1">
                <a:ea typeface="ＭＳ Ｐゴシック" charset="-128"/>
              </a:rPr>
              <a:t>this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topic</a:t>
            </a:r>
            <a:endParaRPr lang="cs-CZ" altLang="ja-JP" sz="3600" dirty="0">
              <a:ea typeface="ＭＳ Ｐゴシック" charset="-128"/>
            </a:endParaRPr>
          </a:p>
          <a:p>
            <a:pPr marL="571500" indent="-571500" algn="l" eaLnBrk="1" hangingPunct="1">
              <a:buFont typeface="Wingdings" pitchFamily="2" charset="2"/>
              <a:buChar char="q"/>
              <a:defRPr/>
            </a:pPr>
            <a:r>
              <a:rPr lang="cs-CZ" altLang="ja-JP" sz="3600" dirty="0" err="1">
                <a:ea typeface="ＭＳ Ｐゴシック" charset="-128"/>
              </a:rPr>
              <a:t>We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will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meet</a:t>
            </a:r>
            <a:r>
              <a:rPr lang="cs-CZ" altLang="ja-JP" sz="3600" dirty="0">
                <a:ea typeface="ＭＳ Ｐゴシック" charset="-128"/>
              </a:rPr>
              <a:t> her </a:t>
            </a:r>
            <a:r>
              <a:rPr lang="cs-CZ" altLang="ja-JP" sz="3600" dirty="0" err="1">
                <a:ea typeface="ＭＳ Ｐゴシック" charset="-128"/>
              </a:rPr>
              <a:t>again</a:t>
            </a:r>
            <a:r>
              <a:rPr lang="cs-CZ" altLang="ja-JP" sz="3600" dirty="0">
                <a:ea typeface="ＭＳ Ｐゴシック" charset="-128"/>
              </a:rPr>
              <a:t> in </a:t>
            </a:r>
            <a:r>
              <a:rPr lang="cs-CZ" altLang="ja-JP" sz="3600" dirty="0" err="1">
                <a:ea typeface="ＭＳ Ｐゴシック" charset="-128"/>
              </a:rPr>
              <a:t>the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context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of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Postkeynesian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economics</a:t>
            </a:r>
            <a:r>
              <a:rPr lang="cs-CZ" altLang="ja-JP" sz="3600" dirty="0">
                <a:ea typeface="ＭＳ Ｐゴシック" charset="-128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>
            <a:extLst>
              <a:ext uri="{FF2B5EF4-FFF2-40B4-BE49-F238E27FC236}">
                <a16:creationId xmlns:a16="http://schemas.microsoft.com/office/drawing/2014/main" id="{1D0187EB-B96D-883E-A8E2-0F22899BA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88913"/>
            <a:ext cx="835342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1C82C71B-9BBD-0A4C-AB8C-F1DDB5D4E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064500" cy="568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69913" indent="-569913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>
                <a:solidFill>
                  <a:srgbClr val="FFFFFF"/>
                </a:solidFill>
                <a:latin typeface="Garamond" pitchFamily="16" charset="0"/>
                <a:cs typeface="Arial" charset="0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>
                <a:solidFill>
                  <a:srgbClr val="FFFFFF"/>
                </a:solidFill>
                <a:latin typeface="Garamond" pitchFamily="16" charset="0"/>
                <a:cs typeface="Arial" charset="0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>
                <a:solidFill>
                  <a:srgbClr val="FFFFFF"/>
                </a:solidFill>
                <a:latin typeface="Garamond" pitchFamily="16" charset="0"/>
                <a:cs typeface="Arial" charset="0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>
                <a:solidFill>
                  <a:srgbClr val="FFFFFF"/>
                </a:solidFill>
                <a:latin typeface="Garamond" pitchFamily="16" charset="0"/>
                <a:cs typeface="Arial" charset="0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>
                <a:solidFill>
                  <a:srgbClr val="FFFFFF"/>
                </a:solidFill>
                <a:latin typeface="Garamond" pitchFamily="16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>
                <a:solidFill>
                  <a:srgbClr val="FFFFFF"/>
                </a:solidFill>
                <a:latin typeface="Garamond" pitchFamily="16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>
                <a:solidFill>
                  <a:srgbClr val="FFFFFF"/>
                </a:solidFill>
                <a:latin typeface="Garamond" pitchFamily="16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>
                <a:solidFill>
                  <a:srgbClr val="FFFFFF"/>
                </a:solidFill>
                <a:latin typeface="Garamond" pitchFamily="16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>
                <a:solidFill>
                  <a:srgbClr val="FFFFFF"/>
                </a:solidFill>
                <a:latin typeface="Garamond" pitchFamily="16" charset="0"/>
                <a:cs typeface="Arial" charset="0"/>
              </a:defRPr>
            </a:lvl9pPr>
          </a:lstStyle>
          <a:p>
            <a:pPr eaLnBrk="1" hangingPunct="1">
              <a:spcBef>
                <a:spcPts val="900"/>
              </a:spcBef>
              <a:buClr>
                <a:srgbClr val="FFCC00"/>
              </a:buClr>
              <a:buSzPct val="70000"/>
              <a:buFont typeface="Wingdings" pitchFamily="2" charset="2"/>
              <a:buChar char="q"/>
              <a:defRPr/>
            </a:pP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Historical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 Background</a:t>
            </a:r>
          </a:p>
          <a:p>
            <a:pPr lvl="1" eaLnBrk="1" hangingPunct="1">
              <a:spcBef>
                <a:spcPts val="900"/>
              </a:spcBef>
              <a:buClr>
                <a:srgbClr val="FFCC00"/>
              </a:buClr>
              <a:buSzPct val="70000"/>
              <a:buFont typeface="Wingdings" pitchFamily="2" charset="2"/>
              <a:buChar char="q"/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  <a:hlinkClick r:id="rId3"/>
              </a:rPr>
              <a:t>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  <a:hlinkClick r:id="rId3"/>
              </a:rPr>
              <a:t>The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  <a:hlinkClick r:id="rId3"/>
              </a:rPr>
              <a:t> Belle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  <a:hlinkClick r:id="rId3"/>
              </a:rPr>
              <a:t>Époque</a:t>
            </a: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2" charset="-128"/>
            </a:endParaRPr>
          </a:p>
          <a:p>
            <a:pPr lvl="2" eaLnBrk="1" hangingPunct="1">
              <a:spcBef>
                <a:spcPts val="900"/>
              </a:spcBef>
              <a:buClr>
                <a:srgbClr val="FFCC00"/>
              </a:buClr>
              <a:buSzPct val="70000"/>
              <a:buFont typeface="Wingdings" pitchFamily="2" charset="2"/>
              <a:buChar char="q"/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Industrialization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of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 many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countries</a:t>
            </a: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2" charset="-128"/>
            </a:endParaRPr>
          </a:p>
          <a:p>
            <a:pPr lvl="2" eaLnBrk="1" hangingPunct="1">
              <a:spcBef>
                <a:spcPts val="900"/>
              </a:spcBef>
              <a:buClr>
                <a:srgbClr val="FFCC00"/>
              </a:buClr>
              <a:buSzPct val="70000"/>
              <a:buFont typeface="Wingdings" pitchFamily="2" charset="2"/>
              <a:buChar char="q"/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Large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firms</a:t>
            </a: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2" charset="-128"/>
            </a:endParaRPr>
          </a:p>
          <a:p>
            <a:pPr lvl="2" eaLnBrk="1" hangingPunct="1">
              <a:spcBef>
                <a:spcPts val="900"/>
              </a:spcBef>
              <a:buClr>
                <a:srgbClr val="FFCC00"/>
              </a:buClr>
              <a:buSzPct val="70000"/>
              <a:buFont typeface="Wingdings" pitchFamily="2" charset="2"/>
              <a:buChar char="q"/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 Gold Standard</a:t>
            </a:r>
          </a:p>
          <a:p>
            <a:pPr lvl="2" eaLnBrk="1" hangingPunct="1">
              <a:spcBef>
                <a:spcPts val="900"/>
              </a:spcBef>
              <a:buClr>
                <a:srgbClr val="FFCC00"/>
              </a:buClr>
              <a:buSzPct val="70000"/>
              <a:buFont typeface="Wingdings" pitchFamily="2" charset="2"/>
              <a:buChar char="q"/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Colonial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Expansion</a:t>
            </a: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2" charset="-128"/>
            </a:endParaRPr>
          </a:p>
          <a:p>
            <a:pPr lvl="1" eaLnBrk="1" hangingPunct="1">
              <a:spcBef>
                <a:spcPts val="900"/>
              </a:spcBef>
              <a:buClr>
                <a:srgbClr val="FFCC00"/>
              </a:buClr>
              <a:buSzPct val="70000"/>
              <a:buFont typeface="Wingdings" pitchFamily="2" charset="2"/>
              <a:buChar char="q"/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The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 Great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War</a:t>
            </a: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2" charset="-128"/>
            </a:endParaRPr>
          </a:p>
          <a:p>
            <a:pPr lvl="1" eaLnBrk="1" hangingPunct="1">
              <a:spcBef>
                <a:spcPts val="900"/>
              </a:spcBef>
              <a:buClr>
                <a:srgbClr val="FFCC00"/>
              </a:buClr>
              <a:buSzPct val="70000"/>
              <a:buFont typeface="Wingdings" pitchFamily="2" charset="2"/>
              <a:buChar char="q"/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Between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Wars</a:t>
            </a: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2" charset="-128"/>
            </a:endParaRPr>
          </a:p>
          <a:p>
            <a:pPr lvl="2" eaLnBrk="1" hangingPunct="1">
              <a:spcBef>
                <a:spcPts val="900"/>
              </a:spcBef>
              <a:buClr>
                <a:srgbClr val="FFCC00"/>
              </a:buClr>
              <a:buSzPct val="70000"/>
              <a:buFont typeface="Wingdings" pitchFamily="2" charset="2"/>
              <a:buChar char="q"/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Unsuccessful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 Return to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the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2" charset="-128"/>
              </a:rPr>
              <a:t> Gold Standard</a:t>
            </a:r>
          </a:p>
          <a:p>
            <a:pPr lvl="2" eaLnBrk="1" hangingPunct="1">
              <a:spcBef>
                <a:spcPts val="900"/>
              </a:spcBef>
              <a:buClr>
                <a:srgbClr val="FFCC00"/>
              </a:buClr>
              <a:buSzPct val="70000"/>
              <a:buFont typeface="Wingdings" pitchFamily="2" charset="2"/>
              <a:buChar char="q"/>
              <a:defRPr/>
            </a:pP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2" charset="-128"/>
            </a:endParaRPr>
          </a:p>
          <a:p>
            <a:pPr lvl="2" eaLnBrk="1" hangingPunct="1">
              <a:spcBef>
                <a:spcPts val="900"/>
              </a:spcBef>
              <a:buClr>
                <a:srgbClr val="FFCC00"/>
              </a:buClr>
              <a:buSzPct val="70000"/>
              <a:buFont typeface="Wingdings" pitchFamily="2" charset="2"/>
              <a:buChar char="q"/>
              <a:defRPr/>
            </a:pP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2" charset="-128"/>
            </a:endParaRPr>
          </a:p>
          <a:p>
            <a:pPr eaLnBrk="1" hangingPunct="1">
              <a:spcBef>
                <a:spcPts val="900"/>
              </a:spcBef>
              <a:buClr>
                <a:srgbClr val="FFCC00"/>
              </a:buClr>
              <a:buSzPct val="70000"/>
              <a:buFont typeface="Wingdings" charset="2"/>
              <a:buNone/>
              <a:defRPr/>
            </a:pP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2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4208167D-63C0-AEF9-F96B-6D029FEDB8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8353425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4000" dirty="0" err="1"/>
              <a:t>British</a:t>
            </a:r>
            <a:r>
              <a:rPr lang="cs-CZ" altLang="ja-JP" sz="4000" dirty="0"/>
              <a:t> </a:t>
            </a:r>
            <a:r>
              <a:rPr lang="cs-CZ" altLang="ja-JP" sz="4000" dirty="0" err="1"/>
              <a:t>Thought</a:t>
            </a:r>
            <a:endParaRPr lang="en-US" altLang="ja-JP" sz="40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609A51E9-0FA6-2291-688B-5B9B2FCA42F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76250"/>
            <a:ext cx="8353425" cy="6121400"/>
          </a:xfrm>
        </p:spPr>
        <p:txBody>
          <a:bodyPr/>
          <a:lstStyle/>
          <a:p>
            <a:pPr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ja-JP" sz="3200" dirty="0">
                <a:ea typeface="ＭＳ Ｐゴシック" charset="-128"/>
              </a:rPr>
              <a:t>Phillip Henry </a:t>
            </a:r>
            <a:r>
              <a:rPr lang="cs-CZ" altLang="ja-JP" sz="3200" dirty="0" err="1">
                <a:ea typeface="ＭＳ Ｐゴシック" charset="-128"/>
              </a:rPr>
              <a:t>Wicksteed</a:t>
            </a:r>
            <a:r>
              <a:rPr lang="cs-CZ" altLang="ja-JP" sz="3200" dirty="0">
                <a:ea typeface="ＭＳ Ｐゴシック" charset="-128"/>
              </a:rPr>
              <a:t> (1844 – 1927)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>
                <a:ea typeface="ＭＳ Ｐゴシック" charset="-128"/>
              </a:rPr>
              <a:t>1867-1897 a </a:t>
            </a:r>
            <a:r>
              <a:rPr lang="cs-CZ" altLang="ja-JP" sz="3200" dirty="0" err="1">
                <a:ea typeface="ＭＳ Ｐゴシック" charset="-128"/>
              </a:rPr>
              <a:t>Unitarian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Minister</a:t>
            </a:r>
            <a:r>
              <a:rPr lang="cs-CZ" altLang="ja-JP" sz="3200" dirty="0">
                <a:ea typeface="ＭＳ Ｐゴシック" charset="-128"/>
              </a:rPr>
              <a:t>, </a:t>
            </a:r>
            <a:r>
              <a:rPr lang="cs-CZ" altLang="ja-JP" sz="3200" dirty="0" err="1">
                <a:ea typeface="ＭＳ Ｐゴシック" charset="-128"/>
              </a:rPr>
              <a:t>then</a:t>
            </a:r>
            <a:r>
              <a:rPr lang="cs-CZ" altLang="ja-JP" sz="3200" dirty="0">
                <a:ea typeface="ＭＳ Ｐゴシック" charset="-128"/>
              </a:rPr>
              <a:t> a </a:t>
            </a:r>
            <a:r>
              <a:rPr lang="cs-CZ" altLang="ja-JP" sz="3200" dirty="0" err="1">
                <a:ea typeface="ＭＳ Ｐゴシック" charset="-128"/>
              </a:rPr>
              <a:t>freelance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writer</a:t>
            </a:r>
            <a:r>
              <a:rPr lang="cs-CZ" altLang="ja-JP" sz="3200" dirty="0">
                <a:ea typeface="ＭＳ Ｐゴシック" charset="-128"/>
              </a:rPr>
              <a:t> and </a:t>
            </a:r>
            <a:r>
              <a:rPr lang="cs-CZ" altLang="ja-JP" sz="3200" dirty="0" err="1">
                <a:ea typeface="ＭＳ Ｐゴシック" charset="-128"/>
              </a:rPr>
              <a:t>lecturer</a:t>
            </a:r>
            <a:endParaRPr lang="cs-CZ" altLang="ja-JP" sz="3200" dirty="0">
              <a:ea typeface="ＭＳ Ｐゴシック" charset="-128"/>
            </a:endParaRP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 err="1">
                <a:ea typeface="ＭＳ Ｐゴシック" charset="-128"/>
              </a:rPr>
              <a:t>The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purist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marginal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theory</a:t>
            </a:r>
            <a:r>
              <a:rPr lang="cs-CZ" altLang="ja-JP" sz="3200" dirty="0">
                <a:ea typeface="ＭＳ Ｐゴシック" charset="-128"/>
              </a:rPr>
              <a:t> (Pierro </a:t>
            </a:r>
            <a:r>
              <a:rPr lang="cs-CZ" altLang="ja-JP" sz="3200" dirty="0" err="1">
                <a:ea typeface="ＭＳ Ｐゴシック" charset="-128"/>
              </a:rPr>
              <a:t>Sraffa</a:t>
            </a:r>
            <a:r>
              <a:rPr lang="cs-CZ" altLang="ja-JP" sz="3200" dirty="0">
                <a:ea typeface="ＭＳ Ｐゴシック" charset="-128"/>
              </a:rPr>
              <a:t> 1960), </a:t>
            </a:r>
            <a:r>
              <a:rPr lang="cs-CZ" altLang="ja-JP" sz="3200" dirty="0" err="1">
                <a:ea typeface="ＭＳ Ｐゴシック" charset="-128"/>
              </a:rPr>
              <a:t>Jevon´s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only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disciple</a:t>
            </a:r>
            <a:r>
              <a:rPr lang="cs-CZ" altLang="ja-JP" sz="3200" dirty="0">
                <a:ea typeface="ＭＳ Ｐゴシック" charset="-128"/>
              </a:rPr>
              <a:t> (Ian </a:t>
            </a:r>
            <a:r>
              <a:rPr lang="cs-CZ" altLang="ja-JP" sz="3200" dirty="0" err="1">
                <a:ea typeface="ＭＳ Ｐゴシック" charset="-128"/>
              </a:rPr>
              <a:t>Steedman</a:t>
            </a:r>
            <a:r>
              <a:rPr lang="cs-CZ" altLang="ja-JP" sz="3200" dirty="0">
                <a:ea typeface="ＭＳ Ｐゴシック" charset="-128"/>
              </a:rPr>
              <a:t> 1987)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 err="1">
                <a:ea typeface="ＭＳ Ｐゴシック" charset="-128"/>
              </a:rPr>
              <a:t>Wage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rate</a:t>
            </a:r>
            <a:r>
              <a:rPr lang="cs-CZ" altLang="ja-JP" sz="3200" dirty="0">
                <a:ea typeface="ＭＳ Ｐゴシック" charset="-128"/>
              </a:rPr>
              <a:t>, profit </a:t>
            </a:r>
            <a:r>
              <a:rPr lang="cs-CZ" altLang="ja-JP" sz="3200" dirty="0" err="1">
                <a:ea typeface="ＭＳ Ｐゴシック" charset="-128"/>
              </a:rPr>
              <a:t>rate</a:t>
            </a:r>
            <a:r>
              <a:rPr lang="cs-CZ" altLang="ja-JP" sz="3200" dirty="0">
                <a:ea typeface="ＭＳ Ｐゴシック" charset="-128"/>
              </a:rPr>
              <a:t> and rent are </a:t>
            </a:r>
            <a:r>
              <a:rPr lang="cs-CZ" altLang="ja-JP" sz="3200" dirty="0" err="1">
                <a:ea typeface="ＭＳ Ｐゴシック" charset="-128"/>
              </a:rPr>
              <a:t>based</a:t>
            </a:r>
            <a:r>
              <a:rPr lang="cs-CZ" altLang="ja-JP" sz="3200" dirty="0">
                <a:ea typeface="ＭＳ Ｐゴシック" charset="-128"/>
              </a:rPr>
              <a:t> on </a:t>
            </a:r>
            <a:r>
              <a:rPr lang="cs-CZ" altLang="ja-JP" sz="3200" dirty="0" err="1">
                <a:ea typeface="ＭＳ Ｐゴシック" charset="-128"/>
              </a:rPr>
              <a:t>the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marginal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productivity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the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factors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production</a:t>
            </a:r>
            <a:r>
              <a:rPr lang="cs-CZ" altLang="ja-JP" sz="3200" dirty="0">
                <a:ea typeface="ＭＳ Ｐゴシック" charset="-128"/>
              </a:rPr>
              <a:t> - </a:t>
            </a:r>
            <a:r>
              <a:rPr lang="cs-CZ" altLang="ja-JP" sz="3200" dirty="0" err="1">
                <a:ea typeface="ＭＳ Ｐゴシック" charset="-128"/>
              </a:rPr>
              <a:t>labour</a:t>
            </a:r>
            <a:r>
              <a:rPr lang="cs-CZ" altLang="ja-JP" sz="3200" dirty="0">
                <a:ea typeface="ＭＳ Ｐゴシック" charset="-128"/>
              </a:rPr>
              <a:t>, </a:t>
            </a:r>
            <a:r>
              <a:rPr lang="cs-CZ" altLang="ja-JP" sz="3200" dirty="0" err="1">
                <a:ea typeface="ＭＳ Ｐゴシック" charset="-128"/>
              </a:rPr>
              <a:t>capital</a:t>
            </a:r>
            <a:r>
              <a:rPr lang="cs-CZ" altLang="ja-JP" sz="3200" dirty="0">
                <a:ea typeface="ＭＳ Ｐゴシック" charset="-128"/>
              </a:rPr>
              <a:t> and </a:t>
            </a:r>
            <a:r>
              <a:rPr lang="cs-CZ" altLang="ja-JP" sz="3200" dirty="0" err="1">
                <a:ea typeface="ＭＳ Ｐゴシック" charset="-128"/>
              </a:rPr>
              <a:t>land</a:t>
            </a:r>
            <a:endParaRPr lang="cs-CZ" altLang="ja-JP" sz="3200" dirty="0">
              <a:ea typeface="ＭＳ Ｐゴシック" charset="-128"/>
            </a:endParaRP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 err="1">
                <a:ea typeface="ＭＳ Ｐゴシック" charset="-128"/>
              </a:rPr>
              <a:t>Critique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Marx´s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theory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value</a:t>
            </a:r>
            <a:r>
              <a:rPr lang="cs-CZ" altLang="ja-JP" sz="3200" dirty="0">
                <a:ea typeface="ＭＳ Ｐゴシック" charset="-128"/>
              </a:rPr>
              <a:t>: </a:t>
            </a:r>
            <a:r>
              <a:rPr lang="cs-CZ" altLang="ja-JP" sz="3200" dirty="0" err="1">
                <a:ea typeface="ＭＳ Ｐゴシック" charset="-128"/>
              </a:rPr>
              <a:t>abstract</a:t>
            </a:r>
            <a:r>
              <a:rPr lang="cs-CZ" altLang="ja-JP" sz="3200" dirty="0">
                <a:ea typeface="ＭＳ Ｐゴシック" charset="-128"/>
              </a:rPr>
              <a:t> utility, not </a:t>
            </a:r>
            <a:r>
              <a:rPr lang="cs-CZ" altLang="ja-JP" sz="3200" dirty="0" err="1">
                <a:ea typeface="ＭＳ Ｐゴシック" charset="-128"/>
              </a:rPr>
              <a:t>abstract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labour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is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the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common</a:t>
            </a:r>
            <a:r>
              <a:rPr lang="cs-CZ" altLang="ja-JP" sz="3200" dirty="0">
                <a:ea typeface="ＭＳ Ｐゴシック" charset="-128"/>
              </a:rPr>
              <a:t> element </a:t>
            </a:r>
            <a:r>
              <a:rPr lang="cs-CZ" altLang="ja-JP" sz="3200" dirty="0" err="1">
                <a:ea typeface="ＭＳ Ｐゴシック" charset="-128"/>
              </a:rPr>
              <a:t>behind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exchanges</a:t>
            </a:r>
            <a:endParaRPr lang="cs-CZ" altLang="ja-JP" dirty="0">
              <a:ea typeface="ＭＳ Ｐゴシック" charset="-128"/>
            </a:endParaRPr>
          </a:p>
          <a:p>
            <a:pPr algn="l" eaLnBrk="1" hangingPunct="1">
              <a:defRPr/>
            </a:pPr>
            <a:r>
              <a:rPr lang="cs-CZ" altLang="ja-JP" sz="3600" dirty="0">
                <a:ea typeface="ＭＳ Ｐゴシック" charset="-128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A99A3F10-2DEB-E316-83FB-02300A7354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8353425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4000" dirty="0" err="1"/>
              <a:t>British</a:t>
            </a:r>
            <a:r>
              <a:rPr lang="cs-CZ" altLang="ja-JP" sz="4000" dirty="0"/>
              <a:t> </a:t>
            </a:r>
            <a:r>
              <a:rPr lang="cs-CZ" altLang="ja-JP" sz="4000" dirty="0" err="1"/>
              <a:t>Thought</a:t>
            </a:r>
            <a:endParaRPr lang="en-US" altLang="ja-JP" sz="40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97B6FB5C-5350-36E7-6180-FEFAC10474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76250"/>
            <a:ext cx="8353425" cy="6121400"/>
          </a:xfrm>
        </p:spPr>
        <p:txBody>
          <a:bodyPr/>
          <a:lstStyle/>
          <a:p>
            <a:pPr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ja-JP" dirty="0">
                <a:ea typeface="ＭＳ Ｐゴシック" charset="-128"/>
              </a:rPr>
              <a:t>Francis </a:t>
            </a:r>
            <a:r>
              <a:rPr lang="cs-CZ" altLang="ja-JP" dirty="0" err="1">
                <a:ea typeface="ＭＳ Ｐゴシック" charset="-128"/>
              </a:rPr>
              <a:t>Ysidro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Edgeworth</a:t>
            </a:r>
            <a:r>
              <a:rPr lang="cs-CZ" altLang="ja-JP" dirty="0">
                <a:ea typeface="ＭＳ Ｐゴシック" charset="-128"/>
              </a:rPr>
              <a:t> (1845 – 1926)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Professor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at</a:t>
            </a:r>
            <a:r>
              <a:rPr lang="cs-CZ" altLang="ja-JP" dirty="0">
                <a:ea typeface="ＭＳ Ｐゴシック" charset="-128"/>
              </a:rPr>
              <a:t> Oxford </a:t>
            </a:r>
            <a:r>
              <a:rPr lang="cs-CZ" altLang="ja-JP" dirty="0" err="1">
                <a:ea typeface="ＭＳ Ｐゴシック" charset="-128"/>
              </a:rPr>
              <a:t>since</a:t>
            </a:r>
            <a:r>
              <a:rPr lang="cs-CZ" altLang="ja-JP" dirty="0">
                <a:ea typeface="ＭＳ Ｐゴシック" charset="-128"/>
              </a:rPr>
              <a:t> 1891 and editor and </a:t>
            </a:r>
            <a:r>
              <a:rPr lang="cs-CZ" altLang="ja-JP" dirty="0" err="1">
                <a:ea typeface="ＭＳ Ｐゴシック" charset="-128"/>
              </a:rPr>
              <a:t>coeditor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„</a:t>
            </a:r>
            <a:r>
              <a:rPr lang="cs-CZ" altLang="ja-JP" dirty="0" err="1">
                <a:ea typeface="ＭＳ Ｐゴシック" charset="-128"/>
              </a:rPr>
              <a:t>Economic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Journal</a:t>
            </a:r>
            <a:r>
              <a:rPr lang="cs-CZ" altLang="ja-JP" dirty="0">
                <a:ea typeface="ＭＳ Ｐゴシック" charset="-128"/>
              </a:rPr>
              <a:t>“ </a:t>
            </a:r>
            <a:r>
              <a:rPr lang="cs-CZ" altLang="ja-JP" dirty="0" err="1">
                <a:ea typeface="ＭＳ Ｐゴシック" charset="-128"/>
              </a:rPr>
              <a:t>since</a:t>
            </a:r>
            <a:r>
              <a:rPr lang="cs-CZ" altLang="ja-JP" dirty="0">
                <a:ea typeface="ＭＳ Ｐゴシック" charset="-128"/>
              </a:rPr>
              <a:t> 1891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1881 „</a:t>
            </a:r>
            <a:r>
              <a:rPr lang="cs-CZ" altLang="ja-JP" dirty="0" err="1">
                <a:ea typeface="ＭＳ Ｐゴシック" charset="-128"/>
              </a:rPr>
              <a:t>Mathematical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Psychics</a:t>
            </a:r>
            <a:r>
              <a:rPr lang="cs-CZ" altLang="ja-JP" dirty="0">
                <a:ea typeface="ＭＳ Ｐゴシック" charset="-128"/>
              </a:rPr>
              <a:t>“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Passion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for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mathematical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economics</a:t>
            </a:r>
            <a:r>
              <a:rPr lang="cs-CZ" altLang="ja-JP" dirty="0">
                <a:ea typeface="ＭＳ Ｐゴシック" charset="-128"/>
              </a:rPr>
              <a:t>, </a:t>
            </a:r>
            <a:r>
              <a:rPr lang="cs-CZ" altLang="ja-JP" dirty="0" err="1">
                <a:ea typeface="ＭＳ Ｐゴシック" charset="-128"/>
              </a:rPr>
              <a:t>considered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essencially</a:t>
            </a:r>
            <a:r>
              <a:rPr lang="cs-CZ" altLang="ja-JP" dirty="0">
                <a:ea typeface="ＭＳ Ｐゴシック" charset="-128"/>
              </a:rPr>
              <a:t> a </a:t>
            </a:r>
            <a:r>
              <a:rPr lang="cs-CZ" altLang="ja-JP" dirty="0" err="1">
                <a:ea typeface="ＭＳ Ｐゴシック" charset="-128"/>
              </a:rPr>
              <a:t>qualitative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discipline</a:t>
            </a:r>
            <a:endParaRPr lang="cs-CZ" altLang="ja-JP" dirty="0">
              <a:ea typeface="ＭＳ Ｐゴシック" charset="-128"/>
            </a:endParaRP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Indifference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curves</a:t>
            </a:r>
            <a:r>
              <a:rPr lang="cs-CZ" altLang="ja-JP" dirty="0">
                <a:ea typeface="ＭＳ Ｐゴシック" charset="-128"/>
              </a:rPr>
              <a:t>, </a:t>
            </a:r>
            <a:r>
              <a:rPr lang="cs-CZ" altLang="ja-JP" dirty="0" err="1">
                <a:ea typeface="ＭＳ Ｐゴシック" charset="-128"/>
              </a:rPr>
              <a:t>bargaining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negotiation</a:t>
            </a:r>
            <a:r>
              <a:rPr lang="cs-CZ" altLang="ja-JP" dirty="0">
                <a:ea typeface="ＭＳ Ｐゴシック" charset="-128"/>
              </a:rPr>
              <a:t> and </a:t>
            </a:r>
            <a:r>
              <a:rPr lang="cs-CZ" altLang="ja-JP" dirty="0" err="1">
                <a:ea typeface="ＭＳ Ｐゴシック" charset="-128"/>
              </a:rPr>
              <a:t>contract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curve</a:t>
            </a:r>
            <a:endParaRPr lang="cs-CZ" altLang="ja-JP" dirty="0">
              <a:ea typeface="ＭＳ Ｐゴシック" charset="-128"/>
            </a:endParaRP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Author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notion</a:t>
            </a:r>
            <a:r>
              <a:rPr lang="cs-CZ" altLang="ja-JP" dirty="0">
                <a:ea typeface="ＭＳ Ｐゴシック" charset="-128"/>
              </a:rPr>
              <a:t> „</a:t>
            </a:r>
            <a:r>
              <a:rPr lang="cs-CZ" altLang="ja-JP" dirty="0" err="1">
                <a:ea typeface="ＭＳ Ｐゴシック" charset="-128"/>
              </a:rPr>
              <a:t>Pareto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optimality</a:t>
            </a:r>
            <a:r>
              <a:rPr lang="cs-CZ" altLang="ja-JP" dirty="0">
                <a:ea typeface="ＭＳ Ｐゴシック" charset="-128"/>
              </a:rPr>
              <a:t>“ – </a:t>
            </a:r>
            <a:r>
              <a:rPr lang="cs-CZ" altLang="ja-JP" dirty="0" err="1">
                <a:ea typeface="ＭＳ Ｐゴシック" charset="-128"/>
              </a:rPr>
              <a:t>Pareto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author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Edgeworth´s</a:t>
            </a:r>
            <a:r>
              <a:rPr lang="cs-CZ" altLang="ja-JP" dirty="0">
                <a:ea typeface="ＭＳ Ｐゴシック" charset="-128"/>
              </a:rPr>
              <a:t> box</a:t>
            </a:r>
          </a:p>
          <a:p>
            <a:pPr algn="l" eaLnBrk="1" hangingPunct="1">
              <a:defRPr/>
            </a:pPr>
            <a:r>
              <a:rPr lang="cs-CZ" altLang="ja-JP" sz="3600" dirty="0">
                <a:ea typeface="ＭＳ Ｐゴシック" charset="-128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88640"/>
            <a:ext cx="9109075" cy="99967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Thought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416550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r>
              <a:rPr lang="cs-CZ" dirty="0" err="1"/>
              <a:t>Edgeworth</a:t>
            </a:r>
            <a:r>
              <a:rPr lang="cs-CZ" dirty="0"/>
              <a:t> box: </a:t>
            </a:r>
            <a:r>
              <a:rPr lang="cs-CZ" dirty="0" err="1"/>
              <a:t>mirrored</a:t>
            </a:r>
            <a:r>
              <a:rPr lang="cs-CZ" dirty="0"/>
              <a:t> </a:t>
            </a:r>
            <a:r>
              <a:rPr lang="cs-CZ" dirty="0" err="1"/>
              <a:t>immage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indifference</a:t>
            </a:r>
            <a:r>
              <a:rPr lang="cs-CZ" dirty="0"/>
              <a:t> </a:t>
            </a:r>
            <a:r>
              <a:rPr lang="cs-CZ" dirty="0" err="1"/>
              <a:t>curves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individuals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2348880"/>
            <a:ext cx="5112568" cy="4281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6517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88640"/>
            <a:ext cx="9109075" cy="99967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/>
              <a:t>Thought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416550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endParaRPr lang="cs-CZ" dirty="0"/>
          </a:p>
          <a:p>
            <a:pPr marL="457200" lvl="1" indent="0">
              <a:buNone/>
              <a:defRPr/>
            </a:pPr>
            <a:r>
              <a:rPr lang="cs-CZ" dirty="0"/>
              <a:t>Link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contract</a:t>
            </a:r>
            <a:r>
              <a:rPr lang="cs-CZ" dirty="0"/>
              <a:t> </a:t>
            </a:r>
            <a:r>
              <a:rPr lang="cs-CZ" dirty="0" err="1"/>
              <a:t>curve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UPF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22054"/>
            <a:ext cx="4248472" cy="333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822054"/>
            <a:ext cx="4320480" cy="333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0982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007CAD27-C85A-5CD4-8325-DB5A7D0495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8353425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4000" dirty="0" err="1"/>
              <a:t>British</a:t>
            </a:r>
            <a:r>
              <a:rPr lang="cs-CZ" altLang="ja-JP" sz="4000" dirty="0"/>
              <a:t> </a:t>
            </a:r>
            <a:r>
              <a:rPr lang="cs-CZ" altLang="ja-JP" sz="4000" dirty="0" err="1"/>
              <a:t>Thought</a:t>
            </a:r>
            <a:endParaRPr lang="en-US" altLang="ja-JP" sz="40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0059AE01-95DF-8D8E-3F04-0DA72ECD13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620713"/>
            <a:ext cx="8353425" cy="6121400"/>
          </a:xfrm>
        </p:spPr>
        <p:txBody>
          <a:bodyPr/>
          <a:lstStyle/>
          <a:p>
            <a:pPr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ja-JP" sz="3200" dirty="0">
                <a:ea typeface="ＭＳ Ｐゴシック" charset="-128"/>
              </a:rPr>
              <a:t>Alfred </a:t>
            </a:r>
            <a:r>
              <a:rPr lang="cs-CZ" altLang="ja-JP" sz="3200" dirty="0" err="1">
                <a:ea typeface="ＭＳ Ｐゴシック" charset="-128"/>
              </a:rPr>
              <a:t>Marshall</a:t>
            </a:r>
            <a:r>
              <a:rPr lang="cs-CZ" altLang="ja-JP" sz="3200" dirty="0">
                <a:ea typeface="ＭＳ Ｐゴシック" charset="-128"/>
              </a:rPr>
              <a:t> (1842 – 1924)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>
                <a:ea typeface="ＭＳ Ｐゴシック" charset="-128"/>
              </a:rPr>
              <a:t>1863 </a:t>
            </a:r>
            <a:r>
              <a:rPr lang="cs-CZ" altLang="ja-JP" sz="3200" dirty="0" err="1">
                <a:ea typeface="ＭＳ Ｐゴシック" charset="-128"/>
              </a:rPr>
              <a:t>graduated</a:t>
            </a:r>
            <a:r>
              <a:rPr lang="cs-CZ" altLang="ja-JP" sz="3200" dirty="0">
                <a:ea typeface="ＭＳ Ｐゴシック" charset="-128"/>
              </a:rPr>
              <a:t> in </a:t>
            </a:r>
            <a:r>
              <a:rPr lang="cs-CZ" altLang="ja-JP" sz="3200" dirty="0" err="1">
                <a:ea typeface="ＭＳ Ｐゴシック" charset="-128"/>
              </a:rPr>
              <a:t>mathematics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at</a:t>
            </a:r>
            <a:r>
              <a:rPr lang="cs-CZ" altLang="ja-JP" sz="3200" dirty="0">
                <a:ea typeface="ＭＳ Ｐゴシック" charset="-128"/>
              </a:rPr>
              <a:t> Cambridge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 err="1">
                <a:ea typeface="ＭＳ Ｐゴシック" charset="-128"/>
              </a:rPr>
              <a:t>Since</a:t>
            </a:r>
            <a:r>
              <a:rPr lang="cs-CZ" altLang="ja-JP" sz="3200" dirty="0">
                <a:ea typeface="ＭＳ Ｐゴシック" charset="-128"/>
              </a:rPr>
              <a:t> 1884 </a:t>
            </a:r>
            <a:r>
              <a:rPr lang="cs-CZ" altLang="ja-JP" sz="3200" dirty="0" err="1">
                <a:ea typeface="ＭＳ Ｐゴシック" charset="-128"/>
              </a:rPr>
              <a:t>elected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professor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political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economy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at</a:t>
            </a:r>
            <a:r>
              <a:rPr lang="cs-CZ" altLang="ja-JP" sz="3200" dirty="0">
                <a:ea typeface="ＭＳ Ｐゴシック" charset="-128"/>
              </a:rPr>
              <a:t> Cambridge, </a:t>
            </a:r>
            <a:r>
              <a:rPr lang="cs-CZ" altLang="ja-JP" sz="3200" dirty="0" err="1">
                <a:ea typeface="ＭＳ Ｐゴシック" charset="-128"/>
              </a:rPr>
              <a:t>till</a:t>
            </a:r>
            <a:r>
              <a:rPr lang="cs-CZ" altLang="ja-JP" sz="3200" dirty="0">
                <a:ea typeface="ＭＳ Ｐゴシック" charset="-128"/>
              </a:rPr>
              <a:t> 1908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>
                <a:ea typeface="ＭＳ Ｐゴシック" charset="-128"/>
              </a:rPr>
              <a:t>1890 „</a:t>
            </a:r>
            <a:r>
              <a:rPr lang="cs-CZ" altLang="ja-JP" sz="3200" dirty="0" err="1">
                <a:ea typeface="ＭＳ Ｐゴシック" charset="-128"/>
              </a:rPr>
              <a:t>Principles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Economics</a:t>
            </a:r>
            <a:r>
              <a:rPr lang="cs-CZ" altLang="ja-JP" sz="3200" dirty="0">
                <a:ea typeface="ＭＳ Ｐゴシック" charset="-128"/>
              </a:rPr>
              <a:t>“: basic reference text </a:t>
            </a:r>
            <a:r>
              <a:rPr lang="cs-CZ" altLang="ja-JP" sz="3200" dirty="0" err="1">
                <a:ea typeface="ＭＳ Ｐゴシック" charset="-128"/>
              </a:rPr>
              <a:t>for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generations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students</a:t>
            </a:r>
            <a:r>
              <a:rPr lang="cs-CZ" altLang="ja-JP" sz="3200" dirty="0">
                <a:ea typeface="ＭＳ Ｐゴシック" charset="-128"/>
              </a:rPr>
              <a:t> (8th </a:t>
            </a:r>
            <a:r>
              <a:rPr lang="cs-CZ" altLang="ja-JP" sz="3200" dirty="0" err="1">
                <a:ea typeface="ＭＳ Ｐゴシック" charset="-128"/>
              </a:rPr>
              <a:t>edition</a:t>
            </a:r>
            <a:r>
              <a:rPr lang="cs-CZ" altLang="ja-JP" sz="3200" dirty="0">
                <a:ea typeface="ＭＳ Ｐゴシック" charset="-128"/>
              </a:rPr>
              <a:t> in 1920)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>
                <a:ea typeface="ＭＳ Ｐゴシック" charset="-128"/>
              </a:rPr>
              <a:t>1890: </a:t>
            </a:r>
            <a:r>
              <a:rPr lang="cs-CZ" altLang="ja-JP" sz="3200" dirty="0" err="1">
                <a:ea typeface="ＭＳ Ｐゴシック" charset="-128"/>
              </a:rPr>
              <a:t>British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Economic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Association</a:t>
            </a:r>
            <a:r>
              <a:rPr lang="cs-CZ" altLang="ja-JP" sz="3200" dirty="0">
                <a:ea typeface="ＭＳ Ｐゴシック" charset="-128"/>
              </a:rPr>
              <a:t>, </a:t>
            </a:r>
            <a:r>
              <a:rPr lang="cs-CZ" altLang="ja-JP" sz="3200" dirty="0" err="1">
                <a:ea typeface="ＭＳ Ｐゴシック" charset="-128"/>
              </a:rPr>
              <a:t>Economic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Journal</a:t>
            </a:r>
            <a:endParaRPr lang="cs-CZ" altLang="ja-JP" sz="3200" dirty="0">
              <a:ea typeface="ＭＳ Ｐゴシック" charset="-128"/>
            </a:endParaRP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endParaRPr lang="cs-CZ" altLang="ja-JP" sz="3200" dirty="0">
              <a:ea typeface="ＭＳ Ｐゴシック" charset="-128"/>
            </a:endParaRPr>
          </a:p>
          <a:p>
            <a:pPr algn="l" eaLnBrk="1" hangingPunct="1">
              <a:defRPr/>
            </a:pPr>
            <a:r>
              <a:rPr lang="cs-CZ" altLang="ja-JP" sz="3600" dirty="0">
                <a:ea typeface="ＭＳ Ｐゴシック" charset="-128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89CA434B-B1FF-89A5-2850-E07D01E400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8353425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4000" dirty="0" err="1"/>
              <a:t>British</a:t>
            </a:r>
            <a:r>
              <a:rPr lang="cs-CZ" altLang="ja-JP" sz="4000" dirty="0"/>
              <a:t> </a:t>
            </a:r>
            <a:r>
              <a:rPr lang="cs-CZ" altLang="ja-JP" sz="4000" dirty="0" err="1"/>
              <a:t>Thought</a:t>
            </a:r>
            <a:endParaRPr lang="en-US" altLang="ja-JP" sz="40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F37B4AB2-4EB1-F8CE-C00C-45DAF234849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620713"/>
            <a:ext cx="8353425" cy="6121400"/>
          </a:xfrm>
        </p:spPr>
        <p:txBody>
          <a:bodyPr/>
          <a:lstStyle/>
          <a:p>
            <a:pPr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ja-JP" sz="3200" dirty="0">
                <a:ea typeface="ＭＳ Ｐゴシック" charset="-128"/>
              </a:rPr>
              <a:t>Alfred </a:t>
            </a:r>
            <a:r>
              <a:rPr lang="cs-CZ" altLang="ja-JP" sz="3200" dirty="0" err="1">
                <a:ea typeface="ＭＳ Ｐゴシック" charset="-128"/>
              </a:rPr>
              <a:t>Marshall</a:t>
            </a:r>
            <a:r>
              <a:rPr lang="cs-CZ" altLang="ja-JP" sz="3200" dirty="0">
                <a:ea typeface="ＭＳ Ｐゴシック" charset="-128"/>
              </a:rPr>
              <a:t> (1842 – 1924)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>
                <a:ea typeface="ＭＳ Ｐゴシック" charset="-128"/>
              </a:rPr>
              <a:t>1879 „</a:t>
            </a:r>
            <a:r>
              <a:rPr lang="cs-CZ" altLang="ja-JP" sz="3200" dirty="0" err="1">
                <a:ea typeface="ＭＳ Ｐゴシック" charset="-128"/>
              </a:rPr>
              <a:t>The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Economics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Industry</a:t>
            </a:r>
            <a:r>
              <a:rPr lang="cs-CZ" altLang="ja-JP" sz="3200" dirty="0">
                <a:ea typeface="ＭＳ Ｐゴシック" charset="-128"/>
              </a:rPr>
              <a:t>“ (</a:t>
            </a:r>
            <a:r>
              <a:rPr lang="cs-CZ" altLang="ja-JP" sz="3200" dirty="0" err="1">
                <a:ea typeface="ＭＳ Ｐゴシック" charset="-128"/>
              </a:rPr>
              <a:t>with</a:t>
            </a:r>
            <a:r>
              <a:rPr lang="cs-CZ" altLang="ja-JP" sz="3200" dirty="0">
                <a:ea typeface="ＭＳ Ｐゴシック" charset="-128"/>
              </a:rPr>
              <a:t> Mary </a:t>
            </a:r>
            <a:r>
              <a:rPr lang="cs-CZ" altLang="ja-JP" sz="3200" dirty="0" err="1">
                <a:ea typeface="ＭＳ Ｐゴシック" charset="-128"/>
              </a:rPr>
              <a:t>Paley</a:t>
            </a:r>
            <a:r>
              <a:rPr lang="cs-CZ" altLang="ja-JP" sz="3200" dirty="0">
                <a:ea typeface="ＭＳ Ｐゴシック" charset="-128"/>
              </a:rPr>
              <a:t>)</a:t>
            </a:r>
          </a:p>
          <a:p>
            <a:pPr marL="1600200" lvl="2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>
                <a:ea typeface="ＭＳ Ｐゴシック" charset="-128"/>
              </a:rPr>
              <a:t>Influence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Carl Frederick Gauss(1777-1855) and </a:t>
            </a:r>
            <a:r>
              <a:rPr lang="cs-CZ" altLang="ja-JP" sz="3200" dirty="0" err="1">
                <a:ea typeface="ＭＳ Ｐゴシック" charset="-128"/>
              </a:rPr>
              <a:t>Adolphe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Quetelet</a:t>
            </a:r>
            <a:r>
              <a:rPr lang="cs-CZ" altLang="ja-JP" sz="3200" dirty="0">
                <a:ea typeface="ＭＳ Ｐゴシック" charset="-128"/>
              </a:rPr>
              <a:t> (1796 – 1874): shift </a:t>
            </a:r>
            <a:r>
              <a:rPr lang="cs-CZ" altLang="ja-JP" sz="3200" dirty="0" err="1">
                <a:ea typeface="ＭＳ Ｐゴシック" charset="-128"/>
              </a:rPr>
              <a:t>from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the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classical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notion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natural </a:t>
            </a:r>
            <a:r>
              <a:rPr lang="cs-CZ" altLang="ja-JP" sz="3200" dirty="0" err="1">
                <a:ea typeface="ＭＳ Ｐゴシック" charset="-128"/>
              </a:rPr>
              <a:t>prices</a:t>
            </a:r>
            <a:r>
              <a:rPr lang="cs-CZ" altLang="ja-JP" sz="3200" dirty="0">
                <a:ea typeface="ＭＳ Ｐゴシック" charset="-128"/>
              </a:rPr>
              <a:t> to </a:t>
            </a:r>
            <a:r>
              <a:rPr lang="cs-CZ" altLang="ja-JP" sz="3200" dirty="0" err="1">
                <a:ea typeface="ＭＳ Ｐゴシック" charset="-128"/>
              </a:rPr>
              <a:t>normal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values</a:t>
            </a:r>
            <a:r>
              <a:rPr lang="cs-CZ" altLang="ja-JP" sz="3200" dirty="0">
                <a:ea typeface="ＭＳ Ｐゴシック" charset="-128"/>
              </a:rPr>
              <a:t> (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prices</a:t>
            </a:r>
            <a:r>
              <a:rPr lang="cs-CZ" altLang="ja-JP" sz="3200" dirty="0">
                <a:ea typeface="ＭＳ Ｐゴシック" charset="-128"/>
              </a:rPr>
              <a:t>, </a:t>
            </a:r>
            <a:r>
              <a:rPr lang="cs-CZ" altLang="ja-JP" sz="3200" dirty="0" err="1">
                <a:ea typeface="ＭＳ Ｐゴシック" charset="-128"/>
              </a:rPr>
              <a:t>produced</a:t>
            </a:r>
            <a:r>
              <a:rPr lang="cs-CZ" altLang="ja-JP" sz="3200" dirty="0">
                <a:ea typeface="ＭＳ Ｐゴシック" charset="-128"/>
              </a:rPr>
              <a:t> and </a:t>
            </a:r>
            <a:r>
              <a:rPr lang="cs-CZ" altLang="ja-JP" sz="3200" dirty="0" err="1">
                <a:ea typeface="ＭＳ Ｐゴシック" charset="-128"/>
              </a:rPr>
              <a:t>exchanged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quantities</a:t>
            </a:r>
            <a:r>
              <a:rPr lang="cs-CZ" altLang="ja-JP" sz="3200" dirty="0">
                <a:ea typeface="ＭＳ Ｐゴシック" charset="-128"/>
              </a:rPr>
              <a:t>)</a:t>
            </a:r>
          </a:p>
          <a:p>
            <a:pPr marL="1600200" lvl="2" indent="-4572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3200" dirty="0">
                <a:ea typeface="ＭＳ Ｐゴシック" charset="-128"/>
              </a:rPr>
              <a:t>Influence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Charles Darwin (1859 </a:t>
            </a:r>
            <a:r>
              <a:rPr lang="cs-CZ" altLang="ja-JP" sz="3200" dirty="0" err="1">
                <a:ea typeface="ＭＳ Ｐゴシック" charset="-128"/>
              </a:rPr>
              <a:t>The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Origin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Species), Jean </a:t>
            </a:r>
            <a:r>
              <a:rPr lang="cs-CZ" altLang="ja-JP" sz="3200" dirty="0" err="1">
                <a:ea typeface="ＭＳ Ｐゴシック" charset="-128"/>
              </a:rPr>
              <a:t>Baptist</a:t>
            </a:r>
            <a:r>
              <a:rPr lang="cs-CZ" altLang="ja-JP" sz="3200" dirty="0">
                <a:ea typeface="ＭＳ Ｐゴシック" charset="-128"/>
              </a:rPr>
              <a:t> de </a:t>
            </a:r>
            <a:r>
              <a:rPr lang="cs-CZ" altLang="ja-JP" sz="3200" dirty="0" err="1">
                <a:ea typeface="ＭＳ Ｐゴシック" charset="-128"/>
              </a:rPr>
              <a:t>Lamarck</a:t>
            </a:r>
            <a:r>
              <a:rPr lang="cs-CZ" altLang="ja-JP" sz="3200" dirty="0">
                <a:ea typeface="ＭＳ Ｐゴシック" charset="-128"/>
              </a:rPr>
              <a:t> (1744-1829) and Herbert </a:t>
            </a:r>
            <a:r>
              <a:rPr lang="cs-CZ" altLang="ja-JP" sz="3200" dirty="0" err="1">
                <a:ea typeface="ＭＳ Ｐゴシック" charset="-128"/>
              </a:rPr>
              <a:t>Spencer</a:t>
            </a:r>
            <a:r>
              <a:rPr lang="cs-CZ" altLang="ja-JP" sz="3200" dirty="0">
                <a:ea typeface="ＭＳ Ｐゴシック" charset="-128"/>
              </a:rPr>
              <a:t> (1820 – 1903) </a:t>
            </a:r>
          </a:p>
          <a:p>
            <a:pPr algn="l" eaLnBrk="1" hangingPunct="1">
              <a:defRPr/>
            </a:pPr>
            <a:r>
              <a:rPr lang="cs-CZ" altLang="ja-JP" sz="3600" dirty="0">
                <a:ea typeface="ＭＳ Ｐゴシック" charset="-128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3082</TotalTime>
  <Words>1231</Words>
  <Application>Microsoft Office PowerPoint</Application>
  <PresentationFormat>On-screen Show (4:3)</PresentationFormat>
  <Paragraphs>144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ＭＳ Ｐゴシック</vt:lpstr>
      <vt:lpstr>Arial</vt:lpstr>
      <vt:lpstr>Garamond</vt:lpstr>
      <vt:lpstr>Times New Roman</vt:lpstr>
      <vt:lpstr>Wingdings</vt:lpstr>
      <vt:lpstr>Stream</vt:lpstr>
      <vt:lpstr>History of Economic Thought Week 6  Neoclassical Thought in the Anglosaxonian World and its Neighbourhood before Keynes.    Tomáš Cahlík </vt:lpstr>
      <vt:lpstr>Outline</vt:lpstr>
      <vt:lpstr>PowerPoint Presentation</vt:lpstr>
      <vt:lpstr>British Thought</vt:lpstr>
      <vt:lpstr>British Thought</vt:lpstr>
      <vt:lpstr>British Thought</vt:lpstr>
      <vt:lpstr>British Thought</vt:lpstr>
      <vt:lpstr>British Thought</vt:lpstr>
      <vt:lpstr>British Thought</vt:lpstr>
      <vt:lpstr>British Thought</vt:lpstr>
      <vt:lpstr>British Thought</vt:lpstr>
      <vt:lpstr>British Thought</vt:lpstr>
      <vt:lpstr>British Thought</vt:lpstr>
      <vt:lpstr>American Thought</vt:lpstr>
      <vt:lpstr>American Thought</vt:lpstr>
      <vt:lpstr>Swedish School</vt:lpstr>
      <vt:lpstr>Swedish School</vt:lpstr>
      <vt:lpstr>The Theory of Market Forms</vt:lpstr>
      <vt:lpstr>The Theory of Market Forms</vt:lpstr>
      <vt:lpstr>The Theory of Market Forms</vt:lpstr>
      <vt:lpstr>The Theory of Market Forms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Soutěžní výhody ČR</dc:title>
  <dc:creator>FSV-UK</dc:creator>
  <cp:lastModifiedBy>Tomáš</cp:lastModifiedBy>
  <cp:revision>202</cp:revision>
  <dcterms:created xsi:type="dcterms:W3CDTF">2003-12-01T09:44:04Z</dcterms:created>
  <dcterms:modified xsi:type="dcterms:W3CDTF">2024-03-30T08:59:52Z</dcterms:modified>
</cp:coreProperties>
</file>