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91" r:id="rId4"/>
    <p:sldId id="292" r:id="rId5"/>
    <p:sldId id="272" r:id="rId6"/>
    <p:sldId id="297" r:id="rId7"/>
    <p:sldId id="303" r:id="rId8"/>
    <p:sldId id="304" r:id="rId9"/>
    <p:sldId id="317" r:id="rId10"/>
    <p:sldId id="293" r:id="rId11"/>
    <p:sldId id="305" r:id="rId12"/>
    <p:sldId id="306" r:id="rId13"/>
    <p:sldId id="298" r:id="rId14"/>
    <p:sldId id="300" r:id="rId15"/>
    <p:sldId id="309" r:id="rId16"/>
    <p:sldId id="308" r:id="rId17"/>
    <p:sldId id="315" r:id="rId18"/>
    <p:sldId id="316" r:id="rId19"/>
    <p:sldId id="325" r:id="rId20"/>
    <p:sldId id="326" r:id="rId21"/>
    <p:sldId id="327" r:id="rId22"/>
    <p:sldId id="328" r:id="rId23"/>
    <p:sldId id="329" r:id="rId24"/>
    <p:sldId id="311" r:id="rId25"/>
    <p:sldId id="313" r:id="rId26"/>
    <p:sldId id="318" r:id="rId27"/>
    <p:sldId id="314" r:id="rId28"/>
    <p:sldId id="319" r:id="rId29"/>
    <p:sldId id="320" r:id="rId30"/>
    <p:sldId id="321" r:id="rId31"/>
    <p:sldId id="32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>
        <p:scale>
          <a:sx n="75" d="100"/>
          <a:sy n="75" d="100"/>
        </p:scale>
        <p:origin x="749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A2940-56B4-4D4F-9A17-598887672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2F3C0B-B95D-494B-8EF9-E700C9D9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AB50C-E315-4FB2-A27A-1EE93E86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9ED8A5-59A8-4961-9BD7-4946C119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DCDDA-7B87-41BD-B660-5FB6ED0E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86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93EFE-10BD-41DC-A0B8-31BE094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23E3B4-1EB4-4DB3-A6CB-A9A0B191B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E3EF36-A29D-4AF1-BFC8-E03FF4F7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2DFA45-B018-457F-BA2E-7837A006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473940-C2BB-4533-9D46-9292523A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56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F4B51E-3B3D-4166-A361-CFC7128D3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8882C9-FA87-44F7-B1F0-4FEF83C30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F5C896-62F6-4356-8881-FD1D8DE4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CF86F-358C-4F87-8F80-0654345A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52CF77-64DA-4287-A731-2B164920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8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E9E65-E6F6-4830-ADBA-4FEA410A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12131-3EF7-4594-8A6E-49015F76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7B773C-0D8E-4396-8166-7F9A2860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3482EA-5D1D-477C-918C-B872340F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70FCC-1F92-4AB5-A5FD-9AA2752B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07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63104-2F2D-4F6B-BF85-0C0435A8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CF6B8D-4C0B-4A15-AD65-7F487B0EA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B21AF-2C3E-4482-96FE-30ED9C4B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56FCA6-7EEB-482C-8598-BEEE738B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083A0F-A6F0-43B8-A468-5D1623E7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73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E8048-7E89-441F-AC14-C32D7DD6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7BC6F-D8B8-4EF3-B9B1-BAEE609E9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316B28-2199-49F1-BE8C-99666937E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817345-2415-4668-AF01-AB81202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D70D43-B9EA-4455-89D3-8EFF464A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991F79-9D54-45D7-A1A7-7076B1E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73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33FC2-4B32-4301-BAFF-6F418F5B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0093EA-9324-4393-BE4E-06A99573C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0D4476-5D0F-40CD-8518-F69B4502A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8B5C0E-CB18-4448-995B-AFCDA0814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F6329F-855E-4722-8048-1BA43393E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AA765A-82C6-4F35-BF30-FA658CA0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4CE426-3FB1-451F-A082-2B0EF6B6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D3C9BDB-9900-4681-8974-AB97731D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1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E2718-CF49-441C-B3B4-69E395C1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6E4970-9D72-42C1-9E3E-35F848F3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51B949-ED57-4A9D-B010-532FFBD8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C84750-3E57-4FB2-B8FD-F56292EB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90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32FBB0-C399-4B15-BBD4-3DC98934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E0ED7B-CDFF-4D79-AD63-2343D2BA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FB681D-277B-453D-AD77-F56A6EBE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66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F9D07-3600-4068-AAA9-6C37CD0B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0BE69-9629-40BC-8846-32E55AAC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C593FB-9A63-4431-8C9A-AA922AD2E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257BF4-2B43-4FAB-AA2A-A3570DD9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7D1136-E2BF-4BB1-8C8F-2F719740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254434-9A0E-4D28-B15D-0099A3EE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5E2D7-4696-4D85-956A-FFECAABA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008295-6049-4F21-9E0B-3A59C369B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C1684-3508-4490-B1D7-892BE9828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510D6C-6396-4072-9347-CC59B902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F10FF3-D368-493D-9F06-CED964D0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F13703-FCCA-4990-B5C8-5D1F821D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34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3DFC1D-0381-4545-AD68-081D3797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31E1C-C00E-444C-9D4B-608977008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0FB19D-EA4E-4A67-A131-024D3D70B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F5AC-29B0-46B9-81FB-0B6535C4709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9E1ACA-4376-47D5-BD76-FEC0B8A6E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2E5F75-FB15-4E48-9E6D-CC1B1AF5C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98E6-C14C-4809-95F7-8B55760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5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utscher-buchpreis.de/nominier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obelprize.org/prizes/literature/1999/summ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e1xWXRlm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ssmuenster.ch/de/das-grossmunster/kunst-am-bau/polke-fenster/#&amp;gid=1&amp;pid=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JQ3kwP5SWe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3A274-9593-463A-8F0C-A6E3A0B6A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Německá kultura po roce 1989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62623F-CB42-4C54-9DDB-60D5DCF1F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Literatura, film, divadlo, hudba, architektura a výtvarné umění v Německu po roce 1989</a:t>
            </a:r>
          </a:p>
          <a:p>
            <a:r>
              <a:rPr lang="cs-CZ" dirty="0"/>
              <a:t>Alena Zelená</a:t>
            </a:r>
          </a:p>
        </p:txBody>
      </p:sp>
    </p:spTree>
    <p:extLst>
      <p:ext uri="{BB962C8B-B14F-4D97-AF65-F5344CB8AC3E}">
        <p14:creationId xmlns:p14="http://schemas.microsoft.com/office/powerpoint/2010/main" val="321550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Tzv. migrační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turecká menšina: </a:t>
            </a:r>
            <a:r>
              <a:rPr lang="cs-CZ" b="1" dirty="0" err="1"/>
              <a:t>Emine</a:t>
            </a:r>
            <a:r>
              <a:rPr lang="cs-CZ" b="1" dirty="0"/>
              <a:t> </a:t>
            </a:r>
            <a:r>
              <a:rPr lang="cs-CZ" b="1" dirty="0" err="1"/>
              <a:t>Sevgi</a:t>
            </a:r>
            <a:r>
              <a:rPr lang="cs-CZ" b="1" dirty="0"/>
              <a:t> </a:t>
            </a:r>
            <a:r>
              <a:rPr lang="cs-CZ" b="1" dirty="0" err="1"/>
              <a:t>Özdamar</a:t>
            </a:r>
            <a:r>
              <a:rPr lang="cs-CZ" b="1" dirty="0"/>
              <a:t> </a:t>
            </a:r>
            <a:r>
              <a:rPr lang="cs-CZ" dirty="0"/>
              <a:t>(autobiografická trilogie o cestě z Turecka až po život v Německu: 1992, 1998, 2003), </a:t>
            </a:r>
            <a:r>
              <a:rPr lang="cs-CZ" b="1" dirty="0" err="1"/>
              <a:t>Feridun</a:t>
            </a:r>
            <a:r>
              <a:rPr lang="cs-CZ" b="1" dirty="0"/>
              <a:t> </a:t>
            </a:r>
            <a:r>
              <a:rPr lang="cs-CZ" b="1" dirty="0" err="1"/>
              <a:t>Zaimoglu</a:t>
            </a:r>
            <a:r>
              <a:rPr lang="cs-CZ" dirty="0"/>
              <a:t> (</a:t>
            </a:r>
            <a:r>
              <a:rPr lang="cs-CZ" i="1" dirty="0" err="1"/>
              <a:t>Kanak</a:t>
            </a:r>
            <a:r>
              <a:rPr lang="cs-CZ" i="1" dirty="0"/>
              <a:t> </a:t>
            </a:r>
            <a:r>
              <a:rPr lang="cs-CZ" i="1" dirty="0" err="1"/>
              <a:t>Spra</a:t>
            </a:r>
            <a:r>
              <a:rPr lang="cs-CZ" dirty="0" err="1"/>
              <a:t>k</a:t>
            </a:r>
            <a:r>
              <a:rPr lang="cs-CZ" dirty="0"/>
              <a:t>, 1995;</a:t>
            </a:r>
            <a:r>
              <a:rPr lang="cs-CZ" i="1" dirty="0"/>
              <a:t> Leyla</a:t>
            </a:r>
            <a:r>
              <a:rPr lang="cs-CZ" dirty="0"/>
              <a:t>, 2006; </a:t>
            </a:r>
            <a:r>
              <a:rPr lang="cs-CZ" i="1" dirty="0" err="1"/>
              <a:t>Liebesbrand</a:t>
            </a:r>
            <a:r>
              <a:rPr lang="cs-CZ" dirty="0"/>
              <a:t>, 2008)</a:t>
            </a:r>
          </a:p>
          <a:p>
            <a:r>
              <a:rPr lang="cs-CZ" dirty="0"/>
              <a:t>literatura německé menšiny v Rumunsku (</a:t>
            </a:r>
            <a:r>
              <a:rPr lang="cs-CZ" dirty="0" err="1"/>
              <a:t>Banátu</a:t>
            </a:r>
            <a:r>
              <a:rPr lang="cs-CZ" dirty="0"/>
              <a:t>): Paul </a:t>
            </a:r>
            <a:r>
              <a:rPr lang="cs-CZ" dirty="0" err="1"/>
              <a:t>Celan</a:t>
            </a:r>
            <a:r>
              <a:rPr lang="cs-CZ" dirty="0"/>
              <a:t> (1920-1970), </a:t>
            </a:r>
            <a:r>
              <a:rPr lang="cs-CZ" b="1" dirty="0"/>
              <a:t>Herta Müller </a:t>
            </a:r>
            <a:r>
              <a:rPr lang="cs-CZ" dirty="0"/>
              <a:t>(1953-): </a:t>
            </a:r>
            <a:r>
              <a:rPr lang="cs-CZ" dirty="0" err="1"/>
              <a:t>Reisende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Bein</a:t>
            </a:r>
            <a:r>
              <a:rPr lang="cs-CZ" dirty="0"/>
              <a:t> (1989), </a:t>
            </a:r>
            <a:r>
              <a:rPr lang="cs-CZ" dirty="0" err="1"/>
              <a:t>Atemschaukel</a:t>
            </a:r>
            <a:r>
              <a:rPr lang="cs-CZ" dirty="0"/>
              <a:t> (2009)</a:t>
            </a:r>
          </a:p>
          <a:p>
            <a:r>
              <a:rPr lang="cs-CZ" dirty="0"/>
              <a:t>další autoři: </a:t>
            </a:r>
            <a:r>
              <a:rPr lang="cs-CZ" b="1" dirty="0"/>
              <a:t>Ilija </a:t>
            </a:r>
            <a:r>
              <a:rPr lang="cs-CZ" b="1" dirty="0" err="1"/>
              <a:t>Trojanow</a:t>
            </a:r>
            <a:r>
              <a:rPr lang="cs-CZ" dirty="0"/>
              <a:t> ( nar. 1965)</a:t>
            </a:r>
            <a:r>
              <a:rPr lang="cs-CZ" b="1" dirty="0"/>
              <a:t>: </a:t>
            </a:r>
            <a:r>
              <a:rPr lang="cs-CZ" i="1" dirty="0"/>
              <a:t>Der </a:t>
            </a:r>
            <a:r>
              <a:rPr lang="cs-CZ" i="1" dirty="0" err="1"/>
              <a:t>Weltensammler</a:t>
            </a:r>
            <a:r>
              <a:rPr lang="cs-CZ" dirty="0"/>
              <a:t>, (2006), </a:t>
            </a:r>
            <a:r>
              <a:rPr lang="cs-CZ" b="1" dirty="0" err="1"/>
              <a:t>Wladimir</a:t>
            </a:r>
            <a:r>
              <a:rPr lang="cs-CZ" b="1" dirty="0"/>
              <a:t> </a:t>
            </a:r>
            <a:r>
              <a:rPr lang="cs-CZ" b="1" dirty="0" err="1"/>
              <a:t>Kaminer</a:t>
            </a:r>
            <a:r>
              <a:rPr lang="cs-CZ" b="1" dirty="0"/>
              <a:t> </a:t>
            </a:r>
            <a:r>
              <a:rPr lang="cs-CZ" dirty="0"/>
              <a:t> (nar.1967):</a:t>
            </a:r>
            <a:r>
              <a:rPr lang="cs-CZ" b="1" dirty="0"/>
              <a:t> </a:t>
            </a:r>
            <a:r>
              <a:rPr lang="cs-CZ" i="1" dirty="0" err="1"/>
              <a:t>Russendisko</a:t>
            </a:r>
            <a:r>
              <a:rPr lang="cs-CZ" dirty="0"/>
              <a:t>, 2000, Saša </a:t>
            </a:r>
            <a:r>
              <a:rPr lang="cs-CZ" dirty="0" err="1"/>
              <a:t>Stanišič</a:t>
            </a:r>
            <a:r>
              <a:rPr lang="cs-CZ" dirty="0"/>
              <a:t> (nar. 1978): </a:t>
            </a:r>
            <a:r>
              <a:rPr lang="cs-CZ" dirty="0" err="1"/>
              <a:t>Herkunft</a:t>
            </a:r>
            <a:r>
              <a:rPr lang="cs-CZ" dirty="0"/>
              <a:t>  (2019)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 v německé literatuře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Patrik </a:t>
            </a:r>
            <a:r>
              <a:rPr lang="cs-CZ" b="1" dirty="0" err="1"/>
              <a:t>Süßkind</a:t>
            </a:r>
            <a:r>
              <a:rPr lang="cs-CZ" dirty="0"/>
              <a:t> (1949-): Parfém. Příběh vraha</a:t>
            </a:r>
          </a:p>
          <a:p>
            <a:r>
              <a:rPr lang="cs-CZ" b="1" dirty="0"/>
              <a:t>Christoph </a:t>
            </a:r>
            <a:r>
              <a:rPr lang="cs-CZ" b="1" dirty="0" err="1"/>
              <a:t>Ransmayr</a:t>
            </a:r>
            <a:r>
              <a:rPr lang="cs-CZ" b="1" dirty="0"/>
              <a:t> </a:t>
            </a:r>
            <a:r>
              <a:rPr lang="cs-CZ" dirty="0"/>
              <a:t>(1954-): Die </a:t>
            </a:r>
            <a:r>
              <a:rPr lang="cs-CZ" dirty="0" err="1"/>
              <a:t>letzte</a:t>
            </a:r>
            <a:r>
              <a:rPr lang="cs-CZ" dirty="0"/>
              <a:t> Welt</a:t>
            </a:r>
          </a:p>
          <a:p>
            <a:r>
              <a:rPr lang="cs-CZ" b="1" dirty="0"/>
              <a:t>Sten </a:t>
            </a:r>
            <a:r>
              <a:rPr lang="cs-CZ" b="1" dirty="0" err="1"/>
              <a:t>Nadolny</a:t>
            </a:r>
            <a:r>
              <a:rPr lang="cs-CZ" dirty="0"/>
              <a:t> (1942-): Die </a:t>
            </a:r>
            <a:r>
              <a:rPr lang="cs-CZ" dirty="0" err="1"/>
              <a:t>Entdeckung</a:t>
            </a:r>
            <a:r>
              <a:rPr lang="cs-CZ" dirty="0"/>
              <a:t> der </a:t>
            </a:r>
            <a:r>
              <a:rPr lang="cs-CZ" dirty="0" err="1"/>
              <a:t>Langsamkeit</a:t>
            </a:r>
            <a:endParaRPr lang="cs-CZ" dirty="0"/>
          </a:p>
          <a:p>
            <a:r>
              <a:rPr lang="cs-CZ" b="1" dirty="0"/>
              <a:t>Daniel </a:t>
            </a:r>
            <a:r>
              <a:rPr lang="cs-CZ" b="1" dirty="0" err="1"/>
              <a:t>Kehlmann</a:t>
            </a:r>
            <a:r>
              <a:rPr lang="cs-CZ" b="1" dirty="0"/>
              <a:t> </a:t>
            </a:r>
            <a:r>
              <a:rPr lang="cs-CZ" dirty="0"/>
              <a:t>(1975-): Die </a:t>
            </a:r>
            <a:r>
              <a:rPr lang="cs-CZ" dirty="0" err="1"/>
              <a:t>Vermessung</a:t>
            </a:r>
            <a:r>
              <a:rPr lang="cs-CZ" dirty="0"/>
              <a:t> der Welt, 2005, </a:t>
            </a:r>
            <a:r>
              <a:rPr lang="cs-CZ" dirty="0" err="1"/>
              <a:t>Ruhm</a:t>
            </a:r>
            <a:r>
              <a:rPr lang="cs-CZ" dirty="0"/>
              <a:t> – </a:t>
            </a:r>
            <a:r>
              <a:rPr lang="cs-CZ" dirty="0" err="1"/>
              <a:t>ein</a:t>
            </a:r>
            <a:r>
              <a:rPr lang="cs-CZ" dirty="0"/>
              <a:t> Roman in </a:t>
            </a:r>
            <a:r>
              <a:rPr lang="cs-CZ" dirty="0" err="1"/>
              <a:t>neun</a:t>
            </a:r>
            <a:r>
              <a:rPr lang="cs-CZ" dirty="0"/>
              <a:t> </a:t>
            </a:r>
            <a:r>
              <a:rPr lang="cs-CZ" dirty="0" err="1"/>
              <a:t>Geschichten</a:t>
            </a:r>
            <a:r>
              <a:rPr lang="cs-CZ" dirty="0"/>
              <a:t>, 2009</a:t>
            </a:r>
            <a:endParaRPr lang="cs-CZ" b="1" dirty="0"/>
          </a:p>
          <a:p>
            <a:r>
              <a:rPr lang="cs-CZ" b="1" dirty="0" err="1"/>
              <a:t>Botho</a:t>
            </a:r>
            <a:r>
              <a:rPr lang="cs-CZ" b="1" dirty="0"/>
              <a:t> </a:t>
            </a:r>
            <a:r>
              <a:rPr lang="cs-CZ" b="1" dirty="0" err="1"/>
              <a:t>Strauß</a:t>
            </a:r>
            <a:r>
              <a:rPr lang="cs-CZ" b="1" dirty="0"/>
              <a:t> </a:t>
            </a:r>
            <a:r>
              <a:rPr lang="cs-CZ" dirty="0"/>
              <a:t>(1944-): </a:t>
            </a:r>
            <a:r>
              <a:rPr lang="cs-CZ" dirty="0" err="1"/>
              <a:t>Paare</a:t>
            </a:r>
            <a:r>
              <a:rPr lang="cs-CZ" dirty="0"/>
              <a:t>. </a:t>
            </a:r>
            <a:r>
              <a:rPr lang="cs-CZ" dirty="0" err="1"/>
              <a:t>Passanten</a:t>
            </a:r>
            <a:r>
              <a:rPr lang="cs-CZ" dirty="0"/>
              <a:t>, 1981, </a:t>
            </a:r>
            <a:r>
              <a:rPr lang="cs-CZ" dirty="0" err="1"/>
              <a:t>Herkunft</a:t>
            </a:r>
            <a:r>
              <a:rPr lang="cs-CZ" dirty="0"/>
              <a:t>, 2014</a:t>
            </a:r>
          </a:p>
          <a:p>
            <a:endParaRPr lang="cs-CZ" dirty="0"/>
          </a:p>
          <a:p>
            <a:r>
              <a:rPr lang="cs-CZ" b="1" dirty="0"/>
              <a:t>Wolfgang </a:t>
            </a:r>
            <a:r>
              <a:rPr lang="cs-CZ" b="1" dirty="0" err="1"/>
              <a:t>Hildesheimer</a:t>
            </a:r>
            <a:r>
              <a:rPr lang="cs-CZ" dirty="0"/>
              <a:t> (1916-1991)</a:t>
            </a:r>
            <a:endParaRPr lang="cs-CZ" b="1" dirty="0"/>
          </a:p>
          <a:p>
            <a:r>
              <a:rPr lang="cs-CZ" b="1" dirty="0"/>
              <a:t>Martin </a:t>
            </a:r>
            <a:r>
              <a:rPr lang="cs-CZ" b="1" dirty="0" err="1"/>
              <a:t>Walser</a:t>
            </a:r>
            <a:r>
              <a:rPr lang="cs-CZ" b="1" dirty="0"/>
              <a:t> </a:t>
            </a:r>
            <a:r>
              <a:rPr lang="cs-CZ" dirty="0"/>
              <a:t>(1927-): </a:t>
            </a:r>
            <a:r>
              <a:rPr lang="cs-CZ" dirty="0" err="1"/>
              <a:t>Tod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Kritikers</a:t>
            </a:r>
            <a:r>
              <a:rPr lang="cs-CZ" dirty="0"/>
              <a:t>, 2002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cs-CZ" sz="4400"/>
              <a:t>Současné úspěšné spisovatelky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8D4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sedě, muž, podepsat, zelená&#10;&#10;Popis byl vytvořen automaticky">
            <a:extLst>
              <a:ext uri="{FF2B5EF4-FFF2-40B4-BE49-F238E27FC236}">
                <a16:creationId xmlns:a16="http://schemas.microsoft.com/office/drawing/2014/main" id="{4040E631-ED1D-4249-9C1E-D7BAC74D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90" y="803049"/>
            <a:ext cx="1594027" cy="2470743"/>
          </a:xfrm>
          <a:prstGeom prst="rect">
            <a:avLst/>
          </a:prstGeom>
          <a:effectLst/>
        </p:spPr>
      </p:pic>
      <p:pic>
        <p:nvPicPr>
          <p:cNvPr id="7" name="Obrázek 6" descr="Obsah obrázku text, kniha, košile&#10;&#10;Popis byl vytvořen automaticky">
            <a:extLst>
              <a:ext uri="{FF2B5EF4-FFF2-40B4-BE49-F238E27FC236}">
                <a16:creationId xmlns:a16="http://schemas.microsoft.com/office/drawing/2014/main" id="{E1AA6756-6F63-493A-A45F-5DAEEFC0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7" y="3461344"/>
            <a:ext cx="1627632" cy="24384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cs-CZ" sz="2000" dirty="0"/>
              <a:t>Kathrin Schmidt (1958-): 2009 </a:t>
            </a:r>
            <a:r>
              <a:rPr lang="cs-CZ" sz="2000" dirty="0" err="1"/>
              <a:t>Du</a:t>
            </a:r>
            <a:r>
              <a:rPr lang="cs-CZ" sz="2000" dirty="0"/>
              <a:t> </a:t>
            </a:r>
            <a:r>
              <a:rPr lang="cs-CZ" sz="2000" dirty="0" err="1"/>
              <a:t>stirbst</a:t>
            </a:r>
            <a:r>
              <a:rPr lang="cs-CZ" sz="2000" dirty="0"/>
              <a:t> </a:t>
            </a:r>
            <a:r>
              <a:rPr lang="cs-CZ" sz="2000" dirty="0" err="1"/>
              <a:t>nicht</a:t>
            </a:r>
            <a:r>
              <a:rPr lang="cs-CZ" sz="2000" dirty="0"/>
              <a:t> (Neumřeš, 2009)</a:t>
            </a:r>
          </a:p>
          <a:p>
            <a:r>
              <a:rPr lang="cs-CZ" sz="2000" dirty="0"/>
              <a:t>Terézia Mora (1971-): 2013 </a:t>
            </a:r>
            <a:r>
              <a:rPr lang="cs-CZ" sz="2000" dirty="0" err="1"/>
              <a:t>Das</a:t>
            </a:r>
            <a:r>
              <a:rPr lang="cs-CZ" sz="2000" dirty="0"/>
              <a:t> </a:t>
            </a:r>
            <a:r>
              <a:rPr lang="cs-CZ" sz="2000" dirty="0" err="1"/>
              <a:t>Ungeheuer</a:t>
            </a:r>
            <a:r>
              <a:rPr lang="cs-CZ" sz="2000" dirty="0"/>
              <a:t> (Netvor, 2013)</a:t>
            </a:r>
          </a:p>
          <a:p>
            <a:r>
              <a:rPr lang="cs-CZ" sz="2000" dirty="0"/>
              <a:t>Julia </a:t>
            </a:r>
            <a:r>
              <a:rPr lang="cs-CZ" sz="2000" dirty="0" err="1"/>
              <a:t>Franck</a:t>
            </a:r>
            <a:r>
              <a:rPr lang="cs-CZ" sz="2000" dirty="0"/>
              <a:t> (1970-): 2007 Die </a:t>
            </a:r>
            <a:r>
              <a:rPr lang="cs-CZ" sz="2000" dirty="0" err="1"/>
              <a:t>Mittagsfrau</a:t>
            </a:r>
            <a:r>
              <a:rPr lang="cs-CZ" sz="2000" dirty="0"/>
              <a:t> (Polednice, 2012)</a:t>
            </a:r>
          </a:p>
          <a:p>
            <a:r>
              <a:rPr lang="cs-CZ" sz="2000" dirty="0"/>
              <a:t>Brigitte </a:t>
            </a:r>
            <a:r>
              <a:rPr lang="cs-CZ" sz="2000" dirty="0" err="1"/>
              <a:t>Kronauer</a:t>
            </a:r>
            <a:r>
              <a:rPr lang="cs-CZ" sz="2000" dirty="0"/>
              <a:t> (1929-2011): </a:t>
            </a:r>
            <a:r>
              <a:rPr lang="cs-CZ" sz="2000" dirty="0" err="1"/>
              <a:t>Teufelsbrück</a:t>
            </a:r>
            <a:r>
              <a:rPr lang="cs-CZ" sz="2000" dirty="0"/>
              <a:t>, 2000 </a:t>
            </a:r>
            <a:r>
              <a:rPr lang="cs-CZ" sz="2000" dirty="0" err="1"/>
              <a:t>Verlangen</a:t>
            </a:r>
            <a:r>
              <a:rPr lang="cs-CZ" sz="2000" dirty="0"/>
              <a:t> nach  </a:t>
            </a:r>
            <a:r>
              <a:rPr lang="cs-CZ" sz="2000" dirty="0" err="1"/>
              <a:t>Musik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Gebirge,2004. </a:t>
            </a:r>
            <a:r>
              <a:rPr lang="cs-CZ" sz="2000" dirty="0" err="1"/>
              <a:t>Zwei</a:t>
            </a:r>
            <a:r>
              <a:rPr lang="cs-CZ" sz="2000" dirty="0"/>
              <a:t> </a:t>
            </a:r>
            <a:r>
              <a:rPr lang="cs-CZ" sz="2000" dirty="0" err="1"/>
              <a:t>schwarze</a:t>
            </a:r>
            <a:r>
              <a:rPr lang="cs-CZ" sz="2000" dirty="0"/>
              <a:t> Jäger, 2009</a:t>
            </a:r>
          </a:p>
          <a:p>
            <a:r>
              <a:rPr lang="cs-CZ" sz="2000" dirty="0"/>
              <a:t>H. Müller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Migrační literatura s českými kořeny a návraty k německým menšinám v ČSR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Libuše Moníková (1945 – 1998): Die </a:t>
            </a:r>
            <a:r>
              <a:rPr lang="cs-CZ" dirty="0" err="1"/>
              <a:t>Fassade</a:t>
            </a:r>
            <a:r>
              <a:rPr lang="cs-CZ" dirty="0"/>
              <a:t> (1987), </a:t>
            </a:r>
            <a:r>
              <a:rPr lang="cs-CZ" dirty="0" err="1"/>
              <a:t>Treibeis</a:t>
            </a:r>
            <a:r>
              <a:rPr lang="cs-CZ" dirty="0"/>
              <a:t> (1992)</a:t>
            </a:r>
          </a:p>
          <a:p>
            <a:r>
              <a:rPr lang="cs-CZ" dirty="0"/>
              <a:t>Jiří </a:t>
            </a:r>
            <a:r>
              <a:rPr lang="cs-CZ" dirty="0" err="1"/>
              <a:t>Gruša</a:t>
            </a:r>
            <a:r>
              <a:rPr lang="cs-CZ" dirty="0"/>
              <a:t> (1938 – 2011): </a:t>
            </a:r>
            <a:r>
              <a:rPr lang="cs-CZ" i="1" dirty="0" err="1"/>
              <a:t>Stunde</a:t>
            </a:r>
            <a:r>
              <a:rPr lang="cs-CZ" i="1" dirty="0"/>
              <a:t> </a:t>
            </a:r>
            <a:r>
              <a:rPr lang="cs-CZ" i="1" dirty="0" err="1"/>
              <a:t>namens</a:t>
            </a:r>
            <a:r>
              <a:rPr lang="cs-CZ" i="1" dirty="0"/>
              <a:t> </a:t>
            </a:r>
            <a:r>
              <a:rPr lang="cs-CZ" i="1" dirty="0" err="1"/>
              <a:t>Hoffnung</a:t>
            </a:r>
            <a:r>
              <a:rPr lang="cs-CZ" i="1" dirty="0"/>
              <a:t> (</a:t>
            </a:r>
            <a:r>
              <a:rPr lang="cs-CZ" dirty="0"/>
              <a:t>1978),  </a:t>
            </a:r>
            <a:r>
              <a:rPr lang="cs-CZ" i="1" dirty="0" err="1"/>
              <a:t>Franz</a:t>
            </a:r>
            <a:r>
              <a:rPr lang="cs-CZ" i="1" dirty="0"/>
              <a:t> Kafka </a:t>
            </a:r>
            <a:r>
              <a:rPr lang="cs-CZ" i="1" dirty="0" err="1"/>
              <a:t>aus</a:t>
            </a:r>
            <a:r>
              <a:rPr lang="cs-CZ" i="1" dirty="0"/>
              <a:t> </a:t>
            </a:r>
            <a:r>
              <a:rPr lang="cs-CZ" i="1" dirty="0" err="1"/>
              <a:t>Prag</a:t>
            </a:r>
            <a:r>
              <a:rPr lang="cs-CZ" i="1" dirty="0"/>
              <a:t> </a:t>
            </a:r>
            <a:r>
              <a:rPr lang="cs-CZ" dirty="0"/>
              <a:t>(1983)</a:t>
            </a:r>
          </a:p>
          <a:p>
            <a:r>
              <a:rPr lang="cs-CZ" dirty="0"/>
              <a:t>Ota Filip (1930 - 2018): Café Slavia (1984)</a:t>
            </a:r>
          </a:p>
          <a:p>
            <a:r>
              <a:rPr lang="cs-CZ" dirty="0"/>
              <a:t>Jan Faktor (nar. 1951): </a:t>
            </a:r>
            <a:r>
              <a:rPr lang="de-DE" i="1" dirty="0"/>
              <a:t>Georgs Sorgen um die Vergangenheit oder Im Reich des heiligen Hodensack-Bimbams von Prag</a:t>
            </a:r>
            <a:r>
              <a:rPr lang="cs-CZ" i="1" dirty="0"/>
              <a:t> (2010)</a:t>
            </a:r>
          </a:p>
          <a:p>
            <a:r>
              <a:rPr lang="cs-CZ" dirty="0" err="1"/>
              <a:t>Jarosla</a:t>
            </a:r>
            <a:r>
              <a:rPr lang="cs-CZ" dirty="0"/>
              <a:t> </a:t>
            </a:r>
            <a:r>
              <a:rPr lang="cs-CZ" dirty="0" err="1"/>
              <a:t>Rudiš</a:t>
            </a:r>
            <a:r>
              <a:rPr lang="cs-CZ" dirty="0"/>
              <a:t> (nar. 1972): Der </a:t>
            </a:r>
            <a:r>
              <a:rPr lang="cs-CZ" dirty="0" err="1"/>
              <a:t>Besuch</a:t>
            </a:r>
            <a:r>
              <a:rPr lang="cs-CZ" dirty="0"/>
              <a:t> von </a:t>
            </a:r>
            <a:r>
              <a:rPr lang="cs-CZ" dirty="0" err="1"/>
              <a:t>Herrn</a:t>
            </a:r>
            <a:r>
              <a:rPr lang="cs-CZ" dirty="0"/>
              <a:t> </a:t>
            </a:r>
            <a:r>
              <a:rPr lang="cs-CZ" dirty="0" err="1"/>
              <a:t>Horváths</a:t>
            </a:r>
            <a:r>
              <a:rPr lang="cs-CZ" dirty="0"/>
              <a:t> (2018), </a:t>
            </a:r>
            <a:r>
              <a:rPr lang="cs-CZ" dirty="0" err="1"/>
              <a:t>Winterbergs</a:t>
            </a:r>
            <a:r>
              <a:rPr lang="cs-CZ" dirty="0"/>
              <a:t> </a:t>
            </a:r>
            <a:r>
              <a:rPr lang="cs-CZ" dirty="0" err="1"/>
              <a:t>letzte</a:t>
            </a:r>
            <a:r>
              <a:rPr lang="cs-CZ" dirty="0"/>
              <a:t> </a:t>
            </a:r>
            <a:r>
              <a:rPr lang="cs-CZ" dirty="0" err="1"/>
              <a:t>Reise</a:t>
            </a:r>
            <a:r>
              <a:rPr lang="cs-CZ" dirty="0"/>
              <a:t> (2019), </a:t>
            </a:r>
            <a:r>
              <a:rPr lang="cs-CZ" dirty="0" err="1"/>
              <a:t>Gebrauchsanweisungen</a:t>
            </a:r>
            <a:r>
              <a:rPr lang="cs-CZ" dirty="0"/>
              <a:t> </a:t>
            </a:r>
            <a:r>
              <a:rPr lang="cs-CZ" dirty="0" err="1"/>
              <a:t>fürs</a:t>
            </a:r>
            <a:r>
              <a:rPr lang="cs-CZ" dirty="0"/>
              <a:t> </a:t>
            </a:r>
            <a:r>
              <a:rPr lang="cs-CZ" dirty="0" err="1"/>
              <a:t>Zugreisen</a:t>
            </a:r>
            <a:r>
              <a:rPr lang="cs-CZ" dirty="0"/>
              <a:t> (2021)</a:t>
            </a:r>
          </a:p>
          <a:p>
            <a:endParaRPr lang="cs-CZ" dirty="0"/>
          </a:p>
          <a:p>
            <a:r>
              <a:rPr lang="cs-CZ" dirty="0"/>
              <a:t>S Čechami svázaní autoři německého původu:</a:t>
            </a:r>
          </a:p>
          <a:p>
            <a:r>
              <a:rPr lang="cs-CZ" dirty="0"/>
              <a:t>Reinhard </a:t>
            </a:r>
            <a:r>
              <a:rPr lang="cs-CZ" dirty="0" err="1"/>
              <a:t>Jirgl</a:t>
            </a:r>
            <a:r>
              <a:rPr lang="cs-CZ" dirty="0"/>
              <a:t> (nar. 1953): Die </a:t>
            </a:r>
            <a:r>
              <a:rPr lang="cs-CZ" dirty="0" err="1"/>
              <a:t>Unvollendeten</a:t>
            </a:r>
            <a:r>
              <a:rPr lang="cs-CZ" dirty="0"/>
              <a:t> (2003)</a:t>
            </a:r>
          </a:p>
          <a:p>
            <a:r>
              <a:rPr lang="cs-CZ" dirty="0"/>
              <a:t>Maxim </a:t>
            </a:r>
            <a:r>
              <a:rPr lang="cs-CZ" dirty="0" err="1"/>
              <a:t>Biller</a:t>
            </a:r>
            <a:r>
              <a:rPr lang="cs-CZ" dirty="0"/>
              <a:t> (nar. 1960): </a:t>
            </a:r>
            <a:r>
              <a:rPr lang="de-DE" i="1" dirty="0"/>
              <a:t>Land der Väter und Verräter</a:t>
            </a:r>
            <a:r>
              <a:rPr lang="de-DE" dirty="0"/>
              <a:t> (Erzählungen</a:t>
            </a:r>
            <a:r>
              <a:rPr lang="cs-CZ" dirty="0"/>
              <a:t>), </a:t>
            </a:r>
            <a:r>
              <a:rPr lang="cs-CZ" dirty="0" err="1"/>
              <a:t>Esra</a:t>
            </a:r>
            <a:r>
              <a:rPr lang="cs-CZ" dirty="0"/>
              <a:t> (2003)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Německé knižní ceny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Buchpreis</a:t>
            </a:r>
            <a:r>
              <a:rPr lang="cs-CZ" dirty="0"/>
              <a:t> uděluje se od roku 2005 v rámci Frankfurtského knižního veletrhu: </a:t>
            </a:r>
            <a:r>
              <a:rPr lang="cs-CZ" dirty="0">
                <a:hlinkClick r:id="rId2"/>
              </a:rPr>
              <a:t>https://www.deutscher-buchpreis.de/nominiert/</a:t>
            </a:r>
            <a:endParaRPr lang="cs-CZ" dirty="0"/>
          </a:p>
          <a:p>
            <a:r>
              <a:rPr lang="cs-CZ" dirty="0"/>
              <a:t>Další cenou udělovanou v rámci Frankfurtského knižního veletrhu je Mírová cena německých knihkupců – od 1950</a:t>
            </a:r>
          </a:p>
          <a:p>
            <a:r>
              <a:rPr lang="cs-CZ" dirty="0"/>
              <a:t>pro autory s migračním zázemím Adalbert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err="1"/>
              <a:t>Chamisso</a:t>
            </a:r>
            <a:r>
              <a:rPr lang="cs-CZ" dirty="0"/>
              <a:t>-</a:t>
            </a:r>
            <a:r>
              <a:rPr lang="cs-CZ" dirty="0" err="1"/>
              <a:t>Preis</a:t>
            </a:r>
            <a:r>
              <a:rPr lang="cs-CZ" dirty="0"/>
              <a:t> od 1985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německá kinematografie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Tom </a:t>
            </a:r>
            <a:r>
              <a:rPr lang="cs-CZ" dirty="0" err="1"/>
              <a:t>Tykwer</a:t>
            </a:r>
            <a:r>
              <a:rPr lang="cs-CZ" dirty="0"/>
              <a:t> (Lola </a:t>
            </a:r>
            <a:r>
              <a:rPr lang="cs-CZ" dirty="0" err="1"/>
              <a:t>rennt</a:t>
            </a:r>
            <a:r>
              <a:rPr lang="cs-CZ" dirty="0"/>
              <a:t>, 1998)</a:t>
            </a:r>
          </a:p>
          <a:p>
            <a:endParaRPr lang="cs-CZ" dirty="0"/>
          </a:p>
          <a:p>
            <a:r>
              <a:rPr lang="cs-CZ" dirty="0"/>
              <a:t>Oscar: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 der </a:t>
            </a:r>
            <a:r>
              <a:rPr lang="cs-CZ" dirty="0" err="1"/>
              <a:t>Anderen</a:t>
            </a:r>
            <a:r>
              <a:rPr lang="cs-CZ" dirty="0"/>
              <a:t> (</a:t>
            </a:r>
            <a:r>
              <a:rPr lang="de-DE" dirty="0"/>
              <a:t>Florian Henckel von Donnersmarck</a:t>
            </a:r>
            <a:r>
              <a:rPr lang="cs-CZ" dirty="0"/>
              <a:t>, 2004)</a:t>
            </a:r>
          </a:p>
          <a:p>
            <a:r>
              <a:rPr lang="de-DE" dirty="0"/>
              <a:t>Wolfgang Becker: </a:t>
            </a:r>
            <a:r>
              <a:rPr lang="de-DE" dirty="0" err="1"/>
              <a:t>Good</a:t>
            </a:r>
            <a:r>
              <a:rPr lang="de-DE" dirty="0"/>
              <a:t> Bye, Lenin</a:t>
            </a:r>
            <a:r>
              <a:rPr lang="cs-CZ" dirty="0"/>
              <a:t> (2003)</a:t>
            </a:r>
          </a:p>
          <a:p>
            <a:r>
              <a:rPr lang="de-DE" dirty="0"/>
              <a:t>Fatih Akin: Gegen die Wand</a:t>
            </a:r>
            <a:r>
              <a:rPr lang="cs-CZ" dirty="0"/>
              <a:t> (2004)</a:t>
            </a:r>
          </a:p>
          <a:p>
            <a:r>
              <a:rPr lang="cs-CZ" dirty="0"/>
              <a:t>Die </a:t>
            </a:r>
            <a:r>
              <a:rPr lang="cs-CZ" dirty="0" err="1"/>
              <a:t>Welle</a:t>
            </a:r>
            <a:r>
              <a:rPr lang="cs-CZ" dirty="0"/>
              <a:t> (2008)</a:t>
            </a:r>
          </a:p>
          <a:p>
            <a:endParaRPr lang="cs-CZ" dirty="0"/>
          </a:p>
          <a:p>
            <a:r>
              <a:rPr lang="cs-CZ" dirty="0" err="1"/>
              <a:t>Wim</a:t>
            </a:r>
            <a:r>
              <a:rPr lang="cs-CZ" dirty="0"/>
              <a:t> </a:t>
            </a:r>
            <a:r>
              <a:rPr lang="cs-CZ" dirty="0" err="1"/>
              <a:t>Wenders</a:t>
            </a:r>
            <a:r>
              <a:rPr lang="cs-CZ" dirty="0"/>
              <a:t>: </a:t>
            </a:r>
            <a:r>
              <a:rPr lang="cs-CZ" dirty="0" err="1"/>
              <a:t>Buena</a:t>
            </a:r>
            <a:r>
              <a:rPr lang="cs-CZ" dirty="0"/>
              <a:t> Vista </a:t>
            </a:r>
            <a:r>
              <a:rPr lang="cs-CZ" dirty="0" err="1"/>
              <a:t>Social</a:t>
            </a:r>
            <a:r>
              <a:rPr lang="cs-CZ" dirty="0"/>
              <a:t> Club (1999)</a:t>
            </a:r>
          </a:p>
          <a:p>
            <a:r>
              <a:rPr lang="cs-CZ" dirty="0"/>
              <a:t>Volker </a:t>
            </a:r>
            <a:r>
              <a:rPr lang="cs-CZ" dirty="0" err="1"/>
              <a:t>Schlöndorff</a:t>
            </a:r>
            <a:r>
              <a:rPr lang="cs-CZ" dirty="0"/>
              <a:t>: Homo </a:t>
            </a:r>
            <a:r>
              <a:rPr lang="cs-CZ" dirty="0" err="1"/>
              <a:t>Faber</a:t>
            </a:r>
            <a:r>
              <a:rPr lang="cs-CZ" dirty="0"/>
              <a:t> (1991)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6" y="1624185"/>
            <a:ext cx="1905000" cy="1238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49" y="3429000"/>
            <a:ext cx="1688091" cy="25790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14" y="1027906"/>
            <a:ext cx="1152128" cy="17521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18" y="4197006"/>
            <a:ext cx="1512168" cy="1015635"/>
          </a:xfrm>
          <a:prstGeom prst="rect">
            <a:avLst/>
          </a:prstGeom>
        </p:spPr>
      </p:pic>
      <p:pic>
        <p:nvPicPr>
          <p:cNvPr id="9" name="Obrázek 8" descr="Obsah obrázku osoba, text, noviny, fotka&#10;&#10;Popis byl vytvořen automaticky">
            <a:extLst>
              <a:ext uri="{FF2B5EF4-FFF2-40B4-BE49-F238E27FC236}">
                <a16:creationId xmlns:a16="http://schemas.microsoft.com/office/drawing/2014/main" id="{D6FB3D6B-3808-4C5D-B36B-A63F2E19F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93" y="3410645"/>
            <a:ext cx="1832285" cy="25883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venku, oblečení, Lidská tvář&#10;&#10;Popis byl vytvořen automaticky">
            <a:extLst>
              <a:ext uri="{FF2B5EF4-FFF2-40B4-BE49-F238E27FC236}">
                <a16:creationId xmlns:a16="http://schemas.microsoft.com/office/drawing/2014/main" id="{402068CE-76EF-1B1C-3EE3-DA84DA870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6" r="1392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F82EA1-F5A3-4003-B9DA-8C982BE8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Německé filmy, které získaly Oscara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4CBA1-E882-412A-847C-ABBD4551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cs-CZ" sz="2000"/>
              <a:t>1980 Die Blechtrommel / Plechový bubínek (Volker Schlöndorf)</a:t>
            </a:r>
          </a:p>
          <a:p>
            <a:r>
              <a:rPr lang="cs-CZ" sz="2000"/>
              <a:t>2003 Nirgendwo in Afrika / Nikde v Africe (Caroline Link)</a:t>
            </a:r>
          </a:p>
          <a:p>
            <a:r>
              <a:rPr lang="cs-CZ" sz="2000"/>
              <a:t>2007 Das Leben der Anderen / Životy druhých (</a:t>
            </a:r>
            <a:r>
              <a:rPr lang="de-DE" sz="2000"/>
              <a:t>Florian Henckel von Donnersmarck</a:t>
            </a:r>
            <a:r>
              <a:rPr lang="cs-CZ" sz="2000"/>
              <a:t>)</a:t>
            </a:r>
          </a:p>
          <a:p>
            <a:endParaRPr lang="de-DE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03151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68585-3992-4852-90B5-47B55A25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Německojazyčné divadlo po roce 1989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741CF-B670-493E-AC32-AE759075D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Hlavní osobnosti:</a:t>
            </a:r>
          </a:p>
          <a:p>
            <a:r>
              <a:rPr lang="cs-CZ" b="1" u="sng" dirty="0"/>
              <a:t>Frank </a:t>
            </a:r>
            <a:r>
              <a:rPr lang="cs-CZ" b="1" u="sng" dirty="0" err="1"/>
              <a:t>Castorf</a:t>
            </a:r>
            <a:r>
              <a:rPr lang="cs-CZ" b="1" u="sng" dirty="0"/>
              <a:t> </a:t>
            </a:r>
            <a:r>
              <a:rPr lang="cs-CZ" dirty="0"/>
              <a:t>(</a:t>
            </a:r>
            <a:r>
              <a:rPr lang="cs-CZ" dirty="0" err="1"/>
              <a:t>Volksbühne</a:t>
            </a:r>
            <a:r>
              <a:rPr lang="cs-CZ" dirty="0"/>
              <a:t>, </a:t>
            </a:r>
            <a:r>
              <a:rPr lang="cs-CZ" dirty="0" err="1"/>
              <a:t>Berlin</a:t>
            </a:r>
            <a:r>
              <a:rPr lang="cs-CZ" dirty="0"/>
              <a:t>, </a:t>
            </a:r>
            <a:r>
              <a:rPr lang="cs-CZ" dirty="0" err="1"/>
              <a:t>Berliner</a:t>
            </a:r>
            <a:r>
              <a:rPr lang="cs-CZ" dirty="0"/>
              <a:t> Ensemble)</a:t>
            </a:r>
          </a:p>
          <a:p>
            <a:r>
              <a:rPr lang="cs-CZ" b="1" u="sng" dirty="0" err="1"/>
              <a:t>Claus</a:t>
            </a:r>
            <a:r>
              <a:rPr lang="cs-CZ" b="1" u="sng" dirty="0"/>
              <a:t> </a:t>
            </a:r>
            <a:r>
              <a:rPr lang="cs-CZ" b="1" u="sng" dirty="0" err="1"/>
              <a:t>Peymann</a:t>
            </a:r>
            <a:r>
              <a:rPr lang="cs-CZ" b="1" u="sng" dirty="0"/>
              <a:t> </a:t>
            </a:r>
            <a:r>
              <a:rPr lang="cs-CZ" dirty="0"/>
              <a:t>(</a:t>
            </a:r>
            <a:r>
              <a:rPr lang="cs-CZ" dirty="0" err="1"/>
              <a:t>Wiener</a:t>
            </a:r>
            <a:r>
              <a:rPr lang="cs-CZ" dirty="0"/>
              <a:t> </a:t>
            </a:r>
            <a:r>
              <a:rPr lang="cs-CZ" dirty="0" err="1"/>
              <a:t>Burgtheater</a:t>
            </a:r>
            <a:r>
              <a:rPr lang="cs-CZ" dirty="0"/>
              <a:t>, </a:t>
            </a:r>
            <a:r>
              <a:rPr lang="cs-CZ" dirty="0" err="1"/>
              <a:t>Bochum</a:t>
            </a:r>
            <a:r>
              <a:rPr lang="cs-CZ" dirty="0"/>
              <a:t>, Stuttgart)</a:t>
            </a:r>
          </a:p>
          <a:p>
            <a:r>
              <a:rPr lang="cs-CZ" b="1" u="sng" dirty="0"/>
              <a:t>Christoph </a:t>
            </a:r>
            <a:r>
              <a:rPr lang="cs-CZ" b="1" u="sng" dirty="0" err="1"/>
              <a:t>Marthaler</a:t>
            </a:r>
            <a:r>
              <a:rPr lang="cs-CZ" b="1" u="sng" dirty="0"/>
              <a:t> </a:t>
            </a:r>
            <a:r>
              <a:rPr lang="cs-CZ" dirty="0"/>
              <a:t>(</a:t>
            </a:r>
            <a:r>
              <a:rPr lang="cs-CZ" dirty="0" err="1"/>
              <a:t>Züricher</a:t>
            </a:r>
            <a:r>
              <a:rPr lang="cs-CZ" dirty="0"/>
              <a:t> </a:t>
            </a:r>
            <a:r>
              <a:rPr lang="cs-CZ" dirty="0" err="1"/>
              <a:t>Schauspielhaus</a:t>
            </a:r>
            <a:r>
              <a:rPr lang="cs-CZ" dirty="0"/>
              <a:t>, Hamburg…)</a:t>
            </a:r>
          </a:p>
          <a:p>
            <a:r>
              <a:rPr lang="cs-CZ" dirty="0"/>
              <a:t>Frank </a:t>
            </a:r>
            <a:r>
              <a:rPr lang="cs-CZ" dirty="0" err="1"/>
              <a:t>Baumgarten</a:t>
            </a:r>
            <a:r>
              <a:rPr lang="cs-CZ" dirty="0"/>
              <a:t> (</a:t>
            </a:r>
            <a:r>
              <a:rPr lang="cs-CZ" dirty="0" err="1"/>
              <a:t>Münchner</a:t>
            </a:r>
            <a:r>
              <a:rPr lang="cs-CZ" dirty="0"/>
              <a:t> </a:t>
            </a:r>
            <a:r>
              <a:rPr lang="cs-CZ" dirty="0" err="1"/>
              <a:t>Kammerspiele</a:t>
            </a:r>
            <a:r>
              <a:rPr lang="cs-CZ" dirty="0"/>
              <a:t>, </a:t>
            </a:r>
            <a:r>
              <a:rPr lang="cs-CZ" dirty="0" err="1"/>
              <a:t>Deutsches</a:t>
            </a:r>
            <a:r>
              <a:rPr lang="cs-CZ" dirty="0"/>
              <a:t> </a:t>
            </a:r>
            <a:r>
              <a:rPr lang="cs-CZ" dirty="0" err="1"/>
              <a:t>Schauspielhaus</a:t>
            </a:r>
            <a:r>
              <a:rPr lang="cs-CZ" dirty="0"/>
              <a:t>, Hamburg)</a:t>
            </a:r>
          </a:p>
          <a:p>
            <a:r>
              <a:rPr lang="cs-CZ" dirty="0" err="1"/>
              <a:t>Shermin</a:t>
            </a:r>
            <a:r>
              <a:rPr lang="cs-CZ" dirty="0"/>
              <a:t> </a:t>
            </a:r>
            <a:r>
              <a:rPr lang="cs-CZ" dirty="0" err="1"/>
              <a:t>Langhof</a:t>
            </a:r>
            <a:r>
              <a:rPr lang="cs-CZ" dirty="0"/>
              <a:t> (Maxim-</a:t>
            </a:r>
            <a:r>
              <a:rPr lang="cs-CZ" dirty="0" err="1"/>
              <a:t>Gorki</a:t>
            </a:r>
            <a:r>
              <a:rPr lang="cs-CZ" dirty="0"/>
              <a:t>-</a:t>
            </a:r>
            <a:r>
              <a:rPr lang="cs-CZ" dirty="0" err="1"/>
              <a:t>Theater</a:t>
            </a:r>
            <a:r>
              <a:rPr lang="cs-CZ" dirty="0"/>
              <a:t>, </a:t>
            </a:r>
            <a:r>
              <a:rPr lang="cs-CZ" dirty="0" err="1"/>
              <a:t>Berlin</a:t>
            </a:r>
            <a:r>
              <a:rPr lang="cs-CZ" dirty="0"/>
              <a:t>)</a:t>
            </a:r>
          </a:p>
          <a:p>
            <a:r>
              <a:rPr lang="cs-CZ" dirty="0"/>
              <a:t>Matthias </a:t>
            </a:r>
            <a:r>
              <a:rPr lang="cs-CZ" dirty="0" err="1"/>
              <a:t>Lilienthal</a:t>
            </a:r>
            <a:r>
              <a:rPr lang="cs-CZ" dirty="0"/>
              <a:t> (</a:t>
            </a:r>
            <a:r>
              <a:rPr lang="cs-CZ" dirty="0" err="1"/>
              <a:t>Hebbel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Ufer</a:t>
            </a:r>
            <a:r>
              <a:rPr lang="cs-CZ" dirty="0"/>
              <a:t>, </a:t>
            </a:r>
            <a:r>
              <a:rPr lang="cs-CZ" dirty="0" err="1"/>
              <a:t>Berlin</a:t>
            </a:r>
            <a:r>
              <a:rPr lang="cs-CZ" dirty="0"/>
              <a:t>)</a:t>
            </a:r>
          </a:p>
          <a:p>
            <a:r>
              <a:rPr lang="cs-CZ" dirty="0"/>
              <a:t>Ulrich </a:t>
            </a:r>
            <a:r>
              <a:rPr lang="cs-CZ" dirty="0" err="1"/>
              <a:t>Khuon</a:t>
            </a:r>
            <a:r>
              <a:rPr lang="cs-CZ" dirty="0"/>
              <a:t> (Thalia </a:t>
            </a:r>
            <a:r>
              <a:rPr lang="cs-CZ" dirty="0" err="1"/>
              <a:t>Theater</a:t>
            </a:r>
            <a:r>
              <a:rPr lang="cs-CZ" dirty="0"/>
              <a:t> Hamburg)</a:t>
            </a:r>
          </a:p>
          <a:p>
            <a:r>
              <a:rPr lang="cs-CZ" dirty="0"/>
              <a:t>Dramatik </a:t>
            </a:r>
            <a:r>
              <a:rPr lang="cs-CZ" dirty="0" err="1"/>
              <a:t>Heiner</a:t>
            </a:r>
            <a:r>
              <a:rPr lang="cs-CZ" dirty="0"/>
              <a:t> Müller</a:t>
            </a:r>
          </a:p>
          <a:p>
            <a:r>
              <a:rPr lang="cs-CZ" dirty="0" err="1"/>
              <a:t>Postdramatika</a:t>
            </a:r>
            <a:r>
              <a:rPr lang="cs-CZ" dirty="0"/>
              <a:t>: </a:t>
            </a:r>
            <a:r>
              <a:rPr lang="cs-CZ" dirty="0" err="1"/>
              <a:t>Zaimoglu</a:t>
            </a:r>
            <a:r>
              <a:rPr lang="cs-CZ" dirty="0"/>
              <a:t>, </a:t>
            </a:r>
            <a:r>
              <a:rPr lang="cs-CZ" dirty="0" err="1"/>
              <a:t>Pollesch</a:t>
            </a:r>
            <a:r>
              <a:rPr lang="cs-CZ" dirty="0"/>
              <a:t>, </a:t>
            </a:r>
            <a:r>
              <a:rPr lang="cs-CZ" dirty="0" err="1"/>
              <a:t>Botho</a:t>
            </a:r>
            <a:r>
              <a:rPr lang="cs-CZ" dirty="0"/>
              <a:t> </a:t>
            </a:r>
            <a:r>
              <a:rPr lang="cs-CZ" dirty="0" err="1"/>
              <a:t>Strauß</a:t>
            </a:r>
            <a:r>
              <a:rPr lang="cs-CZ" dirty="0"/>
              <a:t>, </a:t>
            </a:r>
            <a:r>
              <a:rPr lang="cs-CZ" dirty="0" err="1"/>
              <a:t>Rimini-Protokoll</a:t>
            </a:r>
            <a:r>
              <a:rPr lang="cs-CZ" dirty="0"/>
              <a:t>: </a:t>
            </a:r>
            <a:r>
              <a:rPr lang="cs-CZ" dirty="0" err="1"/>
              <a:t>Deuschland</a:t>
            </a:r>
            <a:r>
              <a:rPr lang="cs-CZ" dirty="0"/>
              <a:t> 2 (2002)</a:t>
            </a:r>
          </a:p>
          <a:p>
            <a:r>
              <a:rPr lang="cs-CZ" dirty="0"/>
              <a:t>Politické / Sociální angažmá: Moritz </a:t>
            </a:r>
            <a:r>
              <a:rPr lang="cs-CZ" dirty="0" err="1"/>
              <a:t>Rinkes</a:t>
            </a:r>
            <a:r>
              <a:rPr lang="cs-CZ" dirty="0"/>
              <a:t>, </a:t>
            </a:r>
            <a:r>
              <a:rPr lang="cs-CZ" dirty="0" err="1"/>
              <a:t>Urs</a:t>
            </a:r>
            <a:r>
              <a:rPr lang="cs-CZ" dirty="0"/>
              <a:t> </a:t>
            </a:r>
            <a:r>
              <a:rPr lang="cs-CZ" dirty="0" err="1"/>
              <a:t>Widmer</a:t>
            </a:r>
            <a:r>
              <a:rPr lang="cs-CZ" dirty="0"/>
              <a:t>, </a:t>
            </a:r>
            <a:r>
              <a:rPr lang="cs-CZ" dirty="0" err="1"/>
              <a:t>Gesina</a:t>
            </a:r>
            <a:r>
              <a:rPr lang="cs-CZ" dirty="0"/>
              <a:t> </a:t>
            </a:r>
            <a:r>
              <a:rPr lang="cs-CZ" dirty="0" err="1"/>
              <a:t>Danckwart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0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67EAC-2566-4677-9E02-8207CAD7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Německojazyčné divadlo po roce 1989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BFE24-76DF-41B6-8FE0-A409A5E2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Divadelní ceny:</a:t>
            </a:r>
          </a:p>
          <a:p>
            <a:r>
              <a:rPr lang="cs-CZ" dirty="0"/>
              <a:t>Cena Divadlo roku dle ankety časopisu </a:t>
            </a:r>
            <a:r>
              <a:rPr lang="cs-CZ" dirty="0" err="1"/>
              <a:t>Theater</a:t>
            </a:r>
            <a:r>
              <a:rPr lang="cs-CZ" dirty="0"/>
              <a:t> </a:t>
            </a:r>
            <a:r>
              <a:rPr lang="cs-CZ" dirty="0" err="1"/>
              <a:t>heute</a:t>
            </a:r>
            <a:r>
              <a:rPr lang="cs-CZ" dirty="0"/>
              <a:t> od 1976</a:t>
            </a:r>
          </a:p>
          <a:p>
            <a:r>
              <a:rPr lang="cs-CZ" dirty="0"/>
              <a:t>Německá divadelní cena DER FAUST od 2006</a:t>
            </a:r>
          </a:p>
          <a:p>
            <a:r>
              <a:rPr lang="cs-CZ" dirty="0"/>
              <a:t>Spolková divadelní cena pro malá a střední divadla</a:t>
            </a:r>
          </a:p>
        </p:txBody>
      </p:sp>
    </p:spTree>
    <p:extLst>
      <p:ext uri="{BB962C8B-B14F-4D97-AF65-F5344CB8AC3E}">
        <p14:creationId xmlns:p14="http://schemas.microsoft.com/office/powerpoint/2010/main" val="66306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B6AEF-4551-427B-9AE2-467BB438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Frank </a:t>
            </a:r>
            <a:r>
              <a:rPr lang="cs-CZ" dirty="0" err="1"/>
              <a:t>Gehry</a:t>
            </a:r>
            <a:r>
              <a:rPr lang="cs-CZ" dirty="0"/>
              <a:t>: </a:t>
            </a:r>
            <a:r>
              <a:rPr lang="cs-CZ" dirty="0" err="1"/>
              <a:t>Vitra</a:t>
            </a:r>
            <a:r>
              <a:rPr lang="cs-CZ" dirty="0"/>
              <a:t> Design Museum</a:t>
            </a:r>
          </a:p>
        </p:txBody>
      </p:sp>
      <p:pic>
        <p:nvPicPr>
          <p:cNvPr id="5" name="Zástupný obsah 4" descr="Obsah obrázku tráva&#10;&#10;Popis byl vytvořen automaticky">
            <a:extLst>
              <a:ext uri="{FF2B5EF4-FFF2-40B4-BE49-F238E27FC236}">
                <a16:creationId xmlns:a16="http://schemas.microsoft.com/office/drawing/2014/main" id="{AD11FD30-91D3-4825-8FA0-E393A62CC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4876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646E40-B207-47C3-A8AD-01B1188A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1556870"/>
          </a:xfrm>
        </p:spPr>
        <p:txBody>
          <a:bodyPr anchor="b">
            <a:normAutofit/>
          </a:bodyPr>
          <a:lstStyle/>
          <a:p>
            <a:r>
              <a:rPr lang="cs-CZ" dirty="0"/>
              <a:t>Nobelova cena za literaturu pro německy píšící autory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15666-C2D1-4251-816B-57383DE8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277036"/>
            <a:ext cx="6743700" cy="3461155"/>
          </a:xfrm>
        </p:spPr>
        <p:txBody>
          <a:bodyPr>
            <a:normAutofit/>
          </a:bodyPr>
          <a:lstStyle/>
          <a:p>
            <a:r>
              <a:rPr lang="cs-CZ" sz="800"/>
              <a:t>1902 Theodor Mommsen</a:t>
            </a:r>
          </a:p>
          <a:p>
            <a:r>
              <a:rPr lang="cs-CZ" sz="800"/>
              <a:t>1908 Rudolf Eucken</a:t>
            </a:r>
          </a:p>
          <a:p>
            <a:r>
              <a:rPr lang="cs-CZ" sz="800"/>
              <a:t>1910 Paul Heyse</a:t>
            </a:r>
          </a:p>
          <a:p>
            <a:r>
              <a:rPr lang="cs-CZ" sz="800"/>
              <a:t>1912 Gerhart Hauptmann</a:t>
            </a:r>
          </a:p>
          <a:p>
            <a:r>
              <a:rPr lang="cs-CZ" sz="800"/>
              <a:t>1919 Carl Spitteler</a:t>
            </a:r>
          </a:p>
          <a:p>
            <a:r>
              <a:rPr lang="cs-CZ" sz="800"/>
              <a:t>1929 Thomas Mann</a:t>
            </a:r>
          </a:p>
          <a:p>
            <a:r>
              <a:rPr lang="cs-CZ" sz="800"/>
              <a:t>1946 Hermann Hesse</a:t>
            </a:r>
          </a:p>
          <a:p>
            <a:r>
              <a:rPr lang="cs-CZ" sz="800"/>
              <a:t>1966 Nelly Sachs</a:t>
            </a:r>
          </a:p>
          <a:p>
            <a:r>
              <a:rPr lang="cs-CZ" sz="800"/>
              <a:t>1972 Heinrich Böll</a:t>
            </a:r>
          </a:p>
          <a:p>
            <a:r>
              <a:rPr lang="cs-CZ" sz="800"/>
              <a:t>1981 Elias Canetti</a:t>
            </a:r>
          </a:p>
          <a:p>
            <a:r>
              <a:rPr lang="cs-CZ" sz="800" b="1" u="sng"/>
              <a:t>1999 Günter Grass </a:t>
            </a:r>
            <a:r>
              <a:rPr lang="cs-CZ" sz="800" b="1" u="sng">
                <a:hlinkClick r:id="rId2"/>
              </a:rPr>
              <a:t>https://www.nobelprize.org/prizes/literature/1999/summary/</a:t>
            </a:r>
            <a:endParaRPr lang="cs-CZ" sz="800" b="1" u="sng"/>
          </a:p>
          <a:p>
            <a:r>
              <a:rPr lang="cs-CZ" sz="800" b="1"/>
              <a:t>2004 Elfriede Jelinek</a:t>
            </a:r>
          </a:p>
          <a:p>
            <a:r>
              <a:rPr lang="cs-CZ" sz="800" b="1" u="sng"/>
              <a:t>2009 Herta Müller</a:t>
            </a:r>
          </a:p>
          <a:p>
            <a:r>
              <a:rPr lang="cs-CZ" sz="800" b="1"/>
              <a:t>2019 Peter Handke </a:t>
            </a:r>
          </a:p>
        </p:txBody>
      </p:sp>
      <p:pic>
        <p:nvPicPr>
          <p:cNvPr id="5" name="Obrázek 4" descr="Obsah obrázku osoba, oblečení, Formální oblečení, Sako&#10;&#10;Popis byl vytvořen automaticky">
            <a:extLst>
              <a:ext uri="{FF2B5EF4-FFF2-40B4-BE49-F238E27FC236}">
                <a16:creationId xmlns:a16="http://schemas.microsoft.com/office/drawing/2014/main" id="{95665258-A9DA-CB09-A477-6681841BB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8878294" y="51683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7" name="Obrázek 6" descr="Obsah obrázku text, oblečení, budova, osoba&#10;&#10;Popis byl vytvořen automaticky">
            <a:extLst>
              <a:ext uri="{FF2B5EF4-FFF2-40B4-BE49-F238E27FC236}">
                <a16:creationId xmlns:a16="http://schemas.microsoft.com/office/drawing/2014/main" id="{05E22606-E165-68A9-C8DC-5FD1C37428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8878294" y="3383860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7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1E1C8-D77A-4FD7-B4F7-0D9F5158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David Libeskind</a:t>
            </a:r>
            <a:r>
              <a:rPr lang="cs-CZ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Židovské muzeum Berlín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Obsah obrázku budova, kámen, špinavé&#10;&#10;Popis byl vytvořen automaticky">
            <a:extLst>
              <a:ext uri="{FF2B5EF4-FFF2-40B4-BE49-F238E27FC236}">
                <a16:creationId xmlns:a16="http://schemas.microsoft.com/office/drawing/2014/main" id="{0B3C376B-412C-498A-8659-68DC38D97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 r="1" b="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028" name="Picture 4" descr="A Tour of Daniel Libeskind's Jewish Museum Berlin | Architectural Digest">
            <a:extLst>
              <a:ext uri="{FF2B5EF4-FFF2-40B4-BE49-F238E27FC236}">
                <a16:creationId xmlns:a16="http://schemas.microsoft.com/office/drawing/2014/main" id="{5418F2BD-8632-4414-BC93-B8BB4C99A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r="18151" b="1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 descr="Obsah obrázku interiér, tržiště&#10;&#10;Popis byl vytvořen automaticky">
            <a:extLst>
              <a:ext uri="{FF2B5EF4-FFF2-40B4-BE49-F238E27FC236}">
                <a16:creationId xmlns:a16="http://schemas.microsoft.com/office/drawing/2014/main" id="{0DD19A55-5188-49DA-96AB-A694672AC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3455" b="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98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8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F10FF-56E6-4958-8667-36A176B1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Zaha Hadid: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Phaeno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v</a:t>
            </a:r>
            <a:r>
              <a:rPr lang="cs-CZ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ědeckov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ýzkumné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centrum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D197D24-C868-49CC-9A29-844244EE3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" b="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2050" name="Picture 2" descr="Zaha Hadid - Phaeno Science Centre - arch.photos">
            <a:extLst>
              <a:ext uri="{FF2B5EF4-FFF2-40B4-BE49-F238E27FC236}">
                <a16:creationId xmlns:a16="http://schemas.microsoft.com/office/drawing/2014/main" id="{39D0B740-A370-4E6B-9C1D-754865E52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6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0761D-2F8B-4500-BCA8-EA8393E5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Meuren</a:t>
            </a:r>
            <a:r>
              <a:rPr lang="cs-CZ" dirty="0"/>
              <a:t>/</a:t>
            </a:r>
            <a:r>
              <a:rPr lang="cs-CZ" dirty="0" err="1"/>
              <a:t>Herzog</a:t>
            </a:r>
            <a:endParaRPr lang="cs-CZ" dirty="0"/>
          </a:p>
        </p:txBody>
      </p:sp>
      <p:pic>
        <p:nvPicPr>
          <p:cNvPr id="3074" name="Picture 2" descr="Bibliothek von Herzog &amp; de Meuron in Cottbus eröffnet / Medienzentrum -  Architektur und Architekten - News / Meldungen / Nachrichten - BauNetz.de">
            <a:extLst>
              <a:ext uri="{FF2B5EF4-FFF2-40B4-BE49-F238E27FC236}">
                <a16:creationId xmlns:a16="http://schemas.microsoft.com/office/drawing/2014/main" id="{8F2A3A41-4C98-4BA3-8B30-1515D66461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6" y="1429804"/>
            <a:ext cx="4254661" cy="28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 všechny milovníky fotbalu, architektury a cestování. Představujeme vám  ta nejpůsobivější fotbalová hřiště světa – Muži v Česku">
            <a:extLst>
              <a:ext uri="{FF2B5EF4-FFF2-40B4-BE49-F238E27FC236}">
                <a16:creationId xmlns:a16="http://schemas.microsoft.com/office/drawing/2014/main" id="{4483CF7D-8CA9-42BB-AA0F-D0C07CB6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4" y="4062713"/>
            <a:ext cx="6437484" cy="26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llery of AD Special: Herzog &amp; de Meuron by Duccio Malagamba - 27">
            <a:extLst>
              <a:ext uri="{FF2B5EF4-FFF2-40B4-BE49-F238E27FC236}">
                <a16:creationId xmlns:a16="http://schemas.microsoft.com/office/drawing/2014/main" id="{5EBD97C4-DBB9-422B-BC79-B326BEA9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53" y="642640"/>
            <a:ext cx="2442910" cy="34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erzog &amp; de Meuron | Treppenhaus Bibliothek BTU Cottbus | wie-wolf | Flickr">
            <a:extLst>
              <a:ext uri="{FF2B5EF4-FFF2-40B4-BE49-F238E27FC236}">
                <a16:creationId xmlns:a16="http://schemas.microsoft.com/office/drawing/2014/main" id="{21DF0BF0-5CBC-496A-AF02-53BFC531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23" y="4457162"/>
            <a:ext cx="2896384" cy="21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1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Landmark with “inner” qualities. Where the Elbphilharmonie provides a  silent retreat: Villeroy &amp; Boch">
            <a:extLst>
              <a:ext uri="{FF2B5EF4-FFF2-40B4-BE49-F238E27FC236}">
                <a16:creationId xmlns:a16="http://schemas.microsoft.com/office/drawing/2014/main" id="{801D3F53-1C26-4D02-8194-6072F46F8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4581" b="1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419A03-428A-4C53-8322-EE0583C1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Meuren /Herzog: Elbphilharmonie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abská filharmonie – Wikipedie">
            <a:extLst>
              <a:ext uri="{FF2B5EF4-FFF2-40B4-BE49-F238E27FC236}">
                <a16:creationId xmlns:a16="http://schemas.microsoft.com/office/drawing/2014/main" id="{FD64FD1B-AA79-46ED-BC59-5B54CA35B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5009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51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F271B-B890-450D-8A55-9347BEE2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německá vážná hudba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3B8343-BD32-452F-A201-398A5D4C3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1989 zemřel Herbert von </a:t>
            </a:r>
            <a:r>
              <a:rPr lang="cs-CZ" dirty="0" err="1"/>
              <a:t>Karajan</a:t>
            </a:r>
            <a:endParaRPr lang="cs-CZ" dirty="0"/>
          </a:p>
          <a:p>
            <a:r>
              <a:rPr lang="cs-CZ" dirty="0"/>
              <a:t>1989 koncerty pod vedením L. </a:t>
            </a:r>
            <a:r>
              <a:rPr lang="cs-CZ" dirty="0" err="1"/>
              <a:t>Bernsteina</a:t>
            </a:r>
            <a:r>
              <a:rPr lang="cs-CZ" dirty="0"/>
              <a:t> v Berlíně</a:t>
            </a:r>
          </a:p>
          <a:p>
            <a:r>
              <a:rPr lang="cs-CZ" dirty="0"/>
              <a:t>Současní skladatelé:</a:t>
            </a:r>
          </a:p>
          <a:p>
            <a:r>
              <a:rPr lang="cs-CZ" dirty="0"/>
              <a:t>Frank </a:t>
            </a:r>
            <a:r>
              <a:rPr lang="cs-CZ" dirty="0" err="1"/>
              <a:t>Petzold</a:t>
            </a:r>
            <a:r>
              <a:rPr lang="cs-CZ" dirty="0"/>
              <a:t>: např. </a:t>
            </a:r>
            <a:r>
              <a:rPr lang="cs-CZ" dirty="0">
                <a:hlinkClick r:id="rId2"/>
              </a:rPr>
              <a:t>https://www.youtube.com/watch?v=Vse1xWXRlmQ</a:t>
            </a:r>
            <a:endParaRPr lang="cs-CZ" dirty="0"/>
          </a:p>
          <a:p>
            <a:r>
              <a:rPr lang="cs-CZ" dirty="0"/>
              <a:t>Helmut </a:t>
            </a:r>
            <a:r>
              <a:rPr lang="cs-CZ" dirty="0" err="1"/>
              <a:t>Lachenmann</a:t>
            </a:r>
            <a:r>
              <a:rPr lang="cs-CZ" dirty="0"/>
              <a:t>: opera Děvčátko se sirkami</a:t>
            </a:r>
          </a:p>
          <a:p>
            <a:r>
              <a:rPr lang="cs-CZ" dirty="0"/>
              <a:t>Wolfgang </a:t>
            </a:r>
            <a:r>
              <a:rPr lang="cs-CZ" dirty="0" err="1"/>
              <a:t>Rihm</a:t>
            </a:r>
            <a:r>
              <a:rPr lang="cs-CZ" dirty="0"/>
              <a:t>: zejména kantáty (Et lux, </a:t>
            </a:r>
            <a:r>
              <a:rPr lang="cs-CZ" dirty="0" err="1"/>
              <a:t>Astralis</a:t>
            </a:r>
            <a:r>
              <a:rPr lang="cs-CZ" dirty="0"/>
              <a:t> aj.)</a:t>
            </a:r>
          </a:p>
          <a:p>
            <a:r>
              <a:rPr lang="cs-CZ" dirty="0" err="1"/>
              <a:t>Aribert</a:t>
            </a:r>
            <a:r>
              <a:rPr lang="cs-CZ" dirty="0"/>
              <a:t> Reimann: opera </a:t>
            </a:r>
            <a:r>
              <a:rPr lang="cs-CZ" dirty="0" err="1"/>
              <a:t>L´invisible</a:t>
            </a:r>
            <a:endParaRPr lang="cs-CZ" dirty="0"/>
          </a:p>
          <a:p>
            <a:r>
              <a:rPr lang="cs-CZ" dirty="0"/>
              <a:t>Skandál v opeře: uvedení Mozartovy opery </a:t>
            </a:r>
            <a:r>
              <a:rPr lang="cs-CZ" dirty="0" err="1"/>
              <a:t>Idomeneo</a:t>
            </a:r>
            <a:r>
              <a:rPr lang="cs-CZ" dirty="0"/>
              <a:t> v Berlíně 2006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52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4648F-20CA-4092-8077-37E16FF1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sz="3700" dirty="0"/>
              <a:t>Výtvarné umění – příklady: Gerhard Richter (1932 v Drážďanech)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F696A-7339-4981-9340-73AEC01D1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800"/>
              <a:t>Emigrace z NDR za svobodnou tvorbou</a:t>
            </a:r>
          </a:p>
          <a:p>
            <a:r>
              <a:rPr lang="cs-CZ" sz="2800"/>
              <a:t>„kapitalistický realismus</a:t>
            </a:r>
          </a:p>
          <a:p>
            <a:r>
              <a:rPr lang="cs-CZ" sz="2800"/>
              <a:t>Různé techniky</a:t>
            </a:r>
          </a:p>
          <a:p>
            <a:endParaRPr lang="cs-CZ" sz="2800"/>
          </a:p>
        </p:txBody>
      </p:sp>
      <p:pic>
        <p:nvPicPr>
          <p:cNvPr id="5" name="Obrázek 4" descr="Obsah obrázku budova, vsedě, modrá, chodník&#10;&#10;Popis byl vytvořen automaticky">
            <a:extLst>
              <a:ext uri="{FF2B5EF4-FFF2-40B4-BE49-F238E27FC236}">
                <a16:creationId xmlns:a16="http://schemas.microsoft.com/office/drawing/2014/main" id="{0598F5FE-C04C-4051-86CC-747BC6ED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>
          <a:xfrm>
            <a:off x="5954176" y="640082"/>
            <a:ext cx="5598161" cy="57171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7964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exteriér, vlak, oranžová, žlutá&#10;&#10;Popis byl vytvořen automaticky">
            <a:extLst>
              <a:ext uri="{FF2B5EF4-FFF2-40B4-BE49-F238E27FC236}">
                <a16:creationId xmlns:a16="http://schemas.microsoft.com/office/drawing/2014/main" id="{65FF110A-DF89-4BB6-828D-2C8DD56ECA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1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6CC4D-4B44-46CB-9465-183D965D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Výtvarné umění – příklady: </a:t>
            </a:r>
            <a:r>
              <a:rPr lang="cs-CZ" dirty="0" err="1"/>
              <a:t>Sigmar</a:t>
            </a:r>
            <a:r>
              <a:rPr lang="cs-CZ" dirty="0"/>
              <a:t> </a:t>
            </a:r>
            <a:r>
              <a:rPr lang="cs-CZ" dirty="0" err="1"/>
              <a:t>Polke</a:t>
            </a:r>
            <a:r>
              <a:rPr lang="cs-CZ"/>
              <a:t>(1941-2010)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7871E-1A91-4947-8406-FB96FC57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experimentátor: Destrukce tradičního obrazu, práce s hranicí pravdy a umění, reflexe problému </a:t>
            </a:r>
            <a:r>
              <a:rPr lang="cs-CZ" dirty="0" err="1"/>
              <a:t>fake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, hra s materiály</a:t>
            </a:r>
          </a:p>
          <a:p>
            <a:r>
              <a:rPr lang="cs-CZ" dirty="0"/>
              <a:t>Kapitalistický realismus s G. Richterem a Konradem </a:t>
            </a:r>
            <a:r>
              <a:rPr lang="cs-CZ" dirty="0" err="1"/>
              <a:t>Luegem</a:t>
            </a:r>
            <a:r>
              <a:rPr lang="cs-CZ" dirty="0"/>
              <a:t>: snaha napodobovat komiksy či reklamu – podobnost pop-artu</a:t>
            </a:r>
          </a:p>
          <a:p>
            <a:r>
              <a:rPr lang="cs-CZ" dirty="0"/>
              <a:t>2002 získal cenu Premium </a:t>
            </a:r>
            <a:r>
              <a:rPr lang="cs-CZ" dirty="0" err="1"/>
              <a:t>imperiale</a:t>
            </a:r>
            <a:r>
              <a:rPr lang="cs-CZ" dirty="0"/>
              <a:t> („Nobelova cena za umění“)</a:t>
            </a:r>
          </a:p>
          <a:p>
            <a:r>
              <a:rPr lang="cs-CZ" dirty="0"/>
              <a:t>2006 úspěšný v soutěži o vitráže do curyšského </a:t>
            </a:r>
            <a:r>
              <a:rPr lang="cs-CZ" dirty="0" err="1"/>
              <a:t>Großmünsteru</a:t>
            </a:r>
            <a:r>
              <a:rPr lang="cs-CZ" dirty="0"/>
              <a:t>:</a:t>
            </a:r>
          </a:p>
          <a:p>
            <a:r>
              <a:rPr lang="cs-CZ" dirty="0">
                <a:hlinkClick r:id="rId2"/>
              </a:rPr>
              <a:t>https://www.grossmuenster.ch/de/das-grossmunster/kunst-am-bau/polke-fenster/#&amp;gid=1&amp;pid=8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580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23B46C-8B65-43C0-B966-953F32BEC6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0" y="582391"/>
            <a:ext cx="10659871" cy="6689265"/>
          </a:xfrm>
        </p:spPr>
      </p:pic>
    </p:spTree>
    <p:extLst>
      <p:ext uri="{BB962C8B-B14F-4D97-AF65-F5344CB8AC3E}">
        <p14:creationId xmlns:p14="http://schemas.microsoft.com/office/powerpoint/2010/main" val="3627483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A40F3D9-7F68-448B-94D4-3169D682015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64" y="0"/>
            <a:ext cx="9282872" cy="6864346"/>
          </a:xfrm>
        </p:spPr>
      </p:pic>
    </p:spTree>
    <p:extLst>
      <p:ext uri="{BB962C8B-B14F-4D97-AF65-F5344CB8AC3E}">
        <p14:creationId xmlns:p14="http://schemas.microsoft.com/office/powerpoint/2010/main" val="3493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německá literatura – hlavní 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stále ještě vyrovnávání se s 2. světovou válkou a rolí jedince v ní: např. G. Grass, </a:t>
            </a:r>
            <a:r>
              <a:rPr lang="cs-CZ" dirty="0" err="1"/>
              <a:t>M.Walser</a:t>
            </a:r>
            <a:r>
              <a:rPr lang="cs-CZ" dirty="0"/>
              <a:t>: Johann (1998), B. Schlink: Předčítač (1995), W. G. Sebald: Vystěhovalci (1992), </a:t>
            </a:r>
            <a:r>
              <a:rPr lang="cs-CZ" dirty="0" err="1"/>
              <a:t>Austerlitz</a:t>
            </a:r>
            <a:r>
              <a:rPr lang="cs-CZ" dirty="0"/>
              <a:t> (2001)</a:t>
            </a:r>
          </a:p>
          <a:p>
            <a:r>
              <a:rPr lang="cs-CZ" dirty="0"/>
              <a:t>znovusjednocení Německa, resp. „ostalgie“</a:t>
            </a:r>
          </a:p>
          <a:p>
            <a:r>
              <a:rPr lang="cs-CZ" dirty="0"/>
              <a:t>literatura migrantů – lidí s původem mimo Německo vs. „</a:t>
            </a:r>
            <a:r>
              <a:rPr lang="cs-CZ" dirty="0" err="1"/>
              <a:t>Leitkutur</a:t>
            </a:r>
            <a:r>
              <a:rPr lang="cs-CZ" dirty="0"/>
              <a:t>“ (</a:t>
            </a:r>
            <a:r>
              <a:rPr lang="cs-CZ" dirty="0" err="1"/>
              <a:t>Bassam</a:t>
            </a:r>
            <a:r>
              <a:rPr lang="cs-CZ" dirty="0"/>
              <a:t> </a:t>
            </a:r>
            <a:r>
              <a:rPr lang="cs-CZ" dirty="0" err="1"/>
              <a:t>Tibi</a:t>
            </a:r>
            <a:r>
              <a:rPr lang="cs-CZ" dirty="0"/>
              <a:t>)</a:t>
            </a:r>
          </a:p>
          <a:p>
            <a:r>
              <a:rPr lang="cs-CZ" dirty="0"/>
              <a:t>Postmoderní literatura (Patrick </a:t>
            </a:r>
            <a:r>
              <a:rPr lang="cs-CZ" dirty="0" err="1"/>
              <a:t>Süßkind</a:t>
            </a:r>
            <a:r>
              <a:rPr lang="cs-CZ" dirty="0"/>
              <a:t>: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Parfüm</a:t>
            </a:r>
            <a:r>
              <a:rPr lang="cs-CZ" dirty="0"/>
              <a:t>. Die </a:t>
            </a:r>
            <a:r>
              <a:rPr lang="cs-CZ" dirty="0" err="1"/>
              <a:t>Geschichte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Mörders</a:t>
            </a:r>
            <a:r>
              <a:rPr lang="cs-CZ" dirty="0"/>
              <a:t>, 1985, S. </a:t>
            </a:r>
            <a:r>
              <a:rPr lang="cs-CZ" dirty="0" err="1"/>
              <a:t>Nadolny</a:t>
            </a:r>
            <a:r>
              <a:rPr lang="cs-CZ" dirty="0"/>
              <a:t>, B. </a:t>
            </a:r>
            <a:r>
              <a:rPr lang="cs-CZ" dirty="0" err="1"/>
              <a:t>Strauß</a:t>
            </a:r>
            <a:r>
              <a:rPr lang="cs-CZ" dirty="0"/>
              <a:t>)</a:t>
            </a:r>
          </a:p>
          <a:p>
            <a:r>
              <a:rPr lang="cs-CZ" dirty="0"/>
              <a:t>Zpracovávání další problematické minulosti: Postkolonialismus (U. </a:t>
            </a:r>
            <a:r>
              <a:rPr lang="cs-CZ" dirty="0" err="1"/>
              <a:t>Timm</a:t>
            </a:r>
            <a:r>
              <a:rPr lang="cs-CZ" dirty="0"/>
              <a:t>: </a:t>
            </a:r>
            <a:r>
              <a:rPr lang="cs-CZ" dirty="0" err="1"/>
              <a:t>Morenga</a:t>
            </a:r>
            <a:r>
              <a:rPr lang="cs-CZ" dirty="0"/>
              <a:t>) , německý terorismus - návraty k RAF (F. </a:t>
            </a:r>
            <a:r>
              <a:rPr lang="cs-CZ" dirty="0" err="1"/>
              <a:t>Petzold</a:t>
            </a:r>
            <a:r>
              <a:rPr lang="cs-CZ" dirty="0"/>
              <a:t>, Ch. </a:t>
            </a:r>
            <a:r>
              <a:rPr lang="cs-CZ" dirty="0" err="1"/>
              <a:t>Hein</a:t>
            </a:r>
            <a:r>
              <a:rPr lang="cs-CZ" dirty="0"/>
              <a:t>, T. </a:t>
            </a:r>
            <a:r>
              <a:rPr lang="cs-CZ" dirty="0" err="1"/>
              <a:t>Staffel</a:t>
            </a:r>
            <a:r>
              <a:rPr lang="cs-CZ" dirty="0"/>
              <a:t> aj.)</a:t>
            </a:r>
          </a:p>
          <a:p>
            <a:r>
              <a:rPr lang="cs-CZ" dirty="0"/>
              <a:t>Feminismus a gender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2237D-0DBE-4703-B99C-533284B9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Německé výtvarné umění: Willi Sitte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3415D43-8824-4A20-A277-A643A74D3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01" y="1690687"/>
            <a:ext cx="3821414" cy="4896187"/>
          </a:xfrm>
        </p:spPr>
      </p:pic>
      <p:pic>
        <p:nvPicPr>
          <p:cNvPr id="6146" name="Picture 2" descr="Nachfahren des DDR-Malers Willi Sitte: Auf der Suche nach dem Gemälde „ Lidice“ | Radio Prague International">
            <a:extLst>
              <a:ext uri="{FF2B5EF4-FFF2-40B4-BE49-F238E27FC236}">
                <a16:creationId xmlns:a16="http://schemas.microsoft.com/office/drawing/2014/main" id="{A8FD90B7-3104-4772-A3C4-03625EE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63" y="1251662"/>
            <a:ext cx="4749850" cy="52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24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7F499-D7E3-4C09-8845-5205B1A1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 err="1"/>
              <a:t>Německé</a:t>
            </a:r>
            <a:r>
              <a:rPr lang="en-US" sz="3800" dirty="0"/>
              <a:t> </a:t>
            </a:r>
            <a:r>
              <a:rPr lang="en-US" sz="3800" dirty="0" err="1"/>
              <a:t>výtvarné</a:t>
            </a:r>
            <a:r>
              <a:rPr lang="en-US" sz="3800" dirty="0"/>
              <a:t> </a:t>
            </a:r>
            <a:r>
              <a:rPr lang="en-US" sz="3800" dirty="0" err="1"/>
              <a:t>umění</a:t>
            </a:r>
            <a:r>
              <a:rPr lang="en-US" sz="3800" dirty="0"/>
              <a:t>: </a:t>
            </a:r>
            <a:r>
              <a:rPr lang="en-US" sz="3800" dirty="0" err="1"/>
              <a:t>provokace</a:t>
            </a:r>
            <a:r>
              <a:rPr lang="en-US" sz="3800" dirty="0"/>
              <a:t> a </a:t>
            </a:r>
            <a:r>
              <a:rPr lang="cs-CZ" sz="3800" dirty="0"/>
              <a:t>společenské</a:t>
            </a:r>
            <a:r>
              <a:rPr lang="en-US" sz="3800" dirty="0"/>
              <a:t> </a:t>
            </a:r>
            <a:r>
              <a:rPr lang="en-US" sz="3800" dirty="0" err="1"/>
              <a:t>angažmá</a:t>
            </a:r>
            <a:r>
              <a:rPr lang="en-US" sz="3800" dirty="0"/>
              <a:t>: Martin </a:t>
            </a:r>
            <a:r>
              <a:rPr lang="en-US" sz="3800" dirty="0" err="1"/>
              <a:t>Kippenberger</a:t>
            </a:r>
            <a:r>
              <a:rPr lang="en-US" sz="3800" dirty="0"/>
              <a:t>, P</a:t>
            </a:r>
            <a:r>
              <a:rPr lang="cs-CZ" sz="3800" dirty="0" err="1"/>
              <a:t>eter</a:t>
            </a:r>
            <a:r>
              <a:rPr lang="en-US" sz="3800" dirty="0"/>
              <a:t> Lenk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B62FCA-EEE9-4B0E-A57C-A4908B0B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76" y="321733"/>
            <a:ext cx="5339732" cy="3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zeď, plast&#10;&#10;Popis byl vytvořen automaticky">
            <a:extLst>
              <a:ext uri="{FF2B5EF4-FFF2-40B4-BE49-F238E27FC236}">
                <a16:creationId xmlns:a16="http://schemas.microsoft.com/office/drawing/2014/main" id="{932C7F5E-1EE0-4E17-9100-6F32FF505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91" y="321735"/>
            <a:ext cx="3257131" cy="3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 Günter Grass (1927 - 2015)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Gdaňská trilogie:</a:t>
            </a:r>
          </a:p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Blechtrommel</a:t>
            </a:r>
            <a:r>
              <a:rPr lang="cs-CZ" dirty="0"/>
              <a:t> (1959)</a:t>
            </a:r>
          </a:p>
          <a:p>
            <a:pPr marL="0" indent="0">
              <a:buNone/>
            </a:pPr>
            <a:r>
              <a:rPr lang="cs-CZ" dirty="0" err="1"/>
              <a:t>Katz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Maus</a:t>
            </a:r>
            <a:r>
              <a:rPr lang="cs-CZ" dirty="0"/>
              <a:t> (1961)</a:t>
            </a:r>
          </a:p>
          <a:p>
            <a:pPr marL="0" indent="0">
              <a:buNone/>
            </a:pPr>
            <a:r>
              <a:rPr lang="cs-CZ" dirty="0" err="1"/>
              <a:t>Hundejahre</a:t>
            </a:r>
            <a:r>
              <a:rPr lang="cs-CZ" dirty="0"/>
              <a:t> (1963)</a:t>
            </a:r>
          </a:p>
          <a:p>
            <a:pPr>
              <a:buFontTx/>
              <a:buChar char="-"/>
            </a:pPr>
            <a:r>
              <a:rPr lang="cs-CZ" dirty="0"/>
              <a:t>autobiografie:</a:t>
            </a:r>
          </a:p>
          <a:p>
            <a:pPr marL="0" indent="0">
              <a:buNone/>
            </a:pPr>
            <a:r>
              <a:rPr lang="cs-CZ" dirty="0"/>
              <a:t>Mein </a:t>
            </a:r>
            <a:r>
              <a:rPr lang="cs-CZ" dirty="0" err="1"/>
              <a:t>Jahrhundert</a:t>
            </a:r>
            <a:r>
              <a:rPr lang="cs-CZ" dirty="0"/>
              <a:t> (1999)</a:t>
            </a:r>
          </a:p>
          <a:p>
            <a:pPr marL="0" indent="0">
              <a:buNone/>
            </a:pPr>
            <a:r>
              <a:rPr lang="cs-CZ" dirty="0" err="1"/>
              <a:t>Beim</a:t>
            </a:r>
            <a:r>
              <a:rPr lang="cs-CZ" dirty="0"/>
              <a:t> </a:t>
            </a:r>
            <a:r>
              <a:rPr lang="cs-CZ" dirty="0" err="1"/>
              <a:t>Häuten</a:t>
            </a:r>
            <a:r>
              <a:rPr lang="cs-CZ" dirty="0"/>
              <a:t> der </a:t>
            </a:r>
            <a:r>
              <a:rPr lang="cs-CZ" dirty="0" err="1"/>
              <a:t>Zwiebel</a:t>
            </a:r>
            <a:r>
              <a:rPr lang="cs-CZ" dirty="0"/>
              <a:t> (2006)</a:t>
            </a:r>
          </a:p>
          <a:p>
            <a:pPr marL="0" indent="0">
              <a:buNone/>
            </a:pP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Krebsgang</a:t>
            </a:r>
            <a:r>
              <a:rPr lang="cs-CZ" dirty="0"/>
              <a:t> (2002)</a:t>
            </a:r>
          </a:p>
          <a:p>
            <a:pPr marL="0" indent="0">
              <a:buNone/>
            </a:pPr>
            <a:r>
              <a:rPr lang="cs-CZ" dirty="0"/>
              <a:t>- korespondence s Pavlem Kohoutem - 1968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07" y="3259549"/>
            <a:ext cx="3027505" cy="29174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76" y="2080260"/>
            <a:ext cx="1296144" cy="2523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Wendeliteratur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Wendeliteratur</a:t>
            </a:r>
            <a:r>
              <a:rPr lang="cs-CZ" dirty="0"/>
              <a:t> –otázka německé jednoty, dělení </a:t>
            </a:r>
            <a:r>
              <a:rPr lang="cs-CZ" dirty="0" err="1"/>
              <a:t>Ossis</a:t>
            </a:r>
            <a:r>
              <a:rPr lang="cs-CZ" dirty="0"/>
              <a:t>, </a:t>
            </a:r>
            <a:r>
              <a:rPr lang="cs-CZ" dirty="0" err="1"/>
              <a:t>Wessis</a:t>
            </a:r>
            <a:r>
              <a:rPr lang="cs-CZ" dirty="0"/>
              <a:t>, interpretace rozdělených německých států a jejich historie:</a:t>
            </a:r>
          </a:p>
          <a:p>
            <a:r>
              <a:rPr lang="cs-CZ" dirty="0"/>
              <a:t>Peter Schneider (1940-): Der </a:t>
            </a:r>
            <a:r>
              <a:rPr lang="cs-CZ" dirty="0" err="1"/>
              <a:t>Mauerspringer</a:t>
            </a:r>
            <a:r>
              <a:rPr lang="cs-CZ" dirty="0"/>
              <a:t> (1982)</a:t>
            </a:r>
          </a:p>
          <a:p>
            <a:r>
              <a:rPr lang="cs-CZ" dirty="0"/>
              <a:t>Günter de </a:t>
            </a:r>
            <a:r>
              <a:rPr lang="cs-CZ" dirty="0" err="1"/>
              <a:t>Bruyn</a:t>
            </a:r>
            <a:r>
              <a:rPr lang="cs-CZ" dirty="0"/>
              <a:t> (1926-): eseje </a:t>
            </a:r>
            <a:r>
              <a:rPr lang="cs-CZ" dirty="0" err="1"/>
              <a:t>Jubelschreie</a:t>
            </a:r>
            <a:r>
              <a:rPr lang="cs-CZ" dirty="0"/>
              <a:t>, </a:t>
            </a:r>
            <a:r>
              <a:rPr lang="cs-CZ" dirty="0" err="1"/>
              <a:t>Trauergesänge</a:t>
            </a:r>
            <a:r>
              <a:rPr lang="cs-CZ" dirty="0"/>
              <a:t> (1991)</a:t>
            </a:r>
          </a:p>
          <a:p>
            <a:r>
              <a:rPr lang="cs-CZ" dirty="0"/>
              <a:t>Martin </a:t>
            </a:r>
            <a:r>
              <a:rPr lang="cs-CZ" dirty="0" err="1"/>
              <a:t>Walser</a:t>
            </a:r>
            <a:r>
              <a:rPr lang="cs-CZ" dirty="0"/>
              <a:t> (1927-): eseje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reden</a:t>
            </a:r>
            <a:r>
              <a:rPr lang="cs-CZ" dirty="0"/>
              <a:t> (1989)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návraty k NDR po roce 1990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Günter Grass</a:t>
            </a:r>
            <a:r>
              <a:rPr lang="cs-CZ" dirty="0"/>
              <a:t>: esej </a:t>
            </a:r>
            <a:r>
              <a:rPr lang="cs-CZ" i="1" dirty="0" err="1"/>
              <a:t>Ein</a:t>
            </a:r>
            <a:r>
              <a:rPr lang="cs-CZ" i="1" dirty="0"/>
              <a:t> </a:t>
            </a:r>
            <a:r>
              <a:rPr lang="cs-CZ" i="1" dirty="0" err="1"/>
              <a:t>Schnäppchen</a:t>
            </a:r>
            <a:r>
              <a:rPr lang="cs-CZ" i="1" dirty="0"/>
              <a:t> </a:t>
            </a:r>
            <a:r>
              <a:rPr lang="cs-CZ" i="1" dirty="0" err="1"/>
              <a:t>namens</a:t>
            </a:r>
            <a:r>
              <a:rPr lang="cs-CZ" i="1" dirty="0"/>
              <a:t> DDR </a:t>
            </a:r>
            <a:r>
              <a:rPr lang="cs-CZ" dirty="0"/>
              <a:t>(1993), Širé pole (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weites</a:t>
            </a:r>
            <a:r>
              <a:rPr lang="cs-CZ" dirty="0"/>
              <a:t> </a:t>
            </a:r>
            <a:r>
              <a:rPr lang="cs-CZ" dirty="0" err="1"/>
              <a:t>Feld</a:t>
            </a:r>
            <a:r>
              <a:rPr lang="cs-CZ" dirty="0"/>
              <a:t> ,1995) – proti sjednocení, obhajoba NDR</a:t>
            </a:r>
          </a:p>
          <a:p>
            <a:r>
              <a:rPr lang="cs-CZ" b="1" dirty="0"/>
              <a:t>Monika </a:t>
            </a:r>
            <a:r>
              <a:rPr lang="cs-CZ" b="1" dirty="0" err="1"/>
              <a:t>Maron</a:t>
            </a:r>
            <a:r>
              <a:rPr lang="cs-CZ" dirty="0"/>
              <a:t> (1941-): román </a:t>
            </a:r>
            <a:r>
              <a:rPr lang="cs-CZ" i="1" dirty="0" err="1"/>
              <a:t>Stille</a:t>
            </a:r>
            <a:r>
              <a:rPr lang="cs-CZ" i="1" dirty="0"/>
              <a:t> </a:t>
            </a:r>
            <a:r>
              <a:rPr lang="cs-CZ" i="1" dirty="0" err="1"/>
              <a:t>Zeile</a:t>
            </a:r>
            <a:r>
              <a:rPr lang="cs-CZ" i="1" dirty="0"/>
              <a:t> </a:t>
            </a:r>
            <a:r>
              <a:rPr lang="cs-CZ" i="1" dirty="0" err="1"/>
              <a:t>Sechs</a:t>
            </a:r>
            <a:r>
              <a:rPr lang="cs-CZ" i="1" dirty="0"/>
              <a:t> ,</a:t>
            </a:r>
            <a:r>
              <a:rPr lang="cs-CZ" dirty="0"/>
              <a:t>1991</a:t>
            </a:r>
          </a:p>
          <a:p>
            <a:r>
              <a:rPr lang="cs-CZ" b="1" dirty="0"/>
              <a:t>Hermann Kant </a:t>
            </a:r>
            <a:r>
              <a:rPr lang="cs-CZ" dirty="0"/>
              <a:t>(1926-2016): román </a:t>
            </a:r>
            <a:r>
              <a:rPr lang="cs-CZ" i="1" dirty="0" err="1"/>
              <a:t>Kormoran</a:t>
            </a:r>
            <a:r>
              <a:rPr lang="cs-CZ" dirty="0"/>
              <a:t> (1994), </a:t>
            </a:r>
            <a:r>
              <a:rPr lang="cs-CZ" i="1" dirty="0" err="1"/>
              <a:t>Abspann</a:t>
            </a:r>
            <a:r>
              <a:rPr lang="cs-CZ" dirty="0"/>
              <a:t>, 1991</a:t>
            </a:r>
          </a:p>
          <a:p>
            <a:r>
              <a:rPr lang="cs-CZ" b="1" dirty="0"/>
              <a:t>Wolfgang </a:t>
            </a:r>
            <a:r>
              <a:rPr lang="cs-CZ" b="1" dirty="0" err="1"/>
              <a:t>Hilbig</a:t>
            </a:r>
            <a:r>
              <a:rPr lang="cs-CZ" b="1" dirty="0"/>
              <a:t> </a:t>
            </a:r>
            <a:r>
              <a:rPr lang="cs-CZ" dirty="0"/>
              <a:t>(1941-2007): </a:t>
            </a:r>
            <a:r>
              <a:rPr lang="cs-CZ" i="1" dirty="0"/>
              <a:t>Alte </a:t>
            </a:r>
            <a:r>
              <a:rPr lang="cs-CZ" i="1" dirty="0" err="1"/>
              <a:t>Abdeckerei</a:t>
            </a:r>
            <a:r>
              <a:rPr lang="cs-CZ" i="1" dirty="0"/>
              <a:t> </a:t>
            </a:r>
            <a:r>
              <a:rPr lang="cs-CZ" dirty="0"/>
              <a:t>(1991), </a:t>
            </a:r>
            <a:r>
              <a:rPr lang="cs-CZ" i="1" dirty="0" err="1"/>
              <a:t>Ich</a:t>
            </a:r>
            <a:r>
              <a:rPr lang="cs-CZ" i="1" dirty="0"/>
              <a:t>, </a:t>
            </a:r>
            <a:r>
              <a:rPr lang="cs-CZ" dirty="0"/>
              <a:t>1993, </a:t>
            </a:r>
            <a:r>
              <a:rPr lang="cs-CZ" i="1" dirty="0" err="1"/>
              <a:t>Das</a:t>
            </a:r>
            <a:r>
              <a:rPr lang="cs-CZ" i="1" dirty="0"/>
              <a:t> Provisorium </a:t>
            </a:r>
            <a:r>
              <a:rPr lang="cs-CZ" dirty="0"/>
              <a:t>(2000)</a:t>
            </a:r>
          </a:p>
          <a:p>
            <a:r>
              <a:rPr lang="cs-CZ" b="1" dirty="0"/>
              <a:t>Thomas </a:t>
            </a:r>
            <a:r>
              <a:rPr lang="cs-CZ" b="1" dirty="0" err="1"/>
              <a:t>Brussig</a:t>
            </a:r>
            <a:r>
              <a:rPr lang="cs-CZ" dirty="0"/>
              <a:t>:  </a:t>
            </a:r>
            <a:r>
              <a:rPr lang="cs-CZ" i="1" dirty="0" err="1"/>
              <a:t>Wie</a:t>
            </a:r>
            <a:r>
              <a:rPr lang="cs-CZ" i="1" dirty="0"/>
              <a:t> es </a:t>
            </a:r>
            <a:r>
              <a:rPr lang="cs-CZ" i="1" dirty="0" err="1"/>
              <a:t>leuchtet</a:t>
            </a:r>
            <a:r>
              <a:rPr lang="cs-CZ" i="1" dirty="0"/>
              <a:t>, </a:t>
            </a:r>
            <a:r>
              <a:rPr lang="cs-CZ" dirty="0"/>
              <a:t>2004, česky Oslnění, </a:t>
            </a:r>
            <a:r>
              <a:rPr lang="cs-CZ" i="1" dirty="0" err="1"/>
              <a:t>Helden</a:t>
            </a:r>
            <a:r>
              <a:rPr lang="cs-CZ" i="1" dirty="0"/>
              <a:t> </a:t>
            </a:r>
            <a:r>
              <a:rPr lang="cs-CZ" i="1" dirty="0" err="1"/>
              <a:t>wie</a:t>
            </a:r>
            <a:r>
              <a:rPr lang="cs-CZ" i="1" dirty="0"/>
              <a:t> </a:t>
            </a:r>
            <a:r>
              <a:rPr lang="cs-CZ" i="1" dirty="0" err="1"/>
              <a:t>wir</a:t>
            </a:r>
            <a:r>
              <a:rPr lang="cs-CZ" i="1" dirty="0"/>
              <a:t>, </a:t>
            </a:r>
            <a:r>
              <a:rPr lang="cs-CZ" dirty="0"/>
              <a:t>1995, </a:t>
            </a:r>
            <a:r>
              <a:rPr lang="cs-CZ" i="1" dirty="0" err="1"/>
              <a:t>Am</a:t>
            </a:r>
            <a:r>
              <a:rPr lang="cs-CZ" i="1" dirty="0"/>
              <a:t> </a:t>
            </a:r>
            <a:r>
              <a:rPr lang="cs-CZ" i="1" dirty="0" err="1"/>
              <a:t>kürzeren</a:t>
            </a:r>
            <a:r>
              <a:rPr lang="cs-CZ" i="1" dirty="0"/>
              <a:t> Ende der </a:t>
            </a:r>
            <a:r>
              <a:rPr lang="cs-CZ" i="1" dirty="0" err="1"/>
              <a:t>Sonnenallee</a:t>
            </a:r>
            <a:r>
              <a:rPr lang="cs-CZ" i="1" dirty="0"/>
              <a:t>, </a:t>
            </a:r>
            <a:r>
              <a:rPr lang="cs-CZ" dirty="0"/>
              <a:t>2000, film</a:t>
            </a:r>
          </a:p>
          <a:p>
            <a:r>
              <a:rPr lang="cs-CZ" b="1" dirty="0"/>
              <a:t>Christoph </a:t>
            </a:r>
            <a:r>
              <a:rPr lang="cs-CZ" b="1" dirty="0" err="1"/>
              <a:t>Hein</a:t>
            </a:r>
            <a:r>
              <a:rPr lang="cs-CZ" dirty="0"/>
              <a:t> (1944-): </a:t>
            </a:r>
            <a:r>
              <a:rPr lang="cs-CZ" i="1" dirty="0" err="1"/>
              <a:t>Willenbrock</a:t>
            </a:r>
            <a:r>
              <a:rPr lang="cs-CZ" i="1" dirty="0"/>
              <a:t>, </a:t>
            </a:r>
            <a:r>
              <a:rPr lang="cs-CZ" dirty="0"/>
              <a:t>2000, film</a:t>
            </a:r>
          </a:p>
          <a:p>
            <a:r>
              <a:rPr lang="cs-CZ" b="1" dirty="0"/>
              <a:t>Erich </a:t>
            </a:r>
            <a:r>
              <a:rPr lang="cs-CZ" b="1" dirty="0" err="1"/>
              <a:t>Loest</a:t>
            </a:r>
            <a:r>
              <a:rPr lang="cs-CZ" b="1" dirty="0"/>
              <a:t> </a:t>
            </a:r>
            <a:r>
              <a:rPr lang="cs-CZ" dirty="0"/>
              <a:t>(1926-2013): </a:t>
            </a:r>
            <a:r>
              <a:rPr lang="cs-CZ" i="1" dirty="0" err="1"/>
              <a:t>Nikolaikirche</a:t>
            </a:r>
            <a:r>
              <a:rPr lang="cs-CZ" i="1" dirty="0"/>
              <a:t>, </a:t>
            </a:r>
            <a:r>
              <a:rPr lang="cs-CZ" dirty="0"/>
              <a:t>1995</a:t>
            </a:r>
          </a:p>
          <a:p>
            <a:r>
              <a:rPr lang="cs-CZ" b="1" dirty="0"/>
              <a:t>Uwe </a:t>
            </a:r>
            <a:r>
              <a:rPr lang="cs-CZ" b="1" dirty="0" err="1"/>
              <a:t>Tellkamp</a:t>
            </a:r>
            <a:r>
              <a:rPr lang="cs-CZ" dirty="0"/>
              <a:t> (1968-): 2008 </a:t>
            </a:r>
            <a:r>
              <a:rPr lang="cs-CZ" i="1" dirty="0"/>
              <a:t>Der </a:t>
            </a:r>
            <a:r>
              <a:rPr lang="cs-CZ" i="1" dirty="0" err="1"/>
              <a:t>Turm</a:t>
            </a:r>
            <a:r>
              <a:rPr lang="cs-CZ" i="1" dirty="0"/>
              <a:t>, </a:t>
            </a:r>
            <a:r>
              <a:rPr lang="cs-CZ" dirty="0"/>
              <a:t>2008</a:t>
            </a:r>
          </a:p>
          <a:p>
            <a:r>
              <a:rPr lang="cs-CZ" b="1" dirty="0"/>
              <a:t>Lutz </a:t>
            </a:r>
            <a:r>
              <a:rPr lang="cs-CZ" b="1" dirty="0" err="1"/>
              <a:t>Seiler</a:t>
            </a:r>
            <a:r>
              <a:rPr lang="cs-CZ" dirty="0"/>
              <a:t> (1963-): </a:t>
            </a:r>
            <a:r>
              <a:rPr lang="cs-CZ" i="1" dirty="0" err="1"/>
              <a:t>Kruso</a:t>
            </a:r>
            <a:r>
              <a:rPr lang="cs-CZ" i="1" dirty="0"/>
              <a:t>, </a:t>
            </a:r>
            <a:r>
              <a:rPr lang="cs-CZ" dirty="0"/>
              <a:t>2014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Christa</a:t>
            </a:r>
            <a:r>
              <a:rPr lang="cs-CZ" dirty="0"/>
              <a:t> Wolf(</a:t>
            </a:r>
            <a:r>
              <a:rPr lang="cs-CZ" dirty="0" err="1"/>
              <a:t>Christa</a:t>
            </a:r>
            <a:r>
              <a:rPr lang="cs-CZ" dirty="0"/>
              <a:t> </a:t>
            </a:r>
            <a:r>
              <a:rPr lang="cs-CZ" dirty="0" err="1"/>
              <a:t>Ihlenfeld</a:t>
            </a:r>
            <a:r>
              <a:rPr lang="cs-CZ" dirty="0"/>
              <a:t>, 1929 – 2011)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od 1949 členka SED, v 50. letech redaktorka časopisu </a:t>
            </a:r>
            <a:r>
              <a:rPr lang="cs-CZ" dirty="0" err="1"/>
              <a:t>Neue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Literatur, 1963-7 kandidátka ÚV SED, 1965 na sjezdu vystoupila proti nové restriktivní kulturní politice</a:t>
            </a:r>
          </a:p>
          <a:p>
            <a:r>
              <a:rPr lang="cs-CZ" dirty="0"/>
              <a:t>1955 – 1977 členka předsednictva svazu spisovatelů NDR. 1977 z předsednictva vyloučena</a:t>
            </a:r>
          </a:p>
          <a:p>
            <a:r>
              <a:rPr lang="cs-CZ" dirty="0"/>
              <a:t>1961 </a:t>
            </a:r>
            <a:r>
              <a:rPr lang="cs-CZ" dirty="0" err="1"/>
              <a:t>Moskauer</a:t>
            </a:r>
            <a:r>
              <a:rPr lang="cs-CZ" dirty="0"/>
              <a:t> </a:t>
            </a:r>
            <a:r>
              <a:rPr lang="cs-CZ" dirty="0" err="1"/>
              <a:t>Novelle</a:t>
            </a:r>
            <a:r>
              <a:rPr lang="cs-CZ" dirty="0"/>
              <a:t> – láska východoněmecké lékařky a ruského  tlumočníka</a:t>
            </a:r>
          </a:p>
          <a:p>
            <a:r>
              <a:rPr lang="cs-CZ" dirty="0"/>
              <a:t>1968 </a:t>
            </a:r>
            <a:r>
              <a:rPr lang="cs-CZ" dirty="0" err="1"/>
              <a:t>Nachdenken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Christa T. – kritika života v NDR</a:t>
            </a:r>
          </a:p>
          <a:p>
            <a:r>
              <a:rPr lang="cs-CZ" dirty="0"/>
              <a:t>1983 </a:t>
            </a:r>
            <a:r>
              <a:rPr lang="cs-CZ" dirty="0" err="1"/>
              <a:t>Kassandra</a:t>
            </a:r>
            <a:endParaRPr lang="cs-CZ" dirty="0"/>
          </a:p>
          <a:p>
            <a:r>
              <a:rPr lang="cs-CZ" dirty="0"/>
              <a:t>1989 patřila mezi řečníky na demonstracích</a:t>
            </a:r>
          </a:p>
          <a:p>
            <a:r>
              <a:rPr lang="cs-CZ" dirty="0"/>
              <a:t>1990 </a:t>
            </a:r>
            <a:r>
              <a:rPr lang="cs-CZ" dirty="0" err="1"/>
              <a:t>povídlka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bleibt</a:t>
            </a:r>
            <a:r>
              <a:rPr lang="cs-CZ" dirty="0"/>
              <a:t> – pronásledování po podpisu  </a:t>
            </a:r>
          </a:p>
          <a:p>
            <a:r>
              <a:rPr lang="cs-CZ" dirty="0"/>
              <a:t>protestu proti vyhoštění </a:t>
            </a:r>
            <a:r>
              <a:rPr lang="cs-CZ" dirty="0" err="1"/>
              <a:t>Biermanna</a:t>
            </a:r>
            <a:r>
              <a:rPr lang="cs-CZ" dirty="0"/>
              <a:t>,  napsána 1979?</a:t>
            </a:r>
          </a:p>
          <a:p>
            <a:r>
              <a:rPr lang="cs-CZ" dirty="0"/>
              <a:t>1993 sama oznámila, že byla v letech </a:t>
            </a:r>
          </a:p>
          <a:p>
            <a:r>
              <a:rPr lang="cs-CZ" dirty="0"/>
              <a:t>1959-62 spolupracovnicí Stasi, </a:t>
            </a:r>
          </a:p>
          <a:p>
            <a:r>
              <a:rPr lang="cs-CZ" dirty="0"/>
              <a:t>1992/3 v USA</a:t>
            </a:r>
          </a:p>
          <a:p>
            <a:r>
              <a:rPr lang="cs-CZ" dirty="0"/>
              <a:t>1996 </a:t>
            </a:r>
            <a:r>
              <a:rPr lang="cs-CZ" dirty="0" err="1"/>
              <a:t>Medea</a:t>
            </a:r>
            <a:r>
              <a:rPr lang="cs-CZ" dirty="0"/>
              <a:t>. </a:t>
            </a:r>
            <a:r>
              <a:rPr lang="cs-CZ" dirty="0" err="1"/>
              <a:t>Stimmen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budova, fotka, nákladní auto, muž&#10;&#10;Popis byl vytvořen automaticky">
            <a:extLst>
              <a:ext uri="{FF2B5EF4-FFF2-40B4-BE49-F238E27FC236}">
                <a16:creationId xmlns:a16="http://schemas.microsoft.com/office/drawing/2014/main" id="{F8F48E4F-D92F-4439-B3AF-D0124D32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13" y="3213630"/>
            <a:ext cx="2222387" cy="3098270"/>
          </a:xfrm>
          <a:prstGeom prst="rect">
            <a:avLst/>
          </a:prstGeom>
        </p:spPr>
      </p:pic>
      <p:pic>
        <p:nvPicPr>
          <p:cNvPr id="7" name="Obrázek 6" descr="Obsah obrázku oblek, osoba, muž, firemní&#10;&#10;Popis byl vytvořen automaticky">
            <a:extLst>
              <a:ext uri="{FF2B5EF4-FFF2-40B4-BE49-F238E27FC236}">
                <a16:creationId xmlns:a16="http://schemas.microsoft.com/office/drawing/2014/main" id="{B948446D-22D0-4C8D-9621-208B8A769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26" y="4192051"/>
            <a:ext cx="2222387" cy="23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Wolf </a:t>
            </a:r>
            <a:r>
              <a:rPr lang="cs-CZ" dirty="0" err="1"/>
              <a:t>Biermann</a:t>
            </a:r>
            <a:r>
              <a:rPr lang="cs-CZ" dirty="0"/>
              <a:t> (nar. 1936)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syn nacisty zvražděného přístavního dělníka</a:t>
            </a:r>
          </a:p>
          <a:p>
            <a:r>
              <a:rPr lang="cs-CZ" dirty="0"/>
              <a:t>1953 přišel ze SRN do NDR</a:t>
            </a:r>
          </a:p>
          <a:p>
            <a:r>
              <a:rPr lang="cs-CZ" dirty="0"/>
              <a:t>studoval filosofii a pracoval u divadla</a:t>
            </a:r>
          </a:p>
          <a:p>
            <a:r>
              <a:rPr lang="cs-CZ" dirty="0"/>
              <a:t>1962 první veřejné (byť v malém kruhu na literárním večeru) vystoupení s kritickými písněmi, tzn. písněmi socialistickými, ale zaměřenými proti autoritám: naučil se </a:t>
            </a:r>
            <a:r>
              <a:rPr lang="cs-CZ" dirty="0" err="1"/>
              <a:t>fialektiku</a:t>
            </a:r>
            <a:r>
              <a:rPr lang="cs-CZ" dirty="0"/>
              <a:t>  u </a:t>
            </a:r>
            <a:r>
              <a:rPr lang="cs-CZ" dirty="0" err="1"/>
              <a:t>Hegela</a:t>
            </a:r>
            <a:r>
              <a:rPr lang="cs-CZ" dirty="0"/>
              <a:t>, revoluční teorii u Marxe, estetiku u Brechta, poezii u Villona a H. </a:t>
            </a:r>
            <a:r>
              <a:rPr lang="cs-CZ" dirty="0" err="1"/>
              <a:t>Heineho</a:t>
            </a:r>
            <a:endParaRPr lang="cs-CZ" dirty="0"/>
          </a:p>
          <a:p>
            <a:r>
              <a:rPr lang="cs-CZ" dirty="0"/>
              <a:t>1965 uveřejnil svou sbírku Die </a:t>
            </a:r>
            <a:r>
              <a:rPr lang="cs-CZ" dirty="0" err="1"/>
              <a:t>Drahtharfe</a:t>
            </a:r>
            <a:r>
              <a:rPr lang="cs-CZ" dirty="0"/>
              <a:t> v západoněmeckém </a:t>
            </a:r>
            <a:r>
              <a:rPr lang="cs-CZ" dirty="0" err="1"/>
              <a:t>nakladatelstvíWagenbach</a:t>
            </a:r>
            <a:r>
              <a:rPr lang="cs-CZ" dirty="0"/>
              <a:t>→publikační zákaz, </a:t>
            </a:r>
            <a:r>
              <a:rPr lang="cs-CZ" dirty="0" err="1"/>
              <a:t>zákaz</a:t>
            </a:r>
            <a:r>
              <a:rPr lang="cs-CZ" dirty="0"/>
              <a:t> vystupování, zákaz vycestovat, sledování (nasazeno postupně 70 špiónů a konfidentů), 1965 označen E. </a:t>
            </a:r>
            <a:r>
              <a:rPr lang="cs-CZ" dirty="0" err="1"/>
              <a:t>Honeckerem</a:t>
            </a:r>
            <a:r>
              <a:rPr lang="cs-CZ" dirty="0"/>
              <a:t> na 11. </a:t>
            </a:r>
            <a:r>
              <a:rPr lang="cs-CZ" dirty="0" err="1"/>
              <a:t>splenárním</a:t>
            </a:r>
            <a:r>
              <a:rPr lang="cs-CZ" dirty="0"/>
              <a:t> zasedání ÚV SED za “zrádce“ socialismu → další nahrávky vycházejí jen v SRN</a:t>
            </a:r>
          </a:p>
          <a:p>
            <a:r>
              <a:rPr lang="cs-CZ" dirty="0"/>
              <a:t>1976 směl vycestovat na pozvání IG Metal do SRN, koncert v Kolíně nad Rýnem – velký úspěch, televizní </a:t>
            </a:r>
            <a:r>
              <a:rPr lang="cs-CZ" dirty="0" err="1"/>
              <a:t>přenos</a:t>
            </a:r>
            <a:r>
              <a:rPr lang="cs-CZ" dirty="0"/>
              <a:t>→ odebrání </a:t>
            </a:r>
            <a:r>
              <a:rPr lang="cs-CZ" dirty="0" err="1"/>
              <a:t>občanství</a:t>
            </a:r>
            <a:r>
              <a:rPr lang="cs-CZ" dirty="0"/>
              <a:t>→protesty v NDR (otevřený dopis z 17.11. 1976– např. </a:t>
            </a:r>
            <a:r>
              <a:rPr lang="cs-CZ" dirty="0" err="1"/>
              <a:t>Sarah</a:t>
            </a:r>
            <a:r>
              <a:rPr lang="cs-CZ" dirty="0"/>
              <a:t> </a:t>
            </a:r>
            <a:r>
              <a:rPr lang="cs-CZ" dirty="0" err="1"/>
              <a:t>Kirsch</a:t>
            </a:r>
            <a:r>
              <a:rPr lang="cs-CZ" dirty="0"/>
              <a:t>, St. </a:t>
            </a:r>
            <a:r>
              <a:rPr lang="cs-CZ" dirty="0" err="1"/>
              <a:t>Heym</a:t>
            </a:r>
            <a:r>
              <a:rPr lang="cs-CZ" dirty="0"/>
              <a:t>, St. </a:t>
            </a:r>
            <a:r>
              <a:rPr lang="cs-CZ" dirty="0" err="1"/>
              <a:t>Hermlin</a:t>
            </a:r>
            <a:r>
              <a:rPr lang="cs-CZ" dirty="0"/>
              <a:t>, </a:t>
            </a:r>
            <a:r>
              <a:rPr lang="cs-CZ" dirty="0" err="1"/>
              <a:t>Chr</a:t>
            </a:r>
            <a:r>
              <a:rPr lang="cs-CZ" dirty="0"/>
              <a:t>. Wolf, V. Braun, F. </a:t>
            </a:r>
            <a:r>
              <a:rPr lang="cs-CZ" dirty="0" err="1"/>
              <a:t>Fühmann</a:t>
            </a:r>
            <a:r>
              <a:rPr lang="cs-CZ" dirty="0"/>
              <a:t>, Jurek </a:t>
            </a:r>
            <a:r>
              <a:rPr lang="cs-CZ" dirty="0" err="1"/>
              <a:t>Becker</a:t>
            </a:r>
            <a:r>
              <a:rPr lang="cs-CZ" dirty="0"/>
              <a:t>, </a:t>
            </a:r>
            <a:r>
              <a:rPr lang="cs-CZ" dirty="0" err="1"/>
              <a:t>Günter</a:t>
            </a:r>
            <a:r>
              <a:rPr lang="cs-CZ" dirty="0"/>
              <a:t> </a:t>
            </a:r>
            <a:r>
              <a:rPr lang="cs-CZ" dirty="0" err="1"/>
              <a:t>Kunert</a:t>
            </a:r>
            <a:r>
              <a:rPr lang="cs-CZ" dirty="0"/>
              <a:t>, </a:t>
            </a:r>
            <a:r>
              <a:rPr lang="cs-CZ" dirty="0" err="1"/>
              <a:t>Heiner</a:t>
            </a:r>
            <a:r>
              <a:rPr lang="cs-CZ" dirty="0"/>
              <a:t> </a:t>
            </a:r>
            <a:r>
              <a:rPr lang="cs-CZ" dirty="0" err="1"/>
              <a:t>Müller</a:t>
            </a:r>
            <a:r>
              <a:rPr lang="cs-CZ" dirty="0"/>
              <a:t> – celkem 150 umělců</a:t>
            </a:r>
          </a:p>
          <a:p>
            <a:r>
              <a:rPr lang="cs-CZ" dirty="0"/>
              <a:t>pro vysídlení se vyslovili: A. </a:t>
            </a:r>
            <a:r>
              <a:rPr lang="cs-CZ" dirty="0" err="1"/>
              <a:t>Seghers</a:t>
            </a:r>
            <a:r>
              <a:rPr lang="cs-CZ" dirty="0"/>
              <a:t>, Hermann Kant či Peter </a:t>
            </a:r>
            <a:r>
              <a:rPr lang="cs-CZ" dirty="0" err="1"/>
              <a:t>Hacks</a:t>
            </a:r>
            <a:endParaRPr lang="cs-CZ" dirty="0"/>
          </a:p>
          <a:p>
            <a:r>
              <a:rPr lang="cs-CZ" dirty="0"/>
              <a:t>2014 ve Spolkovém sněmu:</a:t>
            </a:r>
          </a:p>
          <a:p>
            <a:r>
              <a:rPr lang="cs-CZ" dirty="0">
                <a:hlinkClick r:id="rId2"/>
              </a:rPr>
              <a:t>https://www.youtube.com/watch?v=JQ3kwP5SWeg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62CD90-D8E8-4B35-A563-0789822AA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osoba, muž, vpředu, držení&#10;&#10;Popis byl vytvořen automaticky">
            <a:extLst>
              <a:ext uri="{FF2B5EF4-FFF2-40B4-BE49-F238E27FC236}">
                <a16:creationId xmlns:a16="http://schemas.microsoft.com/office/drawing/2014/main" id="{C97D71E8-2C0C-4B60-BF8E-5A4EB0CBA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610493"/>
            <a:ext cx="3183890" cy="47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742E0CEC-EB29-478A-B147-7E6F343D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Biermann</a:t>
            </a:r>
            <a:r>
              <a:rPr lang="cs-CZ" dirty="0"/>
              <a:t>: Die </a:t>
            </a:r>
            <a:r>
              <a:rPr lang="cs-CZ" dirty="0" err="1"/>
              <a:t>Ermutigung</a:t>
            </a:r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425DEB4F-5946-422E-8455-60449E4C3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Du</a:t>
            </a:r>
            <a:r>
              <a:rPr lang="cs-CZ" dirty="0"/>
              <a:t>, </a:t>
            </a:r>
            <a:r>
              <a:rPr lang="cs-CZ" dirty="0" err="1"/>
              <a:t>laß</a:t>
            </a:r>
            <a:r>
              <a:rPr lang="cs-CZ" dirty="0"/>
              <a:t> </a:t>
            </a:r>
            <a:r>
              <a:rPr lang="cs-CZ" dirty="0" err="1"/>
              <a:t>dich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verhärten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harten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Die </a:t>
            </a:r>
            <a:r>
              <a:rPr lang="cs-CZ" dirty="0" err="1"/>
              <a:t>allzu</a:t>
            </a:r>
            <a:r>
              <a:rPr lang="cs-CZ" dirty="0"/>
              <a:t> </a:t>
            </a:r>
            <a:r>
              <a:rPr lang="cs-CZ" dirty="0" err="1"/>
              <a:t>hart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, </a:t>
            </a:r>
            <a:r>
              <a:rPr lang="cs-CZ" dirty="0" err="1"/>
              <a:t>brechen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allzu</a:t>
            </a:r>
            <a:r>
              <a:rPr lang="cs-CZ" dirty="0"/>
              <a:t> </a:t>
            </a:r>
            <a:r>
              <a:rPr lang="cs-CZ" dirty="0" err="1"/>
              <a:t>spitz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, </a:t>
            </a:r>
            <a:r>
              <a:rPr lang="cs-CZ" dirty="0" err="1"/>
              <a:t>stechen</a:t>
            </a:r>
            <a:br>
              <a:rPr lang="cs-CZ" dirty="0"/>
            </a:b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brechen</a:t>
            </a:r>
            <a:r>
              <a:rPr lang="cs-CZ" dirty="0"/>
              <a:t> ab </a:t>
            </a:r>
            <a:r>
              <a:rPr lang="cs-CZ" dirty="0" err="1"/>
              <a:t>sogleich</a:t>
            </a:r>
            <a:r>
              <a:rPr lang="cs-CZ" dirty="0"/>
              <a:t>.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Du</a:t>
            </a:r>
            <a:r>
              <a:rPr lang="cs-CZ" dirty="0"/>
              <a:t>, </a:t>
            </a:r>
            <a:r>
              <a:rPr lang="cs-CZ" dirty="0" err="1"/>
              <a:t>laß</a:t>
            </a:r>
            <a:r>
              <a:rPr lang="cs-CZ" dirty="0"/>
              <a:t> </a:t>
            </a:r>
            <a:r>
              <a:rPr lang="cs-CZ" dirty="0" err="1"/>
              <a:t>dich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verbittern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bittren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Die </a:t>
            </a:r>
            <a:r>
              <a:rPr lang="cs-CZ" dirty="0" err="1"/>
              <a:t>Herrschenden</a:t>
            </a:r>
            <a:r>
              <a:rPr lang="cs-CZ" dirty="0"/>
              <a:t> </a:t>
            </a:r>
            <a:r>
              <a:rPr lang="cs-CZ" dirty="0" err="1"/>
              <a:t>erzittern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sitzt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erst</a:t>
            </a:r>
            <a:r>
              <a:rPr lang="cs-CZ" dirty="0"/>
              <a:t> </a:t>
            </a:r>
            <a:r>
              <a:rPr lang="cs-CZ" dirty="0" err="1"/>
              <a:t>hinter</a:t>
            </a:r>
            <a:r>
              <a:rPr lang="cs-CZ" dirty="0"/>
              <a:t> </a:t>
            </a:r>
            <a:r>
              <a:rPr lang="cs-CZ" dirty="0" err="1"/>
              <a:t>Gittern</a:t>
            </a:r>
            <a:r>
              <a:rPr lang="cs-CZ" dirty="0"/>
              <a:t> -</a:t>
            </a:r>
            <a:br>
              <a:rPr lang="cs-CZ" dirty="0"/>
            </a:b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vor </a:t>
            </a:r>
            <a:r>
              <a:rPr lang="cs-CZ" dirty="0" err="1"/>
              <a:t>deinem</a:t>
            </a:r>
            <a:r>
              <a:rPr lang="cs-CZ" dirty="0"/>
              <a:t> </a:t>
            </a:r>
            <a:r>
              <a:rPr lang="cs-CZ" dirty="0" err="1"/>
              <a:t>Leid</a:t>
            </a:r>
            <a:r>
              <a:rPr lang="cs-CZ" dirty="0"/>
              <a:t>.</a:t>
            </a:r>
          </a:p>
          <a:p>
            <a:br>
              <a:rPr lang="cs-CZ" dirty="0"/>
            </a:br>
            <a:r>
              <a:rPr lang="cs-CZ" dirty="0" err="1"/>
              <a:t>Du</a:t>
            </a:r>
            <a:r>
              <a:rPr lang="cs-CZ" dirty="0"/>
              <a:t>, </a:t>
            </a:r>
            <a:r>
              <a:rPr lang="cs-CZ" dirty="0" err="1"/>
              <a:t>laß</a:t>
            </a:r>
            <a:r>
              <a:rPr lang="cs-CZ" dirty="0"/>
              <a:t> </a:t>
            </a:r>
            <a:r>
              <a:rPr lang="cs-CZ" dirty="0" err="1"/>
              <a:t>dich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erschrecken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Schreckenszeit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wolln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bezwecken</a:t>
            </a:r>
            <a:br>
              <a:rPr lang="cs-CZ" dirty="0"/>
            </a:br>
            <a:r>
              <a:rPr lang="cs-CZ" dirty="0" err="1"/>
              <a:t>daß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Waffen</a:t>
            </a:r>
            <a:r>
              <a:rPr lang="cs-CZ" dirty="0"/>
              <a:t> </a:t>
            </a:r>
            <a:r>
              <a:rPr lang="cs-CZ" dirty="0" err="1"/>
              <a:t>strecken</a:t>
            </a:r>
            <a:br>
              <a:rPr lang="cs-CZ" dirty="0"/>
            </a:br>
            <a:r>
              <a:rPr lang="cs-CZ" dirty="0" err="1"/>
              <a:t>schon</a:t>
            </a:r>
            <a:r>
              <a:rPr lang="cs-CZ" dirty="0"/>
              <a:t> vor dem </a:t>
            </a:r>
            <a:r>
              <a:rPr lang="cs-CZ" dirty="0" err="1"/>
              <a:t>großen</a:t>
            </a:r>
            <a:r>
              <a:rPr lang="cs-CZ" dirty="0"/>
              <a:t> </a:t>
            </a:r>
            <a:r>
              <a:rPr lang="cs-CZ" dirty="0" err="1"/>
              <a:t>Streit</a:t>
            </a:r>
            <a:r>
              <a:rPr lang="cs-CZ" dirty="0"/>
              <a:t>.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1EED1DD1-7248-4553-8B79-F0C658A32D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Du</a:t>
            </a:r>
            <a:r>
              <a:rPr lang="cs-CZ" dirty="0"/>
              <a:t>, </a:t>
            </a:r>
            <a:r>
              <a:rPr lang="cs-CZ" dirty="0" err="1"/>
              <a:t>laß</a:t>
            </a:r>
            <a:r>
              <a:rPr lang="cs-CZ" dirty="0"/>
              <a:t> </a:t>
            </a:r>
            <a:r>
              <a:rPr lang="cs-CZ" dirty="0" err="1"/>
              <a:t>dich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verbrauchen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gebrauche</a:t>
            </a:r>
            <a:r>
              <a:rPr lang="cs-CZ" dirty="0"/>
              <a:t> </a:t>
            </a:r>
            <a:r>
              <a:rPr lang="cs-CZ" dirty="0" err="1"/>
              <a:t>deine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kannst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untertauchen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brauchst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brauchen</a:t>
            </a:r>
            <a:br>
              <a:rPr lang="cs-CZ" dirty="0"/>
            </a:br>
            <a:r>
              <a:rPr lang="cs-CZ" dirty="0"/>
              <a:t>grad </a:t>
            </a:r>
            <a:r>
              <a:rPr lang="cs-CZ" dirty="0" err="1"/>
              <a:t>deine</a:t>
            </a:r>
            <a:r>
              <a:rPr lang="cs-CZ" dirty="0"/>
              <a:t> </a:t>
            </a:r>
            <a:r>
              <a:rPr lang="cs-CZ" dirty="0" err="1"/>
              <a:t>Heiterkeit</a:t>
            </a:r>
            <a:r>
              <a:rPr lang="cs-CZ" dirty="0"/>
              <a:t>.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wolln</a:t>
            </a:r>
            <a:r>
              <a:rPr lang="cs-CZ" dirty="0"/>
              <a:t> es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verschweigen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Schweigezeit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Grün</a:t>
            </a:r>
            <a:r>
              <a:rPr lang="cs-CZ" dirty="0"/>
              <a:t> </a:t>
            </a:r>
            <a:r>
              <a:rPr lang="cs-CZ" dirty="0" err="1"/>
              <a:t>bricht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den </a:t>
            </a:r>
            <a:r>
              <a:rPr lang="cs-CZ" dirty="0" err="1"/>
              <a:t>Zweigen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wolln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allen </a:t>
            </a:r>
            <a:r>
              <a:rPr lang="cs-CZ" dirty="0" err="1"/>
              <a:t>zeigen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wissen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Bescheid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154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1936</Words>
  <Application>Microsoft Office PowerPoint</Application>
  <PresentationFormat>Širokoúhlá obrazovka</PresentationFormat>
  <Paragraphs>171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Německá kultura po roce 1989</vt:lpstr>
      <vt:lpstr>Nobelova cena za literaturu pro německy píšící autory</vt:lpstr>
      <vt:lpstr>Současná německá literatura – hlavní témata</vt:lpstr>
      <vt:lpstr>Případ Günter Grass (1927 - 2015)</vt:lpstr>
      <vt:lpstr>Wendeliteratur</vt:lpstr>
      <vt:lpstr>Další návraty k NDR po roce 1990</vt:lpstr>
      <vt:lpstr>Christa Wolf(Christa Ihlenfeld, 1929 – 2011)</vt:lpstr>
      <vt:lpstr>Wolf Biermann (nar. 1936)</vt:lpstr>
      <vt:lpstr>Biermann: Die Ermutigung</vt:lpstr>
      <vt:lpstr>Tzv. migrační literatura</vt:lpstr>
      <vt:lpstr>Postmoderna v německé literatuře</vt:lpstr>
      <vt:lpstr>Současné úspěšné spisovatelky</vt:lpstr>
      <vt:lpstr>Migrační literatura s českými kořeny a návraty k německým menšinám v ČSR</vt:lpstr>
      <vt:lpstr>Německé knižní ceny</vt:lpstr>
      <vt:lpstr>Současná německá kinematografie</vt:lpstr>
      <vt:lpstr>Německé filmy, které získaly Oscara</vt:lpstr>
      <vt:lpstr>Německojazyčné divadlo po roce 1989</vt:lpstr>
      <vt:lpstr>Německojazyčné divadlo po roce 1989</vt:lpstr>
      <vt:lpstr>Frank Gehry: Vitra Design Museum</vt:lpstr>
      <vt:lpstr>David Libeskind: Židovské muzeum Berlín</vt:lpstr>
      <vt:lpstr>Zaha Hadid: Phaeno – vědeckovýzkumné centrum</vt:lpstr>
      <vt:lpstr>Meuren/Herzog</vt:lpstr>
      <vt:lpstr>Meuren /Herzog: Elbphilharmonie</vt:lpstr>
      <vt:lpstr>Současná německá vážná hudba</vt:lpstr>
      <vt:lpstr>Výtvarné umění – příklady: Gerhard Richter (1932 v Drážďanech)</vt:lpstr>
      <vt:lpstr>Prezentace aplikace PowerPoint</vt:lpstr>
      <vt:lpstr>Výtvarné umění – příklady: Sigmar Polke(1941-2010)</vt:lpstr>
      <vt:lpstr>Prezentace aplikace PowerPoint</vt:lpstr>
      <vt:lpstr>Prezentace aplikace PowerPoint</vt:lpstr>
      <vt:lpstr>Německé výtvarné umění: Willi Sitte</vt:lpstr>
      <vt:lpstr>Německé výtvarné umění: provokace a společenské angažmá: Martin Kippenberger, Peter Lenk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Německá kultura po roce 1989</dc:title>
  <dc:creator>Alena Zelená</dc:creator>
  <cp:lastModifiedBy>Alena</cp:lastModifiedBy>
  <cp:revision>10</cp:revision>
  <dcterms:created xsi:type="dcterms:W3CDTF">2019-10-21T08:23:45Z</dcterms:created>
  <dcterms:modified xsi:type="dcterms:W3CDTF">2023-10-16T19:21:26Z</dcterms:modified>
</cp:coreProperties>
</file>