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11"/>
  </p:notesMasterIdLst>
  <p:sldIdLst>
    <p:sldId id="256" r:id="rId2"/>
    <p:sldId id="485" r:id="rId3"/>
    <p:sldId id="486" r:id="rId4"/>
    <p:sldId id="774" r:id="rId5"/>
    <p:sldId id="619" r:id="rId6"/>
    <p:sldId id="628" r:id="rId7"/>
    <p:sldId id="620" r:id="rId8"/>
    <p:sldId id="673" r:id="rId9"/>
    <p:sldId id="621" r:id="rId10"/>
    <p:sldId id="622" r:id="rId11"/>
    <p:sldId id="674" r:id="rId12"/>
    <p:sldId id="623" r:id="rId13"/>
    <p:sldId id="624" r:id="rId14"/>
    <p:sldId id="488" r:id="rId15"/>
    <p:sldId id="625" r:id="rId16"/>
    <p:sldId id="626" r:id="rId17"/>
    <p:sldId id="629" r:id="rId18"/>
    <p:sldId id="630" r:id="rId19"/>
    <p:sldId id="631" r:id="rId20"/>
    <p:sldId id="632" r:id="rId21"/>
    <p:sldId id="259" r:id="rId22"/>
    <p:sldId id="258" r:id="rId23"/>
    <p:sldId id="633" r:id="rId24"/>
    <p:sldId id="675" r:id="rId25"/>
    <p:sldId id="654" r:id="rId26"/>
    <p:sldId id="260" r:id="rId27"/>
    <p:sldId id="714" r:id="rId28"/>
    <p:sldId id="716" r:id="rId29"/>
    <p:sldId id="266" r:id="rId30"/>
    <p:sldId id="265" r:id="rId31"/>
    <p:sldId id="269" r:id="rId32"/>
    <p:sldId id="262" r:id="rId33"/>
    <p:sldId id="283" r:id="rId34"/>
    <p:sldId id="717" r:id="rId35"/>
    <p:sldId id="718" r:id="rId36"/>
    <p:sldId id="267" r:id="rId37"/>
    <p:sldId id="282" r:id="rId38"/>
    <p:sldId id="261" r:id="rId39"/>
    <p:sldId id="284" r:id="rId40"/>
    <p:sldId id="268" r:id="rId41"/>
    <p:sldId id="285" r:id="rId42"/>
    <p:sldId id="719" r:id="rId43"/>
    <p:sldId id="723" r:id="rId44"/>
    <p:sldId id="773" r:id="rId45"/>
    <p:sldId id="724" r:id="rId46"/>
    <p:sldId id="595" r:id="rId47"/>
    <p:sldId id="593" r:id="rId48"/>
    <p:sldId id="722" r:id="rId49"/>
    <p:sldId id="400" r:id="rId50"/>
    <p:sldId id="720" r:id="rId51"/>
    <p:sldId id="721" r:id="rId52"/>
    <p:sldId id="480" r:id="rId53"/>
    <p:sldId id="534" r:id="rId54"/>
    <p:sldId id="288" r:id="rId55"/>
    <p:sldId id="289" r:id="rId56"/>
    <p:sldId id="396" r:id="rId57"/>
    <p:sldId id="442" r:id="rId58"/>
    <p:sldId id="417" r:id="rId59"/>
    <p:sldId id="425" r:id="rId60"/>
    <p:sldId id="610" r:id="rId61"/>
    <p:sldId id="416" r:id="rId62"/>
    <p:sldId id="609" r:id="rId63"/>
    <p:sldId id="257" r:id="rId64"/>
    <p:sldId id="281" r:id="rId65"/>
    <p:sldId id="730" r:id="rId66"/>
    <p:sldId id="728" r:id="rId67"/>
    <p:sldId id="729" r:id="rId68"/>
    <p:sldId id="731" r:id="rId69"/>
    <p:sldId id="732" r:id="rId70"/>
    <p:sldId id="733" r:id="rId71"/>
    <p:sldId id="727" r:id="rId72"/>
    <p:sldId id="726" r:id="rId73"/>
    <p:sldId id="725" r:id="rId74"/>
    <p:sldId id="264" r:id="rId75"/>
    <p:sldId id="775" r:id="rId76"/>
    <p:sldId id="634" r:id="rId77"/>
    <p:sldId id="635" r:id="rId78"/>
    <p:sldId id="637" r:id="rId79"/>
    <p:sldId id="638" r:id="rId80"/>
    <p:sldId id="639" r:id="rId81"/>
    <p:sldId id="640" r:id="rId82"/>
    <p:sldId id="617" r:id="rId83"/>
    <p:sldId id="487" r:id="rId84"/>
    <p:sldId id="653" r:id="rId85"/>
    <p:sldId id="658" r:id="rId86"/>
    <p:sldId id="489" r:id="rId87"/>
    <p:sldId id="618" r:id="rId88"/>
    <p:sldId id="528" r:id="rId89"/>
    <p:sldId id="655" r:id="rId90"/>
    <p:sldId id="659" r:id="rId91"/>
    <p:sldId id="642" r:id="rId92"/>
    <p:sldId id="643" r:id="rId93"/>
    <p:sldId id="644" r:id="rId94"/>
    <p:sldId id="646" r:id="rId95"/>
    <p:sldId id="649" r:id="rId96"/>
    <p:sldId id="651" r:id="rId97"/>
    <p:sldId id="656" r:id="rId98"/>
    <p:sldId id="657" r:id="rId99"/>
    <p:sldId id="660" r:id="rId100"/>
    <p:sldId id="490" r:id="rId101"/>
    <p:sldId id="492" r:id="rId102"/>
    <p:sldId id="776" r:id="rId103"/>
    <p:sldId id="645" r:id="rId104"/>
    <p:sldId id="493" r:id="rId105"/>
    <p:sldId id="494" r:id="rId106"/>
    <p:sldId id="495" r:id="rId107"/>
    <p:sldId id="496" r:id="rId108"/>
    <p:sldId id="497" r:id="rId109"/>
    <p:sldId id="777" r:id="rId11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66"/>
    <a:srgbClr val="FFFAEF"/>
    <a:srgbClr val="0000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918" autoAdjust="0"/>
    <p:restoredTop sz="90929"/>
  </p:normalViewPr>
  <p:slideViewPr>
    <p:cSldViewPr>
      <p:cViewPr varScale="1">
        <p:scale>
          <a:sx n="106" d="100"/>
          <a:sy n="106" d="100"/>
        </p:scale>
        <p:origin x="1362" y="9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5554956315392087E-3"/>
          <c:y val="6.8777852229450626E-2"/>
          <c:w val="0.76489932765253654"/>
          <c:h val="0.857010530786811"/>
        </c:manualLayout>
      </c:layout>
      <c:pie3DChart>
        <c:varyColors val="1"/>
        <c:ser>
          <c:idx val="0"/>
          <c:order val="0"/>
          <c:explosion val="9"/>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1-943A-47DC-8AF1-C39A79D54916}"/>
              </c:ext>
            </c:extLst>
          </c:dPt>
          <c:dPt>
            <c:idx val="1"/>
            <c:bubble3D val="0"/>
            <c:spPr>
              <a:solidFill>
                <a:srgbClr val="C00000"/>
              </a:soli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3-943A-47DC-8AF1-C39A79D54916}"/>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5-943A-47DC-8AF1-C39A79D54916}"/>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7-943A-47DC-8AF1-C39A79D54916}"/>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9-943A-47DC-8AF1-C39A79D54916}"/>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p3d/>
            </c:spPr>
            <c:extLst xmlns:c16r2="http://schemas.microsoft.com/office/drawing/2015/06/chart">
              <c:ext xmlns:c16="http://schemas.microsoft.com/office/drawing/2014/chart" uri="{C3380CC4-5D6E-409C-BE32-E72D297353CC}">
                <c16:uniqueId val="{0000000B-943A-47DC-8AF1-C39A79D54916}"/>
              </c:ext>
            </c:extLst>
          </c:dPt>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cs-CZ"/>
                </a:p>
              </c:txPr>
              <c:dLblPos val="bestFit"/>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85000"/>
                        <a:lumOff val="15000"/>
                      </a:schemeClr>
                    </a:solidFill>
                    <a:latin typeface="+mn-lt"/>
                    <a:ea typeface="+mn-ea"/>
                    <a:cs typeface="+mn-cs"/>
                  </a:defRPr>
                </a:pPr>
                <a:endParaRPr lang="cs-CZ"/>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List1!$E$28:$E$33</c:f>
              <c:strCache>
                <c:ptCount val="6"/>
                <c:pt idx="0">
                  <c:v>Obratlovci</c:v>
                </c:pt>
                <c:pt idx="1">
                  <c:v>Bezobratlí</c:v>
                </c:pt>
                <c:pt idx="2">
                  <c:v>Rostliny</c:v>
                </c:pt>
                <c:pt idx="3">
                  <c:v>Houby</c:v>
                </c:pt>
                <c:pt idx="4">
                  <c:v>Bakterie a viry</c:v>
                </c:pt>
                <c:pt idx="5">
                  <c:v>Ostatní</c:v>
                </c:pt>
              </c:strCache>
            </c:strRef>
          </c:cat>
          <c:val>
            <c:numRef>
              <c:f>List1!$F$28:$F$33</c:f>
              <c:numCache>
                <c:formatCode>#,##0</c:formatCode>
                <c:ptCount val="6"/>
                <c:pt idx="0">
                  <c:v>67462</c:v>
                </c:pt>
                <c:pt idx="1">
                  <c:v>1033544</c:v>
                </c:pt>
                <c:pt idx="2">
                  <c:v>345501</c:v>
                </c:pt>
                <c:pt idx="3">
                  <c:v>128432</c:v>
                </c:pt>
                <c:pt idx="4">
                  <c:v>9344</c:v>
                </c:pt>
                <c:pt idx="5">
                  <c:v>22271</c:v>
                </c:pt>
              </c:numCache>
            </c:numRef>
          </c:val>
          <c:extLst xmlns:c16r2="http://schemas.microsoft.com/office/drawing/2015/06/chart">
            <c:ext xmlns:c16="http://schemas.microsoft.com/office/drawing/2014/chart" uri="{C3380CC4-5D6E-409C-BE32-E72D297353CC}">
              <c16:uniqueId val="{0000000C-943A-47DC-8AF1-C39A79D54916}"/>
            </c:ext>
          </c:extLst>
        </c:ser>
        <c:dLbls>
          <c:showLegendKey val="0"/>
          <c:showVal val="0"/>
          <c:showCatName val="0"/>
          <c:showSerName val="0"/>
          <c:showPercent val="0"/>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cs-CZ"/>
          </a:p>
        </c:txPr>
      </c:legendEntry>
      <c:legendEntry>
        <c:idx val="1"/>
        <c:txPr>
          <a:bodyPr rot="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cs-CZ"/>
          </a:p>
        </c:txPr>
      </c:legendEntry>
      <c:legendEntry>
        <c:idx val="2"/>
        <c:txPr>
          <a:bodyPr rot="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cs-CZ"/>
          </a:p>
        </c:txPr>
      </c:legendEntry>
      <c:legendEntry>
        <c:idx val="3"/>
        <c:txPr>
          <a:bodyPr rot="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cs-CZ"/>
          </a:p>
        </c:txPr>
      </c:legendEntry>
      <c:legendEntry>
        <c:idx val="4"/>
        <c:txPr>
          <a:bodyPr rot="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cs-CZ"/>
          </a:p>
        </c:txPr>
      </c:legendEntry>
      <c:legendEntry>
        <c:idx val="5"/>
        <c:txPr>
          <a:bodyPr rot="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cs-CZ"/>
          </a:p>
        </c:txPr>
      </c:legendEntry>
      <c:layout>
        <c:manualLayout>
          <c:xMode val="edge"/>
          <c:yMode val="edge"/>
          <c:x val="0.77755527990508033"/>
          <c:y val="0.10415898353675604"/>
          <c:w val="0.22244473674939011"/>
          <c:h val="0.7865668071824188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2"/>
              </a:solidFill>
              <a:latin typeface="Open Sans" panose="020B0606030504020204" pitchFamily="34" charset="0"/>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3410" name="Rectangle 2">
            <a:extLst>
              <a:ext uri="{FF2B5EF4-FFF2-40B4-BE49-F238E27FC236}">
                <a16:creationId xmlns="" xmlns:a16="http://schemas.microsoft.com/office/drawing/2014/main" id="{CDB6F650-3C45-402C-AA20-F7E6F70308D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ltLang="cs-CZ"/>
          </a:p>
        </p:txBody>
      </p:sp>
      <p:sp>
        <p:nvSpPr>
          <p:cNvPr id="273411" name="Rectangle 3">
            <a:extLst>
              <a:ext uri="{FF2B5EF4-FFF2-40B4-BE49-F238E27FC236}">
                <a16:creationId xmlns="" xmlns:a16="http://schemas.microsoft.com/office/drawing/2014/main" id="{A8FBC839-EB21-4EA1-806D-B24B3FAA567A}"/>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ltLang="cs-CZ"/>
          </a:p>
        </p:txBody>
      </p:sp>
      <p:sp>
        <p:nvSpPr>
          <p:cNvPr id="3076" name="Rectangle 4">
            <a:extLst>
              <a:ext uri="{FF2B5EF4-FFF2-40B4-BE49-F238E27FC236}">
                <a16:creationId xmlns="" xmlns:a16="http://schemas.microsoft.com/office/drawing/2014/main" id="{53DE6805-9565-4679-8FCF-C591E68A289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3413" name="Rectangle 5">
            <a:extLst>
              <a:ext uri="{FF2B5EF4-FFF2-40B4-BE49-F238E27FC236}">
                <a16:creationId xmlns="" xmlns:a16="http://schemas.microsoft.com/office/drawing/2014/main" id="{4E1DEFD8-475A-4E94-93A7-AC2431208AC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273414" name="Rectangle 6">
            <a:extLst>
              <a:ext uri="{FF2B5EF4-FFF2-40B4-BE49-F238E27FC236}">
                <a16:creationId xmlns="" xmlns:a16="http://schemas.microsoft.com/office/drawing/2014/main" id="{55497D85-5885-45A6-97EE-DD5DB517578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ltLang="cs-CZ"/>
          </a:p>
        </p:txBody>
      </p:sp>
      <p:sp>
        <p:nvSpPr>
          <p:cNvPr id="273415" name="Rectangle 7">
            <a:extLst>
              <a:ext uri="{FF2B5EF4-FFF2-40B4-BE49-F238E27FC236}">
                <a16:creationId xmlns="" xmlns:a16="http://schemas.microsoft.com/office/drawing/2014/main" id="{B80D95E8-C08C-4871-8FFB-00B910F43B84}"/>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B8B66DE-B80F-49FA-A2D1-4EC6A46C0133}" type="slidenum">
              <a:rPr lang="cs-CZ" altLang="cs-CZ"/>
              <a:pPr>
                <a:defRPr/>
              </a:pPr>
              <a:t>‹#›</a:t>
            </a:fld>
            <a:endParaRPr lang="cs-CZ" altLang="cs-CZ"/>
          </a:p>
        </p:txBody>
      </p:sp>
    </p:spTree>
    <p:extLst>
      <p:ext uri="{BB962C8B-B14F-4D97-AF65-F5344CB8AC3E}">
        <p14:creationId xmlns:p14="http://schemas.microsoft.com/office/powerpoint/2010/main" val="41095432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EB8B66DE-B80F-49FA-A2D1-4EC6A46C0133}" type="slidenum">
              <a:rPr lang="cs-CZ" altLang="cs-CZ" smtClean="0"/>
              <a:pPr>
                <a:defRPr/>
              </a:pPr>
              <a:t>14</a:t>
            </a:fld>
            <a:endParaRPr lang="cs-CZ" altLang="cs-CZ"/>
          </a:p>
        </p:txBody>
      </p:sp>
    </p:spTree>
    <p:extLst>
      <p:ext uri="{BB962C8B-B14F-4D97-AF65-F5344CB8AC3E}">
        <p14:creationId xmlns:p14="http://schemas.microsoft.com/office/powerpoint/2010/main" val="1646149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 xmlns:a16="http://schemas.microsoft.com/office/drawing/2014/main" id="{E38D6F58-08AE-4FA7-A77F-ECDDCEB21C34}"/>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D6BDEEB4-C4C8-4279-B12A-38B1858132CA}" type="slidenum">
              <a:rPr lang="cs-CZ" altLang="cs-CZ" smtClean="0"/>
              <a:pPr/>
              <a:t>47</a:t>
            </a:fld>
            <a:endParaRPr lang="cs-CZ" altLang="cs-CZ"/>
          </a:p>
        </p:txBody>
      </p:sp>
      <p:sp>
        <p:nvSpPr>
          <p:cNvPr id="16387" name="Rectangle 2">
            <a:extLst>
              <a:ext uri="{FF2B5EF4-FFF2-40B4-BE49-F238E27FC236}">
                <a16:creationId xmlns="" xmlns:a16="http://schemas.microsoft.com/office/drawing/2014/main" id="{137001C1-15BD-4660-B754-04363C2EF577}"/>
              </a:ext>
            </a:extLst>
          </p:cNvPr>
          <p:cNvSpPr>
            <a:spLocks noGrp="1" noRot="1" noChangeAspect="1" noChangeArrowheads="1" noTextEdit="1"/>
          </p:cNvSpPr>
          <p:nvPr>
            <p:ph type="sldImg"/>
          </p:nvPr>
        </p:nvSpPr>
        <p:spPr>
          <a:solidFill>
            <a:srgbClr val="FFFFFF"/>
          </a:solidFill>
          <a:ln/>
        </p:spPr>
      </p:sp>
      <p:sp>
        <p:nvSpPr>
          <p:cNvPr id="16388" name="Rectangle 3">
            <a:extLst>
              <a:ext uri="{FF2B5EF4-FFF2-40B4-BE49-F238E27FC236}">
                <a16:creationId xmlns="" xmlns:a16="http://schemas.microsoft.com/office/drawing/2014/main" id="{3D43A754-2517-45ED-B7AC-861BE97C572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3805074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 xmlns:a16="http://schemas.microsoft.com/office/drawing/2014/main" id="{9FAD2E40-AEE7-4EDB-9380-AF2F920F6245}"/>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4FDF6D1F-4FD4-4464-9D7C-6869BA30D2A8}" type="slidenum">
              <a:rPr lang="cs-CZ" altLang="cs-CZ" smtClean="0"/>
              <a:pPr/>
              <a:t>48</a:t>
            </a:fld>
            <a:endParaRPr lang="cs-CZ" altLang="cs-CZ"/>
          </a:p>
        </p:txBody>
      </p:sp>
      <p:sp>
        <p:nvSpPr>
          <p:cNvPr id="18435" name="Rectangle 2">
            <a:extLst>
              <a:ext uri="{FF2B5EF4-FFF2-40B4-BE49-F238E27FC236}">
                <a16:creationId xmlns="" xmlns:a16="http://schemas.microsoft.com/office/drawing/2014/main" id="{69A346AD-A111-4939-BBFF-96EA91670A55}"/>
              </a:ext>
            </a:extLst>
          </p:cNvPr>
          <p:cNvSpPr>
            <a:spLocks noGrp="1" noRot="1" noChangeAspect="1" noChangeArrowheads="1" noTextEdit="1"/>
          </p:cNvSpPr>
          <p:nvPr>
            <p:ph type="sldImg"/>
          </p:nvPr>
        </p:nvSpPr>
        <p:spPr>
          <a:solidFill>
            <a:srgbClr val="FFFFFF"/>
          </a:solidFill>
          <a:ln/>
        </p:spPr>
      </p:sp>
      <p:sp>
        <p:nvSpPr>
          <p:cNvPr id="18436" name="Rectangle 3">
            <a:extLst>
              <a:ext uri="{FF2B5EF4-FFF2-40B4-BE49-F238E27FC236}">
                <a16:creationId xmlns="" xmlns:a16="http://schemas.microsoft.com/office/drawing/2014/main" id="{D74BE839-F297-411A-A84D-C08813A9C9A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298764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 xmlns:a16="http://schemas.microsoft.com/office/drawing/2014/main" id="{4DC486F9-E37C-4D75-B169-71E67BADD0E5}"/>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35F1E84F-7E9B-458C-B5F1-2FA26645BE08}" type="slidenum">
              <a:rPr lang="cs-CZ" altLang="cs-CZ" smtClean="0"/>
              <a:pPr/>
              <a:t>49</a:t>
            </a:fld>
            <a:endParaRPr lang="cs-CZ" altLang="cs-CZ"/>
          </a:p>
        </p:txBody>
      </p:sp>
      <p:sp>
        <p:nvSpPr>
          <p:cNvPr id="22531" name="Rectangle 2">
            <a:extLst>
              <a:ext uri="{FF2B5EF4-FFF2-40B4-BE49-F238E27FC236}">
                <a16:creationId xmlns="" xmlns:a16="http://schemas.microsoft.com/office/drawing/2014/main" id="{5CBF3D78-E18B-4096-8DBA-F0F716F803CF}"/>
              </a:ext>
            </a:extLst>
          </p:cNvPr>
          <p:cNvSpPr>
            <a:spLocks noGrp="1" noRot="1" noChangeAspect="1" noChangeArrowheads="1" noTextEdit="1"/>
          </p:cNvSpPr>
          <p:nvPr>
            <p:ph type="sldImg"/>
          </p:nvPr>
        </p:nvSpPr>
        <p:spPr>
          <a:solidFill>
            <a:srgbClr val="FFFFFF"/>
          </a:solidFill>
          <a:ln/>
        </p:spPr>
      </p:sp>
      <p:sp>
        <p:nvSpPr>
          <p:cNvPr id="22532" name="Rectangle 3">
            <a:extLst>
              <a:ext uri="{FF2B5EF4-FFF2-40B4-BE49-F238E27FC236}">
                <a16:creationId xmlns="" xmlns:a16="http://schemas.microsoft.com/office/drawing/2014/main" id="{823D24D3-4217-4F55-A4CD-CF49394F66F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53117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 xmlns:a16="http://schemas.microsoft.com/office/drawing/2014/main" id="{9876AC62-767C-4705-8F0B-A3014ED25A97}"/>
              </a:ext>
            </a:extLst>
          </p:cNvPr>
          <p:cNvSpPr>
            <a:spLocks noGrp="1" noChangeArrowheads="1"/>
          </p:cNvSpPr>
          <p:nvPr>
            <p:ph type="sldNum" sz="quarter" idx="5"/>
          </p:nvPr>
        </p:nvSpPr>
        <p:spPr>
          <a:noFill/>
        </p:spPr>
        <p:txBody>
          <a:bodyPr/>
          <a:lstStyle>
            <a:lvl1pPr>
              <a:defRPr kumimoji="1" sz="3600" b="1">
                <a:solidFill>
                  <a:schemeClr val="tx2"/>
                </a:solidFill>
                <a:latin typeface="Arial" panose="020B0604020202020204" pitchFamily="34" charset="0"/>
              </a:defRPr>
            </a:lvl1pPr>
            <a:lvl2pPr marL="742950" indent="-285750">
              <a:defRPr kumimoji="1" sz="3600" b="1">
                <a:solidFill>
                  <a:schemeClr val="tx2"/>
                </a:solidFill>
                <a:latin typeface="Arial" panose="020B0604020202020204" pitchFamily="34" charset="0"/>
              </a:defRPr>
            </a:lvl2pPr>
            <a:lvl3pPr marL="1143000" indent="-228600">
              <a:defRPr kumimoji="1" sz="3600" b="1">
                <a:solidFill>
                  <a:schemeClr val="tx2"/>
                </a:solidFill>
                <a:latin typeface="Arial" panose="020B0604020202020204" pitchFamily="34" charset="0"/>
              </a:defRPr>
            </a:lvl3pPr>
            <a:lvl4pPr marL="1600200" indent="-228600">
              <a:defRPr kumimoji="1" sz="3600" b="1">
                <a:solidFill>
                  <a:schemeClr val="tx2"/>
                </a:solidFill>
                <a:latin typeface="Arial" panose="020B0604020202020204" pitchFamily="34" charset="0"/>
              </a:defRPr>
            </a:lvl4pPr>
            <a:lvl5pPr marL="2057400" indent="-228600">
              <a:defRPr kumimoji="1" sz="3600" b="1">
                <a:solidFill>
                  <a:schemeClr val="tx2"/>
                </a:solidFill>
                <a:latin typeface="Arial" panose="020B0604020202020204" pitchFamily="34" charset="0"/>
              </a:defRPr>
            </a:lvl5pPr>
            <a:lvl6pPr marL="2514600" indent="-228600" eaLnBrk="0" fontAlgn="base" hangingPunct="0">
              <a:spcBef>
                <a:spcPct val="0"/>
              </a:spcBef>
              <a:spcAft>
                <a:spcPct val="0"/>
              </a:spcAft>
              <a:defRPr kumimoji="1" sz="3600" b="1">
                <a:solidFill>
                  <a:schemeClr val="tx2"/>
                </a:solidFill>
                <a:latin typeface="Arial" panose="020B0604020202020204" pitchFamily="34" charset="0"/>
              </a:defRPr>
            </a:lvl6pPr>
            <a:lvl7pPr marL="2971800" indent="-228600" eaLnBrk="0" fontAlgn="base" hangingPunct="0">
              <a:spcBef>
                <a:spcPct val="0"/>
              </a:spcBef>
              <a:spcAft>
                <a:spcPct val="0"/>
              </a:spcAft>
              <a:defRPr kumimoji="1" sz="3600" b="1">
                <a:solidFill>
                  <a:schemeClr val="tx2"/>
                </a:solidFill>
                <a:latin typeface="Arial" panose="020B0604020202020204" pitchFamily="34" charset="0"/>
              </a:defRPr>
            </a:lvl7pPr>
            <a:lvl8pPr marL="3429000" indent="-228600" eaLnBrk="0" fontAlgn="base" hangingPunct="0">
              <a:spcBef>
                <a:spcPct val="0"/>
              </a:spcBef>
              <a:spcAft>
                <a:spcPct val="0"/>
              </a:spcAft>
              <a:defRPr kumimoji="1" sz="3600" b="1">
                <a:solidFill>
                  <a:schemeClr val="tx2"/>
                </a:solidFill>
                <a:latin typeface="Arial" panose="020B0604020202020204" pitchFamily="34" charset="0"/>
              </a:defRPr>
            </a:lvl8pPr>
            <a:lvl9pPr marL="3886200" indent="-228600" eaLnBrk="0" fontAlgn="base" hangingPunct="0">
              <a:spcBef>
                <a:spcPct val="0"/>
              </a:spcBef>
              <a:spcAft>
                <a:spcPct val="0"/>
              </a:spcAft>
              <a:defRPr kumimoji="1" sz="3600" b="1">
                <a:solidFill>
                  <a:schemeClr val="tx2"/>
                </a:solidFill>
                <a:latin typeface="Arial" panose="020B0604020202020204" pitchFamily="34" charset="0"/>
              </a:defRPr>
            </a:lvl9pPr>
          </a:lstStyle>
          <a:p>
            <a:fld id="{18B8C7F6-22D2-4963-BA93-935F4603EF73}" type="slidenum">
              <a:rPr kumimoji="0" lang="cs-CZ" altLang="cs-CZ" sz="1200" b="0">
                <a:solidFill>
                  <a:schemeClr val="tx1"/>
                </a:solidFill>
                <a:latin typeface="Times New Roman" panose="02020603050405020304" pitchFamily="18" charset="0"/>
              </a:rPr>
              <a:pPr/>
              <a:t>54</a:t>
            </a:fld>
            <a:endParaRPr kumimoji="0" lang="cs-CZ" altLang="cs-CZ" sz="1200" b="0">
              <a:solidFill>
                <a:schemeClr val="tx1"/>
              </a:solidFill>
              <a:latin typeface="Times New Roman" panose="02020603050405020304" pitchFamily="18" charset="0"/>
            </a:endParaRPr>
          </a:p>
        </p:txBody>
      </p:sp>
      <p:sp>
        <p:nvSpPr>
          <p:cNvPr id="92163" name="Rectangle 2">
            <a:extLst>
              <a:ext uri="{FF2B5EF4-FFF2-40B4-BE49-F238E27FC236}">
                <a16:creationId xmlns="" xmlns:a16="http://schemas.microsoft.com/office/drawing/2014/main" id="{5A7FB77B-3273-45A4-84BE-F3DAB5BAA61C}"/>
              </a:ext>
            </a:extLst>
          </p:cNvPr>
          <p:cNvSpPr>
            <a:spLocks noGrp="1" noRot="1" noChangeAspect="1" noChangeArrowheads="1" noTextEdit="1"/>
          </p:cNvSpPr>
          <p:nvPr>
            <p:ph type="sldImg"/>
          </p:nvPr>
        </p:nvSpPr>
        <p:spPr>
          <a:ln/>
        </p:spPr>
      </p:sp>
      <p:sp>
        <p:nvSpPr>
          <p:cNvPr id="92164" name="Rectangle 3">
            <a:extLst>
              <a:ext uri="{FF2B5EF4-FFF2-40B4-BE49-F238E27FC236}">
                <a16:creationId xmlns="" xmlns:a16="http://schemas.microsoft.com/office/drawing/2014/main" id="{06F046F4-D551-4361-A1C1-5A3C93DEC280}"/>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13180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 xmlns:a16="http://schemas.microsoft.com/office/drawing/2014/main" id="{655788A1-A7D8-475F-A03D-071B5C6038C3}"/>
              </a:ext>
            </a:extLst>
          </p:cNvPr>
          <p:cNvSpPr>
            <a:spLocks noGrp="1" noChangeArrowheads="1"/>
          </p:cNvSpPr>
          <p:nvPr>
            <p:ph type="sldNum" sz="quarter" idx="5"/>
          </p:nvPr>
        </p:nvSpPr>
        <p:spPr>
          <a:noFill/>
        </p:spPr>
        <p:txBody>
          <a:bodyPr/>
          <a:lstStyle>
            <a:lvl1pPr>
              <a:defRPr kumimoji="1" sz="3600" b="1">
                <a:solidFill>
                  <a:schemeClr val="tx2"/>
                </a:solidFill>
                <a:latin typeface="Arial" panose="020B0604020202020204" pitchFamily="34" charset="0"/>
              </a:defRPr>
            </a:lvl1pPr>
            <a:lvl2pPr marL="742950" indent="-285750">
              <a:defRPr kumimoji="1" sz="3600" b="1">
                <a:solidFill>
                  <a:schemeClr val="tx2"/>
                </a:solidFill>
                <a:latin typeface="Arial" panose="020B0604020202020204" pitchFamily="34" charset="0"/>
              </a:defRPr>
            </a:lvl2pPr>
            <a:lvl3pPr marL="1143000" indent="-228600">
              <a:defRPr kumimoji="1" sz="3600" b="1">
                <a:solidFill>
                  <a:schemeClr val="tx2"/>
                </a:solidFill>
                <a:latin typeface="Arial" panose="020B0604020202020204" pitchFamily="34" charset="0"/>
              </a:defRPr>
            </a:lvl3pPr>
            <a:lvl4pPr marL="1600200" indent="-228600">
              <a:defRPr kumimoji="1" sz="3600" b="1">
                <a:solidFill>
                  <a:schemeClr val="tx2"/>
                </a:solidFill>
                <a:latin typeface="Arial" panose="020B0604020202020204" pitchFamily="34" charset="0"/>
              </a:defRPr>
            </a:lvl4pPr>
            <a:lvl5pPr marL="2057400" indent="-228600">
              <a:defRPr kumimoji="1" sz="3600" b="1">
                <a:solidFill>
                  <a:schemeClr val="tx2"/>
                </a:solidFill>
                <a:latin typeface="Arial" panose="020B0604020202020204" pitchFamily="34" charset="0"/>
              </a:defRPr>
            </a:lvl5pPr>
            <a:lvl6pPr marL="2514600" indent="-228600" eaLnBrk="0" fontAlgn="base" hangingPunct="0">
              <a:spcBef>
                <a:spcPct val="0"/>
              </a:spcBef>
              <a:spcAft>
                <a:spcPct val="0"/>
              </a:spcAft>
              <a:defRPr kumimoji="1" sz="3600" b="1">
                <a:solidFill>
                  <a:schemeClr val="tx2"/>
                </a:solidFill>
                <a:latin typeface="Arial" panose="020B0604020202020204" pitchFamily="34" charset="0"/>
              </a:defRPr>
            </a:lvl6pPr>
            <a:lvl7pPr marL="2971800" indent="-228600" eaLnBrk="0" fontAlgn="base" hangingPunct="0">
              <a:spcBef>
                <a:spcPct val="0"/>
              </a:spcBef>
              <a:spcAft>
                <a:spcPct val="0"/>
              </a:spcAft>
              <a:defRPr kumimoji="1" sz="3600" b="1">
                <a:solidFill>
                  <a:schemeClr val="tx2"/>
                </a:solidFill>
                <a:latin typeface="Arial" panose="020B0604020202020204" pitchFamily="34" charset="0"/>
              </a:defRPr>
            </a:lvl7pPr>
            <a:lvl8pPr marL="3429000" indent="-228600" eaLnBrk="0" fontAlgn="base" hangingPunct="0">
              <a:spcBef>
                <a:spcPct val="0"/>
              </a:spcBef>
              <a:spcAft>
                <a:spcPct val="0"/>
              </a:spcAft>
              <a:defRPr kumimoji="1" sz="3600" b="1">
                <a:solidFill>
                  <a:schemeClr val="tx2"/>
                </a:solidFill>
                <a:latin typeface="Arial" panose="020B0604020202020204" pitchFamily="34" charset="0"/>
              </a:defRPr>
            </a:lvl8pPr>
            <a:lvl9pPr marL="3886200" indent="-228600" eaLnBrk="0" fontAlgn="base" hangingPunct="0">
              <a:spcBef>
                <a:spcPct val="0"/>
              </a:spcBef>
              <a:spcAft>
                <a:spcPct val="0"/>
              </a:spcAft>
              <a:defRPr kumimoji="1" sz="3600" b="1">
                <a:solidFill>
                  <a:schemeClr val="tx2"/>
                </a:solidFill>
                <a:latin typeface="Arial" panose="020B0604020202020204" pitchFamily="34" charset="0"/>
              </a:defRPr>
            </a:lvl9pPr>
          </a:lstStyle>
          <a:p>
            <a:fld id="{D0BCB5F6-357E-400D-AC9D-1622C91E4BB9}" type="slidenum">
              <a:rPr kumimoji="0" lang="cs-CZ" altLang="cs-CZ" sz="1200" b="0">
                <a:solidFill>
                  <a:schemeClr val="tx1"/>
                </a:solidFill>
                <a:latin typeface="Times New Roman" panose="02020603050405020304" pitchFamily="18" charset="0"/>
              </a:rPr>
              <a:pPr/>
              <a:t>55</a:t>
            </a:fld>
            <a:endParaRPr kumimoji="0" lang="cs-CZ" altLang="cs-CZ" sz="1200" b="0">
              <a:solidFill>
                <a:schemeClr val="tx1"/>
              </a:solidFill>
              <a:latin typeface="Times New Roman" panose="02020603050405020304" pitchFamily="18" charset="0"/>
            </a:endParaRPr>
          </a:p>
        </p:txBody>
      </p:sp>
      <p:sp>
        <p:nvSpPr>
          <p:cNvPr id="94211" name="Rectangle 2">
            <a:extLst>
              <a:ext uri="{FF2B5EF4-FFF2-40B4-BE49-F238E27FC236}">
                <a16:creationId xmlns="" xmlns:a16="http://schemas.microsoft.com/office/drawing/2014/main" id="{1154EB97-BE89-4CE1-A45E-F2CD89361CE1}"/>
              </a:ext>
            </a:extLst>
          </p:cNvPr>
          <p:cNvSpPr>
            <a:spLocks noGrp="1" noRot="1" noChangeAspect="1" noChangeArrowheads="1" noTextEdit="1"/>
          </p:cNvSpPr>
          <p:nvPr>
            <p:ph type="sldImg"/>
          </p:nvPr>
        </p:nvSpPr>
        <p:spPr>
          <a:ln/>
        </p:spPr>
      </p:sp>
      <p:sp>
        <p:nvSpPr>
          <p:cNvPr id="94212" name="Rectangle 3">
            <a:extLst>
              <a:ext uri="{FF2B5EF4-FFF2-40B4-BE49-F238E27FC236}">
                <a16:creationId xmlns="" xmlns:a16="http://schemas.microsoft.com/office/drawing/2014/main" id="{A9900B75-941D-4B92-BCFB-ED601B56ED60}"/>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614399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 xmlns:a16="http://schemas.microsoft.com/office/drawing/2014/main" id="{3F02DFE6-3FF8-462A-A2A8-614701CC7112}"/>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F0E1C3F8-0483-4AE9-8784-0518F0633E39}" type="slidenum">
              <a:rPr lang="cs-CZ" altLang="cs-CZ" smtClean="0"/>
              <a:pPr/>
              <a:t>56</a:t>
            </a:fld>
            <a:endParaRPr lang="cs-CZ" altLang="cs-CZ"/>
          </a:p>
        </p:txBody>
      </p:sp>
      <p:sp>
        <p:nvSpPr>
          <p:cNvPr id="28675" name="Rectangle 2">
            <a:extLst>
              <a:ext uri="{FF2B5EF4-FFF2-40B4-BE49-F238E27FC236}">
                <a16:creationId xmlns="" xmlns:a16="http://schemas.microsoft.com/office/drawing/2014/main" id="{BE58E0EF-D5CA-409B-AE61-631A9FDD7732}"/>
              </a:ext>
            </a:extLst>
          </p:cNvPr>
          <p:cNvSpPr>
            <a:spLocks noGrp="1" noRot="1" noChangeAspect="1" noChangeArrowheads="1" noTextEdit="1"/>
          </p:cNvSpPr>
          <p:nvPr>
            <p:ph type="sldImg"/>
          </p:nvPr>
        </p:nvSpPr>
        <p:spPr>
          <a:solidFill>
            <a:srgbClr val="FFFFFF"/>
          </a:solidFill>
          <a:ln/>
        </p:spPr>
      </p:sp>
      <p:sp>
        <p:nvSpPr>
          <p:cNvPr id="28676" name="Rectangle 3">
            <a:extLst>
              <a:ext uri="{FF2B5EF4-FFF2-40B4-BE49-F238E27FC236}">
                <a16:creationId xmlns="" xmlns:a16="http://schemas.microsoft.com/office/drawing/2014/main" id="{924F6907-F8BF-4220-B621-81438D9450B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1500243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 xmlns:a16="http://schemas.microsoft.com/office/drawing/2014/main" id="{1A94B5FE-5676-4F6B-8C72-0EA4CFA1FEE8}"/>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0E9ACC8A-F2D2-41ED-A8CC-71AB2362908A}" type="slidenum">
              <a:rPr lang="cs-CZ" altLang="cs-CZ" smtClean="0"/>
              <a:pPr/>
              <a:t>57</a:t>
            </a:fld>
            <a:endParaRPr lang="cs-CZ" altLang="cs-CZ"/>
          </a:p>
        </p:txBody>
      </p:sp>
      <p:sp>
        <p:nvSpPr>
          <p:cNvPr id="30723" name="Rectangle 2">
            <a:extLst>
              <a:ext uri="{FF2B5EF4-FFF2-40B4-BE49-F238E27FC236}">
                <a16:creationId xmlns="" xmlns:a16="http://schemas.microsoft.com/office/drawing/2014/main" id="{F0A24CF9-D2BF-42EC-9905-25979E00436F}"/>
              </a:ext>
            </a:extLst>
          </p:cNvPr>
          <p:cNvSpPr>
            <a:spLocks noGrp="1" noRot="1" noChangeAspect="1" noChangeArrowheads="1" noTextEdit="1"/>
          </p:cNvSpPr>
          <p:nvPr>
            <p:ph type="sldImg"/>
          </p:nvPr>
        </p:nvSpPr>
        <p:spPr>
          <a:solidFill>
            <a:srgbClr val="FFFFFF"/>
          </a:solidFill>
          <a:ln/>
        </p:spPr>
      </p:sp>
      <p:sp>
        <p:nvSpPr>
          <p:cNvPr id="30724" name="Rectangle 3">
            <a:extLst>
              <a:ext uri="{FF2B5EF4-FFF2-40B4-BE49-F238E27FC236}">
                <a16:creationId xmlns="" xmlns:a16="http://schemas.microsoft.com/office/drawing/2014/main" id="{EA8DCBB8-9319-4C57-8E71-9AE7B885C21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84504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 xmlns:a16="http://schemas.microsoft.com/office/drawing/2014/main" id="{A767BE9A-E82F-4759-8624-47A0D3082736}"/>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647774E6-3CF8-4461-8666-C71C988091A2}" type="slidenum">
              <a:rPr lang="cs-CZ" altLang="cs-CZ" smtClean="0"/>
              <a:pPr/>
              <a:t>58</a:t>
            </a:fld>
            <a:endParaRPr lang="cs-CZ" altLang="cs-CZ"/>
          </a:p>
        </p:txBody>
      </p:sp>
      <p:sp>
        <p:nvSpPr>
          <p:cNvPr id="43011" name="Rectangle 2">
            <a:extLst>
              <a:ext uri="{FF2B5EF4-FFF2-40B4-BE49-F238E27FC236}">
                <a16:creationId xmlns="" xmlns:a16="http://schemas.microsoft.com/office/drawing/2014/main" id="{3988A111-E2C5-4A41-BBA6-CF713BA4038E}"/>
              </a:ext>
            </a:extLst>
          </p:cNvPr>
          <p:cNvSpPr>
            <a:spLocks noGrp="1" noRot="1" noChangeAspect="1" noChangeArrowheads="1" noTextEdit="1"/>
          </p:cNvSpPr>
          <p:nvPr>
            <p:ph type="sldImg"/>
          </p:nvPr>
        </p:nvSpPr>
        <p:spPr>
          <a:solidFill>
            <a:srgbClr val="FFFFFF"/>
          </a:solidFill>
          <a:ln/>
        </p:spPr>
      </p:sp>
      <p:sp>
        <p:nvSpPr>
          <p:cNvPr id="43012" name="Rectangle 3">
            <a:extLst>
              <a:ext uri="{FF2B5EF4-FFF2-40B4-BE49-F238E27FC236}">
                <a16:creationId xmlns="" xmlns:a16="http://schemas.microsoft.com/office/drawing/2014/main" id="{68008011-E4D4-4B3D-85FF-EE758CDA3DA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2113481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 xmlns:a16="http://schemas.microsoft.com/office/drawing/2014/main" id="{B73068B1-A344-4647-BD09-038FA3527303}"/>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CC7A0AE3-BEB1-4112-B05B-6F63265AD82D}" type="slidenum">
              <a:rPr lang="cs-CZ" altLang="cs-CZ" smtClean="0"/>
              <a:pPr/>
              <a:t>59</a:t>
            </a:fld>
            <a:endParaRPr lang="cs-CZ" altLang="cs-CZ"/>
          </a:p>
        </p:txBody>
      </p:sp>
      <p:sp>
        <p:nvSpPr>
          <p:cNvPr id="45059" name="Rectangle 2">
            <a:extLst>
              <a:ext uri="{FF2B5EF4-FFF2-40B4-BE49-F238E27FC236}">
                <a16:creationId xmlns="" xmlns:a16="http://schemas.microsoft.com/office/drawing/2014/main" id="{C820F68B-983C-40BC-8352-C25B6B6FA4CB}"/>
              </a:ext>
            </a:extLst>
          </p:cNvPr>
          <p:cNvSpPr>
            <a:spLocks noGrp="1" noRot="1" noChangeAspect="1" noChangeArrowheads="1" noTextEdit="1"/>
          </p:cNvSpPr>
          <p:nvPr>
            <p:ph type="sldImg"/>
          </p:nvPr>
        </p:nvSpPr>
        <p:spPr>
          <a:solidFill>
            <a:srgbClr val="FFFFFF"/>
          </a:solidFill>
          <a:ln/>
        </p:spPr>
      </p:sp>
      <p:sp>
        <p:nvSpPr>
          <p:cNvPr id="45060" name="Rectangle 3">
            <a:extLst>
              <a:ext uri="{FF2B5EF4-FFF2-40B4-BE49-F238E27FC236}">
                <a16:creationId xmlns="" xmlns:a16="http://schemas.microsoft.com/office/drawing/2014/main" id="{3A4EF9DF-CBD4-4B1E-BCF0-8E709C68621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3044057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 xmlns:a16="http://schemas.microsoft.com/office/drawing/2014/main" id="{382C7D29-7E7E-4901-8AE5-BB453B9995C3}"/>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845B71B4-1659-4D83-A656-9E8D98D29159}" type="slidenum">
              <a:rPr lang="cs-CZ" altLang="cs-CZ" smtClean="0"/>
              <a:pPr/>
              <a:t>60</a:t>
            </a:fld>
            <a:endParaRPr lang="cs-CZ" altLang="cs-CZ"/>
          </a:p>
        </p:txBody>
      </p:sp>
      <p:sp>
        <p:nvSpPr>
          <p:cNvPr id="73731" name="Rectangle 2">
            <a:extLst>
              <a:ext uri="{FF2B5EF4-FFF2-40B4-BE49-F238E27FC236}">
                <a16:creationId xmlns="" xmlns:a16="http://schemas.microsoft.com/office/drawing/2014/main" id="{9F71E03F-8BE0-40A9-8EEB-4EB7E0D01C21}"/>
              </a:ext>
            </a:extLst>
          </p:cNvPr>
          <p:cNvSpPr>
            <a:spLocks noGrp="1" noRot="1" noChangeAspect="1" noChangeArrowheads="1" noTextEdit="1"/>
          </p:cNvSpPr>
          <p:nvPr>
            <p:ph type="sldImg"/>
          </p:nvPr>
        </p:nvSpPr>
        <p:spPr>
          <a:solidFill>
            <a:srgbClr val="FFFFFF"/>
          </a:solidFill>
          <a:ln/>
        </p:spPr>
      </p:sp>
      <p:sp>
        <p:nvSpPr>
          <p:cNvPr id="73732" name="Rectangle 3">
            <a:extLst>
              <a:ext uri="{FF2B5EF4-FFF2-40B4-BE49-F238E27FC236}">
                <a16:creationId xmlns="" xmlns:a16="http://schemas.microsoft.com/office/drawing/2014/main" id="{0828E6C2-6ACF-4307-A272-63E8E50D66F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2550615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EB8B66DE-B80F-49FA-A2D1-4EC6A46C0133}" type="slidenum">
              <a:rPr lang="cs-CZ" altLang="cs-CZ" smtClean="0"/>
              <a:pPr>
                <a:defRPr/>
              </a:pPr>
              <a:t>17</a:t>
            </a:fld>
            <a:endParaRPr lang="cs-CZ" altLang="cs-CZ"/>
          </a:p>
        </p:txBody>
      </p:sp>
    </p:spTree>
    <p:extLst>
      <p:ext uri="{BB962C8B-B14F-4D97-AF65-F5344CB8AC3E}">
        <p14:creationId xmlns:p14="http://schemas.microsoft.com/office/powerpoint/2010/main" val="4234692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 xmlns:a16="http://schemas.microsoft.com/office/drawing/2014/main" id="{33CA1857-CDEE-4AD7-8330-79BDCE18F535}"/>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84C19DB4-4D8D-4929-973A-6DE2EC0EA728}" type="slidenum">
              <a:rPr lang="cs-CZ" altLang="cs-CZ" smtClean="0"/>
              <a:pPr/>
              <a:t>61</a:t>
            </a:fld>
            <a:endParaRPr lang="cs-CZ" altLang="cs-CZ"/>
          </a:p>
        </p:txBody>
      </p:sp>
      <p:sp>
        <p:nvSpPr>
          <p:cNvPr id="34819" name="Rectangle 2">
            <a:extLst>
              <a:ext uri="{FF2B5EF4-FFF2-40B4-BE49-F238E27FC236}">
                <a16:creationId xmlns="" xmlns:a16="http://schemas.microsoft.com/office/drawing/2014/main" id="{43A18756-C90B-46C3-938F-BF34FB2C1B02}"/>
              </a:ext>
            </a:extLst>
          </p:cNvPr>
          <p:cNvSpPr>
            <a:spLocks noGrp="1" noRot="1" noChangeAspect="1" noChangeArrowheads="1" noTextEdit="1"/>
          </p:cNvSpPr>
          <p:nvPr>
            <p:ph type="sldImg"/>
          </p:nvPr>
        </p:nvSpPr>
        <p:spPr>
          <a:solidFill>
            <a:srgbClr val="FFFFFF"/>
          </a:solidFill>
          <a:ln/>
        </p:spPr>
      </p:sp>
      <p:sp>
        <p:nvSpPr>
          <p:cNvPr id="34820" name="Rectangle 3">
            <a:extLst>
              <a:ext uri="{FF2B5EF4-FFF2-40B4-BE49-F238E27FC236}">
                <a16:creationId xmlns="" xmlns:a16="http://schemas.microsoft.com/office/drawing/2014/main" id="{EB7E00CE-F109-486B-9392-7B0AAFE5FB3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2278848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 xmlns:a16="http://schemas.microsoft.com/office/drawing/2014/main" id="{3DC12EFC-2DAB-44FE-898E-02C475BB46FA}"/>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FB09E3DE-36C7-4E06-9CCE-BF754D0850CE}" type="slidenum">
              <a:rPr lang="cs-CZ" altLang="cs-CZ" smtClean="0"/>
              <a:pPr/>
              <a:t>62</a:t>
            </a:fld>
            <a:endParaRPr lang="cs-CZ" altLang="cs-CZ"/>
          </a:p>
        </p:txBody>
      </p:sp>
      <p:sp>
        <p:nvSpPr>
          <p:cNvPr id="36867" name="Rectangle 2">
            <a:extLst>
              <a:ext uri="{FF2B5EF4-FFF2-40B4-BE49-F238E27FC236}">
                <a16:creationId xmlns="" xmlns:a16="http://schemas.microsoft.com/office/drawing/2014/main" id="{C78733E6-B9C3-40FB-AF64-F8E187BA9A81}"/>
              </a:ext>
            </a:extLst>
          </p:cNvPr>
          <p:cNvSpPr>
            <a:spLocks noGrp="1" noRot="1" noChangeAspect="1" noChangeArrowheads="1" noTextEdit="1"/>
          </p:cNvSpPr>
          <p:nvPr>
            <p:ph type="sldImg"/>
          </p:nvPr>
        </p:nvSpPr>
        <p:spPr>
          <a:solidFill>
            <a:srgbClr val="FFFFFF"/>
          </a:solidFill>
          <a:ln/>
        </p:spPr>
      </p:sp>
      <p:sp>
        <p:nvSpPr>
          <p:cNvPr id="36868" name="Rectangle 3">
            <a:extLst>
              <a:ext uri="{FF2B5EF4-FFF2-40B4-BE49-F238E27FC236}">
                <a16:creationId xmlns="" xmlns:a16="http://schemas.microsoft.com/office/drawing/2014/main" id="{41DD27D8-290B-4FE4-B5C5-D728B6390C3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570153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EB8B66DE-B80F-49FA-A2D1-4EC6A46C0133}" type="slidenum">
              <a:rPr lang="cs-CZ" altLang="cs-CZ" smtClean="0"/>
              <a:pPr>
                <a:defRPr/>
              </a:pPr>
              <a:t>76</a:t>
            </a:fld>
            <a:endParaRPr lang="cs-CZ" altLang="cs-CZ"/>
          </a:p>
        </p:txBody>
      </p:sp>
    </p:spTree>
    <p:extLst>
      <p:ext uri="{BB962C8B-B14F-4D97-AF65-F5344CB8AC3E}">
        <p14:creationId xmlns:p14="http://schemas.microsoft.com/office/powerpoint/2010/main" val="2372004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 xmlns:a16="http://schemas.microsoft.com/office/drawing/2014/main" id="{3C86353D-2591-4580-BE46-4C06077A3E2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85FA94D6-8498-4AED-8CA4-347F72DD7866}" type="slidenum">
              <a:rPr lang="cs-CZ" altLang="cs-CZ" smtClean="0"/>
              <a:pPr>
                <a:spcBef>
                  <a:spcPct val="0"/>
                </a:spcBef>
              </a:pPr>
              <a:t>82</a:t>
            </a:fld>
            <a:endParaRPr lang="cs-CZ" altLang="cs-CZ"/>
          </a:p>
        </p:txBody>
      </p:sp>
      <p:sp>
        <p:nvSpPr>
          <p:cNvPr id="8195" name="Rectangle 2">
            <a:extLst>
              <a:ext uri="{FF2B5EF4-FFF2-40B4-BE49-F238E27FC236}">
                <a16:creationId xmlns="" xmlns:a16="http://schemas.microsoft.com/office/drawing/2014/main" id="{BF8E9302-00B4-4430-AF90-F042F75B2319}"/>
              </a:ext>
            </a:extLst>
          </p:cNvPr>
          <p:cNvSpPr>
            <a:spLocks noGrp="1" noRot="1" noChangeAspect="1" noChangeArrowheads="1" noTextEdit="1"/>
          </p:cNvSpPr>
          <p:nvPr>
            <p:ph type="sldImg"/>
          </p:nvPr>
        </p:nvSpPr>
        <p:spPr>
          <a:ln/>
        </p:spPr>
      </p:sp>
      <p:sp>
        <p:nvSpPr>
          <p:cNvPr id="8196" name="Rectangle 3">
            <a:extLst>
              <a:ext uri="{FF2B5EF4-FFF2-40B4-BE49-F238E27FC236}">
                <a16:creationId xmlns="" xmlns:a16="http://schemas.microsoft.com/office/drawing/2014/main" id="{6735A4FF-1733-41DB-B054-5810BCC9D47A}"/>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2791540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 xmlns:a16="http://schemas.microsoft.com/office/drawing/2014/main" id="{3C86353D-2591-4580-BE46-4C06077A3E2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85FA94D6-8498-4AED-8CA4-347F72DD7866}" type="slidenum">
              <a:rPr lang="cs-CZ" altLang="cs-CZ" smtClean="0"/>
              <a:pPr>
                <a:spcBef>
                  <a:spcPct val="0"/>
                </a:spcBef>
              </a:pPr>
              <a:t>83</a:t>
            </a:fld>
            <a:endParaRPr lang="cs-CZ" altLang="cs-CZ"/>
          </a:p>
        </p:txBody>
      </p:sp>
      <p:sp>
        <p:nvSpPr>
          <p:cNvPr id="8195" name="Rectangle 2">
            <a:extLst>
              <a:ext uri="{FF2B5EF4-FFF2-40B4-BE49-F238E27FC236}">
                <a16:creationId xmlns="" xmlns:a16="http://schemas.microsoft.com/office/drawing/2014/main" id="{BF8E9302-00B4-4430-AF90-F042F75B2319}"/>
              </a:ext>
            </a:extLst>
          </p:cNvPr>
          <p:cNvSpPr>
            <a:spLocks noGrp="1" noRot="1" noChangeAspect="1" noChangeArrowheads="1" noTextEdit="1"/>
          </p:cNvSpPr>
          <p:nvPr>
            <p:ph type="sldImg"/>
          </p:nvPr>
        </p:nvSpPr>
        <p:spPr>
          <a:ln/>
        </p:spPr>
      </p:sp>
      <p:sp>
        <p:nvSpPr>
          <p:cNvPr id="8196" name="Rectangle 3">
            <a:extLst>
              <a:ext uri="{FF2B5EF4-FFF2-40B4-BE49-F238E27FC236}">
                <a16:creationId xmlns="" xmlns:a16="http://schemas.microsoft.com/office/drawing/2014/main" id="{6735A4FF-1733-41DB-B054-5810BCC9D47A}"/>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935850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EB8B66DE-B80F-49FA-A2D1-4EC6A46C0133}" type="slidenum">
              <a:rPr lang="cs-CZ" altLang="cs-CZ" smtClean="0"/>
              <a:pPr>
                <a:defRPr/>
              </a:pPr>
              <a:t>85</a:t>
            </a:fld>
            <a:endParaRPr lang="cs-CZ" altLang="cs-CZ"/>
          </a:p>
        </p:txBody>
      </p:sp>
    </p:spTree>
    <p:extLst>
      <p:ext uri="{BB962C8B-B14F-4D97-AF65-F5344CB8AC3E}">
        <p14:creationId xmlns:p14="http://schemas.microsoft.com/office/powerpoint/2010/main" val="2163720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 xmlns:a16="http://schemas.microsoft.com/office/drawing/2014/main" id="{64AF7B95-C28E-4D07-BD9F-48FBFE5B544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0AB187BC-2C1A-4A6C-86DF-E23303CE9253}" type="slidenum">
              <a:rPr lang="cs-CZ" altLang="cs-CZ" smtClean="0"/>
              <a:pPr>
                <a:spcBef>
                  <a:spcPct val="0"/>
                </a:spcBef>
              </a:pPr>
              <a:t>99</a:t>
            </a:fld>
            <a:endParaRPr lang="cs-CZ" altLang="cs-CZ"/>
          </a:p>
        </p:txBody>
      </p:sp>
      <p:sp>
        <p:nvSpPr>
          <p:cNvPr id="13315" name="Rectangle 2">
            <a:extLst>
              <a:ext uri="{FF2B5EF4-FFF2-40B4-BE49-F238E27FC236}">
                <a16:creationId xmlns="" xmlns:a16="http://schemas.microsoft.com/office/drawing/2014/main" id="{96CF9E09-21FC-4F46-92E3-8E9377152CB8}"/>
              </a:ext>
            </a:extLst>
          </p:cNvPr>
          <p:cNvSpPr>
            <a:spLocks noGrp="1" noRot="1" noChangeAspect="1" noChangeArrowheads="1" noTextEdit="1"/>
          </p:cNvSpPr>
          <p:nvPr>
            <p:ph type="sldImg"/>
          </p:nvPr>
        </p:nvSpPr>
        <p:spPr>
          <a:ln/>
        </p:spPr>
      </p:sp>
      <p:sp>
        <p:nvSpPr>
          <p:cNvPr id="13316" name="Rectangle 3">
            <a:extLst>
              <a:ext uri="{FF2B5EF4-FFF2-40B4-BE49-F238E27FC236}">
                <a16:creationId xmlns="" xmlns:a16="http://schemas.microsoft.com/office/drawing/2014/main" id="{8D6E5BD3-6990-44F8-9ECF-01A8944D128E}"/>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1060635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 xmlns:a16="http://schemas.microsoft.com/office/drawing/2014/main" id="{64AF7B95-C28E-4D07-BD9F-48FBFE5B544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0AB187BC-2C1A-4A6C-86DF-E23303CE9253}" type="slidenum">
              <a:rPr lang="cs-CZ" altLang="cs-CZ" smtClean="0"/>
              <a:pPr>
                <a:spcBef>
                  <a:spcPct val="0"/>
                </a:spcBef>
              </a:pPr>
              <a:t>100</a:t>
            </a:fld>
            <a:endParaRPr lang="cs-CZ" altLang="cs-CZ"/>
          </a:p>
        </p:txBody>
      </p:sp>
      <p:sp>
        <p:nvSpPr>
          <p:cNvPr id="13315" name="Rectangle 2">
            <a:extLst>
              <a:ext uri="{FF2B5EF4-FFF2-40B4-BE49-F238E27FC236}">
                <a16:creationId xmlns="" xmlns:a16="http://schemas.microsoft.com/office/drawing/2014/main" id="{96CF9E09-21FC-4F46-92E3-8E9377152CB8}"/>
              </a:ext>
            </a:extLst>
          </p:cNvPr>
          <p:cNvSpPr>
            <a:spLocks noGrp="1" noRot="1" noChangeAspect="1" noChangeArrowheads="1" noTextEdit="1"/>
          </p:cNvSpPr>
          <p:nvPr>
            <p:ph type="sldImg"/>
          </p:nvPr>
        </p:nvSpPr>
        <p:spPr>
          <a:ln/>
        </p:spPr>
      </p:sp>
      <p:sp>
        <p:nvSpPr>
          <p:cNvPr id="13316" name="Rectangle 3">
            <a:extLst>
              <a:ext uri="{FF2B5EF4-FFF2-40B4-BE49-F238E27FC236}">
                <a16:creationId xmlns="" xmlns:a16="http://schemas.microsoft.com/office/drawing/2014/main" id="{8D6E5BD3-6990-44F8-9ECF-01A8944D128E}"/>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3868649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 xmlns:a16="http://schemas.microsoft.com/office/drawing/2014/main" id="{60F47AEA-3330-4F6E-A461-F71F4E14FB5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50315B6B-BFE9-4AD6-8F97-72055BFA629F}" type="slidenum">
              <a:rPr lang="cs-CZ" altLang="cs-CZ" smtClean="0"/>
              <a:pPr>
                <a:spcBef>
                  <a:spcPct val="0"/>
                </a:spcBef>
              </a:pPr>
              <a:t>104</a:t>
            </a:fld>
            <a:endParaRPr lang="cs-CZ" altLang="cs-CZ"/>
          </a:p>
        </p:txBody>
      </p:sp>
      <p:sp>
        <p:nvSpPr>
          <p:cNvPr id="17411" name="Rectangle 2">
            <a:extLst>
              <a:ext uri="{FF2B5EF4-FFF2-40B4-BE49-F238E27FC236}">
                <a16:creationId xmlns="" xmlns:a16="http://schemas.microsoft.com/office/drawing/2014/main" id="{72CC1AF8-9AD4-4255-88BA-5DF4EF807703}"/>
              </a:ext>
            </a:extLst>
          </p:cNvPr>
          <p:cNvSpPr>
            <a:spLocks noGrp="1" noRot="1" noChangeAspect="1" noChangeArrowheads="1" noTextEdit="1"/>
          </p:cNvSpPr>
          <p:nvPr>
            <p:ph type="sldImg"/>
          </p:nvPr>
        </p:nvSpPr>
        <p:spPr>
          <a:ln/>
        </p:spPr>
      </p:sp>
      <p:sp>
        <p:nvSpPr>
          <p:cNvPr id="17412" name="Rectangle 3">
            <a:extLst>
              <a:ext uri="{FF2B5EF4-FFF2-40B4-BE49-F238E27FC236}">
                <a16:creationId xmlns="" xmlns:a16="http://schemas.microsoft.com/office/drawing/2014/main" id="{85A927C7-999F-4BF9-905C-EE126B1D820E}"/>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2600612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 xmlns:a16="http://schemas.microsoft.com/office/drawing/2014/main" id="{5E5A7D75-AE4C-4DA6-B528-7119D495C3D5}"/>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0"/>
              </a:spcBef>
            </a:pPr>
            <a:fld id="{4C5BD30B-5D8B-4E8F-9ED8-FB98A03B3C38}" type="slidenum">
              <a:rPr lang="cs-CZ" altLang="cs-CZ"/>
              <a:pPr algn="r" eaLnBrk="1" hangingPunct="1">
                <a:spcBef>
                  <a:spcPct val="0"/>
                </a:spcBef>
              </a:pPr>
              <a:t>105</a:t>
            </a:fld>
            <a:endParaRPr lang="cs-CZ" altLang="cs-CZ"/>
          </a:p>
        </p:txBody>
      </p:sp>
      <p:sp>
        <p:nvSpPr>
          <p:cNvPr id="19459" name="Rectangle 2">
            <a:extLst>
              <a:ext uri="{FF2B5EF4-FFF2-40B4-BE49-F238E27FC236}">
                <a16:creationId xmlns="" xmlns:a16="http://schemas.microsoft.com/office/drawing/2014/main" id="{E13ECA22-F85D-4FA1-ABED-DDCFE86D8720}"/>
              </a:ext>
            </a:extLst>
          </p:cNvPr>
          <p:cNvSpPr>
            <a:spLocks noGrp="1" noRot="1" noChangeAspect="1" noChangeArrowheads="1" noTextEdit="1"/>
          </p:cNvSpPr>
          <p:nvPr>
            <p:ph type="sldImg"/>
          </p:nvPr>
        </p:nvSpPr>
        <p:spPr>
          <a:ln/>
        </p:spPr>
      </p:sp>
      <p:sp>
        <p:nvSpPr>
          <p:cNvPr id="19460" name="Rectangle 3">
            <a:extLst>
              <a:ext uri="{FF2B5EF4-FFF2-40B4-BE49-F238E27FC236}">
                <a16:creationId xmlns="" xmlns:a16="http://schemas.microsoft.com/office/drawing/2014/main" id="{1F8BCA14-76FF-4CF3-BCF3-99A7EE8F85D8}"/>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3060370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EB8B66DE-B80F-49FA-A2D1-4EC6A46C0133}" type="slidenum">
              <a:rPr lang="cs-CZ" altLang="cs-CZ" smtClean="0"/>
              <a:pPr>
                <a:defRPr/>
              </a:pPr>
              <a:t>20</a:t>
            </a:fld>
            <a:endParaRPr lang="cs-CZ" altLang="cs-CZ"/>
          </a:p>
        </p:txBody>
      </p:sp>
    </p:spTree>
    <p:extLst>
      <p:ext uri="{BB962C8B-B14F-4D97-AF65-F5344CB8AC3E}">
        <p14:creationId xmlns:p14="http://schemas.microsoft.com/office/powerpoint/2010/main" val="3491987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 xmlns:a16="http://schemas.microsoft.com/office/drawing/2014/main" id="{6B54CAEF-728A-4D0F-908C-D5C71153A23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DC02E35A-CBB6-4773-B901-6170A3047415}" type="slidenum">
              <a:rPr lang="cs-CZ" altLang="cs-CZ" smtClean="0"/>
              <a:pPr>
                <a:spcBef>
                  <a:spcPct val="0"/>
                </a:spcBef>
              </a:pPr>
              <a:t>106</a:t>
            </a:fld>
            <a:endParaRPr lang="cs-CZ" altLang="cs-CZ"/>
          </a:p>
        </p:txBody>
      </p:sp>
      <p:sp>
        <p:nvSpPr>
          <p:cNvPr id="21507" name="Rectangle 2">
            <a:extLst>
              <a:ext uri="{FF2B5EF4-FFF2-40B4-BE49-F238E27FC236}">
                <a16:creationId xmlns="" xmlns:a16="http://schemas.microsoft.com/office/drawing/2014/main" id="{0F30B545-7D25-428D-A7EC-744F328AC17C}"/>
              </a:ext>
            </a:extLst>
          </p:cNvPr>
          <p:cNvSpPr>
            <a:spLocks noGrp="1" noRot="1" noChangeAspect="1" noChangeArrowheads="1" noTextEdit="1"/>
          </p:cNvSpPr>
          <p:nvPr>
            <p:ph type="sldImg"/>
          </p:nvPr>
        </p:nvSpPr>
        <p:spPr>
          <a:ln/>
        </p:spPr>
      </p:sp>
      <p:sp>
        <p:nvSpPr>
          <p:cNvPr id="21508" name="Rectangle 3">
            <a:extLst>
              <a:ext uri="{FF2B5EF4-FFF2-40B4-BE49-F238E27FC236}">
                <a16:creationId xmlns="" xmlns:a16="http://schemas.microsoft.com/office/drawing/2014/main" id="{35B46D4B-C023-4E73-BC67-B053BE810CFF}"/>
              </a:ext>
            </a:extLst>
          </p:cNvPr>
          <p:cNvSpPr>
            <a:spLocks noGrp="1" noChangeArrowheads="1"/>
          </p:cNvSpPr>
          <p:nvPr>
            <p:ph type="body" idx="1"/>
          </p:nvPr>
        </p:nvSpPr>
        <p:spPr>
          <a:xfrm>
            <a:off x="914400" y="4343400"/>
            <a:ext cx="5029200" cy="4114800"/>
          </a:xfrm>
          <a:noFill/>
        </p:spPr>
        <p:txBody>
          <a:bodyPr/>
          <a:lstStyle/>
          <a:p>
            <a:pPr eaLnBrk="1" hangingPunct="1"/>
            <a:endParaRPr lang="cs-CZ" altLang="cs-CZ"/>
          </a:p>
        </p:txBody>
      </p:sp>
    </p:spTree>
    <p:extLst>
      <p:ext uri="{BB962C8B-B14F-4D97-AF65-F5344CB8AC3E}">
        <p14:creationId xmlns:p14="http://schemas.microsoft.com/office/powerpoint/2010/main" val="1611226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EB8B66DE-B80F-49FA-A2D1-4EC6A46C0133}" type="slidenum">
              <a:rPr lang="cs-CZ" altLang="cs-CZ" smtClean="0"/>
              <a:pPr>
                <a:defRPr/>
              </a:pPr>
              <a:t>23</a:t>
            </a:fld>
            <a:endParaRPr lang="cs-CZ" altLang="cs-CZ"/>
          </a:p>
        </p:txBody>
      </p:sp>
    </p:spTree>
    <p:extLst>
      <p:ext uri="{BB962C8B-B14F-4D97-AF65-F5344CB8AC3E}">
        <p14:creationId xmlns:p14="http://schemas.microsoft.com/office/powerpoint/2010/main" val="208344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EB8B66DE-B80F-49FA-A2D1-4EC6A46C0133}" type="slidenum">
              <a:rPr lang="cs-CZ" altLang="cs-CZ" smtClean="0"/>
              <a:pPr>
                <a:defRPr/>
              </a:pPr>
              <a:t>24</a:t>
            </a:fld>
            <a:endParaRPr lang="cs-CZ" altLang="cs-CZ"/>
          </a:p>
        </p:txBody>
      </p:sp>
    </p:spTree>
    <p:extLst>
      <p:ext uri="{BB962C8B-B14F-4D97-AF65-F5344CB8AC3E}">
        <p14:creationId xmlns:p14="http://schemas.microsoft.com/office/powerpoint/2010/main" val="109155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EB8B66DE-B80F-49FA-A2D1-4EC6A46C0133}" type="slidenum">
              <a:rPr lang="cs-CZ" altLang="cs-CZ" smtClean="0"/>
              <a:pPr>
                <a:defRPr/>
              </a:pPr>
              <a:t>25</a:t>
            </a:fld>
            <a:endParaRPr lang="cs-CZ" altLang="cs-CZ"/>
          </a:p>
        </p:txBody>
      </p:sp>
    </p:spTree>
    <p:extLst>
      <p:ext uri="{BB962C8B-B14F-4D97-AF65-F5344CB8AC3E}">
        <p14:creationId xmlns:p14="http://schemas.microsoft.com/office/powerpoint/2010/main" val="861654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EB8B66DE-B80F-49FA-A2D1-4EC6A46C0133}" type="slidenum">
              <a:rPr lang="cs-CZ" altLang="cs-CZ" smtClean="0"/>
              <a:pPr>
                <a:defRPr/>
              </a:pPr>
              <a:t>27</a:t>
            </a:fld>
            <a:endParaRPr lang="cs-CZ" altLang="cs-CZ"/>
          </a:p>
        </p:txBody>
      </p:sp>
    </p:spTree>
    <p:extLst>
      <p:ext uri="{BB962C8B-B14F-4D97-AF65-F5344CB8AC3E}">
        <p14:creationId xmlns:p14="http://schemas.microsoft.com/office/powerpoint/2010/main" val="50796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EB8B66DE-B80F-49FA-A2D1-4EC6A46C0133}" type="slidenum">
              <a:rPr lang="cs-CZ" altLang="cs-CZ" smtClean="0"/>
              <a:pPr>
                <a:defRPr/>
              </a:pPr>
              <a:t>35</a:t>
            </a:fld>
            <a:endParaRPr lang="cs-CZ" altLang="cs-CZ"/>
          </a:p>
        </p:txBody>
      </p:sp>
    </p:spTree>
    <p:extLst>
      <p:ext uri="{BB962C8B-B14F-4D97-AF65-F5344CB8AC3E}">
        <p14:creationId xmlns:p14="http://schemas.microsoft.com/office/powerpoint/2010/main" val="1850492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 xmlns:a16="http://schemas.microsoft.com/office/drawing/2014/main" id="{A941B9A9-7FE3-4ADE-B88C-88037D476A4B}"/>
              </a:ext>
            </a:extLst>
          </p:cNvPr>
          <p:cNvSpPr>
            <a:spLocks noGrp="1" noChangeArrowheads="1"/>
          </p:cNvSpPr>
          <p:nvPr>
            <p:ph type="sldNum" sz="quarter" idx="5"/>
          </p:nvPr>
        </p:nvSpPr>
        <p:spPr>
          <a:noFill/>
        </p:spPr>
        <p:txBody>
          <a:bodyPr/>
          <a:lstStyle>
            <a:lvl1pPr>
              <a:defRPr sz="1200">
                <a:solidFill>
                  <a:schemeClr val="tx1"/>
                </a:solidFill>
                <a:latin typeface="Times New Roman" panose="02020603050405020304" pitchFamily="18" charset="0"/>
                <a:cs typeface="Times New Roman" panose="02020603050405020304" pitchFamily="18" charset="0"/>
              </a:defRPr>
            </a:lvl1pPr>
            <a:lvl2pPr marL="742950" indent="-285750">
              <a:defRPr sz="1200">
                <a:solidFill>
                  <a:schemeClr val="tx1"/>
                </a:solidFill>
                <a:latin typeface="Times New Roman" panose="02020603050405020304" pitchFamily="18" charset="0"/>
                <a:cs typeface="Times New Roman" panose="02020603050405020304" pitchFamily="18" charset="0"/>
              </a:defRPr>
            </a:lvl2pPr>
            <a:lvl3pPr marL="1143000" indent="-228600">
              <a:defRPr sz="1200">
                <a:solidFill>
                  <a:schemeClr val="tx1"/>
                </a:solidFill>
                <a:latin typeface="Times New Roman" panose="02020603050405020304" pitchFamily="18" charset="0"/>
                <a:cs typeface="Times New Roman" panose="02020603050405020304" pitchFamily="18" charset="0"/>
              </a:defRPr>
            </a:lvl3pPr>
            <a:lvl4pPr marL="1600200" indent="-228600">
              <a:defRPr sz="1200">
                <a:solidFill>
                  <a:schemeClr val="tx1"/>
                </a:solidFill>
                <a:latin typeface="Times New Roman" panose="02020603050405020304" pitchFamily="18" charset="0"/>
                <a:cs typeface="Times New Roman" panose="02020603050405020304" pitchFamily="18" charset="0"/>
              </a:defRPr>
            </a:lvl4pPr>
            <a:lvl5pPr marL="2057400" indent="-22860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fld id="{8E7EA332-41B4-47F8-8A33-584D834FFA67}" type="slidenum">
              <a:rPr lang="cs-CZ" altLang="cs-CZ" smtClean="0"/>
              <a:pPr/>
              <a:t>46</a:t>
            </a:fld>
            <a:endParaRPr lang="cs-CZ" altLang="cs-CZ"/>
          </a:p>
        </p:txBody>
      </p:sp>
      <p:sp>
        <p:nvSpPr>
          <p:cNvPr id="14339" name="Rectangle 2">
            <a:extLst>
              <a:ext uri="{FF2B5EF4-FFF2-40B4-BE49-F238E27FC236}">
                <a16:creationId xmlns="" xmlns:a16="http://schemas.microsoft.com/office/drawing/2014/main" id="{FF237B1B-54D8-4104-BE41-559F2C9E28B2}"/>
              </a:ext>
            </a:extLst>
          </p:cNvPr>
          <p:cNvSpPr>
            <a:spLocks noGrp="1" noRot="1" noChangeAspect="1" noChangeArrowheads="1" noTextEdit="1"/>
          </p:cNvSpPr>
          <p:nvPr>
            <p:ph type="sldImg"/>
          </p:nvPr>
        </p:nvSpPr>
        <p:spPr>
          <a:solidFill>
            <a:srgbClr val="FFFFFF"/>
          </a:solidFill>
          <a:ln/>
        </p:spPr>
      </p:sp>
      <p:sp>
        <p:nvSpPr>
          <p:cNvPr id="14340" name="Rectangle 3">
            <a:extLst>
              <a:ext uri="{FF2B5EF4-FFF2-40B4-BE49-F238E27FC236}">
                <a16:creationId xmlns="" xmlns:a16="http://schemas.microsoft.com/office/drawing/2014/main" id="{4BE355C8-D64D-4986-B6C9-9AFFA4A637C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282902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 xmlns:a16="http://schemas.microsoft.com/office/drawing/2014/main" id="{F42786E4-7B5C-47F1-B037-203F425BE695}"/>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 xmlns:a16="http://schemas.microsoft.com/office/drawing/2014/main" id="{2C141E61-D772-4AFB-B1E4-618E2B4458FF}"/>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cs-CZ"/>
            </a:p>
          </p:txBody>
        </p:sp>
        <p:sp>
          <p:nvSpPr>
            <p:cNvPr id="6" name="Arc 4">
              <a:extLst>
                <a:ext uri="{FF2B5EF4-FFF2-40B4-BE49-F238E27FC236}">
                  <a16:creationId xmlns="" xmlns:a16="http://schemas.microsoft.com/office/drawing/2014/main" id="{A606C3C9-64CC-4177-9617-60DB07B21674}"/>
                </a:ext>
              </a:extLst>
            </p:cNvPr>
            <p:cNvSpPr>
              <a:spLocks/>
            </p:cNvSpPr>
            <p:nvPr/>
          </p:nvSpPr>
          <p:spPr bwMode="auto">
            <a:xfrm>
              <a:off x="-652" y="978"/>
              <a:ext cx="4237" cy="3342"/>
            </a:xfrm>
            <a:custGeom>
              <a:avLst/>
              <a:gdLst>
                <a:gd name="T0" fmla="*/ 0 w 21600"/>
                <a:gd name="T1" fmla="*/ 0 h 21231"/>
                <a:gd name="T2" fmla="*/ 1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9221"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altLang="cs-CZ" noProof="0"/>
              <a:t>Klepnutím lze upravit styl předlohy nadpisů.</a:t>
            </a:r>
          </a:p>
        </p:txBody>
      </p:sp>
      <p:sp>
        <p:nvSpPr>
          <p:cNvPr id="922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pPr lvl="0"/>
            <a:r>
              <a:rPr lang="cs-CZ" altLang="cs-CZ" noProof="0"/>
              <a:t>Klepnutím lze upravit styl předlohy podnadpisů.</a:t>
            </a:r>
          </a:p>
        </p:txBody>
      </p:sp>
      <p:sp>
        <p:nvSpPr>
          <p:cNvPr id="7" name="Rectangle 7">
            <a:extLst>
              <a:ext uri="{FF2B5EF4-FFF2-40B4-BE49-F238E27FC236}">
                <a16:creationId xmlns="" xmlns:a16="http://schemas.microsoft.com/office/drawing/2014/main" id="{0B8F528F-C897-4320-B1CF-63316A09F222}"/>
              </a:ext>
            </a:extLst>
          </p:cNvPr>
          <p:cNvSpPr>
            <a:spLocks noGrp="1" noChangeArrowheads="1"/>
          </p:cNvSpPr>
          <p:nvPr>
            <p:ph type="dt" sz="quarter" idx="10"/>
          </p:nvPr>
        </p:nvSpPr>
        <p:spPr/>
        <p:txBody>
          <a:bodyPr/>
          <a:lstStyle>
            <a:lvl1pPr>
              <a:defRPr/>
            </a:lvl1pPr>
          </a:lstStyle>
          <a:p>
            <a:pPr>
              <a:defRPr/>
            </a:pPr>
            <a:endParaRPr lang="cs-CZ" altLang="cs-CZ"/>
          </a:p>
        </p:txBody>
      </p:sp>
      <p:sp>
        <p:nvSpPr>
          <p:cNvPr id="8" name="Rectangle 8">
            <a:extLst>
              <a:ext uri="{FF2B5EF4-FFF2-40B4-BE49-F238E27FC236}">
                <a16:creationId xmlns="" xmlns:a16="http://schemas.microsoft.com/office/drawing/2014/main" id="{41F869AF-2A6A-4B49-AD1C-5F2821F76747}"/>
              </a:ext>
            </a:extLst>
          </p:cNvPr>
          <p:cNvSpPr>
            <a:spLocks noGrp="1" noChangeArrowheads="1"/>
          </p:cNvSpPr>
          <p:nvPr>
            <p:ph type="ftr" sz="quarter" idx="11"/>
          </p:nvPr>
        </p:nvSpPr>
        <p:spPr/>
        <p:txBody>
          <a:bodyPr/>
          <a:lstStyle>
            <a:lvl1pPr>
              <a:defRPr/>
            </a:lvl1pPr>
          </a:lstStyle>
          <a:p>
            <a:pPr>
              <a:defRPr/>
            </a:pPr>
            <a:endParaRPr lang="cs-CZ" altLang="cs-CZ"/>
          </a:p>
        </p:txBody>
      </p:sp>
      <p:sp>
        <p:nvSpPr>
          <p:cNvPr id="9" name="Rectangle 9">
            <a:extLst>
              <a:ext uri="{FF2B5EF4-FFF2-40B4-BE49-F238E27FC236}">
                <a16:creationId xmlns="" xmlns:a16="http://schemas.microsoft.com/office/drawing/2014/main" id="{EF296D6F-4EB2-4CB8-9C17-447B5881946F}"/>
              </a:ext>
            </a:extLst>
          </p:cNvPr>
          <p:cNvSpPr>
            <a:spLocks noGrp="1" noChangeArrowheads="1"/>
          </p:cNvSpPr>
          <p:nvPr>
            <p:ph type="sldNum" sz="quarter" idx="12"/>
          </p:nvPr>
        </p:nvSpPr>
        <p:spPr/>
        <p:txBody>
          <a:bodyPr/>
          <a:lstStyle>
            <a:lvl1pPr>
              <a:defRPr/>
            </a:lvl1pPr>
          </a:lstStyle>
          <a:p>
            <a:pPr>
              <a:defRPr/>
            </a:pPr>
            <a:fld id="{B29BE910-31B3-4391-88A1-8B29D0D72547}" type="slidenum">
              <a:rPr lang="cs-CZ" altLang="cs-CZ"/>
              <a:pPr>
                <a:defRPr/>
              </a:pPr>
              <a:t>‹#›</a:t>
            </a:fld>
            <a:endParaRPr lang="cs-CZ" altLang="cs-CZ"/>
          </a:p>
        </p:txBody>
      </p:sp>
    </p:spTree>
    <p:extLst>
      <p:ext uri="{BB962C8B-B14F-4D97-AF65-F5344CB8AC3E}">
        <p14:creationId xmlns:p14="http://schemas.microsoft.com/office/powerpoint/2010/main" val="313839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 xmlns:a16="http://schemas.microsoft.com/office/drawing/2014/main" id="{CED29FFA-B38D-437A-A5A1-A6BF2237E4C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
            <a:extLst>
              <a:ext uri="{FF2B5EF4-FFF2-40B4-BE49-F238E27FC236}">
                <a16:creationId xmlns="" xmlns:a16="http://schemas.microsoft.com/office/drawing/2014/main" id="{7D461227-C99D-489D-BF05-0EBDD668D85D}"/>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8">
            <a:extLst>
              <a:ext uri="{FF2B5EF4-FFF2-40B4-BE49-F238E27FC236}">
                <a16:creationId xmlns="" xmlns:a16="http://schemas.microsoft.com/office/drawing/2014/main" id="{9FED3AA3-2E80-4C3B-AE01-C09317BDB2F1}"/>
              </a:ext>
            </a:extLst>
          </p:cNvPr>
          <p:cNvSpPr>
            <a:spLocks noGrp="1" noChangeArrowheads="1"/>
          </p:cNvSpPr>
          <p:nvPr>
            <p:ph type="sldNum" sz="quarter" idx="12"/>
          </p:nvPr>
        </p:nvSpPr>
        <p:spPr>
          <a:ln/>
        </p:spPr>
        <p:txBody>
          <a:bodyPr/>
          <a:lstStyle>
            <a:lvl1pPr>
              <a:defRPr/>
            </a:lvl1pPr>
          </a:lstStyle>
          <a:p>
            <a:pPr>
              <a:defRPr/>
            </a:pPr>
            <a:fld id="{33C6F986-6F26-408F-AC0F-5F7197409ECD}" type="slidenum">
              <a:rPr lang="cs-CZ" altLang="cs-CZ"/>
              <a:pPr>
                <a:defRPr/>
              </a:pPr>
              <a:t>‹#›</a:t>
            </a:fld>
            <a:endParaRPr lang="cs-CZ" altLang="cs-CZ"/>
          </a:p>
        </p:txBody>
      </p:sp>
    </p:spTree>
    <p:extLst>
      <p:ext uri="{BB962C8B-B14F-4D97-AF65-F5344CB8AC3E}">
        <p14:creationId xmlns:p14="http://schemas.microsoft.com/office/powerpoint/2010/main" val="233451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 xmlns:a16="http://schemas.microsoft.com/office/drawing/2014/main" id="{A8529029-B82A-44A8-873E-7D03AEA4E1D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
            <a:extLst>
              <a:ext uri="{FF2B5EF4-FFF2-40B4-BE49-F238E27FC236}">
                <a16:creationId xmlns="" xmlns:a16="http://schemas.microsoft.com/office/drawing/2014/main" id="{5580FB15-B7CA-4F19-AF4E-84681CE32F5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8">
            <a:extLst>
              <a:ext uri="{FF2B5EF4-FFF2-40B4-BE49-F238E27FC236}">
                <a16:creationId xmlns="" xmlns:a16="http://schemas.microsoft.com/office/drawing/2014/main" id="{A6AAED7E-088A-43E0-91C7-7C5176F704AD}"/>
              </a:ext>
            </a:extLst>
          </p:cNvPr>
          <p:cNvSpPr>
            <a:spLocks noGrp="1" noChangeArrowheads="1"/>
          </p:cNvSpPr>
          <p:nvPr>
            <p:ph type="sldNum" sz="quarter" idx="12"/>
          </p:nvPr>
        </p:nvSpPr>
        <p:spPr>
          <a:ln/>
        </p:spPr>
        <p:txBody>
          <a:bodyPr/>
          <a:lstStyle>
            <a:lvl1pPr>
              <a:defRPr/>
            </a:lvl1pPr>
          </a:lstStyle>
          <a:p>
            <a:pPr>
              <a:defRPr/>
            </a:pPr>
            <a:fld id="{A1532D39-C5B4-4948-A99D-6024BB0271B5}" type="slidenum">
              <a:rPr lang="cs-CZ" altLang="cs-CZ"/>
              <a:pPr>
                <a:defRPr/>
              </a:pPr>
              <a:t>‹#›</a:t>
            </a:fld>
            <a:endParaRPr lang="cs-CZ" altLang="cs-CZ"/>
          </a:p>
        </p:txBody>
      </p:sp>
    </p:spTree>
    <p:extLst>
      <p:ext uri="{BB962C8B-B14F-4D97-AF65-F5344CB8AC3E}">
        <p14:creationId xmlns:p14="http://schemas.microsoft.com/office/powerpoint/2010/main" val="4193281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6">
            <a:extLst>
              <a:ext uri="{FF2B5EF4-FFF2-40B4-BE49-F238E27FC236}">
                <a16:creationId xmlns="" xmlns:a16="http://schemas.microsoft.com/office/drawing/2014/main" id="{CD69E2AB-9E5D-4C65-854F-6155401B9C8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7">
            <a:extLst>
              <a:ext uri="{FF2B5EF4-FFF2-40B4-BE49-F238E27FC236}">
                <a16:creationId xmlns="" xmlns:a16="http://schemas.microsoft.com/office/drawing/2014/main" id="{C171A9AA-1251-4740-88D2-91AC13D5A3BD}"/>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8">
            <a:extLst>
              <a:ext uri="{FF2B5EF4-FFF2-40B4-BE49-F238E27FC236}">
                <a16:creationId xmlns="" xmlns:a16="http://schemas.microsoft.com/office/drawing/2014/main" id="{44140D41-7674-42D6-A60D-A6BCD4247D9E}"/>
              </a:ext>
            </a:extLst>
          </p:cNvPr>
          <p:cNvSpPr>
            <a:spLocks noGrp="1" noChangeArrowheads="1"/>
          </p:cNvSpPr>
          <p:nvPr>
            <p:ph type="sldNum" sz="quarter" idx="12"/>
          </p:nvPr>
        </p:nvSpPr>
        <p:spPr>
          <a:ln/>
        </p:spPr>
        <p:txBody>
          <a:bodyPr/>
          <a:lstStyle>
            <a:lvl1pPr>
              <a:defRPr/>
            </a:lvl1pPr>
          </a:lstStyle>
          <a:p>
            <a:pPr>
              <a:defRPr/>
            </a:pPr>
            <a:fld id="{FF131A28-BAF9-4D6D-82D0-B73CBDA7B013}" type="slidenum">
              <a:rPr lang="cs-CZ" altLang="cs-CZ"/>
              <a:pPr>
                <a:defRPr/>
              </a:pPr>
              <a:t>‹#›</a:t>
            </a:fld>
            <a:endParaRPr lang="cs-CZ" altLang="cs-CZ"/>
          </a:p>
        </p:txBody>
      </p:sp>
    </p:spTree>
    <p:extLst>
      <p:ext uri="{BB962C8B-B14F-4D97-AF65-F5344CB8AC3E}">
        <p14:creationId xmlns:p14="http://schemas.microsoft.com/office/powerpoint/2010/main" val="14909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685800" y="1981200"/>
            <a:ext cx="77724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85800" y="4114800"/>
            <a:ext cx="77724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a:extLst>
              <a:ext uri="{FF2B5EF4-FFF2-40B4-BE49-F238E27FC236}">
                <a16:creationId xmlns="" xmlns:a16="http://schemas.microsoft.com/office/drawing/2014/main" id="{562FD275-94BA-4369-AC77-94F68269FD1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7">
            <a:extLst>
              <a:ext uri="{FF2B5EF4-FFF2-40B4-BE49-F238E27FC236}">
                <a16:creationId xmlns="" xmlns:a16="http://schemas.microsoft.com/office/drawing/2014/main" id="{CDD468BC-926B-4603-B6C8-0EE10D4F9D8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8">
            <a:extLst>
              <a:ext uri="{FF2B5EF4-FFF2-40B4-BE49-F238E27FC236}">
                <a16:creationId xmlns="" xmlns:a16="http://schemas.microsoft.com/office/drawing/2014/main" id="{94BDE545-9B8D-4325-86FF-4C633AA80BA6}"/>
              </a:ext>
            </a:extLst>
          </p:cNvPr>
          <p:cNvSpPr>
            <a:spLocks noGrp="1" noChangeArrowheads="1"/>
          </p:cNvSpPr>
          <p:nvPr>
            <p:ph type="sldNum" sz="quarter" idx="12"/>
          </p:nvPr>
        </p:nvSpPr>
        <p:spPr>
          <a:ln/>
        </p:spPr>
        <p:txBody>
          <a:bodyPr/>
          <a:lstStyle>
            <a:lvl1pPr>
              <a:defRPr/>
            </a:lvl1pPr>
          </a:lstStyle>
          <a:p>
            <a:pPr>
              <a:defRPr/>
            </a:pPr>
            <a:fld id="{895A977A-B695-48FE-B5C5-D73DD4C0E18C}" type="slidenum">
              <a:rPr lang="cs-CZ" altLang="cs-CZ"/>
              <a:pPr>
                <a:defRPr/>
              </a:pPr>
              <a:t>‹#›</a:t>
            </a:fld>
            <a:endParaRPr lang="cs-CZ" altLang="cs-CZ"/>
          </a:p>
        </p:txBody>
      </p:sp>
    </p:spTree>
    <p:extLst>
      <p:ext uri="{BB962C8B-B14F-4D97-AF65-F5344CB8AC3E}">
        <p14:creationId xmlns:p14="http://schemas.microsoft.com/office/powerpoint/2010/main" val="488424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85800" y="609600"/>
            <a:ext cx="7772400" cy="1143000"/>
          </a:xfrm>
        </p:spPr>
        <p:txBody>
          <a:bodyPr/>
          <a:lstStyle/>
          <a:p>
            <a:r>
              <a:rPr lang="cs-CZ"/>
              <a:t>Kliknutím lze upravit styl.</a:t>
            </a:r>
          </a:p>
        </p:txBody>
      </p:sp>
      <p:sp>
        <p:nvSpPr>
          <p:cNvPr id="3" name="Zástupný symbol pro obsah 2"/>
          <p:cNvSpPr>
            <a:spLocks noGrp="1"/>
          </p:cNvSpPr>
          <p:nvPr>
            <p:ph sz="quarter" idx="1"/>
          </p:nvPr>
        </p:nvSpPr>
        <p:spPr>
          <a:xfrm>
            <a:off x="6858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85800"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a:extLst>
              <a:ext uri="{FF2B5EF4-FFF2-40B4-BE49-F238E27FC236}">
                <a16:creationId xmlns="" xmlns:a16="http://schemas.microsoft.com/office/drawing/2014/main" id="{28B475A4-9002-4BFE-8F39-B0C0305E4CF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7">
            <a:extLst>
              <a:ext uri="{FF2B5EF4-FFF2-40B4-BE49-F238E27FC236}">
                <a16:creationId xmlns="" xmlns:a16="http://schemas.microsoft.com/office/drawing/2014/main" id="{4E84F75D-3588-4E08-8701-E3915DCDF63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8">
            <a:extLst>
              <a:ext uri="{FF2B5EF4-FFF2-40B4-BE49-F238E27FC236}">
                <a16:creationId xmlns="" xmlns:a16="http://schemas.microsoft.com/office/drawing/2014/main" id="{72C58D58-779D-464E-A4F8-E834AE43370D}"/>
              </a:ext>
            </a:extLst>
          </p:cNvPr>
          <p:cNvSpPr>
            <a:spLocks noGrp="1" noChangeArrowheads="1"/>
          </p:cNvSpPr>
          <p:nvPr>
            <p:ph type="sldNum" sz="quarter" idx="12"/>
          </p:nvPr>
        </p:nvSpPr>
        <p:spPr>
          <a:ln/>
        </p:spPr>
        <p:txBody>
          <a:bodyPr/>
          <a:lstStyle>
            <a:lvl1pPr>
              <a:defRPr/>
            </a:lvl1pPr>
          </a:lstStyle>
          <a:p>
            <a:pPr>
              <a:defRPr/>
            </a:pPr>
            <a:fld id="{E7A91585-D30E-46D3-AA4F-5CA0E5138253}" type="slidenum">
              <a:rPr lang="cs-CZ" altLang="cs-CZ"/>
              <a:pPr>
                <a:defRPr/>
              </a:pPr>
              <a:t>‹#›</a:t>
            </a:fld>
            <a:endParaRPr lang="cs-CZ" altLang="cs-CZ"/>
          </a:p>
        </p:txBody>
      </p:sp>
    </p:spTree>
    <p:extLst>
      <p:ext uri="{BB962C8B-B14F-4D97-AF65-F5344CB8AC3E}">
        <p14:creationId xmlns:p14="http://schemas.microsoft.com/office/powerpoint/2010/main" val="3467777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6">
            <a:extLst>
              <a:ext uri="{FF2B5EF4-FFF2-40B4-BE49-F238E27FC236}">
                <a16:creationId xmlns="" xmlns:a16="http://schemas.microsoft.com/office/drawing/2014/main" id="{3E9B823C-1EE0-46DC-8B3A-A5C3578C336C}"/>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7">
            <a:extLst>
              <a:ext uri="{FF2B5EF4-FFF2-40B4-BE49-F238E27FC236}">
                <a16:creationId xmlns="" xmlns:a16="http://schemas.microsoft.com/office/drawing/2014/main" id="{9D76615B-3F50-48C3-AD6F-2518ED4B844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8" name="Rectangle 8">
            <a:extLst>
              <a:ext uri="{FF2B5EF4-FFF2-40B4-BE49-F238E27FC236}">
                <a16:creationId xmlns="" xmlns:a16="http://schemas.microsoft.com/office/drawing/2014/main" id="{9A685C2A-8608-479F-AFD5-CEB98CC8F260}"/>
              </a:ext>
            </a:extLst>
          </p:cNvPr>
          <p:cNvSpPr>
            <a:spLocks noGrp="1" noChangeArrowheads="1"/>
          </p:cNvSpPr>
          <p:nvPr>
            <p:ph type="sldNum" sz="quarter" idx="12"/>
          </p:nvPr>
        </p:nvSpPr>
        <p:spPr>
          <a:ln/>
        </p:spPr>
        <p:txBody>
          <a:bodyPr/>
          <a:lstStyle>
            <a:lvl1pPr>
              <a:defRPr/>
            </a:lvl1pPr>
          </a:lstStyle>
          <a:p>
            <a:pPr>
              <a:defRPr/>
            </a:pPr>
            <a:fld id="{AE11FD88-6A56-4F36-B5AC-0C7C6C875E59}" type="slidenum">
              <a:rPr lang="cs-CZ" altLang="cs-CZ"/>
              <a:pPr>
                <a:defRPr/>
              </a:pPr>
              <a:t>‹#›</a:t>
            </a:fld>
            <a:endParaRPr lang="cs-CZ" altLang="cs-CZ"/>
          </a:p>
        </p:txBody>
      </p:sp>
    </p:spTree>
    <p:extLst>
      <p:ext uri="{BB962C8B-B14F-4D97-AF65-F5344CB8AC3E}">
        <p14:creationId xmlns:p14="http://schemas.microsoft.com/office/powerpoint/2010/main" val="335705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OverTx" preserve="1">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obsah 2"/>
          <p:cNvSpPr>
            <a:spLocks noGrp="1"/>
          </p:cNvSpPr>
          <p:nvPr>
            <p:ph sz="quarter" idx="1"/>
          </p:nvPr>
        </p:nvSpPr>
        <p:spPr>
          <a:xfrm>
            <a:off x="6858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half" idx="3"/>
          </p:nvPr>
        </p:nvSpPr>
        <p:spPr>
          <a:xfrm>
            <a:off x="685800" y="4114800"/>
            <a:ext cx="77724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6">
            <a:extLst>
              <a:ext uri="{FF2B5EF4-FFF2-40B4-BE49-F238E27FC236}">
                <a16:creationId xmlns="" xmlns:a16="http://schemas.microsoft.com/office/drawing/2014/main" id="{EBD2BAB5-7BCA-4EE9-8CFB-4B21DB93263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7">
            <a:extLst>
              <a:ext uri="{FF2B5EF4-FFF2-40B4-BE49-F238E27FC236}">
                <a16:creationId xmlns="" xmlns:a16="http://schemas.microsoft.com/office/drawing/2014/main" id="{3EDEAD45-691D-4A3C-953A-6AE82468AA0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8" name="Rectangle 8">
            <a:extLst>
              <a:ext uri="{FF2B5EF4-FFF2-40B4-BE49-F238E27FC236}">
                <a16:creationId xmlns="" xmlns:a16="http://schemas.microsoft.com/office/drawing/2014/main" id="{DEBC9B85-E0E6-44FA-8B52-6575CB678978}"/>
              </a:ext>
            </a:extLst>
          </p:cNvPr>
          <p:cNvSpPr>
            <a:spLocks noGrp="1" noChangeArrowheads="1"/>
          </p:cNvSpPr>
          <p:nvPr>
            <p:ph type="sldNum" sz="quarter" idx="12"/>
          </p:nvPr>
        </p:nvSpPr>
        <p:spPr>
          <a:ln/>
        </p:spPr>
        <p:txBody>
          <a:bodyPr/>
          <a:lstStyle>
            <a:lvl1pPr>
              <a:defRPr/>
            </a:lvl1pPr>
          </a:lstStyle>
          <a:p>
            <a:pPr>
              <a:defRPr/>
            </a:pPr>
            <a:fld id="{979A2748-C0E2-46E2-9576-209F34C856CC}" type="slidenum">
              <a:rPr lang="cs-CZ" altLang="cs-CZ"/>
              <a:pPr>
                <a:defRPr/>
              </a:pPr>
              <a:t>‹#›</a:t>
            </a:fld>
            <a:endParaRPr lang="cs-CZ" altLang="cs-CZ"/>
          </a:p>
        </p:txBody>
      </p:sp>
    </p:spTree>
    <p:extLst>
      <p:ext uri="{BB962C8B-B14F-4D97-AF65-F5344CB8AC3E}">
        <p14:creationId xmlns:p14="http://schemas.microsoft.com/office/powerpoint/2010/main" val="399554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 xmlns:a16="http://schemas.microsoft.com/office/drawing/2014/main" id="{B85761F6-2A34-425D-94A1-44A58E926DA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
            <a:extLst>
              <a:ext uri="{FF2B5EF4-FFF2-40B4-BE49-F238E27FC236}">
                <a16:creationId xmlns="" xmlns:a16="http://schemas.microsoft.com/office/drawing/2014/main" id="{8A5A93A3-BF5A-479D-8DC9-E2D73BB9A64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8">
            <a:extLst>
              <a:ext uri="{FF2B5EF4-FFF2-40B4-BE49-F238E27FC236}">
                <a16:creationId xmlns="" xmlns:a16="http://schemas.microsoft.com/office/drawing/2014/main" id="{088EF189-4461-49ED-A52A-4DD16590CCEB}"/>
              </a:ext>
            </a:extLst>
          </p:cNvPr>
          <p:cNvSpPr>
            <a:spLocks noGrp="1" noChangeArrowheads="1"/>
          </p:cNvSpPr>
          <p:nvPr>
            <p:ph type="sldNum" sz="quarter" idx="12"/>
          </p:nvPr>
        </p:nvSpPr>
        <p:spPr>
          <a:ln/>
        </p:spPr>
        <p:txBody>
          <a:bodyPr/>
          <a:lstStyle>
            <a:lvl1pPr>
              <a:defRPr/>
            </a:lvl1pPr>
          </a:lstStyle>
          <a:p>
            <a:pPr>
              <a:defRPr/>
            </a:pPr>
            <a:fld id="{15303234-940E-4713-9786-730613F49C45}" type="slidenum">
              <a:rPr lang="cs-CZ" altLang="cs-CZ"/>
              <a:pPr>
                <a:defRPr/>
              </a:pPr>
              <a:t>‹#›</a:t>
            </a:fld>
            <a:endParaRPr lang="cs-CZ" altLang="cs-CZ"/>
          </a:p>
        </p:txBody>
      </p:sp>
    </p:spTree>
    <p:extLst>
      <p:ext uri="{BB962C8B-B14F-4D97-AF65-F5344CB8AC3E}">
        <p14:creationId xmlns:p14="http://schemas.microsoft.com/office/powerpoint/2010/main" val="3102043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6">
            <a:extLst>
              <a:ext uri="{FF2B5EF4-FFF2-40B4-BE49-F238E27FC236}">
                <a16:creationId xmlns="" xmlns:a16="http://schemas.microsoft.com/office/drawing/2014/main" id="{92CF7D65-A913-45C9-80DA-4228C5A7A4B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7">
            <a:extLst>
              <a:ext uri="{FF2B5EF4-FFF2-40B4-BE49-F238E27FC236}">
                <a16:creationId xmlns="" xmlns:a16="http://schemas.microsoft.com/office/drawing/2014/main" id="{95DBE331-C5AF-4066-BB90-5215DEE4ED5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8">
            <a:extLst>
              <a:ext uri="{FF2B5EF4-FFF2-40B4-BE49-F238E27FC236}">
                <a16:creationId xmlns="" xmlns:a16="http://schemas.microsoft.com/office/drawing/2014/main" id="{74119C58-403A-4D79-BE99-033DAC325934}"/>
              </a:ext>
            </a:extLst>
          </p:cNvPr>
          <p:cNvSpPr>
            <a:spLocks noGrp="1" noChangeArrowheads="1"/>
          </p:cNvSpPr>
          <p:nvPr>
            <p:ph type="sldNum" sz="quarter" idx="12"/>
          </p:nvPr>
        </p:nvSpPr>
        <p:spPr>
          <a:ln/>
        </p:spPr>
        <p:txBody>
          <a:bodyPr/>
          <a:lstStyle>
            <a:lvl1pPr>
              <a:defRPr/>
            </a:lvl1pPr>
          </a:lstStyle>
          <a:p>
            <a:pPr>
              <a:defRPr/>
            </a:pPr>
            <a:fld id="{61560073-9B68-48F5-A662-26D6783BF692}" type="slidenum">
              <a:rPr lang="cs-CZ" altLang="cs-CZ"/>
              <a:pPr>
                <a:defRPr/>
              </a:pPr>
              <a:t>‹#›</a:t>
            </a:fld>
            <a:endParaRPr lang="cs-CZ" altLang="cs-CZ"/>
          </a:p>
        </p:txBody>
      </p:sp>
    </p:spTree>
    <p:extLst>
      <p:ext uri="{BB962C8B-B14F-4D97-AF65-F5344CB8AC3E}">
        <p14:creationId xmlns:p14="http://schemas.microsoft.com/office/powerpoint/2010/main" val="229018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a:extLst>
              <a:ext uri="{FF2B5EF4-FFF2-40B4-BE49-F238E27FC236}">
                <a16:creationId xmlns="" xmlns:a16="http://schemas.microsoft.com/office/drawing/2014/main" id="{41AD9A33-AA9E-4425-A1D2-82F41759879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7">
            <a:extLst>
              <a:ext uri="{FF2B5EF4-FFF2-40B4-BE49-F238E27FC236}">
                <a16:creationId xmlns="" xmlns:a16="http://schemas.microsoft.com/office/drawing/2014/main" id="{3649D836-A9E6-4974-9667-DFBF2F88F05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8">
            <a:extLst>
              <a:ext uri="{FF2B5EF4-FFF2-40B4-BE49-F238E27FC236}">
                <a16:creationId xmlns="" xmlns:a16="http://schemas.microsoft.com/office/drawing/2014/main" id="{2229CCDE-2F1C-4245-B171-12CAF145EDC8}"/>
              </a:ext>
            </a:extLst>
          </p:cNvPr>
          <p:cNvSpPr>
            <a:spLocks noGrp="1" noChangeArrowheads="1"/>
          </p:cNvSpPr>
          <p:nvPr>
            <p:ph type="sldNum" sz="quarter" idx="12"/>
          </p:nvPr>
        </p:nvSpPr>
        <p:spPr>
          <a:ln/>
        </p:spPr>
        <p:txBody>
          <a:bodyPr/>
          <a:lstStyle>
            <a:lvl1pPr>
              <a:defRPr/>
            </a:lvl1pPr>
          </a:lstStyle>
          <a:p>
            <a:pPr>
              <a:defRPr/>
            </a:pPr>
            <a:fld id="{9967A95A-C48B-496D-AB74-5C34D4EAB79A}" type="slidenum">
              <a:rPr lang="cs-CZ" altLang="cs-CZ"/>
              <a:pPr>
                <a:defRPr/>
              </a:pPr>
              <a:t>‹#›</a:t>
            </a:fld>
            <a:endParaRPr lang="cs-CZ" altLang="cs-CZ"/>
          </a:p>
        </p:txBody>
      </p:sp>
    </p:spTree>
    <p:extLst>
      <p:ext uri="{BB962C8B-B14F-4D97-AF65-F5344CB8AC3E}">
        <p14:creationId xmlns:p14="http://schemas.microsoft.com/office/powerpoint/2010/main" val="145250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a:extLst>
              <a:ext uri="{FF2B5EF4-FFF2-40B4-BE49-F238E27FC236}">
                <a16:creationId xmlns="" xmlns:a16="http://schemas.microsoft.com/office/drawing/2014/main" id="{FFE1D108-C5D5-46AD-BE63-52A1E661D4C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7">
            <a:extLst>
              <a:ext uri="{FF2B5EF4-FFF2-40B4-BE49-F238E27FC236}">
                <a16:creationId xmlns="" xmlns:a16="http://schemas.microsoft.com/office/drawing/2014/main" id="{C934C80A-3DF8-4E61-AA92-89FC2F6FE2C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8">
            <a:extLst>
              <a:ext uri="{FF2B5EF4-FFF2-40B4-BE49-F238E27FC236}">
                <a16:creationId xmlns="" xmlns:a16="http://schemas.microsoft.com/office/drawing/2014/main" id="{9A051C3A-F34D-4502-BAE5-DE37252A8199}"/>
              </a:ext>
            </a:extLst>
          </p:cNvPr>
          <p:cNvSpPr>
            <a:spLocks noGrp="1" noChangeArrowheads="1"/>
          </p:cNvSpPr>
          <p:nvPr>
            <p:ph type="sldNum" sz="quarter" idx="12"/>
          </p:nvPr>
        </p:nvSpPr>
        <p:spPr>
          <a:ln/>
        </p:spPr>
        <p:txBody>
          <a:bodyPr/>
          <a:lstStyle>
            <a:lvl1pPr>
              <a:defRPr/>
            </a:lvl1pPr>
          </a:lstStyle>
          <a:p>
            <a:pPr>
              <a:defRPr/>
            </a:pPr>
            <a:fld id="{6282525A-668C-4AB4-B48D-04E68D0BF7C6}" type="slidenum">
              <a:rPr lang="cs-CZ" altLang="cs-CZ"/>
              <a:pPr>
                <a:defRPr/>
              </a:pPr>
              <a:t>‹#›</a:t>
            </a:fld>
            <a:endParaRPr lang="cs-CZ" altLang="cs-CZ"/>
          </a:p>
        </p:txBody>
      </p:sp>
    </p:spTree>
    <p:extLst>
      <p:ext uri="{BB962C8B-B14F-4D97-AF65-F5344CB8AC3E}">
        <p14:creationId xmlns:p14="http://schemas.microsoft.com/office/powerpoint/2010/main" val="2567330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6">
            <a:extLst>
              <a:ext uri="{FF2B5EF4-FFF2-40B4-BE49-F238E27FC236}">
                <a16:creationId xmlns="" xmlns:a16="http://schemas.microsoft.com/office/drawing/2014/main" id="{B93B4DA4-E261-4FEA-AC8C-6FCD4ED83252}"/>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7">
            <a:extLst>
              <a:ext uri="{FF2B5EF4-FFF2-40B4-BE49-F238E27FC236}">
                <a16:creationId xmlns="" xmlns:a16="http://schemas.microsoft.com/office/drawing/2014/main" id="{B0104304-095E-490C-8DA0-308B7F7B0D5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8">
            <a:extLst>
              <a:ext uri="{FF2B5EF4-FFF2-40B4-BE49-F238E27FC236}">
                <a16:creationId xmlns="" xmlns:a16="http://schemas.microsoft.com/office/drawing/2014/main" id="{151A9BAF-E98A-419A-A618-4A7C46D4ABDD}"/>
              </a:ext>
            </a:extLst>
          </p:cNvPr>
          <p:cNvSpPr>
            <a:spLocks noGrp="1" noChangeArrowheads="1"/>
          </p:cNvSpPr>
          <p:nvPr>
            <p:ph type="sldNum" sz="quarter" idx="12"/>
          </p:nvPr>
        </p:nvSpPr>
        <p:spPr>
          <a:ln/>
        </p:spPr>
        <p:txBody>
          <a:bodyPr/>
          <a:lstStyle>
            <a:lvl1pPr>
              <a:defRPr/>
            </a:lvl1pPr>
          </a:lstStyle>
          <a:p>
            <a:pPr>
              <a:defRPr/>
            </a:pPr>
            <a:fld id="{01366D11-A80A-4CB6-8C4D-EFD17FA06345}" type="slidenum">
              <a:rPr lang="cs-CZ" altLang="cs-CZ"/>
              <a:pPr>
                <a:defRPr/>
              </a:pPr>
              <a:t>‹#›</a:t>
            </a:fld>
            <a:endParaRPr lang="cs-CZ" altLang="cs-CZ"/>
          </a:p>
        </p:txBody>
      </p:sp>
    </p:spTree>
    <p:extLst>
      <p:ext uri="{BB962C8B-B14F-4D97-AF65-F5344CB8AC3E}">
        <p14:creationId xmlns:p14="http://schemas.microsoft.com/office/powerpoint/2010/main" val="4202726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6">
            <a:extLst>
              <a:ext uri="{FF2B5EF4-FFF2-40B4-BE49-F238E27FC236}">
                <a16:creationId xmlns="" xmlns:a16="http://schemas.microsoft.com/office/drawing/2014/main" id="{F3052F47-BA1D-40D4-8012-6C29E6C2C80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7">
            <a:extLst>
              <a:ext uri="{FF2B5EF4-FFF2-40B4-BE49-F238E27FC236}">
                <a16:creationId xmlns="" xmlns:a16="http://schemas.microsoft.com/office/drawing/2014/main" id="{291E9830-D213-4EAF-A88A-7071E21DCA4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8">
            <a:extLst>
              <a:ext uri="{FF2B5EF4-FFF2-40B4-BE49-F238E27FC236}">
                <a16:creationId xmlns="" xmlns:a16="http://schemas.microsoft.com/office/drawing/2014/main" id="{435B4AD6-26C6-41DF-BBB3-8CB42915A994}"/>
              </a:ext>
            </a:extLst>
          </p:cNvPr>
          <p:cNvSpPr>
            <a:spLocks noGrp="1" noChangeArrowheads="1"/>
          </p:cNvSpPr>
          <p:nvPr>
            <p:ph type="sldNum" sz="quarter" idx="12"/>
          </p:nvPr>
        </p:nvSpPr>
        <p:spPr>
          <a:ln/>
        </p:spPr>
        <p:txBody>
          <a:bodyPr/>
          <a:lstStyle>
            <a:lvl1pPr>
              <a:defRPr/>
            </a:lvl1pPr>
          </a:lstStyle>
          <a:p>
            <a:pPr>
              <a:defRPr/>
            </a:pPr>
            <a:fld id="{6D252801-93DA-4062-B6BB-A8F6D55FE3EA}" type="slidenum">
              <a:rPr lang="cs-CZ" altLang="cs-CZ"/>
              <a:pPr>
                <a:defRPr/>
              </a:pPr>
              <a:t>‹#›</a:t>
            </a:fld>
            <a:endParaRPr lang="cs-CZ" altLang="cs-CZ"/>
          </a:p>
        </p:txBody>
      </p:sp>
    </p:spTree>
    <p:extLst>
      <p:ext uri="{BB962C8B-B14F-4D97-AF65-F5344CB8AC3E}">
        <p14:creationId xmlns:p14="http://schemas.microsoft.com/office/powerpoint/2010/main" val="225806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6">
            <a:extLst>
              <a:ext uri="{FF2B5EF4-FFF2-40B4-BE49-F238E27FC236}">
                <a16:creationId xmlns="" xmlns:a16="http://schemas.microsoft.com/office/drawing/2014/main" id="{8ADD8AF8-E340-437D-A2BB-78866982C58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7">
            <a:extLst>
              <a:ext uri="{FF2B5EF4-FFF2-40B4-BE49-F238E27FC236}">
                <a16:creationId xmlns="" xmlns:a16="http://schemas.microsoft.com/office/drawing/2014/main" id="{CB2835E9-B570-4F7E-8230-B6897E68684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8">
            <a:extLst>
              <a:ext uri="{FF2B5EF4-FFF2-40B4-BE49-F238E27FC236}">
                <a16:creationId xmlns="" xmlns:a16="http://schemas.microsoft.com/office/drawing/2014/main" id="{0DEEA553-E865-4578-880E-337F810BB9D5}"/>
              </a:ext>
            </a:extLst>
          </p:cNvPr>
          <p:cNvSpPr>
            <a:spLocks noGrp="1" noChangeArrowheads="1"/>
          </p:cNvSpPr>
          <p:nvPr>
            <p:ph type="sldNum" sz="quarter" idx="12"/>
          </p:nvPr>
        </p:nvSpPr>
        <p:spPr>
          <a:ln/>
        </p:spPr>
        <p:txBody>
          <a:bodyPr/>
          <a:lstStyle>
            <a:lvl1pPr>
              <a:defRPr/>
            </a:lvl1pPr>
          </a:lstStyle>
          <a:p>
            <a:pPr>
              <a:defRPr/>
            </a:pPr>
            <a:fld id="{35687AA8-7E31-42BD-B0EA-EC45320DAD5D}" type="slidenum">
              <a:rPr lang="cs-CZ" altLang="cs-CZ"/>
              <a:pPr>
                <a:defRPr/>
              </a:pPr>
              <a:t>‹#›</a:t>
            </a:fld>
            <a:endParaRPr lang="cs-CZ" altLang="cs-CZ"/>
          </a:p>
        </p:txBody>
      </p:sp>
    </p:spTree>
    <p:extLst>
      <p:ext uri="{BB962C8B-B14F-4D97-AF65-F5344CB8AC3E}">
        <p14:creationId xmlns:p14="http://schemas.microsoft.com/office/powerpoint/2010/main" val="984754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6">
            <a:extLst>
              <a:ext uri="{FF2B5EF4-FFF2-40B4-BE49-F238E27FC236}">
                <a16:creationId xmlns="" xmlns:a16="http://schemas.microsoft.com/office/drawing/2014/main" id="{6F73B18C-1066-45D1-A45E-61380219376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7">
            <a:extLst>
              <a:ext uri="{FF2B5EF4-FFF2-40B4-BE49-F238E27FC236}">
                <a16:creationId xmlns="" xmlns:a16="http://schemas.microsoft.com/office/drawing/2014/main" id="{06317F34-4350-48AC-8F6B-D56F33CF007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8">
            <a:extLst>
              <a:ext uri="{FF2B5EF4-FFF2-40B4-BE49-F238E27FC236}">
                <a16:creationId xmlns="" xmlns:a16="http://schemas.microsoft.com/office/drawing/2014/main" id="{04ED4270-2DF7-48CC-8F50-2CD07B4078C8}"/>
              </a:ext>
            </a:extLst>
          </p:cNvPr>
          <p:cNvSpPr>
            <a:spLocks noGrp="1" noChangeArrowheads="1"/>
          </p:cNvSpPr>
          <p:nvPr>
            <p:ph type="sldNum" sz="quarter" idx="12"/>
          </p:nvPr>
        </p:nvSpPr>
        <p:spPr>
          <a:ln/>
        </p:spPr>
        <p:txBody>
          <a:bodyPr/>
          <a:lstStyle>
            <a:lvl1pPr>
              <a:defRPr/>
            </a:lvl1pPr>
          </a:lstStyle>
          <a:p>
            <a:pPr>
              <a:defRPr/>
            </a:pPr>
            <a:fld id="{05A25E95-534E-4AB7-9CCD-5A6961156297}" type="slidenum">
              <a:rPr lang="cs-CZ" altLang="cs-CZ"/>
              <a:pPr>
                <a:defRPr/>
              </a:pPr>
              <a:t>‹#›</a:t>
            </a:fld>
            <a:endParaRPr lang="cs-CZ" altLang="cs-CZ"/>
          </a:p>
        </p:txBody>
      </p:sp>
    </p:spTree>
    <p:extLst>
      <p:ext uri="{BB962C8B-B14F-4D97-AF65-F5344CB8AC3E}">
        <p14:creationId xmlns:p14="http://schemas.microsoft.com/office/powerpoint/2010/main" val="136180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 xmlns:a16="http://schemas.microsoft.com/office/drawing/2014/main" id="{966B6D84-0841-4DEB-B54E-A3895E88365B}"/>
              </a:ext>
            </a:extLst>
          </p:cNvPr>
          <p:cNvGrpSpPr>
            <a:grpSpLocks/>
          </p:cNvGrpSpPr>
          <p:nvPr/>
        </p:nvGrpSpPr>
        <p:grpSpPr bwMode="auto">
          <a:xfrm>
            <a:off x="0" y="1588"/>
            <a:ext cx="9132888" cy="6845300"/>
            <a:chOff x="0" y="1"/>
            <a:chExt cx="5753" cy="4312"/>
          </a:xfrm>
        </p:grpSpPr>
        <p:sp>
          <p:nvSpPr>
            <p:cNvPr id="8195" name="Freeform 3">
              <a:extLst>
                <a:ext uri="{FF2B5EF4-FFF2-40B4-BE49-F238E27FC236}">
                  <a16:creationId xmlns="" xmlns:a16="http://schemas.microsoft.com/office/drawing/2014/main" id="{9E1F9672-C049-45DE-9D15-9BFB83F4B26C}"/>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cs-CZ"/>
            </a:p>
          </p:txBody>
        </p:sp>
        <p:sp>
          <p:nvSpPr>
            <p:cNvPr id="1033" name="Arc 4">
              <a:extLst>
                <a:ext uri="{FF2B5EF4-FFF2-40B4-BE49-F238E27FC236}">
                  <a16:creationId xmlns="" xmlns:a16="http://schemas.microsoft.com/office/drawing/2014/main" id="{2065B153-94FE-4632-8040-44FF232C198A}"/>
                </a:ext>
              </a:extLst>
            </p:cNvPr>
            <p:cNvSpPr>
              <a:spLocks/>
            </p:cNvSpPr>
            <p:nvPr/>
          </p:nvSpPr>
          <p:spPr bwMode="auto">
            <a:xfrm>
              <a:off x="0" y="1"/>
              <a:ext cx="5298" cy="4312"/>
            </a:xfrm>
            <a:custGeom>
              <a:avLst/>
              <a:gdLst>
                <a:gd name="T0" fmla="*/ 0 w 21600"/>
                <a:gd name="T1" fmla="*/ 0 h 21600"/>
                <a:gd name="T2" fmla="*/ 5 w 21600"/>
                <a:gd name="T3" fmla="*/ 1 h 21600"/>
                <a:gd name="T4" fmla="*/ 0 w 21600"/>
                <a:gd name="T5" fmla="*/ 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8197" name="Rectangle 5">
            <a:extLst>
              <a:ext uri="{FF2B5EF4-FFF2-40B4-BE49-F238E27FC236}">
                <a16:creationId xmlns="" xmlns:a16="http://schemas.microsoft.com/office/drawing/2014/main" id="{AB393DEA-ED32-49F2-857A-C90557A6DF72}"/>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cs-CZ" altLang="cs-CZ"/>
              <a:t>Klepnutím lze upravit styl předlohy nadpisů.</a:t>
            </a:r>
          </a:p>
        </p:txBody>
      </p:sp>
      <p:sp>
        <p:nvSpPr>
          <p:cNvPr id="8198" name="Rectangle 6">
            <a:extLst>
              <a:ext uri="{FF2B5EF4-FFF2-40B4-BE49-F238E27FC236}">
                <a16:creationId xmlns="" xmlns:a16="http://schemas.microsoft.com/office/drawing/2014/main" id="{247CFCC6-6DFA-455D-808B-43D8E43C4581}"/>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a:lvl1pPr>
          </a:lstStyle>
          <a:p>
            <a:pPr>
              <a:defRPr/>
            </a:pPr>
            <a:endParaRPr lang="cs-CZ" altLang="cs-CZ"/>
          </a:p>
        </p:txBody>
      </p:sp>
      <p:sp>
        <p:nvSpPr>
          <p:cNvPr id="8199" name="Rectangle 7">
            <a:extLst>
              <a:ext uri="{FF2B5EF4-FFF2-40B4-BE49-F238E27FC236}">
                <a16:creationId xmlns="" xmlns:a16="http://schemas.microsoft.com/office/drawing/2014/main" id="{FF64C302-1DB5-4CFB-8B23-9A91B2AB187F}"/>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a:lvl1pPr>
          </a:lstStyle>
          <a:p>
            <a:pPr>
              <a:defRPr/>
            </a:pPr>
            <a:endParaRPr lang="cs-CZ" altLang="cs-CZ"/>
          </a:p>
        </p:txBody>
      </p:sp>
      <p:sp>
        <p:nvSpPr>
          <p:cNvPr id="8200" name="Rectangle 8">
            <a:extLst>
              <a:ext uri="{FF2B5EF4-FFF2-40B4-BE49-F238E27FC236}">
                <a16:creationId xmlns="" xmlns:a16="http://schemas.microsoft.com/office/drawing/2014/main" id="{2E0E0F6A-55D8-4243-8DA9-DF0102D489A6}"/>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a:lvl1pPr>
          </a:lstStyle>
          <a:p>
            <a:pPr>
              <a:defRPr/>
            </a:pPr>
            <a:fld id="{C532445F-F6BD-4D66-A945-37C169564D78}" type="slidenum">
              <a:rPr lang="cs-CZ" altLang="cs-CZ"/>
              <a:pPr>
                <a:defRPr/>
              </a:pPr>
              <a:t>‹#›</a:t>
            </a:fld>
            <a:endParaRPr lang="cs-CZ" altLang="cs-CZ"/>
          </a:p>
        </p:txBody>
      </p:sp>
      <p:sp>
        <p:nvSpPr>
          <p:cNvPr id="1031" name="Rectangle 9">
            <a:extLst>
              <a:ext uri="{FF2B5EF4-FFF2-40B4-BE49-F238E27FC236}">
                <a16:creationId xmlns="" xmlns:a16="http://schemas.microsoft.com/office/drawing/2014/main" id="{27AB0EB5-4DFC-46D7-B7DA-DD9BE5BA21E7}"/>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Tree>
  </p:cSld>
  <p:clrMap bg1="dk2" tx1="lt1" bg2="dk1" tx2="lt2" accent1="accent1" accent2="accent2" accent3="accent3" accent4="accent4" accent5="accent5" accent6="accent6" hlink="hlink" folHlink="folHlink"/>
  <p:sldLayoutIdLst>
    <p:sldLayoutId id="2147483769"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agrostis.cz/hlavni-stranka/nabidka/druhove-pestre-smesi-nabidka-smesi-bylinnych-travniku-a-kvetnatych-luk/kvetnate-louky" TargetMode="External"/><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s://prima-receptar.cz/anglicky-travnik-nebo-zahrada-plna-lucnich-kvet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ixers.cz/fototapety/dvousroubovice-dna-molekuly-a-chromozomy-42473214"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search?biw=877&amp;bih=403&amp;tbm=isch&amp;sa=1&amp;ei=K5E9XfitIoHWwQKRg6f4Bg&amp;q=efekt+hrdla+lahve&amp;oq=efekt+hrdla+lahve&amp;gs_l=img.12..0i24.27109.35788..41622...0.0..0.81.1929.37......0....1..gws-wiz-img.kVG_QKpFkio&amp;ved=0ahUKEwi47_uCy9fjAhUBa1AKHZHBCW8Q4dUDCAY#imgrc=x9JuhxjUtzsHuM:"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s.wikipedia.org/wiki/Hromadn%C3%A1_vym%C3%ADr%C3%A1n%C3%AD"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google.com/search?q=ceratotherium+simum+cottoni&amp;source=lnms&amp;tbm=isch&amp;sa=X&amp;ved=0ahUKEwjI-s7azdfjAhUJa1AKHb_WD3EQ_AUIESgB&amp;biw=877&amp;bih=403#imgrc=njWA3hIsvzCy9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google.com/search?q=pytl%C3%A1ctv%C3%AD+afrika&amp;source=lnms&amp;tbm=isch&amp;sa=X&amp;ved=0ahUKEwjcqvW20-PjAhWDI1AKHQPbC3cQ_AUIESgB&amp;biw=877&amp;bih=431#imgrc=_Y4Vludgf9lx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google.com/search?q=pytl%C3%A1ci+v+africe&amp;source=lnms&amp;tbm=isch&amp;sa=X&amp;ved=0ahUKEwjXu63Fy-PjAhUKZ1AKHZFuAXYQ_AUIESgB&amp;biw=877&amp;bih=431#imgrc=2btNlUZ-eRGqQ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google.com/search?q=pytl%C3%A1ci+v+africe&amp;source=lnms&amp;tbm=isch&amp;sa=X&amp;ved=0ahUKEwjXu63Fy-PjAhUKZ1AKHZFuAXYQ_AUIESgB&amp;biw=877&amp;bih=431#imgrc=_c-pmHWiwFLgp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commons.wikimedia.org/wiki/File:Monodon_monoceros_MuMo.jpg"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s.wikipedia.org/wiki/Narval#/media/Soubor:Pod_Monodon_monoceros.jpg"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cz.pinterest.com/pin/17873729752913143/"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cs.wikipedia.org/wiki/Kareta_prav%C3%A1#/media/Soubor:Hawksbill_Turtle.jpg"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zoomagazin.cz/morske-zelvy-vymiraji-proc/"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hyperlink" Target="https://www.google.com/search?q=%C5%BEelvovina&amp;source=lnms&amp;tbm=isch&amp;sa=X&amp;ved=0ahUKEwj6nKXW0OPjAhXJL1AKHbAgAosQ_AUIESgB&amp;biw=877&amp;bih=431&amp;dpr=2.19#imgdii=jtMebf5Bh5voZM:&amp;imgrc=2Jdk_j63yrdJaM:" TargetMode="External"/><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3.jpeg"/><Relationship Id="rId5" Type="http://schemas.openxmlformats.org/officeDocument/2006/relationships/image" Target="../media/image52.emf"/><Relationship Id="rId4" Type="http://schemas.openxmlformats.org/officeDocument/2006/relationships/oleObject" Target="../embeddings/oleObject2.bin"/></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7.jpeg"/><Relationship Id="rId5" Type="http://schemas.openxmlformats.org/officeDocument/2006/relationships/image" Target="../media/image56.emf"/><Relationship Id="rId4" Type="http://schemas.openxmlformats.org/officeDocument/2006/relationships/oleObject" Target="../embeddings/oleObject3.bin"/></Relationships>
</file>

<file path=ppt/slides/_rels/slide63.xml.rels><?xml version="1.0" encoding="UTF-8" standalone="yes"?>
<Relationships xmlns="http://schemas.openxmlformats.org/package/2006/relationships"><Relationship Id="rId3" Type="http://schemas.openxmlformats.org/officeDocument/2006/relationships/hyperlink" Target="https://cs.wikipedia.org/wiki/Vym%C3%ADr%C3%A1n%C3%AD#/media/Soubor:Mus_nativitatus.jpg" TargetMode="External"/><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en.wikipedia.org/wiki/Maclear's_rat#/media/File:MusMacleariSmit.jpg" TargetMode="External"/><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cs.wikipedia.org/wiki/Bizon_americk%C3%BD#/media/Soubor:Bison_Cow_and_Calf.jpg" TargetMode="External"/><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extrastory.cz/images/2014/09-zari/Bizon_lov.jpg" TargetMode="External"/><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extrastory.cz/images/2014/09-zari/Bizon%C3%AD_lebky_2.jpg" TargetMode="Externa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cs.wikipedia.org/wiki/Bizon_americk%C3%BD#/media/Soubor:Bison_skull_pile-restored.jpg" TargetMode="External"/><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cs.wikipedia.org/wiki/Bizon_americk%C3%BD#/media/Soubor:Bison_bison_map.svg" TargetMode="External"/><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www.conservationjobs.co.uk/articles/how-to-save-the-saola/"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hyperlink" Target="https://www.google.com/search?q=peckoltia+greedoi&amp;source=lnms&amp;tbm=isch&amp;sa=X&amp;ved=0ahUKEwj84P6TttjjAhVRIVAKHcWuA3UQ_AUIESgB&amp;biw=768&amp;bih=377&amp;dpr=2.5#imgrc=YDXDgWu64lIrXM:" TargetMode="External"/><Relationship Id="rId5" Type="http://schemas.openxmlformats.org/officeDocument/2006/relationships/image" Target="../media/image82.png"/><Relationship Id="rId4" Type="http://schemas.openxmlformats.org/officeDocument/2006/relationships/image" Target="../media/image81.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hyperlink" Target="https://www.syngenta.cz/en/psarka-polni/psarka-polni" TargetMode="External"/><Relationship Id="rId4" Type="http://schemas.openxmlformats.org/officeDocument/2006/relationships/hyperlink" Target="http://www.bylinky.info/smetanka-lekarska"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hyperlink" Target="https://www.enviwiki.cz/wiki/Diverzita_spole%C4%8Denstev"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hyperlink" Target="https://www.enviwiki.cz/wiki/Diverzita_spole%C4%8Denstev"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hyperlink" Target="https://www.enviwiki.cz/wiki/Diverzita_spole%C4%8Denstev"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hyperlink" Target="https://www.enviwiki.cz/wiki/Diverzita_spole%C4%8Denstev"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hyperlink" Target="https://www.enviwiki.cz/wiki/Diverzita_spole%C4%8Denstev" TargetMode="External"/><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a:extLst>
              <a:ext uri="{FF2B5EF4-FFF2-40B4-BE49-F238E27FC236}">
                <a16:creationId xmlns="" xmlns:a16="http://schemas.microsoft.com/office/drawing/2014/main" id="{71DB991E-AD5E-475B-A91A-D6D58E87814F}"/>
              </a:ext>
            </a:extLst>
          </p:cNvPr>
          <p:cNvSpPr>
            <a:spLocks noGrp="1" noChangeArrowheads="1"/>
          </p:cNvSpPr>
          <p:nvPr>
            <p:ph type="ctrTitle"/>
          </p:nvPr>
        </p:nvSpPr>
        <p:spPr>
          <a:xfrm>
            <a:off x="-468560" y="692696"/>
            <a:ext cx="9320213" cy="1143000"/>
          </a:xfrm>
        </p:spPr>
        <p:txBody>
          <a:bodyPr/>
          <a:lstStyle/>
          <a:p>
            <a:pPr eaLnBrk="1" hangingPunct="1">
              <a:defRPr/>
            </a:pPr>
            <a:r>
              <a:rPr lang="cs-CZ" altLang="cs-CZ" sz="4800" b="1">
                <a:solidFill>
                  <a:srgbClr val="FF0000"/>
                </a:solidFill>
                <a:effectLst>
                  <a:outerShdw blurRad="38100" dist="38100" dir="2700000" algn="tl">
                    <a:srgbClr val="000000">
                      <a:alpha val="43137"/>
                    </a:srgbClr>
                  </a:outerShdw>
                </a:effectLst>
              </a:rPr>
              <a:t>OCHRANA BIODIVERZITY I    </a:t>
            </a:r>
            <a:r>
              <a:rPr lang="cs-CZ" altLang="cs-CZ" sz="4800" b="1" dirty="0">
                <a:solidFill>
                  <a:srgbClr val="FF0000"/>
                </a:solidFill>
                <a:effectLst>
                  <a:outerShdw blurRad="38100" dist="38100" dir="2700000" algn="tl">
                    <a:srgbClr val="000000">
                      <a:alpha val="43137"/>
                    </a:srgbClr>
                  </a:outerShdw>
                </a:effectLst>
              </a:rPr>
              <a:t/>
            </a:r>
            <a:br>
              <a:rPr lang="cs-CZ" altLang="cs-CZ" sz="4800" b="1" dirty="0">
                <a:solidFill>
                  <a:srgbClr val="FF0000"/>
                </a:solidFill>
                <a:effectLst>
                  <a:outerShdw blurRad="38100" dist="38100" dir="2700000" algn="tl">
                    <a:srgbClr val="000000">
                      <a:alpha val="43137"/>
                    </a:srgbClr>
                  </a:outerShdw>
                </a:effectLst>
              </a:rPr>
            </a:br>
            <a:r>
              <a:rPr lang="cs-CZ" altLang="cs-CZ" sz="4800" b="1" dirty="0">
                <a:solidFill>
                  <a:srgbClr val="FF0000"/>
                </a:solidFill>
                <a:effectLst>
                  <a:outerShdw blurRad="38100" dist="38100" dir="2700000" algn="tl">
                    <a:srgbClr val="000000">
                      <a:alpha val="43137"/>
                    </a:srgbClr>
                  </a:outerShdw>
                </a:effectLst>
              </a:rPr>
              <a:t>                        </a:t>
            </a:r>
          </a:p>
        </p:txBody>
      </p:sp>
      <p:pic>
        <p:nvPicPr>
          <p:cNvPr id="3" name="Obrázek 2" descr="Obsah obrázku pták, zvíře, strom, exteriér&#10;&#10;Popis byl vytvořen automaticky">
            <a:extLst>
              <a:ext uri="{FF2B5EF4-FFF2-40B4-BE49-F238E27FC236}">
                <a16:creationId xmlns="" xmlns:a16="http://schemas.microsoft.com/office/drawing/2014/main" id="{2916D3E6-60DF-4C6C-BD55-7F23B675B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212976"/>
            <a:ext cx="4442082" cy="3331561"/>
          </a:xfrm>
          <a:prstGeom prst="rect">
            <a:avLst/>
          </a:prstGeom>
        </p:spPr>
      </p:pic>
      <p:pic>
        <p:nvPicPr>
          <p:cNvPr id="5" name="Obrázek 4" descr="Obsah obrázku tráva, strom, květina, dort&#10;&#10;Popis byl vytvořen automaticky">
            <a:extLst>
              <a:ext uri="{FF2B5EF4-FFF2-40B4-BE49-F238E27FC236}">
                <a16:creationId xmlns="" xmlns:a16="http://schemas.microsoft.com/office/drawing/2014/main" id="{5EBD1498-F9CB-4C60-A216-548E86362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264196"/>
            <a:ext cx="3873906" cy="3331560"/>
          </a:xfrm>
          <a:prstGeom prst="rect">
            <a:avLst/>
          </a:prstGeom>
        </p:spPr>
      </p:pic>
      <p:sp>
        <p:nvSpPr>
          <p:cNvPr id="6" name="Obdélník 5">
            <a:extLst>
              <a:ext uri="{FF2B5EF4-FFF2-40B4-BE49-F238E27FC236}">
                <a16:creationId xmlns="" xmlns:a16="http://schemas.microsoft.com/office/drawing/2014/main" id="{D464CA3C-4A1A-40A0-9B0F-25D18812BB49}"/>
              </a:ext>
            </a:extLst>
          </p:cNvPr>
          <p:cNvSpPr/>
          <p:nvPr/>
        </p:nvSpPr>
        <p:spPr>
          <a:xfrm>
            <a:off x="5608212" y="4806861"/>
            <a:ext cx="4572000" cy="215444"/>
          </a:xfrm>
          <a:prstGeom prst="rect">
            <a:avLst/>
          </a:prstGeom>
        </p:spPr>
        <p:txBody>
          <a:bodyPr>
            <a:spAutoFit/>
          </a:bodyPr>
          <a:lstStyle/>
          <a:p>
            <a:r>
              <a:rPr lang="cs-CZ" sz="800" dirty="0">
                <a:solidFill>
                  <a:schemeClr val="bg2"/>
                </a:solidFill>
              </a:rPr>
              <a:t>https://oruzinsky.blog.sme.sk/c/148970/Biodiverzita.html</a:t>
            </a:r>
          </a:p>
        </p:txBody>
      </p:sp>
      <p:sp>
        <p:nvSpPr>
          <p:cNvPr id="7" name="Obdélník 6">
            <a:extLst>
              <a:ext uri="{FF2B5EF4-FFF2-40B4-BE49-F238E27FC236}">
                <a16:creationId xmlns="" xmlns:a16="http://schemas.microsoft.com/office/drawing/2014/main" id="{C7F0F54C-C3F1-48E3-B849-3176F4824BCF}"/>
              </a:ext>
            </a:extLst>
          </p:cNvPr>
          <p:cNvSpPr/>
          <p:nvPr/>
        </p:nvSpPr>
        <p:spPr>
          <a:xfrm>
            <a:off x="323528" y="6642556"/>
            <a:ext cx="1406154" cy="215444"/>
          </a:xfrm>
          <a:prstGeom prst="rect">
            <a:avLst/>
          </a:prstGeom>
        </p:spPr>
        <p:txBody>
          <a:bodyPr wrap="none">
            <a:spAutoFit/>
          </a:bodyPr>
          <a:lstStyle/>
          <a:p>
            <a:r>
              <a:rPr lang="cs-CZ" sz="800" dirty="0">
                <a:solidFill>
                  <a:schemeClr val="bg2"/>
                </a:solidFill>
              </a:rPr>
              <a:t>https://arnika.org/biodiverzita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39CC9751-CE60-4067-B34D-4ACFC34DC5D3}"/>
              </a:ext>
            </a:extLst>
          </p:cNvPr>
          <p:cNvSpPr/>
          <p:nvPr/>
        </p:nvSpPr>
        <p:spPr>
          <a:xfrm>
            <a:off x="755576" y="620688"/>
            <a:ext cx="5123518" cy="523220"/>
          </a:xfrm>
          <a:prstGeom prst="rect">
            <a:avLst/>
          </a:prstGeom>
        </p:spPr>
        <p:txBody>
          <a:bodyPr wrap="none">
            <a:spAutoFit/>
          </a:bodyPr>
          <a:lstStyle/>
          <a:p>
            <a:r>
              <a:rPr lang="cs-CZ" sz="2800" b="1" dirty="0">
                <a:solidFill>
                  <a:srgbClr val="002060"/>
                </a:solidFill>
                <a:latin typeface="Arial" panose="020B0604020202020204" pitchFamily="34" charset="0"/>
                <a:cs typeface="Arial" panose="020B0604020202020204" pitchFamily="34" charset="0"/>
              </a:rPr>
              <a:t>Bohatý vs. chudý ekosystém</a:t>
            </a:r>
          </a:p>
        </p:txBody>
      </p:sp>
      <p:sp>
        <p:nvSpPr>
          <p:cNvPr id="3" name="Obdélník 2">
            <a:extLst>
              <a:ext uri="{FF2B5EF4-FFF2-40B4-BE49-F238E27FC236}">
                <a16:creationId xmlns="" xmlns:a16="http://schemas.microsoft.com/office/drawing/2014/main" id="{B4A9DECF-1B9C-4969-AD24-F3C8319CFF83}"/>
              </a:ext>
            </a:extLst>
          </p:cNvPr>
          <p:cNvSpPr/>
          <p:nvPr/>
        </p:nvSpPr>
        <p:spPr>
          <a:xfrm>
            <a:off x="539552" y="1412776"/>
            <a:ext cx="8496944" cy="901272"/>
          </a:xfrm>
          <a:prstGeom prst="rect">
            <a:avLst/>
          </a:prstGeom>
        </p:spPr>
        <p:txBody>
          <a:bodyPr wrap="square">
            <a:spAutoFit/>
          </a:bodyPr>
          <a:lstStyle/>
          <a:p>
            <a:pPr>
              <a:lnSpc>
                <a:spcPct val="114000"/>
              </a:lnSpc>
            </a:pPr>
            <a:r>
              <a:rPr lang="cs-CZ" dirty="0">
                <a:solidFill>
                  <a:srgbClr val="002060"/>
                </a:solidFill>
                <a:latin typeface="Arial" panose="020B0604020202020204" pitchFamily="34" charset="0"/>
                <a:cs typeface="Arial" panose="020B0604020202020204" pitchFamily="34" charset="0"/>
              </a:rPr>
              <a:t>Rozkvetlá louka = druhově bohatý ekosystém hostící velký počet druhů i jedinců rostlin, živočichů i mikroorganismů</a:t>
            </a:r>
          </a:p>
        </p:txBody>
      </p:sp>
      <p:sp>
        <p:nvSpPr>
          <p:cNvPr id="4" name="Obdélník 3">
            <a:extLst>
              <a:ext uri="{FF2B5EF4-FFF2-40B4-BE49-F238E27FC236}">
                <a16:creationId xmlns="" xmlns:a16="http://schemas.microsoft.com/office/drawing/2014/main" id="{C49167AE-C29C-4230-8240-37C90907C2AF}"/>
              </a:ext>
            </a:extLst>
          </p:cNvPr>
          <p:cNvSpPr/>
          <p:nvPr/>
        </p:nvSpPr>
        <p:spPr>
          <a:xfrm>
            <a:off x="2411760" y="4437112"/>
            <a:ext cx="6102424" cy="1320170"/>
          </a:xfrm>
          <a:prstGeom prst="rect">
            <a:avLst/>
          </a:prstGeom>
        </p:spPr>
        <p:txBody>
          <a:bodyPr wrap="square">
            <a:spAutoFit/>
          </a:bodyPr>
          <a:lstStyle/>
          <a:p>
            <a:pPr algn="just">
              <a:lnSpc>
                <a:spcPct val="114000"/>
              </a:lnSpc>
            </a:pPr>
            <a:r>
              <a:rPr lang="cs-CZ" dirty="0">
                <a:solidFill>
                  <a:srgbClr val="002060"/>
                </a:solidFill>
                <a:latin typeface="Arial" panose="020B0604020202020204" pitchFamily="34" charset="0"/>
                <a:cs typeface="Arial" panose="020B0604020202020204" pitchFamily="34" charset="0"/>
              </a:rPr>
              <a:t>„Anglický trávník“ = z hlediska biodiverzity velmi chudý ekosystém, schopný hostit pouze omezený počet druhů</a:t>
            </a:r>
          </a:p>
        </p:txBody>
      </p:sp>
    </p:spTree>
    <p:extLst>
      <p:ext uri="{BB962C8B-B14F-4D97-AF65-F5344CB8AC3E}">
        <p14:creationId xmlns:p14="http://schemas.microsoft.com/office/powerpoint/2010/main" val="19846547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Obdélník 1">
            <a:extLst>
              <a:ext uri="{FF2B5EF4-FFF2-40B4-BE49-F238E27FC236}">
                <a16:creationId xmlns="" xmlns:a16="http://schemas.microsoft.com/office/drawing/2014/main" id="{504447C7-E1E4-4C45-8472-BC0860D2FFE5}"/>
              </a:ext>
            </a:extLst>
          </p:cNvPr>
          <p:cNvSpPr>
            <a:spLocks noChangeArrowheads="1"/>
          </p:cNvSpPr>
          <p:nvPr/>
        </p:nvSpPr>
        <p:spPr bwMode="auto">
          <a:xfrm>
            <a:off x="179512" y="188640"/>
            <a:ext cx="8784976"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sz="3200" b="1" dirty="0">
                <a:solidFill>
                  <a:srgbClr val="000066"/>
                </a:solidFill>
                <a:latin typeface="Arial" panose="020B0604020202020204" pitchFamily="34" charset="0"/>
                <a:cs typeface="Arial" panose="020B0604020202020204" pitchFamily="34" charset="0"/>
              </a:rPr>
              <a:t>Rozložení druhové bohatosti na Zemi</a:t>
            </a:r>
          </a:p>
          <a:p>
            <a:endParaRPr lang="cs-CZ" altLang="cs-CZ" sz="3200" b="1" dirty="0">
              <a:solidFill>
                <a:srgbClr val="000066"/>
              </a:solidFill>
              <a:latin typeface="Arial" panose="020B0604020202020204" pitchFamily="34" charset="0"/>
              <a:cs typeface="Arial" panose="020B0604020202020204" pitchFamily="34" charset="0"/>
            </a:endParaRPr>
          </a:p>
          <a:p>
            <a:pPr algn="just"/>
            <a:r>
              <a:rPr lang="cs-CZ" sz="2800" dirty="0">
                <a:solidFill>
                  <a:srgbClr val="002060"/>
                </a:solidFill>
                <a:latin typeface="Arial" panose="020B0604020202020204" pitchFamily="34" charset="0"/>
                <a:cs typeface="Arial" panose="020B0604020202020204" pitchFamily="34" charset="0"/>
              </a:rPr>
              <a:t>Na nejvyšší úrovni je prokazatelné, že </a:t>
            </a:r>
            <a:r>
              <a:rPr lang="cs-CZ" sz="2800" b="1" dirty="0">
                <a:solidFill>
                  <a:srgbClr val="002060"/>
                </a:solidFill>
                <a:latin typeface="Arial" panose="020B0604020202020204" pitchFamily="34" charset="0"/>
                <a:cs typeface="Arial" panose="020B0604020202020204" pitchFamily="34" charset="0"/>
              </a:rPr>
              <a:t>diverzita klesá spolu s rostoucí zeměpisnou šířkou</a:t>
            </a:r>
            <a:r>
              <a:rPr lang="cs-CZ" sz="2800" dirty="0">
                <a:solidFill>
                  <a:srgbClr val="002060"/>
                </a:solidFill>
                <a:latin typeface="Arial" panose="020B0604020202020204" pitchFamily="34" charset="0"/>
                <a:cs typeface="Arial" panose="020B0604020202020204" pitchFamily="34" charset="0"/>
              </a:rPr>
              <a:t>. Vysvětlení komplikuje skutečnost, že se jedná o velmi komplexní faktor, zahrnující často i protichůdné procesy. Z časových hledisek hraje významnou roli čtvrtohorní vývoj a evoluční stáří. Dlouhá a nepřerušovaná sukcese může být jednou z příčin vysokého druhového bohatství v tropech. Význam produktivity je v tomto měřítku dosti neurčitý.</a:t>
            </a:r>
          </a:p>
        </p:txBody>
      </p:sp>
    </p:spTree>
  </p:cSld>
  <p:clrMapOvr>
    <a:masterClrMapping/>
  </p:clrMapOvr>
  <p:transition spd="med">
    <p:split/>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Obdélník 1">
            <a:extLst>
              <a:ext uri="{FF2B5EF4-FFF2-40B4-BE49-F238E27FC236}">
                <a16:creationId xmlns="" xmlns:a16="http://schemas.microsoft.com/office/drawing/2014/main" id="{8673FF6A-F5B7-43A7-BB71-6240FADF4245}"/>
              </a:ext>
            </a:extLst>
          </p:cNvPr>
          <p:cNvSpPr>
            <a:spLocks noChangeArrowheads="1"/>
          </p:cNvSpPr>
          <p:nvPr/>
        </p:nvSpPr>
        <p:spPr bwMode="auto">
          <a:xfrm>
            <a:off x="70868" y="692696"/>
            <a:ext cx="907313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sz="2800" b="1" i="1" dirty="0">
                <a:solidFill>
                  <a:srgbClr val="000066"/>
                </a:solidFill>
                <a:latin typeface="+mj-lt"/>
              </a:rPr>
              <a:t>Biodiversity </a:t>
            </a:r>
            <a:r>
              <a:rPr lang="cs-CZ" altLang="cs-CZ" sz="2800" b="1" i="1" dirty="0" err="1">
                <a:solidFill>
                  <a:srgbClr val="000066"/>
                </a:solidFill>
                <a:latin typeface="+mj-lt"/>
              </a:rPr>
              <a:t>hotspots</a:t>
            </a:r>
            <a:r>
              <a:rPr lang="cs-CZ" altLang="cs-CZ" sz="2800" b="1" i="1" dirty="0">
                <a:solidFill>
                  <a:srgbClr val="000066"/>
                </a:solidFill>
                <a:latin typeface="+mj-lt"/>
              </a:rPr>
              <a:t> </a:t>
            </a:r>
            <a:r>
              <a:rPr lang="cs-CZ" altLang="cs-CZ" sz="2800" dirty="0">
                <a:solidFill>
                  <a:srgbClr val="000066"/>
                </a:solidFill>
                <a:latin typeface="+mj-lt"/>
              </a:rPr>
              <a:t>(viz www.biodiversityhotspots.</a:t>
            </a:r>
          </a:p>
          <a:p>
            <a:r>
              <a:rPr lang="cs-CZ" altLang="cs-CZ" sz="2800" dirty="0" err="1">
                <a:solidFill>
                  <a:srgbClr val="000066"/>
                </a:solidFill>
                <a:latin typeface="+mj-lt"/>
              </a:rPr>
              <a:t>org</a:t>
            </a:r>
            <a:r>
              <a:rPr lang="cs-CZ" altLang="cs-CZ" sz="2800" dirty="0">
                <a:solidFill>
                  <a:srgbClr val="000066"/>
                </a:solidFill>
                <a:latin typeface="+mj-lt"/>
              </a:rPr>
              <a:t>; česky „ohniska diverzity“ či „horká místa diverzity“). </a:t>
            </a:r>
          </a:p>
          <a:p>
            <a:endParaRPr lang="cs-CZ" altLang="cs-CZ" sz="2800" dirty="0">
              <a:solidFill>
                <a:srgbClr val="000066"/>
              </a:solidFill>
              <a:latin typeface="+mj-lt"/>
            </a:endParaRPr>
          </a:p>
          <a:p>
            <a:r>
              <a:rPr lang="pl-PL" altLang="cs-CZ" sz="2800" dirty="0">
                <a:solidFill>
                  <a:srgbClr val="000066"/>
                </a:solidFill>
                <a:latin typeface="+mj-lt"/>
              </a:rPr>
              <a:t>Úkolem je vytipovat na zemském povrchu</a:t>
            </a:r>
          </a:p>
          <a:p>
            <a:r>
              <a:rPr lang="cs-CZ" altLang="cs-CZ" sz="2800" dirty="0">
                <a:solidFill>
                  <a:srgbClr val="000066"/>
                </a:solidFill>
                <a:latin typeface="+mj-lt"/>
              </a:rPr>
              <a:t>oblasti s nejcennější a nejohroženější biodiverzitou.</a:t>
            </a:r>
          </a:p>
          <a:p>
            <a:r>
              <a:rPr lang="cs-CZ" altLang="cs-CZ" sz="2800" dirty="0">
                <a:solidFill>
                  <a:srgbClr val="000066"/>
                </a:solidFill>
                <a:latin typeface="+mj-lt"/>
              </a:rPr>
              <a:t>Pro výběr </a:t>
            </a:r>
            <a:r>
              <a:rPr lang="cs-CZ" altLang="cs-CZ" sz="2800" i="1" dirty="0" err="1">
                <a:solidFill>
                  <a:srgbClr val="000066"/>
                </a:solidFill>
                <a:latin typeface="+mj-lt"/>
              </a:rPr>
              <a:t>hotspots</a:t>
            </a:r>
            <a:r>
              <a:rPr lang="cs-CZ" altLang="cs-CZ" sz="2800" i="1" dirty="0">
                <a:solidFill>
                  <a:srgbClr val="000066"/>
                </a:solidFill>
                <a:latin typeface="+mj-lt"/>
              </a:rPr>
              <a:t> </a:t>
            </a:r>
            <a:r>
              <a:rPr lang="cs-CZ" altLang="cs-CZ" sz="2800" dirty="0">
                <a:solidFill>
                  <a:srgbClr val="000066"/>
                </a:solidFill>
                <a:latin typeface="+mj-lt"/>
              </a:rPr>
              <a:t>slouží následující tři kritéria:</a:t>
            </a:r>
          </a:p>
          <a:p>
            <a:r>
              <a:rPr lang="cs-CZ" altLang="cs-CZ" sz="2800" dirty="0">
                <a:solidFill>
                  <a:srgbClr val="000066"/>
                </a:solidFill>
                <a:latin typeface="+mj-lt"/>
              </a:rPr>
              <a:t> </a:t>
            </a:r>
          </a:p>
          <a:p>
            <a:pPr marL="571500" indent="-571500">
              <a:buAutoNum type="romanLcParenBoth"/>
            </a:pPr>
            <a:r>
              <a:rPr lang="cs-CZ" altLang="cs-CZ" sz="2800" dirty="0">
                <a:solidFill>
                  <a:srgbClr val="000066"/>
                </a:solidFill>
                <a:latin typeface="+mj-lt"/>
              </a:rPr>
              <a:t>míra druhové bohatosti,</a:t>
            </a:r>
          </a:p>
          <a:p>
            <a:endParaRPr lang="cs-CZ" altLang="cs-CZ" sz="2800" dirty="0">
              <a:solidFill>
                <a:srgbClr val="000066"/>
              </a:solidFill>
              <a:latin typeface="+mj-lt"/>
            </a:endParaRPr>
          </a:p>
          <a:p>
            <a:r>
              <a:rPr lang="cs-CZ" altLang="cs-CZ" sz="2800" dirty="0">
                <a:solidFill>
                  <a:srgbClr val="000066"/>
                </a:solidFill>
                <a:latin typeface="+mj-lt"/>
              </a:rPr>
              <a:t>(</a:t>
            </a:r>
            <a:r>
              <a:rPr lang="cs-CZ" altLang="cs-CZ" sz="2800" dirty="0" err="1">
                <a:solidFill>
                  <a:srgbClr val="000066"/>
                </a:solidFill>
                <a:latin typeface="+mj-lt"/>
              </a:rPr>
              <a:t>ii</a:t>
            </a:r>
            <a:r>
              <a:rPr lang="cs-CZ" altLang="cs-CZ" sz="2800" dirty="0">
                <a:solidFill>
                  <a:srgbClr val="000066"/>
                </a:solidFill>
                <a:latin typeface="+mj-lt"/>
              </a:rPr>
              <a:t>) míra endemismu,</a:t>
            </a:r>
          </a:p>
          <a:p>
            <a:r>
              <a:rPr lang="cs-CZ" altLang="cs-CZ" sz="2800" dirty="0">
                <a:solidFill>
                  <a:srgbClr val="000066"/>
                </a:solidFill>
                <a:latin typeface="+mj-lt"/>
              </a:rPr>
              <a:t> </a:t>
            </a:r>
          </a:p>
          <a:p>
            <a:r>
              <a:rPr lang="cs-CZ" altLang="cs-CZ" sz="2800" dirty="0">
                <a:solidFill>
                  <a:srgbClr val="000066"/>
                </a:solidFill>
                <a:latin typeface="+mj-lt"/>
              </a:rPr>
              <a:t>(</a:t>
            </a:r>
            <a:r>
              <a:rPr lang="cs-CZ" altLang="cs-CZ" sz="2800" dirty="0" err="1">
                <a:solidFill>
                  <a:srgbClr val="000066"/>
                </a:solidFill>
                <a:latin typeface="+mj-lt"/>
              </a:rPr>
              <a:t>iii</a:t>
            </a:r>
            <a:r>
              <a:rPr lang="cs-CZ" altLang="cs-CZ" sz="2800" dirty="0">
                <a:solidFill>
                  <a:srgbClr val="000066"/>
                </a:solidFill>
                <a:latin typeface="+mj-lt"/>
              </a:rPr>
              <a:t>) počet ohrožených druhů.</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Obráze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0"/>
            <a:ext cx="586105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Obdélník 2"/>
          <p:cNvSpPr>
            <a:spLocks noChangeArrowheads="1"/>
          </p:cNvSpPr>
          <p:nvPr/>
        </p:nvSpPr>
        <p:spPr bwMode="auto">
          <a:xfrm>
            <a:off x="611188" y="5838825"/>
            <a:ext cx="8137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en-US" altLang="cs-CZ" sz="1400" b="1" dirty="0">
                <a:solidFill>
                  <a:srgbClr val="000000"/>
                </a:solidFill>
                <a:latin typeface="Times New Roman" panose="02020603050405020304" pitchFamily="18" charset="0"/>
              </a:rPr>
              <a:t>(a) Conservation Outlook rating of 241 natural World Heritage sites, and (b) threats to natural World Heritage sites assessed as high or very high in 2014 and 2017. </a:t>
            </a:r>
            <a:endParaRPr lang="cs-CZ" altLang="cs-CZ" sz="1400" dirty="0"/>
          </a:p>
        </p:txBody>
      </p:sp>
    </p:spTree>
    <p:extLst>
      <p:ext uri="{BB962C8B-B14F-4D97-AF65-F5344CB8AC3E}">
        <p14:creationId xmlns:p14="http://schemas.microsoft.com/office/powerpoint/2010/main" val="11163810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Obdélník 1">
            <a:extLst>
              <a:ext uri="{FF2B5EF4-FFF2-40B4-BE49-F238E27FC236}">
                <a16:creationId xmlns="" xmlns:a16="http://schemas.microsoft.com/office/drawing/2014/main" id="{CAE2E481-FA06-4686-AEF8-E0131A23A612}"/>
              </a:ext>
            </a:extLst>
          </p:cNvPr>
          <p:cNvSpPr>
            <a:spLocks noChangeArrowheads="1"/>
          </p:cNvSpPr>
          <p:nvPr/>
        </p:nvSpPr>
        <p:spPr bwMode="auto">
          <a:xfrm>
            <a:off x="359569" y="188640"/>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sz="3200" b="1" dirty="0">
                <a:solidFill>
                  <a:srgbClr val="002060"/>
                </a:solidFill>
                <a:latin typeface="Arial" panose="020B0604020202020204" pitchFamily="34" charset="0"/>
                <a:cs typeface="Arial" panose="020B0604020202020204" pitchFamily="34" charset="0"/>
              </a:rPr>
              <a:t>Ohniska světové biodiverzity</a:t>
            </a:r>
          </a:p>
        </p:txBody>
      </p:sp>
      <p:pic>
        <p:nvPicPr>
          <p:cNvPr id="3" name="Obrázek 2">
            <a:extLst>
              <a:ext uri="{FF2B5EF4-FFF2-40B4-BE49-F238E27FC236}">
                <a16:creationId xmlns="" xmlns:a16="http://schemas.microsoft.com/office/drawing/2014/main" id="{7C98988F-03A6-4383-BF42-DFFD885E44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54" y="773414"/>
            <a:ext cx="9091445" cy="5055415"/>
          </a:xfrm>
          <a:prstGeom prst="rect">
            <a:avLst/>
          </a:prstGeom>
        </p:spPr>
      </p:pic>
      <p:sp>
        <p:nvSpPr>
          <p:cNvPr id="2" name="Obdélník 1">
            <a:extLst>
              <a:ext uri="{FF2B5EF4-FFF2-40B4-BE49-F238E27FC236}">
                <a16:creationId xmlns="" xmlns:a16="http://schemas.microsoft.com/office/drawing/2014/main" id="{A41471B3-A2A7-4092-B33B-49D4959A3DC0}"/>
              </a:ext>
            </a:extLst>
          </p:cNvPr>
          <p:cNvSpPr/>
          <p:nvPr/>
        </p:nvSpPr>
        <p:spPr>
          <a:xfrm>
            <a:off x="14688" y="5764528"/>
            <a:ext cx="9076758" cy="1125693"/>
          </a:xfrm>
          <a:prstGeom prst="rect">
            <a:avLst/>
          </a:prstGeom>
        </p:spPr>
        <p:txBody>
          <a:bodyPr wrap="square">
            <a:spAutoFit/>
          </a:bodyPr>
          <a:lstStyle/>
          <a:p>
            <a:pPr algn="just">
              <a:lnSpc>
                <a:spcPct val="114000"/>
              </a:lnSpc>
            </a:pPr>
            <a:r>
              <a:rPr lang="cs-CZ" sz="1600" b="1" dirty="0">
                <a:solidFill>
                  <a:srgbClr val="002060"/>
                </a:solidFill>
                <a:ea typeface="Open Sans" panose="020B0606030504020204" pitchFamily="34" charset="0"/>
                <a:cs typeface="Open Sans" panose="020B0606030504020204" pitchFamily="34" charset="0"/>
              </a:rPr>
              <a:t>„Biodiversity </a:t>
            </a:r>
            <a:r>
              <a:rPr lang="cs-CZ" sz="1600" b="1" dirty="0" err="1">
                <a:solidFill>
                  <a:srgbClr val="002060"/>
                </a:solidFill>
                <a:ea typeface="Open Sans" panose="020B0606030504020204" pitchFamily="34" charset="0"/>
                <a:cs typeface="Open Sans" panose="020B0606030504020204" pitchFamily="34" charset="0"/>
              </a:rPr>
              <a:t>hotspots</a:t>
            </a:r>
            <a:r>
              <a:rPr lang="cs-CZ" sz="1600" b="1" dirty="0">
                <a:solidFill>
                  <a:srgbClr val="002060"/>
                </a:solidFill>
                <a:ea typeface="Open Sans" panose="020B0606030504020204" pitchFamily="34" charset="0"/>
                <a:cs typeface="Open Sans" panose="020B0606030504020204" pitchFamily="34" charset="0"/>
              </a:rPr>
              <a:t>“ </a:t>
            </a:r>
            <a:r>
              <a:rPr lang="cs-CZ" sz="1600" dirty="0">
                <a:solidFill>
                  <a:srgbClr val="002060"/>
                </a:solidFill>
                <a:ea typeface="Open Sans" panose="020B0606030504020204" pitchFamily="34" charset="0"/>
                <a:cs typeface="Open Sans" panose="020B0606030504020204" pitchFamily="34" charset="0"/>
              </a:rPr>
              <a:t>(ohniska či horká místa biodiverzity) jsou oblasti s vysokou druhovou bohatostí, které jsou nejvíce ohrožovány činností člověka </a:t>
            </a:r>
          </a:p>
          <a:p>
            <a:pPr algn="just">
              <a:lnSpc>
                <a:spcPct val="114000"/>
              </a:lnSpc>
            </a:pPr>
            <a:r>
              <a:rPr lang="cs-CZ" sz="1400" dirty="0">
                <a:solidFill>
                  <a:srgbClr val="002060"/>
                </a:solidFill>
                <a:ea typeface="Open Sans" panose="020B0606030504020204" pitchFamily="34" charset="0"/>
                <a:cs typeface="Open Sans" panose="020B0606030504020204" pitchFamily="34" charset="0"/>
              </a:rPr>
              <a:t>(zeleně – původní oblasti z roku 2000 podle </a:t>
            </a:r>
            <a:r>
              <a:rPr lang="cs-CZ" sz="1400" dirty="0" err="1">
                <a:solidFill>
                  <a:srgbClr val="002060"/>
                </a:solidFill>
                <a:ea typeface="Open Sans" panose="020B0606030504020204" pitchFamily="34" charset="0"/>
                <a:cs typeface="Open Sans" panose="020B0606030504020204" pitchFamily="34" charset="0"/>
              </a:rPr>
              <a:t>Myerse</a:t>
            </a:r>
            <a:r>
              <a:rPr lang="cs-CZ" sz="1400" dirty="0">
                <a:solidFill>
                  <a:srgbClr val="002060"/>
                </a:solidFill>
                <a:ea typeface="Open Sans" panose="020B0606030504020204" pitchFamily="34" charset="0"/>
                <a:cs typeface="Open Sans" panose="020B0606030504020204" pitchFamily="34" charset="0"/>
              </a:rPr>
              <a:t> a kol., modře – doplněné v roce 2013 organizací </a:t>
            </a:r>
            <a:r>
              <a:rPr lang="cs-CZ" sz="1400" dirty="0" err="1">
                <a:solidFill>
                  <a:srgbClr val="002060"/>
                </a:solidFill>
                <a:ea typeface="Open Sans" panose="020B0606030504020204" pitchFamily="34" charset="0"/>
                <a:cs typeface="Open Sans" panose="020B0606030504020204" pitchFamily="34" charset="0"/>
              </a:rPr>
              <a:t>Conservation</a:t>
            </a:r>
            <a:r>
              <a:rPr lang="cs-CZ" sz="1400" dirty="0">
                <a:solidFill>
                  <a:srgbClr val="002060"/>
                </a:solidFill>
                <a:ea typeface="Open Sans" panose="020B0606030504020204" pitchFamily="34" charset="0"/>
                <a:cs typeface="Open Sans" panose="020B0606030504020204" pitchFamily="34" charset="0"/>
              </a:rPr>
              <a:t> International)</a:t>
            </a:r>
          </a:p>
        </p:txBody>
      </p:sp>
    </p:spTree>
    <p:extLst>
      <p:ext uri="{BB962C8B-B14F-4D97-AF65-F5344CB8AC3E}">
        <p14:creationId xmlns:p14="http://schemas.microsoft.com/office/powerpoint/2010/main" val="17056930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 Box 2">
            <a:extLst>
              <a:ext uri="{FF2B5EF4-FFF2-40B4-BE49-F238E27FC236}">
                <a16:creationId xmlns="" xmlns:a16="http://schemas.microsoft.com/office/drawing/2014/main" id="{B03256C8-17C9-48BF-A970-CEE78089C153}"/>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16387" name="Obdélník 1">
            <a:extLst>
              <a:ext uri="{FF2B5EF4-FFF2-40B4-BE49-F238E27FC236}">
                <a16:creationId xmlns="" xmlns:a16="http://schemas.microsoft.com/office/drawing/2014/main" id="{8635263D-EB2A-48DB-A1B0-685C2F4639C2}"/>
              </a:ext>
            </a:extLst>
          </p:cNvPr>
          <p:cNvSpPr>
            <a:spLocks noChangeArrowheads="1"/>
          </p:cNvSpPr>
          <p:nvPr/>
        </p:nvSpPr>
        <p:spPr bwMode="auto">
          <a:xfrm>
            <a:off x="215454" y="724715"/>
            <a:ext cx="871309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sz="3200" dirty="0">
                <a:solidFill>
                  <a:srgbClr val="000066"/>
                </a:solidFill>
                <a:latin typeface="Arial" panose="020B0604020202020204" pitchFamily="34" charset="0"/>
                <a:cs typeface="Arial" panose="020B0604020202020204" pitchFamily="34" charset="0"/>
              </a:rPr>
              <a:t>Koncept </a:t>
            </a:r>
            <a:r>
              <a:rPr lang="cs-CZ" altLang="cs-CZ" sz="3200" b="1" i="1" dirty="0" err="1">
                <a:solidFill>
                  <a:srgbClr val="000066"/>
                </a:solidFill>
                <a:latin typeface="Arial" panose="020B0604020202020204" pitchFamily="34" charset="0"/>
                <a:cs typeface="Arial" panose="020B0604020202020204" pitchFamily="34" charset="0"/>
              </a:rPr>
              <a:t>wilderness</a:t>
            </a:r>
            <a:r>
              <a:rPr lang="cs-CZ" altLang="cs-CZ" sz="3200" b="1" i="1" dirty="0">
                <a:solidFill>
                  <a:srgbClr val="000066"/>
                </a:solidFill>
                <a:latin typeface="Arial" panose="020B0604020202020204" pitchFamily="34" charset="0"/>
                <a:cs typeface="Arial" panose="020B0604020202020204" pitchFamily="34" charset="0"/>
              </a:rPr>
              <a:t> </a:t>
            </a:r>
            <a:r>
              <a:rPr lang="cs-CZ" altLang="cs-CZ" sz="3200" b="1" i="1" dirty="0" err="1">
                <a:solidFill>
                  <a:srgbClr val="000066"/>
                </a:solidFill>
                <a:latin typeface="Arial" panose="020B0604020202020204" pitchFamily="34" charset="0"/>
                <a:cs typeface="Arial" panose="020B0604020202020204" pitchFamily="34" charset="0"/>
              </a:rPr>
              <a:t>areas</a:t>
            </a:r>
            <a:endParaRPr lang="cs-CZ" altLang="cs-CZ" sz="3200" b="1" i="1" dirty="0">
              <a:solidFill>
                <a:srgbClr val="000066"/>
              </a:solidFill>
              <a:latin typeface="Arial" panose="020B0604020202020204" pitchFamily="34" charset="0"/>
              <a:cs typeface="Arial" panose="020B0604020202020204" pitchFamily="34" charset="0"/>
            </a:endParaRPr>
          </a:p>
          <a:p>
            <a:pPr algn="just"/>
            <a:endParaRPr lang="cs-CZ" altLang="cs-CZ" sz="3200" dirty="0">
              <a:solidFill>
                <a:srgbClr val="000066"/>
              </a:solidFill>
              <a:latin typeface="Arial" panose="020B0604020202020204" pitchFamily="34" charset="0"/>
              <a:cs typeface="Arial" panose="020B0604020202020204" pitchFamily="34" charset="0"/>
            </a:endParaRPr>
          </a:p>
          <a:p>
            <a:pPr algn="just"/>
            <a:r>
              <a:rPr lang="cs-CZ" altLang="cs-CZ" sz="3200" dirty="0">
                <a:solidFill>
                  <a:srgbClr val="000066"/>
                </a:solidFill>
                <a:latin typeface="Arial" panose="020B0604020202020204" pitchFamily="34" charset="0"/>
                <a:cs typeface="Arial" panose="020B0604020202020204" pitchFamily="34" charset="0"/>
              </a:rPr>
              <a:t>nehodnotí ohroženost a </a:t>
            </a:r>
            <a:r>
              <a:rPr lang="cs-CZ" altLang="cs-CZ" sz="3200" dirty="0" err="1">
                <a:solidFill>
                  <a:srgbClr val="000066"/>
                </a:solidFill>
                <a:latin typeface="Arial" panose="020B0604020202020204" pitchFamily="34" charset="0"/>
                <a:cs typeface="Arial" panose="020B0604020202020204" pitchFamily="34" charset="0"/>
              </a:rPr>
              <a:t>zdevastovanost</a:t>
            </a:r>
            <a:r>
              <a:rPr lang="cs-CZ" altLang="cs-CZ" sz="3200" dirty="0">
                <a:solidFill>
                  <a:srgbClr val="000066"/>
                </a:solidFill>
                <a:latin typeface="Arial" panose="020B0604020202020204" pitchFamily="34" charset="0"/>
                <a:cs typeface="Arial" panose="020B0604020202020204" pitchFamily="34" charset="0"/>
              </a:rPr>
              <a:t> biomů, ale naopak netknutost lidskými aktivitami (na „nejcennějším“ místě, pak ne zcela překvapivě, stojí pouště).</a:t>
            </a:r>
          </a:p>
        </p:txBody>
      </p:sp>
    </p:spTree>
  </p:cSld>
  <p:clrMapOvr>
    <a:masterClrMapping/>
  </p:clrMapOvr>
  <p:transition spd="med">
    <p:split/>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 Box 2">
            <a:extLst>
              <a:ext uri="{FF2B5EF4-FFF2-40B4-BE49-F238E27FC236}">
                <a16:creationId xmlns="" xmlns:a16="http://schemas.microsoft.com/office/drawing/2014/main" id="{6C9B9592-A0E4-4EAE-BB9A-BFB5CBAFF131}"/>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2" name="Obdélník 1">
            <a:extLst>
              <a:ext uri="{FF2B5EF4-FFF2-40B4-BE49-F238E27FC236}">
                <a16:creationId xmlns="" xmlns:a16="http://schemas.microsoft.com/office/drawing/2014/main" id="{F09E8129-B085-49D2-A4B7-F1DD7A8CBDF5}"/>
              </a:ext>
            </a:extLst>
          </p:cNvPr>
          <p:cNvSpPr/>
          <p:nvPr/>
        </p:nvSpPr>
        <p:spPr>
          <a:xfrm>
            <a:off x="323850" y="290513"/>
            <a:ext cx="8677275" cy="3046988"/>
          </a:xfrm>
          <a:prstGeom prst="rect">
            <a:avLst/>
          </a:prstGeom>
        </p:spPr>
        <p:txBody>
          <a:bodyPr>
            <a:spAutoFit/>
          </a:bodyPr>
          <a:lstStyle/>
          <a:p>
            <a:pPr>
              <a:defRPr/>
            </a:pPr>
            <a:r>
              <a:rPr lang="cs-CZ" sz="2800" b="1" dirty="0">
                <a:solidFill>
                  <a:srgbClr val="000066"/>
                </a:solidFill>
                <a:latin typeface="+mj-lt"/>
              </a:rPr>
              <a:t>Co ovlivňuje biodiverzitu?</a:t>
            </a:r>
          </a:p>
          <a:p>
            <a:pPr marL="342900" indent="-342900">
              <a:buFontTx/>
              <a:buChar char="-"/>
              <a:defRPr/>
            </a:pPr>
            <a:r>
              <a:rPr lang="cs-CZ" sz="2800" dirty="0">
                <a:solidFill>
                  <a:srgbClr val="000066"/>
                </a:solidFill>
                <a:latin typeface="+mj-lt"/>
              </a:rPr>
              <a:t>velikost plochy</a:t>
            </a:r>
          </a:p>
          <a:p>
            <a:pPr marL="342900" indent="-342900">
              <a:buFontTx/>
              <a:buChar char="-"/>
              <a:defRPr/>
            </a:pPr>
            <a:r>
              <a:rPr lang="pl-PL" sz="2800" dirty="0">
                <a:solidFill>
                  <a:srgbClr val="000066"/>
                </a:solidFill>
                <a:latin typeface="+mj-lt"/>
              </a:rPr>
              <a:t>lokální podmínky prostředí, </a:t>
            </a:r>
          </a:p>
          <a:p>
            <a:pPr marL="342900" indent="-342900">
              <a:buFontTx/>
              <a:buChar char="-"/>
              <a:defRPr/>
            </a:pPr>
            <a:r>
              <a:rPr lang="cs-CZ" sz="2800" dirty="0">
                <a:solidFill>
                  <a:srgbClr val="000066"/>
                </a:solidFill>
                <a:latin typeface="+mj-lt"/>
              </a:rPr>
              <a:t>širší kontext okolní krajiny (včetně její historie).</a:t>
            </a:r>
          </a:p>
          <a:p>
            <a:pPr marL="342900" indent="-342900">
              <a:buFontTx/>
              <a:buChar char="-"/>
              <a:defRPr/>
            </a:pPr>
            <a:endParaRPr lang="cs-CZ" sz="2800" dirty="0">
              <a:solidFill>
                <a:srgbClr val="000066"/>
              </a:solidFill>
              <a:latin typeface="+mj-lt"/>
            </a:endParaRPr>
          </a:p>
          <a:p>
            <a:pPr marL="342900" indent="-342900">
              <a:buFontTx/>
              <a:buChar char="-"/>
              <a:defRPr/>
            </a:pPr>
            <a:endParaRPr lang="cs-CZ" sz="2800" dirty="0">
              <a:solidFill>
                <a:srgbClr val="000066"/>
              </a:solidFill>
              <a:latin typeface="+mj-lt"/>
            </a:endParaRPr>
          </a:p>
          <a:p>
            <a:pPr marL="342900" indent="-342900">
              <a:buFontTx/>
              <a:buChar char="-"/>
              <a:defRPr/>
            </a:pPr>
            <a:endParaRPr lang="cs-CZ" dirty="0">
              <a:solidFill>
                <a:srgbClr val="000066"/>
              </a:solidFill>
            </a:endParaRPr>
          </a:p>
        </p:txBody>
      </p:sp>
      <p:pic>
        <p:nvPicPr>
          <p:cNvPr id="18436" name="Obrázek 2">
            <a:extLst>
              <a:ext uri="{FF2B5EF4-FFF2-40B4-BE49-F238E27FC236}">
                <a16:creationId xmlns="" xmlns:a16="http://schemas.microsoft.com/office/drawing/2014/main" id="{8B375305-6E10-4F04-BB10-823E3E83CB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2636838"/>
            <a:ext cx="9144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a:extLst>
              <a:ext uri="{FF2B5EF4-FFF2-40B4-BE49-F238E27FC236}">
                <a16:creationId xmlns="" xmlns:a16="http://schemas.microsoft.com/office/drawing/2014/main" id="{27D08561-1D61-4305-ACF5-F78E4F8C2E28}"/>
              </a:ext>
            </a:extLst>
          </p:cNvPr>
          <p:cNvSpPr/>
          <p:nvPr/>
        </p:nvSpPr>
        <p:spPr>
          <a:xfrm>
            <a:off x="142875" y="5913438"/>
            <a:ext cx="8858250" cy="647700"/>
          </a:xfrm>
          <a:prstGeom prst="rect">
            <a:avLst/>
          </a:prstGeom>
        </p:spPr>
        <p:txBody>
          <a:bodyPr>
            <a:spAutoFit/>
          </a:bodyPr>
          <a:lstStyle/>
          <a:p>
            <a:pPr>
              <a:defRPr/>
            </a:pPr>
            <a:r>
              <a:rPr lang="cs-CZ" sz="1200" dirty="0">
                <a:solidFill>
                  <a:srgbClr val="000066"/>
                </a:solidFill>
                <a:latin typeface="+mj-lt"/>
              </a:rPr>
              <a:t>Závislost počtu druhů na velikosti plochy. Body reprezentují jednotlivá skutečná pozorování, jimiž je</a:t>
            </a:r>
          </a:p>
          <a:p>
            <a:pPr>
              <a:defRPr/>
            </a:pPr>
            <a:r>
              <a:rPr lang="cs-CZ" sz="1200" dirty="0">
                <a:solidFill>
                  <a:srgbClr val="000066"/>
                </a:solidFill>
                <a:latin typeface="+mj-lt"/>
              </a:rPr>
              <a:t>proložena křivka (v části A) nebo přímka (v části B) znázorňující celkový trend. V částech A </a:t>
            </a:r>
            <a:r>
              <a:rPr lang="cs-CZ" sz="1200" dirty="0" err="1">
                <a:solidFill>
                  <a:srgbClr val="000066"/>
                </a:solidFill>
                <a:latin typeface="+mj-lt"/>
              </a:rPr>
              <a:t>a</a:t>
            </a:r>
            <a:r>
              <a:rPr lang="cs-CZ" sz="1200" dirty="0">
                <a:solidFill>
                  <a:srgbClr val="000066"/>
                </a:solidFill>
                <a:latin typeface="+mj-lt"/>
              </a:rPr>
              <a:t> B jsou vynesena tatáž</a:t>
            </a:r>
          </a:p>
          <a:p>
            <a:pPr>
              <a:defRPr/>
            </a:pPr>
            <a:r>
              <a:rPr lang="cs-CZ" sz="1200" dirty="0">
                <a:solidFill>
                  <a:srgbClr val="000066"/>
                </a:solidFill>
                <a:latin typeface="+mj-lt"/>
              </a:rPr>
              <a:t>data, v části B jsou však hodnoty na obou osách zlogaritmovány, což lépe ukazuje míru nárůstu.</a:t>
            </a:r>
          </a:p>
        </p:txBody>
      </p:sp>
    </p:spTree>
  </p:cSld>
  <p:clrMapOvr>
    <a:masterClrMapping/>
  </p:clrMapOvr>
  <p:transition spd="med">
    <p:split/>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ext Box 2">
            <a:extLst>
              <a:ext uri="{FF2B5EF4-FFF2-40B4-BE49-F238E27FC236}">
                <a16:creationId xmlns="" xmlns:a16="http://schemas.microsoft.com/office/drawing/2014/main" id="{274514D9-C237-4433-BAF6-C16A99352AE2}"/>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20483" name="Obdélník 1">
            <a:extLst>
              <a:ext uri="{FF2B5EF4-FFF2-40B4-BE49-F238E27FC236}">
                <a16:creationId xmlns="" xmlns:a16="http://schemas.microsoft.com/office/drawing/2014/main" id="{34504FF8-7043-484C-965D-B29880F510F9}"/>
              </a:ext>
            </a:extLst>
          </p:cNvPr>
          <p:cNvSpPr>
            <a:spLocks noChangeArrowheads="1"/>
          </p:cNvSpPr>
          <p:nvPr/>
        </p:nvSpPr>
        <p:spPr bwMode="auto">
          <a:xfrm>
            <a:off x="287338" y="551289"/>
            <a:ext cx="8856662"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pl-PL" altLang="cs-CZ" sz="3200" b="1" dirty="0">
                <a:solidFill>
                  <a:srgbClr val="000066"/>
                </a:solidFill>
                <a:latin typeface="+mj-lt"/>
              </a:rPr>
              <a:t>Lokální podmínky prostředí</a:t>
            </a:r>
          </a:p>
          <a:p>
            <a:endParaRPr lang="pl-PL" altLang="cs-CZ" b="1" dirty="0">
              <a:solidFill>
                <a:srgbClr val="000066"/>
              </a:solidFill>
              <a:latin typeface="TimesNewRomanPS-BoldMT"/>
            </a:endParaRPr>
          </a:p>
          <a:p>
            <a:r>
              <a:rPr lang="cs-CZ" altLang="cs-CZ" b="1" dirty="0">
                <a:solidFill>
                  <a:srgbClr val="000066"/>
                </a:solidFill>
                <a:latin typeface="Arial" panose="020B0604020202020204" pitchFamily="34" charset="0"/>
                <a:cs typeface="Arial" panose="020B0604020202020204" pitchFamily="34" charset="0"/>
              </a:rPr>
              <a:t>Stres (</a:t>
            </a:r>
            <a:r>
              <a:rPr lang="cs-CZ" altLang="cs-CZ" dirty="0">
                <a:solidFill>
                  <a:srgbClr val="000066"/>
                </a:solidFill>
                <a:latin typeface="Arial" panose="020B0604020202020204" pitchFamily="34" charset="0"/>
                <a:cs typeface="Arial" panose="020B0604020202020204" pitchFamily="34" charset="0"/>
              </a:rPr>
              <a:t>jakékoliv vlivy, které omezují schopnost přežití a úspěšného rozmnožení jedince na lokalitě)</a:t>
            </a:r>
          </a:p>
          <a:p>
            <a:endParaRPr lang="cs-CZ" altLang="cs-CZ" dirty="0">
              <a:solidFill>
                <a:srgbClr val="000066"/>
              </a:solidFill>
              <a:latin typeface="Arial" panose="020B0604020202020204" pitchFamily="34" charset="0"/>
              <a:cs typeface="Arial" panose="020B0604020202020204" pitchFamily="34" charset="0"/>
            </a:endParaRPr>
          </a:p>
          <a:p>
            <a:r>
              <a:rPr lang="pl-PL" altLang="cs-CZ" b="1" dirty="0">
                <a:solidFill>
                  <a:srgbClr val="000066"/>
                </a:solidFill>
                <a:latin typeface="Arial" panose="020B0604020202020204" pitchFamily="34" charset="0"/>
                <a:cs typeface="Arial" panose="020B0604020202020204" pitchFamily="34" charset="0"/>
              </a:rPr>
              <a:t>D</a:t>
            </a:r>
            <a:r>
              <a:rPr lang="cs-CZ" altLang="cs-CZ" b="1" dirty="0" err="1">
                <a:solidFill>
                  <a:srgbClr val="000066"/>
                </a:solidFill>
                <a:latin typeface="Arial" panose="020B0604020202020204" pitchFamily="34" charset="0"/>
                <a:cs typeface="Arial" panose="020B0604020202020204" pitchFamily="34" charset="0"/>
              </a:rPr>
              <a:t>isturbance</a:t>
            </a:r>
            <a:r>
              <a:rPr lang="cs-CZ" altLang="cs-CZ" dirty="0">
                <a:solidFill>
                  <a:srgbClr val="000066"/>
                </a:solidFill>
                <a:latin typeface="Arial" panose="020B0604020202020204" pitchFamily="34" charset="0"/>
                <a:cs typeface="Arial" panose="020B0604020202020204" pitchFamily="34" charset="0"/>
              </a:rPr>
              <a:t> (nenadálá více či méně opakovaná narušení daného stanoviště, která způsobují poškození nebo až zánik některých jedinců, požár, vichřice, sesuv půdy, rochnění divočáků).</a:t>
            </a:r>
          </a:p>
          <a:p>
            <a:endParaRPr lang="cs-CZ" altLang="cs-CZ" dirty="0">
              <a:solidFill>
                <a:srgbClr val="000066"/>
              </a:solidFill>
              <a:latin typeface="Arial" panose="020B0604020202020204" pitchFamily="34" charset="0"/>
              <a:cs typeface="Arial" panose="020B0604020202020204" pitchFamily="34" charset="0"/>
            </a:endParaRPr>
          </a:p>
          <a:p>
            <a:r>
              <a:rPr lang="cs-CZ" altLang="cs-CZ" b="1" dirty="0">
                <a:solidFill>
                  <a:srgbClr val="000066"/>
                </a:solidFill>
                <a:latin typeface="Arial" panose="020B0604020202020204" pitchFamily="34" charset="0"/>
                <a:cs typeface="Arial" panose="020B0604020202020204" pitchFamily="34" charset="0"/>
              </a:rPr>
              <a:t>Mezidruhová</a:t>
            </a:r>
            <a:r>
              <a:rPr lang="cs-CZ" altLang="cs-CZ" dirty="0">
                <a:solidFill>
                  <a:srgbClr val="000066"/>
                </a:solidFill>
                <a:latin typeface="Arial" panose="020B0604020202020204" pitchFamily="34" charset="0"/>
                <a:cs typeface="Arial" panose="020B0604020202020204" pitchFamily="34" charset="0"/>
              </a:rPr>
              <a:t> </a:t>
            </a:r>
            <a:r>
              <a:rPr lang="cs-CZ" altLang="cs-CZ" b="1" dirty="0">
                <a:solidFill>
                  <a:srgbClr val="000066"/>
                </a:solidFill>
                <a:latin typeface="Arial" panose="020B0604020202020204" pitchFamily="34" charset="0"/>
                <a:cs typeface="Arial" panose="020B0604020202020204" pitchFamily="34" charset="0"/>
              </a:rPr>
              <a:t>konkurence</a:t>
            </a:r>
            <a:r>
              <a:rPr lang="cs-CZ" altLang="cs-CZ" dirty="0">
                <a:solidFill>
                  <a:srgbClr val="000066"/>
                </a:solidFill>
                <a:latin typeface="Arial" panose="020B0604020202020204" pitchFamily="34" charset="0"/>
                <a:cs typeface="Arial" panose="020B0604020202020204" pitchFamily="34" charset="0"/>
              </a:rPr>
              <a:t> (soupeření mezi různými druhy</a:t>
            </a:r>
          </a:p>
          <a:p>
            <a:r>
              <a:rPr lang="cs-CZ" altLang="cs-CZ" dirty="0">
                <a:solidFill>
                  <a:srgbClr val="000066"/>
                </a:solidFill>
                <a:latin typeface="Arial" panose="020B0604020202020204" pitchFamily="34" charset="0"/>
                <a:cs typeface="Arial" panose="020B0604020202020204" pitchFamily="34" charset="0"/>
              </a:rPr>
              <a:t>o využívání dostupných zdrojů</a:t>
            </a:r>
          </a:p>
          <a:p>
            <a:endParaRPr lang="cs-CZ" altLang="cs-CZ" dirty="0">
              <a:solidFill>
                <a:srgbClr val="000066"/>
              </a:solidFill>
              <a:latin typeface="Arial" panose="020B0604020202020204" pitchFamily="34" charset="0"/>
              <a:cs typeface="Arial" panose="020B0604020202020204" pitchFamily="34" charset="0"/>
            </a:endParaRPr>
          </a:p>
          <a:p>
            <a:r>
              <a:rPr lang="cs-CZ" altLang="cs-CZ" b="1" dirty="0">
                <a:solidFill>
                  <a:srgbClr val="000066"/>
                </a:solidFill>
                <a:latin typeface="Arial" panose="020B0604020202020204" pitchFamily="34" charset="0"/>
                <a:cs typeface="Arial" panose="020B0604020202020204" pitchFamily="34" charset="0"/>
              </a:rPr>
              <a:t>Heterogenita (různorodost) </a:t>
            </a:r>
            <a:r>
              <a:rPr lang="cs-CZ" altLang="cs-CZ" dirty="0">
                <a:solidFill>
                  <a:srgbClr val="000066"/>
                </a:solidFill>
                <a:latin typeface="Arial" panose="020B0604020202020204" pitchFamily="34" charset="0"/>
                <a:cs typeface="Arial" panose="020B0604020202020204" pitchFamily="34" charset="0"/>
              </a:rPr>
              <a:t>daného stanoviště</a:t>
            </a:r>
          </a:p>
          <a:p>
            <a:endParaRPr lang="pl-PL" altLang="cs-CZ" dirty="0">
              <a:solidFill>
                <a:srgbClr val="000066"/>
              </a:solidFill>
              <a:latin typeface="Arial" panose="020B0604020202020204" pitchFamily="34" charset="0"/>
              <a:cs typeface="Arial" panose="020B0604020202020204" pitchFamily="34" charset="0"/>
            </a:endParaRPr>
          </a:p>
        </p:txBody>
      </p:sp>
    </p:spTree>
  </p:cSld>
  <p:clrMapOvr>
    <a:masterClrMapping/>
  </p:clrMapOvr>
  <p:transition spd="med">
    <p:split/>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Obdélník 1">
            <a:extLst>
              <a:ext uri="{FF2B5EF4-FFF2-40B4-BE49-F238E27FC236}">
                <a16:creationId xmlns="" xmlns:a16="http://schemas.microsoft.com/office/drawing/2014/main" id="{9E44FBBF-D961-4487-8208-0F1926CEB81E}"/>
              </a:ext>
            </a:extLst>
          </p:cNvPr>
          <p:cNvSpPr>
            <a:spLocks noChangeArrowheads="1"/>
          </p:cNvSpPr>
          <p:nvPr/>
        </p:nvSpPr>
        <p:spPr bwMode="auto">
          <a:xfrm>
            <a:off x="179388" y="428625"/>
            <a:ext cx="8569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altLang="cs-CZ" dirty="0">
                <a:solidFill>
                  <a:srgbClr val="000066"/>
                </a:solidFill>
                <a:latin typeface="+mj-lt"/>
              </a:rPr>
              <a:t>Účinek disturbance může být takový, že sice zredukuje </a:t>
            </a:r>
            <a:r>
              <a:rPr lang="el-GR" altLang="cs-CZ" dirty="0">
                <a:solidFill>
                  <a:srgbClr val="000066"/>
                </a:solidFill>
                <a:latin typeface="+mj-lt"/>
              </a:rPr>
              <a:t>α-</a:t>
            </a:r>
            <a:r>
              <a:rPr lang="cs-CZ" altLang="cs-CZ" dirty="0">
                <a:solidFill>
                  <a:srgbClr val="000066"/>
                </a:solidFill>
                <a:latin typeface="+mj-lt"/>
              </a:rPr>
              <a:t>diverzitu stanoviště, které bylo narušeno, ale na jeho místě vytvoří podmínky pro život jiných druhů, čímž zvýší</a:t>
            </a:r>
          </a:p>
          <a:p>
            <a:pPr algn="just"/>
            <a:r>
              <a:rPr lang="el-GR" altLang="cs-CZ" dirty="0">
                <a:solidFill>
                  <a:srgbClr val="000066"/>
                </a:solidFill>
                <a:latin typeface="+mj-lt"/>
              </a:rPr>
              <a:t>β- </a:t>
            </a:r>
            <a:r>
              <a:rPr lang="cs-CZ" altLang="cs-CZ" dirty="0">
                <a:solidFill>
                  <a:srgbClr val="000066"/>
                </a:solidFill>
                <a:latin typeface="+mj-lt"/>
              </a:rPr>
              <a:t>a v důsledku i gama</a:t>
            </a:r>
            <a:r>
              <a:rPr lang="el-GR" altLang="cs-CZ" dirty="0">
                <a:solidFill>
                  <a:srgbClr val="000066"/>
                </a:solidFill>
                <a:latin typeface="+mj-lt"/>
              </a:rPr>
              <a:t>-</a:t>
            </a:r>
            <a:r>
              <a:rPr lang="cs-CZ" altLang="cs-CZ" dirty="0">
                <a:solidFill>
                  <a:srgbClr val="000066"/>
                </a:solidFill>
                <a:latin typeface="+mj-lt"/>
              </a:rPr>
              <a:t>diverzitu celého místa (např. protitanková střela, která sice svým dopadem zničí část lesa, ale vytvoří tam otevřenou plochu s malou tůňkou uprostřed).</a:t>
            </a:r>
          </a:p>
        </p:txBody>
      </p:sp>
      <p:pic>
        <p:nvPicPr>
          <p:cNvPr id="22531" name="Obrázek 2">
            <a:extLst>
              <a:ext uri="{FF2B5EF4-FFF2-40B4-BE49-F238E27FC236}">
                <a16:creationId xmlns="" xmlns:a16="http://schemas.microsoft.com/office/drawing/2014/main" id="{56E4089B-BF0F-4849-AF44-69D4EEE4F6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852738"/>
            <a:ext cx="4235450"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Obdélník 1">
            <a:extLst>
              <a:ext uri="{FF2B5EF4-FFF2-40B4-BE49-F238E27FC236}">
                <a16:creationId xmlns="" xmlns:a16="http://schemas.microsoft.com/office/drawing/2014/main" id="{05CCC88F-9957-4948-9B2F-167FEA55D871}"/>
              </a:ext>
            </a:extLst>
          </p:cNvPr>
          <p:cNvSpPr>
            <a:spLocks noChangeArrowheads="1"/>
          </p:cNvSpPr>
          <p:nvPr/>
        </p:nvSpPr>
        <p:spPr bwMode="auto">
          <a:xfrm>
            <a:off x="468313" y="1773238"/>
            <a:ext cx="82804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sz="3600" b="1" dirty="0">
                <a:solidFill>
                  <a:srgbClr val="000066"/>
                </a:solidFill>
                <a:latin typeface="Arial" panose="020B0604020202020204" pitchFamily="34" charset="0"/>
                <a:cs typeface="Arial" panose="020B0604020202020204" pitchFamily="34" charset="0"/>
              </a:rPr>
              <a:t>Okolní kontext krajiny</a:t>
            </a:r>
          </a:p>
          <a:p>
            <a:endParaRPr lang="cs-CZ" altLang="cs-CZ" sz="3200" b="1" dirty="0">
              <a:solidFill>
                <a:srgbClr val="000066"/>
              </a:solidFill>
              <a:latin typeface="Arial" panose="020B0604020202020204" pitchFamily="34" charset="0"/>
              <a:cs typeface="Arial" panose="020B0604020202020204" pitchFamily="34" charset="0"/>
            </a:endParaRPr>
          </a:p>
          <a:p>
            <a:r>
              <a:rPr lang="cs-CZ" altLang="cs-CZ" sz="3200" b="1" i="1" dirty="0">
                <a:solidFill>
                  <a:srgbClr val="000066"/>
                </a:solidFill>
                <a:latin typeface="Arial" panose="020B0604020202020204" pitchFamily="34" charset="0"/>
                <a:cs typeface="Arial" panose="020B0604020202020204" pitchFamily="34" charset="0"/>
              </a:rPr>
              <a:t>Species pool - </a:t>
            </a:r>
            <a:r>
              <a:rPr lang="cs-CZ" altLang="cs-CZ" sz="3200" dirty="0">
                <a:solidFill>
                  <a:srgbClr val="000066"/>
                </a:solidFill>
                <a:latin typeface="Arial" panose="020B0604020202020204" pitchFamily="34" charset="0"/>
                <a:cs typeface="Arial" panose="020B0604020202020204" pitchFamily="34" charset="0"/>
              </a:rPr>
              <a:t>soubor druhů, který je schopný se aktuálně na dané území dostat, se říká (tj. „zásoba druhů“)</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476672"/>
            <a:ext cx="8496944" cy="3046988"/>
          </a:xfrm>
          <a:prstGeom prst="rect">
            <a:avLst/>
          </a:prstGeom>
        </p:spPr>
        <p:txBody>
          <a:bodyPr wrap="square">
            <a:spAutoFit/>
          </a:bodyPr>
          <a:lstStyle/>
          <a:p>
            <a:r>
              <a:rPr lang="cs-CZ" b="1" dirty="0" smtClean="0">
                <a:solidFill>
                  <a:schemeClr val="bg2"/>
                </a:solidFill>
                <a:latin typeface="+mj-lt"/>
              </a:rPr>
              <a:t>Kontrolní otázky</a:t>
            </a:r>
          </a:p>
          <a:p>
            <a:endParaRPr lang="cs-CZ" b="1" dirty="0">
              <a:solidFill>
                <a:schemeClr val="bg2"/>
              </a:solidFill>
              <a:latin typeface="+mj-lt"/>
            </a:endParaRPr>
          </a:p>
          <a:p>
            <a:r>
              <a:rPr lang="cs-CZ" sz="1600" dirty="0" smtClean="0">
                <a:solidFill>
                  <a:schemeClr val="bg2"/>
                </a:solidFill>
                <a:latin typeface="+mj-lt"/>
              </a:rPr>
              <a:t>1/ Co je to biodiverzita a jaké typy znáte?</a:t>
            </a:r>
          </a:p>
          <a:p>
            <a:r>
              <a:rPr lang="cs-CZ" sz="1600" dirty="0" smtClean="0">
                <a:solidFill>
                  <a:schemeClr val="bg2"/>
                </a:solidFill>
                <a:latin typeface="+mj-lt"/>
              </a:rPr>
              <a:t>2/ Co je to druh?</a:t>
            </a:r>
          </a:p>
          <a:p>
            <a:r>
              <a:rPr lang="cs-CZ" sz="1600" dirty="0" smtClean="0">
                <a:solidFill>
                  <a:schemeClr val="bg2"/>
                </a:solidFill>
                <a:latin typeface="+mj-lt"/>
              </a:rPr>
              <a:t>3/ Jaké mohou být příčiny vymírání druhů?</a:t>
            </a:r>
          </a:p>
          <a:p>
            <a:r>
              <a:rPr lang="cs-CZ" sz="1600" dirty="0" smtClean="0">
                <a:solidFill>
                  <a:schemeClr val="bg2"/>
                </a:solidFill>
                <a:latin typeface="+mj-lt"/>
              </a:rPr>
              <a:t>4/ Může se na vymírání druhů podílet člověk? </a:t>
            </a:r>
            <a:r>
              <a:rPr lang="cs-CZ" sz="1600" smtClean="0">
                <a:solidFill>
                  <a:schemeClr val="bg2"/>
                </a:solidFill>
                <a:latin typeface="+mj-lt"/>
              </a:rPr>
              <a:t>Uveďte příklady.</a:t>
            </a:r>
            <a:endParaRPr lang="cs-CZ" sz="1600" dirty="0" smtClean="0">
              <a:solidFill>
                <a:schemeClr val="bg2"/>
              </a:solidFill>
              <a:latin typeface="+mj-lt"/>
            </a:endParaRPr>
          </a:p>
          <a:p>
            <a:r>
              <a:rPr lang="cs-CZ" sz="1600" dirty="0" smtClean="0">
                <a:solidFill>
                  <a:schemeClr val="bg2"/>
                </a:solidFill>
                <a:latin typeface="+mj-lt"/>
              </a:rPr>
              <a:t>5/ Jaké jsou následky nadměrného rybolovu v oceánech?</a:t>
            </a:r>
          </a:p>
          <a:p>
            <a:r>
              <a:rPr lang="cs-CZ" sz="1600" dirty="0" smtClean="0">
                <a:solidFill>
                  <a:schemeClr val="bg2"/>
                </a:solidFill>
                <a:latin typeface="+mj-lt"/>
              </a:rPr>
              <a:t>6/ Charakterizujte alba-, beta- a </a:t>
            </a:r>
            <a:r>
              <a:rPr lang="cs-CZ" sz="1600" dirty="0" err="1" smtClean="0">
                <a:solidFill>
                  <a:schemeClr val="bg2"/>
                </a:solidFill>
                <a:latin typeface="+mj-lt"/>
              </a:rPr>
              <a:t>gamabiodiverzitu</a:t>
            </a:r>
            <a:r>
              <a:rPr lang="cs-CZ" sz="1600" dirty="0" smtClean="0">
                <a:solidFill>
                  <a:schemeClr val="bg2"/>
                </a:solidFill>
                <a:latin typeface="+mj-lt"/>
              </a:rPr>
              <a:t> </a:t>
            </a:r>
          </a:p>
          <a:p>
            <a:r>
              <a:rPr lang="cs-CZ" sz="1600" dirty="0" smtClean="0">
                <a:solidFill>
                  <a:schemeClr val="bg2"/>
                </a:solidFill>
                <a:latin typeface="+mj-lt"/>
              </a:rPr>
              <a:t>7/ Kde jsou ohniska  světové biodiverzity?</a:t>
            </a:r>
          </a:p>
          <a:p>
            <a:r>
              <a:rPr lang="cs-CZ" sz="1600" dirty="0" smtClean="0">
                <a:solidFill>
                  <a:schemeClr val="bg2"/>
                </a:solidFill>
                <a:latin typeface="+mj-lt"/>
              </a:rPr>
              <a:t>8/ Co jsou to </a:t>
            </a:r>
            <a:r>
              <a:rPr lang="cs-CZ" sz="1600" i="1" dirty="0" err="1" smtClean="0">
                <a:solidFill>
                  <a:schemeClr val="bg2"/>
                </a:solidFill>
                <a:latin typeface="+mj-lt"/>
              </a:rPr>
              <a:t>wilderness</a:t>
            </a:r>
            <a:r>
              <a:rPr lang="cs-CZ" sz="1600" i="1" dirty="0" smtClean="0">
                <a:solidFill>
                  <a:schemeClr val="bg2"/>
                </a:solidFill>
                <a:latin typeface="+mj-lt"/>
              </a:rPr>
              <a:t> </a:t>
            </a:r>
            <a:r>
              <a:rPr lang="cs-CZ" sz="1600" i="1" dirty="0" err="1" smtClean="0">
                <a:solidFill>
                  <a:schemeClr val="bg2"/>
                </a:solidFill>
                <a:latin typeface="+mj-lt"/>
              </a:rPr>
              <a:t>areas</a:t>
            </a:r>
            <a:r>
              <a:rPr lang="cs-CZ" sz="1600" dirty="0" smtClean="0">
                <a:solidFill>
                  <a:schemeClr val="bg2"/>
                </a:solidFill>
                <a:latin typeface="+mj-lt"/>
              </a:rPr>
              <a:t>?</a:t>
            </a:r>
          </a:p>
          <a:p>
            <a:r>
              <a:rPr lang="cs-CZ" sz="1600" dirty="0" smtClean="0">
                <a:solidFill>
                  <a:schemeClr val="bg2"/>
                </a:solidFill>
                <a:latin typeface="+mj-lt"/>
              </a:rPr>
              <a:t>9/ Co je to </a:t>
            </a:r>
            <a:r>
              <a:rPr lang="cs-CZ" sz="1600" i="1" dirty="0" smtClean="0">
                <a:solidFill>
                  <a:schemeClr val="bg2"/>
                </a:solidFill>
                <a:latin typeface="+mj-lt"/>
              </a:rPr>
              <a:t>species pool</a:t>
            </a:r>
            <a:r>
              <a:rPr lang="cs-CZ" sz="1600" dirty="0" smtClean="0">
                <a:solidFill>
                  <a:schemeClr val="bg2"/>
                </a:solidFill>
                <a:latin typeface="+mj-lt"/>
              </a:rPr>
              <a:t>? </a:t>
            </a:r>
            <a:endParaRPr lang="cs-CZ" sz="1600" dirty="0">
              <a:solidFill>
                <a:schemeClr val="bg2"/>
              </a:solidFill>
              <a:latin typeface="+mj-lt"/>
            </a:endParaRPr>
          </a:p>
        </p:txBody>
      </p:sp>
    </p:spTree>
    <p:extLst>
      <p:ext uri="{BB962C8B-B14F-4D97-AF65-F5344CB8AC3E}">
        <p14:creationId xmlns:p14="http://schemas.microsoft.com/office/powerpoint/2010/main" val="396882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louka">
            <a:extLst>
              <a:ext uri="{FF2B5EF4-FFF2-40B4-BE49-F238E27FC236}">
                <a16:creationId xmlns="" xmlns:a16="http://schemas.microsoft.com/office/drawing/2014/main" id="{781AA763-003B-465C-926C-DCC8067DB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1"/>
            <a:ext cx="5544616" cy="36941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 xmlns:a16="http://schemas.microsoft.com/office/drawing/2014/main" id="{ADDE0036-26F2-41B0-B6F1-F5120FCA6618}"/>
              </a:ext>
            </a:extLst>
          </p:cNvPr>
          <p:cNvSpPr/>
          <p:nvPr/>
        </p:nvSpPr>
        <p:spPr>
          <a:xfrm>
            <a:off x="4598275" y="188641"/>
            <a:ext cx="4572000" cy="430887"/>
          </a:xfrm>
          <a:prstGeom prst="rect">
            <a:avLst/>
          </a:prstGeom>
        </p:spPr>
        <p:txBody>
          <a:bodyPr>
            <a:spAutoFit/>
          </a:bodyPr>
          <a:lstStyle/>
          <a:p>
            <a:r>
              <a:rPr lang="cs-CZ" sz="1100" dirty="0">
                <a:solidFill>
                  <a:schemeClr val="bg2"/>
                </a:solidFill>
                <a:hlinkClick r:id="rId3">
                  <a:extLst>
                    <a:ext uri="{A12FA001-AC4F-418D-AE19-62706E023703}">
                      <ahyp:hlinkClr xmlns="" xmlns:ahyp="http://schemas.microsoft.com/office/drawing/2018/hyperlinkcolor" val="tx"/>
                    </a:ext>
                  </a:extLst>
                </a:hlinkClick>
              </a:rPr>
              <a:t>http://www.agrostis.cz/hlavni-stranka/nabidka/druhove-pestre-smesi-nabidka-smesi-bylinnych-travniku-a-kvetnatych-luk/kvetnate-louky</a:t>
            </a:r>
            <a:endParaRPr lang="cs-CZ" sz="1100" dirty="0">
              <a:solidFill>
                <a:schemeClr val="bg2"/>
              </a:solidFill>
            </a:endParaRPr>
          </a:p>
        </p:txBody>
      </p:sp>
      <p:sp>
        <p:nvSpPr>
          <p:cNvPr id="3" name="Obdélník 2">
            <a:extLst>
              <a:ext uri="{FF2B5EF4-FFF2-40B4-BE49-F238E27FC236}">
                <a16:creationId xmlns="" xmlns:a16="http://schemas.microsoft.com/office/drawing/2014/main" id="{392887E6-1941-41A4-9B1A-9FDBEF2FC475}"/>
              </a:ext>
            </a:extLst>
          </p:cNvPr>
          <p:cNvSpPr/>
          <p:nvPr/>
        </p:nvSpPr>
        <p:spPr>
          <a:xfrm>
            <a:off x="827584" y="6237312"/>
            <a:ext cx="4572000" cy="261610"/>
          </a:xfrm>
          <a:prstGeom prst="rect">
            <a:avLst/>
          </a:prstGeom>
        </p:spPr>
        <p:txBody>
          <a:bodyPr>
            <a:spAutoFit/>
          </a:bodyPr>
          <a:lstStyle/>
          <a:p>
            <a:r>
              <a:rPr lang="cs-CZ" sz="1100" dirty="0">
                <a:solidFill>
                  <a:schemeClr val="bg2"/>
                </a:solidFill>
                <a:hlinkClick r:id="rId4">
                  <a:extLst>
                    <a:ext uri="{A12FA001-AC4F-418D-AE19-62706E023703}">
                      <ahyp:hlinkClr xmlns="" xmlns:ahyp="http://schemas.microsoft.com/office/drawing/2018/hyperlinkcolor" val="tx"/>
                    </a:ext>
                  </a:extLst>
                </a:hlinkClick>
              </a:rPr>
              <a:t>https://prima-receptar.cz/anglicky-travnik-nebo-zahrada-plna-lucnich-kvetu/</a:t>
            </a:r>
            <a:endParaRPr lang="cs-CZ" sz="1100" dirty="0">
              <a:solidFill>
                <a:schemeClr val="bg2"/>
              </a:solidFill>
            </a:endParaRPr>
          </a:p>
        </p:txBody>
      </p:sp>
      <p:pic>
        <p:nvPicPr>
          <p:cNvPr id="2052" name="Picture 4" descr="VÃ½sledek obrÃ¡zku pro anglickÃ½ trÃ¡vnÃ­k">
            <a:extLst>
              <a:ext uri="{FF2B5EF4-FFF2-40B4-BE49-F238E27FC236}">
                <a16:creationId xmlns="" xmlns:a16="http://schemas.microsoft.com/office/drawing/2014/main" id="{93FE8ED7-A2C0-4056-8792-541C4CDA0D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6824" y="2873325"/>
            <a:ext cx="3357664" cy="393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314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Obdélník 1">
            <a:extLst>
              <a:ext uri="{FF2B5EF4-FFF2-40B4-BE49-F238E27FC236}">
                <a16:creationId xmlns="" xmlns:a16="http://schemas.microsoft.com/office/drawing/2014/main" id="{CAE2E481-FA06-4686-AEF8-E0131A23A612}"/>
              </a:ext>
            </a:extLst>
          </p:cNvPr>
          <p:cNvSpPr>
            <a:spLocks noChangeArrowheads="1"/>
          </p:cNvSpPr>
          <p:nvPr/>
        </p:nvSpPr>
        <p:spPr bwMode="auto">
          <a:xfrm>
            <a:off x="468313" y="1196975"/>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endParaRPr lang="cs-CZ" altLang="cs-CZ" sz="3200" dirty="0">
              <a:solidFill>
                <a:srgbClr val="000066"/>
              </a:solidFill>
              <a:latin typeface="Arial" panose="020B0604020202020204" pitchFamily="34" charset="0"/>
              <a:cs typeface="Arial" panose="020B0604020202020204" pitchFamily="34" charset="0"/>
            </a:endParaRPr>
          </a:p>
        </p:txBody>
      </p:sp>
      <p:sp>
        <p:nvSpPr>
          <p:cNvPr id="2" name="Obdélník 1">
            <a:extLst>
              <a:ext uri="{FF2B5EF4-FFF2-40B4-BE49-F238E27FC236}">
                <a16:creationId xmlns="" xmlns:a16="http://schemas.microsoft.com/office/drawing/2014/main" id="{6EC9B194-6EC9-41FB-8FF4-525BFF3C7995}"/>
              </a:ext>
            </a:extLst>
          </p:cNvPr>
          <p:cNvSpPr/>
          <p:nvPr/>
        </p:nvSpPr>
        <p:spPr>
          <a:xfrm>
            <a:off x="648296" y="2204864"/>
            <a:ext cx="8064896" cy="1446550"/>
          </a:xfrm>
          <a:prstGeom prst="rect">
            <a:avLst/>
          </a:prstGeom>
        </p:spPr>
        <p:txBody>
          <a:bodyPr wrap="square">
            <a:spAutoFit/>
          </a:bodyPr>
          <a:lstStyle/>
          <a:p>
            <a:pPr marL="571500" indent="-571500">
              <a:buFont typeface="Symbol" panose="05050102010706020507" pitchFamily="18" charset="2"/>
              <a:buChar char="Þ"/>
            </a:pPr>
            <a:r>
              <a:rPr lang="cs-CZ" sz="4400" b="1" dirty="0">
                <a:solidFill>
                  <a:srgbClr val="002060"/>
                </a:solidFill>
              </a:rPr>
              <a:t>důležitost ochrany stabilních       </a:t>
            </a:r>
          </a:p>
          <a:p>
            <a:r>
              <a:rPr lang="cs-CZ" sz="4400" b="1" dirty="0">
                <a:solidFill>
                  <a:srgbClr val="002060"/>
                </a:solidFill>
              </a:rPr>
              <a:t>    bohatých ekosystémů</a:t>
            </a:r>
          </a:p>
        </p:txBody>
      </p:sp>
    </p:spTree>
    <p:extLst>
      <p:ext uri="{BB962C8B-B14F-4D97-AF65-F5344CB8AC3E}">
        <p14:creationId xmlns:p14="http://schemas.microsoft.com/office/powerpoint/2010/main" val="722310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Obdélník 1">
            <a:extLst>
              <a:ext uri="{FF2B5EF4-FFF2-40B4-BE49-F238E27FC236}">
                <a16:creationId xmlns="" xmlns:a16="http://schemas.microsoft.com/office/drawing/2014/main" id="{CAE2E481-FA06-4686-AEF8-E0131A23A612}"/>
              </a:ext>
            </a:extLst>
          </p:cNvPr>
          <p:cNvSpPr>
            <a:spLocks noChangeArrowheads="1"/>
          </p:cNvSpPr>
          <p:nvPr/>
        </p:nvSpPr>
        <p:spPr bwMode="auto">
          <a:xfrm>
            <a:off x="468313" y="1196975"/>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endParaRPr lang="cs-CZ" altLang="cs-CZ" sz="3200" dirty="0">
              <a:solidFill>
                <a:srgbClr val="000066"/>
              </a:solidFill>
              <a:latin typeface="Arial" panose="020B0604020202020204" pitchFamily="34" charset="0"/>
              <a:cs typeface="Arial" panose="020B0604020202020204" pitchFamily="34" charset="0"/>
            </a:endParaRPr>
          </a:p>
        </p:txBody>
      </p:sp>
      <p:sp>
        <p:nvSpPr>
          <p:cNvPr id="2" name="Obdélník 1">
            <a:extLst>
              <a:ext uri="{FF2B5EF4-FFF2-40B4-BE49-F238E27FC236}">
                <a16:creationId xmlns="" xmlns:a16="http://schemas.microsoft.com/office/drawing/2014/main" id="{8CAEFCF9-6AFD-4CF6-98C9-FAEE7B88DDE1}"/>
              </a:ext>
            </a:extLst>
          </p:cNvPr>
          <p:cNvSpPr/>
          <p:nvPr/>
        </p:nvSpPr>
        <p:spPr>
          <a:xfrm>
            <a:off x="395536" y="332656"/>
            <a:ext cx="4169731" cy="584775"/>
          </a:xfrm>
          <a:prstGeom prst="rect">
            <a:avLst/>
          </a:prstGeom>
        </p:spPr>
        <p:txBody>
          <a:bodyPr wrap="none">
            <a:spAutoFit/>
          </a:bodyPr>
          <a:lstStyle/>
          <a:p>
            <a:r>
              <a:rPr lang="cs-CZ" sz="3200" b="1" dirty="0">
                <a:solidFill>
                  <a:srgbClr val="002060"/>
                </a:solidFill>
                <a:latin typeface="+mj-lt"/>
              </a:rPr>
              <a:t>B) Druhová </a:t>
            </a:r>
            <a:r>
              <a:rPr lang="cs-CZ" sz="3200" b="1" dirty="0">
                <a:solidFill>
                  <a:srgbClr val="002060"/>
                </a:solidFill>
                <a:latin typeface="+mj-lt"/>
                <a:cs typeface="Arial" panose="020B0604020202020204" pitchFamily="34" charset="0"/>
              </a:rPr>
              <a:t>diverzita</a:t>
            </a:r>
          </a:p>
        </p:txBody>
      </p:sp>
      <p:sp>
        <p:nvSpPr>
          <p:cNvPr id="3" name="Obdélník 2">
            <a:extLst>
              <a:ext uri="{FF2B5EF4-FFF2-40B4-BE49-F238E27FC236}">
                <a16:creationId xmlns="" xmlns:a16="http://schemas.microsoft.com/office/drawing/2014/main" id="{ABA706DB-5D18-46ED-9746-DE4E3B6B42E6}"/>
              </a:ext>
            </a:extLst>
          </p:cNvPr>
          <p:cNvSpPr/>
          <p:nvPr/>
        </p:nvSpPr>
        <p:spPr>
          <a:xfrm>
            <a:off x="468313" y="1925832"/>
            <a:ext cx="7776095" cy="3489866"/>
          </a:xfrm>
          <a:prstGeom prst="rect">
            <a:avLst/>
          </a:prstGeom>
        </p:spPr>
        <p:txBody>
          <a:bodyPr wrap="square">
            <a:spAutoFit/>
          </a:bodyPr>
          <a:lstStyle/>
          <a:p>
            <a:pPr algn="just">
              <a:lnSpc>
                <a:spcPct val="114000"/>
              </a:lnSpc>
            </a:pPr>
            <a:r>
              <a:rPr lang="cs-CZ" sz="2800" b="1" dirty="0">
                <a:solidFill>
                  <a:srgbClr val="002060"/>
                </a:solidFill>
                <a:latin typeface="+mj-lt"/>
              </a:rPr>
              <a:t>Druh </a:t>
            </a:r>
          </a:p>
          <a:p>
            <a:pPr algn="just">
              <a:lnSpc>
                <a:spcPct val="114000"/>
              </a:lnSpc>
            </a:pPr>
            <a:endParaRPr lang="cs-CZ" sz="2800" b="1" dirty="0">
              <a:solidFill>
                <a:srgbClr val="002060"/>
              </a:solidFill>
              <a:latin typeface="+mj-lt"/>
            </a:endParaRPr>
          </a:p>
          <a:p>
            <a:pPr algn="just">
              <a:lnSpc>
                <a:spcPct val="114000"/>
              </a:lnSpc>
            </a:pPr>
            <a:r>
              <a:rPr lang="cs-CZ" sz="2800" dirty="0">
                <a:solidFill>
                  <a:srgbClr val="002060"/>
                </a:solidFill>
                <a:latin typeface="+mj-lt"/>
              </a:rPr>
              <a:t>skupina blízce příbuzných organismů, které jsou si vzájemně podobné a mohou se vzájemně křížit za vzniku plodného potomstva a jsou reprodukčně izolováni od jiných podobných skupin</a:t>
            </a:r>
          </a:p>
        </p:txBody>
      </p:sp>
    </p:spTree>
    <p:extLst>
      <p:ext uri="{BB962C8B-B14F-4D97-AF65-F5344CB8AC3E}">
        <p14:creationId xmlns:p14="http://schemas.microsoft.com/office/powerpoint/2010/main" val="265552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Obdélník 1">
            <a:extLst>
              <a:ext uri="{FF2B5EF4-FFF2-40B4-BE49-F238E27FC236}">
                <a16:creationId xmlns="" xmlns:a16="http://schemas.microsoft.com/office/drawing/2014/main" id="{05F994EF-4080-4C93-B6A4-F869BFA3C74D}"/>
              </a:ext>
            </a:extLst>
          </p:cNvPr>
          <p:cNvSpPr>
            <a:spLocks noChangeArrowheads="1"/>
          </p:cNvSpPr>
          <p:nvPr/>
        </p:nvSpPr>
        <p:spPr bwMode="auto">
          <a:xfrm>
            <a:off x="251618" y="151606"/>
            <a:ext cx="8640763"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sz="2800" b="1" dirty="0">
                <a:solidFill>
                  <a:srgbClr val="002060"/>
                </a:solidFill>
                <a:latin typeface="+mj-lt"/>
              </a:rPr>
              <a:t>Pojetí druhu</a:t>
            </a:r>
          </a:p>
          <a:p>
            <a:endParaRPr lang="cs-CZ" altLang="cs-CZ" b="1" dirty="0">
              <a:solidFill>
                <a:srgbClr val="002060"/>
              </a:solidFill>
              <a:latin typeface="+mj-lt"/>
            </a:endParaRPr>
          </a:p>
          <a:p>
            <a:pPr algn="just"/>
            <a:r>
              <a:rPr lang="cs-CZ" altLang="cs-CZ" dirty="0">
                <a:solidFill>
                  <a:srgbClr val="002060"/>
                </a:solidFill>
                <a:latin typeface="+mj-lt"/>
              </a:rPr>
              <a:t>Druh chápeme jako jakousi základní jednotku v členění biodiverzity. </a:t>
            </a:r>
          </a:p>
          <a:p>
            <a:pPr algn="just"/>
            <a:r>
              <a:rPr lang="cs-CZ" altLang="cs-CZ" sz="4400" dirty="0">
                <a:solidFill>
                  <a:srgbClr val="002060"/>
                </a:solidFill>
                <a:latin typeface="+mj-lt"/>
              </a:rPr>
              <a:t>• </a:t>
            </a:r>
            <a:r>
              <a:rPr lang="cs-CZ" altLang="cs-CZ" b="1" dirty="0">
                <a:solidFill>
                  <a:srgbClr val="002060"/>
                </a:solidFill>
                <a:latin typeface="+mj-lt"/>
              </a:rPr>
              <a:t>Morfologický druh </a:t>
            </a:r>
            <a:r>
              <a:rPr lang="cs-CZ" altLang="cs-CZ" dirty="0">
                <a:solidFill>
                  <a:srgbClr val="002060"/>
                </a:solidFill>
                <a:latin typeface="+mj-lt"/>
              </a:rPr>
              <a:t>je vymezen na základě své unikátní vnější podoby, kterou většinou rozpozná nějaký specialista. </a:t>
            </a:r>
          </a:p>
          <a:p>
            <a:pPr algn="just"/>
            <a:r>
              <a:rPr lang="cs-CZ" altLang="cs-CZ" sz="4400" dirty="0">
                <a:solidFill>
                  <a:srgbClr val="002060"/>
                </a:solidFill>
                <a:latin typeface="+mj-lt"/>
              </a:rPr>
              <a:t>• </a:t>
            </a:r>
            <a:r>
              <a:rPr lang="cs-CZ" altLang="cs-CZ" b="1" dirty="0">
                <a:solidFill>
                  <a:srgbClr val="002060"/>
                </a:solidFill>
                <a:latin typeface="+mj-lt"/>
              </a:rPr>
              <a:t>Biologický druh </a:t>
            </a:r>
            <a:r>
              <a:rPr lang="cs-CZ" altLang="cs-CZ" dirty="0">
                <a:solidFill>
                  <a:srgbClr val="002060"/>
                </a:solidFill>
                <a:latin typeface="+mj-lt"/>
              </a:rPr>
              <a:t>tvoří jedinci, kteří se vzájemně „poznají“, proto se rozmnožují jen spolu, ale nekříží se s ostatními. </a:t>
            </a:r>
          </a:p>
          <a:p>
            <a:pPr algn="just"/>
            <a:r>
              <a:rPr lang="cs-CZ" altLang="cs-CZ" sz="4400" dirty="0">
                <a:solidFill>
                  <a:srgbClr val="002060"/>
                </a:solidFill>
                <a:latin typeface="+mj-lt"/>
              </a:rPr>
              <a:t>• </a:t>
            </a:r>
            <a:r>
              <a:rPr lang="cs-CZ" altLang="cs-CZ" b="1" dirty="0">
                <a:solidFill>
                  <a:srgbClr val="002060"/>
                </a:solidFill>
                <a:latin typeface="+mj-lt"/>
              </a:rPr>
              <a:t>Fylogenetický druh </a:t>
            </a:r>
            <a:r>
              <a:rPr lang="cs-CZ" altLang="cs-CZ" dirty="0">
                <a:solidFill>
                  <a:srgbClr val="002060"/>
                </a:solidFill>
                <a:latin typeface="+mj-lt"/>
              </a:rPr>
              <a:t>vznikl jako praktický koncept s nástupem moderní </a:t>
            </a:r>
            <a:r>
              <a:rPr lang="cs-CZ" altLang="cs-CZ" dirty="0" err="1">
                <a:solidFill>
                  <a:srgbClr val="002060"/>
                </a:solidFill>
                <a:latin typeface="+mj-lt"/>
              </a:rPr>
              <a:t>fylogenetiky</a:t>
            </a:r>
            <a:r>
              <a:rPr lang="cs-CZ" altLang="cs-CZ" dirty="0">
                <a:solidFill>
                  <a:srgbClr val="002060"/>
                </a:solidFill>
                <a:latin typeface="+mj-lt"/>
              </a:rPr>
              <a:t> (vědy rekonstruující příbuzenské vztahy mezi organismy, především s využitím informace z DNA). Druhem se v tomto pojetí může stát pouze jasně definovaná skupina jedinců (větev fylogenetického stromu) sdílejících určitý unikátní znak, který se nevyskytuje v žádné jiné skupině.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6CC9B368-2BB2-42E6-B862-F6A9A34EEF2D}"/>
              </a:ext>
            </a:extLst>
          </p:cNvPr>
          <p:cNvSpPr/>
          <p:nvPr/>
        </p:nvSpPr>
        <p:spPr>
          <a:xfrm>
            <a:off x="539552" y="548680"/>
            <a:ext cx="3942105" cy="523220"/>
          </a:xfrm>
          <a:prstGeom prst="rect">
            <a:avLst/>
          </a:prstGeom>
        </p:spPr>
        <p:txBody>
          <a:bodyPr wrap="none">
            <a:spAutoFit/>
          </a:bodyPr>
          <a:lstStyle/>
          <a:p>
            <a:r>
              <a:rPr lang="cs-CZ" sz="2800" b="1" dirty="0">
                <a:solidFill>
                  <a:srgbClr val="002060"/>
                </a:solidFill>
                <a:latin typeface="Arial" panose="020B0604020202020204" pitchFamily="34" charset="0"/>
                <a:cs typeface="Arial" panose="020B0604020202020204" pitchFamily="34" charset="0"/>
              </a:rPr>
              <a:t>C) Genetická diverzita</a:t>
            </a:r>
          </a:p>
        </p:txBody>
      </p:sp>
      <p:sp>
        <p:nvSpPr>
          <p:cNvPr id="3" name="Obdélník 2">
            <a:extLst>
              <a:ext uri="{FF2B5EF4-FFF2-40B4-BE49-F238E27FC236}">
                <a16:creationId xmlns="" xmlns:a16="http://schemas.microsoft.com/office/drawing/2014/main" id="{7469F7C0-090B-4F66-857A-A7F7533C0124}"/>
              </a:ext>
            </a:extLst>
          </p:cNvPr>
          <p:cNvSpPr/>
          <p:nvPr/>
        </p:nvSpPr>
        <p:spPr>
          <a:xfrm>
            <a:off x="467544" y="1340768"/>
            <a:ext cx="8208912" cy="830997"/>
          </a:xfrm>
          <a:prstGeom prst="rect">
            <a:avLst/>
          </a:prstGeom>
        </p:spPr>
        <p:txBody>
          <a:bodyPr wrap="square">
            <a:spAutoFit/>
          </a:bodyPr>
          <a:lstStyle/>
          <a:p>
            <a:r>
              <a:rPr lang="cs-CZ" dirty="0">
                <a:solidFill>
                  <a:srgbClr val="002060"/>
                </a:solidFill>
                <a:latin typeface="Arial" panose="020B0604020202020204" pitchFamily="34" charset="0"/>
                <a:cs typeface="Arial" panose="020B0604020202020204" pitchFamily="34" charset="0"/>
              </a:rPr>
              <a:t>rozmanitost genetické informace v rámci jednoho druhu (populace jedinců)</a:t>
            </a:r>
          </a:p>
        </p:txBody>
      </p:sp>
      <p:sp>
        <p:nvSpPr>
          <p:cNvPr id="4" name="Obdélník 3">
            <a:extLst>
              <a:ext uri="{FF2B5EF4-FFF2-40B4-BE49-F238E27FC236}">
                <a16:creationId xmlns="" xmlns:a16="http://schemas.microsoft.com/office/drawing/2014/main" id="{0D8B2E4A-7DCE-40D1-AE3F-524ECA7020EA}"/>
              </a:ext>
            </a:extLst>
          </p:cNvPr>
          <p:cNvSpPr/>
          <p:nvPr/>
        </p:nvSpPr>
        <p:spPr>
          <a:xfrm>
            <a:off x="467544" y="5445224"/>
            <a:ext cx="8496944" cy="1322285"/>
          </a:xfrm>
          <a:prstGeom prst="rect">
            <a:avLst/>
          </a:prstGeom>
        </p:spPr>
        <p:txBody>
          <a:bodyPr wrap="square">
            <a:spAutoFit/>
          </a:bodyPr>
          <a:lstStyle/>
          <a:p>
            <a:pPr>
              <a:lnSpc>
                <a:spcPct val="114000"/>
              </a:lnSpc>
              <a:spcAft>
                <a:spcPts val="600"/>
              </a:spcAft>
            </a:pPr>
            <a:r>
              <a:rPr lang="cs-CZ" dirty="0">
                <a:solidFill>
                  <a:srgbClr val="002060"/>
                </a:solidFill>
                <a:latin typeface="Arial" panose="020B0604020202020204" pitchFamily="34" charset="0"/>
                <a:cs typeface="Arial" panose="020B0604020202020204" pitchFamily="34" charset="0"/>
              </a:rPr>
              <a:t>Vysoká genetická diverzita zajišťuje vyšší odolnost druhu vůči změnám prostředí a různým patogenům, a tím vyšší pravděpodobnost přežití daného druhu.</a:t>
            </a:r>
          </a:p>
        </p:txBody>
      </p:sp>
      <p:pic>
        <p:nvPicPr>
          <p:cNvPr id="3074" name="Picture 2" descr="VÃ½sledek obrÃ¡zku pro dvouÅ¡roubovice dna">
            <a:extLst>
              <a:ext uri="{FF2B5EF4-FFF2-40B4-BE49-F238E27FC236}">
                <a16:creationId xmlns="" xmlns:a16="http://schemas.microsoft.com/office/drawing/2014/main" id="{260D0E72-A63C-40EE-849F-2E5A2AA08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864791"/>
            <a:ext cx="4389868" cy="329240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 xmlns:a16="http://schemas.microsoft.com/office/drawing/2014/main" id="{1C114392-F339-4DF8-8444-EC4D302B0C70}"/>
              </a:ext>
            </a:extLst>
          </p:cNvPr>
          <p:cNvSpPr/>
          <p:nvPr/>
        </p:nvSpPr>
        <p:spPr>
          <a:xfrm>
            <a:off x="224604" y="5049470"/>
            <a:ext cx="4572000" cy="215444"/>
          </a:xfrm>
          <a:prstGeom prst="rect">
            <a:avLst/>
          </a:prstGeom>
        </p:spPr>
        <p:txBody>
          <a:bodyPr>
            <a:spAutoFit/>
          </a:bodyPr>
          <a:lstStyle/>
          <a:p>
            <a:r>
              <a:rPr lang="cs-CZ" sz="800" dirty="0">
                <a:solidFill>
                  <a:schemeClr val="bg2"/>
                </a:solidFill>
                <a:hlinkClick r:id="rId3">
                  <a:extLst>
                    <a:ext uri="{A12FA001-AC4F-418D-AE19-62706E023703}">
                      <ahyp:hlinkClr xmlns="" xmlns:ahyp="http://schemas.microsoft.com/office/drawing/2018/hyperlinkcolor" val="tx"/>
                    </a:ext>
                  </a:extLst>
                </a:hlinkClick>
              </a:rPr>
              <a:t>https://pixers.cz/fototapety/dvousroubovice-dna-molekuly-a-chromozomy-42473214</a:t>
            </a:r>
            <a:endParaRPr lang="cs-CZ" sz="800" dirty="0">
              <a:solidFill>
                <a:schemeClr val="bg2"/>
              </a:solidFill>
            </a:endParaRPr>
          </a:p>
        </p:txBody>
      </p:sp>
    </p:spTree>
    <p:extLst>
      <p:ext uri="{BB962C8B-B14F-4D97-AF65-F5344CB8AC3E}">
        <p14:creationId xmlns:p14="http://schemas.microsoft.com/office/powerpoint/2010/main" val="1082937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Obdélník 1">
            <a:extLst>
              <a:ext uri="{FF2B5EF4-FFF2-40B4-BE49-F238E27FC236}">
                <a16:creationId xmlns="" xmlns:a16="http://schemas.microsoft.com/office/drawing/2014/main" id="{CAE2E481-FA06-4686-AEF8-E0131A23A612}"/>
              </a:ext>
            </a:extLst>
          </p:cNvPr>
          <p:cNvSpPr>
            <a:spLocks noChangeArrowheads="1"/>
          </p:cNvSpPr>
          <p:nvPr/>
        </p:nvSpPr>
        <p:spPr bwMode="auto">
          <a:xfrm>
            <a:off x="468313" y="1196975"/>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endParaRPr lang="cs-CZ" altLang="cs-CZ" sz="3200" dirty="0">
              <a:solidFill>
                <a:srgbClr val="000066"/>
              </a:solidFill>
              <a:latin typeface="Arial" panose="020B0604020202020204" pitchFamily="34" charset="0"/>
              <a:cs typeface="Arial" panose="020B0604020202020204" pitchFamily="34" charset="0"/>
            </a:endParaRPr>
          </a:p>
        </p:txBody>
      </p:sp>
      <p:sp>
        <p:nvSpPr>
          <p:cNvPr id="2" name="Obdélník 1">
            <a:extLst>
              <a:ext uri="{FF2B5EF4-FFF2-40B4-BE49-F238E27FC236}">
                <a16:creationId xmlns="" xmlns:a16="http://schemas.microsoft.com/office/drawing/2014/main" id="{12A38D84-6C66-4715-98A9-04EE9C26A936}"/>
              </a:ext>
            </a:extLst>
          </p:cNvPr>
          <p:cNvSpPr/>
          <p:nvPr/>
        </p:nvSpPr>
        <p:spPr>
          <a:xfrm>
            <a:off x="539552" y="707866"/>
            <a:ext cx="4572000" cy="978217"/>
          </a:xfrm>
          <a:prstGeom prst="rect">
            <a:avLst/>
          </a:prstGeom>
        </p:spPr>
        <p:txBody>
          <a:bodyPr>
            <a:spAutoFit/>
          </a:bodyPr>
          <a:lstStyle/>
          <a:p>
            <a:pPr>
              <a:lnSpc>
                <a:spcPct val="114000"/>
              </a:lnSpc>
              <a:spcAft>
                <a:spcPts val="600"/>
              </a:spcAft>
            </a:pPr>
            <a:r>
              <a:rPr lang="cs-CZ" dirty="0">
                <a:solidFill>
                  <a:srgbClr val="002060"/>
                </a:solidFill>
                <a:latin typeface="Arial" panose="020B0604020202020204" pitchFamily="34" charset="0"/>
                <a:cs typeface="Arial" panose="020B0604020202020204" pitchFamily="34" charset="0"/>
              </a:rPr>
              <a:t>efekt „hrdla láhve“</a:t>
            </a:r>
          </a:p>
          <a:p>
            <a:pPr>
              <a:lnSpc>
                <a:spcPct val="114000"/>
              </a:lnSpc>
              <a:spcAft>
                <a:spcPts val="600"/>
              </a:spcAft>
            </a:pPr>
            <a:r>
              <a:rPr lang="cs-CZ" dirty="0">
                <a:solidFill>
                  <a:srgbClr val="002060"/>
                </a:solidFill>
                <a:latin typeface="Arial" panose="020B0604020202020204" pitchFamily="34" charset="0"/>
                <a:cs typeface="Arial" panose="020B0604020202020204" pitchFamily="34" charset="0"/>
              </a:rPr>
              <a:t>efekt zakladatele</a:t>
            </a:r>
          </a:p>
        </p:txBody>
      </p:sp>
      <p:pic>
        <p:nvPicPr>
          <p:cNvPr id="9218" name="Picture 2" descr="VÃ½sledek obrÃ¡zku pro efekt hrdla lahve">
            <a:extLst>
              <a:ext uri="{FF2B5EF4-FFF2-40B4-BE49-F238E27FC236}">
                <a16:creationId xmlns="" xmlns:a16="http://schemas.microsoft.com/office/drawing/2014/main" id="{BF487934-A604-4519-A69B-30267B7EA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91" y="2099622"/>
            <a:ext cx="6926269" cy="284154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 xmlns:a16="http://schemas.microsoft.com/office/drawing/2014/main" id="{08D6E7D0-5650-4CB0-BE1C-13636D42348D}"/>
              </a:ext>
            </a:extLst>
          </p:cNvPr>
          <p:cNvSpPr/>
          <p:nvPr/>
        </p:nvSpPr>
        <p:spPr>
          <a:xfrm>
            <a:off x="611944" y="5980857"/>
            <a:ext cx="7920111" cy="338554"/>
          </a:xfrm>
          <a:prstGeom prst="rect">
            <a:avLst/>
          </a:prstGeom>
        </p:spPr>
        <p:txBody>
          <a:bodyPr wrap="square">
            <a:spAutoFit/>
          </a:bodyPr>
          <a:lstStyle/>
          <a:p>
            <a:r>
              <a:rPr lang="cs-CZ" sz="800" dirty="0">
                <a:solidFill>
                  <a:srgbClr val="002060"/>
                </a:solidFill>
                <a:hlinkClick r:id="rId3">
                  <a:extLst>
                    <a:ext uri="{A12FA001-AC4F-418D-AE19-62706E023703}">
                      <ahyp:hlinkClr xmlns="" xmlns:ahyp="http://schemas.microsoft.com/office/drawing/2018/hyperlinkcolor" val="tx"/>
                    </a:ext>
                  </a:extLst>
                </a:hlinkClick>
              </a:rPr>
              <a:t>https://www.google.com/</a:t>
            </a:r>
            <a:r>
              <a:rPr lang="cs-CZ" sz="800" dirty="0" err="1">
                <a:solidFill>
                  <a:srgbClr val="002060"/>
                </a:solidFill>
                <a:hlinkClick r:id="rId3">
                  <a:extLst>
                    <a:ext uri="{A12FA001-AC4F-418D-AE19-62706E023703}">
                      <ahyp:hlinkClr xmlns="" xmlns:ahyp="http://schemas.microsoft.com/office/drawing/2018/hyperlinkcolor" val="tx"/>
                    </a:ext>
                  </a:extLst>
                </a:hlinkClick>
              </a:rPr>
              <a:t>search?biw</a:t>
            </a:r>
            <a:r>
              <a:rPr lang="cs-CZ" sz="800" dirty="0">
                <a:solidFill>
                  <a:srgbClr val="002060"/>
                </a:solidFill>
                <a:hlinkClick r:id="rId3">
                  <a:extLst>
                    <a:ext uri="{A12FA001-AC4F-418D-AE19-62706E023703}">
                      <ahyp:hlinkClr xmlns="" xmlns:ahyp="http://schemas.microsoft.com/office/drawing/2018/hyperlinkcolor" val="tx"/>
                    </a:ext>
                  </a:extLst>
                </a:hlinkClick>
              </a:rPr>
              <a:t>=877&amp;bih=403&amp;tbm=</a:t>
            </a:r>
            <a:r>
              <a:rPr lang="cs-CZ" sz="800" dirty="0" err="1">
                <a:solidFill>
                  <a:srgbClr val="002060"/>
                </a:solidFill>
                <a:hlinkClick r:id="rId3">
                  <a:extLst>
                    <a:ext uri="{A12FA001-AC4F-418D-AE19-62706E023703}">
                      <ahyp:hlinkClr xmlns="" xmlns:ahyp="http://schemas.microsoft.com/office/drawing/2018/hyperlinkcolor" val="tx"/>
                    </a:ext>
                  </a:extLst>
                </a:hlinkClick>
              </a:rPr>
              <a:t>isch&amp;sa</a:t>
            </a:r>
            <a:r>
              <a:rPr lang="cs-CZ" sz="800" dirty="0">
                <a:solidFill>
                  <a:srgbClr val="002060"/>
                </a:solidFill>
                <a:hlinkClick r:id="rId3">
                  <a:extLst>
                    <a:ext uri="{A12FA001-AC4F-418D-AE19-62706E023703}">
                      <ahyp:hlinkClr xmlns="" xmlns:ahyp="http://schemas.microsoft.com/office/drawing/2018/hyperlinkcolor" val="tx"/>
                    </a:ext>
                  </a:extLst>
                </a:hlinkClick>
              </a:rPr>
              <a:t>=1&amp;ei=K5E9XfitIoHWwQKRg6f4Bg&amp;q=</a:t>
            </a:r>
            <a:r>
              <a:rPr lang="cs-CZ" sz="800" dirty="0" err="1">
                <a:solidFill>
                  <a:srgbClr val="002060"/>
                </a:solidFill>
                <a:hlinkClick r:id="rId3">
                  <a:extLst>
                    <a:ext uri="{A12FA001-AC4F-418D-AE19-62706E023703}">
                      <ahyp:hlinkClr xmlns="" xmlns:ahyp="http://schemas.microsoft.com/office/drawing/2018/hyperlinkcolor" val="tx"/>
                    </a:ext>
                  </a:extLst>
                </a:hlinkClick>
              </a:rPr>
              <a:t>efekt+hrdla+lahve&amp;oq</a:t>
            </a:r>
            <a:r>
              <a:rPr lang="cs-CZ" sz="800" dirty="0">
                <a:solidFill>
                  <a:srgbClr val="002060"/>
                </a:solidFill>
                <a:hlinkClick r:id="rId3">
                  <a:extLst>
                    <a:ext uri="{A12FA001-AC4F-418D-AE19-62706E023703}">
                      <ahyp:hlinkClr xmlns="" xmlns:ahyp="http://schemas.microsoft.com/office/drawing/2018/hyperlinkcolor" val="tx"/>
                    </a:ext>
                  </a:extLst>
                </a:hlinkClick>
              </a:rPr>
              <a:t>=</a:t>
            </a:r>
            <a:r>
              <a:rPr lang="cs-CZ" sz="800" dirty="0" err="1">
                <a:solidFill>
                  <a:srgbClr val="002060"/>
                </a:solidFill>
                <a:hlinkClick r:id="rId3">
                  <a:extLst>
                    <a:ext uri="{A12FA001-AC4F-418D-AE19-62706E023703}">
                      <ahyp:hlinkClr xmlns="" xmlns:ahyp="http://schemas.microsoft.com/office/drawing/2018/hyperlinkcolor" val="tx"/>
                    </a:ext>
                  </a:extLst>
                </a:hlinkClick>
              </a:rPr>
              <a:t>efekt+hrdla+lahve&amp;gs_l</a:t>
            </a:r>
            <a:r>
              <a:rPr lang="cs-CZ" sz="800" dirty="0">
                <a:solidFill>
                  <a:srgbClr val="002060"/>
                </a:solidFill>
                <a:hlinkClick r:id="rId3">
                  <a:extLst>
                    <a:ext uri="{A12FA001-AC4F-418D-AE19-62706E023703}">
                      <ahyp:hlinkClr xmlns="" xmlns:ahyp="http://schemas.microsoft.com/office/drawing/2018/hyperlinkcolor" val="tx"/>
                    </a:ext>
                  </a:extLst>
                </a:hlinkClick>
              </a:rPr>
              <a:t>=img.12..0i24.27109.35788..41622...0.0..0.81.1929.37......0....1..gws-wiz-img.kVG_QKpFkio&amp;ved=0ahUKEwi47_uCy9fjAhUBa1AKHZHBCW8Q4dUDCAY#imgrc=x9JuhxjUtzsHuM:</a:t>
            </a:r>
            <a:endParaRPr lang="cs-CZ" sz="800" dirty="0">
              <a:solidFill>
                <a:srgbClr val="002060"/>
              </a:solidFill>
            </a:endParaRPr>
          </a:p>
        </p:txBody>
      </p:sp>
    </p:spTree>
    <p:extLst>
      <p:ext uri="{BB962C8B-B14F-4D97-AF65-F5344CB8AC3E}">
        <p14:creationId xmlns:p14="http://schemas.microsoft.com/office/powerpoint/2010/main" val="78350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délník 3">
            <a:extLst>
              <a:ext uri="{FF2B5EF4-FFF2-40B4-BE49-F238E27FC236}">
                <a16:creationId xmlns="" xmlns:a16="http://schemas.microsoft.com/office/drawing/2014/main" id="{7EF68786-F3E2-4419-9123-BD3EBCF6A538}"/>
              </a:ext>
            </a:extLst>
          </p:cNvPr>
          <p:cNvSpPr/>
          <p:nvPr/>
        </p:nvSpPr>
        <p:spPr>
          <a:xfrm>
            <a:off x="315977" y="450136"/>
            <a:ext cx="5596404" cy="523220"/>
          </a:xfrm>
          <a:prstGeom prst="rect">
            <a:avLst/>
          </a:prstGeom>
        </p:spPr>
        <p:txBody>
          <a:bodyPr wrap="none">
            <a:spAutoFit/>
          </a:bodyPr>
          <a:lstStyle/>
          <a:p>
            <a:r>
              <a:rPr lang="cs-CZ" sz="2800" b="1" dirty="0">
                <a:solidFill>
                  <a:srgbClr val="002060"/>
                </a:solidFill>
                <a:latin typeface="+mj-lt"/>
              </a:rPr>
              <a:t>Kolik je na Zemi vlastně druhů</a:t>
            </a:r>
            <a:r>
              <a:rPr lang="cs-CZ" sz="2800" b="1" dirty="0">
                <a:solidFill>
                  <a:schemeClr val="bg2"/>
                </a:solidFill>
                <a:latin typeface="+mj-lt"/>
              </a:rPr>
              <a:t>?</a:t>
            </a:r>
          </a:p>
        </p:txBody>
      </p:sp>
      <p:sp>
        <p:nvSpPr>
          <p:cNvPr id="5" name="Obdélník 4">
            <a:extLst>
              <a:ext uri="{FF2B5EF4-FFF2-40B4-BE49-F238E27FC236}">
                <a16:creationId xmlns="" xmlns:a16="http://schemas.microsoft.com/office/drawing/2014/main" id="{4A470E6C-83C4-471A-8C8C-AC8A23ACB9AC}"/>
              </a:ext>
            </a:extLst>
          </p:cNvPr>
          <p:cNvSpPr/>
          <p:nvPr/>
        </p:nvSpPr>
        <p:spPr>
          <a:xfrm>
            <a:off x="251520" y="1124744"/>
            <a:ext cx="8393725" cy="478144"/>
          </a:xfrm>
          <a:prstGeom prst="rect">
            <a:avLst/>
          </a:prstGeom>
        </p:spPr>
        <p:txBody>
          <a:bodyPr wrap="square">
            <a:spAutoFit/>
          </a:bodyPr>
          <a:lstStyle/>
          <a:p>
            <a:pPr>
              <a:lnSpc>
                <a:spcPct val="114000"/>
              </a:lnSpc>
              <a:spcAft>
                <a:spcPts val="600"/>
              </a:spcAft>
            </a:pPr>
            <a:r>
              <a:rPr lang="cs-CZ" dirty="0">
                <a:solidFill>
                  <a:srgbClr val="002060"/>
                </a:solidFill>
                <a:latin typeface="Arial" panose="020B0604020202020204" pitchFamily="34" charset="0"/>
                <a:cs typeface="Arial" panose="020B0604020202020204" pitchFamily="34" charset="0"/>
              </a:rPr>
              <a:t>Carl von Linné (1707-1778) </a:t>
            </a:r>
          </a:p>
        </p:txBody>
      </p:sp>
      <p:sp>
        <p:nvSpPr>
          <p:cNvPr id="7" name="TextovéPole 6">
            <a:extLst>
              <a:ext uri="{FF2B5EF4-FFF2-40B4-BE49-F238E27FC236}">
                <a16:creationId xmlns="" xmlns:a16="http://schemas.microsoft.com/office/drawing/2014/main" id="{FA13BDB5-672F-49FB-AD2E-A030526B4277}"/>
              </a:ext>
            </a:extLst>
          </p:cNvPr>
          <p:cNvSpPr txBox="1"/>
          <p:nvPr/>
        </p:nvSpPr>
        <p:spPr>
          <a:xfrm>
            <a:off x="253520" y="2979421"/>
            <a:ext cx="8393725" cy="899157"/>
          </a:xfrm>
          <a:prstGeom prst="rect">
            <a:avLst/>
          </a:prstGeom>
          <a:noFill/>
        </p:spPr>
        <p:txBody>
          <a:bodyPr wrap="square" rtlCol="0">
            <a:spAutoFit/>
          </a:bodyPr>
          <a:lstStyle/>
          <a:p>
            <a:pPr>
              <a:lnSpc>
                <a:spcPct val="114000"/>
              </a:lnSpc>
            </a:pPr>
            <a:r>
              <a:rPr lang="cs-CZ" sz="2400" dirty="0">
                <a:solidFill>
                  <a:srgbClr val="002060"/>
                </a:solidFill>
                <a:latin typeface="+mj-lt"/>
              </a:rPr>
              <a:t>cca </a:t>
            </a:r>
            <a:r>
              <a:rPr lang="cs-CZ" sz="2400" b="1" dirty="0">
                <a:solidFill>
                  <a:srgbClr val="002060"/>
                </a:solidFill>
                <a:latin typeface="+mj-lt"/>
              </a:rPr>
              <a:t>1,6 miliónů </a:t>
            </a:r>
            <a:r>
              <a:rPr lang="cs-CZ" sz="2400" dirty="0">
                <a:solidFill>
                  <a:srgbClr val="002060"/>
                </a:solidFill>
                <a:latin typeface="+mj-lt"/>
              </a:rPr>
              <a:t>popsaných druhů organismů na Zemi (v roce 2015)</a:t>
            </a:r>
          </a:p>
        </p:txBody>
      </p:sp>
      <p:sp>
        <p:nvSpPr>
          <p:cNvPr id="8" name="Obdélník 7">
            <a:extLst>
              <a:ext uri="{FF2B5EF4-FFF2-40B4-BE49-F238E27FC236}">
                <a16:creationId xmlns="" xmlns:a16="http://schemas.microsoft.com/office/drawing/2014/main" id="{E7C5ED07-EF72-473B-8DB1-EB4041623B07}"/>
              </a:ext>
            </a:extLst>
          </p:cNvPr>
          <p:cNvSpPr/>
          <p:nvPr/>
        </p:nvSpPr>
        <p:spPr>
          <a:xfrm>
            <a:off x="251521" y="4291576"/>
            <a:ext cx="8393724" cy="2566728"/>
          </a:xfrm>
          <a:prstGeom prst="rect">
            <a:avLst/>
          </a:prstGeom>
        </p:spPr>
        <p:txBody>
          <a:bodyPr wrap="square">
            <a:spAutoFit/>
          </a:bodyPr>
          <a:lstStyle/>
          <a:p>
            <a:pPr algn="just">
              <a:lnSpc>
                <a:spcPct val="114000"/>
              </a:lnSpc>
            </a:pPr>
            <a:r>
              <a:rPr lang="cs-CZ" dirty="0">
                <a:solidFill>
                  <a:srgbClr val="002060"/>
                </a:solidFill>
                <a:latin typeface="+mj-lt"/>
                <a:ea typeface="Open Sans" panose="020B0606030504020204" pitchFamily="34" charset="0"/>
                <a:cs typeface="Open Sans" panose="020B0606030504020204" pitchFamily="34" charset="0"/>
              </a:rPr>
              <a:t>Globální biodiverzita však čelí obrovskému tlaku – je ohrožována činností člověka, invazními druhy, ztrátou přirozeného prostředí a klimatickými změnami. Dokážeme popsat všechny druhy organismů na Zemi dříve, než vymřou? </a:t>
            </a:r>
          </a:p>
          <a:p>
            <a:endParaRPr lang="cs-CZ" dirty="0">
              <a:solidFill>
                <a:schemeClr val="bg2"/>
              </a:solidFill>
              <a:latin typeface="+mj-lt"/>
            </a:endParaRPr>
          </a:p>
        </p:txBody>
      </p:sp>
      <p:sp>
        <p:nvSpPr>
          <p:cNvPr id="11" name="Obdélník 10">
            <a:extLst>
              <a:ext uri="{FF2B5EF4-FFF2-40B4-BE49-F238E27FC236}">
                <a16:creationId xmlns="" xmlns:a16="http://schemas.microsoft.com/office/drawing/2014/main" id="{1923E911-D1DA-4BAA-A368-22162642A107}"/>
              </a:ext>
            </a:extLst>
          </p:cNvPr>
          <p:cNvSpPr/>
          <p:nvPr/>
        </p:nvSpPr>
        <p:spPr>
          <a:xfrm>
            <a:off x="285092" y="1602888"/>
            <a:ext cx="7959316" cy="830997"/>
          </a:xfrm>
          <a:prstGeom prst="rect">
            <a:avLst/>
          </a:prstGeom>
        </p:spPr>
        <p:txBody>
          <a:bodyPr wrap="square">
            <a:spAutoFit/>
          </a:bodyPr>
          <a:lstStyle/>
          <a:p>
            <a:r>
              <a:rPr lang="cs-CZ" dirty="0">
                <a:solidFill>
                  <a:srgbClr val="002060"/>
                </a:solidFill>
                <a:latin typeface="Trebuchet MS" panose="020B0603020202020204" pitchFamily="34" charset="0"/>
              </a:rPr>
              <a:t>Popsal 4400 druhů zvířat , které rozdělil do šesti tříd : savci , ptáci , obojživelníci , ryby , hmyz a červi </a:t>
            </a:r>
            <a:endParaRPr lang="cs-CZ" dirty="0">
              <a:solidFill>
                <a:srgbClr val="002060"/>
              </a:solidFill>
            </a:endParaRPr>
          </a:p>
        </p:txBody>
      </p:sp>
    </p:spTree>
    <p:extLst>
      <p:ext uri="{BB962C8B-B14F-4D97-AF65-F5344CB8AC3E}">
        <p14:creationId xmlns:p14="http://schemas.microsoft.com/office/powerpoint/2010/main" val="147619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Graf 1">
            <a:extLst>
              <a:ext uri="{FF2B5EF4-FFF2-40B4-BE49-F238E27FC236}">
                <a16:creationId xmlns="" xmlns:a16="http://schemas.microsoft.com/office/drawing/2014/main" id="{09C86473-69B6-4987-8803-7C082B3F3E08}"/>
              </a:ext>
            </a:extLst>
          </p:cNvPr>
          <p:cNvGraphicFramePr>
            <a:graphicFrameLocks/>
          </p:cNvGraphicFramePr>
          <p:nvPr>
            <p:extLst>
              <p:ext uri="{D42A27DB-BD31-4B8C-83A1-F6EECF244321}">
                <p14:modId xmlns:p14="http://schemas.microsoft.com/office/powerpoint/2010/main" val="1032061859"/>
              </p:ext>
            </p:extLst>
          </p:nvPr>
        </p:nvGraphicFramePr>
        <p:xfrm>
          <a:off x="539552" y="260648"/>
          <a:ext cx="8208912"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3" name="Obdélník 2">
            <a:extLst>
              <a:ext uri="{FF2B5EF4-FFF2-40B4-BE49-F238E27FC236}">
                <a16:creationId xmlns="" xmlns:a16="http://schemas.microsoft.com/office/drawing/2014/main" id="{2B68618F-3176-45EC-ABE3-EB64E60552AB}"/>
              </a:ext>
            </a:extLst>
          </p:cNvPr>
          <p:cNvSpPr/>
          <p:nvPr/>
        </p:nvSpPr>
        <p:spPr>
          <a:xfrm>
            <a:off x="611560" y="5286918"/>
            <a:ext cx="7704856" cy="646331"/>
          </a:xfrm>
          <a:prstGeom prst="rect">
            <a:avLst/>
          </a:prstGeom>
        </p:spPr>
        <p:txBody>
          <a:bodyPr wrap="square">
            <a:spAutoFit/>
          </a:bodyPr>
          <a:lstStyle/>
          <a:p>
            <a:r>
              <a:rPr lang="cs-CZ" sz="1800" dirty="0">
                <a:solidFill>
                  <a:srgbClr val="002060"/>
                </a:solidFill>
                <a:latin typeface="Arial" panose="020B0604020202020204" pitchFamily="34" charset="0"/>
                <a:cs typeface="Arial" panose="020B0604020202020204" pitchFamily="34" charset="0"/>
              </a:rPr>
              <a:t>Počet popsaných druhů organismů na Zemi v roce 2015 podle mezinárodní databáze </a:t>
            </a:r>
            <a:r>
              <a:rPr lang="cs-CZ" sz="1800" dirty="0" err="1">
                <a:solidFill>
                  <a:srgbClr val="002060"/>
                </a:solidFill>
                <a:latin typeface="Arial" panose="020B0604020202020204" pitchFamily="34" charset="0"/>
                <a:cs typeface="Arial" panose="020B0604020202020204" pitchFamily="34" charset="0"/>
              </a:rPr>
              <a:t>Catalogue</a:t>
            </a:r>
            <a:r>
              <a:rPr lang="cs-CZ" sz="1800" dirty="0">
                <a:solidFill>
                  <a:srgbClr val="002060"/>
                </a:solidFill>
                <a:latin typeface="Arial" panose="020B0604020202020204" pitchFamily="34" charset="0"/>
                <a:cs typeface="Arial" panose="020B0604020202020204" pitchFamily="34" charset="0"/>
              </a:rPr>
              <a:t> </a:t>
            </a:r>
            <a:r>
              <a:rPr lang="cs-CZ" sz="1800" dirty="0" err="1">
                <a:solidFill>
                  <a:srgbClr val="002060"/>
                </a:solidFill>
                <a:latin typeface="Arial" panose="020B0604020202020204" pitchFamily="34" charset="0"/>
                <a:cs typeface="Arial" panose="020B0604020202020204" pitchFamily="34" charset="0"/>
              </a:rPr>
              <a:t>of</a:t>
            </a:r>
            <a:r>
              <a:rPr lang="cs-CZ" sz="1800" dirty="0">
                <a:solidFill>
                  <a:srgbClr val="002060"/>
                </a:solidFill>
                <a:latin typeface="Arial" panose="020B0604020202020204" pitchFamily="34" charset="0"/>
                <a:cs typeface="Arial" panose="020B0604020202020204" pitchFamily="34" charset="0"/>
              </a:rPr>
              <a:t> </a:t>
            </a:r>
            <a:r>
              <a:rPr lang="cs-CZ" sz="1800" dirty="0" err="1">
                <a:solidFill>
                  <a:srgbClr val="002060"/>
                </a:solidFill>
                <a:latin typeface="Arial" panose="020B0604020202020204" pitchFamily="34" charset="0"/>
                <a:cs typeface="Arial" panose="020B0604020202020204" pitchFamily="34" charset="0"/>
              </a:rPr>
              <a:t>Life</a:t>
            </a:r>
            <a:r>
              <a:rPr lang="cs-CZ" sz="1800" dirty="0">
                <a:solidFill>
                  <a:srgbClr val="002060"/>
                </a:solidFill>
                <a:latin typeface="Arial" panose="020B0604020202020204" pitchFamily="34" charset="0"/>
                <a:cs typeface="Arial" panose="020B0604020202020204" pitchFamily="34" charset="0"/>
              </a:rPr>
              <a:t> (www.catalogueoflife.org) </a:t>
            </a:r>
          </a:p>
        </p:txBody>
      </p:sp>
    </p:spTree>
    <p:extLst>
      <p:ext uri="{BB962C8B-B14F-4D97-AF65-F5344CB8AC3E}">
        <p14:creationId xmlns:p14="http://schemas.microsoft.com/office/powerpoint/2010/main" val="2299383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C40B26F5-A685-4DE7-936A-3544542D6C5E}"/>
              </a:ext>
            </a:extLst>
          </p:cNvPr>
          <p:cNvSpPr/>
          <p:nvPr/>
        </p:nvSpPr>
        <p:spPr>
          <a:xfrm>
            <a:off x="395536" y="404664"/>
            <a:ext cx="6013185" cy="584775"/>
          </a:xfrm>
          <a:prstGeom prst="rect">
            <a:avLst/>
          </a:prstGeom>
        </p:spPr>
        <p:txBody>
          <a:bodyPr wrap="none">
            <a:spAutoFit/>
          </a:bodyPr>
          <a:lstStyle/>
          <a:p>
            <a:r>
              <a:rPr lang="cs-CZ" sz="3200" b="1" dirty="0">
                <a:solidFill>
                  <a:srgbClr val="002060"/>
                </a:solidFill>
                <a:latin typeface="Arial" panose="020B0604020202020204" pitchFamily="34" charset="0"/>
                <a:cs typeface="Arial" panose="020B0604020202020204" pitchFamily="34" charset="0"/>
              </a:rPr>
              <a:t>Období hromadného vymírání</a:t>
            </a:r>
          </a:p>
        </p:txBody>
      </p:sp>
      <p:sp>
        <p:nvSpPr>
          <p:cNvPr id="3" name="Obdélník 2">
            <a:extLst>
              <a:ext uri="{FF2B5EF4-FFF2-40B4-BE49-F238E27FC236}">
                <a16:creationId xmlns="" xmlns:a16="http://schemas.microsoft.com/office/drawing/2014/main" id="{1B6AEC93-ABD1-4BE9-B86B-0993F6E8061D}"/>
              </a:ext>
            </a:extLst>
          </p:cNvPr>
          <p:cNvSpPr/>
          <p:nvPr/>
        </p:nvSpPr>
        <p:spPr>
          <a:xfrm>
            <a:off x="395536" y="1676854"/>
            <a:ext cx="8352928" cy="2737096"/>
          </a:xfrm>
          <a:prstGeom prst="rect">
            <a:avLst/>
          </a:prstGeom>
        </p:spPr>
        <p:txBody>
          <a:bodyPr wrap="square">
            <a:spAutoFit/>
          </a:bodyPr>
          <a:lstStyle/>
          <a:p>
            <a:pPr algn="just">
              <a:lnSpc>
                <a:spcPct val="114000"/>
              </a:lnSpc>
              <a:spcAft>
                <a:spcPts val="600"/>
              </a:spcAft>
            </a:pPr>
            <a:r>
              <a:rPr lang="cs-CZ" dirty="0">
                <a:solidFill>
                  <a:srgbClr val="002060"/>
                </a:solidFill>
                <a:latin typeface="Arial" panose="020B0604020202020204" pitchFamily="34" charset="0"/>
                <a:cs typeface="Arial" panose="020B0604020202020204" pitchFamily="34" charset="0"/>
              </a:rPr>
              <a:t>- </a:t>
            </a:r>
            <a:r>
              <a:rPr lang="cs-CZ" b="1" dirty="0">
                <a:solidFill>
                  <a:srgbClr val="002060"/>
                </a:solidFill>
                <a:latin typeface="Arial" panose="020B0604020202020204" pitchFamily="34" charset="0"/>
                <a:cs typeface="Arial" panose="020B0604020202020204" pitchFamily="34" charset="0"/>
              </a:rPr>
              <a:t>přirozený proces evoluce </a:t>
            </a:r>
            <a:r>
              <a:rPr lang="cs-CZ" dirty="0">
                <a:solidFill>
                  <a:srgbClr val="002060"/>
                </a:solidFill>
                <a:latin typeface="Arial" panose="020B0604020202020204" pitchFamily="34" charset="0"/>
                <a:cs typeface="Arial" panose="020B0604020202020204" pitchFamily="34" charset="0"/>
              </a:rPr>
              <a:t>=</a:t>
            </a:r>
            <a:r>
              <a:rPr lang="en-US" dirty="0">
                <a:solidFill>
                  <a:srgbClr val="002060"/>
                </a:solidFill>
                <a:latin typeface="Arial" panose="020B0604020202020204" pitchFamily="34" charset="0"/>
                <a:cs typeface="Arial" panose="020B0604020202020204" pitchFamily="34" charset="0"/>
              </a:rPr>
              <a:t>&gt;</a:t>
            </a:r>
            <a:r>
              <a:rPr lang="cs-CZ" dirty="0">
                <a:solidFill>
                  <a:srgbClr val="002060"/>
                </a:solidFill>
                <a:latin typeface="Arial" panose="020B0604020202020204" pitchFamily="34" charset="0"/>
                <a:cs typeface="Arial" panose="020B0604020202020204" pitchFamily="34" charset="0"/>
              </a:rPr>
              <a:t> vymření jednoho druhu a jeho nahrazení novým</a:t>
            </a:r>
          </a:p>
          <a:p>
            <a:pPr algn="just">
              <a:lnSpc>
                <a:spcPct val="114000"/>
              </a:lnSpc>
              <a:spcAft>
                <a:spcPts val="600"/>
              </a:spcAft>
            </a:pPr>
            <a:endParaRPr lang="cs-CZ" dirty="0">
              <a:solidFill>
                <a:srgbClr val="002060"/>
              </a:solidFill>
              <a:latin typeface="Arial" panose="020B0604020202020204" pitchFamily="34" charset="0"/>
              <a:cs typeface="Arial" panose="020B0604020202020204" pitchFamily="34" charset="0"/>
            </a:endParaRPr>
          </a:p>
          <a:p>
            <a:pPr algn="just">
              <a:lnSpc>
                <a:spcPct val="114000"/>
              </a:lnSpc>
              <a:spcAft>
                <a:spcPts val="600"/>
              </a:spcAft>
            </a:pPr>
            <a:r>
              <a:rPr lang="cs-CZ" dirty="0">
                <a:solidFill>
                  <a:srgbClr val="002060"/>
                </a:solidFill>
                <a:latin typeface="Arial" panose="020B0604020202020204" pitchFamily="34" charset="0"/>
                <a:cs typeface="Arial" panose="020B0604020202020204" pitchFamily="34" charset="0"/>
              </a:rPr>
              <a:t>- </a:t>
            </a:r>
            <a:r>
              <a:rPr lang="cs-CZ" b="1" dirty="0">
                <a:solidFill>
                  <a:srgbClr val="002060"/>
                </a:solidFill>
                <a:latin typeface="Arial" panose="020B0604020202020204" pitchFamily="34" charset="0"/>
                <a:cs typeface="Arial" panose="020B0604020202020204" pitchFamily="34" charset="0"/>
              </a:rPr>
              <a:t>náhlá změna životních podmínek </a:t>
            </a:r>
            <a:r>
              <a:rPr lang="cs-CZ" dirty="0">
                <a:solidFill>
                  <a:srgbClr val="002060"/>
                </a:solidFill>
                <a:latin typeface="Arial" panose="020B0604020202020204" pitchFamily="34" charset="0"/>
                <a:cs typeface="Arial" panose="020B0604020202020204" pitchFamily="34" charset="0"/>
              </a:rPr>
              <a:t>(např. sopečnou činností nebo prudkými změnami hladiny oceánů) =</a:t>
            </a:r>
            <a:r>
              <a:rPr lang="en-US" dirty="0">
                <a:solidFill>
                  <a:srgbClr val="002060"/>
                </a:solidFill>
                <a:latin typeface="Arial" panose="020B0604020202020204" pitchFamily="34" charset="0"/>
                <a:cs typeface="Arial" panose="020B0604020202020204" pitchFamily="34" charset="0"/>
              </a:rPr>
              <a:t>&gt;</a:t>
            </a:r>
            <a:r>
              <a:rPr lang="cs-CZ" dirty="0">
                <a:solidFill>
                  <a:srgbClr val="002060"/>
                </a:solidFill>
                <a:latin typeface="Arial" panose="020B0604020202020204" pitchFamily="34" charset="0"/>
                <a:cs typeface="Arial" panose="020B0604020202020204" pitchFamily="34" charset="0"/>
              </a:rPr>
              <a:t> vymření velkého počtu druhů (bez náhrady)</a:t>
            </a:r>
          </a:p>
        </p:txBody>
      </p:sp>
    </p:spTree>
    <p:extLst>
      <p:ext uri="{BB962C8B-B14F-4D97-AF65-F5344CB8AC3E}">
        <p14:creationId xmlns:p14="http://schemas.microsoft.com/office/powerpoint/2010/main" val="3524558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Obdélník 1">
            <a:extLst>
              <a:ext uri="{FF2B5EF4-FFF2-40B4-BE49-F238E27FC236}">
                <a16:creationId xmlns="" xmlns:a16="http://schemas.microsoft.com/office/drawing/2014/main" id="{B70726DE-5C55-4318-8D38-3FC20122C15D}"/>
              </a:ext>
            </a:extLst>
          </p:cNvPr>
          <p:cNvSpPr>
            <a:spLocks noChangeArrowheads="1"/>
          </p:cNvSpPr>
          <p:nvPr/>
        </p:nvSpPr>
        <p:spPr bwMode="auto">
          <a:xfrm>
            <a:off x="179388" y="765175"/>
            <a:ext cx="878522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sz="3600" b="1" dirty="0">
                <a:solidFill>
                  <a:srgbClr val="000066"/>
                </a:solidFill>
                <a:latin typeface="Arial Black" panose="020B0A04020102020204" pitchFamily="34" charset="0"/>
              </a:rPr>
              <a:t>Biodiverzita </a:t>
            </a:r>
          </a:p>
          <a:p>
            <a:endParaRPr lang="cs-CZ" altLang="cs-CZ" b="1" dirty="0">
              <a:solidFill>
                <a:srgbClr val="000066"/>
              </a:solidFill>
              <a:latin typeface="TimesNewRomanPS-BoldMT"/>
            </a:endParaRPr>
          </a:p>
          <a:p>
            <a:pPr algn="just"/>
            <a:r>
              <a:rPr lang="cs-CZ" altLang="cs-CZ" sz="3200" dirty="0">
                <a:solidFill>
                  <a:srgbClr val="000066"/>
                </a:solidFill>
                <a:latin typeface="Arial" panose="020B0604020202020204" pitchFamily="34" charset="0"/>
                <a:cs typeface="Arial" panose="020B0604020202020204" pitchFamily="34" charset="0"/>
              </a:rPr>
              <a:t>je biologická rozmanitost na všech organizačních úrovních – </a:t>
            </a:r>
          </a:p>
          <a:p>
            <a:pPr algn="just"/>
            <a:r>
              <a:rPr lang="cs-CZ" altLang="cs-CZ" sz="3200" dirty="0">
                <a:solidFill>
                  <a:srgbClr val="000066"/>
                </a:solidFill>
                <a:latin typeface="Arial" panose="020B0604020202020204" pitchFamily="34" charset="0"/>
                <a:cs typeface="Arial" panose="020B0604020202020204" pitchFamily="34" charset="0"/>
              </a:rPr>
              <a:t>od metabolických drah v buňkách či genetické rozmanitosti populací přes rozmanitost druhů i vyšších taxonomických jednotek (čeledí, řádů atd.) až po rozmanitost typů ekosystémů, vztahů v rámci nich i mezi nimi.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a:extLst>
              <a:ext uri="{FF2B5EF4-FFF2-40B4-BE49-F238E27FC236}">
                <a16:creationId xmlns="" xmlns:a16="http://schemas.microsoft.com/office/drawing/2014/main" id="{88E99C52-4641-4637-BD3F-90A5FC9B35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200" y="692696"/>
            <a:ext cx="8881814" cy="5256584"/>
          </a:xfrm>
          <a:prstGeom prst="rect">
            <a:avLst/>
          </a:prstGeom>
        </p:spPr>
      </p:pic>
    </p:spTree>
    <p:extLst>
      <p:ext uri="{BB962C8B-B14F-4D97-AF65-F5344CB8AC3E}">
        <p14:creationId xmlns:p14="http://schemas.microsoft.com/office/powerpoint/2010/main" val="4038167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bdélník 1">
            <a:extLst>
              <a:ext uri="{FF2B5EF4-FFF2-40B4-BE49-F238E27FC236}">
                <a16:creationId xmlns="" xmlns:a16="http://schemas.microsoft.com/office/drawing/2014/main" id="{42B9BA6B-450E-439F-9AFF-0108774EC68D}"/>
              </a:ext>
            </a:extLst>
          </p:cNvPr>
          <p:cNvSpPr>
            <a:spLocks noChangeArrowheads="1"/>
          </p:cNvSpPr>
          <p:nvPr/>
        </p:nvSpPr>
        <p:spPr bwMode="auto">
          <a:xfrm>
            <a:off x="269875" y="476250"/>
            <a:ext cx="860425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2000" b="1" dirty="0">
                <a:solidFill>
                  <a:schemeClr val="bg2"/>
                </a:solidFill>
                <a:latin typeface="Arial" panose="020B0604020202020204" pitchFamily="34" charset="0"/>
              </a:rPr>
              <a:t>Velká pětka vymírání </a:t>
            </a:r>
            <a:r>
              <a:rPr lang="cs-CZ" altLang="cs-CZ" sz="2000" dirty="0">
                <a:solidFill>
                  <a:schemeClr val="bg2"/>
                </a:solidFill>
                <a:latin typeface="Arial" panose="020B0604020202020204" pitchFamily="34" charset="0"/>
              </a:rPr>
              <a:t>je souhrnné označení pro pět největších hromadných vymírání v průběhu dějin Země, které stanovili paleontologové Jack </a:t>
            </a:r>
            <a:r>
              <a:rPr lang="cs-CZ" altLang="cs-CZ" sz="2000" dirty="0" err="1">
                <a:solidFill>
                  <a:schemeClr val="bg2"/>
                </a:solidFill>
                <a:latin typeface="Arial" panose="020B0604020202020204" pitchFamily="34" charset="0"/>
              </a:rPr>
              <a:t>Sepkoski</a:t>
            </a:r>
            <a:r>
              <a:rPr lang="cs-CZ" altLang="cs-CZ" sz="2000" dirty="0">
                <a:solidFill>
                  <a:schemeClr val="bg2"/>
                </a:solidFill>
                <a:latin typeface="Arial" panose="020B0604020202020204" pitchFamily="34" charset="0"/>
              </a:rPr>
              <a:t> a David M. </a:t>
            </a:r>
            <a:r>
              <a:rPr lang="cs-CZ" altLang="cs-CZ" sz="2000" dirty="0" err="1">
                <a:solidFill>
                  <a:schemeClr val="bg2"/>
                </a:solidFill>
                <a:latin typeface="Arial" panose="020B0604020202020204" pitchFamily="34" charset="0"/>
              </a:rPr>
              <a:t>Raup</a:t>
            </a:r>
            <a:r>
              <a:rPr lang="cs-CZ" altLang="cs-CZ" sz="2000" dirty="0">
                <a:solidFill>
                  <a:schemeClr val="bg2"/>
                </a:solidFill>
                <a:latin typeface="Arial" panose="020B0604020202020204" pitchFamily="34" charset="0"/>
              </a:rPr>
              <a:t> roku 1982.Všech těchto pět vymírání koinciduje s velkým vulkanismem. </a:t>
            </a:r>
          </a:p>
          <a:p>
            <a:endParaRPr lang="cs-CZ" altLang="cs-CZ" sz="2000" dirty="0">
              <a:solidFill>
                <a:schemeClr val="bg2"/>
              </a:solidFill>
              <a:latin typeface="Arial" panose="020B0604020202020204" pitchFamily="34" charset="0"/>
            </a:endParaRPr>
          </a:p>
          <a:p>
            <a:r>
              <a:rPr lang="cs-CZ" altLang="cs-CZ" sz="2000" dirty="0">
                <a:solidFill>
                  <a:schemeClr val="bg2"/>
                </a:solidFill>
                <a:latin typeface="Arial" panose="020B0604020202020204" pitchFamily="34" charset="0"/>
              </a:rPr>
              <a:t>Jde o následující události:</a:t>
            </a:r>
          </a:p>
          <a:p>
            <a:pPr>
              <a:buFont typeface="Arial" panose="020B0604020202020204" pitchFamily="34" charset="0"/>
              <a:buChar char="•"/>
            </a:pPr>
            <a:r>
              <a:rPr lang="cs-CZ" altLang="cs-CZ" sz="2000" dirty="0">
                <a:solidFill>
                  <a:schemeClr val="bg2"/>
                </a:solidFill>
                <a:latin typeface="Arial" panose="020B0604020202020204" pitchFamily="34" charset="0"/>
              </a:rPr>
              <a:t> Vymírání </a:t>
            </a:r>
            <a:r>
              <a:rPr lang="cs-CZ" altLang="cs-CZ" sz="2000" b="1" dirty="0">
                <a:solidFill>
                  <a:schemeClr val="bg2"/>
                </a:solidFill>
                <a:latin typeface="Arial" panose="020B0604020202020204" pitchFamily="34" charset="0"/>
              </a:rPr>
              <a:t>ordovik-silur</a:t>
            </a:r>
            <a:r>
              <a:rPr lang="cs-CZ" altLang="cs-CZ" sz="2000" dirty="0">
                <a:solidFill>
                  <a:schemeClr val="bg2"/>
                </a:solidFill>
                <a:latin typeface="Arial" panose="020B0604020202020204" pitchFamily="34" charset="0"/>
              </a:rPr>
              <a:t> před 440-450 miliony let</a:t>
            </a:r>
          </a:p>
          <a:p>
            <a:endParaRPr lang="cs-CZ" altLang="cs-CZ" sz="2000" dirty="0">
              <a:solidFill>
                <a:schemeClr val="bg2"/>
              </a:solidFill>
              <a:latin typeface="Arial" panose="020B0604020202020204" pitchFamily="34" charset="0"/>
            </a:endParaRPr>
          </a:p>
          <a:p>
            <a:pPr>
              <a:buFont typeface="Arial" panose="020B0604020202020204" pitchFamily="34" charset="0"/>
              <a:buChar char="•"/>
            </a:pPr>
            <a:r>
              <a:rPr lang="cs-CZ" altLang="cs-CZ" sz="2000" dirty="0">
                <a:solidFill>
                  <a:schemeClr val="bg2"/>
                </a:solidFill>
                <a:latin typeface="Arial" panose="020B0604020202020204" pitchFamily="34" charset="0"/>
              </a:rPr>
              <a:t> Vymírání v </a:t>
            </a:r>
            <a:r>
              <a:rPr lang="cs-CZ" altLang="cs-CZ" sz="2000" b="1" dirty="0">
                <a:solidFill>
                  <a:schemeClr val="bg2"/>
                </a:solidFill>
                <a:latin typeface="Arial" panose="020B0604020202020204" pitchFamily="34" charset="0"/>
              </a:rPr>
              <a:t>pozdním devonu </a:t>
            </a:r>
            <a:r>
              <a:rPr lang="cs-CZ" altLang="cs-CZ" sz="2000" dirty="0">
                <a:solidFill>
                  <a:schemeClr val="bg2"/>
                </a:solidFill>
                <a:latin typeface="Arial" panose="020B0604020202020204" pitchFamily="34" charset="0"/>
              </a:rPr>
              <a:t>před 360-375 miliony let</a:t>
            </a:r>
          </a:p>
          <a:p>
            <a:endParaRPr lang="cs-CZ" altLang="cs-CZ" sz="2000" dirty="0">
              <a:solidFill>
                <a:schemeClr val="bg2"/>
              </a:solidFill>
              <a:latin typeface="Arial" panose="020B0604020202020204" pitchFamily="34" charset="0"/>
            </a:endParaRPr>
          </a:p>
          <a:p>
            <a:pPr>
              <a:buFont typeface="Arial" panose="020B0604020202020204" pitchFamily="34" charset="0"/>
              <a:buChar char="•"/>
            </a:pPr>
            <a:r>
              <a:rPr lang="cs-CZ" altLang="cs-CZ" sz="2000" dirty="0">
                <a:solidFill>
                  <a:schemeClr val="bg2"/>
                </a:solidFill>
                <a:latin typeface="Arial" panose="020B0604020202020204" pitchFamily="34" charset="0"/>
              </a:rPr>
              <a:t> Vymírání </a:t>
            </a:r>
            <a:r>
              <a:rPr lang="cs-CZ" altLang="cs-CZ" sz="2000" b="1" dirty="0">
                <a:solidFill>
                  <a:schemeClr val="bg2"/>
                </a:solidFill>
                <a:latin typeface="Arial" panose="020B0604020202020204" pitchFamily="34" charset="0"/>
              </a:rPr>
              <a:t>perm-trias</a:t>
            </a:r>
            <a:r>
              <a:rPr lang="cs-CZ" altLang="cs-CZ" sz="2000" dirty="0">
                <a:solidFill>
                  <a:schemeClr val="bg2"/>
                </a:solidFill>
                <a:latin typeface="Arial" panose="020B0604020202020204" pitchFamily="34" charset="0"/>
              </a:rPr>
              <a:t> před 251 miliony let</a:t>
            </a:r>
          </a:p>
          <a:p>
            <a:endParaRPr lang="cs-CZ" altLang="cs-CZ" sz="2000" dirty="0">
              <a:solidFill>
                <a:schemeClr val="bg2"/>
              </a:solidFill>
              <a:latin typeface="Arial" panose="020B0604020202020204" pitchFamily="34" charset="0"/>
            </a:endParaRPr>
          </a:p>
          <a:p>
            <a:pPr>
              <a:buFont typeface="Arial" panose="020B0604020202020204" pitchFamily="34" charset="0"/>
              <a:buChar char="•"/>
            </a:pPr>
            <a:r>
              <a:rPr lang="cs-CZ" altLang="cs-CZ" sz="2000" dirty="0">
                <a:solidFill>
                  <a:schemeClr val="bg2"/>
                </a:solidFill>
                <a:latin typeface="Arial" panose="020B0604020202020204" pitchFamily="34" charset="0"/>
              </a:rPr>
              <a:t> Vymírání </a:t>
            </a:r>
            <a:r>
              <a:rPr lang="cs-CZ" altLang="cs-CZ" sz="2000" b="1" dirty="0">
                <a:solidFill>
                  <a:schemeClr val="bg2"/>
                </a:solidFill>
                <a:latin typeface="Arial" panose="020B0604020202020204" pitchFamily="34" charset="0"/>
              </a:rPr>
              <a:t>trias-jura</a:t>
            </a:r>
            <a:r>
              <a:rPr lang="cs-CZ" altLang="cs-CZ" sz="2000" dirty="0">
                <a:solidFill>
                  <a:schemeClr val="bg2"/>
                </a:solidFill>
                <a:latin typeface="Arial" panose="020B0604020202020204" pitchFamily="34" charset="0"/>
              </a:rPr>
              <a:t> před 205 miliony let</a:t>
            </a:r>
          </a:p>
          <a:p>
            <a:endParaRPr lang="cs-CZ" altLang="cs-CZ" sz="2000" dirty="0">
              <a:solidFill>
                <a:schemeClr val="bg2"/>
              </a:solidFill>
              <a:latin typeface="Arial" panose="020B0604020202020204" pitchFamily="34" charset="0"/>
            </a:endParaRPr>
          </a:p>
          <a:p>
            <a:pPr>
              <a:buFont typeface="Arial" panose="020B0604020202020204" pitchFamily="34" charset="0"/>
              <a:buChar char="•"/>
            </a:pPr>
            <a:r>
              <a:rPr lang="cs-CZ" altLang="cs-CZ" sz="2000" dirty="0">
                <a:solidFill>
                  <a:schemeClr val="bg2"/>
                </a:solidFill>
                <a:latin typeface="Arial" panose="020B0604020202020204" pitchFamily="34" charset="0"/>
              </a:rPr>
              <a:t> Vymírání </a:t>
            </a:r>
            <a:r>
              <a:rPr lang="cs-CZ" altLang="cs-CZ" sz="2000" b="1" dirty="0">
                <a:solidFill>
                  <a:schemeClr val="bg2"/>
                </a:solidFill>
                <a:latin typeface="Arial" panose="020B0604020202020204" pitchFamily="34" charset="0"/>
              </a:rPr>
              <a:t>křída-paleogén</a:t>
            </a:r>
            <a:r>
              <a:rPr lang="cs-CZ" altLang="cs-CZ" sz="2000" dirty="0">
                <a:solidFill>
                  <a:schemeClr val="bg2"/>
                </a:solidFill>
                <a:latin typeface="Arial" panose="020B0604020202020204" pitchFamily="34" charset="0"/>
              </a:rPr>
              <a:t> před 65,5 miliony let</a:t>
            </a:r>
          </a:p>
          <a:p>
            <a:endParaRPr lang="cs-CZ" altLang="cs-CZ" sz="2000" dirty="0">
              <a:solidFill>
                <a:schemeClr val="bg2"/>
              </a:solidFill>
              <a:latin typeface="Arial" panose="020B0604020202020204" pitchFamily="34" charset="0"/>
            </a:endParaRPr>
          </a:p>
          <a:p>
            <a:r>
              <a:rPr lang="cs-CZ" altLang="cs-CZ" sz="2000" dirty="0">
                <a:solidFill>
                  <a:schemeClr val="bg2"/>
                </a:solidFill>
                <a:latin typeface="Arial" panose="020B0604020202020204" pitchFamily="34" charset="0"/>
              </a:rPr>
              <a:t>Šesté vymírání probíhá v současné době způsobené člověkem:</a:t>
            </a:r>
          </a:p>
          <a:p>
            <a:pPr>
              <a:buFont typeface="Arial" panose="020B0604020202020204" pitchFamily="34" charset="0"/>
              <a:buChar char="•"/>
            </a:pPr>
            <a:r>
              <a:rPr lang="cs-CZ" altLang="cs-CZ" sz="2000" dirty="0">
                <a:solidFill>
                  <a:schemeClr val="bg2"/>
                </a:solidFill>
                <a:latin typeface="Arial" panose="020B0604020202020204" pitchFamily="34" charset="0"/>
              </a:rPr>
              <a:t> Vymírání v holocénu (známé také pod názvem vymírání v </a:t>
            </a:r>
            <a:r>
              <a:rPr lang="cs-CZ" altLang="cs-CZ" sz="2000" dirty="0" err="1">
                <a:solidFill>
                  <a:schemeClr val="bg2"/>
                </a:solidFill>
                <a:latin typeface="Arial" panose="020B0604020202020204" pitchFamily="34" charset="0"/>
              </a:rPr>
              <a:t>antropocénu</a:t>
            </a:r>
            <a:r>
              <a:rPr lang="cs-CZ" altLang="cs-CZ" sz="2000" dirty="0">
                <a:solidFill>
                  <a:schemeClr val="bg2"/>
                </a:solidFill>
                <a:latin typeface="Arial" panose="020B0604020202020204" pitchFamily="34" charset="0"/>
              </a:rPr>
              <a:t> nebo </a:t>
            </a:r>
            <a:r>
              <a:rPr lang="cs-CZ" altLang="cs-CZ" dirty="0">
                <a:latin typeface="Arial" panose="020B0604020202020204" pitchFamily="34" charset="0"/>
              </a:rPr>
              <a:t>šesté vymírání) - současnost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DEFF704F-468D-4F8E-91F4-D05302EE3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888"/>
            <a:ext cx="831691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Obdélník 1">
            <a:extLst>
              <a:ext uri="{FF2B5EF4-FFF2-40B4-BE49-F238E27FC236}">
                <a16:creationId xmlns="" xmlns:a16="http://schemas.microsoft.com/office/drawing/2014/main" id="{D43B974A-1E8C-4104-A85A-A6569E3FF558}"/>
              </a:ext>
            </a:extLst>
          </p:cNvPr>
          <p:cNvSpPr>
            <a:spLocks noChangeArrowheads="1"/>
          </p:cNvSpPr>
          <p:nvPr/>
        </p:nvSpPr>
        <p:spPr bwMode="auto">
          <a:xfrm>
            <a:off x="468313" y="5300663"/>
            <a:ext cx="83169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2000" dirty="0">
                <a:solidFill>
                  <a:srgbClr val="222222"/>
                </a:solidFill>
                <a:latin typeface="Arial" panose="020B0604020202020204" pitchFamily="34" charset="0"/>
              </a:rPr>
              <a:t>Grafické vyjádření míry vymírání druhů v průběhu dějin země od kambria po současnost; osa x: miliony let do minulosti, osa y: procenta vymřelých druhů</a:t>
            </a:r>
            <a:endParaRPr lang="cs-CZ" altLang="cs-CZ" sz="2000" dirty="0"/>
          </a:p>
        </p:txBody>
      </p:sp>
      <p:sp>
        <p:nvSpPr>
          <p:cNvPr id="5124" name="Obdélník 2">
            <a:extLst>
              <a:ext uri="{FF2B5EF4-FFF2-40B4-BE49-F238E27FC236}">
                <a16:creationId xmlns="" xmlns:a16="http://schemas.microsoft.com/office/drawing/2014/main" id="{8B286E09-87F8-4C2C-90AE-E3A135AC7868}"/>
              </a:ext>
            </a:extLst>
          </p:cNvPr>
          <p:cNvSpPr>
            <a:spLocks noChangeArrowheads="1"/>
          </p:cNvSpPr>
          <p:nvPr/>
        </p:nvSpPr>
        <p:spPr bwMode="auto">
          <a:xfrm>
            <a:off x="5291931" y="6381328"/>
            <a:ext cx="77041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800" dirty="0">
                <a:hlinkClick r:id="rId3"/>
              </a:rPr>
              <a:t>https://cs.wikipedia.org/wiki/Hromadn%C3%A1_vym%C3%ADr%C3%A1n%C3%AD</a:t>
            </a:r>
            <a:endParaRPr lang="cs-CZ" altLang="cs-CZ" sz="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F6746964-7873-4D06-A8EF-E0CE24A864B0}"/>
              </a:ext>
            </a:extLst>
          </p:cNvPr>
          <p:cNvSpPr/>
          <p:nvPr/>
        </p:nvSpPr>
        <p:spPr>
          <a:xfrm>
            <a:off x="251520" y="941460"/>
            <a:ext cx="8640960" cy="5454763"/>
          </a:xfrm>
          <a:prstGeom prst="rect">
            <a:avLst/>
          </a:prstGeom>
        </p:spPr>
        <p:txBody>
          <a:bodyPr wrap="square">
            <a:spAutoFit/>
          </a:bodyPr>
          <a:lstStyle/>
          <a:p>
            <a:pPr algn="just">
              <a:lnSpc>
                <a:spcPct val="114000"/>
              </a:lnSpc>
              <a:spcAft>
                <a:spcPts val="1200"/>
              </a:spcAft>
            </a:pPr>
            <a:r>
              <a:rPr lang="cs-CZ" sz="2800" dirty="0">
                <a:solidFill>
                  <a:srgbClr val="002060"/>
                </a:solidFill>
                <a:latin typeface="+mj-lt"/>
                <a:ea typeface="Open Sans" panose="020B0606030504020204" pitchFamily="34" charset="0"/>
                <a:cs typeface="Open Sans" panose="020B0606030504020204" pitchFamily="34" charset="0"/>
              </a:rPr>
              <a:t>Vysoká rychlost ubývání druhů v současnosti vede k debatám, zda se lidstvo nenachází na pokraji </a:t>
            </a:r>
            <a:r>
              <a:rPr lang="cs-CZ" sz="2800" b="1" dirty="0">
                <a:solidFill>
                  <a:srgbClr val="002060"/>
                </a:solidFill>
                <a:latin typeface="+mj-lt"/>
                <a:ea typeface="Open Sans" panose="020B0606030504020204" pitchFamily="34" charset="0"/>
                <a:cs typeface="Open Sans" panose="020B0606030504020204" pitchFamily="34" charset="0"/>
              </a:rPr>
              <a:t>šestého masového vymírání</a:t>
            </a:r>
            <a:r>
              <a:rPr lang="cs-CZ" sz="2800" dirty="0">
                <a:solidFill>
                  <a:srgbClr val="002060"/>
                </a:solidFill>
                <a:latin typeface="+mj-lt"/>
                <a:ea typeface="Open Sans" panose="020B0606030504020204" pitchFamily="34" charset="0"/>
                <a:cs typeface="Open Sans" panose="020B0606030504020204" pitchFamily="34" charset="0"/>
              </a:rPr>
              <a:t>, za jehož hlavní příčinu je považován právě člověk. Je to opravdu tak vážné, jak nám předkládají média? Podle profesora</a:t>
            </a:r>
            <a:r>
              <a:rPr lang="cs-CZ" sz="2800" b="1" dirty="0">
                <a:solidFill>
                  <a:srgbClr val="002060"/>
                </a:solidFill>
                <a:latin typeface="+mj-lt"/>
                <a:ea typeface="Open Sans" panose="020B0606030504020204" pitchFamily="34" charset="0"/>
                <a:cs typeface="Open Sans" panose="020B0606030504020204" pitchFamily="34" charset="0"/>
              </a:rPr>
              <a:t> Davida </a:t>
            </a:r>
            <a:r>
              <a:rPr lang="cs-CZ" sz="2800" b="1" dirty="0" err="1">
                <a:solidFill>
                  <a:srgbClr val="002060"/>
                </a:solidFill>
                <a:latin typeface="+mj-lt"/>
                <a:ea typeface="Open Sans" panose="020B0606030504020204" pitchFamily="34" charset="0"/>
                <a:cs typeface="Open Sans" panose="020B0606030504020204" pitchFamily="34" charset="0"/>
              </a:rPr>
              <a:t>Storcha</a:t>
            </a:r>
            <a:r>
              <a:rPr lang="cs-CZ" sz="2800" b="1" dirty="0">
                <a:solidFill>
                  <a:srgbClr val="002060"/>
                </a:solidFill>
                <a:latin typeface="+mj-lt"/>
                <a:ea typeface="Open Sans" panose="020B0606030504020204" pitchFamily="34" charset="0"/>
                <a:cs typeface="Open Sans" panose="020B0606030504020204" pitchFamily="34" charset="0"/>
              </a:rPr>
              <a:t> </a:t>
            </a:r>
            <a:r>
              <a:rPr lang="cs-CZ" sz="2800" dirty="0">
                <a:solidFill>
                  <a:srgbClr val="002060"/>
                </a:solidFill>
                <a:latin typeface="+mj-lt"/>
                <a:ea typeface="Open Sans" panose="020B0606030504020204" pitchFamily="34" charset="0"/>
                <a:cs typeface="Open Sans" panose="020B0606030504020204" pitchFamily="34" charset="0"/>
              </a:rPr>
              <a:t>(</a:t>
            </a:r>
            <a:r>
              <a:rPr lang="cs-CZ" sz="2800" i="1" dirty="0">
                <a:solidFill>
                  <a:srgbClr val="002060"/>
                </a:solidFill>
                <a:latin typeface="+mj-lt"/>
                <a:ea typeface="Open Sans" panose="020B0606030504020204" pitchFamily="34" charset="0"/>
                <a:cs typeface="Open Sans" panose="020B0606030504020204" pitchFamily="34" charset="0"/>
              </a:rPr>
              <a:t>časopis Vesmír, 2011/10</a:t>
            </a:r>
            <a:r>
              <a:rPr lang="cs-CZ" sz="2800" dirty="0">
                <a:solidFill>
                  <a:srgbClr val="002060"/>
                </a:solidFill>
                <a:latin typeface="+mj-lt"/>
                <a:ea typeface="Open Sans" panose="020B0606030504020204" pitchFamily="34" charset="0"/>
                <a:cs typeface="Open Sans" panose="020B0606030504020204" pitchFamily="34" charset="0"/>
              </a:rPr>
              <a:t>) poslední odhady udávají, že za posledních 500 let se počet vymřelých druhů u dobře zdokumentovaných skupin pohyboval pouze v jednotkách procent. Navzdory všem dramatickým scénářům tedy zdaleka nedosahuje rozsahu vymírání v rámci „Velké pětky“. </a:t>
            </a:r>
          </a:p>
        </p:txBody>
      </p:sp>
    </p:spTree>
    <p:extLst>
      <p:ext uri="{BB962C8B-B14F-4D97-AF65-F5344CB8AC3E}">
        <p14:creationId xmlns:p14="http://schemas.microsoft.com/office/powerpoint/2010/main" val="2916455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F6746964-7873-4D06-A8EF-E0CE24A864B0}"/>
              </a:ext>
            </a:extLst>
          </p:cNvPr>
          <p:cNvSpPr/>
          <p:nvPr/>
        </p:nvSpPr>
        <p:spPr>
          <a:xfrm>
            <a:off x="251520" y="941460"/>
            <a:ext cx="8640960" cy="3981026"/>
          </a:xfrm>
          <a:prstGeom prst="rect">
            <a:avLst/>
          </a:prstGeom>
        </p:spPr>
        <p:txBody>
          <a:bodyPr wrap="square">
            <a:spAutoFit/>
          </a:bodyPr>
          <a:lstStyle/>
          <a:p>
            <a:pPr algn="just">
              <a:lnSpc>
                <a:spcPct val="114000"/>
              </a:lnSpc>
              <a:spcAft>
                <a:spcPts val="1200"/>
              </a:spcAft>
            </a:pPr>
            <a:r>
              <a:rPr lang="cs-CZ" sz="2800" dirty="0">
                <a:solidFill>
                  <a:srgbClr val="002060"/>
                </a:solidFill>
                <a:latin typeface="+mj-lt"/>
                <a:ea typeface="Open Sans" panose="020B0606030504020204" pitchFamily="34" charset="0"/>
                <a:cs typeface="Open Sans" panose="020B0606030504020204" pitchFamily="34" charset="0"/>
              </a:rPr>
              <a:t>Pokud však vezmeme v úvahu i ohrožené druhy a současnou rychlost vymírání druhů, můžeme se na úroveň masového vymírání dostat během pár stovek až tisíců let. Pro zajímavost, v roce 2015 byl nejohroženějším savcem na planetě nosorožec tuponosý severní (</a:t>
            </a:r>
            <a:r>
              <a:rPr lang="cs-CZ" sz="2800" i="1" dirty="0" err="1">
                <a:solidFill>
                  <a:srgbClr val="002060"/>
                </a:solidFill>
                <a:latin typeface="+mj-lt"/>
                <a:ea typeface="Open Sans" panose="020B0606030504020204" pitchFamily="34" charset="0"/>
                <a:cs typeface="Open Sans" panose="020B0606030504020204" pitchFamily="34" charset="0"/>
              </a:rPr>
              <a:t>Ceratotherium</a:t>
            </a:r>
            <a:r>
              <a:rPr lang="cs-CZ" sz="2800" i="1" dirty="0">
                <a:solidFill>
                  <a:srgbClr val="002060"/>
                </a:solidFill>
                <a:latin typeface="+mj-lt"/>
                <a:ea typeface="Open Sans" panose="020B0606030504020204" pitchFamily="34" charset="0"/>
                <a:cs typeface="Open Sans" panose="020B0606030504020204" pitchFamily="34" charset="0"/>
              </a:rPr>
              <a:t> </a:t>
            </a:r>
            <a:r>
              <a:rPr lang="cs-CZ" sz="2800" i="1" dirty="0" err="1">
                <a:solidFill>
                  <a:srgbClr val="002060"/>
                </a:solidFill>
                <a:latin typeface="+mj-lt"/>
                <a:ea typeface="Open Sans" panose="020B0606030504020204" pitchFamily="34" charset="0"/>
                <a:cs typeface="Open Sans" panose="020B0606030504020204" pitchFamily="34" charset="0"/>
              </a:rPr>
              <a:t>simum</a:t>
            </a:r>
            <a:r>
              <a:rPr lang="cs-CZ" sz="2800" i="1" dirty="0">
                <a:solidFill>
                  <a:srgbClr val="002060"/>
                </a:solidFill>
                <a:latin typeface="+mj-lt"/>
                <a:ea typeface="Open Sans" panose="020B0606030504020204" pitchFamily="34" charset="0"/>
                <a:cs typeface="Open Sans" panose="020B0606030504020204" pitchFamily="34" charset="0"/>
              </a:rPr>
              <a:t> </a:t>
            </a:r>
            <a:r>
              <a:rPr lang="cs-CZ" sz="2800" i="1" dirty="0" err="1">
                <a:solidFill>
                  <a:srgbClr val="002060"/>
                </a:solidFill>
                <a:latin typeface="+mj-lt"/>
                <a:ea typeface="Open Sans" panose="020B0606030504020204" pitchFamily="34" charset="0"/>
                <a:cs typeface="Open Sans" panose="020B0606030504020204" pitchFamily="34" charset="0"/>
              </a:rPr>
              <a:t>cottoni</a:t>
            </a:r>
            <a:r>
              <a:rPr lang="cs-CZ" sz="2800" dirty="0">
                <a:solidFill>
                  <a:srgbClr val="002060"/>
                </a:solidFill>
                <a:latin typeface="+mj-lt"/>
                <a:ea typeface="Open Sans" panose="020B0606030504020204" pitchFamily="34" charset="0"/>
                <a:cs typeface="Open Sans" panose="020B0606030504020204" pitchFamily="34" charset="0"/>
              </a:rPr>
              <a:t>) – na světě zbývalo pouhých pět jedinců. Poslední samec byl v Keni hlídán 24 hodin denně ozbrojenou hlídkou</a:t>
            </a:r>
            <a:r>
              <a:rPr lang="cs-CZ"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947823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VÃ½sledek obrÃ¡zku pro ceratotherium simum cottoni">
            <a:extLst>
              <a:ext uri="{FF2B5EF4-FFF2-40B4-BE49-F238E27FC236}">
                <a16:creationId xmlns="" xmlns:a16="http://schemas.microsoft.com/office/drawing/2014/main" id="{5B0B2542-AF29-4346-85E6-62A6B0F317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16632"/>
            <a:ext cx="7488832" cy="599106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 xmlns:a16="http://schemas.microsoft.com/office/drawing/2014/main" id="{C36374D9-B0DD-453F-B320-0F2DD8C4FD94}"/>
              </a:ext>
            </a:extLst>
          </p:cNvPr>
          <p:cNvSpPr/>
          <p:nvPr/>
        </p:nvSpPr>
        <p:spPr>
          <a:xfrm>
            <a:off x="1403648" y="6140569"/>
            <a:ext cx="7200800" cy="369332"/>
          </a:xfrm>
          <a:prstGeom prst="rect">
            <a:avLst/>
          </a:prstGeom>
        </p:spPr>
        <p:txBody>
          <a:bodyPr wrap="square">
            <a:spAutoFit/>
          </a:bodyPr>
          <a:lstStyle/>
          <a:p>
            <a:r>
              <a:rPr lang="cs-CZ" sz="900" dirty="0">
                <a:solidFill>
                  <a:srgbClr val="002060"/>
                </a:solidFill>
                <a:hlinkClick r:id="rId4">
                  <a:extLst>
                    <a:ext uri="{A12FA001-AC4F-418D-AE19-62706E023703}">
                      <ahyp:hlinkClr xmlns="" xmlns:ahyp="http://schemas.microsoft.com/office/drawing/2018/hyperlinkcolor" val="tx"/>
                    </a:ext>
                  </a:extLst>
                </a:hlinkClick>
              </a:rPr>
              <a:t>https://www.google.com/search?q=ceratotherium+simum+cottoni&amp;source=lnms&amp;tbm=isch&amp;sa=X&amp;ved=0ahUKEwjI-s7azdfjAhUJa1AKHb_WD3EQ_AUIESgB&amp;biw=877&amp;bih=403#imgrc=njWA3hIsvzCy9M:</a:t>
            </a:r>
            <a:endParaRPr lang="cs-CZ" sz="900" dirty="0">
              <a:solidFill>
                <a:srgbClr val="002060"/>
              </a:solidFill>
            </a:endParaRPr>
          </a:p>
        </p:txBody>
      </p:sp>
    </p:spTree>
    <p:extLst>
      <p:ext uri="{BB962C8B-B14F-4D97-AF65-F5344CB8AC3E}">
        <p14:creationId xmlns:p14="http://schemas.microsoft.com/office/powerpoint/2010/main" val="4236312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délník 1">
            <a:extLst>
              <a:ext uri="{FF2B5EF4-FFF2-40B4-BE49-F238E27FC236}">
                <a16:creationId xmlns="" xmlns:a16="http://schemas.microsoft.com/office/drawing/2014/main" id="{1317791C-FBFE-4125-820B-E6643BD97E13}"/>
              </a:ext>
            </a:extLst>
          </p:cNvPr>
          <p:cNvSpPr>
            <a:spLocks noChangeArrowheads="1"/>
          </p:cNvSpPr>
          <p:nvPr/>
        </p:nvSpPr>
        <p:spPr bwMode="auto">
          <a:xfrm>
            <a:off x="293940" y="1259175"/>
            <a:ext cx="864096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pPr algn="just"/>
            <a:r>
              <a:rPr lang="cs-CZ" altLang="cs-CZ" sz="2800" dirty="0">
                <a:solidFill>
                  <a:srgbClr val="222222"/>
                </a:solidFill>
                <a:latin typeface="Arial" panose="020B0604020202020204" pitchFamily="34" charset="0"/>
              </a:rPr>
              <a:t>K vyhynutí živočišných i rostlinných druhů dochází i současnosti jak na pevnině tak v oceánech či na ostrovech. Vymírání se zrychlilo ve 20. století a pokračuje i ve 21. století, kdy se k nadměrnému lovu a odlesňování přidaly i takové faktory jako je přelidnění, globální oteplování, acidifikace oceánů, znečištění plasty, desertifikace a změny v ekosystémech.</a:t>
            </a:r>
          </a:p>
          <a:p>
            <a:pPr algn="just"/>
            <a:endParaRPr lang="cs-CZ" altLang="cs-CZ" sz="2800" dirty="0">
              <a:solidFill>
                <a:srgbClr val="222222"/>
              </a:solidFill>
              <a:latin typeface="Arial" panose="020B0604020202020204" pitchFamily="34" charset="0"/>
            </a:endParaRPr>
          </a:p>
          <a:p>
            <a:pPr algn="just"/>
            <a:endParaRPr lang="cs-CZ" altLang="cs-CZ" dirty="0">
              <a:solidFill>
                <a:srgbClr val="222222"/>
              </a:solidFill>
              <a:latin typeface="Arial" panose="020B0604020202020204" pitchFamily="34" charset="0"/>
            </a:endParaRPr>
          </a:p>
        </p:txBody>
      </p:sp>
      <p:sp>
        <p:nvSpPr>
          <p:cNvPr id="8196" name="Obdélník 2">
            <a:extLst>
              <a:ext uri="{FF2B5EF4-FFF2-40B4-BE49-F238E27FC236}">
                <a16:creationId xmlns="" xmlns:a16="http://schemas.microsoft.com/office/drawing/2014/main" id="{934AA67C-0188-4D5B-AD3F-89CCF50F25F3}"/>
              </a:ext>
            </a:extLst>
          </p:cNvPr>
          <p:cNvSpPr>
            <a:spLocks noChangeArrowheads="1"/>
          </p:cNvSpPr>
          <p:nvPr/>
        </p:nvSpPr>
        <p:spPr bwMode="auto">
          <a:xfrm>
            <a:off x="323850" y="6092825"/>
            <a:ext cx="250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900"/>
              <a:t>https://www.saveafricananimals.org/ochrana-zvirat/hrozby-pro-zvirata/pytlaci</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12DF690D-FFE5-479A-AAF9-B8F279CBFB7C}"/>
              </a:ext>
            </a:extLst>
          </p:cNvPr>
          <p:cNvSpPr/>
          <p:nvPr/>
        </p:nvSpPr>
        <p:spPr>
          <a:xfrm>
            <a:off x="565134" y="476672"/>
            <a:ext cx="8013732" cy="523220"/>
          </a:xfrm>
          <a:prstGeom prst="rect">
            <a:avLst/>
          </a:prstGeom>
        </p:spPr>
        <p:txBody>
          <a:bodyPr wrap="none">
            <a:spAutoFit/>
          </a:bodyPr>
          <a:lstStyle/>
          <a:p>
            <a:r>
              <a:rPr lang="cs-CZ" sz="2800" b="1" dirty="0">
                <a:solidFill>
                  <a:srgbClr val="002060"/>
                </a:solidFill>
                <a:latin typeface="Arial" panose="020B0604020202020204" pitchFamily="34" charset="0"/>
                <a:cs typeface="Arial" panose="020B0604020202020204" pitchFamily="34" charset="0"/>
              </a:rPr>
              <a:t>Člověk decimuje populace řady druhů zvířat…</a:t>
            </a:r>
          </a:p>
        </p:txBody>
      </p:sp>
      <p:pic>
        <p:nvPicPr>
          <p:cNvPr id="50178" name="Picture 2" descr="VÃ½sledek obrÃ¡zku pro pytlÃ¡ctvÃ­ afrika">
            <a:extLst>
              <a:ext uri="{FF2B5EF4-FFF2-40B4-BE49-F238E27FC236}">
                <a16:creationId xmlns="" xmlns:a16="http://schemas.microsoft.com/office/drawing/2014/main" id="{AC988179-2441-43BA-9D32-B904B7B56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340768"/>
            <a:ext cx="6944190" cy="374441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 xmlns:a16="http://schemas.microsoft.com/office/drawing/2014/main" id="{0CD41174-4095-4957-85D0-5CD08F5C6738}"/>
              </a:ext>
            </a:extLst>
          </p:cNvPr>
          <p:cNvSpPr/>
          <p:nvPr/>
        </p:nvSpPr>
        <p:spPr>
          <a:xfrm>
            <a:off x="2627784" y="6127412"/>
            <a:ext cx="6300192" cy="369332"/>
          </a:xfrm>
          <a:prstGeom prst="rect">
            <a:avLst/>
          </a:prstGeom>
        </p:spPr>
        <p:txBody>
          <a:bodyPr wrap="square">
            <a:spAutoFit/>
          </a:bodyPr>
          <a:lstStyle/>
          <a:p>
            <a:r>
              <a:rPr lang="cs-CZ" sz="900" dirty="0">
                <a:hlinkClick r:id="rId4"/>
              </a:rPr>
              <a:t>https://www.google.com/search?q=pytl%C3%A1ctv%C3%AD+afrika&amp;source=lnms&amp;tbm=isch&amp;sa=X&amp;ved=0ahUKEwjcqvW20-PjAhWDI1AKHQPbC3cQ_AUIESgB&amp;biw=877&amp;bih=431#imgrc=_Y4Vludgf9lxoM:</a:t>
            </a:r>
            <a:endParaRPr lang="cs-CZ" sz="900" dirty="0"/>
          </a:p>
        </p:txBody>
      </p:sp>
    </p:spTree>
    <p:extLst>
      <p:ext uri="{BB962C8B-B14F-4D97-AF65-F5344CB8AC3E}">
        <p14:creationId xmlns:p14="http://schemas.microsoft.com/office/powerpoint/2010/main" val="1245085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délník 1">
            <a:extLst>
              <a:ext uri="{FF2B5EF4-FFF2-40B4-BE49-F238E27FC236}">
                <a16:creationId xmlns="" xmlns:a16="http://schemas.microsoft.com/office/drawing/2014/main" id="{1317791C-FBFE-4125-820B-E6643BD97E13}"/>
              </a:ext>
            </a:extLst>
          </p:cNvPr>
          <p:cNvSpPr>
            <a:spLocks noChangeArrowheads="1"/>
          </p:cNvSpPr>
          <p:nvPr/>
        </p:nvSpPr>
        <p:spPr bwMode="auto">
          <a:xfrm>
            <a:off x="323850" y="476250"/>
            <a:ext cx="8280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pPr algn="just"/>
            <a:endParaRPr lang="cs-CZ" altLang="cs-CZ" dirty="0">
              <a:solidFill>
                <a:srgbClr val="222222"/>
              </a:solidFill>
              <a:latin typeface="Arial" panose="020B0604020202020204" pitchFamily="34" charset="0"/>
            </a:endParaRPr>
          </a:p>
          <a:p>
            <a:pPr algn="just"/>
            <a:r>
              <a:rPr lang="cs-CZ" altLang="cs-CZ" dirty="0">
                <a:solidFill>
                  <a:srgbClr val="222222"/>
                </a:solidFill>
                <a:latin typeface="Arial" panose="020B0604020202020204" pitchFamily="34" charset="0"/>
              </a:rPr>
              <a:t>Podle zprávy WWF z roku 2018 došlo od roku 1970 k drastickému snížení populací všech obratlovců na planetě o 60 %. Bezprostřední nebezpečí vyhynutí hrozí </a:t>
            </a:r>
            <a:r>
              <a:rPr lang="cs-CZ" altLang="cs-CZ" b="1" dirty="0">
                <a:solidFill>
                  <a:srgbClr val="222222"/>
                </a:solidFill>
                <a:latin typeface="Arial" panose="020B0604020202020204" pitchFamily="34" charset="0"/>
              </a:rPr>
              <a:t>slonům</a:t>
            </a:r>
            <a:r>
              <a:rPr lang="cs-CZ" altLang="cs-CZ" dirty="0">
                <a:solidFill>
                  <a:srgbClr val="222222"/>
                </a:solidFill>
                <a:latin typeface="Arial" panose="020B0604020202020204" pitchFamily="34" charset="0"/>
              </a:rPr>
              <a:t> a </a:t>
            </a:r>
            <a:r>
              <a:rPr lang="cs-CZ" altLang="cs-CZ" b="1" dirty="0">
                <a:solidFill>
                  <a:srgbClr val="222222"/>
                </a:solidFill>
                <a:latin typeface="Arial" panose="020B0604020202020204" pitchFamily="34" charset="0"/>
              </a:rPr>
              <a:t>nosorožcům</a:t>
            </a:r>
            <a:r>
              <a:rPr lang="cs-CZ" altLang="cs-CZ" dirty="0">
                <a:solidFill>
                  <a:srgbClr val="222222"/>
                </a:solidFill>
                <a:latin typeface="Arial" panose="020B0604020202020204" pitchFamily="34" charset="0"/>
              </a:rPr>
              <a:t>, které vybíjejí pytláci. Populace afrických slonů stále klesá, protože se narodí méně slonů než je každoročně zabito kvůli slonovině.</a:t>
            </a:r>
          </a:p>
          <a:p>
            <a:pPr algn="just"/>
            <a:endParaRPr lang="cs-CZ" altLang="cs-CZ" dirty="0">
              <a:solidFill>
                <a:srgbClr val="222222"/>
              </a:solidFill>
              <a:latin typeface="Arial" panose="020B0604020202020204" pitchFamily="34" charset="0"/>
            </a:endParaRPr>
          </a:p>
        </p:txBody>
      </p:sp>
      <p:pic>
        <p:nvPicPr>
          <p:cNvPr id="8195" name="Obrázek 1">
            <a:extLst>
              <a:ext uri="{FF2B5EF4-FFF2-40B4-BE49-F238E27FC236}">
                <a16:creationId xmlns="" xmlns:a16="http://schemas.microsoft.com/office/drawing/2014/main" id="{70A564EF-8F66-4625-AEA6-4B8414C6D4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357563"/>
            <a:ext cx="45212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Obdélník 2">
            <a:extLst>
              <a:ext uri="{FF2B5EF4-FFF2-40B4-BE49-F238E27FC236}">
                <a16:creationId xmlns="" xmlns:a16="http://schemas.microsoft.com/office/drawing/2014/main" id="{934AA67C-0188-4D5B-AD3F-89CCF50F25F3}"/>
              </a:ext>
            </a:extLst>
          </p:cNvPr>
          <p:cNvSpPr>
            <a:spLocks noChangeArrowheads="1"/>
          </p:cNvSpPr>
          <p:nvPr/>
        </p:nvSpPr>
        <p:spPr bwMode="auto">
          <a:xfrm>
            <a:off x="323850" y="6092825"/>
            <a:ext cx="250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900"/>
              <a:t>https://www.saveafricananimals.org/ochrana-zvirat/hrozby-pro-zvirata/pytlaci</a:t>
            </a:r>
          </a:p>
        </p:txBody>
      </p:sp>
    </p:spTree>
    <p:extLst>
      <p:ext uri="{BB962C8B-B14F-4D97-AF65-F5344CB8AC3E}">
        <p14:creationId xmlns:p14="http://schemas.microsoft.com/office/powerpoint/2010/main" val="1141978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Obrázek 1">
            <a:extLst>
              <a:ext uri="{FF2B5EF4-FFF2-40B4-BE49-F238E27FC236}">
                <a16:creationId xmlns="" xmlns:a16="http://schemas.microsoft.com/office/drawing/2014/main" id="{F0CCDE30-42DA-4D73-A718-28AE100E69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692150"/>
            <a:ext cx="7681912"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Obdélník 2">
            <a:extLst>
              <a:ext uri="{FF2B5EF4-FFF2-40B4-BE49-F238E27FC236}">
                <a16:creationId xmlns="" xmlns:a16="http://schemas.microsoft.com/office/drawing/2014/main" id="{8D91867E-9E8D-4C46-AA1C-FE5824820D0B}"/>
              </a:ext>
            </a:extLst>
          </p:cNvPr>
          <p:cNvSpPr>
            <a:spLocks noChangeArrowheads="1"/>
          </p:cNvSpPr>
          <p:nvPr/>
        </p:nvSpPr>
        <p:spPr bwMode="auto">
          <a:xfrm>
            <a:off x="468313" y="6092825"/>
            <a:ext cx="828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a:t>https://cs.wikipedia.org/wiki/Obchod_se_slonovinou#/media/Soubor:Předměty_ze_slonoviny_zabavené_na_černém_trhu.JPG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Obdélník 1">
            <a:extLst>
              <a:ext uri="{FF2B5EF4-FFF2-40B4-BE49-F238E27FC236}">
                <a16:creationId xmlns="" xmlns:a16="http://schemas.microsoft.com/office/drawing/2014/main" id="{CAE2E481-FA06-4686-AEF8-E0131A23A612}"/>
              </a:ext>
            </a:extLst>
          </p:cNvPr>
          <p:cNvSpPr>
            <a:spLocks noChangeArrowheads="1"/>
          </p:cNvSpPr>
          <p:nvPr/>
        </p:nvSpPr>
        <p:spPr bwMode="auto">
          <a:xfrm>
            <a:off x="468313" y="1196975"/>
            <a:ext cx="842486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sz="3200" dirty="0">
                <a:solidFill>
                  <a:srgbClr val="000066"/>
                </a:solidFill>
                <a:latin typeface="Arial" panose="020B0604020202020204" pitchFamily="34" charset="0"/>
                <a:cs typeface="Arial" panose="020B0604020202020204" pitchFamily="34" charset="0"/>
              </a:rPr>
              <a:t>Ve většině konkrétních studií či aplikací se většinou zkoumá dílčí část</a:t>
            </a:r>
          </a:p>
          <a:p>
            <a:endParaRPr lang="cs-CZ" altLang="cs-CZ" sz="3200" b="1" dirty="0">
              <a:solidFill>
                <a:srgbClr val="000066"/>
              </a:solidFill>
              <a:latin typeface="Arial" panose="020B0604020202020204" pitchFamily="34" charset="0"/>
              <a:cs typeface="Arial" panose="020B0604020202020204" pitchFamily="34" charset="0"/>
            </a:endParaRPr>
          </a:p>
          <a:p>
            <a:r>
              <a:rPr lang="cs-CZ" altLang="cs-CZ" sz="3200" b="1" dirty="0">
                <a:solidFill>
                  <a:srgbClr val="000066"/>
                </a:solidFill>
                <a:latin typeface="Arial" panose="020B0604020202020204" pitchFamily="34" charset="0"/>
                <a:cs typeface="Arial" panose="020B0604020202020204" pitchFamily="34" charset="0"/>
              </a:rPr>
              <a:t>  </a:t>
            </a:r>
            <a:r>
              <a:rPr lang="cs-CZ" altLang="cs-CZ" sz="3600" b="1" dirty="0">
                <a:solidFill>
                  <a:srgbClr val="000066"/>
                </a:solidFill>
                <a:latin typeface="Arial" panose="020B0604020202020204" pitchFamily="34" charset="0"/>
                <a:cs typeface="Arial" panose="020B0604020202020204" pitchFamily="34" charset="0"/>
              </a:rPr>
              <a:t>druhová bohatost  </a:t>
            </a:r>
            <a:r>
              <a:rPr lang="cs-CZ" altLang="cs-CZ" sz="3600" dirty="0">
                <a:solidFill>
                  <a:srgbClr val="000066"/>
                </a:solidFill>
                <a:latin typeface="Arial" panose="020B0604020202020204" pitchFamily="34" charset="0"/>
                <a:cs typeface="Arial" panose="020B0604020202020204" pitchFamily="34" charset="0"/>
              </a:rPr>
              <a:t>(</a:t>
            </a:r>
            <a:r>
              <a:rPr lang="cs-CZ" altLang="cs-CZ" sz="3600" i="1" dirty="0">
                <a:solidFill>
                  <a:srgbClr val="000066"/>
                </a:solidFill>
                <a:latin typeface="Arial" panose="020B0604020202020204" pitchFamily="34" charset="0"/>
                <a:cs typeface="Arial" panose="020B0604020202020204" pitchFamily="34" charset="0"/>
              </a:rPr>
              <a:t>species </a:t>
            </a:r>
            <a:r>
              <a:rPr lang="cs-CZ" altLang="cs-CZ" sz="3600" i="1" dirty="0" err="1">
                <a:solidFill>
                  <a:srgbClr val="000066"/>
                </a:solidFill>
                <a:latin typeface="Arial" panose="020B0604020202020204" pitchFamily="34" charset="0"/>
                <a:cs typeface="Arial" panose="020B0604020202020204" pitchFamily="34" charset="0"/>
              </a:rPr>
              <a:t>richness</a:t>
            </a:r>
            <a:r>
              <a:rPr lang="cs-CZ" altLang="cs-CZ" sz="3600" dirty="0">
                <a:solidFill>
                  <a:srgbClr val="000066"/>
                </a:solidFill>
                <a:latin typeface="Arial" panose="020B0604020202020204" pitchFamily="34" charset="0"/>
                <a:cs typeface="Arial" panose="020B0604020202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bdélník 1">
            <a:extLst>
              <a:ext uri="{FF2B5EF4-FFF2-40B4-BE49-F238E27FC236}">
                <a16:creationId xmlns="" xmlns:a16="http://schemas.microsoft.com/office/drawing/2014/main" id="{78F934FC-7740-4BF1-B472-D66748FF8F7B}"/>
              </a:ext>
            </a:extLst>
          </p:cNvPr>
          <p:cNvSpPr>
            <a:spLocks noChangeArrowheads="1"/>
          </p:cNvSpPr>
          <p:nvPr/>
        </p:nvSpPr>
        <p:spPr bwMode="auto">
          <a:xfrm>
            <a:off x="684213" y="260350"/>
            <a:ext cx="77755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pPr algn="just"/>
            <a:r>
              <a:rPr lang="cs-CZ" altLang="cs-CZ" sz="2000" dirty="0">
                <a:solidFill>
                  <a:schemeClr val="bg2"/>
                </a:solidFill>
                <a:latin typeface="Arial" panose="020B0604020202020204" pitchFamily="34" charset="0"/>
              </a:rPr>
              <a:t>Nelegální a dlouhodobé zabíjení slonů kvůli klům má vliv na další vývoj těchto chobotnatců, ubývá zvířat s velkými kly.</a:t>
            </a:r>
          </a:p>
          <a:p>
            <a:pPr algn="just"/>
            <a:r>
              <a:rPr lang="cs-CZ" altLang="cs-CZ" sz="2000" dirty="0">
                <a:solidFill>
                  <a:schemeClr val="bg2"/>
                </a:solidFill>
                <a:latin typeface="Arial" panose="020B0604020202020204" pitchFamily="34" charset="0"/>
              </a:rPr>
              <a:t>Studie z roku 2015 z východoafrické Keni se zabývala  velikostí klů u sloních samců a ukázala, že ti, co se narodili po roce 1995, měli o 21 procent menší kly než samci narození v 60. letech.</a:t>
            </a:r>
          </a:p>
          <a:p>
            <a:pPr algn="just"/>
            <a:r>
              <a:rPr lang="cs-CZ" altLang="cs-CZ" sz="2000" dirty="0">
                <a:solidFill>
                  <a:schemeClr val="bg2"/>
                </a:solidFill>
                <a:latin typeface="Arial" panose="020B0604020202020204" pitchFamily="34" charset="0"/>
              </a:rPr>
              <a:t>Je to možná dané tím historicky obrovským pytláckým tlakem. Je opravdu možné, že v průběhu několika generací sloni s velkými kly mizí z populací.</a:t>
            </a:r>
          </a:p>
        </p:txBody>
      </p:sp>
      <p:pic>
        <p:nvPicPr>
          <p:cNvPr id="10243" name="Obrázek 2">
            <a:extLst>
              <a:ext uri="{FF2B5EF4-FFF2-40B4-BE49-F238E27FC236}">
                <a16:creationId xmlns="" xmlns:a16="http://schemas.microsoft.com/office/drawing/2014/main" id="{5F5ADCA0-477C-48B2-937D-5034F488ED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2708275"/>
            <a:ext cx="54102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Obdélník 3">
            <a:extLst>
              <a:ext uri="{FF2B5EF4-FFF2-40B4-BE49-F238E27FC236}">
                <a16:creationId xmlns="" xmlns:a16="http://schemas.microsoft.com/office/drawing/2014/main" id="{0D9A8147-1220-4E28-BD07-AB8CB4C9C9E3}"/>
              </a:ext>
            </a:extLst>
          </p:cNvPr>
          <p:cNvSpPr>
            <a:spLocks noChangeArrowheads="1"/>
          </p:cNvSpPr>
          <p:nvPr/>
        </p:nvSpPr>
        <p:spPr bwMode="auto">
          <a:xfrm>
            <a:off x="323850" y="6237288"/>
            <a:ext cx="7488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1200"/>
              <a:t>https://www.lidovky.cz/svet/ochranci-zvirat-nalezli-v-botswane-90-zabitych-slonu-pytlaci-jim-urezali-kly.A180904_134856_ln_zahranici_mha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bdélník 2">
            <a:extLst>
              <a:ext uri="{FF2B5EF4-FFF2-40B4-BE49-F238E27FC236}">
                <a16:creationId xmlns="" xmlns:a16="http://schemas.microsoft.com/office/drawing/2014/main" id="{7A77ACDB-E445-4B88-95EA-12052F91359B}"/>
              </a:ext>
            </a:extLst>
          </p:cNvPr>
          <p:cNvSpPr>
            <a:spLocks noChangeArrowheads="1"/>
          </p:cNvSpPr>
          <p:nvPr/>
        </p:nvSpPr>
        <p:spPr bwMode="auto">
          <a:xfrm>
            <a:off x="468313" y="766763"/>
            <a:ext cx="82073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pPr algn="just"/>
            <a:r>
              <a:rPr lang="cs-CZ" altLang="cs-CZ" sz="2000">
                <a:solidFill>
                  <a:srgbClr val="222222"/>
                </a:solidFill>
                <a:latin typeface="Arial" panose="020B0604020202020204" pitchFamily="34" charset="0"/>
              </a:rPr>
              <a:t>V permafrostu a v rašelině zakonzervované kly vyhynulých pleistocénních </a:t>
            </a:r>
            <a:r>
              <a:rPr lang="cs-CZ" altLang="cs-CZ" sz="2000" b="1">
                <a:solidFill>
                  <a:srgbClr val="222222"/>
                </a:solidFill>
                <a:latin typeface="Arial" panose="020B0604020202020204" pitchFamily="34" charset="0"/>
              </a:rPr>
              <a:t>mamutů</a:t>
            </a:r>
            <a:r>
              <a:rPr lang="cs-CZ" altLang="cs-CZ" sz="2000">
                <a:solidFill>
                  <a:srgbClr val="222222"/>
                </a:solidFill>
                <a:latin typeface="Arial" panose="020B0604020202020204" pitchFamily="34" charset="0"/>
              </a:rPr>
              <a:t> (</a:t>
            </a:r>
            <a:r>
              <a:rPr lang="cs-CZ" altLang="cs-CZ" sz="2000" i="1">
                <a:solidFill>
                  <a:srgbClr val="222222"/>
                </a:solidFill>
                <a:latin typeface="Arial" panose="020B0604020202020204" pitchFamily="34" charset="0"/>
              </a:rPr>
              <a:t>Mammuthus primigenius</a:t>
            </a:r>
            <a:r>
              <a:rPr lang="cs-CZ" altLang="cs-CZ" sz="2000">
                <a:solidFill>
                  <a:srgbClr val="222222"/>
                </a:solidFill>
                <a:latin typeface="Arial" panose="020B0604020202020204" pitchFamily="34" charset="0"/>
              </a:rPr>
              <a:t>) jsou pravidelně nalézány napříč severní polokoulí a zejména na Sibiři. Slonovina mamutů i současných slonů se v některých případech může velice podobat. Mamutovina je však zpravidla tmavší. Spolehlivým vodítkem jsou ale znaky vnitřní struktury klu, patrné na příčném průřezu. </a:t>
            </a:r>
          </a:p>
          <a:p>
            <a:pPr algn="just"/>
            <a:r>
              <a:rPr lang="cs-CZ" altLang="cs-CZ" sz="2000">
                <a:solidFill>
                  <a:srgbClr val="222222"/>
                </a:solidFill>
                <a:latin typeface="Arial" panose="020B0604020202020204" pitchFamily="34" charset="0"/>
              </a:rPr>
              <a:t>Po roce 1582, kdy carské Rusko ovládlo velkou část Sibiře, se slonovina mamutů stala pravidelněji dostupným zbožím. Ruský obchod s mamutovinou zaznamenával od poloviny 18. století neustálý vzestup. Například v roce 1821 bylo z Novosibirských ostrovů jedním obchodníkem dovezeno 8 165 kg mamutoviny, což odpovídá přibližně 50 mamutům. </a:t>
            </a:r>
          </a:p>
          <a:p>
            <a:pPr algn="just"/>
            <a:r>
              <a:rPr lang="cs-CZ" altLang="cs-CZ" sz="2000">
                <a:solidFill>
                  <a:srgbClr val="222222"/>
                </a:solidFill>
                <a:latin typeface="Arial" panose="020B0604020202020204" pitchFamily="34" charset="0"/>
              </a:rPr>
              <a:t>Odhady hovoří až o 46 750 nálezech mamutů v prvních 250 letech od připojení Sibiře k Ruskému impériu. Na počátku 19. století byla mamutovina používána jako běžná surovina pro výrobu kláves klavírů, biliardové koule a ornamentové dózy. Odhaduje se, že na Sibiři může být stále ukryto ve zmrzlé půdě až 10 milionů mamutů.</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Obrázek 1">
            <a:extLst>
              <a:ext uri="{FF2B5EF4-FFF2-40B4-BE49-F238E27FC236}">
                <a16:creationId xmlns="" xmlns:a16="http://schemas.microsoft.com/office/drawing/2014/main" id="{80BDF5D5-1CC1-48F8-B31F-5201C05605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58963"/>
            <a:ext cx="91440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Obdélník 2">
            <a:extLst>
              <a:ext uri="{FF2B5EF4-FFF2-40B4-BE49-F238E27FC236}">
                <a16:creationId xmlns="" xmlns:a16="http://schemas.microsoft.com/office/drawing/2014/main" id="{BFA9274F-99AE-47B0-8E20-C3F99670E3F7}"/>
              </a:ext>
            </a:extLst>
          </p:cNvPr>
          <p:cNvSpPr>
            <a:spLocks noChangeArrowheads="1"/>
          </p:cNvSpPr>
          <p:nvPr/>
        </p:nvSpPr>
        <p:spPr bwMode="auto">
          <a:xfrm>
            <a:off x="611188" y="5661025"/>
            <a:ext cx="813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a:t>https://cs.wikipedia.org/wiki/Obchod_se_slonovinou#/media/Soubor:Mammoth_tusk_engraving_map.jpg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Obrázek 2" descr="Obsah obrázku exteriér, zvíře, savci, země&#10;&#10;Popis byl vytvořen automaticky">
            <a:extLst>
              <a:ext uri="{FF2B5EF4-FFF2-40B4-BE49-F238E27FC236}">
                <a16:creationId xmlns="" xmlns:a16="http://schemas.microsoft.com/office/drawing/2014/main" id="{F591A8AB-5880-4D99-9622-BDB932D76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33375"/>
            <a:ext cx="70199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Obdélník 3">
            <a:extLst>
              <a:ext uri="{FF2B5EF4-FFF2-40B4-BE49-F238E27FC236}">
                <a16:creationId xmlns="" xmlns:a16="http://schemas.microsoft.com/office/drawing/2014/main" id="{2BADC147-B19D-42F9-B938-91E196CC38DF}"/>
              </a:ext>
            </a:extLst>
          </p:cNvPr>
          <p:cNvSpPr>
            <a:spLocks noChangeArrowheads="1"/>
          </p:cNvSpPr>
          <p:nvPr/>
        </p:nvSpPr>
        <p:spPr bwMode="auto">
          <a:xfrm>
            <a:off x="755650" y="6021388"/>
            <a:ext cx="777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a:t>https://www.saveafricananimals.org/ochrana-zvirat/hrozby-pro-zvirata/pytlaci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Obdélník 3">
            <a:extLst>
              <a:ext uri="{FF2B5EF4-FFF2-40B4-BE49-F238E27FC236}">
                <a16:creationId xmlns="" xmlns:a16="http://schemas.microsoft.com/office/drawing/2014/main" id="{2BADC147-B19D-42F9-B938-91E196CC38DF}"/>
              </a:ext>
            </a:extLst>
          </p:cNvPr>
          <p:cNvSpPr>
            <a:spLocks noChangeArrowheads="1"/>
          </p:cNvSpPr>
          <p:nvPr/>
        </p:nvSpPr>
        <p:spPr bwMode="auto">
          <a:xfrm>
            <a:off x="251520" y="6021388"/>
            <a:ext cx="889248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sz="1000" dirty="0">
                <a:hlinkClick r:id="rId2"/>
              </a:rPr>
              <a:t>https://www.google.com/search?q=pytl%C3%A1ci+v+africe&amp;source=lnms&amp;tbm=isch&amp;sa=X&amp;ved=0ahUKEwjXu63Fy-PjAhUKZ1AKHZFuAXYQ_AUIESgB&amp;biw=877&amp;bih=431#imgrc=2btNlUZeRGqQM:</a:t>
            </a:r>
            <a:r>
              <a:rPr lang="cs-CZ" altLang="cs-CZ" sz="1000" dirty="0"/>
              <a:t>https</a:t>
            </a:r>
            <a:r>
              <a:rPr lang="cs-CZ" altLang="cs-CZ" dirty="0"/>
              <a:t>://www.saveafricananimals.org/ochrana-zvirat/hrozby-pro-zvirata/pytlaci</a:t>
            </a:r>
          </a:p>
        </p:txBody>
      </p:sp>
      <p:sp>
        <p:nvSpPr>
          <p:cNvPr id="2" name="AutoShape 2" descr="VÃ½sledek obrÃ¡zku pro pytlÃ¡ci v africe">
            <a:extLst>
              <a:ext uri="{FF2B5EF4-FFF2-40B4-BE49-F238E27FC236}">
                <a16:creationId xmlns="" xmlns:a16="http://schemas.microsoft.com/office/drawing/2014/main" id="{5ED1ADF2-C12A-420D-A5DA-0EBC62AC244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VÃ½sledek obrÃ¡zku pro pytlÃ¡ci v africe">
            <a:extLst>
              <a:ext uri="{FF2B5EF4-FFF2-40B4-BE49-F238E27FC236}">
                <a16:creationId xmlns="" xmlns:a16="http://schemas.microsoft.com/office/drawing/2014/main" id="{A0853B76-DB40-4B69-BF2B-8A5AA90188C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30" name="Picture 6" descr="VÃ½sledek obrÃ¡zku pro pytlÃ¡ci v africe">
            <a:extLst>
              <a:ext uri="{FF2B5EF4-FFF2-40B4-BE49-F238E27FC236}">
                <a16:creationId xmlns="" xmlns:a16="http://schemas.microsoft.com/office/drawing/2014/main" id="{7106D5EE-E6E0-4C53-91A9-A9D2B9F0E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71" y="1052736"/>
            <a:ext cx="8486658"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090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VÃ½sledek obrÃ¡zku pro pytlÃ¡ci v africe">
            <a:extLst>
              <a:ext uri="{FF2B5EF4-FFF2-40B4-BE49-F238E27FC236}">
                <a16:creationId xmlns="" xmlns:a16="http://schemas.microsoft.com/office/drawing/2014/main" id="{7154226E-36FE-473A-A838-F1EF20E5C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764704"/>
            <a:ext cx="7920816" cy="443565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 xmlns:a16="http://schemas.microsoft.com/office/drawing/2014/main" id="{1F940F43-6EB3-43BB-B2EF-F9CE065B9D2E}"/>
              </a:ext>
            </a:extLst>
          </p:cNvPr>
          <p:cNvSpPr/>
          <p:nvPr/>
        </p:nvSpPr>
        <p:spPr>
          <a:xfrm>
            <a:off x="2483768" y="6021288"/>
            <a:ext cx="6408204" cy="369332"/>
          </a:xfrm>
          <a:prstGeom prst="rect">
            <a:avLst/>
          </a:prstGeom>
        </p:spPr>
        <p:txBody>
          <a:bodyPr wrap="square">
            <a:spAutoFit/>
          </a:bodyPr>
          <a:lstStyle/>
          <a:p>
            <a:r>
              <a:rPr lang="cs-CZ" sz="900" dirty="0">
                <a:hlinkClick r:id="rId4"/>
              </a:rPr>
              <a:t>https://www.google.com/search?q=pytl%C3%A1ci+v+africe&amp;source=lnms&amp;tbm=isch&amp;sa=X&amp;ved=0ahUKEwjXu63Fy-PjAhUKZ1AKHZFuAXYQ_AUIESgB&amp;biw=877&amp;bih=431#imgrc=_c-pmHWiwFLgpM:</a:t>
            </a:r>
            <a:endParaRPr lang="cs-CZ" sz="900" dirty="0"/>
          </a:p>
        </p:txBody>
      </p:sp>
    </p:spTree>
    <p:extLst>
      <p:ext uri="{BB962C8B-B14F-4D97-AF65-F5344CB8AC3E}">
        <p14:creationId xmlns:p14="http://schemas.microsoft.com/office/powerpoint/2010/main" val="1728169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bdélník 2">
            <a:extLst>
              <a:ext uri="{FF2B5EF4-FFF2-40B4-BE49-F238E27FC236}">
                <a16:creationId xmlns="" xmlns:a16="http://schemas.microsoft.com/office/drawing/2014/main" id="{5A7BE002-FDE3-4331-A04E-5F82961F3599}"/>
              </a:ext>
            </a:extLst>
          </p:cNvPr>
          <p:cNvSpPr>
            <a:spLocks noChangeArrowheads="1"/>
          </p:cNvSpPr>
          <p:nvPr/>
        </p:nvSpPr>
        <p:spPr bwMode="auto">
          <a:xfrm>
            <a:off x="323850" y="692150"/>
            <a:ext cx="828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pPr algn="just"/>
            <a:r>
              <a:rPr lang="cs-CZ" altLang="cs-CZ">
                <a:solidFill>
                  <a:srgbClr val="222222"/>
                </a:solidFill>
                <a:latin typeface="Arial" panose="020B0604020202020204" pitchFamily="34" charset="0"/>
              </a:rPr>
              <a:t>Obchod s </a:t>
            </a:r>
            <a:r>
              <a:rPr lang="cs-CZ" altLang="cs-CZ" b="1">
                <a:solidFill>
                  <a:srgbClr val="222222"/>
                </a:solidFill>
                <a:latin typeface="Arial" panose="020B0604020202020204" pitchFamily="34" charset="0"/>
              </a:rPr>
              <a:t>mrožími kly </a:t>
            </a:r>
            <a:r>
              <a:rPr lang="cs-CZ" altLang="cs-CZ">
                <a:solidFill>
                  <a:srgbClr val="222222"/>
                </a:solidFill>
                <a:latin typeface="Arial" panose="020B0604020202020204" pitchFamily="34" charset="0"/>
              </a:rPr>
              <a:t>(</a:t>
            </a:r>
            <a:r>
              <a:rPr lang="cs-CZ" altLang="cs-CZ" i="1">
                <a:solidFill>
                  <a:srgbClr val="222222"/>
                </a:solidFill>
                <a:latin typeface="Arial" panose="020B0604020202020204" pitchFamily="34" charset="0"/>
              </a:rPr>
              <a:t>Odobenus rosmarus</a:t>
            </a:r>
            <a:r>
              <a:rPr lang="cs-CZ" altLang="cs-CZ">
                <a:solidFill>
                  <a:srgbClr val="222222"/>
                </a:solidFill>
                <a:latin typeface="Arial" panose="020B0604020202020204" pitchFamily="34" charset="0"/>
              </a:rPr>
              <a:t>) probíhal po stovky let v rozsáhlých oblastech severní polokoule. Zužitkování mrožoviny se věnovali především Norové, Rusové a další obyvatelé Evropy, Inuité a jiné severské národy.</a:t>
            </a:r>
            <a:endParaRPr lang="cs-CZ" altLang="cs-CZ"/>
          </a:p>
        </p:txBody>
      </p:sp>
      <p:pic>
        <p:nvPicPr>
          <p:cNvPr id="12291" name="Obrázek 3">
            <a:extLst>
              <a:ext uri="{FF2B5EF4-FFF2-40B4-BE49-F238E27FC236}">
                <a16:creationId xmlns="" xmlns:a16="http://schemas.microsoft.com/office/drawing/2014/main" id="{08EE8434-E52F-4C42-A10C-857A8A5E8D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9898" y="2547937"/>
            <a:ext cx="640080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Obdélník 4">
            <a:extLst>
              <a:ext uri="{FF2B5EF4-FFF2-40B4-BE49-F238E27FC236}">
                <a16:creationId xmlns="" xmlns:a16="http://schemas.microsoft.com/office/drawing/2014/main" id="{5968B9CB-E284-4C68-8596-F70FD38D81D9}"/>
              </a:ext>
            </a:extLst>
          </p:cNvPr>
          <p:cNvSpPr>
            <a:spLocks noChangeArrowheads="1"/>
          </p:cNvSpPr>
          <p:nvPr/>
        </p:nvSpPr>
        <p:spPr bwMode="auto">
          <a:xfrm>
            <a:off x="4716463" y="6381750"/>
            <a:ext cx="4572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900"/>
              <a:t>https://cs.wikipedia.org/wiki/Obchod_se_slonovinou#/media/Soubor:Ivorymasks.jpg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rázek 2" descr="Obsah obrázku zvíře, voda, exteriér, vodní savec&#10;&#10;Popis byl vytvořen automaticky">
            <a:extLst>
              <a:ext uri="{FF2B5EF4-FFF2-40B4-BE49-F238E27FC236}">
                <a16:creationId xmlns="" xmlns:a16="http://schemas.microsoft.com/office/drawing/2014/main" id="{4A38D90C-4EF8-47DA-99C7-735612D1B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88913"/>
            <a:ext cx="76327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Obdélník 3">
            <a:extLst>
              <a:ext uri="{FF2B5EF4-FFF2-40B4-BE49-F238E27FC236}">
                <a16:creationId xmlns="" xmlns:a16="http://schemas.microsoft.com/office/drawing/2014/main" id="{69FE7458-275B-4066-A82A-9DC6331AE464}"/>
              </a:ext>
            </a:extLst>
          </p:cNvPr>
          <p:cNvSpPr>
            <a:spLocks noChangeArrowheads="1"/>
          </p:cNvSpPr>
          <p:nvPr/>
        </p:nvSpPr>
        <p:spPr bwMode="auto">
          <a:xfrm>
            <a:off x="4322763" y="5949950"/>
            <a:ext cx="4079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a:t>https://www.biolib.cz/cz/image/id20783/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bdélník 1">
            <a:extLst>
              <a:ext uri="{FF2B5EF4-FFF2-40B4-BE49-F238E27FC236}">
                <a16:creationId xmlns="" xmlns:a16="http://schemas.microsoft.com/office/drawing/2014/main" id="{ADB02D60-D771-47BE-A3E6-AB058368FEC4}"/>
              </a:ext>
            </a:extLst>
          </p:cNvPr>
          <p:cNvSpPr>
            <a:spLocks noChangeArrowheads="1"/>
          </p:cNvSpPr>
          <p:nvPr/>
        </p:nvSpPr>
        <p:spPr bwMode="auto">
          <a:xfrm>
            <a:off x="468313" y="692150"/>
            <a:ext cx="828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b="1">
                <a:solidFill>
                  <a:srgbClr val="222222"/>
                </a:solidFill>
                <a:latin typeface="Arial" panose="020B0604020202020204" pitchFamily="34" charset="0"/>
              </a:rPr>
              <a:t>Narval</a:t>
            </a:r>
            <a:r>
              <a:rPr lang="cs-CZ" altLang="cs-CZ">
                <a:solidFill>
                  <a:srgbClr val="222222"/>
                </a:solidFill>
                <a:latin typeface="Arial" panose="020B0604020202020204" pitchFamily="34" charset="0"/>
              </a:rPr>
              <a:t> (</a:t>
            </a:r>
            <a:r>
              <a:rPr lang="cs-CZ" altLang="cs-CZ" i="1">
                <a:solidFill>
                  <a:srgbClr val="222222"/>
                </a:solidFill>
                <a:latin typeface="Arial" panose="020B0604020202020204" pitchFamily="34" charset="0"/>
              </a:rPr>
              <a:t>Monodon monoceros</a:t>
            </a:r>
            <a:r>
              <a:rPr lang="cs-CZ" altLang="cs-CZ">
                <a:solidFill>
                  <a:srgbClr val="222222"/>
                </a:solidFill>
                <a:latin typeface="Arial" panose="020B0604020202020204" pitchFamily="34" charset="0"/>
              </a:rPr>
              <a:t>) je druh kytovce žijící v severských mořích. Samci (velmi vzácně i samice) jsou opatřeni jedním dlouhým klem. Spirálovitě vinutý, rovný kel je přeměněný levý horní špičák a výjimečně může mít narval zuby dva.</a:t>
            </a:r>
          </a:p>
        </p:txBody>
      </p:sp>
      <p:pic>
        <p:nvPicPr>
          <p:cNvPr id="14339" name="Picture 4">
            <a:extLst>
              <a:ext uri="{FF2B5EF4-FFF2-40B4-BE49-F238E27FC236}">
                <a16:creationId xmlns="" xmlns:a16="http://schemas.microsoft.com/office/drawing/2014/main" id="{EB52C6E6-8673-46A3-8A5B-881CCEDD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492896"/>
            <a:ext cx="576064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Obdélník 1">
            <a:extLst>
              <a:ext uri="{FF2B5EF4-FFF2-40B4-BE49-F238E27FC236}">
                <a16:creationId xmlns="" xmlns:a16="http://schemas.microsoft.com/office/drawing/2014/main" id="{605C8EA9-C43D-485F-9AB2-26038F8F9659}"/>
              </a:ext>
            </a:extLst>
          </p:cNvPr>
          <p:cNvSpPr>
            <a:spLocks noChangeArrowheads="1"/>
          </p:cNvSpPr>
          <p:nvPr/>
        </p:nvSpPr>
        <p:spPr bwMode="auto">
          <a:xfrm>
            <a:off x="5220072" y="6550679"/>
            <a:ext cx="87772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900" dirty="0">
                <a:hlinkClick r:id="rId3"/>
              </a:rPr>
              <a:t>https://commons.wikimedia.org/wiki/File:Monodon_monoceros_MuMo.jpg</a:t>
            </a:r>
            <a:endParaRPr lang="cs-CZ" altLang="cs-CZ" sz="9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lternativnÃ­ popis obrÃ¡zku chybÃ­">
            <a:extLst>
              <a:ext uri="{FF2B5EF4-FFF2-40B4-BE49-F238E27FC236}">
                <a16:creationId xmlns="" xmlns:a16="http://schemas.microsoft.com/office/drawing/2014/main" id="{86A9026D-845D-471F-AFF6-1CAFD42D4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Obdélník 1">
            <a:extLst>
              <a:ext uri="{FF2B5EF4-FFF2-40B4-BE49-F238E27FC236}">
                <a16:creationId xmlns="" xmlns:a16="http://schemas.microsoft.com/office/drawing/2014/main" id="{2C7BB080-376D-4A9C-A99C-BCBEA796752B}"/>
              </a:ext>
            </a:extLst>
          </p:cNvPr>
          <p:cNvSpPr>
            <a:spLocks noChangeArrowheads="1"/>
          </p:cNvSpPr>
          <p:nvPr/>
        </p:nvSpPr>
        <p:spPr bwMode="auto">
          <a:xfrm>
            <a:off x="3347864" y="5949280"/>
            <a:ext cx="84963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1100" dirty="0">
                <a:hlinkClick r:id="rId3"/>
              </a:rPr>
              <a:t>https://cs.wikipedia.org/wiki/Narval#/media/Soubor:Pod_Monodon_monoceros.jpg</a:t>
            </a:r>
            <a:endParaRPr lang="cs-CZ" altLang="cs-CZ"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Obr. 3 Mapa biodiverzity â poÄet druhÅ¯ cÃ©vnatÃ½ch (vyÅ¡Å¡Ã­ch) rostlin">
            <a:extLst>
              <a:ext uri="{FF2B5EF4-FFF2-40B4-BE49-F238E27FC236}">
                <a16:creationId xmlns="" xmlns:a16="http://schemas.microsoft.com/office/drawing/2014/main" id="{3E7C4C62-85A4-4F23-8D90-5D97299CD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628650"/>
            <a:ext cx="85725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54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bdélník 1">
            <a:extLst>
              <a:ext uri="{FF2B5EF4-FFF2-40B4-BE49-F238E27FC236}">
                <a16:creationId xmlns="" xmlns:a16="http://schemas.microsoft.com/office/drawing/2014/main" id="{B17F02F0-07AB-4510-8842-2D1732799517}"/>
              </a:ext>
            </a:extLst>
          </p:cNvPr>
          <p:cNvSpPr>
            <a:spLocks noChangeArrowheads="1"/>
          </p:cNvSpPr>
          <p:nvPr/>
        </p:nvSpPr>
        <p:spPr bwMode="auto">
          <a:xfrm>
            <a:off x="287338" y="404813"/>
            <a:ext cx="85693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pPr algn="just"/>
            <a:r>
              <a:rPr lang="cs-CZ" altLang="cs-CZ" sz="2400" b="1" dirty="0">
                <a:solidFill>
                  <a:schemeClr val="bg2"/>
                </a:solidFill>
                <a:latin typeface="Arial" panose="020B0604020202020204" pitchFamily="34" charset="0"/>
              </a:rPr>
              <a:t>Hroch obojživelný </a:t>
            </a:r>
            <a:r>
              <a:rPr lang="cs-CZ" altLang="cs-CZ" sz="2400" dirty="0">
                <a:solidFill>
                  <a:schemeClr val="bg2"/>
                </a:solidFill>
                <a:latin typeface="Arial" panose="020B0604020202020204" pitchFamily="34" charset="0"/>
              </a:rPr>
              <a:t>(</a:t>
            </a:r>
            <a:r>
              <a:rPr lang="cs-CZ" altLang="cs-CZ" sz="2400" i="1" dirty="0" err="1">
                <a:solidFill>
                  <a:schemeClr val="bg2"/>
                </a:solidFill>
                <a:latin typeface="Arial" panose="020B0604020202020204" pitchFamily="34" charset="0"/>
              </a:rPr>
              <a:t>Hippopotamus</a:t>
            </a:r>
            <a:r>
              <a:rPr lang="cs-CZ" altLang="cs-CZ" sz="2400" i="1" dirty="0">
                <a:solidFill>
                  <a:schemeClr val="bg2"/>
                </a:solidFill>
                <a:latin typeface="Arial" panose="020B0604020202020204" pitchFamily="34" charset="0"/>
              </a:rPr>
              <a:t> </a:t>
            </a:r>
            <a:r>
              <a:rPr lang="cs-CZ" altLang="cs-CZ" sz="2400" i="1" dirty="0" err="1">
                <a:solidFill>
                  <a:schemeClr val="bg2"/>
                </a:solidFill>
                <a:latin typeface="Arial" panose="020B0604020202020204" pitchFamily="34" charset="0"/>
              </a:rPr>
              <a:t>amphibius</a:t>
            </a:r>
            <a:r>
              <a:rPr lang="cs-CZ" altLang="cs-CZ" sz="2400" dirty="0">
                <a:solidFill>
                  <a:schemeClr val="bg2"/>
                </a:solidFill>
                <a:latin typeface="Arial" panose="020B0604020202020204" pitchFamily="34" charset="0"/>
              </a:rPr>
              <a:t>) má čelisti opatřeny mnoha velkými zuby, z nichž ty nejdelší špičáky mohou dosáhnout až 60 cm a jsou z velmi tvrdého materiálu vhodného pro zpracování. V souvislosti se zákazem mezinárodního obchodu se slonovinou afrických slonů byl zaznamenán velký nárůst obchodu se zuby hrochů, které do určité míry nahradily řezbářům i zákazníkům sloní kly. Jedním z důkazů zvýšeného obchodu se zubovinou hrochů bylo zabavení 1738 hroších zubů v květnu 1997 na letišti Orly v Paříži. Zásilka mířila na Dálný východ. O obchodu s hrošími zuby se zmiňuje také plátek </a:t>
            </a:r>
            <a:r>
              <a:rPr lang="cs-CZ" altLang="cs-CZ" sz="2400" dirty="0" err="1">
                <a:solidFill>
                  <a:schemeClr val="bg2"/>
                </a:solidFill>
                <a:latin typeface="Arial" panose="020B0604020202020204" pitchFamily="34" charset="0"/>
              </a:rPr>
              <a:t>The</a:t>
            </a:r>
            <a:r>
              <a:rPr lang="cs-CZ" altLang="cs-CZ" sz="2400" dirty="0">
                <a:solidFill>
                  <a:schemeClr val="bg2"/>
                </a:solidFill>
                <a:latin typeface="Arial" panose="020B0604020202020204" pitchFamily="34" charset="0"/>
              </a:rPr>
              <a:t> Toronto </a:t>
            </a:r>
            <a:r>
              <a:rPr lang="cs-CZ" altLang="cs-CZ" sz="2400" dirty="0" err="1">
                <a:solidFill>
                  <a:schemeClr val="bg2"/>
                </a:solidFill>
                <a:latin typeface="Arial" panose="020B0604020202020204" pitchFamily="34" charset="0"/>
              </a:rPr>
              <a:t>Sunday</a:t>
            </a:r>
            <a:r>
              <a:rPr lang="cs-CZ" altLang="cs-CZ" sz="2400" dirty="0">
                <a:solidFill>
                  <a:schemeClr val="bg2"/>
                </a:solidFill>
                <a:latin typeface="Arial" panose="020B0604020202020204" pitchFamily="34" charset="0"/>
              </a:rPr>
              <a:t> </a:t>
            </a:r>
            <a:r>
              <a:rPr lang="cs-CZ" altLang="cs-CZ" sz="2400" dirty="0" err="1">
                <a:solidFill>
                  <a:schemeClr val="bg2"/>
                </a:solidFill>
                <a:latin typeface="Arial" panose="020B0604020202020204" pitchFamily="34" charset="0"/>
              </a:rPr>
              <a:t>World</a:t>
            </a:r>
            <a:r>
              <a:rPr lang="cs-CZ" altLang="cs-CZ" sz="2400" dirty="0">
                <a:solidFill>
                  <a:schemeClr val="bg2"/>
                </a:solidFill>
                <a:latin typeface="Arial" panose="020B0604020202020204" pitchFamily="34" charset="0"/>
              </a:rPr>
              <a:t> již v roce 1914, kdy uvádí, že obchod s hrošími zuby v poslední době upadá. Dříve se totiž ze zubů hrochů vyráběly náhrady zubů lidských, ale s využíváním nových umělých materiálů přestal být údajně o hroší zubovinu zájem.</a:t>
            </a:r>
            <a:endParaRPr lang="cs-CZ" altLang="cs-CZ" sz="2400" dirty="0">
              <a:solidFill>
                <a:schemeClr val="bg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VÃ½sledek obrÃ¡zku pro hippopotamus teeth">
            <a:extLst>
              <a:ext uri="{FF2B5EF4-FFF2-40B4-BE49-F238E27FC236}">
                <a16:creationId xmlns="" xmlns:a16="http://schemas.microsoft.com/office/drawing/2014/main" id="{BA4C4085-B5E2-4579-B962-D4EDEC2C9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33338"/>
            <a:ext cx="4286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Obdélník 1">
            <a:extLst>
              <a:ext uri="{FF2B5EF4-FFF2-40B4-BE49-F238E27FC236}">
                <a16:creationId xmlns="" xmlns:a16="http://schemas.microsoft.com/office/drawing/2014/main" id="{0D3F8BDE-B345-4A78-B9E5-D74135D144FB}"/>
              </a:ext>
            </a:extLst>
          </p:cNvPr>
          <p:cNvSpPr>
            <a:spLocks noChangeArrowheads="1"/>
          </p:cNvSpPr>
          <p:nvPr/>
        </p:nvSpPr>
        <p:spPr bwMode="auto">
          <a:xfrm>
            <a:off x="4716016" y="6093296"/>
            <a:ext cx="6480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1600" dirty="0">
                <a:hlinkClick r:id="rId3"/>
              </a:rPr>
              <a:t>https://cz.pinterest.com/pin/17873729752913143/</a:t>
            </a:r>
            <a:endParaRPr lang="cs-CZ" altLang="cs-CZ" sz="1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C023C88A-7FD2-467C-8DE3-07BB6F6D1053}"/>
              </a:ext>
            </a:extLst>
          </p:cNvPr>
          <p:cNvSpPr/>
          <p:nvPr/>
        </p:nvSpPr>
        <p:spPr>
          <a:xfrm>
            <a:off x="467544" y="692696"/>
            <a:ext cx="8208912" cy="4893647"/>
          </a:xfrm>
          <a:prstGeom prst="rect">
            <a:avLst/>
          </a:prstGeom>
        </p:spPr>
        <p:txBody>
          <a:bodyPr wrap="square">
            <a:spAutoFit/>
          </a:bodyPr>
          <a:lstStyle/>
          <a:p>
            <a:r>
              <a:rPr lang="cs-CZ" b="1" dirty="0">
                <a:solidFill>
                  <a:srgbClr val="222222"/>
                </a:solidFill>
                <a:latin typeface="Arial" panose="020B0604020202020204" pitchFamily="34" charset="0"/>
              </a:rPr>
              <a:t>Želvovina</a:t>
            </a:r>
            <a:r>
              <a:rPr lang="cs-CZ" dirty="0">
                <a:solidFill>
                  <a:srgbClr val="222222"/>
                </a:solidFill>
                <a:latin typeface="Arial" panose="020B0604020202020204" pitchFamily="34" charset="0"/>
              </a:rPr>
              <a:t> je přírodní materiál, který se získává z horního krunýře mořské želvy karety pravé (</a:t>
            </a:r>
            <a:r>
              <a:rPr lang="cs-CZ" i="1" dirty="0" err="1">
                <a:solidFill>
                  <a:srgbClr val="222222"/>
                </a:solidFill>
                <a:latin typeface="Arial" panose="020B0604020202020204" pitchFamily="34" charset="0"/>
              </a:rPr>
              <a:t>Eretmochelys</a:t>
            </a:r>
            <a:r>
              <a:rPr lang="cs-CZ" i="1" dirty="0">
                <a:solidFill>
                  <a:srgbClr val="222222"/>
                </a:solidFill>
                <a:latin typeface="Arial" panose="020B0604020202020204" pitchFamily="34" charset="0"/>
              </a:rPr>
              <a:t> </a:t>
            </a:r>
            <a:r>
              <a:rPr lang="cs-CZ" i="1" dirty="0" err="1">
                <a:solidFill>
                  <a:srgbClr val="222222"/>
                </a:solidFill>
                <a:latin typeface="Arial" panose="020B0604020202020204" pitchFamily="34" charset="0"/>
              </a:rPr>
              <a:t>imbricata</a:t>
            </a:r>
            <a:r>
              <a:rPr lang="cs-CZ" dirty="0">
                <a:solidFill>
                  <a:srgbClr val="222222"/>
                </a:solidFill>
                <a:latin typeface="Arial" panose="020B0604020202020204" pitchFamily="34" charset="0"/>
              </a:rPr>
              <a:t>). Nejčastěji má jasně žlutou až medovou barvu, bohatě posetou tmavě červenými až hnědými skvrnami. Jedná se o rohovinové desky, které mají strukturu rostlou do všech stran, proto má tento materiál dobré vlastnosti pro zpracovávání. Dá se dobře leštit a teplem tvarovat. Želvovina se používala k vykládání nábytku (marketerie), zdobení luxusního stříbrnického zboží (pudřenky, tabatěrky), k výrobě dekorativních předmětů, hřebenů do vlasů, spon i brýlových obrub.</a:t>
            </a:r>
          </a:p>
          <a:p>
            <a:r>
              <a:rPr lang="cs-CZ" dirty="0">
                <a:solidFill>
                  <a:srgbClr val="222222"/>
                </a:solidFill>
                <a:latin typeface="Arial" panose="020B0604020202020204" pitchFamily="34" charset="0"/>
              </a:rPr>
              <a:t>Mezinárodní obchod s želvovinou je zakázán, protože je kareta chráněna úmluvou CITES.</a:t>
            </a:r>
            <a:endParaRPr lang="cs-CZ"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108892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alternativnÃ­ popis obrÃ¡zku chybÃ­">
            <a:extLst>
              <a:ext uri="{FF2B5EF4-FFF2-40B4-BE49-F238E27FC236}">
                <a16:creationId xmlns="" xmlns:a16="http://schemas.microsoft.com/office/drawing/2014/main" id="{21FCC731-AD05-4CA1-BA0F-5F0E58A8F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612" y="332656"/>
            <a:ext cx="6984776" cy="523550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 xmlns:a16="http://schemas.microsoft.com/office/drawing/2014/main" id="{E4A51754-D962-4555-AB1F-35C1FE27FD56}"/>
              </a:ext>
            </a:extLst>
          </p:cNvPr>
          <p:cNvSpPr/>
          <p:nvPr/>
        </p:nvSpPr>
        <p:spPr>
          <a:xfrm>
            <a:off x="4499992" y="6021288"/>
            <a:ext cx="4572000" cy="230832"/>
          </a:xfrm>
          <a:prstGeom prst="rect">
            <a:avLst/>
          </a:prstGeom>
        </p:spPr>
        <p:txBody>
          <a:bodyPr>
            <a:spAutoFit/>
          </a:bodyPr>
          <a:lstStyle/>
          <a:p>
            <a:r>
              <a:rPr lang="cs-CZ" sz="900" dirty="0">
                <a:hlinkClick r:id="rId3"/>
              </a:rPr>
              <a:t>https://cs.wikipedia.org/wiki/Kareta_prav%C3%A1#/media/Soubor:Hawksbill_Turtle.jpg</a:t>
            </a:r>
            <a:endParaRPr lang="cs-CZ" sz="900" dirty="0"/>
          </a:p>
        </p:txBody>
      </p:sp>
    </p:spTree>
    <p:extLst>
      <p:ext uri="{BB962C8B-B14F-4D97-AF65-F5344CB8AC3E}">
        <p14:creationId xmlns:p14="http://schemas.microsoft.com/office/powerpoint/2010/main" val="1695674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Å¾elva zbavenÃ¡ krunÃ½Åe">
            <a:extLst>
              <a:ext uri="{FF2B5EF4-FFF2-40B4-BE49-F238E27FC236}">
                <a16:creationId xmlns="" xmlns:a16="http://schemas.microsoft.com/office/drawing/2014/main" id="{5834A69B-E553-4088-A4A2-F3BD8E25C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764704"/>
            <a:ext cx="7620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 xmlns:a16="http://schemas.microsoft.com/office/drawing/2014/main" id="{F3826BE8-5EAD-4475-9A82-4DE3130C361D}"/>
              </a:ext>
            </a:extLst>
          </p:cNvPr>
          <p:cNvSpPr/>
          <p:nvPr/>
        </p:nvSpPr>
        <p:spPr>
          <a:xfrm>
            <a:off x="467544" y="138118"/>
            <a:ext cx="3744416" cy="400110"/>
          </a:xfrm>
          <a:prstGeom prst="rect">
            <a:avLst/>
          </a:prstGeom>
        </p:spPr>
        <p:txBody>
          <a:bodyPr wrap="square">
            <a:spAutoFit/>
          </a:bodyPr>
          <a:lstStyle/>
          <a:p>
            <a:r>
              <a:rPr lang="cs-CZ" sz="2000" dirty="0">
                <a:solidFill>
                  <a:schemeClr val="bg2"/>
                </a:solidFill>
              </a:rPr>
              <a:t>Želva zbavená zaživa želvoviny</a:t>
            </a:r>
          </a:p>
        </p:txBody>
      </p:sp>
      <p:sp>
        <p:nvSpPr>
          <p:cNvPr id="2" name="Obdélník 1">
            <a:extLst>
              <a:ext uri="{FF2B5EF4-FFF2-40B4-BE49-F238E27FC236}">
                <a16:creationId xmlns="" xmlns:a16="http://schemas.microsoft.com/office/drawing/2014/main" id="{AB80ACD0-1C90-48E3-AA25-B04A75741127}"/>
              </a:ext>
            </a:extLst>
          </p:cNvPr>
          <p:cNvSpPr/>
          <p:nvPr/>
        </p:nvSpPr>
        <p:spPr>
          <a:xfrm>
            <a:off x="5111552" y="6093296"/>
            <a:ext cx="8064896" cy="276999"/>
          </a:xfrm>
          <a:prstGeom prst="rect">
            <a:avLst/>
          </a:prstGeom>
        </p:spPr>
        <p:txBody>
          <a:bodyPr wrap="square">
            <a:spAutoFit/>
          </a:bodyPr>
          <a:lstStyle/>
          <a:p>
            <a:r>
              <a:rPr lang="cs-CZ" sz="1200" dirty="0">
                <a:solidFill>
                  <a:schemeClr val="bg2"/>
                </a:solidFill>
                <a:hlinkClick r:id="rId3">
                  <a:extLst>
                    <a:ext uri="{A12FA001-AC4F-418D-AE19-62706E023703}">
                      <ahyp:hlinkClr xmlns="" xmlns:ahyp="http://schemas.microsoft.com/office/drawing/2018/hyperlinkcolor" val="tx"/>
                    </a:ext>
                  </a:extLst>
                </a:hlinkClick>
              </a:rPr>
              <a:t>https://zoomagazin.cz/morske-zelvy-vymiraji-proc/</a:t>
            </a:r>
            <a:endParaRPr lang="cs-CZ" sz="1200" dirty="0">
              <a:solidFill>
                <a:schemeClr val="bg2"/>
              </a:solidFill>
            </a:endParaRPr>
          </a:p>
        </p:txBody>
      </p:sp>
    </p:spTree>
    <p:extLst>
      <p:ext uri="{BB962C8B-B14F-4D97-AF65-F5344CB8AC3E}">
        <p14:creationId xmlns:p14="http://schemas.microsoft.com/office/powerpoint/2010/main" val="2147379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VÃ½sledek obrÃ¡zku pro Å¾elvovina">
            <a:extLst>
              <a:ext uri="{FF2B5EF4-FFF2-40B4-BE49-F238E27FC236}">
                <a16:creationId xmlns="" xmlns:a16="http://schemas.microsoft.com/office/drawing/2014/main" id="{4A529CE3-9E8F-41BA-A2D7-F3414E861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3384376" cy="451250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SouvisejÃ­cÃ­ obrÃ¡zek">
            <a:extLst>
              <a:ext uri="{FF2B5EF4-FFF2-40B4-BE49-F238E27FC236}">
                <a16:creationId xmlns="" xmlns:a16="http://schemas.microsoft.com/office/drawing/2014/main" id="{5797DF0B-ECE7-4D83-B30B-897D7A283D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4162" y="145232"/>
            <a:ext cx="4005064" cy="4005064"/>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SouvisejÃ­cÃ­ obrÃ¡zek">
            <a:extLst>
              <a:ext uri="{FF2B5EF4-FFF2-40B4-BE49-F238E27FC236}">
                <a16:creationId xmlns="" xmlns:a16="http://schemas.microsoft.com/office/drawing/2014/main" id="{DCCE3925-1E86-42FF-AAF0-AD58E1800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3166" y="2993310"/>
            <a:ext cx="1845581" cy="386104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 xmlns:a16="http://schemas.microsoft.com/office/drawing/2014/main" id="{ACBEBC87-447D-4BB9-B03C-2D8F2967D103}"/>
              </a:ext>
            </a:extLst>
          </p:cNvPr>
          <p:cNvSpPr/>
          <p:nvPr/>
        </p:nvSpPr>
        <p:spPr>
          <a:xfrm>
            <a:off x="5220072" y="6035652"/>
            <a:ext cx="3744416" cy="646331"/>
          </a:xfrm>
          <a:prstGeom prst="rect">
            <a:avLst/>
          </a:prstGeom>
        </p:spPr>
        <p:txBody>
          <a:bodyPr wrap="square">
            <a:spAutoFit/>
          </a:bodyPr>
          <a:lstStyle/>
          <a:p>
            <a:r>
              <a:rPr lang="cs-CZ" sz="900" dirty="0">
                <a:hlinkClick r:id="rId5"/>
              </a:rPr>
              <a:t>https://www.google.com/search?q=%C5%BEelvovina&amp;source=lnms&amp;tbm=isch&amp;sa=X&amp;ved=0ahUKEwj6nKXW0OPjAhXJL1AKHbAgAosQ_AUIESgB&amp;biw=877&amp;bih=431&amp;dpr=2.19#imgdii=jtMebf5Bh5voZM:&amp;imgrc=2Jdk_j63yrdJaM:</a:t>
            </a:r>
            <a:endParaRPr lang="cs-CZ" sz="900" dirty="0"/>
          </a:p>
        </p:txBody>
      </p:sp>
    </p:spTree>
    <p:extLst>
      <p:ext uri="{BB962C8B-B14F-4D97-AF65-F5344CB8AC3E}">
        <p14:creationId xmlns:p14="http://schemas.microsoft.com/office/powerpoint/2010/main" val="112534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27" descr="ikmt3_600">
            <a:extLst>
              <a:ext uri="{FF2B5EF4-FFF2-40B4-BE49-F238E27FC236}">
                <a16:creationId xmlns="" xmlns:a16="http://schemas.microsoft.com/office/drawing/2014/main" id="{D97FF1A4-81DC-4EA4-BA85-D7D96C78015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23850" y="260350"/>
            <a:ext cx="8569325" cy="571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7" descr="TrawlRetrieval">
            <a:extLst>
              <a:ext uri="{FF2B5EF4-FFF2-40B4-BE49-F238E27FC236}">
                <a16:creationId xmlns="" xmlns:a16="http://schemas.microsoft.com/office/drawing/2014/main" id="{7E08A903-582A-4B81-A8D4-2F165A1821C1}"/>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395288" y="219075"/>
            <a:ext cx="8353425" cy="6265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purse_seine_fish">
            <a:extLst>
              <a:ext uri="{FF2B5EF4-FFF2-40B4-BE49-F238E27FC236}">
                <a16:creationId xmlns="" xmlns:a16="http://schemas.microsoft.com/office/drawing/2014/main" id="{05D14DC1-D0C2-4A13-A13D-10C65BB85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8424863"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32" descr="Úlovek ryb za 50 let">
            <a:extLst>
              <a:ext uri="{FF2B5EF4-FFF2-40B4-BE49-F238E27FC236}">
                <a16:creationId xmlns="" xmlns:a16="http://schemas.microsoft.com/office/drawing/2014/main" id="{A7DBCD67-01F2-46F7-965D-4A4DB3A3A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8713"/>
            <a:ext cx="8991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034">
            <a:extLst>
              <a:ext uri="{FF2B5EF4-FFF2-40B4-BE49-F238E27FC236}">
                <a16:creationId xmlns="" xmlns:a16="http://schemas.microsoft.com/office/drawing/2014/main" id="{F4CC42AF-EACD-4195-90F3-FA46B101DB09}"/>
              </a:ext>
            </a:extLst>
          </p:cNvPr>
          <p:cNvSpPr>
            <a:spLocks noChangeArrowheads="1"/>
          </p:cNvSpPr>
          <p:nvPr/>
        </p:nvSpPr>
        <p:spPr bwMode="auto">
          <a:xfrm>
            <a:off x="381000" y="381000"/>
            <a:ext cx="3206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r>
              <a:rPr lang="cs-CZ" altLang="cs-CZ" sz="2000" b="1">
                <a:solidFill>
                  <a:schemeClr val="accent1"/>
                </a:solidFill>
              </a:rPr>
              <a:t> </a:t>
            </a:r>
            <a:r>
              <a:rPr lang="cs-CZ" altLang="cs-CZ" sz="2000" b="1">
                <a:solidFill>
                  <a:schemeClr val="bg2"/>
                </a:solidFill>
              </a:rPr>
              <a:t>Vývoj světového rybolovu</a:t>
            </a:r>
          </a:p>
        </p:txBody>
      </p:sp>
      <p:sp>
        <p:nvSpPr>
          <p:cNvPr id="21508" name="Text Box 1035">
            <a:extLst>
              <a:ext uri="{FF2B5EF4-FFF2-40B4-BE49-F238E27FC236}">
                <a16:creationId xmlns="" xmlns:a16="http://schemas.microsoft.com/office/drawing/2014/main" id="{BB811BA8-4F60-42F5-BD9F-5DC62A75C872}"/>
              </a:ext>
            </a:extLst>
          </p:cNvPr>
          <p:cNvSpPr txBox="1">
            <a:spLocks noChangeArrowheads="1"/>
          </p:cNvSpPr>
          <p:nvPr/>
        </p:nvSpPr>
        <p:spPr bwMode="auto">
          <a:xfrm>
            <a:off x="441325" y="6310313"/>
            <a:ext cx="8418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cs-CZ" altLang="cs-CZ" sz="1600" b="1">
                <a:solidFill>
                  <a:schemeClr val="bg2"/>
                </a:solidFill>
              </a:rPr>
              <a:t>Nejvíce lovené ryby: sleď, tuňák, treska, losos, sardinka (200 hospodářsky významných druhů)</a:t>
            </a:r>
          </a:p>
        </p:txBody>
      </p:sp>
    </p:spTree>
  </p:cSld>
  <p:clrMapOvr>
    <a:masterClrMapping/>
  </p:clrMapOvr>
  <p:transition spd="med">
    <p:pull dir="ru"/>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Nadpis 1">
            <a:extLst>
              <a:ext uri="{FF2B5EF4-FFF2-40B4-BE49-F238E27FC236}">
                <a16:creationId xmlns="" xmlns:a16="http://schemas.microsoft.com/office/drawing/2014/main" id="{A452687F-55CE-4709-89AB-CB3F560527E0}"/>
              </a:ext>
            </a:extLst>
          </p:cNvPr>
          <p:cNvSpPr txBox="1">
            <a:spLocks/>
          </p:cNvSpPr>
          <p:nvPr/>
        </p:nvSpPr>
        <p:spPr>
          <a:xfrm>
            <a:off x="457200" y="404664"/>
            <a:ext cx="8229600" cy="5623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200" b="1" dirty="0">
                <a:solidFill>
                  <a:srgbClr val="002060"/>
                </a:solidFill>
              </a:rPr>
              <a:t>A) Ekosystémová diverzita</a:t>
            </a:r>
          </a:p>
        </p:txBody>
      </p:sp>
      <p:sp>
        <p:nvSpPr>
          <p:cNvPr id="2" name="Obdélník 1">
            <a:extLst>
              <a:ext uri="{FF2B5EF4-FFF2-40B4-BE49-F238E27FC236}">
                <a16:creationId xmlns="" xmlns:a16="http://schemas.microsoft.com/office/drawing/2014/main" id="{37B02A27-32C9-4741-AC48-D58BF8553809}"/>
              </a:ext>
            </a:extLst>
          </p:cNvPr>
          <p:cNvSpPr/>
          <p:nvPr/>
        </p:nvSpPr>
        <p:spPr>
          <a:xfrm>
            <a:off x="971600" y="2348880"/>
            <a:ext cx="7920880" cy="3013325"/>
          </a:xfrm>
          <a:prstGeom prst="rect">
            <a:avLst/>
          </a:prstGeom>
        </p:spPr>
        <p:txBody>
          <a:bodyPr wrap="square">
            <a:spAutoFit/>
          </a:bodyPr>
          <a:lstStyle/>
          <a:p>
            <a:pPr>
              <a:lnSpc>
                <a:spcPct val="114000"/>
              </a:lnSpc>
              <a:spcAft>
                <a:spcPts val="600"/>
              </a:spcAft>
            </a:pPr>
            <a:r>
              <a:rPr lang="cs-CZ" sz="2800" b="1" dirty="0">
                <a:solidFill>
                  <a:srgbClr val="002060"/>
                </a:solidFill>
                <a:latin typeface="Arial" panose="020B0604020202020204" pitchFamily="34" charset="0"/>
                <a:cs typeface="Arial" panose="020B0604020202020204" pitchFamily="34" charset="0"/>
              </a:rPr>
              <a:t>Ekosystém</a:t>
            </a:r>
            <a:r>
              <a:rPr lang="cs-CZ" sz="2800" dirty="0">
                <a:solidFill>
                  <a:srgbClr val="002060"/>
                </a:solidFill>
                <a:latin typeface="Arial" panose="020B0604020202020204" pitchFamily="34" charset="0"/>
                <a:cs typeface="Arial" panose="020B0604020202020204" pitchFamily="34" charset="0"/>
              </a:rPr>
              <a:t> – propojená soustava živých i neživých částí přírodního prostředí, které se vyskytují na jednom místě v určitém čase a vzájemně se ovlivňují tokem energie, výměnou látek a předáváním informací. </a:t>
            </a:r>
          </a:p>
          <a:p>
            <a:pPr algn="just">
              <a:lnSpc>
                <a:spcPct val="114000"/>
              </a:lnSpc>
            </a:pPr>
            <a:endParaRPr lang="cs-CZ" dirty="0">
              <a:solidFill>
                <a:schemeClr val="bg2"/>
              </a:solidFill>
            </a:endParaRPr>
          </a:p>
        </p:txBody>
      </p:sp>
    </p:spTree>
    <p:extLst>
      <p:ext uri="{BB962C8B-B14F-4D97-AF65-F5344CB8AC3E}">
        <p14:creationId xmlns:p14="http://schemas.microsoft.com/office/powerpoint/2010/main" val="935865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ext Box 4">
            <a:extLst>
              <a:ext uri="{FF2B5EF4-FFF2-40B4-BE49-F238E27FC236}">
                <a16:creationId xmlns="" xmlns:a16="http://schemas.microsoft.com/office/drawing/2014/main" id="{720B95CF-1CAE-4EE7-92CD-545CC51410AE}"/>
              </a:ext>
            </a:extLst>
          </p:cNvPr>
          <p:cNvSpPr txBox="1">
            <a:spLocks noChangeArrowheads="1"/>
          </p:cNvSpPr>
          <p:nvPr/>
        </p:nvSpPr>
        <p:spPr bwMode="auto">
          <a:xfrm>
            <a:off x="441325" y="184150"/>
            <a:ext cx="1790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cs-CZ" altLang="cs-CZ" sz="1800">
                <a:solidFill>
                  <a:srgbClr val="333300"/>
                </a:solidFill>
              </a:rPr>
              <a:t>Bottom trawling</a:t>
            </a:r>
          </a:p>
        </p:txBody>
      </p:sp>
      <p:pic>
        <p:nvPicPr>
          <p:cNvPr id="65539" name="Picture 10" descr="clip_image002">
            <a:extLst>
              <a:ext uri="{FF2B5EF4-FFF2-40B4-BE49-F238E27FC236}">
                <a16:creationId xmlns="" xmlns:a16="http://schemas.microsoft.com/office/drawing/2014/main" id="{9C1FE8B7-0E51-437C-B7D9-4228365A4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28600"/>
            <a:ext cx="5486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12" descr="before-and-after-view-of-botto">
            <a:extLst>
              <a:ext uri="{FF2B5EF4-FFF2-40B4-BE49-F238E27FC236}">
                <a16:creationId xmlns="" xmlns:a16="http://schemas.microsoft.com/office/drawing/2014/main" id="{5233E8A5-737B-4880-AA2A-2FC1873FB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276225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6" descr="bycatch">
            <a:extLst>
              <a:ext uri="{FF2B5EF4-FFF2-40B4-BE49-F238E27FC236}">
                <a16:creationId xmlns="" xmlns:a16="http://schemas.microsoft.com/office/drawing/2014/main" id="{B6C78855-4F3A-426C-8DC7-9626F9309B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9718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18" descr="_44243617_trawler_lucia_416">
            <a:extLst>
              <a:ext uri="{FF2B5EF4-FFF2-40B4-BE49-F238E27FC236}">
                <a16:creationId xmlns="" xmlns:a16="http://schemas.microsoft.com/office/drawing/2014/main" id="{3D690F8D-6606-45F0-9190-23E9BD6FA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838" y="2971800"/>
            <a:ext cx="3400425"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ext Box 4">
            <a:extLst>
              <a:ext uri="{FF2B5EF4-FFF2-40B4-BE49-F238E27FC236}">
                <a16:creationId xmlns="" xmlns:a16="http://schemas.microsoft.com/office/drawing/2014/main" id="{EA328383-182D-442C-814D-5033C13DF8DE}"/>
              </a:ext>
            </a:extLst>
          </p:cNvPr>
          <p:cNvSpPr txBox="1">
            <a:spLocks noChangeArrowheads="1"/>
          </p:cNvSpPr>
          <p:nvPr/>
        </p:nvSpPr>
        <p:spPr bwMode="auto">
          <a:xfrm>
            <a:off x="441325" y="184150"/>
            <a:ext cx="1790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cs-CZ" altLang="cs-CZ" sz="1800">
                <a:solidFill>
                  <a:srgbClr val="333300"/>
                </a:solidFill>
              </a:rPr>
              <a:t>Bottom trawling</a:t>
            </a:r>
          </a:p>
        </p:txBody>
      </p:sp>
      <p:pic>
        <p:nvPicPr>
          <p:cNvPr id="66563" name="Picture 7" descr="bottom-trawling">
            <a:extLst>
              <a:ext uri="{FF2B5EF4-FFF2-40B4-BE49-F238E27FC236}">
                <a16:creationId xmlns="" xmlns:a16="http://schemas.microsoft.com/office/drawing/2014/main" id="{2136D905-5479-451A-A0E0-C39627D39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76962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5826" name="Group 2">
            <a:extLst>
              <a:ext uri="{FF2B5EF4-FFF2-40B4-BE49-F238E27FC236}">
                <a16:creationId xmlns="" xmlns:a16="http://schemas.microsoft.com/office/drawing/2014/main" id="{CBFF4F9A-ABE5-4BAA-9EDE-BC5A7C189608}"/>
              </a:ext>
            </a:extLst>
          </p:cNvPr>
          <p:cNvGraphicFramePr>
            <a:graphicFrameLocks noGrp="1"/>
          </p:cNvGraphicFramePr>
          <p:nvPr/>
        </p:nvGraphicFramePr>
        <p:xfrm>
          <a:off x="1619250" y="620713"/>
          <a:ext cx="4824413" cy="3600450"/>
        </p:xfrm>
        <a:graphic>
          <a:graphicData uri="http://schemas.openxmlformats.org/drawingml/2006/table">
            <a:tbl>
              <a:tblPr/>
              <a:tblGrid>
                <a:gridCol w="4824413">
                  <a:extLst>
                    <a:ext uri="{9D8B030D-6E8A-4147-A177-3AD203B41FA5}">
                      <a16:colId xmlns="" xmlns:a16="http://schemas.microsoft.com/office/drawing/2014/main" val="20000"/>
                    </a:ext>
                  </a:extLst>
                </a:gridCol>
              </a:tblGrid>
              <a:tr h="360045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0"/>
                  </a:ext>
                </a:extLst>
              </a:tr>
            </a:tbl>
          </a:graphicData>
        </a:graphic>
      </p:graphicFrame>
      <p:pic>
        <p:nvPicPr>
          <p:cNvPr id="50180" name="Picture 11" descr="longline">
            <a:extLst>
              <a:ext uri="{FF2B5EF4-FFF2-40B4-BE49-F238E27FC236}">
                <a16:creationId xmlns="" xmlns:a16="http://schemas.microsoft.com/office/drawing/2014/main" id="{C7515DBB-9E21-40AC-95A1-6EACDF2EB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4963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5826" name="Group 2">
            <a:extLst>
              <a:ext uri="{FF2B5EF4-FFF2-40B4-BE49-F238E27FC236}">
                <a16:creationId xmlns="" xmlns:a16="http://schemas.microsoft.com/office/drawing/2014/main" id="{6570E7F6-0F03-49FB-BE36-8414559BE1F1}"/>
              </a:ext>
            </a:extLst>
          </p:cNvPr>
          <p:cNvGraphicFramePr>
            <a:graphicFrameLocks noGrp="1"/>
          </p:cNvGraphicFramePr>
          <p:nvPr/>
        </p:nvGraphicFramePr>
        <p:xfrm>
          <a:off x="1619250" y="620713"/>
          <a:ext cx="4824413" cy="3600450"/>
        </p:xfrm>
        <a:graphic>
          <a:graphicData uri="http://schemas.openxmlformats.org/drawingml/2006/table">
            <a:tbl>
              <a:tblPr/>
              <a:tblGrid>
                <a:gridCol w="4824413">
                  <a:extLst>
                    <a:ext uri="{9D8B030D-6E8A-4147-A177-3AD203B41FA5}">
                      <a16:colId xmlns="" xmlns:a16="http://schemas.microsoft.com/office/drawing/2014/main" val="20000"/>
                    </a:ext>
                  </a:extLst>
                </a:gridCol>
              </a:tblGrid>
              <a:tr h="360045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0"/>
                  </a:ext>
                </a:extLst>
              </a:tr>
            </a:tbl>
          </a:graphicData>
        </a:graphic>
      </p:graphicFrame>
      <p:pic>
        <p:nvPicPr>
          <p:cNvPr id="51204" name="Picture 2">
            <a:extLst>
              <a:ext uri="{FF2B5EF4-FFF2-40B4-BE49-F238E27FC236}">
                <a16:creationId xmlns="" xmlns:a16="http://schemas.microsoft.com/office/drawing/2014/main" id="{E0DF14FF-7835-4431-9607-197EC48A4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20713"/>
            <a:ext cx="8851900"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shark-fin">
            <a:extLst>
              <a:ext uri="{FF2B5EF4-FFF2-40B4-BE49-F238E27FC236}">
                <a16:creationId xmlns="" xmlns:a16="http://schemas.microsoft.com/office/drawing/2014/main" id="{29FEA567-54B3-4B64-8F9E-09C0EA20D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4813"/>
            <a:ext cx="52387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5" descr="defending_sharks_Confiscated_Shark_fins_-_over_8000">
            <a:extLst>
              <a:ext uri="{FF2B5EF4-FFF2-40B4-BE49-F238E27FC236}">
                <a16:creationId xmlns="" xmlns:a16="http://schemas.microsoft.com/office/drawing/2014/main" id="{831AB0BA-6C76-4E51-8A0A-DEF932391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3887788"/>
            <a:ext cx="4432300"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Shark%20Fin%20Soup">
            <a:extLst>
              <a:ext uri="{FF2B5EF4-FFF2-40B4-BE49-F238E27FC236}">
                <a16:creationId xmlns="" xmlns:a16="http://schemas.microsoft.com/office/drawing/2014/main" id="{28A98DA6-43F4-4E18-B295-0FD04E821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33375"/>
            <a:ext cx="8135938"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shark-fin-soup">
            <a:extLst>
              <a:ext uri="{FF2B5EF4-FFF2-40B4-BE49-F238E27FC236}">
                <a16:creationId xmlns="" xmlns:a16="http://schemas.microsoft.com/office/drawing/2014/main" id="{694A550B-DE49-45EA-95B2-E316B0CA2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6371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a:extLst>
              <a:ext uri="{FF2B5EF4-FFF2-40B4-BE49-F238E27FC236}">
                <a16:creationId xmlns="" xmlns:a16="http://schemas.microsoft.com/office/drawing/2014/main" id="{6A45CBE6-7AB4-4A70-9343-34933337A8E6}"/>
              </a:ext>
            </a:extLst>
          </p:cNvPr>
          <p:cNvSpPr>
            <a:spLocks noGrp="1" noChangeArrowheads="1"/>
          </p:cNvSpPr>
          <p:nvPr>
            <p:ph type="body" idx="1"/>
          </p:nvPr>
        </p:nvSpPr>
        <p:spPr>
          <a:xfrm>
            <a:off x="0" y="0"/>
            <a:ext cx="8001000" cy="5029200"/>
          </a:xfrm>
        </p:spPr>
        <p:txBody>
          <a:bodyPr/>
          <a:lstStyle/>
          <a:p>
            <a:pPr eaLnBrk="1" hangingPunct="1"/>
            <a:endParaRPr lang="cs-CZ" altLang="cs-CZ" sz="2000" b="1">
              <a:solidFill>
                <a:srgbClr val="FFCC99"/>
              </a:solidFill>
            </a:endParaRPr>
          </a:p>
          <a:p>
            <a:pPr eaLnBrk="1" hangingPunct="1"/>
            <a:r>
              <a:rPr lang="cs-CZ" altLang="cs-CZ" sz="2000" b="1">
                <a:solidFill>
                  <a:srgbClr val="FFCC99"/>
                </a:solidFill>
              </a:rPr>
              <a:t> </a:t>
            </a:r>
            <a:r>
              <a:rPr lang="cs-CZ" altLang="cs-CZ" sz="2000" b="1">
                <a:solidFill>
                  <a:schemeClr val="bg2"/>
                </a:solidFill>
              </a:rPr>
              <a:t>Výlov ryb</a:t>
            </a:r>
          </a:p>
          <a:p>
            <a:pPr eaLnBrk="1" hangingPunct="1">
              <a:buFont typeface="Wingdings" panose="05000000000000000000" pitchFamily="2" charset="2"/>
              <a:buNone/>
            </a:pPr>
            <a:r>
              <a:rPr lang="cs-CZ" altLang="cs-CZ" sz="2000" b="1">
                <a:solidFill>
                  <a:srgbClr val="FFCC99"/>
                </a:solidFill>
              </a:rPr>
              <a:t> </a:t>
            </a:r>
          </a:p>
        </p:txBody>
      </p:sp>
      <p:pic>
        <p:nvPicPr>
          <p:cNvPr id="27651" name="Picture 7" descr="anchov01">
            <a:extLst>
              <a:ext uri="{FF2B5EF4-FFF2-40B4-BE49-F238E27FC236}">
                <a16:creationId xmlns="" xmlns:a16="http://schemas.microsoft.com/office/drawing/2014/main" id="{EAA1B9E5-ECC0-4CA0-BB6D-387E536EE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7086600" cy="5362575"/>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7652" name="Text Box 9">
            <a:extLst>
              <a:ext uri="{FF2B5EF4-FFF2-40B4-BE49-F238E27FC236}">
                <a16:creationId xmlns="" xmlns:a16="http://schemas.microsoft.com/office/drawing/2014/main" id="{B2C0D135-3241-498B-8254-7AF76F8A02CC}"/>
              </a:ext>
            </a:extLst>
          </p:cNvPr>
          <p:cNvSpPr txBox="1">
            <a:spLocks noChangeArrowheads="1"/>
          </p:cNvSpPr>
          <p:nvPr/>
        </p:nvSpPr>
        <p:spPr bwMode="auto">
          <a:xfrm>
            <a:off x="4648200" y="381000"/>
            <a:ext cx="422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cs-CZ" altLang="cs-CZ" sz="2000" b="1">
                <a:solidFill>
                  <a:schemeClr val="bg2"/>
                </a:solidFill>
              </a:rPr>
              <a:t>Sardel peruánská</a:t>
            </a:r>
            <a:r>
              <a:rPr lang="cs-CZ" altLang="cs-CZ" sz="2000" b="1" i="1">
                <a:solidFill>
                  <a:schemeClr val="bg2"/>
                </a:solidFill>
              </a:rPr>
              <a:t> (Engraulis ringens)</a:t>
            </a:r>
          </a:p>
        </p:txBody>
      </p:sp>
    </p:spTree>
  </p:cSld>
  <p:clrMapOvr>
    <a:masterClrMapping/>
  </p:clrMapOvr>
  <p:transition spd="med">
    <p:pull dir="l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 xmlns:a16="http://schemas.microsoft.com/office/drawing/2014/main" id="{AAC41494-3C71-4176-A434-F87D01FA0155}"/>
              </a:ext>
            </a:extLst>
          </p:cNvPr>
          <p:cNvSpPr>
            <a:spLocks noGrp="1" noChangeArrowheads="1"/>
          </p:cNvSpPr>
          <p:nvPr>
            <p:ph type="body" idx="1"/>
          </p:nvPr>
        </p:nvSpPr>
        <p:spPr>
          <a:xfrm>
            <a:off x="0" y="0"/>
            <a:ext cx="8001000" cy="5029200"/>
          </a:xfrm>
        </p:spPr>
        <p:txBody>
          <a:bodyPr/>
          <a:lstStyle/>
          <a:p>
            <a:pPr eaLnBrk="1" hangingPunct="1"/>
            <a:endParaRPr lang="cs-CZ" altLang="cs-CZ" sz="2000" b="1">
              <a:solidFill>
                <a:srgbClr val="FFCC99"/>
              </a:solidFill>
            </a:endParaRPr>
          </a:p>
          <a:p>
            <a:pPr eaLnBrk="1" hangingPunct="1"/>
            <a:r>
              <a:rPr lang="cs-CZ" altLang="cs-CZ" sz="2000" b="1">
                <a:solidFill>
                  <a:srgbClr val="FFCC99"/>
                </a:solidFill>
              </a:rPr>
              <a:t> </a:t>
            </a:r>
            <a:r>
              <a:rPr lang="cs-CZ" altLang="cs-CZ" sz="2000" b="1">
                <a:solidFill>
                  <a:schemeClr val="bg2"/>
                </a:solidFill>
              </a:rPr>
              <a:t>Sardel peruánská (</a:t>
            </a:r>
            <a:r>
              <a:rPr lang="cs-CZ" altLang="cs-CZ" sz="2000" b="1" i="1">
                <a:solidFill>
                  <a:schemeClr val="bg2"/>
                </a:solidFill>
              </a:rPr>
              <a:t>Engraulis ringens</a:t>
            </a:r>
            <a:r>
              <a:rPr lang="cs-CZ" altLang="cs-CZ" sz="2000" b="1">
                <a:solidFill>
                  <a:schemeClr val="bg2"/>
                </a:solidFill>
              </a:rPr>
              <a:t>)</a:t>
            </a:r>
          </a:p>
        </p:txBody>
      </p:sp>
      <p:pic>
        <p:nvPicPr>
          <p:cNvPr id="29699" name="Picture 4" descr="Engraulis ringens na lodi">
            <a:extLst>
              <a:ext uri="{FF2B5EF4-FFF2-40B4-BE49-F238E27FC236}">
                <a16:creationId xmlns="" xmlns:a16="http://schemas.microsoft.com/office/drawing/2014/main" id="{E35E9C92-15D9-441E-BFDB-019C3291C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54200"/>
            <a:ext cx="7086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Engraulis ringens">
            <a:extLst>
              <a:ext uri="{FF2B5EF4-FFF2-40B4-BE49-F238E27FC236}">
                <a16:creationId xmlns="" xmlns:a16="http://schemas.microsoft.com/office/drawing/2014/main" id="{720D4C4B-0178-456C-A28D-93799B4DA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88913"/>
            <a:ext cx="3529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l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 xmlns:a16="http://schemas.microsoft.com/office/drawing/2014/main" id="{E9AEA153-BC0C-4536-9ED1-1BA9603FC3E9}"/>
              </a:ext>
            </a:extLst>
          </p:cNvPr>
          <p:cNvSpPr>
            <a:spLocks noGrp="1" noChangeArrowheads="1"/>
          </p:cNvSpPr>
          <p:nvPr>
            <p:ph type="body" idx="1"/>
          </p:nvPr>
        </p:nvSpPr>
        <p:spPr>
          <a:xfrm>
            <a:off x="0" y="0"/>
            <a:ext cx="8001000" cy="5029200"/>
          </a:xfrm>
        </p:spPr>
        <p:txBody>
          <a:bodyPr/>
          <a:lstStyle/>
          <a:p>
            <a:pPr eaLnBrk="1" hangingPunct="1"/>
            <a:endParaRPr lang="cs-CZ" altLang="cs-CZ" sz="2000" b="1">
              <a:solidFill>
                <a:srgbClr val="FFCC99"/>
              </a:solidFill>
            </a:endParaRPr>
          </a:p>
          <a:p>
            <a:pPr eaLnBrk="1" hangingPunct="1"/>
            <a:r>
              <a:rPr lang="cs-CZ" altLang="cs-CZ" sz="2000" b="1">
                <a:solidFill>
                  <a:srgbClr val="FFCC99"/>
                </a:solidFill>
              </a:rPr>
              <a:t> </a:t>
            </a:r>
            <a:r>
              <a:rPr lang="cs-CZ" altLang="cs-CZ" sz="2000" b="1">
                <a:solidFill>
                  <a:schemeClr val="bg2"/>
                </a:solidFill>
              </a:rPr>
              <a:t>Rybářství</a:t>
            </a:r>
          </a:p>
          <a:p>
            <a:pPr eaLnBrk="1" hangingPunct="1">
              <a:buFont typeface="Wingdings" panose="05000000000000000000" pitchFamily="2" charset="2"/>
              <a:buNone/>
            </a:pPr>
            <a:r>
              <a:rPr lang="cs-CZ" altLang="cs-CZ" sz="2000" b="1">
                <a:solidFill>
                  <a:srgbClr val="FFCC99"/>
                </a:solidFill>
              </a:rPr>
              <a:t> </a:t>
            </a:r>
          </a:p>
        </p:txBody>
      </p:sp>
      <p:pic>
        <p:nvPicPr>
          <p:cNvPr id="41987" name="Picture 7" descr="TMP7 - hlubiny">
            <a:extLst>
              <a:ext uri="{FF2B5EF4-FFF2-40B4-BE49-F238E27FC236}">
                <a16:creationId xmlns="" xmlns:a16="http://schemas.microsoft.com/office/drawing/2014/main" id="{A7A0DC90-E092-48DE-A8FD-32B65C114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8600"/>
            <a:ext cx="52768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8" descr="Fishing-Boat">
            <a:extLst>
              <a:ext uri="{FF2B5EF4-FFF2-40B4-BE49-F238E27FC236}">
                <a16:creationId xmlns="" xmlns:a16="http://schemas.microsoft.com/office/drawing/2014/main" id="{93020D61-EBBA-49D1-937F-FA0BE5072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524000"/>
            <a:ext cx="33845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 xmlns:a16="http://schemas.microsoft.com/office/drawing/2014/main" id="{2C108391-A727-4153-A64B-974A6B3FB3B1}"/>
              </a:ext>
            </a:extLst>
          </p:cNvPr>
          <p:cNvSpPr>
            <a:spLocks noGrp="1" noChangeArrowheads="1"/>
          </p:cNvSpPr>
          <p:nvPr>
            <p:ph type="body" idx="1"/>
          </p:nvPr>
        </p:nvSpPr>
        <p:spPr>
          <a:xfrm>
            <a:off x="0" y="0"/>
            <a:ext cx="8001000" cy="5029200"/>
          </a:xfrm>
        </p:spPr>
        <p:txBody>
          <a:bodyPr/>
          <a:lstStyle/>
          <a:p>
            <a:pPr eaLnBrk="1" hangingPunct="1"/>
            <a:endParaRPr lang="cs-CZ" altLang="cs-CZ" sz="2000" b="1">
              <a:solidFill>
                <a:srgbClr val="FFCC99"/>
              </a:solidFill>
            </a:endParaRPr>
          </a:p>
          <a:p>
            <a:pPr eaLnBrk="1" hangingPunct="1"/>
            <a:r>
              <a:rPr lang="cs-CZ" altLang="cs-CZ" sz="2000" b="1">
                <a:solidFill>
                  <a:srgbClr val="FFCC99"/>
                </a:solidFill>
              </a:rPr>
              <a:t> </a:t>
            </a:r>
            <a:r>
              <a:rPr lang="cs-CZ" altLang="cs-CZ" sz="2000" b="1">
                <a:solidFill>
                  <a:schemeClr val="bg2"/>
                </a:solidFill>
              </a:rPr>
              <a:t>Hlubokomořské ryby pozdě dospívají</a:t>
            </a:r>
          </a:p>
          <a:p>
            <a:pPr eaLnBrk="1" hangingPunct="1"/>
            <a:r>
              <a:rPr lang="cs-CZ" altLang="cs-CZ" sz="2000" b="1">
                <a:solidFill>
                  <a:schemeClr val="bg2"/>
                </a:solidFill>
              </a:rPr>
              <a:t> Pomalý růst</a:t>
            </a:r>
          </a:p>
          <a:p>
            <a:pPr eaLnBrk="1" hangingPunct="1"/>
            <a:r>
              <a:rPr lang="cs-CZ" altLang="cs-CZ" sz="2000" b="1">
                <a:solidFill>
                  <a:schemeClr val="bg2"/>
                </a:solidFill>
              </a:rPr>
              <a:t> Malý počet potomků</a:t>
            </a:r>
          </a:p>
          <a:p>
            <a:pPr eaLnBrk="1" hangingPunct="1">
              <a:buFont typeface="Wingdings" panose="05000000000000000000" pitchFamily="2" charset="2"/>
              <a:buNone/>
            </a:pPr>
            <a:r>
              <a:rPr lang="cs-CZ" altLang="cs-CZ" sz="2000" b="1">
                <a:solidFill>
                  <a:srgbClr val="FFCC99"/>
                </a:solidFill>
              </a:rPr>
              <a:t> </a:t>
            </a:r>
          </a:p>
        </p:txBody>
      </p:sp>
      <p:pic>
        <p:nvPicPr>
          <p:cNvPr id="44035" name="Picture 4" descr="Macrourus berglax">
            <a:extLst>
              <a:ext uri="{FF2B5EF4-FFF2-40B4-BE49-F238E27FC236}">
                <a16:creationId xmlns="" xmlns:a16="http://schemas.microsoft.com/office/drawing/2014/main" id="{5252ACF8-D758-4B40-B1D1-C8E6CC015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57150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5">
            <a:extLst>
              <a:ext uri="{FF2B5EF4-FFF2-40B4-BE49-F238E27FC236}">
                <a16:creationId xmlns="" xmlns:a16="http://schemas.microsoft.com/office/drawing/2014/main" id="{F808CF78-F487-4A3E-9288-E01672A45777}"/>
              </a:ext>
            </a:extLst>
          </p:cNvPr>
          <p:cNvSpPr txBox="1">
            <a:spLocks noChangeArrowheads="1"/>
          </p:cNvSpPr>
          <p:nvPr/>
        </p:nvSpPr>
        <p:spPr bwMode="auto">
          <a:xfrm>
            <a:off x="228600" y="4191000"/>
            <a:ext cx="290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cs-CZ" altLang="cs-CZ" sz="1800" b="1">
                <a:solidFill>
                  <a:schemeClr val="bg2"/>
                </a:solidFill>
              </a:rPr>
              <a:t>Hlavoun</a:t>
            </a:r>
            <a:r>
              <a:rPr lang="cs-CZ" altLang="cs-CZ" sz="1800" b="1" i="1">
                <a:solidFill>
                  <a:schemeClr val="bg2"/>
                </a:solidFill>
              </a:rPr>
              <a:t> Macrourus berglax</a:t>
            </a:r>
          </a:p>
        </p:txBody>
      </p:sp>
      <p:pic>
        <p:nvPicPr>
          <p:cNvPr id="44037" name="Picture 6" descr="Coryphaenoides rupestris">
            <a:extLst>
              <a:ext uri="{FF2B5EF4-FFF2-40B4-BE49-F238E27FC236}">
                <a16:creationId xmlns="" xmlns:a16="http://schemas.microsoft.com/office/drawing/2014/main" id="{97C5F673-4079-454B-B908-BBF468028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91000"/>
            <a:ext cx="4572000" cy="2455863"/>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44038" name="Text Box 7">
            <a:extLst>
              <a:ext uri="{FF2B5EF4-FFF2-40B4-BE49-F238E27FC236}">
                <a16:creationId xmlns="" xmlns:a16="http://schemas.microsoft.com/office/drawing/2014/main" id="{2FDEB328-CBF2-450C-80CA-82336E137162}"/>
              </a:ext>
            </a:extLst>
          </p:cNvPr>
          <p:cNvSpPr txBox="1">
            <a:spLocks noChangeArrowheads="1"/>
          </p:cNvSpPr>
          <p:nvPr/>
        </p:nvSpPr>
        <p:spPr bwMode="auto">
          <a:xfrm>
            <a:off x="1295400" y="6096000"/>
            <a:ext cx="3124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cs-CZ" altLang="cs-CZ" sz="1600" b="1">
                <a:solidFill>
                  <a:schemeClr val="bg2"/>
                </a:solidFill>
              </a:rPr>
              <a:t>Hlavoun</a:t>
            </a:r>
            <a:r>
              <a:rPr lang="cs-CZ" altLang="cs-CZ" sz="1600" b="1" i="1">
                <a:solidFill>
                  <a:schemeClr val="bg2"/>
                </a:solidFill>
              </a:rPr>
              <a:t> Coryphaenoides rupestris</a:t>
            </a:r>
          </a:p>
        </p:txBody>
      </p:sp>
      <p:sp>
        <p:nvSpPr>
          <p:cNvPr id="44039" name="Text Box 9">
            <a:extLst>
              <a:ext uri="{FF2B5EF4-FFF2-40B4-BE49-F238E27FC236}">
                <a16:creationId xmlns="" xmlns:a16="http://schemas.microsoft.com/office/drawing/2014/main" id="{5E8E7F28-6514-4961-AEAC-E93CDB9FB128}"/>
              </a:ext>
            </a:extLst>
          </p:cNvPr>
          <p:cNvSpPr txBox="1">
            <a:spLocks noChangeArrowheads="1"/>
          </p:cNvSpPr>
          <p:nvPr/>
        </p:nvSpPr>
        <p:spPr bwMode="auto">
          <a:xfrm>
            <a:off x="5486400" y="381000"/>
            <a:ext cx="333216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cs-CZ" altLang="cs-CZ" sz="1600" b="1">
                <a:solidFill>
                  <a:schemeClr val="bg2"/>
                </a:solidFill>
              </a:rPr>
              <a:t>Od roku 1978 do roku 2003 pokles</a:t>
            </a:r>
          </a:p>
          <a:p>
            <a:pPr eaLnBrk="1" hangingPunct="1">
              <a:spcBef>
                <a:spcPct val="0"/>
              </a:spcBef>
              <a:buClrTx/>
              <a:buSzTx/>
              <a:buFontTx/>
              <a:buNone/>
            </a:pPr>
            <a:r>
              <a:rPr lang="cs-CZ" altLang="cs-CZ" sz="1600" b="1">
                <a:solidFill>
                  <a:schemeClr val="bg2"/>
                </a:solidFill>
              </a:rPr>
              <a:t>početnosti o více než 90%. Zmenšila</a:t>
            </a:r>
          </a:p>
          <a:p>
            <a:pPr eaLnBrk="1" hangingPunct="1">
              <a:spcBef>
                <a:spcPct val="0"/>
              </a:spcBef>
              <a:buClrTx/>
              <a:buSzTx/>
              <a:buFontTx/>
              <a:buNone/>
            </a:pPr>
            <a:r>
              <a:rPr lang="cs-CZ" altLang="cs-CZ" sz="1600" b="1">
                <a:solidFill>
                  <a:schemeClr val="bg2"/>
                </a:solidFill>
              </a:rPr>
              <a:t>se průměrná velikost lovených ryb o</a:t>
            </a:r>
          </a:p>
          <a:p>
            <a:pPr eaLnBrk="1" hangingPunct="1">
              <a:spcBef>
                <a:spcPct val="0"/>
              </a:spcBef>
              <a:buClrTx/>
              <a:buSzTx/>
              <a:buFontTx/>
              <a:buNone/>
            </a:pPr>
            <a:r>
              <a:rPr lang="cs-CZ" altLang="cs-CZ" sz="1600" b="1">
                <a:solidFill>
                  <a:schemeClr val="bg2"/>
                </a:solidFill>
              </a:rPr>
              <a:t>čtvrtinu až polovinu </a:t>
            </a:r>
          </a:p>
        </p:txBody>
      </p:sp>
      <p:sp>
        <p:nvSpPr>
          <p:cNvPr id="44040" name="Text Box 10">
            <a:extLst>
              <a:ext uri="{FF2B5EF4-FFF2-40B4-BE49-F238E27FC236}">
                <a16:creationId xmlns="" xmlns:a16="http://schemas.microsoft.com/office/drawing/2014/main" id="{6E965CE7-7F2B-4460-AC0A-615ABCBBA8B0}"/>
              </a:ext>
            </a:extLst>
          </p:cNvPr>
          <p:cNvSpPr txBox="1">
            <a:spLocks noChangeArrowheads="1"/>
          </p:cNvSpPr>
          <p:nvPr/>
        </p:nvSpPr>
        <p:spPr bwMode="auto">
          <a:xfrm>
            <a:off x="5945188" y="2286000"/>
            <a:ext cx="31988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cs-CZ" altLang="cs-CZ" sz="1400" b="1">
                <a:solidFill>
                  <a:schemeClr val="bg2"/>
                </a:solidFill>
              </a:rPr>
              <a:t>Příklad ohrožených druhů významných</a:t>
            </a:r>
          </a:p>
          <a:p>
            <a:pPr eaLnBrk="1" hangingPunct="1">
              <a:spcBef>
                <a:spcPct val="0"/>
              </a:spcBef>
              <a:buClrTx/>
              <a:buSzTx/>
              <a:buFontTx/>
              <a:buNone/>
            </a:pPr>
            <a:r>
              <a:rPr lang="cs-CZ" altLang="cs-CZ" sz="1400" b="1">
                <a:solidFill>
                  <a:schemeClr val="bg2"/>
                </a:solidFill>
              </a:rPr>
              <a:t>pro člověka, ohrožených vyhubením</a:t>
            </a:r>
          </a:p>
        </p:txBody>
      </p:sp>
    </p:spTree>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Nadpis 1">
            <a:extLst>
              <a:ext uri="{FF2B5EF4-FFF2-40B4-BE49-F238E27FC236}">
                <a16:creationId xmlns="" xmlns:a16="http://schemas.microsoft.com/office/drawing/2014/main" id="{A452687F-55CE-4709-89AB-CB3F560527E0}"/>
              </a:ext>
            </a:extLst>
          </p:cNvPr>
          <p:cNvSpPr txBox="1">
            <a:spLocks/>
          </p:cNvSpPr>
          <p:nvPr/>
        </p:nvSpPr>
        <p:spPr>
          <a:xfrm>
            <a:off x="457200" y="404664"/>
            <a:ext cx="8229600" cy="5623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200" b="1" dirty="0">
                <a:solidFill>
                  <a:srgbClr val="002060"/>
                </a:solidFill>
              </a:rPr>
              <a:t>A) Ekosystémová diverzita</a:t>
            </a:r>
          </a:p>
        </p:txBody>
      </p:sp>
      <p:sp>
        <p:nvSpPr>
          <p:cNvPr id="2" name="Obdélník 1">
            <a:extLst>
              <a:ext uri="{FF2B5EF4-FFF2-40B4-BE49-F238E27FC236}">
                <a16:creationId xmlns="" xmlns:a16="http://schemas.microsoft.com/office/drawing/2014/main" id="{37B02A27-32C9-4741-AC48-D58BF8553809}"/>
              </a:ext>
            </a:extLst>
          </p:cNvPr>
          <p:cNvSpPr/>
          <p:nvPr/>
        </p:nvSpPr>
        <p:spPr>
          <a:xfrm>
            <a:off x="611560" y="1124744"/>
            <a:ext cx="7920880" cy="5883727"/>
          </a:xfrm>
          <a:prstGeom prst="rect">
            <a:avLst/>
          </a:prstGeom>
        </p:spPr>
        <p:txBody>
          <a:bodyPr wrap="square">
            <a:spAutoFit/>
          </a:bodyPr>
          <a:lstStyle/>
          <a:p>
            <a:pPr algn="just">
              <a:lnSpc>
                <a:spcPct val="114000"/>
              </a:lnSpc>
            </a:pPr>
            <a:r>
              <a:rPr lang="cs-CZ" sz="2800" dirty="0">
                <a:solidFill>
                  <a:srgbClr val="002060"/>
                </a:solidFill>
                <a:latin typeface="+mj-lt"/>
              </a:rPr>
              <a:t>Z prostorového hlediska může mít ekosystém různé úrovně (velikost ekosystému není jednoznačně definována). Klasickými příklady mohou být ekosystém tropického deštného lesa, ekosystém vysokohorské savany, případně ekosystém smíšeného lesa v říčním údolí (viz obrázky). Extrémními příklady by potom byly ekosystém biosféry („živý obal Země“) nebo naopak ekosystém zažívacího traktu přežvýkavců tvořený různými bakteriemi a nálevníky. </a:t>
            </a:r>
          </a:p>
          <a:p>
            <a:pPr algn="just">
              <a:lnSpc>
                <a:spcPct val="114000"/>
              </a:lnSpc>
            </a:pPr>
            <a:endParaRPr lang="cs-CZ" dirty="0">
              <a:solidFill>
                <a:schemeClr val="bg2"/>
              </a:solidFill>
            </a:endParaRPr>
          </a:p>
        </p:txBody>
      </p:sp>
    </p:spTree>
    <p:extLst>
      <p:ext uri="{BB962C8B-B14F-4D97-AF65-F5344CB8AC3E}">
        <p14:creationId xmlns:p14="http://schemas.microsoft.com/office/powerpoint/2010/main" val="2368331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 xmlns:a16="http://schemas.microsoft.com/office/drawing/2014/main" id="{9AA406EE-2108-4706-97AC-D7F5F1F64B4C}"/>
              </a:ext>
            </a:extLst>
          </p:cNvPr>
          <p:cNvSpPr>
            <a:spLocks noChangeArrowheads="1"/>
          </p:cNvSpPr>
          <p:nvPr/>
        </p:nvSpPr>
        <p:spPr bwMode="auto">
          <a:xfrm>
            <a:off x="0" y="1833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1200"/>
          </a:p>
        </p:txBody>
      </p:sp>
      <p:sp>
        <p:nvSpPr>
          <p:cNvPr id="72707" name="Text Box 4">
            <a:extLst>
              <a:ext uri="{FF2B5EF4-FFF2-40B4-BE49-F238E27FC236}">
                <a16:creationId xmlns="" xmlns:a16="http://schemas.microsoft.com/office/drawing/2014/main" id="{680F126B-C182-4CBB-B34B-EB923881CE38}"/>
              </a:ext>
            </a:extLst>
          </p:cNvPr>
          <p:cNvSpPr txBox="1">
            <a:spLocks noChangeArrowheads="1"/>
          </p:cNvSpPr>
          <p:nvPr/>
        </p:nvSpPr>
        <p:spPr bwMode="auto">
          <a:xfrm>
            <a:off x="179388" y="333375"/>
            <a:ext cx="59118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cs-CZ" altLang="cs-CZ" sz="1800" b="1">
                <a:solidFill>
                  <a:schemeClr val="bg2"/>
                </a:solidFill>
              </a:rPr>
              <a:t>Výlov úhoře říčního (</a:t>
            </a:r>
            <a:r>
              <a:rPr lang="cs-CZ" altLang="cs-CZ" sz="1800" b="1" i="1">
                <a:solidFill>
                  <a:schemeClr val="bg2"/>
                </a:solidFill>
              </a:rPr>
              <a:t>Anguilla anguilla</a:t>
            </a:r>
            <a:r>
              <a:rPr lang="cs-CZ" altLang="cs-CZ" sz="1800" b="1">
                <a:solidFill>
                  <a:schemeClr val="bg2"/>
                </a:solidFill>
              </a:rPr>
              <a:t>) podle zdrojů FAO </a:t>
            </a:r>
          </a:p>
        </p:txBody>
      </p:sp>
      <p:sp>
        <p:nvSpPr>
          <p:cNvPr id="72708" name="Rectangle 6">
            <a:extLst>
              <a:ext uri="{FF2B5EF4-FFF2-40B4-BE49-F238E27FC236}">
                <a16:creationId xmlns="" xmlns:a16="http://schemas.microsoft.com/office/drawing/2014/main" id="{3EF3C7A9-0DBD-4FF9-A53E-33A6BC86B434}"/>
              </a:ext>
            </a:extLst>
          </p:cNvPr>
          <p:cNvSpPr>
            <a:spLocks noChangeArrowheads="1"/>
          </p:cNvSpPr>
          <p:nvPr/>
        </p:nvSpPr>
        <p:spPr bwMode="auto">
          <a:xfrm>
            <a:off x="0" y="1997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1200"/>
          </a:p>
        </p:txBody>
      </p:sp>
      <p:graphicFrame>
        <p:nvGraphicFramePr>
          <p:cNvPr id="72709" name="Object 5">
            <a:extLst>
              <a:ext uri="{FF2B5EF4-FFF2-40B4-BE49-F238E27FC236}">
                <a16:creationId xmlns="" xmlns:a16="http://schemas.microsoft.com/office/drawing/2014/main" id="{36E068A6-D474-4BE8-9684-A07CFFF50D99}"/>
              </a:ext>
            </a:extLst>
          </p:cNvPr>
          <p:cNvGraphicFramePr>
            <a:graphicFrameLocks noChangeAspect="1"/>
          </p:cNvGraphicFramePr>
          <p:nvPr/>
        </p:nvGraphicFramePr>
        <p:xfrm>
          <a:off x="250825" y="1916113"/>
          <a:ext cx="8351838" cy="4667250"/>
        </p:xfrm>
        <a:graphic>
          <a:graphicData uri="http://schemas.openxmlformats.org/presentationml/2006/ole">
            <mc:AlternateContent xmlns:mc="http://schemas.openxmlformats.org/markup-compatibility/2006">
              <mc:Choice xmlns:v="urn:schemas-microsoft-com:vml" Requires="v">
                <p:oleObj spid="_x0000_s17436" name="Graf" r:id="rId4" imgW="5135975" imgH="3017377" progId="Excel.Chart.8">
                  <p:embed/>
                </p:oleObj>
              </mc:Choice>
              <mc:Fallback>
                <p:oleObj name="Graf" r:id="rId4" imgW="5135975" imgH="3017377" progId="Excel.Chart.8">
                  <p:embed/>
                  <p:pic>
                    <p:nvPicPr>
                      <p:cNvPr id="72709" name="Object 5">
                        <a:extLst>
                          <a:ext uri="{FF2B5EF4-FFF2-40B4-BE49-F238E27FC236}">
                            <a16:creationId xmlns="" xmlns:a16="http://schemas.microsoft.com/office/drawing/2014/main" id="{36E068A6-D474-4BE8-9684-A07CFFF50D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916113"/>
                        <a:ext cx="8351838"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2710" name="Picture 8" descr="Anguilla%20anguilla%2000018">
            <a:extLst>
              <a:ext uri="{FF2B5EF4-FFF2-40B4-BE49-F238E27FC236}">
                <a16:creationId xmlns="" xmlns:a16="http://schemas.microsoft.com/office/drawing/2014/main" id="{15F4DFF7-F1B7-4CB4-8E47-0BE8E922C3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333375"/>
            <a:ext cx="268922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 xmlns:a16="http://schemas.microsoft.com/office/drawing/2014/main" id="{B191FE0E-40A8-4006-950C-A2137A88E8D9}"/>
              </a:ext>
            </a:extLst>
          </p:cNvPr>
          <p:cNvSpPr>
            <a:spLocks noGrp="1" noChangeArrowheads="1"/>
          </p:cNvSpPr>
          <p:nvPr>
            <p:ph type="body" idx="1"/>
          </p:nvPr>
        </p:nvSpPr>
        <p:spPr>
          <a:xfrm>
            <a:off x="0" y="0"/>
            <a:ext cx="8001000" cy="5029200"/>
          </a:xfrm>
        </p:spPr>
        <p:txBody>
          <a:bodyPr/>
          <a:lstStyle/>
          <a:p>
            <a:pPr eaLnBrk="1" hangingPunct="1"/>
            <a:endParaRPr lang="cs-CZ" altLang="cs-CZ" sz="2000" b="1" dirty="0">
              <a:solidFill>
                <a:srgbClr val="FFCC99"/>
              </a:solidFill>
            </a:endParaRPr>
          </a:p>
          <a:p>
            <a:pPr eaLnBrk="1" hangingPunct="1"/>
            <a:r>
              <a:rPr lang="cs-CZ" altLang="cs-CZ" sz="2000" b="1" dirty="0">
                <a:solidFill>
                  <a:srgbClr val="FFCC99"/>
                </a:solidFill>
              </a:rPr>
              <a:t> </a:t>
            </a:r>
            <a:endParaRPr lang="cs-CZ" altLang="cs-CZ" sz="2000" b="1" dirty="0">
              <a:solidFill>
                <a:schemeClr val="bg2"/>
              </a:solidFill>
            </a:endParaRPr>
          </a:p>
          <a:p>
            <a:pPr eaLnBrk="1" hangingPunct="1">
              <a:buFont typeface="Wingdings" panose="05000000000000000000" pitchFamily="2" charset="2"/>
              <a:buNone/>
            </a:pPr>
            <a:r>
              <a:rPr lang="cs-CZ" altLang="cs-CZ" sz="2000" b="1" dirty="0">
                <a:solidFill>
                  <a:schemeClr val="accent1"/>
                </a:solidFill>
              </a:rPr>
              <a:t> </a:t>
            </a:r>
          </a:p>
        </p:txBody>
      </p:sp>
      <p:pic>
        <p:nvPicPr>
          <p:cNvPr id="33795" name="Picture 4" descr="TMP8 - hloubka lovu ">
            <a:extLst>
              <a:ext uri="{FF2B5EF4-FFF2-40B4-BE49-F238E27FC236}">
                <a16:creationId xmlns="" xmlns:a16="http://schemas.microsoft.com/office/drawing/2014/main" id="{D58A5A53-BAA7-4A67-B90F-CEB16E992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38200"/>
            <a:ext cx="7620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5">
            <a:extLst>
              <a:ext uri="{FF2B5EF4-FFF2-40B4-BE49-F238E27FC236}">
                <a16:creationId xmlns="" xmlns:a16="http://schemas.microsoft.com/office/drawing/2014/main" id="{2B1051C9-61A6-45B7-BA06-54DE5F832891}"/>
              </a:ext>
            </a:extLst>
          </p:cNvPr>
          <p:cNvSpPr txBox="1">
            <a:spLocks noChangeArrowheads="1"/>
          </p:cNvSpPr>
          <p:nvPr/>
        </p:nvSpPr>
        <p:spPr bwMode="auto">
          <a:xfrm>
            <a:off x="368300" y="285750"/>
            <a:ext cx="7632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cs-CZ" altLang="cs-CZ" sz="1800" b="1" dirty="0">
                <a:solidFill>
                  <a:schemeClr val="bg2"/>
                </a:solidFill>
              </a:rPr>
              <a:t>Zhroucení populace atlantské tresky při východním pobřeží  </a:t>
            </a:r>
            <a:r>
              <a:rPr lang="cs-CZ" altLang="cs-CZ" sz="1800" b="1" dirty="0" err="1">
                <a:solidFill>
                  <a:schemeClr val="bg2"/>
                </a:solidFill>
              </a:rPr>
              <a:t>Newfounlandu</a:t>
            </a:r>
            <a:r>
              <a:rPr lang="cs-CZ" altLang="cs-CZ" sz="1800" b="1" dirty="0"/>
              <a:t> </a:t>
            </a:r>
          </a:p>
        </p:txBody>
      </p:sp>
      <p:pic>
        <p:nvPicPr>
          <p:cNvPr id="33797" name="Picture 6" descr="atlanticcod">
            <a:extLst>
              <a:ext uri="{FF2B5EF4-FFF2-40B4-BE49-F238E27FC236}">
                <a16:creationId xmlns="" xmlns:a16="http://schemas.microsoft.com/office/drawing/2014/main" id="{2C8955B3-39E4-4130-B4BC-D170C108D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836613"/>
            <a:ext cx="3024188"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a:extLst>
              <a:ext uri="{FF2B5EF4-FFF2-40B4-BE49-F238E27FC236}">
                <a16:creationId xmlns="" xmlns:a16="http://schemas.microsoft.com/office/drawing/2014/main" id="{5506D779-E454-456E-87A9-6C5024059CEE}"/>
              </a:ext>
            </a:extLst>
          </p:cNvPr>
          <p:cNvSpPr>
            <a:spLocks noChangeArrowheads="1"/>
          </p:cNvSpPr>
          <p:nvPr/>
        </p:nvSpPr>
        <p:spPr bwMode="auto">
          <a:xfrm>
            <a:off x="0" y="1833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1200"/>
          </a:p>
        </p:txBody>
      </p:sp>
      <p:graphicFrame>
        <p:nvGraphicFramePr>
          <p:cNvPr id="35843" name="Object 5">
            <a:extLst>
              <a:ext uri="{FF2B5EF4-FFF2-40B4-BE49-F238E27FC236}">
                <a16:creationId xmlns="" xmlns:a16="http://schemas.microsoft.com/office/drawing/2014/main" id="{AD271F3A-3953-4A04-9C79-5FCCC3A847B3}"/>
              </a:ext>
            </a:extLst>
          </p:cNvPr>
          <p:cNvGraphicFramePr>
            <a:graphicFrameLocks noChangeAspect="1"/>
          </p:cNvGraphicFramePr>
          <p:nvPr/>
        </p:nvGraphicFramePr>
        <p:xfrm>
          <a:off x="395288" y="2060575"/>
          <a:ext cx="8316912" cy="4614863"/>
        </p:xfrm>
        <a:graphic>
          <a:graphicData uri="http://schemas.openxmlformats.org/presentationml/2006/ole">
            <mc:AlternateContent xmlns:mc="http://schemas.openxmlformats.org/markup-compatibility/2006">
              <mc:Choice xmlns:v="urn:schemas-microsoft-com:vml" Requires="v">
                <p:oleObj spid="_x0000_s18460" name="Graf" r:id="rId4" imgW="5753052" imgH="3192732" progId="Excel.Chart.8">
                  <p:embed/>
                </p:oleObj>
              </mc:Choice>
              <mc:Fallback>
                <p:oleObj name="Graf" r:id="rId4" imgW="5753052" imgH="3192732" progId="Excel.Chart.8">
                  <p:embed/>
                  <p:pic>
                    <p:nvPicPr>
                      <p:cNvPr id="35843" name="Object 5">
                        <a:extLst>
                          <a:ext uri="{FF2B5EF4-FFF2-40B4-BE49-F238E27FC236}">
                            <a16:creationId xmlns="" xmlns:a16="http://schemas.microsoft.com/office/drawing/2014/main" id="{AD271F3A-3953-4A04-9C79-5FCCC3A84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060575"/>
                        <a:ext cx="8316912"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4" name="Text Box 7">
            <a:extLst>
              <a:ext uri="{FF2B5EF4-FFF2-40B4-BE49-F238E27FC236}">
                <a16:creationId xmlns="" xmlns:a16="http://schemas.microsoft.com/office/drawing/2014/main" id="{F2BA215B-5AF5-4A23-BAD1-D566F973C775}"/>
              </a:ext>
            </a:extLst>
          </p:cNvPr>
          <p:cNvSpPr txBox="1">
            <a:spLocks noChangeArrowheads="1"/>
          </p:cNvSpPr>
          <p:nvPr/>
        </p:nvSpPr>
        <p:spPr bwMode="auto">
          <a:xfrm>
            <a:off x="0" y="549275"/>
            <a:ext cx="4449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cs-CZ" altLang="cs-CZ" sz="1400" b="1">
                <a:solidFill>
                  <a:schemeClr val="bg2"/>
                </a:solidFill>
              </a:rPr>
              <a:t>Výlov tresky obecné (</a:t>
            </a:r>
            <a:r>
              <a:rPr lang="cs-CZ" altLang="cs-CZ" sz="1400" b="1" i="1">
                <a:solidFill>
                  <a:schemeClr val="bg2"/>
                </a:solidFill>
              </a:rPr>
              <a:t>Gadus morhua</a:t>
            </a:r>
            <a:r>
              <a:rPr lang="cs-CZ" altLang="cs-CZ" sz="1400" b="1">
                <a:solidFill>
                  <a:schemeClr val="bg2"/>
                </a:solidFill>
              </a:rPr>
              <a:t>) podle zdrojů FAO </a:t>
            </a:r>
          </a:p>
        </p:txBody>
      </p:sp>
      <p:pic>
        <p:nvPicPr>
          <p:cNvPr id="35845" name="Picture 9" descr="licod03a">
            <a:extLst>
              <a:ext uri="{FF2B5EF4-FFF2-40B4-BE49-F238E27FC236}">
                <a16:creationId xmlns="" xmlns:a16="http://schemas.microsoft.com/office/drawing/2014/main" id="{F04EA6DE-82CC-49D8-BE04-A2AE781A5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188913"/>
            <a:ext cx="40957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 xmlns:a16="http://schemas.microsoft.com/office/drawing/2014/main" id="{F3BD88C1-73CE-4A36-894D-AA40CF073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91440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Obdélník 1">
            <a:extLst>
              <a:ext uri="{FF2B5EF4-FFF2-40B4-BE49-F238E27FC236}">
                <a16:creationId xmlns="" xmlns:a16="http://schemas.microsoft.com/office/drawing/2014/main" id="{162AA08D-F669-43D6-BE44-D3DF6B3EAA9C}"/>
              </a:ext>
            </a:extLst>
          </p:cNvPr>
          <p:cNvSpPr>
            <a:spLocks noChangeArrowheads="1"/>
          </p:cNvSpPr>
          <p:nvPr/>
        </p:nvSpPr>
        <p:spPr bwMode="auto">
          <a:xfrm>
            <a:off x="107950" y="5529263"/>
            <a:ext cx="9036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a:solidFill>
                  <a:srgbClr val="222222"/>
                </a:solidFill>
                <a:latin typeface="Arial" panose="020B0604020202020204" pitchFamily="34" charset="0"/>
              </a:rPr>
              <a:t>Krysa buldočí (</a:t>
            </a:r>
            <a:r>
              <a:rPr lang="cs-CZ" altLang="cs-CZ" i="1">
                <a:solidFill>
                  <a:srgbClr val="222222"/>
                </a:solidFill>
                <a:latin typeface="Arial" panose="020B0604020202020204" pitchFamily="34" charset="0"/>
              </a:rPr>
              <a:t>Ratttus nativitatis</a:t>
            </a:r>
            <a:r>
              <a:rPr lang="cs-CZ" altLang="cs-CZ">
                <a:solidFill>
                  <a:srgbClr val="222222"/>
                </a:solidFill>
                <a:latin typeface="Arial" panose="020B0604020202020204" pitchFamily="34" charset="0"/>
              </a:rPr>
              <a:t>) je jeden z mála druhů, o němž se téměř s jistotou ví, že vyhynul v důsledku nemoci. Žila na Vánočním ostrově.</a:t>
            </a:r>
            <a:endParaRPr lang="cs-CZ" altLang="cs-CZ"/>
          </a:p>
        </p:txBody>
      </p:sp>
      <p:sp>
        <p:nvSpPr>
          <p:cNvPr id="6148" name="Obdélník 2">
            <a:extLst>
              <a:ext uri="{FF2B5EF4-FFF2-40B4-BE49-F238E27FC236}">
                <a16:creationId xmlns="" xmlns:a16="http://schemas.microsoft.com/office/drawing/2014/main" id="{409D4BF3-2B69-43C7-8C56-2984865EFFB1}"/>
              </a:ext>
            </a:extLst>
          </p:cNvPr>
          <p:cNvSpPr>
            <a:spLocks noChangeArrowheads="1"/>
          </p:cNvSpPr>
          <p:nvPr/>
        </p:nvSpPr>
        <p:spPr bwMode="auto">
          <a:xfrm>
            <a:off x="2771775" y="6437313"/>
            <a:ext cx="66246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1200">
                <a:hlinkClick r:id="rId3"/>
              </a:rPr>
              <a:t>https://cs.wikipedia.org/wiki/Vym%C3%ADr%C3%A1n%C3%AD#/media/Soubor:Mus_nativitatus.jpg</a:t>
            </a:r>
            <a:endParaRPr lang="cs-CZ" altLang="cs-CZ" sz="12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bdélník 1">
            <a:extLst>
              <a:ext uri="{FF2B5EF4-FFF2-40B4-BE49-F238E27FC236}">
                <a16:creationId xmlns="" xmlns:a16="http://schemas.microsoft.com/office/drawing/2014/main" id="{78C2AB4A-E381-4098-BFEB-142B3D1A48D6}"/>
              </a:ext>
            </a:extLst>
          </p:cNvPr>
          <p:cNvSpPr>
            <a:spLocks noChangeArrowheads="1"/>
          </p:cNvSpPr>
          <p:nvPr/>
        </p:nvSpPr>
        <p:spPr bwMode="auto">
          <a:xfrm>
            <a:off x="539750" y="333375"/>
            <a:ext cx="80645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pPr algn="just"/>
            <a:r>
              <a:rPr lang="cs-CZ" altLang="cs-CZ" sz="2800">
                <a:solidFill>
                  <a:srgbClr val="222222"/>
                </a:solidFill>
                <a:latin typeface="Arial" panose="020B0604020202020204" pitchFamily="34" charset="0"/>
              </a:rPr>
              <a:t>Krysa buldočí vyhynula někdy v letech 1900-1904. Příčinou bylo s největší pravděpodobností zavlečení epidemie trypanosomy krysou obecnou, která se na ostrov dostala v roce 1899. Podobný osud potkal její "sesterskou" krysu Maclearovu (</a:t>
            </a:r>
            <a:r>
              <a:rPr lang="cs-CZ" altLang="cs-CZ" sz="2800" i="1">
                <a:solidFill>
                  <a:srgbClr val="222222"/>
                </a:solidFill>
                <a:latin typeface="Arial" panose="020B0604020202020204" pitchFamily="34" charset="0"/>
              </a:rPr>
              <a:t>Rattus macleari</a:t>
            </a:r>
            <a:r>
              <a:rPr lang="cs-CZ" altLang="cs-CZ" sz="2800">
                <a:solidFill>
                  <a:srgbClr val="222222"/>
                </a:solidFill>
                <a:latin typeface="Arial" panose="020B0604020202020204" pitchFamily="34" charset="0"/>
              </a:rPr>
              <a:t>).</a:t>
            </a:r>
            <a:endParaRPr lang="cs-CZ" altLang="cs-CZ" sz="2800"/>
          </a:p>
        </p:txBody>
      </p:sp>
      <p:pic>
        <p:nvPicPr>
          <p:cNvPr id="7171" name="Picture 4">
            <a:extLst>
              <a:ext uri="{FF2B5EF4-FFF2-40B4-BE49-F238E27FC236}">
                <a16:creationId xmlns="" xmlns:a16="http://schemas.microsoft.com/office/drawing/2014/main" id="{AAB12A21-6386-4ECC-A2FB-AFDAC07D00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475" y="3009900"/>
            <a:ext cx="5364163"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Obdélník 1">
            <a:extLst>
              <a:ext uri="{FF2B5EF4-FFF2-40B4-BE49-F238E27FC236}">
                <a16:creationId xmlns="" xmlns:a16="http://schemas.microsoft.com/office/drawing/2014/main" id="{AACC001B-58AC-40A4-93AC-D422078040A4}"/>
              </a:ext>
            </a:extLst>
          </p:cNvPr>
          <p:cNvSpPr>
            <a:spLocks noChangeArrowheads="1"/>
          </p:cNvSpPr>
          <p:nvPr/>
        </p:nvSpPr>
        <p:spPr bwMode="auto">
          <a:xfrm>
            <a:off x="360363" y="6323013"/>
            <a:ext cx="90011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cs-CZ" altLang="cs-CZ" sz="900" dirty="0">
                <a:hlinkClick r:id="rId3"/>
              </a:rPr>
              <a:t>https://en.wikipedia.org/wiki/Maclear%27s_rat#/media/File:MusMacleariSmit.jpg</a:t>
            </a:r>
            <a:endParaRPr lang="cs-CZ" altLang="cs-CZ" sz="9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 xmlns:a16="http://schemas.microsoft.com/office/drawing/2014/main" id="{89650D70-651A-42D3-AB12-5AE963CCE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144000" cy="613092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 xmlns:a16="http://schemas.microsoft.com/office/drawing/2014/main" id="{EC6E7BD4-3EBB-4680-8673-57BEB6244A7B}"/>
              </a:ext>
            </a:extLst>
          </p:cNvPr>
          <p:cNvSpPr/>
          <p:nvPr/>
        </p:nvSpPr>
        <p:spPr>
          <a:xfrm>
            <a:off x="4355976" y="6381328"/>
            <a:ext cx="4950296" cy="230832"/>
          </a:xfrm>
          <a:prstGeom prst="rect">
            <a:avLst/>
          </a:prstGeom>
        </p:spPr>
        <p:txBody>
          <a:bodyPr wrap="square">
            <a:spAutoFit/>
          </a:bodyPr>
          <a:lstStyle/>
          <a:p>
            <a:r>
              <a:rPr lang="cs-CZ" sz="900" dirty="0">
                <a:hlinkClick r:id="rId3"/>
              </a:rPr>
              <a:t>https://cs.wikipedia.org/wiki/Bizon_americk%C3%BD#/media/Soubor:Bison_Cow_and_Calf.jpg</a:t>
            </a:r>
            <a:endParaRPr lang="cs-CZ" sz="900" dirty="0"/>
          </a:p>
        </p:txBody>
      </p:sp>
      <p:sp>
        <p:nvSpPr>
          <p:cNvPr id="4" name="Obdélník 3">
            <a:extLst>
              <a:ext uri="{FF2B5EF4-FFF2-40B4-BE49-F238E27FC236}">
                <a16:creationId xmlns="" xmlns:a16="http://schemas.microsoft.com/office/drawing/2014/main" id="{3B9DDEB4-BB1C-44E4-B8FC-A0402A562506}"/>
              </a:ext>
            </a:extLst>
          </p:cNvPr>
          <p:cNvSpPr/>
          <p:nvPr/>
        </p:nvSpPr>
        <p:spPr>
          <a:xfrm>
            <a:off x="179512" y="6035079"/>
            <a:ext cx="4572000" cy="461665"/>
          </a:xfrm>
          <a:prstGeom prst="rect">
            <a:avLst/>
          </a:prstGeom>
        </p:spPr>
        <p:txBody>
          <a:bodyPr>
            <a:spAutoFit/>
          </a:bodyPr>
          <a:lstStyle/>
          <a:p>
            <a:r>
              <a:rPr lang="cs-CZ" dirty="0">
                <a:solidFill>
                  <a:schemeClr val="bg2"/>
                </a:solidFill>
                <a:hlinkClick r:id="rId3">
                  <a:extLst>
                    <a:ext uri="{A12FA001-AC4F-418D-AE19-62706E023703}">
                      <ahyp:hlinkClr xmlns="" xmlns:ahyp="http://schemas.microsoft.com/office/drawing/2018/hyperlinkcolor" val="tx"/>
                    </a:ext>
                  </a:extLst>
                </a:hlinkClick>
              </a:rPr>
              <a:t>Bizon americký (</a:t>
            </a:r>
            <a:r>
              <a:rPr lang="cs-CZ" i="1" dirty="0" err="1">
                <a:solidFill>
                  <a:schemeClr val="bg2"/>
                </a:solidFill>
                <a:hlinkClick r:id="rId3">
                  <a:extLst>
                    <a:ext uri="{A12FA001-AC4F-418D-AE19-62706E023703}">
                      <ahyp:hlinkClr xmlns="" xmlns:ahyp="http://schemas.microsoft.com/office/drawing/2018/hyperlinkcolor" val="tx"/>
                    </a:ext>
                  </a:extLst>
                </a:hlinkClick>
              </a:rPr>
              <a:t>Bison</a:t>
            </a:r>
            <a:r>
              <a:rPr lang="cs-CZ" i="1" dirty="0">
                <a:solidFill>
                  <a:schemeClr val="bg2"/>
                </a:solidFill>
                <a:hlinkClick r:id="rId3">
                  <a:extLst>
                    <a:ext uri="{A12FA001-AC4F-418D-AE19-62706E023703}">
                      <ahyp:hlinkClr xmlns="" xmlns:ahyp="http://schemas.microsoft.com/office/drawing/2018/hyperlinkcolor" val="tx"/>
                    </a:ext>
                  </a:extLst>
                </a:hlinkClick>
              </a:rPr>
              <a:t> </a:t>
            </a:r>
            <a:r>
              <a:rPr lang="cs-CZ" i="1" dirty="0" err="1">
                <a:solidFill>
                  <a:schemeClr val="bg2"/>
                </a:solidFill>
                <a:hlinkClick r:id="rId3">
                  <a:extLst>
                    <a:ext uri="{A12FA001-AC4F-418D-AE19-62706E023703}">
                      <ahyp:hlinkClr xmlns="" xmlns:ahyp="http://schemas.microsoft.com/office/drawing/2018/hyperlinkcolor" val="tx"/>
                    </a:ext>
                  </a:extLst>
                </a:hlinkClick>
              </a:rPr>
              <a:t>bonasus</a:t>
            </a:r>
            <a:r>
              <a:rPr lang="cs-CZ" dirty="0">
                <a:solidFill>
                  <a:schemeClr val="bg2"/>
                </a:solidFill>
                <a:hlinkClick r:id="rId3">
                  <a:extLst>
                    <a:ext uri="{A12FA001-AC4F-418D-AE19-62706E023703}">
                      <ahyp:hlinkClr xmlns="" xmlns:ahyp="http://schemas.microsoft.com/office/drawing/2018/hyperlinkcolor" val="tx"/>
                    </a:ext>
                  </a:extLst>
                </a:hlinkClick>
              </a:rPr>
              <a:t>)</a:t>
            </a:r>
            <a:endParaRPr lang="cs-CZ" dirty="0">
              <a:solidFill>
                <a:schemeClr val="bg2"/>
              </a:solidFill>
            </a:endParaRPr>
          </a:p>
        </p:txBody>
      </p:sp>
    </p:spTree>
    <p:extLst>
      <p:ext uri="{BB962C8B-B14F-4D97-AF65-F5344CB8AC3E}">
        <p14:creationId xmlns:p14="http://schemas.microsoft.com/office/powerpoint/2010/main" val="13422317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36487FFC-7198-4180-B023-56878B0BF1D7}"/>
              </a:ext>
            </a:extLst>
          </p:cNvPr>
          <p:cNvSpPr/>
          <p:nvPr/>
        </p:nvSpPr>
        <p:spPr>
          <a:xfrm>
            <a:off x="359024" y="332656"/>
            <a:ext cx="8784976" cy="6247864"/>
          </a:xfrm>
          <a:prstGeom prst="rect">
            <a:avLst/>
          </a:prstGeom>
        </p:spPr>
        <p:txBody>
          <a:bodyPr wrap="square">
            <a:spAutoFit/>
          </a:bodyPr>
          <a:lstStyle/>
          <a:p>
            <a:r>
              <a:rPr lang="cs-CZ" sz="2000" b="1" dirty="0">
                <a:solidFill>
                  <a:srgbClr val="222222"/>
                </a:solidFill>
                <a:latin typeface="Arial" panose="020B0604020202020204" pitchFamily="34" charset="0"/>
              </a:rPr>
              <a:t>Zužitkování uloveného bizona indiány</a:t>
            </a:r>
          </a:p>
          <a:p>
            <a:r>
              <a:rPr lang="cs-CZ" sz="2000" b="1" dirty="0">
                <a:solidFill>
                  <a:srgbClr val="222222"/>
                </a:solidFill>
                <a:latin typeface="Arial" panose="020B0604020202020204" pitchFamily="34" charset="0"/>
              </a:rPr>
              <a:t> </a:t>
            </a:r>
          </a:p>
          <a:p>
            <a:pPr>
              <a:buFont typeface="Arial" panose="020B0604020202020204" pitchFamily="34" charset="0"/>
              <a:buChar char="•"/>
            </a:pPr>
            <a:r>
              <a:rPr lang="cs-CZ" sz="2000" dirty="0">
                <a:solidFill>
                  <a:srgbClr val="222222"/>
                </a:solidFill>
                <a:latin typeface="Arial" panose="020B0604020202020204" pitchFamily="34" charset="0"/>
              </a:rPr>
              <a:t>jedlé části – maso, jazyk, oči, vnitřnosti, tuk, morek, krev</a:t>
            </a:r>
          </a:p>
          <a:p>
            <a:pPr>
              <a:buFont typeface="Arial" panose="020B0604020202020204" pitchFamily="34" charset="0"/>
              <a:buChar char="•"/>
            </a:pPr>
            <a:r>
              <a:rPr lang="cs-CZ" sz="2000" dirty="0">
                <a:solidFill>
                  <a:srgbClr val="222222"/>
                </a:solidFill>
                <a:latin typeface="Arial" panose="020B0604020202020204" pitchFamily="34" charset="0"/>
              </a:rPr>
              <a:t>srst – čelenky, ozdoby, vycpávky, těsnění, lana, ohlávky</a:t>
            </a:r>
          </a:p>
          <a:p>
            <a:pPr>
              <a:buFont typeface="Arial" panose="020B0604020202020204" pitchFamily="34" charset="0"/>
              <a:buChar char="•"/>
            </a:pPr>
            <a:r>
              <a:rPr lang="cs-CZ" sz="2000" dirty="0">
                <a:solidFill>
                  <a:srgbClr val="222222"/>
                </a:solidFill>
                <a:latin typeface="Arial" panose="020B0604020202020204" pitchFamily="34" charset="0"/>
              </a:rPr>
              <a:t>kůže – oblečení, ozdoby, pláště na </a:t>
            </a:r>
            <a:r>
              <a:rPr lang="cs-CZ" sz="2000" dirty="0" err="1">
                <a:solidFill>
                  <a:srgbClr val="222222"/>
                </a:solidFill>
                <a:latin typeface="Arial" panose="020B0604020202020204" pitchFamily="34" charset="0"/>
              </a:rPr>
              <a:t>týúí</a:t>
            </a:r>
            <a:r>
              <a:rPr lang="cs-CZ" sz="2000" dirty="0">
                <a:solidFill>
                  <a:srgbClr val="222222"/>
                </a:solidFill>
                <a:latin typeface="Arial" panose="020B0604020202020204" pitchFamily="34" charset="0"/>
              </a:rPr>
              <a:t>, přikrývky, polštáře, nosítka na děti, tašky, vaky, pouzdra, nádoby, toulce, štíty, sedla, uzdy, řemeny, lasa, saně, sněžnice, bubny, chřestidla, masky, hračky, obchodní zboží</a:t>
            </a:r>
          </a:p>
          <a:p>
            <a:pPr>
              <a:buFont typeface="Arial" panose="020B0604020202020204" pitchFamily="34" charset="0"/>
              <a:buChar char="•"/>
            </a:pPr>
            <a:r>
              <a:rPr lang="cs-CZ" sz="2000" dirty="0">
                <a:solidFill>
                  <a:srgbClr val="222222"/>
                </a:solidFill>
                <a:latin typeface="Arial" panose="020B0604020202020204" pitchFamily="34" charset="0"/>
              </a:rPr>
              <a:t>kosti – nože, hroty šípů, palice, škrabky, šídla, jehly, lopatky, motyky, rukojeti nástrojů, kostra sedla, saně, štětce, hrací kostky, obřadní předměty, hudební nástroje</a:t>
            </a:r>
          </a:p>
          <a:p>
            <a:pPr>
              <a:buFont typeface="Arial" panose="020B0604020202020204" pitchFamily="34" charset="0"/>
              <a:buChar char="•"/>
            </a:pPr>
            <a:r>
              <a:rPr lang="cs-CZ" sz="2000" dirty="0">
                <a:solidFill>
                  <a:srgbClr val="222222"/>
                </a:solidFill>
                <a:latin typeface="Arial" panose="020B0604020202020204" pitchFamily="34" charset="0"/>
              </a:rPr>
              <a:t>rohy – hrnky, lžíce, naběračky, prachovnice, hračky, čelenky, chřestidla, hudební nástroje</a:t>
            </a:r>
          </a:p>
          <a:p>
            <a:pPr>
              <a:buFont typeface="Arial" panose="020B0604020202020204" pitchFamily="34" charset="0"/>
              <a:buChar char="•"/>
            </a:pPr>
            <a:r>
              <a:rPr lang="cs-CZ" sz="2000" dirty="0">
                <a:solidFill>
                  <a:srgbClr val="222222"/>
                </a:solidFill>
                <a:latin typeface="Arial" panose="020B0604020202020204" pitchFamily="34" charset="0"/>
              </a:rPr>
              <a:t>močový měchýř a bachor – nádoby na vaření a na vodu, vědra, mísy, hrnky, váčky na tabák</a:t>
            </a:r>
          </a:p>
          <a:p>
            <a:pPr>
              <a:buFont typeface="Arial" panose="020B0604020202020204" pitchFamily="34" charset="0"/>
              <a:buChar char="•"/>
            </a:pPr>
            <a:r>
              <a:rPr lang="cs-CZ" sz="2000" dirty="0">
                <a:solidFill>
                  <a:srgbClr val="222222"/>
                </a:solidFill>
                <a:latin typeface="Arial" panose="020B0604020202020204" pitchFamily="34" charset="0"/>
              </a:rPr>
              <a:t>šourek – chřestidla</a:t>
            </a:r>
          </a:p>
          <a:p>
            <a:pPr>
              <a:buFont typeface="Arial" panose="020B0604020202020204" pitchFamily="34" charset="0"/>
              <a:buChar char="•"/>
            </a:pPr>
            <a:r>
              <a:rPr lang="cs-CZ" sz="2000" dirty="0">
                <a:solidFill>
                  <a:srgbClr val="222222"/>
                </a:solidFill>
                <a:latin typeface="Arial" panose="020B0604020202020204" pitchFamily="34" charset="0"/>
              </a:rPr>
              <a:t>mozek – potravina, vydělávání kůží</a:t>
            </a:r>
          </a:p>
          <a:p>
            <a:pPr>
              <a:buFont typeface="Arial" panose="020B0604020202020204" pitchFamily="34" charset="0"/>
              <a:buChar char="•"/>
            </a:pPr>
            <a:r>
              <a:rPr lang="cs-CZ" sz="2000" dirty="0">
                <a:solidFill>
                  <a:srgbClr val="222222"/>
                </a:solidFill>
                <a:latin typeface="Arial" panose="020B0604020202020204" pitchFamily="34" charset="0"/>
              </a:rPr>
              <a:t>šlachy – nitě, tětivy, provazy, výztuha luku</a:t>
            </a:r>
          </a:p>
          <a:p>
            <a:pPr>
              <a:buFont typeface="Arial" panose="020B0604020202020204" pitchFamily="34" charset="0"/>
              <a:buChar char="•"/>
            </a:pPr>
            <a:r>
              <a:rPr lang="cs-CZ" sz="2000" dirty="0">
                <a:solidFill>
                  <a:srgbClr val="222222"/>
                </a:solidFill>
                <a:latin typeface="Arial" panose="020B0604020202020204" pitchFamily="34" charset="0"/>
              </a:rPr>
              <a:t>paznehty – klih, chřestidla</a:t>
            </a:r>
          </a:p>
          <a:p>
            <a:pPr>
              <a:buFont typeface="Arial" panose="020B0604020202020204" pitchFamily="34" charset="0"/>
              <a:buChar char="•"/>
            </a:pPr>
            <a:r>
              <a:rPr lang="cs-CZ" sz="2000" dirty="0">
                <a:solidFill>
                  <a:srgbClr val="222222"/>
                </a:solidFill>
                <a:latin typeface="Arial" panose="020B0604020202020204" pitchFamily="34" charset="0"/>
              </a:rPr>
              <a:t>oháňka – plácačky na mouchy, košťata, ozdoby týpí, obřadní oděvy</a:t>
            </a:r>
          </a:p>
          <a:p>
            <a:pPr>
              <a:buFont typeface="Arial" panose="020B0604020202020204" pitchFamily="34" charset="0"/>
              <a:buChar char="•"/>
            </a:pPr>
            <a:r>
              <a:rPr lang="cs-CZ" sz="2000" dirty="0">
                <a:solidFill>
                  <a:srgbClr val="222222"/>
                </a:solidFill>
                <a:latin typeface="Arial" panose="020B0604020202020204" pitchFamily="34" charset="0"/>
              </a:rPr>
              <a:t>trus – palivo, obřadní kuřivo</a:t>
            </a:r>
            <a:endParaRPr lang="cs-CZ" sz="20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987868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0FB5F726-243B-4409-A734-F683CF59ACA1}"/>
              </a:ext>
            </a:extLst>
          </p:cNvPr>
          <p:cNvSpPr/>
          <p:nvPr/>
        </p:nvSpPr>
        <p:spPr>
          <a:xfrm>
            <a:off x="287524" y="404664"/>
            <a:ext cx="8568952" cy="6370975"/>
          </a:xfrm>
          <a:prstGeom prst="rect">
            <a:avLst/>
          </a:prstGeom>
        </p:spPr>
        <p:txBody>
          <a:bodyPr wrap="square">
            <a:spAutoFit/>
          </a:bodyPr>
          <a:lstStyle/>
          <a:p>
            <a:pPr algn="just"/>
            <a:r>
              <a:rPr lang="cs-CZ" dirty="0">
                <a:solidFill>
                  <a:srgbClr val="222222"/>
                </a:solidFill>
                <a:latin typeface="+mj-lt"/>
              </a:rPr>
              <a:t>Před příchodem bělochů žilo v Americe odhadem 50 000 000 bizonů. Bílí lovci nejprve zabíjeli bizony pro maso, jazyky a kůže, později jen pro jazyky a kůže. Indiáni plání se odmítali vzdát svých území ve prospěch bílých přistěhovalců, což vedlo k mnoha konfliktům. Američtí kongresmani si uvědomovali, že život kočovníků je plně závislý na bizonech, a tak roku 1871 schválili zákon, jenž povoloval úplnou likvidaci bizonů.</a:t>
            </a:r>
          </a:p>
          <a:p>
            <a:pPr algn="just"/>
            <a:r>
              <a:rPr lang="cs-CZ" dirty="0">
                <a:solidFill>
                  <a:srgbClr val="222222"/>
                </a:solidFill>
                <a:latin typeface="+mj-lt"/>
              </a:rPr>
              <a:t>Nastala opravdová jatka. Ročně bylo zastřeleno kolem 250 000 bizonů, někdy však lovci zabili stejné množství zvířat za jediný měsíc. Využití většinou našly jen kosti (hnojivo) a rohy (knoflíky a spony). Vojáci z pevností také stříleli do stád bizonů z děl. Železniční společnosti organizovaly pro své pasažéry lov bizonů pro zábavu přímo z vlaku. V roce 1889 tak zbylo pouhých 542 bizonů, především v chráněných územích a v zoologických zahradách.</a:t>
            </a:r>
          </a:p>
          <a:p>
            <a:pPr algn="just"/>
            <a:r>
              <a:rPr lang="cs-CZ" dirty="0">
                <a:latin typeface="+mj-lt"/>
              </a:rPr>
              <a:t>.</a:t>
            </a:r>
            <a:endParaRPr lang="cs-CZ" b="0" i="0" dirty="0">
              <a:solidFill>
                <a:srgbClr val="222222"/>
              </a:solidFill>
              <a:effectLst/>
              <a:latin typeface="+mj-lt"/>
            </a:endParaRPr>
          </a:p>
        </p:txBody>
      </p:sp>
    </p:spTree>
    <p:extLst>
      <p:ext uri="{BB962C8B-B14F-4D97-AF65-F5344CB8AC3E}">
        <p14:creationId xmlns:p14="http://schemas.microsoft.com/office/powerpoint/2010/main" val="41581670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 xmlns:a16="http://schemas.microsoft.com/office/drawing/2014/main" id="{C6EE12B1-C5D2-485B-BA2F-2B99D2C85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 xmlns:a16="http://schemas.microsoft.com/office/drawing/2014/main" id="{A8E4D039-3727-4D40-B614-F7E818D866DA}"/>
              </a:ext>
            </a:extLst>
          </p:cNvPr>
          <p:cNvSpPr/>
          <p:nvPr/>
        </p:nvSpPr>
        <p:spPr>
          <a:xfrm>
            <a:off x="6156176" y="6453336"/>
            <a:ext cx="4572000" cy="230832"/>
          </a:xfrm>
          <a:prstGeom prst="rect">
            <a:avLst/>
          </a:prstGeom>
        </p:spPr>
        <p:txBody>
          <a:bodyPr>
            <a:spAutoFit/>
          </a:bodyPr>
          <a:lstStyle/>
          <a:p>
            <a:r>
              <a:rPr lang="cs-CZ" sz="900" dirty="0">
                <a:hlinkClick r:id="rId3"/>
              </a:rPr>
              <a:t>http://extrastory.cz/images/2014/09-zari/Bizon_lov.jpg</a:t>
            </a:r>
            <a:endParaRPr lang="cs-CZ" sz="900" dirty="0"/>
          </a:p>
        </p:txBody>
      </p:sp>
    </p:spTree>
    <p:extLst>
      <p:ext uri="{BB962C8B-B14F-4D97-AF65-F5344CB8AC3E}">
        <p14:creationId xmlns:p14="http://schemas.microsoft.com/office/powerpoint/2010/main" val="1321273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5C35B01D-BB45-45AE-99CA-B934967D172D}"/>
              </a:ext>
            </a:extLst>
          </p:cNvPr>
          <p:cNvSpPr/>
          <p:nvPr/>
        </p:nvSpPr>
        <p:spPr>
          <a:xfrm>
            <a:off x="755576" y="1351508"/>
            <a:ext cx="7488832" cy="3108543"/>
          </a:xfrm>
          <a:prstGeom prst="rect">
            <a:avLst/>
          </a:prstGeom>
        </p:spPr>
        <p:txBody>
          <a:bodyPr wrap="square">
            <a:spAutoFit/>
          </a:bodyPr>
          <a:lstStyle/>
          <a:p>
            <a:pPr algn="just"/>
            <a:r>
              <a:rPr lang="cs-CZ" sz="2800" dirty="0">
                <a:solidFill>
                  <a:srgbClr val="333333"/>
                </a:solidFill>
                <a:latin typeface="Roboto"/>
              </a:rPr>
              <a:t>Vyhubení bizonů mělo ještě jeden cíl, omezit populaci samotných indiánů, kteří byli na jejich mase závislí. Za tímto účelem pořádala hony na bizony armáda, která je nechtěla na kůže ani pro maso. Jak řekl jeden americký generál: Lovci bizonů udělali více pro porážku indiánů, než celá naše armáda za padesát let.</a:t>
            </a:r>
            <a:endParaRPr lang="cs-CZ" sz="2800" dirty="0"/>
          </a:p>
        </p:txBody>
      </p:sp>
    </p:spTree>
    <p:extLst>
      <p:ext uri="{BB962C8B-B14F-4D97-AF65-F5344CB8AC3E}">
        <p14:creationId xmlns:p14="http://schemas.microsoft.com/office/powerpoint/2010/main" val="2358972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Obdélník 1">
            <a:extLst>
              <a:ext uri="{FF2B5EF4-FFF2-40B4-BE49-F238E27FC236}">
                <a16:creationId xmlns="" xmlns:a16="http://schemas.microsoft.com/office/drawing/2014/main" id="{CAE2E481-FA06-4686-AEF8-E0131A23A612}"/>
              </a:ext>
            </a:extLst>
          </p:cNvPr>
          <p:cNvSpPr>
            <a:spLocks noChangeArrowheads="1"/>
          </p:cNvSpPr>
          <p:nvPr/>
        </p:nvSpPr>
        <p:spPr bwMode="auto">
          <a:xfrm>
            <a:off x="468313" y="1196975"/>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endParaRPr lang="cs-CZ" altLang="cs-CZ" sz="3200" dirty="0">
              <a:solidFill>
                <a:srgbClr val="000066"/>
              </a:solidFill>
              <a:latin typeface="Arial" panose="020B0604020202020204" pitchFamily="34" charset="0"/>
              <a:cs typeface="Arial" panose="020B0604020202020204" pitchFamily="34" charset="0"/>
            </a:endParaRPr>
          </a:p>
        </p:txBody>
      </p:sp>
      <p:sp>
        <p:nvSpPr>
          <p:cNvPr id="2" name="Obdélník 1">
            <a:extLst>
              <a:ext uri="{FF2B5EF4-FFF2-40B4-BE49-F238E27FC236}">
                <a16:creationId xmlns="" xmlns:a16="http://schemas.microsoft.com/office/drawing/2014/main" id="{2A518707-0BCC-477B-B06B-B432461D0E14}"/>
              </a:ext>
            </a:extLst>
          </p:cNvPr>
          <p:cNvSpPr/>
          <p:nvPr/>
        </p:nvSpPr>
        <p:spPr>
          <a:xfrm>
            <a:off x="464234" y="405862"/>
            <a:ext cx="5519460" cy="523220"/>
          </a:xfrm>
          <a:prstGeom prst="rect">
            <a:avLst/>
          </a:prstGeom>
        </p:spPr>
        <p:txBody>
          <a:bodyPr wrap="none">
            <a:spAutoFit/>
          </a:bodyPr>
          <a:lstStyle/>
          <a:p>
            <a:r>
              <a:rPr lang="cs-CZ" sz="2800" b="1" dirty="0">
                <a:solidFill>
                  <a:srgbClr val="002060"/>
                </a:solidFill>
                <a:latin typeface="Arial" panose="020B0604020202020204" pitchFamily="34" charset="0"/>
                <a:cs typeface="Arial" panose="020B0604020202020204" pitchFamily="34" charset="0"/>
              </a:rPr>
              <a:t>Přirozený vs. umělý ekosystém</a:t>
            </a:r>
          </a:p>
        </p:txBody>
      </p:sp>
      <p:sp>
        <p:nvSpPr>
          <p:cNvPr id="3" name="Obdélník 2">
            <a:extLst>
              <a:ext uri="{FF2B5EF4-FFF2-40B4-BE49-F238E27FC236}">
                <a16:creationId xmlns="" xmlns:a16="http://schemas.microsoft.com/office/drawing/2014/main" id="{DD2999E9-440D-403E-A2CF-A2D74AC9C2DD}"/>
              </a:ext>
            </a:extLst>
          </p:cNvPr>
          <p:cNvSpPr/>
          <p:nvPr/>
        </p:nvSpPr>
        <p:spPr>
          <a:xfrm>
            <a:off x="464234" y="1196975"/>
            <a:ext cx="6318448" cy="1320170"/>
          </a:xfrm>
          <a:prstGeom prst="rect">
            <a:avLst/>
          </a:prstGeom>
        </p:spPr>
        <p:txBody>
          <a:bodyPr wrap="square">
            <a:spAutoFit/>
          </a:bodyPr>
          <a:lstStyle/>
          <a:p>
            <a:pPr algn="just">
              <a:lnSpc>
                <a:spcPct val="114000"/>
              </a:lnSpc>
            </a:pPr>
            <a:r>
              <a:rPr lang="cs-CZ" b="1" dirty="0">
                <a:solidFill>
                  <a:srgbClr val="002060"/>
                </a:solidFill>
                <a:latin typeface="Arial" panose="020B0604020202020204" pitchFamily="34" charset="0"/>
                <a:cs typeface="Arial" panose="020B0604020202020204" pitchFamily="34" charset="0"/>
              </a:rPr>
              <a:t>Přirozený ekosystém </a:t>
            </a:r>
            <a:r>
              <a:rPr lang="cs-CZ" dirty="0">
                <a:solidFill>
                  <a:srgbClr val="002060"/>
                </a:solidFill>
                <a:latin typeface="Arial" panose="020B0604020202020204" pitchFamily="34" charset="0"/>
                <a:cs typeface="Arial" panose="020B0604020202020204" pitchFamily="34" charset="0"/>
              </a:rPr>
              <a:t>– druhově bohaté prostředí s minimálním zásahem člověka (např. tropický deštný les, korálový útes)</a:t>
            </a:r>
          </a:p>
        </p:txBody>
      </p:sp>
      <p:sp>
        <p:nvSpPr>
          <p:cNvPr id="4" name="Obdélník 3">
            <a:extLst>
              <a:ext uri="{FF2B5EF4-FFF2-40B4-BE49-F238E27FC236}">
                <a16:creationId xmlns="" xmlns:a16="http://schemas.microsoft.com/office/drawing/2014/main" id="{5DBC599D-EFB8-4BDC-9B05-E18F84C6C51E}"/>
              </a:ext>
            </a:extLst>
          </p:cNvPr>
          <p:cNvSpPr/>
          <p:nvPr/>
        </p:nvSpPr>
        <p:spPr>
          <a:xfrm>
            <a:off x="2267744" y="4059617"/>
            <a:ext cx="6012160" cy="2162195"/>
          </a:xfrm>
          <a:prstGeom prst="rect">
            <a:avLst/>
          </a:prstGeom>
        </p:spPr>
        <p:txBody>
          <a:bodyPr wrap="square">
            <a:spAutoFit/>
          </a:bodyPr>
          <a:lstStyle/>
          <a:p>
            <a:pPr algn="just">
              <a:lnSpc>
                <a:spcPct val="114000"/>
              </a:lnSpc>
            </a:pPr>
            <a:r>
              <a:rPr lang="cs-CZ" b="1" dirty="0">
                <a:solidFill>
                  <a:srgbClr val="002060"/>
                </a:solidFill>
                <a:latin typeface="+mj-lt"/>
              </a:rPr>
              <a:t>Umělý ekosystém </a:t>
            </a:r>
            <a:r>
              <a:rPr lang="cs-CZ" dirty="0">
                <a:solidFill>
                  <a:srgbClr val="002060"/>
                </a:solidFill>
                <a:latin typeface="+mj-lt"/>
              </a:rPr>
              <a:t>– vytvořený působením člověka, nižší druhová bohatost a nestabilita systému, vysoká produktivita (např. pole, rybník, smrkový monokulturní les)</a:t>
            </a:r>
          </a:p>
        </p:txBody>
      </p:sp>
    </p:spTree>
    <p:extLst>
      <p:ext uri="{BB962C8B-B14F-4D97-AF65-F5344CB8AC3E}">
        <p14:creationId xmlns:p14="http://schemas.microsoft.com/office/powerpoint/2010/main" val="1025599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 xmlns:a16="http://schemas.microsoft.com/office/drawing/2014/main" id="{0E3EB9ED-42FF-40F6-A255-F424A5E08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923" y="0"/>
            <a:ext cx="6103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 xmlns:a16="http://schemas.microsoft.com/office/drawing/2014/main" id="{E18D1EC1-6B75-452D-B6A0-9211FC63189B}"/>
              </a:ext>
            </a:extLst>
          </p:cNvPr>
          <p:cNvSpPr/>
          <p:nvPr/>
        </p:nvSpPr>
        <p:spPr>
          <a:xfrm>
            <a:off x="33892" y="116632"/>
            <a:ext cx="4572000" cy="215444"/>
          </a:xfrm>
          <a:prstGeom prst="rect">
            <a:avLst/>
          </a:prstGeom>
        </p:spPr>
        <p:txBody>
          <a:bodyPr>
            <a:spAutoFit/>
          </a:bodyPr>
          <a:lstStyle/>
          <a:p>
            <a:r>
              <a:rPr lang="cs-CZ" sz="800" dirty="0">
                <a:hlinkClick r:id="rId3"/>
              </a:rPr>
              <a:t>http://extrastory.cz/images/2014/09-zari/Bizon%C3%AD_lebky_2.jpg</a:t>
            </a:r>
            <a:endParaRPr lang="cs-CZ" sz="800" dirty="0"/>
          </a:p>
        </p:txBody>
      </p:sp>
    </p:spTree>
    <p:extLst>
      <p:ext uri="{BB962C8B-B14F-4D97-AF65-F5344CB8AC3E}">
        <p14:creationId xmlns:p14="http://schemas.microsoft.com/office/powerpoint/2010/main" val="3596482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 xmlns:a16="http://schemas.microsoft.com/office/drawing/2014/main" id="{AF827F12-F0A9-4334-9047-37EA9EF93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8640"/>
            <a:ext cx="7841059" cy="6132037"/>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 xmlns:a16="http://schemas.microsoft.com/office/drawing/2014/main" id="{E444EC7B-D4B7-4F66-9DC9-1F050CD74108}"/>
              </a:ext>
            </a:extLst>
          </p:cNvPr>
          <p:cNvSpPr/>
          <p:nvPr/>
        </p:nvSpPr>
        <p:spPr>
          <a:xfrm>
            <a:off x="3923928" y="6465137"/>
            <a:ext cx="5310336" cy="230832"/>
          </a:xfrm>
          <a:prstGeom prst="rect">
            <a:avLst/>
          </a:prstGeom>
        </p:spPr>
        <p:txBody>
          <a:bodyPr wrap="square">
            <a:spAutoFit/>
          </a:bodyPr>
          <a:lstStyle/>
          <a:p>
            <a:r>
              <a:rPr lang="cs-CZ" sz="900" dirty="0">
                <a:hlinkClick r:id="rId3"/>
              </a:rPr>
              <a:t>https://cs.wikipedia.org/wiki/Bizon_americk%C3%BD#/media/Soubor:Bison_skull_pile-restored.jpg</a:t>
            </a:r>
            <a:endParaRPr lang="cs-CZ" sz="900" dirty="0"/>
          </a:p>
        </p:txBody>
      </p:sp>
    </p:spTree>
    <p:extLst>
      <p:ext uri="{BB962C8B-B14F-4D97-AF65-F5344CB8AC3E}">
        <p14:creationId xmlns:p14="http://schemas.microsoft.com/office/powerpoint/2010/main" val="3169609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0FB5F726-243B-4409-A734-F683CF59ACA1}"/>
              </a:ext>
            </a:extLst>
          </p:cNvPr>
          <p:cNvSpPr/>
          <p:nvPr/>
        </p:nvSpPr>
        <p:spPr>
          <a:xfrm>
            <a:off x="251520" y="764704"/>
            <a:ext cx="8568952" cy="4062651"/>
          </a:xfrm>
          <a:prstGeom prst="rect">
            <a:avLst/>
          </a:prstGeom>
        </p:spPr>
        <p:txBody>
          <a:bodyPr wrap="square">
            <a:spAutoFit/>
          </a:bodyPr>
          <a:lstStyle/>
          <a:p>
            <a:r>
              <a:rPr lang="cs-CZ" sz="1800" dirty="0">
                <a:solidFill>
                  <a:srgbClr val="222222"/>
                </a:solidFill>
                <a:latin typeface="+mj-lt"/>
              </a:rPr>
              <a:t>.</a:t>
            </a:r>
          </a:p>
          <a:p>
            <a:pPr algn="just"/>
            <a:r>
              <a:rPr lang="cs-CZ" dirty="0">
                <a:solidFill>
                  <a:srgbClr val="222222"/>
                </a:solidFill>
                <a:latin typeface="+mj-lt"/>
              </a:rPr>
              <a:t>Záchrana přišla doslova za pět minut dvanáct. Roku 1905 byla založena Společnost na záchranu bizona, která se přičinila o zřízení bizoních rezervací. Malé stádo bylo chováno i v </a:t>
            </a:r>
            <a:r>
              <a:rPr lang="cs-CZ" dirty="0" err="1">
                <a:solidFill>
                  <a:srgbClr val="222222"/>
                </a:solidFill>
                <a:latin typeface="+mj-lt"/>
              </a:rPr>
              <a:t>Yellowstonském</a:t>
            </a:r>
            <a:r>
              <a:rPr lang="cs-CZ" dirty="0">
                <a:solidFill>
                  <a:srgbClr val="222222"/>
                </a:solidFill>
                <a:latin typeface="+mj-lt"/>
              </a:rPr>
              <a:t> národním parku. Díky činnosti těchto lidí se početní stavy bizonů začaly postupně zvyšovat až na dnešních 300 000 kusů.</a:t>
            </a:r>
            <a:endParaRPr lang="cs-CZ" dirty="0">
              <a:solidFill>
                <a:schemeClr val="bg2"/>
              </a:solidFill>
              <a:latin typeface="+mj-lt"/>
            </a:endParaRPr>
          </a:p>
          <a:p>
            <a:pPr algn="just"/>
            <a:endParaRPr lang="cs-CZ" dirty="0">
              <a:solidFill>
                <a:schemeClr val="bg2"/>
              </a:solidFill>
              <a:latin typeface="+mj-lt"/>
            </a:endParaRPr>
          </a:p>
          <a:p>
            <a:pPr algn="just"/>
            <a:r>
              <a:rPr lang="cs-CZ" dirty="0">
                <a:solidFill>
                  <a:schemeClr val="bg2"/>
                </a:solidFill>
                <a:latin typeface="+mj-lt"/>
              </a:rPr>
              <a:t>Dnes se s bizony můžeme setkat v chráněných oblastech, indiánských rezervacích a na soukromých rančích.</a:t>
            </a:r>
            <a:r>
              <a:rPr lang="cs-CZ" dirty="0">
                <a:latin typeface="+mj-lt"/>
              </a:rPr>
              <a:t>.</a:t>
            </a:r>
            <a:endParaRPr lang="cs-CZ" b="0" i="0" dirty="0">
              <a:solidFill>
                <a:srgbClr val="222222"/>
              </a:solidFill>
              <a:effectLst/>
              <a:latin typeface="+mj-lt"/>
            </a:endParaRPr>
          </a:p>
        </p:txBody>
      </p:sp>
    </p:spTree>
    <p:extLst>
      <p:ext uri="{BB962C8B-B14F-4D97-AF65-F5344CB8AC3E}">
        <p14:creationId xmlns:p14="http://schemas.microsoft.com/office/powerpoint/2010/main" val="39600794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reÃ¡l rozÅ¡Ã­ÅenÃ­">
            <a:extLst>
              <a:ext uri="{FF2B5EF4-FFF2-40B4-BE49-F238E27FC236}">
                <a16:creationId xmlns="" xmlns:a16="http://schemas.microsoft.com/office/drawing/2014/main" id="{75C8B587-45D8-4537-9930-A64AFFFF3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58"/>
            <a:ext cx="9144000" cy="60801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1">
            <a:extLst>
              <a:ext uri="{FF2B5EF4-FFF2-40B4-BE49-F238E27FC236}">
                <a16:creationId xmlns="" xmlns:a16="http://schemas.microsoft.com/office/drawing/2014/main" id="{69AB790E-56CF-4235-BB76-BC05C3A3E452}"/>
              </a:ext>
            </a:extLst>
          </p:cNvPr>
          <p:cNvSpPr>
            <a:spLocks noChangeArrowheads="1"/>
          </p:cNvSpPr>
          <p:nvPr/>
        </p:nvSpPr>
        <p:spPr bwMode="auto">
          <a:xfrm>
            <a:off x="179512" y="-90509"/>
            <a:ext cx="828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endParaRPr lang="cs-CZ" altLang="cs-CZ" dirty="0">
              <a:solidFill>
                <a:srgbClr val="222222"/>
              </a:solidFill>
              <a:latin typeface="Arial" panose="020B0604020202020204" pitchFamily="34" charset="0"/>
            </a:endParaRPr>
          </a:p>
          <a:p>
            <a:pPr algn="just"/>
            <a:r>
              <a:rPr lang="cs-CZ" altLang="cs-CZ" sz="2400" dirty="0">
                <a:solidFill>
                  <a:srgbClr val="222222"/>
                </a:solidFill>
                <a:latin typeface="Arial" panose="020B0604020202020204" pitchFamily="34" charset="0"/>
              </a:rPr>
              <a:t>Dnešní rozšíření bizona v USA</a:t>
            </a:r>
          </a:p>
        </p:txBody>
      </p:sp>
      <p:sp>
        <p:nvSpPr>
          <p:cNvPr id="2" name="Obdélník 1">
            <a:extLst>
              <a:ext uri="{FF2B5EF4-FFF2-40B4-BE49-F238E27FC236}">
                <a16:creationId xmlns="" xmlns:a16="http://schemas.microsoft.com/office/drawing/2014/main" id="{68DEB9CC-F69C-40C6-8E84-025DF8AF86A0}"/>
              </a:ext>
            </a:extLst>
          </p:cNvPr>
          <p:cNvSpPr/>
          <p:nvPr/>
        </p:nvSpPr>
        <p:spPr>
          <a:xfrm>
            <a:off x="4572000" y="6453336"/>
            <a:ext cx="4572000" cy="230832"/>
          </a:xfrm>
          <a:prstGeom prst="rect">
            <a:avLst/>
          </a:prstGeom>
        </p:spPr>
        <p:txBody>
          <a:bodyPr>
            <a:spAutoFit/>
          </a:bodyPr>
          <a:lstStyle/>
          <a:p>
            <a:r>
              <a:rPr lang="cs-CZ" sz="900" dirty="0">
                <a:hlinkClick r:id="rId3"/>
              </a:rPr>
              <a:t>https://cs.wikipedia.org/wiki/Bizon_americk%C3%BD#/media/Soubor:Bison_bison_map.svg</a:t>
            </a:r>
            <a:endParaRPr lang="cs-CZ" sz="900" dirty="0"/>
          </a:p>
        </p:txBody>
      </p:sp>
    </p:spTree>
    <p:extLst>
      <p:ext uri="{BB962C8B-B14F-4D97-AF65-F5344CB8AC3E}">
        <p14:creationId xmlns:p14="http://schemas.microsoft.com/office/powerpoint/2010/main" val="3230366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bdélník 1">
            <a:extLst>
              <a:ext uri="{FF2B5EF4-FFF2-40B4-BE49-F238E27FC236}">
                <a16:creationId xmlns="" xmlns:a16="http://schemas.microsoft.com/office/drawing/2014/main" id="{E142DA74-2E5E-41CA-9D7B-1EF2D20733F1}"/>
              </a:ext>
            </a:extLst>
          </p:cNvPr>
          <p:cNvSpPr>
            <a:spLocks noChangeArrowheads="1"/>
          </p:cNvSpPr>
          <p:nvPr/>
        </p:nvSpPr>
        <p:spPr bwMode="auto">
          <a:xfrm>
            <a:off x="539750" y="549275"/>
            <a:ext cx="828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endParaRPr lang="cs-CZ" altLang="cs-CZ" dirty="0">
              <a:solidFill>
                <a:srgbClr val="222222"/>
              </a:solidFill>
              <a:latin typeface="Arial" panose="020B0604020202020204" pitchFamily="34" charset="0"/>
            </a:endParaRPr>
          </a:p>
          <a:p>
            <a:pPr algn="just"/>
            <a:r>
              <a:rPr lang="cs-CZ" altLang="cs-CZ" sz="2400" dirty="0">
                <a:solidFill>
                  <a:srgbClr val="222222"/>
                </a:solidFill>
                <a:latin typeface="Arial" panose="020B0604020202020204" pitchFamily="34" charset="0"/>
              </a:rPr>
              <a:t>Studie z roku 2019 zahrnula do globálního vymírání i nejpočetnější skupinu živočichů - </a:t>
            </a:r>
            <a:r>
              <a:rPr lang="cs-CZ" altLang="cs-CZ" sz="2400" b="1" dirty="0">
                <a:solidFill>
                  <a:srgbClr val="222222"/>
                </a:solidFill>
                <a:latin typeface="Arial" panose="020B0604020202020204" pitchFamily="34" charset="0"/>
              </a:rPr>
              <a:t>hmyz</a:t>
            </a:r>
            <a:r>
              <a:rPr lang="cs-CZ" altLang="cs-CZ" sz="2400" dirty="0">
                <a:solidFill>
                  <a:srgbClr val="222222"/>
                </a:solidFill>
                <a:latin typeface="Arial" panose="020B0604020202020204" pitchFamily="34" charset="0"/>
              </a:rPr>
              <a:t>. Podle ní údajně mizí tempem 2,5 % ročně, což by při zachovalém trendu znamenalo do 100 let (teoreticky) úplné vyhynutí hmyzu a naprostý kolaps většiny suchozemských ekosystémů, jež jsou na hmyzu závislé. Na vině je ztráta stanovišť, široké využívání pesticidů a globální oteplování. Vlastní studie ovšem mluví o tom, že mizí 2,5 % biomasy hmyzu ročně, 1 % druhů hmyzu ročně (2,5 % druhů obratlovců ročně) a že „pokles může vést k vymření 40 % druhů hmyzu na světě v následujících dekádách“, ale nijak nezmiňuje případnost úplného vyhynutí hmyzu.</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Obrázek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5888"/>
            <a:ext cx="696595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Obdélník 3"/>
          <p:cNvSpPr>
            <a:spLocks noChangeArrowheads="1"/>
          </p:cNvSpPr>
          <p:nvPr/>
        </p:nvSpPr>
        <p:spPr bwMode="auto">
          <a:xfrm>
            <a:off x="0" y="5157788"/>
            <a:ext cx="83534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ndara" panose="020E0502030303020204" pitchFamily="34" charset="0"/>
                <a:cs typeface="Arial" panose="020B0604020202020204" pitchFamily="34" charset="0"/>
              </a:defRPr>
            </a:lvl1pPr>
            <a:lvl2pPr marL="742950" indent="-285750">
              <a:defRPr>
                <a:solidFill>
                  <a:schemeClr val="tx1"/>
                </a:solidFill>
                <a:latin typeface="Candara" panose="020E0502030303020204" pitchFamily="34" charset="0"/>
                <a:cs typeface="Arial" panose="020B0604020202020204" pitchFamily="34" charset="0"/>
              </a:defRPr>
            </a:lvl2pPr>
            <a:lvl3pPr marL="1143000" indent="-228600">
              <a:defRPr>
                <a:solidFill>
                  <a:schemeClr val="tx1"/>
                </a:solidFill>
                <a:latin typeface="Candara" panose="020E0502030303020204" pitchFamily="34" charset="0"/>
                <a:cs typeface="Arial" panose="020B0604020202020204" pitchFamily="34" charset="0"/>
              </a:defRPr>
            </a:lvl3pPr>
            <a:lvl4pPr marL="1600200" indent="-228600">
              <a:defRPr>
                <a:solidFill>
                  <a:schemeClr val="tx1"/>
                </a:solidFill>
                <a:latin typeface="Candara" panose="020E0502030303020204" pitchFamily="34" charset="0"/>
                <a:cs typeface="Arial" panose="020B0604020202020204" pitchFamily="34" charset="0"/>
              </a:defRPr>
            </a:lvl4pPr>
            <a:lvl5pPr marL="2057400" indent="-228600">
              <a:defRPr>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ndara" panose="020E0502030303020204" pitchFamily="34" charset="0"/>
                <a:cs typeface="Arial" panose="020B0604020202020204" pitchFamily="34" charset="0"/>
              </a:defRPr>
            </a:lvl9pPr>
          </a:lstStyle>
          <a:p>
            <a:r>
              <a:rPr lang="en-US" altLang="cs-CZ" sz="800">
                <a:solidFill>
                  <a:srgbClr val="000000"/>
                </a:solidFill>
                <a:latin typeface="Times New Roman" panose="02020603050405020304" pitchFamily="18" charset="0"/>
              </a:rPr>
              <a:t>Known popularly as ‘Himalayan Viagra,’ the caterpillar fungus (</a:t>
            </a:r>
            <a:r>
              <a:rPr lang="en-US" altLang="cs-CZ" sz="800" i="1">
                <a:solidFill>
                  <a:srgbClr val="000000"/>
                </a:solidFill>
                <a:latin typeface="Times New Roman" panose="02020603050405020304" pitchFamily="18" charset="0"/>
              </a:rPr>
              <a:t>Ophiocordyceps sinensis</a:t>
            </a:r>
            <a:r>
              <a:rPr lang="en-US" altLang="cs-CZ" sz="800">
                <a:solidFill>
                  <a:srgbClr val="000000"/>
                </a:solidFill>
                <a:latin typeface="Times New Roman" panose="02020603050405020304" pitchFamily="18" charset="0"/>
              </a:rPr>
              <a:t>) is the world’s most expensive biological commodity (Shrestha and Bawa, 2013). Used in traditional Chinese medicine and recently embraced as an aphrodisiac and a powerful tonic to enhance libido, the caterpillar fungus is found only in high-elevation pastures in the Himalayas and Tibetan plateau. It is an endo-parasitic complex formed when the pathogenic fungus parasitizes the caterpillars of ghost moths (Hepialidae) found above 3500m. The tiny 2-6-inch-long fruiting bodies, each weighing less than a half gram, are harvested by hundreds of thousands of mountain dwellers in China, India, Nepal, and Bhutan every year from May to July (Shrestha and Bawa, 2013). </a:t>
            </a:r>
          </a:p>
          <a:p>
            <a:r>
              <a:rPr lang="en-US" altLang="cs-CZ" sz="800">
                <a:solidFill>
                  <a:srgbClr val="000000"/>
                </a:solidFill>
                <a:latin typeface="Times New Roman" panose="02020603050405020304" pitchFamily="18" charset="0"/>
              </a:rPr>
              <a:t>Harvest and sale of the caterpillar fungus supports poverty-stricken local people, accounting for more than 70% of many people’s total income (Shrestha and Bawa 2014). However, though the fungus has brought economic prosperity to regions where livelihood options are limited, its harvest has created social and environmental problems. Unsustainable over-harvest and climate change have reduced the number of caterpillar fungus collected each year, leading to conflict between communities over resource rights (Hopping et al., 2018). Increased collection effort has sent more people further afield, degrading grassland habitats. In response, collection and trade of caterpillar fungus has been banned in India and regulated in Nepal and Bhutan yet harvest and trade into the multi-billion dollar international market as continued unabated. </a:t>
            </a:r>
            <a:r>
              <a:rPr lang="en-US" altLang="cs-CZ">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6457770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12DF690D-FFE5-479A-AAF9-B8F279CBFB7C}"/>
              </a:ext>
            </a:extLst>
          </p:cNvPr>
          <p:cNvSpPr/>
          <p:nvPr/>
        </p:nvSpPr>
        <p:spPr>
          <a:xfrm>
            <a:off x="467544" y="548680"/>
            <a:ext cx="4599336" cy="523220"/>
          </a:xfrm>
          <a:prstGeom prst="rect">
            <a:avLst/>
          </a:prstGeom>
        </p:spPr>
        <p:txBody>
          <a:bodyPr wrap="none">
            <a:spAutoFit/>
          </a:bodyPr>
          <a:lstStyle/>
          <a:p>
            <a:r>
              <a:rPr lang="cs-CZ" sz="2800" b="1" dirty="0">
                <a:solidFill>
                  <a:srgbClr val="002060"/>
                </a:solidFill>
                <a:latin typeface="Arial" panose="020B0604020202020204" pitchFamily="34" charset="0"/>
                <a:cs typeface="Arial" panose="020B0604020202020204" pitchFamily="34" charset="0"/>
              </a:rPr>
              <a:t>Objevování nových druhů</a:t>
            </a:r>
          </a:p>
        </p:txBody>
      </p:sp>
      <p:sp>
        <p:nvSpPr>
          <p:cNvPr id="3" name="Obdélník 2">
            <a:extLst>
              <a:ext uri="{FF2B5EF4-FFF2-40B4-BE49-F238E27FC236}">
                <a16:creationId xmlns="" xmlns:a16="http://schemas.microsoft.com/office/drawing/2014/main" id="{19CC5685-4DF5-45E9-A9D8-F1ACDEA502E1}"/>
              </a:ext>
            </a:extLst>
          </p:cNvPr>
          <p:cNvSpPr/>
          <p:nvPr/>
        </p:nvSpPr>
        <p:spPr>
          <a:xfrm>
            <a:off x="467544" y="2518879"/>
            <a:ext cx="8136904" cy="1474058"/>
          </a:xfrm>
          <a:prstGeom prst="rect">
            <a:avLst/>
          </a:prstGeom>
        </p:spPr>
        <p:txBody>
          <a:bodyPr wrap="square">
            <a:spAutoFit/>
          </a:bodyPr>
          <a:lstStyle/>
          <a:p>
            <a:pPr marL="342900" indent="-342900" algn="just">
              <a:lnSpc>
                <a:spcPct val="114000"/>
              </a:lnSpc>
              <a:spcAft>
                <a:spcPts val="600"/>
              </a:spcAft>
              <a:buFontTx/>
              <a:buChar char="-"/>
            </a:pPr>
            <a:r>
              <a:rPr lang="cs-CZ" dirty="0">
                <a:solidFill>
                  <a:srgbClr val="002060"/>
                </a:solidFill>
                <a:latin typeface="+mj-lt"/>
              </a:rPr>
              <a:t>nástup moderních genetických analýz</a:t>
            </a:r>
          </a:p>
          <a:p>
            <a:pPr algn="just">
              <a:lnSpc>
                <a:spcPct val="114000"/>
              </a:lnSpc>
              <a:spcAft>
                <a:spcPts val="600"/>
              </a:spcAft>
            </a:pPr>
            <a:endParaRPr lang="cs-CZ" dirty="0">
              <a:solidFill>
                <a:srgbClr val="002060"/>
              </a:solidFill>
              <a:latin typeface="+mj-lt"/>
            </a:endParaRPr>
          </a:p>
          <a:p>
            <a:pPr algn="just">
              <a:lnSpc>
                <a:spcPct val="114000"/>
              </a:lnSpc>
              <a:spcAft>
                <a:spcPts val="600"/>
              </a:spcAft>
            </a:pPr>
            <a:r>
              <a:rPr lang="cs-CZ" dirty="0">
                <a:solidFill>
                  <a:srgbClr val="002060"/>
                </a:solidFill>
                <a:latin typeface="+mj-lt"/>
              </a:rPr>
              <a:t>- dodnes jsou na planetě izolovaná, málo probádaná místa</a:t>
            </a:r>
          </a:p>
        </p:txBody>
      </p:sp>
    </p:spTree>
    <p:extLst>
      <p:ext uri="{BB962C8B-B14F-4D97-AF65-F5344CB8AC3E}">
        <p14:creationId xmlns:p14="http://schemas.microsoft.com/office/powerpoint/2010/main" val="1793358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ovéPole 1">
            <a:extLst>
              <a:ext uri="{FF2B5EF4-FFF2-40B4-BE49-F238E27FC236}">
                <a16:creationId xmlns="" xmlns:a16="http://schemas.microsoft.com/office/drawing/2014/main" id="{AD1FAFAE-AD23-4D95-9C92-191519A7D0B6}"/>
              </a:ext>
            </a:extLst>
          </p:cNvPr>
          <p:cNvSpPr txBox="1"/>
          <p:nvPr/>
        </p:nvSpPr>
        <p:spPr>
          <a:xfrm>
            <a:off x="395536" y="123396"/>
            <a:ext cx="8352928" cy="1397114"/>
          </a:xfrm>
          <a:prstGeom prst="rect">
            <a:avLst/>
          </a:prstGeom>
          <a:noFill/>
        </p:spPr>
        <p:txBody>
          <a:bodyPr wrap="square" rtlCol="0">
            <a:spAutoFit/>
          </a:bodyPr>
          <a:lstStyle/>
          <a:p>
            <a:pPr algn="just">
              <a:lnSpc>
                <a:spcPct val="114000"/>
              </a:lnSpc>
              <a:spcAft>
                <a:spcPts val="600"/>
              </a:spcAft>
            </a:pPr>
            <a:r>
              <a:rPr lang="cs-CZ" sz="2400" u="sng" dirty="0" err="1">
                <a:solidFill>
                  <a:srgbClr val="002060"/>
                </a:solidFill>
                <a:latin typeface="+mj-lt"/>
              </a:rPr>
              <a:t>Saola</a:t>
            </a:r>
            <a:r>
              <a:rPr lang="cs-CZ" sz="2400" u="sng" dirty="0">
                <a:solidFill>
                  <a:srgbClr val="002060"/>
                </a:solidFill>
                <a:latin typeface="+mj-lt"/>
              </a:rPr>
              <a:t> (</a:t>
            </a:r>
            <a:r>
              <a:rPr lang="cs-CZ" sz="2400" i="1" u="sng" dirty="0" err="1">
                <a:solidFill>
                  <a:srgbClr val="002060"/>
                </a:solidFill>
                <a:latin typeface="+mj-lt"/>
              </a:rPr>
              <a:t>Pseudoryx</a:t>
            </a:r>
            <a:r>
              <a:rPr lang="cs-CZ" sz="2400" i="1" u="sng" dirty="0">
                <a:solidFill>
                  <a:srgbClr val="002060"/>
                </a:solidFill>
                <a:latin typeface="+mj-lt"/>
              </a:rPr>
              <a:t> </a:t>
            </a:r>
            <a:r>
              <a:rPr lang="cs-CZ" sz="2400" i="1" u="sng" dirty="0" err="1">
                <a:solidFill>
                  <a:srgbClr val="002060"/>
                </a:solidFill>
                <a:latin typeface="+mj-lt"/>
              </a:rPr>
              <a:t>nghetinhensis</a:t>
            </a:r>
            <a:r>
              <a:rPr lang="cs-CZ" sz="2400" u="sng" dirty="0">
                <a:solidFill>
                  <a:srgbClr val="002060"/>
                </a:solidFill>
                <a:latin typeface="+mj-lt"/>
              </a:rPr>
              <a:t>) </a:t>
            </a:r>
            <a:r>
              <a:rPr lang="cs-CZ" sz="2400" dirty="0">
                <a:solidFill>
                  <a:srgbClr val="002060"/>
                </a:solidFill>
                <a:latin typeface="+mj-lt"/>
              </a:rPr>
              <a:t>velký turovitý kopytník,</a:t>
            </a:r>
          </a:p>
          <a:p>
            <a:pPr algn="just">
              <a:lnSpc>
                <a:spcPct val="114000"/>
              </a:lnSpc>
              <a:spcAft>
                <a:spcPts val="600"/>
              </a:spcAft>
            </a:pPr>
            <a:r>
              <a:rPr lang="cs-CZ" sz="2400" dirty="0">
                <a:solidFill>
                  <a:srgbClr val="002060"/>
                </a:solidFill>
                <a:latin typeface="+mj-lt"/>
              </a:rPr>
              <a:t>neznámý počet jedinců,</a:t>
            </a:r>
            <a:r>
              <a:rPr lang="cs-CZ" dirty="0">
                <a:solidFill>
                  <a:srgbClr val="002060"/>
                </a:solidFill>
                <a:latin typeface="+mj-lt"/>
              </a:rPr>
              <a:t> </a:t>
            </a:r>
            <a:r>
              <a:rPr lang="cs-CZ" sz="2400" dirty="0">
                <a:solidFill>
                  <a:srgbClr val="002060"/>
                </a:solidFill>
                <a:latin typeface="+mj-lt"/>
              </a:rPr>
              <a:t>Vietnam, Laos,</a:t>
            </a:r>
            <a:r>
              <a:rPr lang="cs-CZ" dirty="0">
                <a:solidFill>
                  <a:srgbClr val="002060"/>
                </a:solidFill>
                <a:latin typeface="+mj-lt"/>
              </a:rPr>
              <a:t> </a:t>
            </a:r>
            <a:r>
              <a:rPr lang="cs-CZ" sz="2400" dirty="0">
                <a:solidFill>
                  <a:srgbClr val="002060"/>
                </a:solidFill>
                <a:latin typeface="+mj-lt"/>
              </a:rPr>
              <a:t>objevena v roce 1992</a:t>
            </a:r>
          </a:p>
        </p:txBody>
      </p:sp>
      <p:sp>
        <p:nvSpPr>
          <p:cNvPr id="3" name="Obdélník 2">
            <a:extLst>
              <a:ext uri="{FF2B5EF4-FFF2-40B4-BE49-F238E27FC236}">
                <a16:creationId xmlns="" xmlns:a16="http://schemas.microsoft.com/office/drawing/2014/main" id="{A7228EC7-B1C3-4912-83CD-6014D95DCACE}"/>
              </a:ext>
            </a:extLst>
          </p:cNvPr>
          <p:cNvSpPr/>
          <p:nvPr/>
        </p:nvSpPr>
        <p:spPr>
          <a:xfrm>
            <a:off x="4462411" y="6314836"/>
            <a:ext cx="4572000" cy="276999"/>
          </a:xfrm>
          <a:prstGeom prst="rect">
            <a:avLst/>
          </a:prstGeom>
        </p:spPr>
        <p:txBody>
          <a:bodyPr>
            <a:spAutoFit/>
          </a:bodyPr>
          <a:lstStyle/>
          <a:p>
            <a:r>
              <a:rPr lang="cs-CZ" sz="1200" dirty="0">
                <a:solidFill>
                  <a:srgbClr val="002060"/>
                </a:solidFill>
                <a:hlinkClick r:id="rId2">
                  <a:extLst>
                    <a:ext uri="{A12FA001-AC4F-418D-AE19-62706E023703}">
                      <ahyp:hlinkClr xmlns="" xmlns:ahyp="http://schemas.microsoft.com/office/drawing/2018/hyperlinkcolor" val="tx"/>
                    </a:ext>
                  </a:extLst>
                </a:hlinkClick>
              </a:rPr>
              <a:t>https://www.conservationjobs.co.uk/articles/how-to-save-the-saola/</a:t>
            </a:r>
            <a:endParaRPr lang="cs-CZ" sz="1200" dirty="0">
              <a:solidFill>
                <a:srgbClr val="002060"/>
              </a:solidFill>
            </a:endParaRPr>
          </a:p>
        </p:txBody>
      </p:sp>
      <p:pic>
        <p:nvPicPr>
          <p:cNvPr id="12290" name="Picture 2" descr="VÃ½sledek obrÃ¡zku pro saola">
            <a:extLst>
              <a:ext uri="{FF2B5EF4-FFF2-40B4-BE49-F238E27FC236}">
                <a16:creationId xmlns="" xmlns:a16="http://schemas.microsoft.com/office/drawing/2014/main" id="{774A3309-614F-4DA5-8727-0C0B58CC1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53988"/>
            <a:ext cx="5688632" cy="441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4040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s://dsx.weather.com/util/image/w/kermit-frog_0.jpg?v=ap&amp;w=980&amp;h=551&amp;api=7db9fe61-7414-47b5-9871-e17d87b8b6a0">
            <a:extLst>
              <a:ext uri="{FF2B5EF4-FFF2-40B4-BE49-F238E27FC236}">
                <a16:creationId xmlns="" xmlns:a16="http://schemas.microsoft.com/office/drawing/2014/main" id="{4F0E2373-901A-4964-97D2-92EC299CD0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1103892"/>
            <a:ext cx="3714098" cy="208823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 xmlns:a16="http://schemas.microsoft.com/office/drawing/2014/main" id="{68BFBC9E-85E4-497F-9725-9D9B8695566D}"/>
              </a:ext>
            </a:extLst>
          </p:cNvPr>
          <p:cNvSpPr/>
          <p:nvPr/>
        </p:nvSpPr>
        <p:spPr>
          <a:xfrm>
            <a:off x="611560" y="692696"/>
            <a:ext cx="5958408" cy="307777"/>
          </a:xfrm>
          <a:prstGeom prst="rect">
            <a:avLst/>
          </a:prstGeom>
        </p:spPr>
        <p:txBody>
          <a:bodyPr wrap="square">
            <a:spAutoFit/>
          </a:bodyPr>
          <a:lstStyle/>
          <a:p>
            <a:r>
              <a:rPr lang="cs-CZ" sz="1400" dirty="0">
                <a:solidFill>
                  <a:srgbClr val="002060"/>
                </a:solidFill>
                <a:latin typeface="+mj-lt"/>
              </a:rPr>
              <a:t>Žába </a:t>
            </a:r>
            <a:r>
              <a:rPr lang="cs-CZ" sz="1400" dirty="0" err="1">
                <a:solidFill>
                  <a:srgbClr val="002060"/>
                </a:solidFill>
                <a:latin typeface="+mj-lt"/>
              </a:rPr>
              <a:t>rosněnka</a:t>
            </a:r>
            <a:r>
              <a:rPr lang="cs-CZ" sz="1400" dirty="0">
                <a:solidFill>
                  <a:srgbClr val="002060"/>
                </a:solidFill>
                <a:latin typeface="+mj-lt"/>
              </a:rPr>
              <a:t> (</a:t>
            </a:r>
            <a:r>
              <a:rPr lang="cs-CZ" sz="1400" i="1" dirty="0" err="1">
                <a:solidFill>
                  <a:srgbClr val="002060"/>
                </a:solidFill>
                <a:latin typeface="+mj-lt"/>
              </a:rPr>
              <a:t>Hyalinobatrachum</a:t>
            </a:r>
            <a:r>
              <a:rPr lang="cs-CZ" sz="1400" i="1" dirty="0">
                <a:solidFill>
                  <a:srgbClr val="002060"/>
                </a:solidFill>
                <a:latin typeface="+mj-lt"/>
              </a:rPr>
              <a:t> </a:t>
            </a:r>
            <a:r>
              <a:rPr lang="cs-CZ" sz="1400" i="1" dirty="0" err="1">
                <a:solidFill>
                  <a:srgbClr val="002060"/>
                </a:solidFill>
                <a:latin typeface="+mj-lt"/>
              </a:rPr>
              <a:t>dianae</a:t>
            </a:r>
            <a:r>
              <a:rPr lang="cs-CZ" sz="1400" dirty="0">
                <a:solidFill>
                  <a:srgbClr val="002060"/>
                </a:solidFill>
                <a:latin typeface="+mj-lt"/>
              </a:rPr>
              <a:t>) </a:t>
            </a:r>
          </a:p>
        </p:txBody>
      </p:sp>
      <p:pic>
        <p:nvPicPr>
          <p:cNvPr id="4" name="Picture 4" descr="https://dsx.weather.com/util/image/w/vampire-.jpg?v=ap&amp;w=980&amp;h=551&amp;api=7db9fe61-7414-47b5-9871-e17d87b8b6a0">
            <a:extLst>
              <a:ext uri="{FF2B5EF4-FFF2-40B4-BE49-F238E27FC236}">
                <a16:creationId xmlns="" xmlns:a16="http://schemas.microsoft.com/office/drawing/2014/main" id="{C19FD432-A525-48A7-8668-23668CB272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6212" y="1124744"/>
            <a:ext cx="4327511" cy="243312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 xmlns:a16="http://schemas.microsoft.com/office/drawing/2014/main" id="{54EF8BCD-834F-44D7-8D23-202C0B8A6367}"/>
              </a:ext>
            </a:extLst>
          </p:cNvPr>
          <p:cNvSpPr/>
          <p:nvPr/>
        </p:nvSpPr>
        <p:spPr>
          <a:xfrm>
            <a:off x="6398190" y="6165304"/>
            <a:ext cx="5958408" cy="307777"/>
          </a:xfrm>
          <a:prstGeom prst="rect">
            <a:avLst/>
          </a:prstGeom>
        </p:spPr>
        <p:txBody>
          <a:bodyPr wrap="square">
            <a:spAutoFit/>
          </a:bodyPr>
          <a:lstStyle/>
          <a:p>
            <a:r>
              <a:rPr lang="cs-CZ" sz="1400" dirty="0">
                <a:solidFill>
                  <a:srgbClr val="002060"/>
                </a:solidFill>
                <a:latin typeface="+mj-lt"/>
              </a:rPr>
              <a:t>Korýš </a:t>
            </a:r>
            <a:r>
              <a:rPr lang="cs-CZ" sz="1400" i="1" dirty="0" err="1">
                <a:solidFill>
                  <a:srgbClr val="002060"/>
                </a:solidFill>
                <a:latin typeface="+mj-lt"/>
              </a:rPr>
              <a:t>Leucothos</a:t>
            </a:r>
            <a:r>
              <a:rPr lang="cs-CZ" sz="1400" i="1" dirty="0">
                <a:solidFill>
                  <a:srgbClr val="002060"/>
                </a:solidFill>
                <a:latin typeface="+mj-lt"/>
              </a:rPr>
              <a:t> </a:t>
            </a:r>
            <a:r>
              <a:rPr lang="cs-CZ" sz="1400" i="1" dirty="0" err="1">
                <a:solidFill>
                  <a:srgbClr val="002060"/>
                </a:solidFill>
                <a:latin typeface="+mj-lt"/>
              </a:rPr>
              <a:t>eltoni</a:t>
            </a:r>
            <a:r>
              <a:rPr lang="cs-CZ" sz="1400" i="1" dirty="0">
                <a:solidFill>
                  <a:srgbClr val="002060"/>
                </a:solidFill>
                <a:latin typeface="+mj-lt"/>
              </a:rPr>
              <a:t> </a:t>
            </a:r>
          </a:p>
        </p:txBody>
      </p:sp>
      <p:pic>
        <p:nvPicPr>
          <p:cNvPr id="6" name="Picture 6" descr="https://dsx.weather.com/util/image/w/canis_aureus_naria_-_yala_december_2010_1_0.jpg?v=ap&amp;w=980&amp;h=551&amp;api=7db9fe61-7414-47b5-9871-e17d87b8b6a0">
            <a:extLst>
              <a:ext uri="{FF2B5EF4-FFF2-40B4-BE49-F238E27FC236}">
                <a16:creationId xmlns="" xmlns:a16="http://schemas.microsoft.com/office/drawing/2014/main" id="{95341D3A-BA68-4AA6-ADD3-E1DE312CA9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3665879"/>
            <a:ext cx="4394850" cy="2470982"/>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 xmlns:a16="http://schemas.microsoft.com/office/drawing/2014/main" id="{034F6DA2-52BC-4E67-8A18-E425B2752798}"/>
              </a:ext>
            </a:extLst>
          </p:cNvPr>
          <p:cNvSpPr/>
          <p:nvPr/>
        </p:nvSpPr>
        <p:spPr>
          <a:xfrm>
            <a:off x="317830" y="6165304"/>
            <a:ext cx="5958408" cy="307777"/>
          </a:xfrm>
          <a:prstGeom prst="rect">
            <a:avLst/>
          </a:prstGeom>
        </p:spPr>
        <p:txBody>
          <a:bodyPr wrap="square">
            <a:spAutoFit/>
          </a:bodyPr>
          <a:lstStyle/>
          <a:p>
            <a:r>
              <a:rPr lang="cs-CZ" sz="1400" dirty="0">
                <a:solidFill>
                  <a:srgbClr val="002060"/>
                </a:solidFill>
                <a:latin typeface="+mj-lt"/>
              </a:rPr>
              <a:t>Šakal </a:t>
            </a:r>
            <a:r>
              <a:rPr lang="cs-CZ" sz="1400" i="1" dirty="0" err="1">
                <a:solidFill>
                  <a:srgbClr val="002060"/>
                </a:solidFill>
                <a:latin typeface="+mj-lt"/>
              </a:rPr>
              <a:t>Canis</a:t>
            </a:r>
            <a:r>
              <a:rPr lang="cs-CZ" sz="1400" i="1" dirty="0">
                <a:solidFill>
                  <a:srgbClr val="002060"/>
                </a:solidFill>
                <a:latin typeface="+mj-lt"/>
              </a:rPr>
              <a:t> </a:t>
            </a:r>
            <a:r>
              <a:rPr lang="cs-CZ" sz="1400" i="1" dirty="0" err="1">
                <a:solidFill>
                  <a:srgbClr val="002060"/>
                </a:solidFill>
                <a:latin typeface="+mj-lt"/>
              </a:rPr>
              <a:t>anthus</a:t>
            </a:r>
            <a:endParaRPr lang="cs-CZ" sz="1400" i="1" dirty="0">
              <a:solidFill>
                <a:srgbClr val="002060"/>
              </a:solidFill>
              <a:latin typeface="+mj-lt"/>
            </a:endParaRPr>
          </a:p>
        </p:txBody>
      </p:sp>
      <p:pic>
        <p:nvPicPr>
          <p:cNvPr id="8" name="Picture 8" descr="https://dsx.weather.com/util/image/w/elton-john-shrimp.jpg?v=ap&amp;w=980&amp;h=551&amp;api=7db9fe61-7414-47b5-9871-e17d87b8b6a0">
            <a:extLst>
              <a:ext uri="{FF2B5EF4-FFF2-40B4-BE49-F238E27FC236}">
                <a16:creationId xmlns="" xmlns:a16="http://schemas.microsoft.com/office/drawing/2014/main" id="{2E0AFCC8-F8CF-4D58-A0A1-BB235F6C57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68213" y="3950609"/>
            <a:ext cx="3895685" cy="219032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a:extLst>
              <a:ext uri="{FF2B5EF4-FFF2-40B4-BE49-F238E27FC236}">
                <a16:creationId xmlns="" xmlns:a16="http://schemas.microsoft.com/office/drawing/2014/main" id="{1C4F6F1E-29A2-4AD3-A7F5-C98020A86F64}"/>
              </a:ext>
            </a:extLst>
          </p:cNvPr>
          <p:cNvSpPr/>
          <p:nvPr/>
        </p:nvSpPr>
        <p:spPr>
          <a:xfrm>
            <a:off x="5300464" y="707884"/>
            <a:ext cx="5958408" cy="307777"/>
          </a:xfrm>
          <a:prstGeom prst="rect">
            <a:avLst/>
          </a:prstGeom>
        </p:spPr>
        <p:txBody>
          <a:bodyPr wrap="square">
            <a:spAutoFit/>
          </a:bodyPr>
          <a:lstStyle/>
          <a:p>
            <a:r>
              <a:rPr lang="cs-CZ" sz="1400" dirty="0">
                <a:solidFill>
                  <a:srgbClr val="002060"/>
                </a:solidFill>
                <a:latin typeface="+mj-lt"/>
              </a:rPr>
              <a:t>Krab upíří (</a:t>
            </a:r>
            <a:r>
              <a:rPr lang="cs-CZ" sz="1400" i="1" dirty="0" err="1">
                <a:solidFill>
                  <a:srgbClr val="002060"/>
                </a:solidFill>
                <a:latin typeface="+mj-lt"/>
              </a:rPr>
              <a:t>Geosesarma</a:t>
            </a:r>
            <a:r>
              <a:rPr lang="cs-CZ" sz="1400" i="1" dirty="0">
                <a:solidFill>
                  <a:srgbClr val="002060"/>
                </a:solidFill>
                <a:latin typeface="+mj-lt"/>
              </a:rPr>
              <a:t> </a:t>
            </a:r>
            <a:r>
              <a:rPr lang="cs-CZ" sz="1400" i="1" dirty="0" err="1">
                <a:solidFill>
                  <a:srgbClr val="002060"/>
                </a:solidFill>
                <a:latin typeface="+mj-lt"/>
              </a:rPr>
              <a:t>dennerle</a:t>
            </a:r>
            <a:r>
              <a:rPr lang="cs-CZ" sz="1400" dirty="0">
                <a:solidFill>
                  <a:srgbClr val="002060"/>
                </a:solidFill>
                <a:latin typeface="+mj-lt"/>
              </a:rPr>
              <a:t>) </a:t>
            </a:r>
          </a:p>
        </p:txBody>
      </p:sp>
      <p:sp>
        <p:nvSpPr>
          <p:cNvPr id="10" name="Obdélník 9">
            <a:extLst>
              <a:ext uri="{FF2B5EF4-FFF2-40B4-BE49-F238E27FC236}">
                <a16:creationId xmlns="" xmlns:a16="http://schemas.microsoft.com/office/drawing/2014/main" id="{5AC898FC-C2FD-4A6C-9E3E-53D0A5EA3E2C}"/>
              </a:ext>
            </a:extLst>
          </p:cNvPr>
          <p:cNvSpPr/>
          <p:nvPr/>
        </p:nvSpPr>
        <p:spPr>
          <a:xfrm>
            <a:off x="1682772" y="123019"/>
            <a:ext cx="5814392" cy="461665"/>
          </a:xfrm>
          <a:prstGeom prst="rect">
            <a:avLst/>
          </a:prstGeom>
        </p:spPr>
        <p:txBody>
          <a:bodyPr wrap="square">
            <a:spAutoFit/>
          </a:bodyPr>
          <a:lstStyle/>
          <a:p>
            <a:r>
              <a:rPr lang="cs-CZ" b="1" dirty="0">
                <a:solidFill>
                  <a:srgbClr val="002060"/>
                </a:solidFill>
              </a:rPr>
              <a:t>Nové druhy objevené v r. 2015 - příklady</a:t>
            </a:r>
          </a:p>
        </p:txBody>
      </p:sp>
    </p:spTree>
    <p:extLst>
      <p:ext uri="{BB962C8B-B14F-4D97-AF65-F5344CB8AC3E}">
        <p14:creationId xmlns:p14="http://schemas.microsoft.com/office/powerpoint/2010/main" val="2045664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0" descr="https://dsx.weather.com/util/image/w/-ac7bzgl5tgakoeqbcrvjrdgbpvnuklaso_bkq2znwk.jpg?v=ap&amp;w=980&amp;h=551&amp;api=7db9fe61-7414-47b5-9871-e17d87b8b6a0">
            <a:extLst>
              <a:ext uri="{FF2B5EF4-FFF2-40B4-BE49-F238E27FC236}">
                <a16:creationId xmlns="" xmlns:a16="http://schemas.microsoft.com/office/drawing/2014/main" id="{1DAAE9D7-CEB1-4FF3-9162-108273CD55B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4213" y="390582"/>
            <a:ext cx="4098313"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https://dsx.weather.com/util/image/w/xjdatzsfuxjvcnkm1hmzl6w5lrrnlxlp9-v1nspay0a.jpg?v=ap&amp;w=980&amp;h=551&amp;api=7db9fe61-7414-47b5-9871-e17d87b8b6a0">
            <a:extLst>
              <a:ext uri="{FF2B5EF4-FFF2-40B4-BE49-F238E27FC236}">
                <a16:creationId xmlns="" xmlns:a16="http://schemas.microsoft.com/office/drawing/2014/main" id="{CB055BB2-656E-4C28-A46F-835E1424C6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064" y="836712"/>
            <a:ext cx="3651524" cy="20530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https://dsx.weather.com/util/image/w/phyllo-acan_2b.jpg?v=ap&amp;w=980&amp;h=551&amp;api=7db9fe61-7414-47b5-9871-e17d87b8b6a0">
            <a:extLst>
              <a:ext uri="{FF2B5EF4-FFF2-40B4-BE49-F238E27FC236}">
                <a16:creationId xmlns="" xmlns:a16="http://schemas.microsoft.com/office/drawing/2014/main" id="{F5AF733F-08C4-48D5-A94A-3EFEF9B937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213" y="3212975"/>
            <a:ext cx="4107667" cy="2309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https://dsx.weather.com/util/image/w/xeodp_ah3i0pp3olbvsmythwnz7uc2y5yili3r9rz6c.jpg?v=ap&amp;w=980&amp;h=551&amp;api=7db9fe61-7414-47b5-9871-e17d87b8b6a0">
            <a:extLst>
              <a:ext uri="{FF2B5EF4-FFF2-40B4-BE49-F238E27FC236}">
                <a16:creationId xmlns="" xmlns:a16="http://schemas.microsoft.com/office/drawing/2014/main" id="{85366157-D5D3-45CF-84A0-E2F8F121B85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1263" y="3069945"/>
            <a:ext cx="3328128" cy="1871223"/>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 xmlns:a16="http://schemas.microsoft.com/office/drawing/2014/main" id="{0C88E8A3-9538-4555-8A44-44AA94EE048D}"/>
              </a:ext>
            </a:extLst>
          </p:cNvPr>
          <p:cNvSpPr/>
          <p:nvPr/>
        </p:nvSpPr>
        <p:spPr>
          <a:xfrm>
            <a:off x="1547664" y="5727050"/>
            <a:ext cx="5958408" cy="307777"/>
          </a:xfrm>
          <a:prstGeom prst="rect">
            <a:avLst/>
          </a:prstGeom>
        </p:spPr>
        <p:txBody>
          <a:bodyPr wrap="square">
            <a:spAutoFit/>
          </a:bodyPr>
          <a:lstStyle/>
          <a:p>
            <a:r>
              <a:rPr lang="cs-CZ" sz="1400" i="1" dirty="0" err="1">
                <a:solidFill>
                  <a:srgbClr val="002060"/>
                </a:solidFill>
                <a:latin typeface="+mj-lt"/>
              </a:rPr>
              <a:t>Phyllodesmium</a:t>
            </a:r>
            <a:r>
              <a:rPr lang="cs-CZ" sz="1400" i="1" dirty="0">
                <a:solidFill>
                  <a:srgbClr val="002060"/>
                </a:solidFill>
                <a:latin typeface="+mj-lt"/>
              </a:rPr>
              <a:t> </a:t>
            </a:r>
            <a:r>
              <a:rPr lang="cs-CZ" sz="1400" i="1" dirty="0" err="1">
                <a:solidFill>
                  <a:srgbClr val="002060"/>
                </a:solidFill>
                <a:latin typeface="+mj-lt"/>
              </a:rPr>
              <a:t>acanthorhinum</a:t>
            </a:r>
            <a:r>
              <a:rPr lang="cs-CZ" sz="1400" i="1" dirty="0">
                <a:solidFill>
                  <a:srgbClr val="002060"/>
                </a:solidFill>
                <a:latin typeface="+mj-lt"/>
              </a:rPr>
              <a:t> </a:t>
            </a:r>
          </a:p>
        </p:txBody>
      </p:sp>
      <p:sp>
        <p:nvSpPr>
          <p:cNvPr id="7" name="Obdélník 6">
            <a:extLst>
              <a:ext uri="{FF2B5EF4-FFF2-40B4-BE49-F238E27FC236}">
                <a16:creationId xmlns="" xmlns:a16="http://schemas.microsoft.com/office/drawing/2014/main" id="{D027824D-FAEB-484B-BCBF-81DEA3F2815A}"/>
              </a:ext>
            </a:extLst>
          </p:cNvPr>
          <p:cNvSpPr/>
          <p:nvPr/>
        </p:nvSpPr>
        <p:spPr>
          <a:xfrm>
            <a:off x="5820384" y="5151528"/>
            <a:ext cx="5958408" cy="307777"/>
          </a:xfrm>
          <a:prstGeom prst="rect">
            <a:avLst/>
          </a:prstGeom>
        </p:spPr>
        <p:txBody>
          <a:bodyPr wrap="square">
            <a:spAutoFit/>
          </a:bodyPr>
          <a:lstStyle/>
          <a:p>
            <a:r>
              <a:rPr lang="cs-CZ" sz="1400" i="1" dirty="0" err="1">
                <a:solidFill>
                  <a:srgbClr val="002060"/>
                </a:solidFill>
                <a:latin typeface="+mj-lt"/>
              </a:rPr>
              <a:t>Doto</a:t>
            </a:r>
            <a:r>
              <a:rPr lang="cs-CZ" sz="1400" i="1" dirty="0">
                <a:solidFill>
                  <a:srgbClr val="002060"/>
                </a:solidFill>
                <a:latin typeface="+mj-lt"/>
              </a:rPr>
              <a:t> </a:t>
            </a:r>
            <a:r>
              <a:rPr lang="cs-CZ" sz="1400" i="1" dirty="0" err="1">
                <a:solidFill>
                  <a:srgbClr val="002060"/>
                </a:solidFill>
                <a:latin typeface="+mj-lt"/>
              </a:rPr>
              <a:t>africoronata</a:t>
            </a:r>
            <a:r>
              <a:rPr lang="cs-CZ" sz="1400" i="1" dirty="0">
                <a:solidFill>
                  <a:srgbClr val="002060"/>
                </a:solidFill>
                <a:latin typeface="+mj-lt"/>
              </a:rPr>
              <a:t> </a:t>
            </a:r>
          </a:p>
        </p:txBody>
      </p:sp>
      <p:sp>
        <p:nvSpPr>
          <p:cNvPr id="8" name="Obdélník 7">
            <a:extLst>
              <a:ext uri="{FF2B5EF4-FFF2-40B4-BE49-F238E27FC236}">
                <a16:creationId xmlns="" xmlns:a16="http://schemas.microsoft.com/office/drawing/2014/main" id="{74CFFEE5-5551-48A6-9F46-E859286CC93D}"/>
              </a:ext>
            </a:extLst>
          </p:cNvPr>
          <p:cNvSpPr/>
          <p:nvPr/>
        </p:nvSpPr>
        <p:spPr>
          <a:xfrm>
            <a:off x="1960390" y="2735872"/>
            <a:ext cx="5958408" cy="307777"/>
          </a:xfrm>
          <a:prstGeom prst="rect">
            <a:avLst/>
          </a:prstGeom>
        </p:spPr>
        <p:txBody>
          <a:bodyPr wrap="square">
            <a:spAutoFit/>
          </a:bodyPr>
          <a:lstStyle/>
          <a:p>
            <a:r>
              <a:rPr lang="cs-CZ" sz="1400" i="1" dirty="0" err="1">
                <a:solidFill>
                  <a:srgbClr val="002060"/>
                </a:solidFill>
                <a:latin typeface="+mj-lt"/>
              </a:rPr>
              <a:t>Doto</a:t>
            </a:r>
            <a:r>
              <a:rPr lang="cs-CZ" sz="1400" i="1" dirty="0">
                <a:solidFill>
                  <a:srgbClr val="002060"/>
                </a:solidFill>
                <a:latin typeface="+mj-lt"/>
              </a:rPr>
              <a:t> </a:t>
            </a:r>
            <a:r>
              <a:rPr lang="cs-CZ" sz="1400" i="1" dirty="0" err="1">
                <a:solidFill>
                  <a:srgbClr val="002060"/>
                </a:solidFill>
                <a:latin typeface="+mj-lt"/>
              </a:rPr>
              <a:t>splendidisima</a:t>
            </a:r>
            <a:r>
              <a:rPr lang="cs-CZ" sz="1400" i="1" dirty="0">
                <a:solidFill>
                  <a:srgbClr val="002060"/>
                </a:solidFill>
                <a:latin typeface="+mj-lt"/>
              </a:rPr>
              <a:t> </a:t>
            </a:r>
          </a:p>
        </p:txBody>
      </p:sp>
      <p:sp>
        <p:nvSpPr>
          <p:cNvPr id="9" name="Obdélník 8">
            <a:extLst>
              <a:ext uri="{FF2B5EF4-FFF2-40B4-BE49-F238E27FC236}">
                <a16:creationId xmlns="" xmlns:a16="http://schemas.microsoft.com/office/drawing/2014/main" id="{CE948B47-DD2C-4889-A176-C670D4C4814B}"/>
              </a:ext>
            </a:extLst>
          </p:cNvPr>
          <p:cNvSpPr/>
          <p:nvPr/>
        </p:nvSpPr>
        <p:spPr>
          <a:xfrm>
            <a:off x="5724128" y="254070"/>
            <a:ext cx="5958408" cy="307777"/>
          </a:xfrm>
          <a:prstGeom prst="rect">
            <a:avLst/>
          </a:prstGeom>
        </p:spPr>
        <p:txBody>
          <a:bodyPr wrap="square">
            <a:spAutoFit/>
          </a:bodyPr>
          <a:lstStyle/>
          <a:p>
            <a:r>
              <a:rPr lang="cs-CZ" sz="1400" i="1" dirty="0" err="1">
                <a:solidFill>
                  <a:srgbClr val="002060"/>
                </a:solidFill>
                <a:latin typeface="+mj-lt"/>
              </a:rPr>
              <a:t>Doto</a:t>
            </a:r>
            <a:r>
              <a:rPr lang="cs-CZ" sz="1400" i="1" dirty="0">
                <a:solidFill>
                  <a:srgbClr val="002060"/>
                </a:solidFill>
                <a:latin typeface="+mj-lt"/>
              </a:rPr>
              <a:t> </a:t>
            </a:r>
            <a:r>
              <a:rPr lang="cs-CZ" sz="1400" i="1" dirty="0" err="1">
                <a:solidFill>
                  <a:srgbClr val="002060"/>
                </a:solidFill>
                <a:latin typeface="+mj-lt"/>
              </a:rPr>
              <a:t>greenamayeri</a:t>
            </a:r>
            <a:r>
              <a:rPr lang="cs-CZ" sz="1400" i="1" dirty="0">
                <a:solidFill>
                  <a:srgbClr val="002060"/>
                </a:solidFill>
                <a:latin typeface="+mj-lt"/>
              </a:rPr>
              <a:t> </a:t>
            </a:r>
          </a:p>
        </p:txBody>
      </p:sp>
      <p:sp>
        <p:nvSpPr>
          <p:cNvPr id="10" name="Obdélník 9">
            <a:extLst>
              <a:ext uri="{FF2B5EF4-FFF2-40B4-BE49-F238E27FC236}">
                <a16:creationId xmlns="" xmlns:a16="http://schemas.microsoft.com/office/drawing/2014/main" id="{66E089C0-3E3A-46DA-82E4-FC3AD5EE9826}"/>
              </a:ext>
            </a:extLst>
          </p:cNvPr>
          <p:cNvSpPr/>
          <p:nvPr/>
        </p:nvSpPr>
        <p:spPr>
          <a:xfrm>
            <a:off x="395536" y="6034827"/>
            <a:ext cx="8712968" cy="1046440"/>
          </a:xfrm>
          <a:prstGeom prst="rect">
            <a:avLst/>
          </a:prstGeom>
        </p:spPr>
        <p:txBody>
          <a:bodyPr wrap="square">
            <a:spAutoFit/>
          </a:bodyPr>
          <a:lstStyle/>
          <a:p>
            <a:r>
              <a:rPr lang="cs-CZ" sz="1200" dirty="0">
                <a:solidFill>
                  <a:schemeClr val="bg2"/>
                </a:solidFill>
              </a:rPr>
              <a:t>Zdroje:</a:t>
            </a:r>
          </a:p>
          <a:p>
            <a:r>
              <a:rPr lang="cs-CZ" sz="1200" dirty="0">
                <a:solidFill>
                  <a:schemeClr val="bg2"/>
                </a:solidFill>
              </a:rPr>
              <a:t>https://weather.com/science/nature/news/new-species-discovered</a:t>
            </a:r>
          </a:p>
          <a:p>
            <a:r>
              <a:rPr lang="cs-CZ" sz="1200" dirty="0">
                <a:solidFill>
                  <a:schemeClr val="bg2"/>
                </a:solidFill>
              </a:rPr>
              <a:t>http://www.discovery.com/dscovrd/wildlife/new-species-of-catfish-bears-striking-resemblance-to-star-wars-character/?utm_source=facebook.com&amp;utm_medium=social&amp;utm_campaign=DiscoveryChannel&amp;sf17088662=1</a:t>
            </a:r>
          </a:p>
          <a:p>
            <a:endParaRPr lang="cs-CZ" sz="1400" dirty="0"/>
          </a:p>
        </p:txBody>
      </p:sp>
    </p:spTree>
    <p:extLst>
      <p:ext uri="{BB962C8B-B14F-4D97-AF65-F5344CB8AC3E}">
        <p14:creationId xmlns:p14="http://schemas.microsoft.com/office/powerpoint/2010/main" val="1133129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Ã½sledek obrÃ¡zku pro ekosystÃ©m">
            <a:extLst>
              <a:ext uri="{FF2B5EF4-FFF2-40B4-BE49-F238E27FC236}">
                <a16:creationId xmlns="" xmlns:a16="http://schemas.microsoft.com/office/drawing/2014/main" id="{E7FD0159-6287-4F9C-96F3-495874DF3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30" y="1196752"/>
            <a:ext cx="8735954"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7978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8" descr="https://dsx.weather.com/util/image/w/tortoise-new-species.png?v=ap&amp;w=980&amp;h=551&amp;api=7db9fe61-7414-47b5-9871-e17d87b8b6a0">
            <a:extLst>
              <a:ext uri="{FF2B5EF4-FFF2-40B4-BE49-F238E27FC236}">
                <a16:creationId xmlns="" xmlns:a16="http://schemas.microsoft.com/office/drawing/2014/main" id="{7A0D60A8-67B6-4E02-BA89-798CB39FAA8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1534" y="332655"/>
            <a:ext cx="3961430" cy="2231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https://dsx.weather.com/util/image/w/d593650f-2f50-4940-8485-f5c47251104d.jpg?v=ap&amp;w=980&amp;h=551&amp;api=7db9fe61-7414-47b5-9871-e17d87b8b6a0">
            <a:extLst>
              <a:ext uri="{FF2B5EF4-FFF2-40B4-BE49-F238E27FC236}">
                <a16:creationId xmlns="" xmlns:a16="http://schemas.microsoft.com/office/drawing/2014/main" id="{22FD7298-E806-4333-886C-204B9B11D95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886" y="170852"/>
            <a:ext cx="4256497" cy="23931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https://dsx.weather.com/util/image/w/tiny-frog-discovered_0.jpg?v=ap&amp;w=980&amp;h=551&amp;api=7db9fe61-7414-47b5-9871-e17d87b8b6a0">
            <a:extLst>
              <a:ext uri="{FF2B5EF4-FFF2-40B4-BE49-F238E27FC236}">
                <a16:creationId xmlns="" xmlns:a16="http://schemas.microsoft.com/office/drawing/2014/main" id="{8A389C1D-19F5-4088-B4E0-962557BA45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534" y="3342711"/>
            <a:ext cx="3961430" cy="2227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descr="https://dsx.weather.com/util/image/w/85298_web.jpg?v=ap&amp;w=980&amp;h=551&amp;api=7db9fe61-7414-47b5-9871-e17d87b8b6a0">
            <a:extLst>
              <a:ext uri="{FF2B5EF4-FFF2-40B4-BE49-F238E27FC236}">
                <a16:creationId xmlns="" xmlns:a16="http://schemas.microsoft.com/office/drawing/2014/main" id="{B1D03462-69CE-4E70-A795-6F4E2BA8EF5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5158" y="3717032"/>
            <a:ext cx="4447952" cy="2500839"/>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 xmlns:a16="http://schemas.microsoft.com/office/drawing/2014/main" id="{939A4FDC-1912-4EF6-88B0-E9D8ABEE9280}"/>
              </a:ext>
            </a:extLst>
          </p:cNvPr>
          <p:cNvSpPr/>
          <p:nvPr/>
        </p:nvSpPr>
        <p:spPr>
          <a:xfrm>
            <a:off x="1259137" y="2583894"/>
            <a:ext cx="2232248" cy="307777"/>
          </a:xfrm>
          <a:prstGeom prst="rect">
            <a:avLst/>
          </a:prstGeom>
        </p:spPr>
        <p:txBody>
          <a:bodyPr wrap="square">
            <a:spAutoFit/>
          </a:bodyPr>
          <a:lstStyle/>
          <a:p>
            <a:r>
              <a:rPr lang="cs-CZ" sz="1400" i="1" dirty="0" err="1">
                <a:solidFill>
                  <a:srgbClr val="002060"/>
                </a:solidFill>
                <a:latin typeface="+mj-lt"/>
              </a:rPr>
              <a:t>Chelonoidis</a:t>
            </a:r>
            <a:r>
              <a:rPr lang="cs-CZ" sz="1400" i="1" dirty="0">
                <a:solidFill>
                  <a:srgbClr val="002060"/>
                </a:solidFill>
                <a:latin typeface="+mj-lt"/>
              </a:rPr>
              <a:t> </a:t>
            </a:r>
            <a:r>
              <a:rPr lang="cs-CZ" sz="1400" i="1" dirty="0" err="1">
                <a:solidFill>
                  <a:srgbClr val="002060"/>
                </a:solidFill>
                <a:latin typeface="+mj-lt"/>
              </a:rPr>
              <a:t>donfaustoi</a:t>
            </a:r>
            <a:endParaRPr lang="cs-CZ" sz="1400" i="1" dirty="0">
              <a:solidFill>
                <a:srgbClr val="002060"/>
              </a:solidFill>
              <a:latin typeface="+mj-lt"/>
            </a:endParaRPr>
          </a:p>
        </p:txBody>
      </p:sp>
      <p:sp>
        <p:nvSpPr>
          <p:cNvPr id="7" name="Obdélník 6">
            <a:extLst>
              <a:ext uri="{FF2B5EF4-FFF2-40B4-BE49-F238E27FC236}">
                <a16:creationId xmlns="" xmlns:a16="http://schemas.microsoft.com/office/drawing/2014/main" id="{B4FA62F3-D442-4A24-A62A-190C6D414AD7}"/>
              </a:ext>
            </a:extLst>
          </p:cNvPr>
          <p:cNvSpPr/>
          <p:nvPr/>
        </p:nvSpPr>
        <p:spPr>
          <a:xfrm>
            <a:off x="6804248" y="2708919"/>
            <a:ext cx="1703944" cy="307777"/>
          </a:xfrm>
          <a:prstGeom prst="rect">
            <a:avLst/>
          </a:prstGeom>
        </p:spPr>
        <p:txBody>
          <a:bodyPr wrap="square">
            <a:spAutoFit/>
          </a:bodyPr>
          <a:lstStyle/>
          <a:p>
            <a:r>
              <a:rPr lang="cs-CZ" sz="1400" i="1" dirty="0" err="1">
                <a:solidFill>
                  <a:srgbClr val="002060"/>
                </a:solidFill>
                <a:latin typeface="+mj-lt"/>
              </a:rPr>
              <a:t>Cicadetta</a:t>
            </a:r>
            <a:r>
              <a:rPr lang="cs-CZ" sz="1400" i="1" dirty="0">
                <a:solidFill>
                  <a:srgbClr val="002060"/>
                </a:solidFill>
                <a:latin typeface="+mj-lt"/>
              </a:rPr>
              <a:t> </a:t>
            </a:r>
            <a:r>
              <a:rPr lang="cs-CZ" sz="1400" i="1" dirty="0" err="1">
                <a:solidFill>
                  <a:srgbClr val="002060"/>
                </a:solidFill>
                <a:latin typeface="+mj-lt"/>
              </a:rPr>
              <a:t>sibilae</a:t>
            </a:r>
            <a:endParaRPr lang="cs-CZ" sz="1400" i="1" dirty="0">
              <a:solidFill>
                <a:srgbClr val="002060"/>
              </a:solidFill>
              <a:latin typeface="+mj-lt"/>
            </a:endParaRPr>
          </a:p>
        </p:txBody>
      </p:sp>
      <p:sp>
        <p:nvSpPr>
          <p:cNvPr id="8" name="Obdélník 7">
            <a:extLst>
              <a:ext uri="{FF2B5EF4-FFF2-40B4-BE49-F238E27FC236}">
                <a16:creationId xmlns="" xmlns:a16="http://schemas.microsoft.com/office/drawing/2014/main" id="{D8D1D52C-6412-493C-857B-D424AA8DA7F1}"/>
              </a:ext>
            </a:extLst>
          </p:cNvPr>
          <p:cNvSpPr/>
          <p:nvPr/>
        </p:nvSpPr>
        <p:spPr>
          <a:xfrm>
            <a:off x="2154073" y="5650036"/>
            <a:ext cx="1703944" cy="307777"/>
          </a:xfrm>
          <a:prstGeom prst="rect">
            <a:avLst/>
          </a:prstGeom>
        </p:spPr>
        <p:txBody>
          <a:bodyPr wrap="square">
            <a:spAutoFit/>
          </a:bodyPr>
          <a:lstStyle/>
          <a:p>
            <a:r>
              <a:rPr lang="cs-CZ" sz="1400" i="1" dirty="0" err="1">
                <a:solidFill>
                  <a:srgbClr val="002060"/>
                </a:solidFill>
                <a:latin typeface="+mj-lt"/>
              </a:rPr>
              <a:t>Brachycephalus</a:t>
            </a:r>
            <a:r>
              <a:rPr lang="cs-CZ" sz="1400" i="1" dirty="0">
                <a:solidFill>
                  <a:srgbClr val="002060"/>
                </a:solidFill>
                <a:latin typeface="+mj-lt"/>
              </a:rPr>
              <a:t> </a:t>
            </a:r>
          </a:p>
        </p:txBody>
      </p:sp>
      <p:sp>
        <p:nvSpPr>
          <p:cNvPr id="9" name="Obdélník 8">
            <a:extLst>
              <a:ext uri="{FF2B5EF4-FFF2-40B4-BE49-F238E27FC236}">
                <a16:creationId xmlns="" xmlns:a16="http://schemas.microsoft.com/office/drawing/2014/main" id="{EAA26BF4-DAF0-42EE-9B77-4CB1E1A26FD4}"/>
              </a:ext>
            </a:extLst>
          </p:cNvPr>
          <p:cNvSpPr/>
          <p:nvPr/>
        </p:nvSpPr>
        <p:spPr>
          <a:xfrm>
            <a:off x="6156176" y="6379371"/>
            <a:ext cx="1703944" cy="307777"/>
          </a:xfrm>
          <a:prstGeom prst="rect">
            <a:avLst/>
          </a:prstGeom>
        </p:spPr>
        <p:txBody>
          <a:bodyPr wrap="square">
            <a:spAutoFit/>
          </a:bodyPr>
          <a:lstStyle/>
          <a:p>
            <a:r>
              <a:rPr lang="cs-CZ" sz="1400" i="1" dirty="0" err="1">
                <a:solidFill>
                  <a:srgbClr val="002060"/>
                </a:solidFill>
                <a:latin typeface="+mj-lt"/>
              </a:rPr>
              <a:t>Arostratum</a:t>
            </a:r>
            <a:r>
              <a:rPr lang="cs-CZ" sz="1400" i="1" dirty="0">
                <a:solidFill>
                  <a:srgbClr val="002060"/>
                </a:solidFill>
                <a:latin typeface="+mj-lt"/>
              </a:rPr>
              <a:t> </a:t>
            </a:r>
            <a:r>
              <a:rPr lang="cs-CZ" sz="1400" i="1" dirty="0" err="1">
                <a:solidFill>
                  <a:srgbClr val="002060"/>
                </a:solidFill>
                <a:latin typeface="+mj-lt"/>
              </a:rPr>
              <a:t>oblitum</a:t>
            </a:r>
            <a:endParaRPr lang="cs-CZ" sz="1400" i="1" dirty="0">
              <a:solidFill>
                <a:srgbClr val="002060"/>
              </a:solidFill>
              <a:latin typeface="+mj-lt"/>
            </a:endParaRPr>
          </a:p>
        </p:txBody>
      </p:sp>
    </p:spTree>
    <p:extLst>
      <p:ext uri="{BB962C8B-B14F-4D97-AF65-F5344CB8AC3E}">
        <p14:creationId xmlns:p14="http://schemas.microsoft.com/office/powerpoint/2010/main" val="36498029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0" descr="https://dsx.weather.com/util/image/w/wd22hxx0gaj4gwj2mbokslbjmvholgxubghgiowq-v4.jpg?v=ap&amp;w=980&amp;h=551&amp;api=7db9fe61-7414-47b5-9871-e17d87b8b6a0">
            <a:extLst>
              <a:ext uri="{FF2B5EF4-FFF2-40B4-BE49-F238E27FC236}">
                <a16:creationId xmlns="" xmlns:a16="http://schemas.microsoft.com/office/drawing/2014/main" id="{336FF9F3-02B7-4824-8CFB-D90B0B1672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9248" y="1213812"/>
            <a:ext cx="422638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2" descr="https://dsx.weather.com/util/image/w/peckoltia_greedoi_holotype_lateral.jpg?v=ap&amp;w=980&amp;h=551&amp;api=7db9fe61-7414-47b5-9871-e17d87b8b6a0">
            <a:extLst>
              <a:ext uri="{FF2B5EF4-FFF2-40B4-BE49-F238E27FC236}">
                <a16:creationId xmlns="" xmlns:a16="http://schemas.microsoft.com/office/drawing/2014/main" id="{A7072693-8E9C-49CC-8C6A-A082027A45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0771" y="1232756"/>
            <a:ext cx="422638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4" descr="https://dsx.weather.com/util/image/w/dracula-ant.jpg?v=ap&amp;w=980&amp;h=551&amp;api=7db9fe61-7414-47b5-9871-e17d87b8b6a0">
            <a:extLst>
              <a:ext uri="{FF2B5EF4-FFF2-40B4-BE49-F238E27FC236}">
                <a16:creationId xmlns="" xmlns:a16="http://schemas.microsoft.com/office/drawing/2014/main" id="{2A51F763-A75A-4E18-B737-B052ECBB00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5753" y="4310561"/>
            <a:ext cx="3329881" cy="187220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 xmlns:a16="http://schemas.microsoft.com/office/drawing/2014/main" id="{A85C7AA8-FBC3-4225-942D-BA7785C4578F}"/>
              </a:ext>
            </a:extLst>
          </p:cNvPr>
          <p:cNvSpPr/>
          <p:nvPr/>
        </p:nvSpPr>
        <p:spPr>
          <a:xfrm>
            <a:off x="2733314" y="-25229"/>
            <a:ext cx="1703944" cy="307777"/>
          </a:xfrm>
          <a:prstGeom prst="rect">
            <a:avLst/>
          </a:prstGeom>
        </p:spPr>
        <p:txBody>
          <a:bodyPr wrap="square">
            <a:spAutoFit/>
          </a:bodyPr>
          <a:lstStyle/>
          <a:p>
            <a:r>
              <a:rPr lang="cs-CZ" sz="1400" i="1" dirty="0" err="1">
                <a:solidFill>
                  <a:srgbClr val="002060"/>
                </a:solidFill>
                <a:latin typeface="+mj-lt"/>
              </a:rPr>
              <a:t>Tetronarce</a:t>
            </a:r>
            <a:r>
              <a:rPr lang="cs-CZ" sz="1400" i="1" dirty="0">
                <a:solidFill>
                  <a:srgbClr val="002060"/>
                </a:solidFill>
                <a:latin typeface="+mj-lt"/>
              </a:rPr>
              <a:t> </a:t>
            </a:r>
            <a:r>
              <a:rPr lang="cs-CZ" sz="1400" i="1" dirty="0" err="1">
                <a:solidFill>
                  <a:srgbClr val="002060"/>
                </a:solidFill>
                <a:latin typeface="+mj-lt"/>
              </a:rPr>
              <a:t>cowleyi</a:t>
            </a:r>
            <a:endParaRPr lang="cs-CZ" sz="1400" i="1" dirty="0">
              <a:solidFill>
                <a:srgbClr val="002060"/>
              </a:solidFill>
              <a:latin typeface="+mj-lt"/>
            </a:endParaRPr>
          </a:p>
        </p:txBody>
      </p:sp>
      <p:sp>
        <p:nvSpPr>
          <p:cNvPr id="6" name="Obdélník 5">
            <a:extLst>
              <a:ext uri="{FF2B5EF4-FFF2-40B4-BE49-F238E27FC236}">
                <a16:creationId xmlns="" xmlns:a16="http://schemas.microsoft.com/office/drawing/2014/main" id="{F3050011-6854-41B4-8533-534A9F8B0306}"/>
              </a:ext>
            </a:extLst>
          </p:cNvPr>
          <p:cNvSpPr/>
          <p:nvPr/>
        </p:nvSpPr>
        <p:spPr>
          <a:xfrm>
            <a:off x="6953371" y="3590076"/>
            <a:ext cx="1703944" cy="307777"/>
          </a:xfrm>
          <a:prstGeom prst="rect">
            <a:avLst/>
          </a:prstGeom>
        </p:spPr>
        <p:txBody>
          <a:bodyPr wrap="square">
            <a:spAutoFit/>
          </a:bodyPr>
          <a:lstStyle/>
          <a:p>
            <a:r>
              <a:rPr lang="cs-CZ" sz="1400" i="1" dirty="0" err="1">
                <a:solidFill>
                  <a:srgbClr val="002060"/>
                </a:solidFill>
                <a:latin typeface="+mj-lt"/>
              </a:rPr>
              <a:t>Peckoltia</a:t>
            </a:r>
            <a:r>
              <a:rPr lang="cs-CZ" sz="1400" i="1" dirty="0">
                <a:solidFill>
                  <a:srgbClr val="002060"/>
                </a:solidFill>
                <a:latin typeface="+mj-lt"/>
              </a:rPr>
              <a:t> </a:t>
            </a:r>
            <a:r>
              <a:rPr lang="cs-CZ" sz="1400" i="1" dirty="0" err="1">
                <a:solidFill>
                  <a:srgbClr val="002060"/>
                </a:solidFill>
                <a:latin typeface="+mj-lt"/>
              </a:rPr>
              <a:t>greedoi</a:t>
            </a:r>
            <a:endParaRPr lang="cs-CZ" sz="1400" i="1" dirty="0">
              <a:solidFill>
                <a:srgbClr val="002060"/>
              </a:solidFill>
              <a:latin typeface="+mj-lt"/>
            </a:endParaRPr>
          </a:p>
        </p:txBody>
      </p:sp>
      <p:sp>
        <p:nvSpPr>
          <p:cNvPr id="7" name="Obdélník 6">
            <a:extLst>
              <a:ext uri="{FF2B5EF4-FFF2-40B4-BE49-F238E27FC236}">
                <a16:creationId xmlns="" xmlns:a16="http://schemas.microsoft.com/office/drawing/2014/main" id="{C12D6BCE-3238-447B-8958-26A3907C7E37}"/>
              </a:ext>
            </a:extLst>
          </p:cNvPr>
          <p:cNvSpPr/>
          <p:nvPr/>
        </p:nvSpPr>
        <p:spPr>
          <a:xfrm>
            <a:off x="1979712" y="6237312"/>
            <a:ext cx="1703944" cy="307777"/>
          </a:xfrm>
          <a:prstGeom prst="rect">
            <a:avLst/>
          </a:prstGeom>
        </p:spPr>
        <p:txBody>
          <a:bodyPr wrap="square">
            <a:spAutoFit/>
          </a:bodyPr>
          <a:lstStyle/>
          <a:p>
            <a:r>
              <a:rPr lang="cs-CZ" sz="1400" i="1" dirty="0" err="1">
                <a:solidFill>
                  <a:srgbClr val="002060"/>
                </a:solidFill>
                <a:latin typeface="+mj-lt"/>
              </a:rPr>
              <a:t>Prionopelta</a:t>
            </a:r>
            <a:endParaRPr lang="cs-CZ" sz="1400" i="1" dirty="0">
              <a:solidFill>
                <a:srgbClr val="002060"/>
              </a:solidFill>
              <a:latin typeface="+mj-lt"/>
            </a:endParaRPr>
          </a:p>
        </p:txBody>
      </p:sp>
      <p:sp>
        <p:nvSpPr>
          <p:cNvPr id="8" name="Obdélník 7">
            <a:extLst>
              <a:ext uri="{FF2B5EF4-FFF2-40B4-BE49-F238E27FC236}">
                <a16:creationId xmlns="" xmlns:a16="http://schemas.microsoft.com/office/drawing/2014/main" id="{223DED7A-5CF7-4579-AEEA-2D63B473C8A2}"/>
              </a:ext>
            </a:extLst>
          </p:cNvPr>
          <p:cNvSpPr/>
          <p:nvPr/>
        </p:nvSpPr>
        <p:spPr>
          <a:xfrm>
            <a:off x="4420771" y="6193683"/>
            <a:ext cx="4788024" cy="461665"/>
          </a:xfrm>
          <a:prstGeom prst="rect">
            <a:avLst/>
          </a:prstGeom>
        </p:spPr>
        <p:txBody>
          <a:bodyPr wrap="square">
            <a:spAutoFit/>
          </a:bodyPr>
          <a:lstStyle/>
          <a:p>
            <a:r>
              <a:rPr lang="cs-CZ" sz="1200" dirty="0">
                <a:solidFill>
                  <a:srgbClr val="002060"/>
                </a:solidFill>
                <a:latin typeface="+mj-lt"/>
              </a:rPr>
              <a:t>…pojmenování korýše po Eltonu Johnovi  či sumce po postavě z filmu Hvězdné války </a:t>
            </a:r>
            <a:r>
              <a:rPr lang="cs-CZ" sz="1200" dirty="0" err="1">
                <a:solidFill>
                  <a:srgbClr val="002060"/>
                </a:solidFill>
                <a:latin typeface="+mj-lt"/>
              </a:rPr>
              <a:t>Greedovi</a:t>
            </a:r>
            <a:r>
              <a:rPr lang="cs-CZ" sz="1200" dirty="0">
                <a:solidFill>
                  <a:srgbClr val="002060"/>
                </a:solidFill>
              </a:rPr>
              <a:t>.</a:t>
            </a:r>
          </a:p>
        </p:txBody>
      </p:sp>
      <p:pic>
        <p:nvPicPr>
          <p:cNvPr id="4100" name="Picture 4" descr="VÃ½sledek obrÃ¡zku pro peckoltia greedoi">
            <a:extLst>
              <a:ext uri="{FF2B5EF4-FFF2-40B4-BE49-F238E27FC236}">
                <a16:creationId xmlns="" xmlns:a16="http://schemas.microsoft.com/office/drawing/2014/main" id="{6DF74E09-16B2-473A-91F7-B3F9A8FFAA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038458"/>
            <a:ext cx="3203848" cy="1574113"/>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a:extLst>
              <a:ext uri="{FF2B5EF4-FFF2-40B4-BE49-F238E27FC236}">
                <a16:creationId xmlns="" xmlns:a16="http://schemas.microsoft.com/office/drawing/2014/main" id="{93EBACEC-C2BE-4D2D-9371-85B204361A59}"/>
              </a:ext>
            </a:extLst>
          </p:cNvPr>
          <p:cNvSpPr/>
          <p:nvPr/>
        </p:nvSpPr>
        <p:spPr>
          <a:xfrm>
            <a:off x="2381371" y="3669746"/>
            <a:ext cx="4572000" cy="338554"/>
          </a:xfrm>
          <a:prstGeom prst="rect">
            <a:avLst/>
          </a:prstGeom>
        </p:spPr>
        <p:txBody>
          <a:bodyPr>
            <a:spAutoFit/>
          </a:bodyPr>
          <a:lstStyle/>
          <a:p>
            <a:r>
              <a:rPr lang="cs-CZ" sz="800" dirty="0">
                <a:solidFill>
                  <a:schemeClr val="bg2"/>
                </a:solidFill>
                <a:hlinkClick r:id="rId6">
                  <a:extLst>
                    <a:ext uri="{A12FA001-AC4F-418D-AE19-62706E023703}">
                      <ahyp:hlinkClr xmlns="" xmlns:ahyp="http://schemas.microsoft.com/office/drawing/2018/hyperlinkcolor" val="tx"/>
                    </a:ext>
                  </a:extLst>
                </a:hlinkClick>
              </a:rPr>
              <a:t>https://www.google.com/search?q=peckoltia+greedoi&amp;source=lnms&amp;tbm=isch&amp;sa=X&amp;ved=0ahUKEwj84P6TttjjAhVRIVAKHcWuA3UQ_AUIESgB&amp;biw=768&amp;bih=377&amp;dpr=2.5#imgrc=YDXDgWu64lIrXM:</a:t>
            </a:r>
            <a:endParaRPr lang="cs-CZ" sz="800" dirty="0">
              <a:solidFill>
                <a:schemeClr val="bg2"/>
              </a:solidFill>
            </a:endParaRPr>
          </a:p>
        </p:txBody>
      </p:sp>
      <p:pic>
        <p:nvPicPr>
          <p:cNvPr id="4102" name="Picture 6" descr="VÃ½sledek obrÃ¡zku pro tetronarce cowleyi">
            <a:extLst>
              <a:ext uri="{FF2B5EF4-FFF2-40B4-BE49-F238E27FC236}">
                <a16:creationId xmlns="" xmlns:a16="http://schemas.microsoft.com/office/drawing/2014/main" id="{8ADDC268-52DD-42D7-9826-E91B844E3E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741" y="70418"/>
            <a:ext cx="2615952" cy="1782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91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 Box 2">
            <a:extLst>
              <a:ext uri="{FF2B5EF4-FFF2-40B4-BE49-F238E27FC236}">
                <a16:creationId xmlns="" xmlns:a16="http://schemas.microsoft.com/office/drawing/2014/main" id="{B8E31D13-46B7-4F0E-A782-6B9F148523FD}"/>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2" name="Obdélník 1">
            <a:extLst>
              <a:ext uri="{FF2B5EF4-FFF2-40B4-BE49-F238E27FC236}">
                <a16:creationId xmlns="" xmlns:a16="http://schemas.microsoft.com/office/drawing/2014/main" id="{C954F8D8-200B-4293-A2AF-6FB9716935AB}"/>
              </a:ext>
            </a:extLst>
          </p:cNvPr>
          <p:cNvSpPr/>
          <p:nvPr/>
        </p:nvSpPr>
        <p:spPr>
          <a:xfrm>
            <a:off x="319088" y="738188"/>
            <a:ext cx="8856662" cy="3416320"/>
          </a:xfrm>
          <a:prstGeom prst="rect">
            <a:avLst/>
          </a:prstGeom>
        </p:spPr>
        <p:txBody>
          <a:bodyPr>
            <a:spAutoFit/>
          </a:bodyPr>
          <a:lstStyle/>
          <a:p>
            <a:pPr>
              <a:defRPr/>
            </a:pPr>
            <a:r>
              <a:rPr lang="cs-CZ" sz="2800" b="1" dirty="0">
                <a:solidFill>
                  <a:srgbClr val="000066"/>
                </a:solidFill>
                <a:latin typeface="+mj-lt"/>
              </a:rPr>
              <a:t>Biodiverzitu druhů lze dělit na:</a:t>
            </a:r>
          </a:p>
          <a:p>
            <a:pPr>
              <a:defRPr/>
            </a:pPr>
            <a:endParaRPr lang="cs-CZ" sz="2800" b="1" dirty="0">
              <a:solidFill>
                <a:srgbClr val="000066"/>
              </a:solidFill>
              <a:latin typeface="+mj-lt"/>
            </a:endParaRPr>
          </a:p>
          <a:p>
            <a:pPr marL="342900" indent="-342900">
              <a:buFontTx/>
              <a:buChar char="-"/>
              <a:defRPr/>
            </a:pPr>
            <a:r>
              <a:rPr lang="cs-CZ" b="1" dirty="0">
                <a:solidFill>
                  <a:srgbClr val="000066"/>
                </a:solidFill>
                <a:latin typeface="+mj-lt"/>
              </a:rPr>
              <a:t>alfa (</a:t>
            </a:r>
            <a:r>
              <a:rPr lang="el-GR" sz="3200" b="1" dirty="0">
                <a:solidFill>
                  <a:srgbClr val="000066"/>
                </a:solidFill>
                <a:latin typeface="+mj-lt"/>
              </a:rPr>
              <a:t>α</a:t>
            </a:r>
            <a:r>
              <a:rPr lang="el-GR" b="1" dirty="0">
                <a:solidFill>
                  <a:srgbClr val="000066"/>
                </a:solidFill>
                <a:latin typeface="+mj-lt"/>
              </a:rPr>
              <a:t>) </a:t>
            </a:r>
            <a:r>
              <a:rPr lang="cs-CZ" b="1" dirty="0">
                <a:solidFill>
                  <a:srgbClr val="000066"/>
                </a:solidFill>
                <a:latin typeface="+mj-lt"/>
              </a:rPr>
              <a:t>diverzitu </a:t>
            </a:r>
            <a:r>
              <a:rPr lang="cs-CZ" dirty="0">
                <a:solidFill>
                  <a:srgbClr val="000066"/>
                </a:solidFill>
                <a:latin typeface="+mj-lt"/>
              </a:rPr>
              <a:t>(počet druhů v nějakém jasně definovaném místě, nejčastěji určitém biotopu) </a:t>
            </a:r>
          </a:p>
          <a:p>
            <a:pPr>
              <a:defRPr/>
            </a:pPr>
            <a:r>
              <a:rPr lang="cs-CZ" dirty="0">
                <a:solidFill>
                  <a:srgbClr val="000066"/>
                </a:solidFill>
                <a:latin typeface="+mj-lt"/>
              </a:rPr>
              <a:t> </a:t>
            </a:r>
          </a:p>
          <a:p>
            <a:pPr marL="342900" indent="-342900">
              <a:buFontTx/>
              <a:buChar char="-"/>
              <a:defRPr/>
            </a:pPr>
            <a:r>
              <a:rPr lang="cs-CZ" b="1" dirty="0">
                <a:solidFill>
                  <a:srgbClr val="000066"/>
                </a:solidFill>
                <a:latin typeface="+mj-lt"/>
              </a:rPr>
              <a:t>gama (</a:t>
            </a:r>
            <a:r>
              <a:rPr lang="el-GR" sz="3200" b="1" dirty="0">
                <a:solidFill>
                  <a:srgbClr val="000066"/>
                </a:solidFill>
                <a:latin typeface="+mj-lt"/>
              </a:rPr>
              <a:t>γ</a:t>
            </a:r>
            <a:r>
              <a:rPr lang="el-GR" b="1" dirty="0">
                <a:solidFill>
                  <a:srgbClr val="000066"/>
                </a:solidFill>
                <a:latin typeface="+mj-lt"/>
              </a:rPr>
              <a:t>) </a:t>
            </a:r>
            <a:r>
              <a:rPr lang="cs-CZ" b="1" dirty="0">
                <a:solidFill>
                  <a:srgbClr val="000066"/>
                </a:solidFill>
                <a:latin typeface="+mj-lt"/>
              </a:rPr>
              <a:t>diverzitu </a:t>
            </a:r>
            <a:r>
              <a:rPr lang="cs-CZ" dirty="0">
                <a:solidFill>
                  <a:srgbClr val="000066"/>
                </a:solidFill>
                <a:latin typeface="+mj-lt"/>
              </a:rPr>
              <a:t>(většinou kompletní soubor druhů nějakého velkého území, např. regionu či celého kontinentu).</a:t>
            </a:r>
          </a:p>
          <a:p>
            <a:pPr>
              <a:defRPr/>
            </a:pPr>
            <a:endParaRPr lang="cs-CZ" dirty="0">
              <a:solidFill>
                <a:srgbClr val="000066"/>
              </a:solidFill>
              <a:latin typeface="+mj-lt"/>
            </a:endParaRPr>
          </a:p>
        </p:txBody>
      </p:sp>
    </p:spTree>
    <p:extLst>
      <p:ext uri="{BB962C8B-B14F-4D97-AF65-F5344CB8AC3E}">
        <p14:creationId xmlns:p14="http://schemas.microsoft.com/office/powerpoint/2010/main" val="483035624"/>
      </p:ext>
    </p:extLst>
  </p:cSld>
  <p:clrMapOvr>
    <a:masterClrMapping/>
  </p:clrMapOvr>
  <p:transition spd="med">
    <p:split/>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 Box 2">
            <a:extLst>
              <a:ext uri="{FF2B5EF4-FFF2-40B4-BE49-F238E27FC236}">
                <a16:creationId xmlns="" xmlns:a16="http://schemas.microsoft.com/office/drawing/2014/main" id="{B8E31D13-46B7-4F0E-A782-6B9F148523FD}"/>
              </a:ext>
            </a:extLst>
          </p:cNvPr>
          <p:cNvSpPr txBox="1">
            <a:spLocks noChangeArrowheads="1"/>
          </p:cNvSpPr>
          <p:nvPr/>
        </p:nvSpPr>
        <p:spPr bwMode="auto">
          <a:xfrm>
            <a:off x="950913" y="2809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endParaRPr lang="cs-CZ" altLang="cs-CZ" sz="2400" b="1">
              <a:solidFill>
                <a:schemeClr val="bg2"/>
              </a:solidFill>
            </a:endParaRPr>
          </a:p>
        </p:txBody>
      </p:sp>
      <p:sp>
        <p:nvSpPr>
          <p:cNvPr id="2" name="Obdélník 1">
            <a:extLst>
              <a:ext uri="{FF2B5EF4-FFF2-40B4-BE49-F238E27FC236}">
                <a16:creationId xmlns="" xmlns:a16="http://schemas.microsoft.com/office/drawing/2014/main" id="{C954F8D8-200B-4293-A2AF-6FB9716935AB}"/>
              </a:ext>
            </a:extLst>
          </p:cNvPr>
          <p:cNvSpPr/>
          <p:nvPr/>
        </p:nvSpPr>
        <p:spPr>
          <a:xfrm>
            <a:off x="319088" y="738188"/>
            <a:ext cx="8856662" cy="5324535"/>
          </a:xfrm>
          <a:prstGeom prst="rect">
            <a:avLst/>
          </a:prstGeom>
        </p:spPr>
        <p:txBody>
          <a:bodyPr>
            <a:spAutoFit/>
          </a:bodyPr>
          <a:lstStyle/>
          <a:p>
            <a:pPr>
              <a:defRPr/>
            </a:pPr>
            <a:r>
              <a:rPr lang="cs-CZ" dirty="0">
                <a:solidFill>
                  <a:srgbClr val="000066"/>
                </a:solidFill>
                <a:latin typeface="+mj-lt"/>
              </a:rPr>
              <a:t>Mezi těmito extrémy pak stojí </a:t>
            </a:r>
          </a:p>
          <a:p>
            <a:pPr>
              <a:defRPr/>
            </a:pPr>
            <a:endParaRPr lang="cs-CZ" b="1" dirty="0">
              <a:solidFill>
                <a:srgbClr val="000066"/>
              </a:solidFill>
              <a:latin typeface="+mj-lt"/>
            </a:endParaRPr>
          </a:p>
          <a:p>
            <a:pPr>
              <a:defRPr/>
            </a:pPr>
            <a:r>
              <a:rPr lang="cs-CZ" b="1" dirty="0">
                <a:solidFill>
                  <a:srgbClr val="000066"/>
                </a:solidFill>
                <a:latin typeface="+mj-lt"/>
              </a:rPr>
              <a:t>                             </a:t>
            </a:r>
            <a:r>
              <a:rPr lang="cs-CZ" sz="2800" b="1" dirty="0">
                <a:solidFill>
                  <a:srgbClr val="000066"/>
                </a:solidFill>
                <a:latin typeface="+mj-lt"/>
              </a:rPr>
              <a:t>beta (</a:t>
            </a:r>
            <a:r>
              <a:rPr lang="el-GR" sz="2800" b="1" dirty="0">
                <a:solidFill>
                  <a:srgbClr val="000066"/>
                </a:solidFill>
                <a:latin typeface="+mj-lt"/>
              </a:rPr>
              <a:t>β) </a:t>
            </a:r>
            <a:r>
              <a:rPr lang="cs-CZ" sz="2800" b="1" dirty="0">
                <a:solidFill>
                  <a:srgbClr val="000066"/>
                </a:solidFill>
                <a:latin typeface="+mj-lt"/>
              </a:rPr>
              <a:t>diverzita </a:t>
            </a:r>
          </a:p>
          <a:p>
            <a:pPr>
              <a:defRPr/>
            </a:pPr>
            <a:endParaRPr lang="cs-CZ" b="1" dirty="0">
              <a:solidFill>
                <a:srgbClr val="000066"/>
              </a:solidFill>
              <a:latin typeface="+mj-lt"/>
            </a:endParaRPr>
          </a:p>
          <a:p>
            <a:pPr>
              <a:defRPr/>
            </a:pPr>
            <a:endParaRPr lang="cs-CZ" b="1" dirty="0">
              <a:solidFill>
                <a:srgbClr val="000066"/>
              </a:solidFill>
              <a:latin typeface="+mj-lt"/>
            </a:endParaRPr>
          </a:p>
          <a:p>
            <a:pPr>
              <a:defRPr/>
            </a:pPr>
            <a:r>
              <a:rPr lang="cs-CZ" dirty="0">
                <a:solidFill>
                  <a:srgbClr val="000066"/>
                </a:solidFill>
                <a:latin typeface="+mj-lt"/>
              </a:rPr>
              <a:t>charakterizující </a:t>
            </a:r>
            <a:r>
              <a:rPr lang="cs-CZ" u="sng" dirty="0">
                <a:solidFill>
                  <a:srgbClr val="000066"/>
                </a:solidFill>
                <a:latin typeface="+mj-lt"/>
              </a:rPr>
              <a:t>změnu druhového složení </a:t>
            </a:r>
            <a:r>
              <a:rPr lang="cs-CZ" dirty="0">
                <a:solidFill>
                  <a:srgbClr val="000066"/>
                </a:solidFill>
                <a:latin typeface="+mj-lt"/>
              </a:rPr>
              <a:t>v daném území podél gradientu prostředí.  </a:t>
            </a:r>
          </a:p>
          <a:p>
            <a:pPr>
              <a:defRPr/>
            </a:pPr>
            <a:endParaRPr lang="cs-CZ" dirty="0">
              <a:solidFill>
                <a:srgbClr val="000066"/>
              </a:solidFill>
              <a:latin typeface="+mj-lt"/>
            </a:endParaRPr>
          </a:p>
          <a:p>
            <a:pPr>
              <a:defRPr/>
            </a:pPr>
            <a:r>
              <a:rPr lang="el-GR" dirty="0">
                <a:solidFill>
                  <a:srgbClr val="000066"/>
                </a:solidFill>
                <a:latin typeface="+mj-lt"/>
              </a:rPr>
              <a:t>β-</a:t>
            </a:r>
            <a:r>
              <a:rPr lang="cs-CZ" dirty="0">
                <a:solidFill>
                  <a:srgbClr val="000066"/>
                </a:solidFill>
                <a:latin typeface="+mj-lt"/>
              </a:rPr>
              <a:t>diverzita tedy odráží rozdíly v druhovém složení mezi jednotlivými biotopy.</a:t>
            </a:r>
          </a:p>
          <a:p>
            <a:pPr>
              <a:defRPr/>
            </a:pPr>
            <a:endParaRPr lang="cs-CZ" dirty="0">
              <a:solidFill>
                <a:srgbClr val="000066"/>
              </a:solidFill>
              <a:latin typeface="+mj-lt"/>
            </a:endParaRPr>
          </a:p>
          <a:p>
            <a:pPr>
              <a:defRPr/>
            </a:pPr>
            <a:r>
              <a:rPr lang="el-GR" dirty="0">
                <a:solidFill>
                  <a:srgbClr val="000066"/>
                </a:solidFill>
                <a:latin typeface="+mj-lt"/>
              </a:rPr>
              <a:t>β-</a:t>
            </a:r>
            <a:r>
              <a:rPr lang="cs-CZ" dirty="0">
                <a:solidFill>
                  <a:srgbClr val="000066"/>
                </a:solidFill>
                <a:latin typeface="+mj-lt"/>
              </a:rPr>
              <a:t>diverzita je tedy vlastně měřítkem pestrosti jednotlivých stanovišť v rámci většího území, i když jednotlivé biotopy</a:t>
            </a:r>
          </a:p>
          <a:p>
            <a:pPr>
              <a:defRPr/>
            </a:pPr>
            <a:r>
              <a:rPr lang="cs-CZ" dirty="0">
                <a:solidFill>
                  <a:srgbClr val="000066"/>
                </a:solidFill>
                <a:latin typeface="+mj-lt"/>
              </a:rPr>
              <a:t>v dané oblasti nemusí být druhově nikterak zvláště bohaté</a:t>
            </a:r>
          </a:p>
        </p:txBody>
      </p:sp>
    </p:spTree>
  </p:cSld>
  <p:clrMapOvr>
    <a:masterClrMapping/>
  </p:clrMapOvr>
  <p:transition spd="med">
    <p:spli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600EE0BD-32F7-451E-AE2C-A78E0D891212}"/>
              </a:ext>
            </a:extLst>
          </p:cNvPr>
          <p:cNvSpPr/>
          <p:nvPr/>
        </p:nvSpPr>
        <p:spPr>
          <a:xfrm>
            <a:off x="359532" y="548680"/>
            <a:ext cx="8424936" cy="4832092"/>
          </a:xfrm>
          <a:prstGeom prst="rect">
            <a:avLst/>
          </a:prstGeom>
        </p:spPr>
        <p:txBody>
          <a:bodyPr wrap="square">
            <a:spAutoFit/>
          </a:bodyPr>
          <a:lstStyle/>
          <a:p>
            <a:pPr algn="just"/>
            <a:r>
              <a:rPr lang="cs-CZ" sz="2800" dirty="0">
                <a:solidFill>
                  <a:srgbClr val="002060"/>
                </a:solidFill>
                <a:latin typeface="Arial" panose="020B0604020202020204" pitchFamily="34" charset="0"/>
              </a:rPr>
              <a:t>Na nejnižší úrovni se projevují především dostupnost a rozmístění zdrojů a biotické interakce vně i uvnitř druhů. S rostoucím množstvím zdrojů roste počet druhů schopných v prostředí přežít, zároveň se však též zvyšuje intenzita </a:t>
            </a:r>
            <a:r>
              <a:rPr lang="cs-CZ" sz="2800" b="1" dirty="0">
                <a:solidFill>
                  <a:srgbClr val="002060"/>
                </a:solidFill>
                <a:latin typeface="Arial" panose="020B0604020202020204" pitchFamily="34" charset="0"/>
              </a:rPr>
              <a:t>kompetice</a:t>
            </a:r>
            <a:r>
              <a:rPr lang="cs-CZ" sz="2800" dirty="0">
                <a:solidFill>
                  <a:srgbClr val="002060"/>
                </a:solidFill>
                <a:latin typeface="Arial" panose="020B0604020202020204" pitchFamily="34" charset="0"/>
              </a:rPr>
              <a:t>. Vysoce produktivní prostředí bývá osídleno malým množstvím konkurenčně silných druhů. Důležité však není jen množství zdrojů, ale i jejich rozmístění. Vysokou diverzitu lze očekávat v prostředí, kde jsou půdní živiny rozmístěny homogenně a naopak. </a:t>
            </a:r>
            <a:endParaRPr lang="cs-CZ" sz="2800" dirty="0">
              <a:solidFill>
                <a:srgbClr val="002060"/>
              </a:solidFill>
            </a:endParaRPr>
          </a:p>
        </p:txBody>
      </p:sp>
    </p:spTree>
    <p:extLst>
      <p:ext uri="{BB962C8B-B14F-4D97-AF65-F5344CB8AC3E}">
        <p14:creationId xmlns:p14="http://schemas.microsoft.com/office/powerpoint/2010/main" val="22080846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600EE0BD-32F7-451E-AE2C-A78E0D891212}"/>
              </a:ext>
            </a:extLst>
          </p:cNvPr>
          <p:cNvSpPr/>
          <p:nvPr/>
        </p:nvSpPr>
        <p:spPr>
          <a:xfrm>
            <a:off x="359532" y="764704"/>
            <a:ext cx="8424936" cy="5078313"/>
          </a:xfrm>
          <a:prstGeom prst="rect">
            <a:avLst/>
          </a:prstGeom>
        </p:spPr>
        <p:txBody>
          <a:bodyPr wrap="square">
            <a:spAutoFit/>
          </a:bodyPr>
          <a:lstStyle/>
          <a:p>
            <a:pPr algn="just"/>
            <a:r>
              <a:rPr lang="cs-CZ" sz="3600" dirty="0">
                <a:solidFill>
                  <a:srgbClr val="002060"/>
                </a:solidFill>
                <a:latin typeface="Arial" panose="020B0604020202020204" pitchFamily="34" charset="0"/>
              </a:rPr>
              <a:t>Podobnou závislost jako na produktivitě vykazuje druhové bohatství na </a:t>
            </a:r>
            <a:r>
              <a:rPr lang="cs-CZ" sz="3600" b="1" dirty="0">
                <a:solidFill>
                  <a:srgbClr val="002060"/>
                </a:solidFill>
                <a:latin typeface="Arial" panose="020B0604020202020204" pitchFamily="34" charset="0"/>
              </a:rPr>
              <a:t>disturbanci</a:t>
            </a:r>
            <a:r>
              <a:rPr lang="cs-CZ" sz="3600" dirty="0">
                <a:solidFill>
                  <a:srgbClr val="002060"/>
                </a:solidFill>
                <a:latin typeface="Arial" panose="020B0604020202020204" pitchFamily="34" charset="0"/>
              </a:rPr>
              <a:t>. Podle “</a:t>
            </a:r>
            <a:r>
              <a:rPr lang="cs-CZ" sz="3600" b="1" dirty="0">
                <a:solidFill>
                  <a:srgbClr val="002060"/>
                </a:solidFill>
                <a:latin typeface="Arial" panose="020B0604020202020204" pitchFamily="34" charset="0"/>
              </a:rPr>
              <a:t>hypotézy středního narušení</a:t>
            </a:r>
            <a:r>
              <a:rPr lang="cs-CZ" sz="3600" dirty="0">
                <a:solidFill>
                  <a:srgbClr val="002060"/>
                </a:solidFill>
                <a:latin typeface="Arial" panose="020B0604020202020204" pitchFamily="34" charset="0"/>
              </a:rPr>
              <a:t>“ (IDH, </a:t>
            </a:r>
            <a:r>
              <a:rPr lang="cs-CZ" sz="3600" dirty="0" err="1">
                <a:solidFill>
                  <a:srgbClr val="002060"/>
                </a:solidFill>
                <a:latin typeface="Arial" panose="020B0604020202020204" pitchFamily="34" charset="0"/>
              </a:rPr>
              <a:t>intermediate</a:t>
            </a:r>
            <a:r>
              <a:rPr lang="cs-CZ" sz="3600" dirty="0">
                <a:solidFill>
                  <a:srgbClr val="002060"/>
                </a:solidFill>
                <a:latin typeface="Arial" panose="020B0604020202020204" pitchFamily="34" charset="0"/>
              </a:rPr>
              <a:t> </a:t>
            </a:r>
            <a:r>
              <a:rPr lang="cs-CZ" sz="3600" dirty="0" err="1">
                <a:solidFill>
                  <a:srgbClr val="002060"/>
                </a:solidFill>
                <a:latin typeface="Arial" panose="020B0604020202020204" pitchFamily="34" charset="0"/>
              </a:rPr>
              <a:t>disurbance</a:t>
            </a:r>
            <a:r>
              <a:rPr lang="cs-CZ" sz="3600" dirty="0">
                <a:solidFill>
                  <a:srgbClr val="002060"/>
                </a:solidFill>
                <a:latin typeface="Arial" panose="020B0604020202020204" pitchFamily="34" charset="0"/>
              </a:rPr>
              <a:t> </a:t>
            </a:r>
            <a:r>
              <a:rPr lang="cs-CZ" sz="3600" dirty="0" err="1">
                <a:solidFill>
                  <a:srgbClr val="002060"/>
                </a:solidFill>
                <a:latin typeface="Arial" panose="020B0604020202020204" pitchFamily="34" charset="0"/>
              </a:rPr>
              <a:t>hypothesis</a:t>
            </a:r>
            <a:r>
              <a:rPr lang="cs-CZ" sz="3600" dirty="0">
                <a:solidFill>
                  <a:srgbClr val="002060"/>
                </a:solidFill>
                <a:latin typeface="Arial" panose="020B0604020202020204" pitchFamily="34" charset="0"/>
              </a:rPr>
              <a:t>) je druhová bohatost nejvyšší při střední míře disturbance. Na lokální úrovni jsou pro diverzitu důležité mikroklimatické podmínky.</a:t>
            </a:r>
            <a:endParaRPr lang="cs-CZ" sz="3600" dirty="0">
              <a:solidFill>
                <a:srgbClr val="002060"/>
              </a:solidFill>
            </a:endParaRPr>
          </a:p>
        </p:txBody>
      </p:sp>
    </p:spTree>
    <p:extLst>
      <p:ext uri="{BB962C8B-B14F-4D97-AF65-F5344CB8AC3E}">
        <p14:creationId xmlns:p14="http://schemas.microsoft.com/office/powerpoint/2010/main" val="32356723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Obdélník 1">
            <a:extLst>
              <a:ext uri="{FF2B5EF4-FFF2-40B4-BE49-F238E27FC236}">
                <a16:creationId xmlns="" xmlns:a16="http://schemas.microsoft.com/office/drawing/2014/main" id="{8A5F2B7E-BB3A-4D2B-898C-5BAF595F4E1D}"/>
              </a:ext>
            </a:extLst>
          </p:cNvPr>
          <p:cNvSpPr>
            <a:spLocks noChangeArrowheads="1"/>
          </p:cNvSpPr>
          <p:nvPr/>
        </p:nvSpPr>
        <p:spPr bwMode="auto">
          <a:xfrm>
            <a:off x="359569" y="980728"/>
            <a:ext cx="842486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sz="3200" b="1" dirty="0">
                <a:solidFill>
                  <a:srgbClr val="000066"/>
                </a:solidFill>
                <a:latin typeface="Arial" panose="020B0604020202020204" pitchFamily="34" charset="0"/>
                <a:cs typeface="Arial" panose="020B0604020202020204" pitchFamily="34" charset="0"/>
              </a:rPr>
              <a:t>Jak měřit druhovou diverzitu?</a:t>
            </a:r>
          </a:p>
          <a:p>
            <a:endParaRPr lang="cs-CZ" altLang="cs-CZ" sz="2800" b="1" dirty="0">
              <a:solidFill>
                <a:srgbClr val="000066"/>
              </a:solidFill>
              <a:latin typeface="Arial" panose="020B0604020202020204" pitchFamily="34" charset="0"/>
              <a:cs typeface="Arial" panose="020B0604020202020204" pitchFamily="34" charset="0"/>
            </a:endParaRPr>
          </a:p>
          <a:p>
            <a:pPr algn="just"/>
            <a:r>
              <a:rPr lang="cs-CZ" altLang="cs-CZ" sz="2800" dirty="0">
                <a:solidFill>
                  <a:srgbClr val="000066"/>
                </a:solidFill>
                <a:latin typeface="Arial" panose="020B0604020202020204" pitchFamily="34" charset="0"/>
                <a:cs typeface="Arial" panose="020B0604020202020204" pitchFamily="34" charset="0"/>
              </a:rPr>
              <a:t>Druhová diverzita nemusí znamenat jen prostý počet druhů na lokalitě. I ze zdánlivě prostých dat o přítomnosti druhů doplněných informacemi o jejich relativním zastoupení na nějaké ploše se dá zjistit řada zajímavých informací, budeme-li data sbírat trochu pečlivěji. </a:t>
            </a:r>
          </a:p>
          <a:p>
            <a:endParaRPr lang="cs-CZ" altLang="cs-CZ" dirty="0">
              <a:solidFill>
                <a:srgbClr val="000066"/>
              </a:solidFill>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Obdélník 1">
            <a:extLst>
              <a:ext uri="{FF2B5EF4-FFF2-40B4-BE49-F238E27FC236}">
                <a16:creationId xmlns="" xmlns:a16="http://schemas.microsoft.com/office/drawing/2014/main" id="{8A5F2B7E-BB3A-4D2B-898C-5BAF595F4E1D}"/>
              </a:ext>
            </a:extLst>
          </p:cNvPr>
          <p:cNvSpPr>
            <a:spLocks noChangeArrowheads="1"/>
          </p:cNvSpPr>
          <p:nvPr/>
        </p:nvSpPr>
        <p:spPr bwMode="auto">
          <a:xfrm>
            <a:off x="359098" y="188640"/>
            <a:ext cx="84248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b="1" dirty="0">
                <a:solidFill>
                  <a:srgbClr val="000066"/>
                </a:solidFill>
                <a:latin typeface="Arial" panose="020B0604020202020204" pitchFamily="34" charset="0"/>
                <a:cs typeface="Arial" panose="020B0604020202020204" pitchFamily="34" charset="0"/>
              </a:rPr>
              <a:t>Příklad</a:t>
            </a:r>
          </a:p>
          <a:p>
            <a:endParaRPr lang="cs-CZ" altLang="cs-CZ" b="1" dirty="0">
              <a:solidFill>
                <a:srgbClr val="000066"/>
              </a:solidFill>
              <a:latin typeface="Arial" panose="020B0604020202020204" pitchFamily="34" charset="0"/>
              <a:cs typeface="Arial" panose="020B0604020202020204" pitchFamily="34" charset="0"/>
            </a:endParaRPr>
          </a:p>
          <a:p>
            <a:pPr algn="just"/>
            <a:r>
              <a:rPr lang="cs-CZ" altLang="cs-CZ" dirty="0">
                <a:solidFill>
                  <a:srgbClr val="000066"/>
                </a:solidFill>
                <a:latin typeface="Arial" panose="020B0604020202020204" pitchFamily="34" charset="0"/>
                <a:cs typeface="Arial" panose="020B0604020202020204" pitchFamily="34" charset="0"/>
              </a:rPr>
              <a:t>Představte si dvě plošně omezená společenstva, obě se stejným počtem druhů (např. 2), ovšem v tom prvním jeden druh zcela početně převažuje (např. louka s 99 psárkami a 1 pampeliškou), naopak v druhém jsou oba druhy rovnoměrně zastoupeny (50 psárek a 50 pampelišek). Zatímco první případ s jedinou pampeliškou je početně téměř už jen jako psárková louka, druhé společenstvo je jaksi bohatší, už na první pohled „pestřejší“. </a:t>
            </a:r>
          </a:p>
        </p:txBody>
      </p:sp>
      <p:pic>
        <p:nvPicPr>
          <p:cNvPr id="1026" name="Picture 2" descr="VÃ½sledek obrÃ¡zku pro psÃ¡rka polnÃ­">
            <a:extLst>
              <a:ext uri="{FF2B5EF4-FFF2-40B4-BE49-F238E27FC236}">
                <a16:creationId xmlns="" xmlns:a16="http://schemas.microsoft.com/office/drawing/2014/main" id="{D3F310FD-B31B-44D8-BF75-0EEB3F13D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77072"/>
            <a:ext cx="3136668" cy="2352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smetÃ¡nka">
            <a:extLst>
              <a:ext uri="{FF2B5EF4-FFF2-40B4-BE49-F238E27FC236}">
                <a16:creationId xmlns="" xmlns:a16="http://schemas.microsoft.com/office/drawing/2014/main" id="{405B469F-0106-4F15-81F6-EDB03808AF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717032"/>
            <a:ext cx="3347864" cy="251089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 xmlns:a16="http://schemas.microsoft.com/office/drawing/2014/main" id="{6160EACE-9146-488D-83C0-71A42C7BEE8E}"/>
              </a:ext>
            </a:extLst>
          </p:cNvPr>
          <p:cNvSpPr/>
          <p:nvPr/>
        </p:nvSpPr>
        <p:spPr>
          <a:xfrm>
            <a:off x="5886400" y="6429573"/>
            <a:ext cx="4572000" cy="230832"/>
          </a:xfrm>
          <a:prstGeom prst="rect">
            <a:avLst/>
          </a:prstGeom>
        </p:spPr>
        <p:txBody>
          <a:bodyPr>
            <a:spAutoFit/>
          </a:bodyPr>
          <a:lstStyle/>
          <a:p>
            <a:r>
              <a:rPr lang="cs-CZ" sz="900" dirty="0">
                <a:solidFill>
                  <a:schemeClr val="bg2"/>
                </a:solidFill>
                <a:hlinkClick r:id="rId4">
                  <a:extLst>
                    <a:ext uri="{A12FA001-AC4F-418D-AE19-62706E023703}">
                      <ahyp:hlinkClr xmlns="" xmlns:ahyp="http://schemas.microsoft.com/office/drawing/2018/hyperlinkcolor" val="tx"/>
                    </a:ext>
                  </a:extLst>
                </a:hlinkClick>
              </a:rPr>
              <a:t>http://www.bylinky.info/smetanka-lekarska</a:t>
            </a:r>
            <a:endParaRPr lang="cs-CZ" sz="900" dirty="0">
              <a:solidFill>
                <a:schemeClr val="bg2"/>
              </a:solidFill>
            </a:endParaRPr>
          </a:p>
        </p:txBody>
      </p:sp>
      <p:sp>
        <p:nvSpPr>
          <p:cNvPr id="3" name="Obdélník 2">
            <a:extLst>
              <a:ext uri="{FF2B5EF4-FFF2-40B4-BE49-F238E27FC236}">
                <a16:creationId xmlns="" xmlns:a16="http://schemas.microsoft.com/office/drawing/2014/main" id="{840C53CA-87BA-472D-A533-5E91B96046C1}"/>
              </a:ext>
            </a:extLst>
          </p:cNvPr>
          <p:cNvSpPr/>
          <p:nvPr/>
        </p:nvSpPr>
        <p:spPr>
          <a:xfrm>
            <a:off x="1691680" y="6453916"/>
            <a:ext cx="4572000" cy="215444"/>
          </a:xfrm>
          <a:prstGeom prst="rect">
            <a:avLst/>
          </a:prstGeom>
        </p:spPr>
        <p:txBody>
          <a:bodyPr>
            <a:spAutoFit/>
          </a:bodyPr>
          <a:lstStyle/>
          <a:p>
            <a:r>
              <a:rPr lang="cs-CZ" sz="800" dirty="0">
                <a:solidFill>
                  <a:schemeClr val="bg2"/>
                </a:solidFill>
                <a:hlinkClick r:id="rId5">
                  <a:extLst>
                    <a:ext uri="{A12FA001-AC4F-418D-AE19-62706E023703}">
                      <ahyp:hlinkClr xmlns="" xmlns:ahyp="http://schemas.microsoft.com/office/drawing/2018/hyperlinkcolor" val="tx"/>
                    </a:ext>
                  </a:extLst>
                </a:hlinkClick>
              </a:rPr>
              <a:t>https://www.syngenta.cz/en/psarka-polni/psarka-polni</a:t>
            </a:r>
            <a:endParaRPr lang="cs-CZ" sz="800" dirty="0">
              <a:solidFill>
                <a:schemeClr val="bg2"/>
              </a:solidFill>
            </a:endParaRPr>
          </a:p>
        </p:txBody>
      </p:sp>
    </p:spTree>
    <p:extLst>
      <p:ext uri="{BB962C8B-B14F-4D97-AF65-F5344CB8AC3E}">
        <p14:creationId xmlns:p14="http://schemas.microsoft.com/office/powerpoint/2010/main" val="31069995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A089F6CE-FBE3-4400-BCC2-B4DF68A5BEBC}"/>
              </a:ext>
            </a:extLst>
          </p:cNvPr>
          <p:cNvSpPr/>
          <p:nvPr/>
        </p:nvSpPr>
        <p:spPr>
          <a:xfrm>
            <a:off x="251520" y="116632"/>
            <a:ext cx="8424863" cy="6309420"/>
          </a:xfrm>
          <a:prstGeom prst="rect">
            <a:avLst/>
          </a:prstGeom>
        </p:spPr>
        <p:txBody>
          <a:bodyPr>
            <a:spAutoFit/>
          </a:bodyPr>
          <a:lstStyle/>
          <a:p>
            <a:pPr>
              <a:defRPr/>
            </a:pPr>
            <a:r>
              <a:rPr lang="cs-CZ" sz="3600" b="1" dirty="0">
                <a:solidFill>
                  <a:srgbClr val="000066"/>
                </a:solidFill>
                <a:latin typeface="Arial" panose="020B0604020202020204" pitchFamily="34" charset="0"/>
                <a:cs typeface="Arial" panose="020B0604020202020204" pitchFamily="34" charset="0"/>
              </a:rPr>
              <a:t>Jak měřit druhovou diverzitu?</a:t>
            </a:r>
          </a:p>
          <a:p>
            <a:pPr>
              <a:defRPr/>
            </a:pPr>
            <a:endParaRPr lang="cs-CZ" sz="3200" b="1" dirty="0">
              <a:solidFill>
                <a:srgbClr val="000066"/>
              </a:solidFill>
              <a:latin typeface="Arial" panose="020B0604020202020204" pitchFamily="34" charset="0"/>
              <a:cs typeface="Arial" panose="020B0604020202020204" pitchFamily="34" charset="0"/>
            </a:endParaRPr>
          </a:p>
          <a:p>
            <a:pPr>
              <a:defRPr/>
            </a:pPr>
            <a:r>
              <a:rPr lang="cs-CZ" sz="3200" dirty="0">
                <a:solidFill>
                  <a:srgbClr val="000066"/>
                </a:solidFill>
                <a:latin typeface="Arial" panose="020B0604020202020204" pitchFamily="34" charset="0"/>
                <a:cs typeface="Arial" panose="020B0604020202020204" pitchFamily="34" charset="0"/>
              </a:rPr>
              <a:t>Tento pohled vedl k myšlence, že druhová diverzita má vlastně dvě složky: </a:t>
            </a:r>
          </a:p>
          <a:p>
            <a:pPr>
              <a:defRPr/>
            </a:pPr>
            <a:endParaRPr lang="cs-CZ" sz="3200" dirty="0">
              <a:solidFill>
                <a:srgbClr val="000066"/>
              </a:solidFill>
              <a:latin typeface="Arial" panose="020B0604020202020204" pitchFamily="34" charset="0"/>
              <a:cs typeface="Arial" panose="020B0604020202020204" pitchFamily="34" charset="0"/>
            </a:endParaRPr>
          </a:p>
          <a:p>
            <a:pPr marL="285750" indent="-285750">
              <a:buFontTx/>
              <a:buAutoNum type="romanLcParenBoth"/>
              <a:defRPr/>
            </a:pPr>
            <a:r>
              <a:rPr lang="cs-CZ" sz="3200" dirty="0">
                <a:solidFill>
                  <a:srgbClr val="000066"/>
                </a:solidFill>
                <a:latin typeface="Arial" panose="020B0604020202020204" pitchFamily="34" charset="0"/>
                <a:cs typeface="Arial" panose="020B0604020202020204" pitchFamily="34" charset="0"/>
              </a:rPr>
              <a:t> vlastní druhovou bohatost a </a:t>
            </a:r>
          </a:p>
          <a:p>
            <a:pPr>
              <a:defRPr/>
            </a:pPr>
            <a:endParaRPr lang="cs-CZ" sz="3200" dirty="0">
              <a:solidFill>
                <a:srgbClr val="000066"/>
              </a:solidFill>
              <a:latin typeface="Arial" panose="020B0604020202020204" pitchFamily="34" charset="0"/>
              <a:cs typeface="Arial" panose="020B0604020202020204" pitchFamily="34" charset="0"/>
            </a:endParaRPr>
          </a:p>
          <a:p>
            <a:pPr marL="285750" indent="-285750">
              <a:buFontTx/>
              <a:buAutoNum type="romanLcParenBoth"/>
              <a:defRPr/>
            </a:pPr>
            <a:r>
              <a:rPr lang="cs-CZ" sz="3200" dirty="0">
                <a:solidFill>
                  <a:srgbClr val="000066"/>
                </a:solidFill>
                <a:latin typeface="Arial" panose="020B0604020202020204" pitchFamily="34" charset="0"/>
                <a:cs typeface="Arial" panose="020B0604020202020204" pitchFamily="34" charset="0"/>
              </a:rPr>
              <a:t> jakousi „vyváženost“ (v angličtině se jí říká </a:t>
            </a:r>
            <a:r>
              <a:rPr lang="cs-CZ" sz="3200" b="1" i="1" dirty="0" err="1">
                <a:solidFill>
                  <a:srgbClr val="000066"/>
                </a:solidFill>
                <a:latin typeface="Arial" panose="020B0604020202020204" pitchFamily="34" charset="0"/>
                <a:cs typeface="Arial" panose="020B0604020202020204" pitchFamily="34" charset="0"/>
              </a:rPr>
              <a:t>equitability</a:t>
            </a:r>
            <a:r>
              <a:rPr lang="cs-CZ" sz="3200" b="1" i="1" dirty="0">
                <a:solidFill>
                  <a:srgbClr val="000066"/>
                </a:solidFill>
                <a:latin typeface="Arial" panose="020B0604020202020204" pitchFamily="34" charset="0"/>
                <a:cs typeface="Arial" panose="020B0604020202020204" pitchFamily="34" charset="0"/>
              </a:rPr>
              <a:t> </a:t>
            </a:r>
            <a:r>
              <a:rPr lang="cs-CZ" sz="3200" dirty="0">
                <a:solidFill>
                  <a:srgbClr val="000066"/>
                </a:solidFill>
                <a:latin typeface="Arial" panose="020B0604020202020204" pitchFamily="34" charset="0"/>
                <a:cs typeface="Arial" panose="020B0604020202020204" pitchFamily="34" charset="0"/>
              </a:rPr>
              <a:t>nebo </a:t>
            </a:r>
            <a:r>
              <a:rPr lang="cs-CZ" sz="3200" i="1" dirty="0" err="1">
                <a:solidFill>
                  <a:srgbClr val="000066"/>
                </a:solidFill>
                <a:latin typeface="Arial" panose="020B0604020202020204" pitchFamily="34" charset="0"/>
                <a:cs typeface="Arial" panose="020B0604020202020204" pitchFamily="34" charset="0"/>
              </a:rPr>
              <a:t>eveness</a:t>
            </a:r>
            <a:r>
              <a:rPr lang="cs-CZ" sz="3200" dirty="0">
                <a:solidFill>
                  <a:srgbClr val="000066"/>
                </a:solidFill>
                <a:latin typeface="Arial" panose="020B0604020202020204" pitchFamily="34" charset="0"/>
                <a:cs typeface="Arial" panose="020B0604020202020204" pitchFamily="34" charset="0"/>
              </a:rPr>
              <a:t>) charakterizující, jak rovnoměrně jsou tyto druhy v ploše nebo společenstvu zastoupeny. </a:t>
            </a:r>
          </a:p>
          <a:p>
            <a:pPr marL="285750" indent="-285750">
              <a:buFontTx/>
              <a:buAutoNum type="romanLcParenBoth"/>
              <a:defRPr/>
            </a:pPr>
            <a:endParaRPr lang="cs-CZ" sz="3200" dirty="0">
              <a:solidFill>
                <a:srgbClr val="000066"/>
              </a:solidFill>
              <a:latin typeface="Arial" panose="020B0604020202020204" pitchFamily="34" charset="0"/>
              <a:cs typeface="Arial" panose="020B0604020202020204" pitchFamily="34" charset="0"/>
            </a:endParaRPr>
          </a:p>
          <a:p>
            <a:pPr>
              <a:defRPr/>
            </a:pPr>
            <a:endParaRPr lang="cs-CZ" sz="1600" dirty="0">
              <a:solidFill>
                <a:srgbClr val="000066"/>
              </a:solidFill>
              <a:latin typeface="Arial" panose="020B0604020202020204" pitchFamily="34" charset="0"/>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A089F6CE-FBE3-4400-BCC2-B4DF68A5BEBC}"/>
              </a:ext>
            </a:extLst>
          </p:cNvPr>
          <p:cNvSpPr/>
          <p:nvPr/>
        </p:nvSpPr>
        <p:spPr>
          <a:xfrm>
            <a:off x="251520" y="260648"/>
            <a:ext cx="8424863" cy="5139869"/>
          </a:xfrm>
          <a:prstGeom prst="rect">
            <a:avLst/>
          </a:prstGeom>
        </p:spPr>
        <p:txBody>
          <a:bodyPr>
            <a:spAutoFit/>
          </a:bodyPr>
          <a:lstStyle/>
          <a:p>
            <a:pPr>
              <a:defRPr/>
            </a:pPr>
            <a:endParaRPr lang="cs-CZ" sz="1600" dirty="0">
              <a:solidFill>
                <a:srgbClr val="000066"/>
              </a:solidFill>
              <a:latin typeface="Arial" panose="020B0604020202020204" pitchFamily="34" charset="0"/>
              <a:cs typeface="Arial" panose="020B0604020202020204" pitchFamily="34" charset="0"/>
            </a:endParaRPr>
          </a:p>
          <a:p>
            <a:pPr algn="just">
              <a:defRPr/>
            </a:pPr>
            <a:r>
              <a:rPr lang="cs-CZ" sz="3600" dirty="0">
                <a:solidFill>
                  <a:srgbClr val="000066"/>
                </a:solidFill>
                <a:latin typeface="Arial" panose="020B0604020202020204" pitchFamily="34" charset="0"/>
                <a:cs typeface="Arial" panose="020B0604020202020204" pitchFamily="34" charset="0"/>
              </a:rPr>
              <a:t>Zejména u rostlin a u půdních ekosystémů bývá populární zjišťovat ještě </a:t>
            </a:r>
            <a:r>
              <a:rPr lang="cs-CZ" sz="3600" b="1" dirty="0">
                <a:solidFill>
                  <a:srgbClr val="000066"/>
                </a:solidFill>
                <a:latin typeface="Arial" panose="020B0604020202020204" pitchFamily="34" charset="0"/>
                <a:cs typeface="Arial" panose="020B0604020202020204" pitchFamily="34" charset="0"/>
              </a:rPr>
              <a:t>funkční diverzitu</a:t>
            </a:r>
            <a:r>
              <a:rPr lang="cs-CZ" sz="3600" dirty="0">
                <a:solidFill>
                  <a:srgbClr val="000066"/>
                </a:solidFill>
                <a:latin typeface="Arial" panose="020B0604020202020204" pitchFamily="34" charset="0"/>
                <a:cs typeface="Arial" panose="020B0604020202020204" pitchFamily="34" charset="0"/>
              </a:rPr>
              <a:t>.</a:t>
            </a:r>
          </a:p>
          <a:p>
            <a:pPr algn="just">
              <a:defRPr/>
            </a:pPr>
            <a:endParaRPr lang="cs-CZ" sz="3600" dirty="0">
              <a:solidFill>
                <a:srgbClr val="000066"/>
              </a:solidFill>
              <a:latin typeface="Arial" panose="020B0604020202020204" pitchFamily="34" charset="0"/>
              <a:cs typeface="Arial" panose="020B0604020202020204" pitchFamily="34" charset="0"/>
            </a:endParaRPr>
          </a:p>
          <a:p>
            <a:pPr algn="just">
              <a:defRPr/>
            </a:pPr>
            <a:r>
              <a:rPr lang="cs-CZ" sz="3600" dirty="0">
                <a:solidFill>
                  <a:srgbClr val="000066"/>
                </a:solidFill>
                <a:latin typeface="Arial" panose="020B0604020202020204" pitchFamily="34" charset="0"/>
                <a:cs typeface="Arial" panose="020B0604020202020204" pitchFamily="34" charset="0"/>
              </a:rPr>
              <a:t>To je rozrůzněnost tzv. funkčních skupin, tedy skupin druhů s podobnými vlastnostmi ( např. typem rozmnožování či životními formami).</a:t>
            </a:r>
          </a:p>
          <a:p>
            <a:pPr>
              <a:defRPr/>
            </a:pPr>
            <a:endParaRPr lang="cs-CZ"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257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Obdélník 1">
            <a:extLst>
              <a:ext uri="{FF2B5EF4-FFF2-40B4-BE49-F238E27FC236}">
                <a16:creationId xmlns="" xmlns:a16="http://schemas.microsoft.com/office/drawing/2014/main" id="{CAE2E481-FA06-4686-AEF8-E0131A23A612}"/>
              </a:ext>
            </a:extLst>
          </p:cNvPr>
          <p:cNvSpPr>
            <a:spLocks noChangeArrowheads="1"/>
          </p:cNvSpPr>
          <p:nvPr/>
        </p:nvSpPr>
        <p:spPr bwMode="auto">
          <a:xfrm>
            <a:off x="468313" y="1196975"/>
            <a:ext cx="842486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r>
              <a:rPr lang="cs-CZ" sz="3200" dirty="0">
                <a:solidFill>
                  <a:srgbClr val="002060"/>
                </a:solidFill>
                <a:latin typeface="Arial" panose="020B0604020202020204" pitchFamily="34" charset="0"/>
                <a:cs typeface="Arial" panose="020B0604020202020204" pitchFamily="34" charset="0"/>
              </a:rPr>
              <a:t>Přestože umělé ekosystémy nejsou zcela ideální z hlediska druhové diverzity, jejich přítomnost v krajině vytváří unikátní biotopy, a tím mozaiku ekosystémů s potenciálem druhovou diverzitu na větší prostorové škále spíše zvyšovat.</a:t>
            </a:r>
          </a:p>
        </p:txBody>
      </p:sp>
    </p:spTree>
    <p:extLst>
      <p:ext uri="{BB962C8B-B14F-4D97-AF65-F5344CB8AC3E}">
        <p14:creationId xmlns:p14="http://schemas.microsoft.com/office/powerpoint/2010/main" val="371202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A089F6CE-FBE3-4400-BCC2-B4DF68A5BEBC}"/>
              </a:ext>
            </a:extLst>
          </p:cNvPr>
          <p:cNvSpPr/>
          <p:nvPr/>
        </p:nvSpPr>
        <p:spPr>
          <a:xfrm>
            <a:off x="251520" y="260648"/>
            <a:ext cx="8424863" cy="5632311"/>
          </a:xfrm>
          <a:prstGeom prst="rect">
            <a:avLst/>
          </a:prstGeom>
        </p:spPr>
        <p:txBody>
          <a:bodyPr>
            <a:spAutoFit/>
          </a:bodyPr>
          <a:lstStyle/>
          <a:p>
            <a:pPr>
              <a:defRPr/>
            </a:pPr>
            <a:endParaRPr lang="cs-CZ" sz="1600" dirty="0">
              <a:solidFill>
                <a:srgbClr val="000066"/>
              </a:solidFill>
              <a:latin typeface="Arial" panose="020B0604020202020204" pitchFamily="34" charset="0"/>
              <a:cs typeface="Arial" panose="020B0604020202020204" pitchFamily="34" charset="0"/>
            </a:endParaRPr>
          </a:p>
          <a:p>
            <a:pPr>
              <a:defRPr/>
            </a:pPr>
            <a:endParaRPr lang="cs-CZ" dirty="0">
              <a:solidFill>
                <a:srgbClr val="000066"/>
              </a:solidFill>
              <a:latin typeface="Arial" panose="020B0604020202020204" pitchFamily="34" charset="0"/>
              <a:cs typeface="Arial" panose="020B0604020202020204" pitchFamily="34" charset="0"/>
            </a:endParaRPr>
          </a:p>
          <a:p>
            <a:pPr algn="just">
              <a:defRPr/>
            </a:pPr>
            <a:r>
              <a:rPr lang="cs-CZ" sz="3200" dirty="0">
                <a:solidFill>
                  <a:srgbClr val="000066"/>
                </a:solidFill>
                <a:latin typeface="Arial" panose="020B0604020202020204" pitchFamily="34" charset="0"/>
                <a:cs typeface="Arial" panose="020B0604020202020204" pitchFamily="34" charset="0"/>
              </a:rPr>
              <a:t>Jistým typem funkční diverzity je i </a:t>
            </a:r>
            <a:r>
              <a:rPr lang="cs-CZ" sz="3200" b="1" dirty="0">
                <a:solidFill>
                  <a:srgbClr val="000066"/>
                </a:solidFill>
                <a:latin typeface="Arial" panose="020B0604020202020204" pitchFamily="34" charset="0"/>
                <a:cs typeface="Arial" panose="020B0604020202020204" pitchFamily="34" charset="0"/>
              </a:rPr>
              <a:t>strukturní diverzita </a:t>
            </a:r>
            <a:r>
              <a:rPr lang="cs-CZ" sz="3200" dirty="0">
                <a:solidFill>
                  <a:srgbClr val="000066"/>
                </a:solidFill>
                <a:latin typeface="Arial" panose="020B0604020202020204" pitchFamily="34" charset="0"/>
                <a:cs typeface="Arial" panose="020B0604020202020204" pitchFamily="34" charset="0"/>
              </a:rPr>
              <a:t>společenstva, tedy pestrost růstových forem a typů vzrůstu rostlinných druhů (porovnejte smrkovou monokulturu a pestrý lužní les s bylinami, keři, liánami a různě vzrostlými stromy. </a:t>
            </a:r>
          </a:p>
          <a:p>
            <a:pPr algn="just">
              <a:defRPr/>
            </a:pPr>
            <a:endParaRPr lang="cs-CZ" sz="3200" dirty="0">
              <a:solidFill>
                <a:srgbClr val="000066"/>
              </a:solidFill>
              <a:latin typeface="Arial" panose="020B0604020202020204" pitchFamily="34" charset="0"/>
              <a:cs typeface="Arial" panose="020B0604020202020204" pitchFamily="34" charset="0"/>
            </a:endParaRPr>
          </a:p>
          <a:p>
            <a:pPr algn="just">
              <a:defRPr/>
            </a:pPr>
            <a:r>
              <a:rPr lang="cs-CZ" sz="3200" dirty="0">
                <a:solidFill>
                  <a:srgbClr val="000066"/>
                </a:solidFill>
                <a:latin typeface="Arial" panose="020B0604020202020204" pitchFamily="34" charset="0"/>
                <a:cs typeface="Arial" panose="020B0604020202020204" pitchFamily="34" charset="0"/>
              </a:rPr>
              <a:t>Ačkoliv se jedná o charakteristiku rostlinného společenstva, je strukturní diverzita zvláště důležitá i pro jeho živočišné obyvatele.</a:t>
            </a:r>
          </a:p>
        </p:txBody>
      </p:sp>
    </p:spTree>
    <p:extLst>
      <p:ext uri="{BB962C8B-B14F-4D97-AF65-F5344CB8AC3E}">
        <p14:creationId xmlns:p14="http://schemas.microsoft.com/office/powerpoint/2010/main" val="584132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délník 2">
            <a:extLst>
              <a:ext uri="{FF2B5EF4-FFF2-40B4-BE49-F238E27FC236}">
                <a16:creationId xmlns="" xmlns:a16="http://schemas.microsoft.com/office/drawing/2014/main" id="{F56AEB3E-02AD-4A02-AB5F-E784F37A8460}"/>
              </a:ext>
            </a:extLst>
          </p:cNvPr>
          <p:cNvSpPr/>
          <p:nvPr/>
        </p:nvSpPr>
        <p:spPr>
          <a:xfrm>
            <a:off x="4211960" y="6309320"/>
            <a:ext cx="8064896" cy="307777"/>
          </a:xfrm>
          <a:prstGeom prst="rect">
            <a:avLst/>
          </a:prstGeom>
        </p:spPr>
        <p:txBody>
          <a:bodyPr wrap="square">
            <a:spAutoFit/>
          </a:bodyPr>
          <a:lstStyle/>
          <a:p>
            <a:r>
              <a:rPr lang="cs-CZ" sz="1400" dirty="0">
                <a:solidFill>
                  <a:srgbClr val="002060"/>
                </a:solidFill>
                <a:hlinkClick r:id="rId2">
                  <a:extLst>
                    <a:ext uri="{A12FA001-AC4F-418D-AE19-62706E023703}">
                      <ahyp:hlinkClr xmlns="" xmlns:ahyp="http://schemas.microsoft.com/office/drawing/2018/hyperlinkcolor" val="tx"/>
                    </a:ext>
                  </a:extLst>
                </a:hlinkClick>
              </a:rPr>
              <a:t>https://www.enviwiki.cz/wiki/Diverzita_spole%C4%8Denstev</a:t>
            </a:r>
            <a:endParaRPr lang="cs-CZ" sz="1400" dirty="0">
              <a:solidFill>
                <a:srgbClr val="002060"/>
              </a:solidFill>
            </a:endParaRPr>
          </a:p>
        </p:txBody>
      </p:sp>
      <p:sp>
        <p:nvSpPr>
          <p:cNvPr id="4" name="Obdélník 3">
            <a:extLst>
              <a:ext uri="{FF2B5EF4-FFF2-40B4-BE49-F238E27FC236}">
                <a16:creationId xmlns="" xmlns:a16="http://schemas.microsoft.com/office/drawing/2014/main" id="{7F909421-3F37-4FD4-AD8B-C8034ABBF808}"/>
              </a:ext>
            </a:extLst>
          </p:cNvPr>
          <p:cNvSpPr/>
          <p:nvPr/>
        </p:nvSpPr>
        <p:spPr>
          <a:xfrm>
            <a:off x="107504" y="218382"/>
            <a:ext cx="8640960" cy="6124754"/>
          </a:xfrm>
          <a:prstGeom prst="rect">
            <a:avLst/>
          </a:prstGeom>
        </p:spPr>
        <p:txBody>
          <a:bodyPr wrap="square">
            <a:spAutoFit/>
          </a:bodyPr>
          <a:lstStyle/>
          <a:p>
            <a:pPr lvl="0"/>
            <a:r>
              <a:rPr lang="cs-CZ" altLang="cs-CZ" dirty="0">
                <a:solidFill>
                  <a:srgbClr val="002060"/>
                </a:solidFill>
                <a:latin typeface="Arial" panose="020B0604020202020204" pitchFamily="34" charset="0"/>
                <a:cs typeface="Arial" panose="020B0604020202020204" pitchFamily="34" charset="0"/>
              </a:rPr>
              <a:t>Nejnižší prostorovou úrovní diverzity je </a:t>
            </a:r>
            <a:r>
              <a:rPr lang="cs-CZ" altLang="cs-CZ" b="1" dirty="0">
                <a:solidFill>
                  <a:srgbClr val="002060"/>
                </a:solidFill>
                <a:latin typeface="Arial" panose="020B0604020202020204" pitchFamily="34" charset="0"/>
                <a:cs typeface="Arial" panose="020B0604020202020204" pitchFamily="34" charset="0"/>
              </a:rPr>
              <a:t>alfa – diverzita</a:t>
            </a:r>
            <a:r>
              <a:rPr lang="cs-CZ" altLang="cs-CZ" dirty="0">
                <a:solidFill>
                  <a:srgbClr val="002060"/>
                </a:solidFill>
                <a:latin typeface="Arial" panose="020B0604020202020204" pitchFamily="34" charset="0"/>
                <a:cs typeface="Arial" panose="020B0604020202020204" pitchFamily="34" charset="0"/>
              </a:rPr>
              <a:t>. Jedná se o druhovou diverzitu v rámci jednoho společenstva či stanoviště (</a:t>
            </a:r>
            <a:r>
              <a:rPr lang="cs-CZ" altLang="cs-CZ" dirty="0" err="1">
                <a:solidFill>
                  <a:srgbClr val="002060"/>
                </a:solidFill>
                <a:latin typeface="Arial" panose="020B0604020202020204" pitchFamily="34" charset="0"/>
                <a:cs typeface="Arial" panose="020B0604020202020204" pitchFamily="34" charset="0"/>
              </a:rPr>
              <a:t>whithin</a:t>
            </a:r>
            <a:r>
              <a:rPr lang="cs-CZ" altLang="cs-CZ" dirty="0">
                <a:solidFill>
                  <a:srgbClr val="002060"/>
                </a:solidFill>
                <a:latin typeface="Arial" panose="020B0604020202020204" pitchFamily="34" charset="0"/>
                <a:cs typeface="Arial" panose="020B0604020202020204" pitchFamily="34" charset="0"/>
              </a:rPr>
              <a:t> – habitat diversity). Kromě prostého počtu druhů ve společenstvu může být vyjádřena některým z indexů diverzity:</a:t>
            </a:r>
          </a:p>
          <a:p>
            <a:pPr lvl="0"/>
            <a:endParaRPr lang="cs-CZ" altLang="cs-CZ" dirty="0">
              <a:solidFill>
                <a:srgbClr val="002060"/>
              </a:solidFill>
            </a:endParaRPr>
          </a:p>
          <a:p>
            <a:pPr lvl="0">
              <a:buFontTx/>
              <a:buChar char="•"/>
            </a:pPr>
            <a:r>
              <a:rPr lang="cs-CZ" altLang="cs-CZ" b="1" dirty="0">
                <a:solidFill>
                  <a:srgbClr val="002060"/>
                </a:solidFill>
                <a:latin typeface="Arial" panose="020B0604020202020204" pitchFamily="34" charset="0"/>
                <a:cs typeface="Arial" panose="020B0604020202020204" pitchFamily="34" charset="0"/>
              </a:rPr>
              <a:t> Index diverzity podle </a:t>
            </a:r>
            <a:r>
              <a:rPr lang="cs-CZ" altLang="cs-CZ" b="1" dirty="0" err="1">
                <a:solidFill>
                  <a:srgbClr val="002060"/>
                </a:solidFill>
                <a:latin typeface="Arial" panose="020B0604020202020204" pitchFamily="34" charset="0"/>
                <a:cs typeface="Arial" panose="020B0604020202020204" pitchFamily="34" charset="0"/>
              </a:rPr>
              <a:t>Oduma</a:t>
            </a:r>
            <a:r>
              <a:rPr lang="cs-CZ" altLang="cs-CZ" dirty="0">
                <a:solidFill>
                  <a:srgbClr val="002060"/>
                </a:solidFill>
                <a:latin typeface="Arial" panose="020B0604020202020204" pitchFamily="34" charset="0"/>
                <a:cs typeface="Arial" panose="020B0604020202020204" pitchFamily="34" charset="0"/>
              </a:rPr>
              <a:t> (</a:t>
            </a:r>
            <a:r>
              <a:rPr lang="cs-CZ" altLang="cs-CZ" dirty="0" err="1">
                <a:solidFill>
                  <a:srgbClr val="002060"/>
                </a:solidFill>
                <a:latin typeface="Arial" panose="020B0604020202020204" pitchFamily="34" charset="0"/>
                <a:cs typeface="Arial" panose="020B0604020202020204" pitchFamily="34" charset="0"/>
              </a:rPr>
              <a:t>I</a:t>
            </a:r>
            <a:r>
              <a:rPr lang="cs-CZ" altLang="cs-CZ" baseline="-30000" dirty="0" err="1">
                <a:solidFill>
                  <a:srgbClr val="002060"/>
                </a:solidFill>
                <a:latin typeface="Arial" panose="020B0604020202020204" pitchFamily="34" charset="0"/>
                <a:cs typeface="Arial" panose="020B0604020202020204" pitchFamily="34" charset="0"/>
              </a:rPr>
              <a:t>div</a:t>
            </a:r>
            <a:r>
              <a:rPr lang="cs-CZ" altLang="cs-CZ" dirty="0">
                <a:solidFill>
                  <a:srgbClr val="002060"/>
                </a:solidFill>
                <a:latin typeface="Arial" panose="020B0604020202020204" pitchFamily="34" charset="0"/>
                <a:cs typeface="Arial" panose="020B0604020202020204" pitchFamily="34" charset="0"/>
              </a:rPr>
              <a:t>) je poměrem počtu druhů k počtu jedinců.</a:t>
            </a:r>
          </a:p>
          <a:p>
            <a:pPr lvl="0">
              <a:buFontTx/>
              <a:buChar char="•"/>
            </a:pPr>
            <a:endParaRPr lang="cs-CZ" altLang="cs-CZ" sz="2000" dirty="0">
              <a:solidFill>
                <a:srgbClr val="002060"/>
              </a:solidFill>
              <a:latin typeface="Arial" panose="020B0604020202020204" pitchFamily="34" charset="0"/>
              <a:cs typeface="Arial" panose="020B0604020202020204" pitchFamily="34" charset="0"/>
            </a:endParaRPr>
          </a:p>
          <a:p>
            <a:pPr lvl="0"/>
            <a:r>
              <a:rPr lang="cs-CZ" altLang="cs-CZ" sz="3200" dirty="0">
                <a:solidFill>
                  <a:srgbClr val="002060"/>
                </a:solidFill>
                <a:latin typeface="MathJax_Math-italic"/>
                <a:cs typeface="Arial" panose="020B0604020202020204" pitchFamily="34" charset="0"/>
              </a:rPr>
              <a:t>   </a:t>
            </a:r>
            <a:r>
              <a:rPr lang="cs-CZ" altLang="cs-CZ" sz="3200" dirty="0" err="1">
                <a:solidFill>
                  <a:srgbClr val="002060"/>
                </a:solidFill>
                <a:latin typeface="MathJax_Math-italic"/>
                <a:cs typeface="Arial" panose="020B0604020202020204" pitchFamily="34" charset="0"/>
              </a:rPr>
              <a:t>Idiv</a:t>
            </a:r>
            <a:r>
              <a:rPr lang="cs-CZ" altLang="cs-CZ" sz="3200" dirty="0">
                <a:solidFill>
                  <a:srgbClr val="002060"/>
                </a:solidFill>
                <a:latin typeface="MathJax_Main"/>
                <a:cs typeface="Arial" panose="020B0604020202020204" pitchFamily="34" charset="0"/>
              </a:rPr>
              <a:t>=</a:t>
            </a:r>
            <a:r>
              <a:rPr lang="cs-CZ" altLang="cs-CZ" sz="3200" dirty="0">
                <a:solidFill>
                  <a:srgbClr val="002060"/>
                </a:solidFill>
                <a:latin typeface="MathJax_Math-italic"/>
                <a:cs typeface="Arial" panose="020B0604020202020204" pitchFamily="34" charset="0"/>
              </a:rPr>
              <a:t>SN</a:t>
            </a:r>
          </a:p>
          <a:p>
            <a:pPr lvl="0"/>
            <a:endParaRPr lang="cs-CZ" altLang="cs-CZ" sz="2000" dirty="0">
              <a:solidFill>
                <a:srgbClr val="002060"/>
              </a:solidFill>
            </a:endParaRPr>
          </a:p>
          <a:p>
            <a:pPr lvl="0"/>
            <a:r>
              <a:rPr lang="cs-CZ" altLang="cs-CZ" i="1" dirty="0">
                <a:solidFill>
                  <a:srgbClr val="002060"/>
                </a:solidFill>
                <a:latin typeface="Arial" panose="020B0604020202020204" pitchFamily="34" charset="0"/>
                <a:cs typeface="Arial" panose="020B0604020202020204" pitchFamily="34" charset="0"/>
              </a:rPr>
              <a:t>S</a:t>
            </a:r>
            <a:r>
              <a:rPr lang="cs-CZ" altLang="cs-CZ" dirty="0">
                <a:solidFill>
                  <a:srgbClr val="002060"/>
                </a:solidFill>
                <a:latin typeface="Arial" panose="020B0604020202020204" pitchFamily="34" charset="0"/>
                <a:cs typeface="Arial" panose="020B0604020202020204" pitchFamily="34" charset="0"/>
              </a:rPr>
              <a:t> je počtem druhů, </a:t>
            </a:r>
            <a:r>
              <a:rPr lang="cs-CZ" altLang="cs-CZ" i="1" dirty="0">
                <a:solidFill>
                  <a:srgbClr val="002060"/>
                </a:solidFill>
                <a:latin typeface="Arial" panose="020B0604020202020204" pitchFamily="34" charset="0"/>
                <a:cs typeface="Arial" panose="020B0604020202020204" pitchFamily="34" charset="0"/>
              </a:rPr>
              <a:t>N</a:t>
            </a:r>
            <a:r>
              <a:rPr lang="cs-CZ" altLang="cs-CZ" dirty="0">
                <a:solidFill>
                  <a:srgbClr val="002060"/>
                </a:solidFill>
                <a:latin typeface="Arial" panose="020B0604020202020204" pitchFamily="34" charset="0"/>
                <a:cs typeface="Arial" panose="020B0604020202020204" pitchFamily="34" charset="0"/>
              </a:rPr>
              <a:t> počtem jedinců. Index může nabývat hodnot od 0 – v takovém případě se jedná o </a:t>
            </a:r>
            <a:r>
              <a:rPr lang="cs-CZ" altLang="cs-CZ" dirty="0" err="1">
                <a:solidFill>
                  <a:srgbClr val="002060"/>
                </a:solidFill>
                <a:latin typeface="Arial" panose="020B0604020202020204" pitchFamily="34" charset="0"/>
                <a:cs typeface="Arial" panose="020B0604020202020204" pitchFamily="34" charset="0"/>
              </a:rPr>
              <a:t>monocenózu</a:t>
            </a:r>
            <a:r>
              <a:rPr lang="cs-CZ" altLang="cs-CZ" dirty="0">
                <a:solidFill>
                  <a:srgbClr val="002060"/>
                </a:solidFill>
                <a:latin typeface="Arial" panose="020B0604020202020204" pitchFamily="34" charset="0"/>
                <a:cs typeface="Arial" panose="020B0604020202020204" pitchFamily="34" charset="0"/>
              </a:rPr>
              <a:t>, společenstvo tvořené jedním druhem – do 1, což by byl případ teoretického společenstva, kde by každý druh byl zastoupen právě jedním jedincem.</a:t>
            </a:r>
          </a:p>
          <a:p>
            <a:pPr lvl="0"/>
            <a:endParaRPr lang="cs-CZ" altLang="cs-CZ" sz="800" dirty="0"/>
          </a:p>
        </p:txBody>
      </p:sp>
    </p:spTree>
    <p:extLst>
      <p:ext uri="{BB962C8B-B14F-4D97-AF65-F5344CB8AC3E}">
        <p14:creationId xmlns:p14="http://schemas.microsoft.com/office/powerpoint/2010/main" val="35407000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délník 2">
            <a:extLst>
              <a:ext uri="{FF2B5EF4-FFF2-40B4-BE49-F238E27FC236}">
                <a16:creationId xmlns="" xmlns:a16="http://schemas.microsoft.com/office/drawing/2014/main" id="{F56AEB3E-02AD-4A02-AB5F-E784F37A8460}"/>
              </a:ext>
            </a:extLst>
          </p:cNvPr>
          <p:cNvSpPr/>
          <p:nvPr/>
        </p:nvSpPr>
        <p:spPr>
          <a:xfrm>
            <a:off x="4139952" y="6378829"/>
            <a:ext cx="8064896" cy="307777"/>
          </a:xfrm>
          <a:prstGeom prst="rect">
            <a:avLst/>
          </a:prstGeom>
        </p:spPr>
        <p:txBody>
          <a:bodyPr wrap="square">
            <a:spAutoFit/>
          </a:bodyPr>
          <a:lstStyle/>
          <a:p>
            <a:r>
              <a:rPr lang="cs-CZ" sz="1400" dirty="0">
                <a:solidFill>
                  <a:srgbClr val="002060"/>
                </a:solidFill>
                <a:hlinkClick r:id="rId2">
                  <a:extLst>
                    <a:ext uri="{A12FA001-AC4F-418D-AE19-62706E023703}">
                      <ahyp:hlinkClr xmlns="" xmlns:ahyp="http://schemas.microsoft.com/office/drawing/2018/hyperlinkcolor" val="tx"/>
                    </a:ext>
                  </a:extLst>
                </a:hlinkClick>
              </a:rPr>
              <a:t>https://www.enviwiki.cz/wiki/Diverzita_spole%C4%8Denstev</a:t>
            </a:r>
            <a:endParaRPr lang="cs-CZ" sz="1400" dirty="0">
              <a:solidFill>
                <a:srgbClr val="002060"/>
              </a:solidFill>
            </a:endParaRPr>
          </a:p>
        </p:txBody>
      </p:sp>
      <p:sp>
        <p:nvSpPr>
          <p:cNvPr id="4" name="Obdélník 3">
            <a:extLst>
              <a:ext uri="{FF2B5EF4-FFF2-40B4-BE49-F238E27FC236}">
                <a16:creationId xmlns="" xmlns:a16="http://schemas.microsoft.com/office/drawing/2014/main" id="{7F909421-3F37-4FD4-AD8B-C8034ABBF808}"/>
              </a:ext>
            </a:extLst>
          </p:cNvPr>
          <p:cNvSpPr/>
          <p:nvPr/>
        </p:nvSpPr>
        <p:spPr>
          <a:xfrm>
            <a:off x="323528" y="548680"/>
            <a:ext cx="8496944" cy="5262979"/>
          </a:xfrm>
          <a:prstGeom prst="rect">
            <a:avLst/>
          </a:prstGeom>
        </p:spPr>
        <p:txBody>
          <a:bodyPr wrap="square">
            <a:spAutoFit/>
          </a:bodyPr>
          <a:lstStyle/>
          <a:p>
            <a:pPr lvl="0" algn="just">
              <a:buFontTx/>
              <a:buChar char="•"/>
            </a:pPr>
            <a:r>
              <a:rPr lang="cs-CZ" altLang="cs-CZ" b="1" dirty="0">
                <a:solidFill>
                  <a:srgbClr val="002060"/>
                </a:solidFill>
                <a:latin typeface="Arial" panose="020B0604020202020204" pitchFamily="34" charset="0"/>
                <a:cs typeface="Arial" panose="020B0604020202020204" pitchFamily="34" charset="0"/>
              </a:rPr>
              <a:t> </a:t>
            </a:r>
            <a:r>
              <a:rPr lang="cs-CZ" altLang="cs-CZ" b="1" dirty="0" err="1">
                <a:solidFill>
                  <a:srgbClr val="002060"/>
                </a:solidFill>
                <a:latin typeface="Arial" panose="020B0604020202020204" pitchFamily="34" charset="0"/>
                <a:cs typeface="Arial" panose="020B0604020202020204" pitchFamily="34" charset="0"/>
              </a:rPr>
              <a:t>Simpsonův</a:t>
            </a:r>
            <a:r>
              <a:rPr lang="cs-CZ" altLang="cs-CZ" b="1" dirty="0">
                <a:solidFill>
                  <a:srgbClr val="002060"/>
                </a:solidFill>
                <a:latin typeface="Arial" panose="020B0604020202020204" pitchFamily="34" charset="0"/>
                <a:cs typeface="Arial" panose="020B0604020202020204" pitchFamily="34" charset="0"/>
              </a:rPr>
              <a:t> index diverzity (D)</a:t>
            </a:r>
            <a:r>
              <a:rPr lang="cs-CZ" altLang="cs-CZ" dirty="0">
                <a:solidFill>
                  <a:srgbClr val="002060"/>
                </a:solidFill>
                <a:latin typeface="Arial" panose="020B0604020202020204" pitchFamily="34" charset="0"/>
                <a:cs typeface="Arial" panose="020B0604020202020204" pitchFamily="34" charset="0"/>
              </a:rPr>
              <a:t> </a:t>
            </a:r>
          </a:p>
          <a:p>
            <a:pPr lvl="0" algn="just">
              <a:buFontTx/>
              <a:buChar char="•"/>
            </a:pPr>
            <a:endParaRPr lang="cs-CZ" altLang="cs-CZ" dirty="0">
              <a:solidFill>
                <a:srgbClr val="002060"/>
              </a:solidFill>
              <a:latin typeface="Arial" panose="020B0604020202020204" pitchFamily="34" charset="0"/>
              <a:cs typeface="Arial" panose="020B0604020202020204" pitchFamily="34" charset="0"/>
            </a:endParaRPr>
          </a:p>
          <a:p>
            <a:pPr lvl="0" algn="just"/>
            <a:r>
              <a:rPr lang="cs-CZ" altLang="cs-CZ" dirty="0">
                <a:solidFill>
                  <a:srgbClr val="002060"/>
                </a:solidFill>
                <a:latin typeface="Arial" panose="020B0604020202020204" pitchFamily="34" charset="0"/>
                <a:cs typeface="Arial" panose="020B0604020202020204" pitchFamily="34" charset="0"/>
              </a:rPr>
              <a:t>vychází z pravděpodobnosti, s jakou budou dva náhodně nalezení jedinci ve společenstvu náležet k odlišným druhům. Pravděpodobnost výběru jedince i-</a:t>
            </a:r>
            <a:r>
              <a:rPr lang="cs-CZ" altLang="cs-CZ" dirty="0" err="1">
                <a:solidFill>
                  <a:srgbClr val="002060"/>
                </a:solidFill>
                <a:latin typeface="Arial" panose="020B0604020202020204" pitchFamily="34" charset="0"/>
                <a:cs typeface="Arial" panose="020B0604020202020204" pitchFamily="34" charset="0"/>
              </a:rPr>
              <a:t>tého</a:t>
            </a:r>
            <a:r>
              <a:rPr lang="cs-CZ" altLang="cs-CZ" dirty="0">
                <a:solidFill>
                  <a:srgbClr val="002060"/>
                </a:solidFill>
                <a:latin typeface="Arial" panose="020B0604020202020204" pitchFamily="34" charset="0"/>
                <a:cs typeface="Arial" panose="020B0604020202020204" pitchFamily="34" charset="0"/>
              </a:rPr>
              <a:t> druhu (</a:t>
            </a:r>
            <a:r>
              <a:rPr lang="cs-CZ" altLang="cs-CZ" dirty="0" err="1">
                <a:solidFill>
                  <a:srgbClr val="002060"/>
                </a:solidFill>
                <a:latin typeface="Arial" panose="020B0604020202020204" pitchFamily="34" charset="0"/>
                <a:cs typeface="Arial" panose="020B0604020202020204" pitchFamily="34" charset="0"/>
              </a:rPr>
              <a:t>p</a:t>
            </a:r>
            <a:r>
              <a:rPr lang="cs-CZ" altLang="cs-CZ" baseline="-30000" dirty="0" err="1">
                <a:solidFill>
                  <a:srgbClr val="002060"/>
                </a:solidFill>
                <a:latin typeface="Arial" panose="020B0604020202020204" pitchFamily="34" charset="0"/>
                <a:cs typeface="Arial" panose="020B0604020202020204" pitchFamily="34" charset="0"/>
              </a:rPr>
              <a:t>i</a:t>
            </a:r>
            <a:r>
              <a:rPr lang="cs-CZ" altLang="cs-CZ" dirty="0">
                <a:solidFill>
                  <a:srgbClr val="002060"/>
                </a:solidFill>
                <a:latin typeface="Arial" panose="020B0604020202020204" pitchFamily="34" charset="0"/>
                <a:cs typeface="Arial" panose="020B0604020202020204" pitchFamily="34" charset="0"/>
              </a:rPr>
              <a:t>)je odhadována poměrem počtu jedinců druhu (n</a:t>
            </a:r>
            <a:r>
              <a:rPr lang="cs-CZ" altLang="cs-CZ" baseline="-30000" dirty="0">
                <a:solidFill>
                  <a:srgbClr val="002060"/>
                </a:solidFill>
                <a:latin typeface="Arial" panose="020B0604020202020204" pitchFamily="34" charset="0"/>
                <a:cs typeface="Arial" panose="020B0604020202020204" pitchFamily="34" charset="0"/>
              </a:rPr>
              <a:t>i</a:t>
            </a:r>
            <a:r>
              <a:rPr lang="cs-CZ" altLang="cs-CZ" dirty="0">
                <a:solidFill>
                  <a:srgbClr val="002060"/>
                </a:solidFill>
                <a:latin typeface="Arial" panose="020B0604020202020204" pitchFamily="34" charset="0"/>
                <a:cs typeface="Arial" panose="020B0604020202020204" pitchFamily="34" charset="0"/>
              </a:rPr>
              <a:t>) k celkovému počtu jedinců ve společenstvu (N). Rozmezí hodnot indexu jde od 0 k 1 – S</a:t>
            </a:r>
            <a:r>
              <a:rPr lang="cs-CZ" altLang="cs-CZ" baseline="30000" dirty="0">
                <a:solidFill>
                  <a:srgbClr val="002060"/>
                </a:solidFill>
                <a:latin typeface="Arial" panose="020B0604020202020204" pitchFamily="34" charset="0"/>
                <a:cs typeface="Arial" panose="020B0604020202020204" pitchFamily="34" charset="0"/>
              </a:rPr>
              <a:t>-1</a:t>
            </a:r>
            <a:r>
              <a:rPr lang="cs-CZ" altLang="cs-CZ" dirty="0">
                <a:solidFill>
                  <a:srgbClr val="002060"/>
                </a:solidFill>
                <a:latin typeface="Arial" panose="020B0604020202020204" pitchFamily="34" charset="0"/>
                <a:cs typeface="Arial" panose="020B0604020202020204" pitchFamily="34" charset="0"/>
              </a:rPr>
              <a:t> (Stejně jako v předchozím indexu i zde je S počet druhů ve společenstvu). Tento index dává větší váhu běžným druhům na úkor druhů vzácných.</a:t>
            </a:r>
          </a:p>
          <a:p>
            <a:pPr lvl="0">
              <a:buFontTx/>
              <a:buChar char="•"/>
            </a:pPr>
            <a:endParaRPr lang="cs-CZ" altLang="cs-CZ" sz="2000" dirty="0">
              <a:solidFill>
                <a:srgbClr val="222222"/>
              </a:solidFill>
              <a:latin typeface="Arial" panose="020B0604020202020204" pitchFamily="34" charset="0"/>
              <a:cs typeface="Arial" panose="020B0604020202020204" pitchFamily="34" charset="0"/>
            </a:endParaRPr>
          </a:p>
          <a:p>
            <a:pPr lvl="0"/>
            <a:r>
              <a:rPr lang="cs-CZ" altLang="cs-CZ" sz="3600" dirty="0">
                <a:solidFill>
                  <a:srgbClr val="002060"/>
                </a:solidFill>
                <a:latin typeface="MathJax_Math-italic"/>
                <a:cs typeface="Arial" panose="020B0604020202020204" pitchFamily="34" charset="0"/>
              </a:rPr>
              <a:t>D</a:t>
            </a:r>
            <a:r>
              <a:rPr lang="cs-CZ" altLang="cs-CZ" sz="3600" dirty="0">
                <a:solidFill>
                  <a:srgbClr val="002060"/>
                </a:solidFill>
                <a:latin typeface="MathJax_Main"/>
                <a:cs typeface="Arial" panose="020B0604020202020204" pitchFamily="34" charset="0"/>
              </a:rPr>
              <a:t>=1−</a:t>
            </a:r>
            <a:r>
              <a:rPr lang="cs-CZ" altLang="cs-CZ" sz="3600" dirty="0">
                <a:solidFill>
                  <a:srgbClr val="002060"/>
                </a:solidFill>
                <a:latin typeface="MathJax_Size1"/>
                <a:cs typeface="Arial" panose="020B0604020202020204" pitchFamily="34" charset="0"/>
              </a:rPr>
              <a:t>∑</a:t>
            </a:r>
            <a:r>
              <a:rPr lang="cs-CZ" altLang="cs-CZ" sz="3600" dirty="0">
                <a:solidFill>
                  <a:srgbClr val="002060"/>
                </a:solidFill>
                <a:latin typeface="MathJax_Math-italic"/>
                <a:cs typeface="Arial" panose="020B0604020202020204" pitchFamily="34" charset="0"/>
              </a:rPr>
              <a:t>Si</a:t>
            </a:r>
            <a:r>
              <a:rPr lang="cs-CZ" altLang="cs-CZ" sz="3600" dirty="0">
                <a:solidFill>
                  <a:srgbClr val="002060"/>
                </a:solidFill>
                <a:latin typeface="MathJax_Main"/>
                <a:cs typeface="Arial" panose="020B0604020202020204" pitchFamily="34" charset="0"/>
              </a:rPr>
              <a:t>=1(</a:t>
            </a:r>
            <a:r>
              <a:rPr lang="cs-CZ" altLang="cs-CZ" sz="3600" dirty="0" err="1">
                <a:solidFill>
                  <a:srgbClr val="002060"/>
                </a:solidFill>
                <a:latin typeface="MathJax_Math-italic"/>
                <a:cs typeface="Arial" panose="020B0604020202020204" pitchFamily="34" charset="0"/>
              </a:rPr>
              <a:t>pi</a:t>
            </a:r>
            <a:r>
              <a:rPr lang="cs-CZ" altLang="cs-CZ" sz="3600" dirty="0">
                <a:solidFill>
                  <a:srgbClr val="002060"/>
                </a:solidFill>
                <a:latin typeface="MathJax_Main"/>
                <a:cs typeface="Arial" panose="020B0604020202020204" pitchFamily="34" charset="0"/>
              </a:rPr>
              <a:t>)2</a:t>
            </a:r>
            <a:r>
              <a:rPr lang="cs-CZ" altLang="cs-CZ" sz="3600" dirty="0">
                <a:solidFill>
                  <a:srgbClr val="002060"/>
                </a:solidFill>
                <a:latin typeface="Arial" panose="020B0604020202020204" pitchFamily="34" charset="0"/>
                <a:cs typeface="Arial" panose="020B0604020202020204" pitchFamily="34" charset="0"/>
              </a:rPr>
              <a:t> tedy </a:t>
            </a:r>
            <a:r>
              <a:rPr lang="cs-CZ" altLang="cs-CZ" sz="3600" dirty="0">
                <a:solidFill>
                  <a:srgbClr val="002060"/>
                </a:solidFill>
                <a:latin typeface="MathJax_Math-italic"/>
                <a:cs typeface="Arial" panose="020B0604020202020204" pitchFamily="34" charset="0"/>
              </a:rPr>
              <a:t>D</a:t>
            </a:r>
            <a:r>
              <a:rPr lang="cs-CZ" altLang="cs-CZ" sz="3600" dirty="0">
                <a:solidFill>
                  <a:srgbClr val="002060"/>
                </a:solidFill>
                <a:latin typeface="MathJax_Main"/>
                <a:cs typeface="Arial" panose="020B0604020202020204" pitchFamily="34" charset="0"/>
              </a:rPr>
              <a:t>=1−</a:t>
            </a:r>
            <a:r>
              <a:rPr lang="cs-CZ" altLang="cs-CZ" sz="3600" dirty="0">
                <a:solidFill>
                  <a:srgbClr val="002060"/>
                </a:solidFill>
                <a:latin typeface="MathJax_Size1"/>
                <a:cs typeface="Arial" panose="020B0604020202020204" pitchFamily="34" charset="0"/>
              </a:rPr>
              <a:t>∑</a:t>
            </a:r>
            <a:r>
              <a:rPr lang="cs-CZ" altLang="cs-CZ" sz="3600" dirty="0">
                <a:solidFill>
                  <a:srgbClr val="002060"/>
                </a:solidFill>
                <a:latin typeface="MathJax_Math-italic"/>
                <a:cs typeface="Arial" panose="020B0604020202020204" pitchFamily="34" charset="0"/>
              </a:rPr>
              <a:t>Si</a:t>
            </a:r>
            <a:r>
              <a:rPr lang="cs-CZ" altLang="cs-CZ" sz="3600" dirty="0">
                <a:solidFill>
                  <a:srgbClr val="002060"/>
                </a:solidFill>
                <a:latin typeface="MathJax_Main"/>
                <a:cs typeface="Arial" panose="020B0604020202020204" pitchFamily="34" charset="0"/>
              </a:rPr>
              <a:t>=1(</a:t>
            </a:r>
            <a:r>
              <a:rPr lang="cs-CZ" altLang="cs-CZ" sz="3600" dirty="0" err="1">
                <a:solidFill>
                  <a:srgbClr val="002060"/>
                </a:solidFill>
                <a:latin typeface="MathJax_Math-italic"/>
                <a:cs typeface="Arial" panose="020B0604020202020204" pitchFamily="34" charset="0"/>
              </a:rPr>
              <a:t>niN</a:t>
            </a:r>
            <a:r>
              <a:rPr lang="cs-CZ" altLang="cs-CZ" sz="3600" dirty="0">
                <a:solidFill>
                  <a:srgbClr val="002060"/>
                </a:solidFill>
                <a:latin typeface="MathJax_Main"/>
                <a:cs typeface="Arial" panose="020B0604020202020204" pitchFamily="34" charset="0"/>
              </a:rPr>
              <a:t>)2</a:t>
            </a:r>
            <a:endParaRPr lang="cs-CZ" altLang="cs-CZ" sz="3600" dirty="0">
              <a:solidFill>
                <a:srgbClr val="002060"/>
              </a:solidFill>
            </a:endParaRPr>
          </a:p>
          <a:p>
            <a:pPr lvl="0"/>
            <a:r>
              <a:rPr lang="cs-CZ" altLang="cs-CZ" sz="2000" dirty="0">
                <a:solidFill>
                  <a:srgbClr val="222222"/>
                </a:solidFill>
                <a:latin typeface="Arial" panose="020B0604020202020204" pitchFamily="34" charset="0"/>
                <a:cs typeface="Arial" panose="020B0604020202020204" pitchFamily="34" charset="0"/>
              </a:rPr>
              <a:t/>
            </a:r>
            <a:br>
              <a:rPr lang="cs-CZ" altLang="cs-CZ" sz="2000" dirty="0">
                <a:solidFill>
                  <a:srgbClr val="222222"/>
                </a:solidFill>
                <a:latin typeface="Arial" panose="020B0604020202020204" pitchFamily="34" charset="0"/>
                <a:cs typeface="Arial" panose="020B0604020202020204" pitchFamily="34" charset="0"/>
              </a:rPr>
            </a:br>
            <a:endParaRPr lang="cs-CZ" altLang="cs-CZ" sz="2000" dirty="0"/>
          </a:p>
        </p:txBody>
      </p:sp>
    </p:spTree>
    <p:extLst>
      <p:ext uri="{BB962C8B-B14F-4D97-AF65-F5344CB8AC3E}">
        <p14:creationId xmlns:p14="http://schemas.microsoft.com/office/powerpoint/2010/main" val="28734952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délník 2">
            <a:extLst>
              <a:ext uri="{FF2B5EF4-FFF2-40B4-BE49-F238E27FC236}">
                <a16:creationId xmlns="" xmlns:a16="http://schemas.microsoft.com/office/drawing/2014/main" id="{F56AEB3E-02AD-4A02-AB5F-E784F37A8460}"/>
              </a:ext>
            </a:extLst>
          </p:cNvPr>
          <p:cNvSpPr/>
          <p:nvPr/>
        </p:nvSpPr>
        <p:spPr>
          <a:xfrm>
            <a:off x="4067944" y="6324419"/>
            <a:ext cx="8064896" cy="307777"/>
          </a:xfrm>
          <a:prstGeom prst="rect">
            <a:avLst/>
          </a:prstGeom>
        </p:spPr>
        <p:txBody>
          <a:bodyPr wrap="square">
            <a:spAutoFit/>
          </a:bodyPr>
          <a:lstStyle/>
          <a:p>
            <a:r>
              <a:rPr lang="cs-CZ" sz="1400" dirty="0">
                <a:solidFill>
                  <a:srgbClr val="002060"/>
                </a:solidFill>
                <a:hlinkClick r:id="rId2">
                  <a:extLst>
                    <a:ext uri="{A12FA001-AC4F-418D-AE19-62706E023703}">
                      <ahyp:hlinkClr xmlns="" xmlns:ahyp="http://schemas.microsoft.com/office/drawing/2018/hyperlinkcolor" val="tx"/>
                    </a:ext>
                  </a:extLst>
                </a:hlinkClick>
              </a:rPr>
              <a:t>https://www.enviwiki.cz/wiki/Diverzita_spole%C4%8Denstev</a:t>
            </a:r>
            <a:endParaRPr lang="cs-CZ" sz="1400" dirty="0">
              <a:solidFill>
                <a:srgbClr val="002060"/>
              </a:solidFill>
            </a:endParaRPr>
          </a:p>
        </p:txBody>
      </p:sp>
      <p:sp>
        <p:nvSpPr>
          <p:cNvPr id="4" name="Obdélník 3">
            <a:extLst>
              <a:ext uri="{FF2B5EF4-FFF2-40B4-BE49-F238E27FC236}">
                <a16:creationId xmlns="" xmlns:a16="http://schemas.microsoft.com/office/drawing/2014/main" id="{7F909421-3F37-4FD4-AD8B-C8034ABBF808}"/>
              </a:ext>
            </a:extLst>
          </p:cNvPr>
          <p:cNvSpPr/>
          <p:nvPr/>
        </p:nvSpPr>
        <p:spPr>
          <a:xfrm>
            <a:off x="287524" y="620688"/>
            <a:ext cx="8568952" cy="4832092"/>
          </a:xfrm>
          <a:prstGeom prst="rect">
            <a:avLst/>
          </a:prstGeom>
        </p:spPr>
        <p:txBody>
          <a:bodyPr wrap="square">
            <a:spAutoFit/>
          </a:bodyPr>
          <a:lstStyle/>
          <a:p>
            <a:pPr lvl="0"/>
            <a:endParaRPr lang="cs-CZ" altLang="cs-CZ" dirty="0"/>
          </a:p>
          <a:p>
            <a:pPr lvl="0" algn="just">
              <a:buFontTx/>
              <a:buChar char="•"/>
            </a:pPr>
            <a:r>
              <a:rPr lang="cs-CZ" altLang="cs-CZ" sz="2800" b="1" dirty="0">
                <a:solidFill>
                  <a:srgbClr val="002060"/>
                </a:solidFill>
                <a:latin typeface="Arial" panose="020B0604020202020204" pitchFamily="34" charset="0"/>
                <a:cs typeface="Arial" panose="020B0604020202020204" pitchFamily="34" charset="0"/>
              </a:rPr>
              <a:t> Shannon - </a:t>
            </a:r>
            <a:r>
              <a:rPr lang="cs-CZ" altLang="cs-CZ" sz="2800" b="1" dirty="0" err="1">
                <a:solidFill>
                  <a:srgbClr val="002060"/>
                </a:solidFill>
                <a:latin typeface="Arial" panose="020B0604020202020204" pitchFamily="34" charset="0"/>
                <a:cs typeface="Arial" panose="020B0604020202020204" pitchFamily="34" charset="0"/>
              </a:rPr>
              <a:t>Weaverův</a:t>
            </a:r>
            <a:r>
              <a:rPr lang="cs-CZ" altLang="cs-CZ" sz="2800" b="1" dirty="0">
                <a:solidFill>
                  <a:srgbClr val="002060"/>
                </a:solidFill>
                <a:latin typeface="Arial" panose="020B0604020202020204" pitchFamily="34" charset="0"/>
                <a:cs typeface="Arial" panose="020B0604020202020204" pitchFamily="34" charset="0"/>
              </a:rPr>
              <a:t> index</a:t>
            </a:r>
          </a:p>
          <a:p>
            <a:pPr lvl="0" algn="just"/>
            <a:r>
              <a:rPr lang="cs-CZ" altLang="cs-CZ" sz="2800" dirty="0">
                <a:solidFill>
                  <a:srgbClr val="002060"/>
                </a:solidFill>
                <a:latin typeface="Arial" panose="020B0604020202020204" pitchFamily="34" charset="0"/>
                <a:cs typeface="Arial" panose="020B0604020202020204" pitchFamily="34" charset="0"/>
              </a:rPr>
              <a:t> </a:t>
            </a:r>
          </a:p>
          <a:p>
            <a:pPr lvl="0" algn="just"/>
            <a:r>
              <a:rPr lang="cs-CZ" altLang="cs-CZ" sz="2800" dirty="0">
                <a:solidFill>
                  <a:srgbClr val="002060"/>
                </a:solidFill>
                <a:latin typeface="Arial" panose="020B0604020202020204" pitchFamily="34" charset="0"/>
                <a:cs typeface="Arial" panose="020B0604020202020204" pitchFamily="34" charset="0"/>
              </a:rPr>
              <a:t>Pro hodnocení „uspořádanosti“ společenstva se uplatňuje z teorie informace vycházející míra entropie, kterou do ekologie zavedli Mac Artur a </a:t>
            </a:r>
            <a:r>
              <a:rPr lang="cs-CZ" altLang="cs-CZ" sz="2800" dirty="0" err="1">
                <a:solidFill>
                  <a:srgbClr val="002060"/>
                </a:solidFill>
                <a:latin typeface="Arial" panose="020B0604020202020204" pitchFamily="34" charset="0"/>
                <a:cs typeface="Arial" panose="020B0604020202020204" pitchFamily="34" charset="0"/>
              </a:rPr>
              <a:t>Margalef</a:t>
            </a:r>
            <a:r>
              <a:rPr lang="cs-CZ" altLang="cs-CZ" sz="2800" dirty="0">
                <a:solidFill>
                  <a:srgbClr val="002060"/>
                </a:solidFill>
                <a:latin typeface="Arial" panose="020B0604020202020204" pitchFamily="34" charset="0"/>
                <a:cs typeface="Arial" panose="020B0604020202020204" pitchFamily="34" charset="0"/>
              </a:rPr>
              <a:t>. Počítá taktéž s pravděpodobností nalezení jedince daného druhu (tedy </a:t>
            </a:r>
            <a:r>
              <a:rPr lang="cs-CZ" altLang="cs-CZ" sz="2800" dirty="0" err="1">
                <a:solidFill>
                  <a:srgbClr val="002060"/>
                </a:solidFill>
                <a:latin typeface="Arial" panose="020B0604020202020204" pitchFamily="34" charset="0"/>
                <a:cs typeface="Arial" panose="020B0604020202020204" pitchFamily="34" charset="0"/>
              </a:rPr>
              <a:t>p</a:t>
            </a:r>
            <a:r>
              <a:rPr lang="cs-CZ" altLang="cs-CZ" sz="2800" baseline="-30000" dirty="0" err="1">
                <a:solidFill>
                  <a:srgbClr val="002060"/>
                </a:solidFill>
                <a:latin typeface="Arial" panose="020B0604020202020204" pitchFamily="34" charset="0"/>
                <a:cs typeface="Arial" panose="020B0604020202020204" pitchFamily="34" charset="0"/>
              </a:rPr>
              <a:t>i</a:t>
            </a:r>
            <a:r>
              <a:rPr lang="cs-CZ" altLang="cs-CZ" sz="2800" dirty="0">
                <a:solidFill>
                  <a:srgbClr val="002060"/>
                </a:solidFill>
                <a:latin typeface="Arial" panose="020B0604020202020204" pitchFamily="34" charset="0"/>
                <a:cs typeface="Arial" panose="020B0604020202020204" pitchFamily="34" charset="0"/>
              </a:rPr>
              <a:t> odhadovanou jako součin n</a:t>
            </a:r>
            <a:r>
              <a:rPr lang="cs-CZ" altLang="cs-CZ" sz="2800" baseline="-30000" dirty="0">
                <a:solidFill>
                  <a:srgbClr val="002060"/>
                </a:solidFill>
                <a:latin typeface="Arial" panose="020B0604020202020204" pitchFamily="34" charset="0"/>
                <a:cs typeface="Arial" panose="020B0604020202020204" pitchFamily="34" charset="0"/>
              </a:rPr>
              <a:t>i</a:t>
            </a:r>
            <a:r>
              <a:rPr lang="cs-CZ" altLang="cs-CZ" sz="2800" dirty="0">
                <a:solidFill>
                  <a:srgbClr val="002060"/>
                </a:solidFill>
                <a:latin typeface="Arial" panose="020B0604020202020204" pitchFamily="34" charset="0"/>
                <a:cs typeface="Arial" panose="020B0604020202020204" pitchFamily="34" charset="0"/>
              </a:rPr>
              <a:t>.N</a:t>
            </a:r>
            <a:r>
              <a:rPr lang="cs-CZ" altLang="cs-CZ" sz="2800" baseline="30000" dirty="0">
                <a:solidFill>
                  <a:srgbClr val="002060"/>
                </a:solidFill>
                <a:latin typeface="Arial" panose="020B0604020202020204" pitchFamily="34" charset="0"/>
                <a:cs typeface="Arial" panose="020B0604020202020204" pitchFamily="34" charset="0"/>
              </a:rPr>
              <a:t>-1</a:t>
            </a:r>
            <a:r>
              <a:rPr lang="cs-CZ" altLang="cs-CZ" sz="2800" dirty="0">
                <a:solidFill>
                  <a:srgbClr val="002060"/>
                </a:solidFill>
                <a:latin typeface="Arial" panose="020B0604020202020204" pitchFamily="34" charset="0"/>
                <a:cs typeface="Arial" panose="020B0604020202020204" pitchFamily="34" charset="0"/>
              </a:rPr>
              <a:t> ).</a:t>
            </a:r>
          </a:p>
          <a:p>
            <a:pPr lvl="0" algn="just"/>
            <a:endParaRPr lang="cs-CZ" altLang="cs-CZ" sz="2800" dirty="0">
              <a:solidFill>
                <a:srgbClr val="002060"/>
              </a:solidFill>
              <a:latin typeface="Arial" panose="020B0604020202020204" pitchFamily="34" charset="0"/>
              <a:cs typeface="Arial" panose="020B0604020202020204" pitchFamily="34" charset="0"/>
            </a:endParaRPr>
          </a:p>
          <a:p>
            <a:pPr lvl="0"/>
            <a:r>
              <a:rPr lang="cs-CZ" altLang="cs-CZ" sz="3200" dirty="0">
                <a:solidFill>
                  <a:srgbClr val="002060"/>
                </a:solidFill>
                <a:latin typeface="MathJax_Math-italic"/>
                <a:cs typeface="Arial" panose="020B0604020202020204" pitchFamily="34" charset="0"/>
              </a:rPr>
              <a:t>H</a:t>
            </a:r>
            <a:r>
              <a:rPr lang="cs-CZ" altLang="cs-CZ" sz="3200" dirty="0">
                <a:solidFill>
                  <a:srgbClr val="002060"/>
                </a:solidFill>
                <a:latin typeface="MathJax_Main"/>
                <a:cs typeface="Arial" panose="020B0604020202020204" pitchFamily="34" charset="0"/>
              </a:rPr>
              <a:t>′=</a:t>
            </a:r>
            <a:r>
              <a:rPr lang="cs-CZ" altLang="cs-CZ" sz="3200" dirty="0">
                <a:solidFill>
                  <a:srgbClr val="002060"/>
                </a:solidFill>
                <a:latin typeface="MathJax_Size1"/>
                <a:cs typeface="Arial" panose="020B0604020202020204" pitchFamily="34" charset="0"/>
              </a:rPr>
              <a:t>∑</a:t>
            </a:r>
            <a:r>
              <a:rPr lang="cs-CZ" altLang="cs-CZ" sz="3200" dirty="0">
                <a:solidFill>
                  <a:srgbClr val="002060"/>
                </a:solidFill>
                <a:latin typeface="MathJax_Math-italic"/>
                <a:cs typeface="Arial" panose="020B0604020202020204" pitchFamily="34" charset="0"/>
              </a:rPr>
              <a:t>Si</a:t>
            </a:r>
            <a:r>
              <a:rPr lang="cs-CZ" altLang="cs-CZ" sz="3200" dirty="0">
                <a:solidFill>
                  <a:srgbClr val="002060"/>
                </a:solidFill>
                <a:latin typeface="MathJax_Main"/>
                <a:cs typeface="Arial" panose="020B0604020202020204" pitchFamily="34" charset="0"/>
              </a:rPr>
              <a:t>=1</a:t>
            </a:r>
            <a:r>
              <a:rPr lang="cs-CZ" altLang="cs-CZ" sz="3200" dirty="0">
                <a:solidFill>
                  <a:srgbClr val="002060"/>
                </a:solidFill>
                <a:latin typeface="MathJax_Math-italic"/>
                <a:cs typeface="Arial" panose="020B0604020202020204" pitchFamily="34" charset="0"/>
              </a:rPr>
              <a:t>niNlog</a:t>
            </a:r>
            <a:r>
              <a:rPr lang="cs-CZ" altLang="cs-CZ" sz="3200" dirty="0">
                <a:solidFill>
                  <a:srgbClr val="002060"/>
                </a:solidFill>
                <a:latin typeface="MathJax_Main"/>
                <a:cs typeface="Arial" panose="020B0604020202020204" pitchFamily="34" charset="0"/>
              </a:rPr>
              <a:t>2</a:t>
            </a:r>
            <a:r>
              <a:rPr lang="cs-CZ" altLang="cs-CZ" sz="3200" dirty="0">
                <a:solidFill>
                  <a:srgbClr val="002060"/>
                </a:solidFill>
                <a:latin typeface="MathJax_Math-italic"/>
                <a:cs typeface="Arial" panose="020B0604020202020204" pitchFamily="34" charset="0"/>
              </a:rPr>
              <a:t>niN</a:t>
            </a:r>
            <a:r>
              <a:rPr lang="cs-CZ" altLang="cs-CZ" sz="3200" dirty="0">
                <a:solidFill>
                  <a:srgbClr val="002060"/>
                </a:solidFill>
                <a:latin typeface="MathJax_Main"/>
                <a:cs typeface="Arial" panose="020B0604020202020204" pitchFamily="34" charset="0"/>
              </a:rPr>
              <a:t>=</a:t>
            </a:r>
            <a:r>
              <a:rPr lang="cs-CZ" altLang="cs-CZ" sz="3200" dirty="0">
                <a:solidFill>
                  <a:srgbClr val="002060"/>
                </a:solidFill>
                <a:latin typeface="MathJax_Math-italic"/>
                <a:cs typeface="Arial" panose="020B0604020202020204" pitchFamily="34" charset="0"/>
              </a:rPr>
              <a:t>N</a:t>
            </a:r>
            <a:r>
              <a:rPr lang="cs-CZ" altLang="cs-CZ" sz="3200" dirty="0">
                <a:solidFill>
                  <a:srgbClr val="002060"/>
                </a:solidFill>
                <a:latin typeface="MathJax_Main"/>
                <a:cs typeface="Arial" panose="020B0604020202020204" pitchFamily="34" charset="0"/>
              </a:rPr>
              <a:t>log2</a:t>
            </a:r>
            <a:r>
              <a:rPr lang="cs-CZ" altLang="cs-CZ" sz="3200" dirty="0">
                <a:solidFill>
                  <a:srgbClr val="002060"/>
                </a:solidFill>
                <a:latin typeface="MathJax_Math-italic"/>
                <a:cs typeface="Arial" panose="020B0604020202020204" pitchFamily="34" charset="0"/>
              </a:rPr>
              <a:t>N</a:t>
            </a:r>
            <a:r>
              <a:rPr lang="cs-CZ" altLang="cs-CZ" sz="3200" dirty="0">
                <a:solidFill>
                  <a:srgbClr val="002060"/>
                </a:solidFill>
                <a:latin typeface="MathJax_Main"/>
                <a:cs typeface="Arial" panose="020B0604020202020204" pitchFamily="34" charset="0"/>
              </a:rPr>
              <a:t>−</a:t>
            </a:r>
            <a:r>
              <a:rPr lang="cs-CZ" altLang="cs-CZ" sz="3200" dirty="0">
                <a:solidFill>
                  <a:srgbClr val="002060"/>
                </a:solidFill>
                <a:latin typeface="MathJax_Size1"/>
                <a:cs typeface="Arial" panose="020B0604020202020204" pitchFamily="34" charset="0"/>
              </a:rPr>
              <a:t>∑</a:t>
            </a:r>
            <a:r>
              <a:rPr lang="cs-CZ" altLang="cs-CZ" sz="3200" dirty="0">
                <a:solidFill>
                  <a:srgbClr val="002060"/>
                </a:solidFill>
                <a:latin typeface="MathJax_Math-italic"/>
                <a:cs typeface="Arial" panose="020B0604020202020204" pitchFamily="34" charset="0"/>
              </a:rPr>
              <a:t>Si</a:t>
            </a:r>
            <a:r>
              <a:rPr lang="cs-CZ" altLang="cs-CZ" sz="3200" dirty="0">
                <a:solidFill>
                  <a:srgbClr val="002060"/>
                </a:solidFill>
                <a:latin typeface="MathJax_Main"/>
                <a:cs typeface="Arial" panose="020B0604020202020204" pitchFamily="34" charset="0"/>
              </a:rPr>
              <a:t>=1</a:t>
            </a:r>
            <a:r>
              <a:rPr lang="cs-CZ" altLang="cs-CZ" sz="3200" dirty="0">
                <a:solidFill>
                  <a:srgbClr val="002060"/>
                </a:solidFill>
                <a:latin typeface="MathJax_Math-italic"/>
                <a:cs typeface="Arial" panose="020B0604020202020204" pitchFamily="34" charset="0"/>
              </a:rPr>
              <a:t>ni</a:t>
            </a:r>
            <a:r>
              <a:rPr lang="cs-CZ" altLang="cs-CZ" sz="3200" dirty="0">
                <a:solidFill>
                  <a:srgbClr val="002060"/>
                </a:solidFill>
                <a:latin typeface="MathJax_Main"/>
                <a:cs typeface="Arial" panose="020B0604020202020204" pitchFamily="34" charset="0"/>
              </a:rPr>
              <a:t>log2</a:t>
            </a:r>
            <a:r>
              <a:rPr lang="cs-CZ" altLang="cs-CZ" sz="3200" dirty="0">
                <a:solidFill>
                  <a:srgbClr val="002060"/>
                </a:solidFill>
                <a:latin typeface="MathJax_Math-italic"/>
                <a:cs typeface="Arial" panose="020B0604020202020204" pitchFamily="34" charset="0"/>
              </a:rPr>
              <a:t>niN</a:t>
            </a:r>
            <a:endParaRPr lang="cs-CZ" altLang="cs-CZ" sz="3200" dirty="0">
              <a:solidFill>
                <a:srgbClr val="002060"/>
              </a:solidFill>
            </a:endParaRPr>
          </a:p>
        </p:txBody>
      </p:sp>
    </p:spTree>
    <p:extLst>
      <p:ext uri="{BB962C8B-B14F-4D97-AF65-F5344CB8AC3E}">
        <p14:creationId xmlns:p14="http://schemas.microsoft.com/office/powerpoint/2010/main" val="21446505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842040BD-73C4-4605-8893-CAD7DFEA8976}"/>
              </a:ext>
            </a:extLst>
          </p:cNvPr>
          <p:cNvSpPr>
            <a:spLocks noChangeArrowheads="1"/>
          </p:cNvSpPr>
          <p:nvPr/>
        </p:nvSpPr>
        <p:spPr bwMode="auto">
          <a:xfrm>
            <a:off x="287778" y="366623"/>
            <a:ext cx="8568444" cy="61247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3200" b="0" i="0" u="none" strike="noStrike" cap="none" normalizeH="0" baseline="0" dirty="0">
                <a:ln>
                  <a:noFill/>
                </a:ln>
                <a:solidFill>
                  <a:srgbClr val="002060"/>
                </a:solidFill>
                <a:effectLst/>
                <a:cs typeface="Arial" panose="020B0604020202020204" pitchFamily="34" charset="0"/>
              </a:rPr>
              <a:t>Maxima je dosaženo v případě, že se pravděpodobnosti náležející všem druhům ve společenstvu rovnají. Toto maximum (</a:t>
            </a:r>
            <a:r>
              <a:rPr kumimoji="0" lang="cs-CZ" altLang="cs-CZ" sz="3200" b="0" i="0" u="none" strike="noStrike" cap="none" normalizeH="0" baseline="0" dirty="0" err="1">
                <a:ln>
                  <a:noFill/>
                </a:ln>
                <a:solidFill>
                  <a:srgbClr val="002060"/>
                </a:solidFill>
                <a:effectLst/>
                <a:cs typeface="Arial" panose="020B0604020202020204" pitchFamily="34" charset="0"/>
              </a:rPr>
              <a:t>H’</a:t>
            </a:r>
            <a:r>
              <a:rPr kumimoji="0" lang="cs-CZ" altLang="cs-CZ" sz="3200" b="0" i="0" u="none" strike="noStrike" cap="none" normalizeH="0" baseline="-30000" dirty="0" err="1">
                <a:ln>
                  <a:noFill/>
                </a:ln>
                <a:solidFill>
                  <a:srgbClr val="002060"/>
                </a:solidFill>
                <a:effectLst/>
                <a:cs typeface="Arial" panose="020B0604020202020204" pitchFamily="34" charset="0"/>
              </a:rPr>
              <a:t>max</a:t>
            </a:r>
            <a:r>
              <a:rPr kumimoji="0" lang="cs-CZ" altLang="cs-CZ" sz="3200" b="0" i="0" u="none" strike="noStrike" cap="none" normalizeH="0" baseline="0" dirty="0">
                <a:ln>
                  <a:noFill/>
                </a:ln>
                <a:solidFill>
                  <a:srgbClr val="002060"/>
                </a:solidFill>
                <a:effectLst/>
                <a:cs typeface="Arial" panose="020B0604020202020204" pitchFamily="34" charset="0"/>
              </a:rPr>
              <a:t>) je rovno log</a:t>
            </a:r>
            <a:r>
              <a:rPr kumimoji="0" lang="cs-CZ" altLang="cs-CZ" sz="3200" b="0" i="0" u="none" strike="noStrike" cap="none" normalizeH="0" baseline="-30000" dirty="0">
                <a:ln>
                  <a:noFill/>
                </a:ln>
                <a:solidFill>
                  <a:srgbClr val="002060"/>
                </a:solidFill>
                <a:effectLst/>
                <a:cs typeface="Arial" panose="020B0604020202020204" pitchFamily="34" charset="0"/>
              </a:rPr>
              <a:t>2</a:t>
            </a:r>
            <a:r>
              <a:rPr kumimoji="0" lang="cs-CZ" altLang="cs-CZ" sz="3200" b="0" i="0" u="none" strike="noStrike" cap="none" normalizeH="0" baseline="0" dirty="0">
                <a:ln>
                  <a:noFill/>
                </a:ln>
                <a:solidFill>
                  <a:srgbClr val="002060"/>
                </a:solidFill>
                <a:effectLst/>
                <a:cs typeface="Arial" panose="020B0604020202020204" pitchFamily="34" charset="0"/>
              </a:rPr>
              <a:t>S. Poměr maximální a naměřené diverzity pak udává míru vyrovnanosti (</a:t>
            </a:r>
            <a:r>
              <a:rPr kumimoji="0" lang="cs-CZ" altLang="cs-CZ" sz="3200" b="0" i="0" u="none" strike="noStrike" cap="none" normalizeH="0" baseline="0" dirty="0" err="1">
                <a:ln>
                  <a:noFill/>
                </a:ln>
                <a:solidFill>
                  <a:srgbClr val="002060"/>
                </a:solidFill>
                <a:effectLst/>
                <a:cs typeface="Arial" panose="020B0604020202020204" pitchFamily="34" charset="0"/>
              </a:rPr>
              <a:t>equitability</a:t>
            </a:r>
            <a:r>
              <a:rPr kumimoji="0" lang="cs-CZ" altLang="cs-CZ" sz="3200" b="0" i="0" u="none" strike="noStrike" cap="none" normalizeH="0" baseline="0" dirty="0">
                <a:ln>
                  <a:noFill/>
                </a:ln>
                <a:solidFill>
                  <a:srgbClr val="002060"/>
                </a:solidFill>
                <a:effectLst/>
                <a:cs typeface="Arial" panose="020B0604020202020204" pitchFamily="34" charset="0"/>
              </a:rPr>
              <a:t>, E) či dominance (R) ve společenstvu.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3200" b="0" i="0" u="none" strike="noStrike" cap="none" normalizeH="0" baseline="0" dirty="0">
                <a:ln>
                  <a:noFill/>
                </a:ln>
                <a:solidFill>
                  <a:srgbClr val="002060"/>
                </a:solidFill>
                <a:effectLst/>
                <a:latin typeface="MathJax_Math-italic"/>
                <a:cs typeface="Arial" panose="020B0604020202020204" pitchFamily="34" charset="0"/>
              </a:rPr>
              <a:t>E</a:t>
            </a:r>
            <a:r>
              <a:rPr kumimoji="0" lang="cs-CZ" altLang="cs-CZ" sz="3200" b="0" i="0" u="none" strike="noStrike" cap="none" normalizeH="0" baseline="0" dirty="0">
                <a:ln>
                  <a:noFill/>
                </a:ln>
                <a:solidFill>
                  <a:srgbClr val="002060"/>
                </a:solidFill>
                <a:effectLst/>
                <a:latin typeface="MathJax_Main"/>
                <a:cs typeface="Arial" panose="020B0604020202020204" pitchFamily="34" charset="0"/>
              </a:rPr>
              <a:t>=</a:t>
            </a:r>
            <a:r>
              <a:rPr kumimoji="0" lang="cs-CZ" altLang="cs-CZ" sz="3200" b="0" i="0" u="none" strike="noStrike" cap="none" normalizeH="0" baseline="0" dirty="0" err="1">
                <a:ln>
                  <a:noFill/>
                </a:ln>
                <a:solidFill>
                  <a:srgbClr val="002060"/>
                </a:solidFill>
                <a:effectLst/>
                <a:latin typeface="MathJax_Math-italic"/>
                <a:cs typeface="Arial" panose="020B0604020202020204" pitchFamily="34" charset="0"/>
              </a:rPr>
              <a:t>H</a:t>
            </a:r>
            <a:r>
              <a:rPr kumimoji="0" lang="cs-CZ" altLang="cs-CZ" sz="3200" b="0" i="0" u="none" strike="noStrike" cap="none" normalizeH="0" baseline="0" dirty="0" err="1">
                <a:ln>
                  <a:noFill/>
                </a:ln>
                <a:solidFill>
                  <a:srgbClr val="002060"/>
                </a:solidFill>
                <a:effectLst/>
                <a:latin typeface="MathJax_Main"/>
                <a:cs typeface="Arial" panose="020B0604020202020204" pitchFamily="34" charset="0"/>
              </a:rPr>
              <a:t>′</a:t>
            </a:r>
            <a:r>
              <a:rPr kumimoji="0" lang="cs-CZ" altLang="cs-CZ" sz="3200" b="0" i="0" u="none" strike="noStrike" cap="none" normalizeH="0" baseline="0" dirty="0" err="1">
                <a:ln>
                  <a:noFill/>
                </a:ln>
                <a:solidFill>
                  <a:srgbClr val="002060"/>
                </a:solidFill>
                <a:effectLst/>
                <a:latin typeface="MathJax_Math-italic"/>
                <a:cs typeface="Arial" panose="020B0604020202020204" pitchFamily="34" charset="0"/>
              </a:rPr>
              <a:t>H</a:t>
            </a:r>
            <a:r>
              <a:rPr kumimoji="0" lang="cs-CZ" altLang="cs-CZ" sz="3200" b="0" i="0" u="none" strike="noStrike" cap="none" normalizeH="0" baseline="0" dirty="0" err="1">
                <a:ln>
                  <a:noFill/>
                </a:ln>
                <a:solidFill>
                  <a:srgbClr val="002060"/>
                </a:solidFill>
                <a:effectLst/>
                <a:latin typeface="MathJax_Main"/>
                <a:cs typeface="Arial" panose="020B0604020202020204" pitchFamily="34" charset="0"/>
              </a:rPr>
              <a:t>′</a:t>
            </a:r>
            <a:r>
              <a:rPr kumimoji="0" lang="cs-CZ" altLang="cs-CZ" sz="3200" b="0" i="0" u="none" strike="noStrike" cap="none" normalizeH="0" baseline="0" dirty="0" err="1">
                <a:ln>
                  <a:noFill/>
                </a:ln>
                <a:solidFill>
                  <a:srgbClr val="002060"/>
                </a:solidFill>
                <a:effectLst/>
                <a:latin typeface="MathJax_Math-italic"/>
                <a:cs typeface="Arial" panose="020B0604020202020204" pitchFamily="34" charset="0"/>
              </a:rPr>
              <a:t>max</a:t>
            </a:r>
            <a:endParaRPr kumimoji="0" lang="cs-CZ" altLang="cs-CZ" sz="3200"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3200" b="0" i="0" u="none" strike="noStrike" cap="none" normalizeH="0" baseline="0" dirty="0">
                <a:ln>
                  <a:noFill/>
                </a:ln>
                <a:solidFill>
                  <a:srgbClr val="002060"/>
                </a:solidFill>
                <a:effectLst/>
                <a:cs typeface="Arial" panose="020B0604020202020204" pitchFamily="34" charset="0"/>
              </a:rPr>
              <a:t/>
            </a:r>
            <a:br>
              <a:rPr kumimoji="0" lang="cs-CZ" altLang="cs-CZ" sz="3200" b="0" i="0" u="none" strike="noStrike" cap="none" normalizeH="0" baseline="0" dirty="0">
                <a:ln>
                  <a:noFill/>
                </a:ln>
                <a:solidFill>
                  <a:srgbClr val="002060"/>
                </a:solidFill>
                <a:effectLst/>
                <a:cs typeface="Arial" panose="020B0604020202020204" pitchFamily="34" charset="0"/>
              </a:rPr>
            </a:br>
            <a:r>
              <a:rPr kumimoji="0" lang="cs-CZ" altLang="cs-CZ" sz="3200" b="0" i="0" u="none" strike="noStrike" cap="none" normalizeH="0" baseline="0" dirty="0">
                <a:ln>
                  <a:noFill/>
                </a:ln>
                <a:solidFill>
                  <a:srgbClr val="002060"/>
                </a:solidFill>
                <a:effectLst/>
                <a:latin typeface="MathJax_Math-italic"/>
                <a:cs typeface="Arial" panose="020B0604020202020204" pitchFamily="34" charset="0"/>
              </a:rPr>
              <a:t>R</a:t>
            </a:r>
            <a:r>
              <a:rPr kumimoji="0" lang="cs-CZ" altLang="cs-CZ" sz="3200" b="0" i="0" u="none" strike="noStrike" cap="none" normalizeH="0" baseline="0" dirty="0">
                <a:ln>
                  <a:noFill/>
                </a:ln>
                <a:solidFill>
                  <a:srgbClr val="002060"/>
                </a:solidFill>
                <a:effectLst/>
                <a:latin typeface="MathJax_Main"/>
                <a:cs typeface="Arial" panose="020B0604020202020204" pitchFamily="34" charset="0"/>
              </a:rPr>
              <a:t>=</a:t>
            </a:r>
            <a:r>
              <a:rPr kumimoji="0" lang="cs-CZ" altLang="cs-CZ" sz="3200" b="0" i="0" u="none" strike="noStrike" cap="none" normalizeH="0" baseline="0" dirty="0" err="1">
                <a:ln>
                  <a:noFill/>
                </a:ln>
                <a:solidFill>
                  <a:srgbClr val="002060"/>
                </a:solidFill>
                <a:effectLst/>
                <a:latin typeface="MathJax_Math-italic"/>
                <a:cs typeface="Arial" panose="020B0604020202020204" pitchFamily="34" charset="0"/>
              </a:rPr>
              <a:t>H</a:t>
            </a:r>
            <a:r>
              <a:rPr kumimoji="0" lang="cs-CZ" altLang="cs-CZ" sz="3200" b="0" i="0" u="none" strike="noStrike" cap="none" normalizeH="0" baseline="0" dirty="0" err="1">
                <a:ln>
                  <a:noFill/>
                </a:ln>
                <a:solidFill>
                  <a:srgbClr val="002060"/>
                </a:solidFill>
                <a:effectLst/>
                <a:latin typeface="MathJax_Main"/>
                <a:cs typeface="Arial" panose="020B0604020202020204" pitchFamily="34" charset="0"/>
              </a:rPr>
              <a:t>′</a:t>
            </a:r>
            <a:r>
              <a:rPr kumimoji="0" lang="cs-CZ" altLang="cs-CZ" sz="3200" b="0" i="0" u="none" strike="noStrike" cap="none" normalizeH="0" baseline="0" dirty="0" err="1">
                <a:ln>
                  <a:noFill/>
                </a:ln>
                <a:solidFill>
                  <a:srgbClr val="002060"/>
                </a:solidFill>
                <a:effectLst/>
                <a:latin typeface="MathJax_Math-italic"/>
                <a:cs typeface="Arial" panose="020B0604020202020204" pitchFamily="34" charset="0"/>
              </a:rPr>
              <a:t>max</a:t>
            </a:r>
            <a:r>
              <a:rPr kumimoji="0" lang="cs-CZ" altLang="cs-CZ" sz="3200" b="0" i="0" u="none" strike="noStrike" cap="none" normalizeH="0" baseline="0" dirty="0" err="1">
                <a:ln>
                  <a:noFill/>
                </a:ln>
                <a:solidFill>
                  <a:srgbClr val="002060"/>
                </a:solidFill>
                <a:effectLst/>
                <a:latin typeface="MathJax_Main"/>
                <a:cs typeface="Arial" panose="020B0604020202020204" pitchFamily="34" charset="0"/>
              </a:rPr>
              <a:t>−</a:t>
            </a:r>
            <a:r>
              <a:rPr kumimoji="0" lang="cs-CZ" altLang="cs-CZ" sz="3200" b="0" i="0" u="none" strike="noStrike" cap="none" normalizeH="0" baseline="0" dirty="0" err="1">
                <a:ln>
                  <a:noFill/>
                </a:ln>
                <a:solidFill>
                  <a:srgbClr val="002060"/>
                </a:solidFill>
                <a:effectLst/>
                <a:latin typeface="MathJax_Math-italic"/>
                <a:cs typeface="Arial" panose="020B0604020202020204" pitchFamily="34" charset="0"/>
              </a:rPr>
              <a:t>H</a:t>
            </a:r>
            <a:r>
              <a:rPr kumimoji="0" lang="cs-CZ" altLang="cs-CZ" sz="3200" b="0" i="0" u="none" strike="noStrike" cap="none" normalizeH="0" baseline="0" dirty="0" err="1">
                <a:ln>
                  <a:noFill/>
                </a:ln>
                <a:solidFill>
                  <a:srgbClr val="002060"/>
                </a:solidFill>
                <a:effectLst/>
                <a:latin typeface="MathJax_Main"/>
                <a:cs typeface="Arial" panose="020B0604020202020204" pitchFamily="34" charset="0"/>
              </a:rPr>
              <a:t>′</a:t>
            </a:r>
            <a:r>
              <a:rPr kumimoji="0" lang="cs-CZ" altLang="cs-CZ" sz="3200" b="0" i="0" u="none" strike="noStrike" cap="none" normalizeH="0" baseline="0" dirty="0" err="1">
                <a:ln>
                  <a:noFill/>
                </a:ln>
                <a:solidFill>
                  <a:srgbClr val="002060"/>
                </a:solidFill>
                <a:effectLst/>
                <a:latin typeface="MathJax_Math-italic"/>
                <a:cs typeface="Arial" panose="020B0604020202020204" pitchFamily="34" charset="0"/>
              </a:rPr>
              <a:t>H</a:t>
            </a:r>
            <a:r>
              <a:rPr kumimoji="0" lang="cs-CZ" altLang="cs-CZ" sz="3200" b="0" i="0" u="none" strike="noStrike" cap="none" normalizeH="0" baseline="0" dirty="0" err="1">
                <a:ln>
                  <a:noFill/>
                </a:ln>
                <a:solidFill>
                  <a:srgbClr val="002060"/>
                </a:solidFill>
                <a:effectLst/>
                <a:latin typeface="MathJax_Main"/>
                <a:cs typeface="Arial" panose="020B0604020202020204" pitchFamily="34" charset="0"/>
              </a:rPr>
              <a:t>′</a:t>
            </a:r>
            <a:r>
              <a:rPr kumimoji="0" lang="cs-CZ" altLang="cs-CZ" sz="3200" b="0" i="0" u="none" strike="noStrike" cap="none" normalizeH="0" baseline="0" dirty="0" err="1">
                <a:ln>
                  <a:noFill/>
                </a:ln>
                <a:solidFill>
                  <a:srgbClr val="002060"/>
                </a:solidFill>
                <a:effectLst/>
                <a:latin typeface="MathJax_Math-italic"/>
                <a:cs typeface="Arial" panose="020B0604020202020204" pitchFamily="34" charset="0"/>
              </a:rPr>
              <a:t>max</a:t>
            </a:r>
            <a:r>
              <a:rPr kumimoji="0" lang="cs-CZ" altLang="cs-CZ" sz="3200" b="0" i="0" u="none" strike="noStrike" cap="none" normalizeH="0" baseline="0" dirty="0">
                <a:ln>
                  <a:noFill/>
                </a:ln>
                <a:solidFill>
                  <a:srgbClr val="002060"/>
                </a:solidFill>
                <a:effectLst/>
                <a:latin typeface="MathJax_Main"/>
                <a:cs typeface="Arial" panose="020B0604020202020204" pitchFamily="34" charset="0"/>
              </a:rPr>
              <a:t>=1−</a:t>
            </a:r>
            <a:r>
              <a:rPr kumimoji="0" lang="cs-CZ" altLang="cs-CZ" sz="3200" b="0" i="0" u="none" strike="noStrike" cap="none" normalizeH="0" baseline="0" dirty="0">
                <a:ln>
                  <a:noFill/>
                </a:ln>
                <a:solidFill>
                  <a:srgbClr val="002060"/>
                </a:solidFill>
                <a:effectLst/>
                <a:latin typeface="MathJax_Math-italic"/>
                <a:cs typeface="Arial" panose="020B0604020202020204" pitchFamily="34" charset="0"/>
              </a:rPr>
              <a:t>H</a:t>
            </a:r>
            <a:r>
              <a:rPr kumimoji="0" lang="cs-CZ" altLang="cs-CZ" sz="3200" b="0" i="0" u="none" strike="noStrike" cap="none" normalizeH="0" baseline="0" dirty="0">
                <a:ln>
                  <a:noFill/>
                </a:ln>
                <a:solidFill>
                  <a:srgbClr val="002060"/>
                </a:solidFill>
                <a:effectLst/>
                <a:latin typeface="MathJax_Main"/>
                <a:cs typeface="Arial" panose="020B0604020202020204" pitchFamily="34" charset="0"/>
              </a:rPr>
              <a:t>′</a:t>
            </a:r>
            <a:r>
              <a:rPr kumimoji="0" lang="cs-CZ" altLang="cs-CZ" sz="3200" b="0" i="0" u="none" strike="noStrike" cap="none" normalizeH="0" baseline="0" dirty="0">
                <a:ln>
                  <a:noFill/>
                </a:ln>
                <a:solidFill>
                  <a:srgbClr val="002060"/>
                </a:solidFill>
                <a:effectLst/>
                <a:latin typeface="MathJax_Math-italic"/>
                <a:cs typeface="Arial" panose="020B0604020202020204" pitchFamily="34" charset="0"/>
              </a:rPr>
              <a:t>max</a:t>
            </a:r>
            <a:endParaRPr kumimoji="0" lang="cs-CZ" altLang="cs-CZ" sz="3200"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2060"/>
                </a:solidFill>
                <a:effectLst/>
              </a:rPr>
              <a:t/>
            </a:r>
            <a:br>
              <a:rPr kumimoji="0" lang="cs-CZ" altLang="cs-CZ" b="0" i="0" u="none" strike="noStrike" cap="none" normalizeH="0" baseline="0" dirty="0">
                <a:ln>
                  <a:noFill/>
                </a:ln>
                <a:solidFill>
                  <a:srgbClr val="002060"/>
                </a:solidFill>
                <a:effectLst/>
              </a:rPr>
            </a:br>
            <a:endParaRPr kumimoji="0" lang="cs-CZ" altLang="cs-CZ" b="0" i="0" u="none" strike="noStrike" cap="none" normalizeH="0" baseline="0" dirty="0">
              <a:ln>
                <a:noFill/>
              </a:ln>
              <a:solidFill>
                <a:srgbClr val="002060"/>
              </a:solidFill>
              <a:effectLst/>
            </a:endParaRPr>
          </a:p>
        </p:txBody>
      </p:sp>
    </p:spTree>
    <p:extLst>
      <p:ext uri="{BB962C8B-B14F-4D97-AF65-F5344CB8AC3E}">
        <p14:creationId xmlns:p14="http://schemas.microsoft.com/office/powerpoint/2010/main" val="645132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373AFED6-CBB7-4B69-A330-25DC04AC139B}"/>
              </a:ext>
            </a:extLst>
          </p:cNvPr>
          <p:cNvSpPr/>
          <p:nvPr/>
        </p:nvSpPr>
        <p:spPr>
          <a:xfrm>
            <a:off x="395536" y="692696"/>
            <a:ext cx="8352928" cy="4585871"/>
          </a:xfrm>
          <a:prstGeom prst="rect">
            <a:avLst/>
          </a:prstGeom>
        </p:spPr>
        <p:txBody>
          <a:bodyPr wrap="square">
            <a:spAutoFit/>
          </a:bodyPr>
          <a:lstStyle/>
          <a:p>
            <a:pPr lvl="0"/>
            <a:endParaRPr lang="cs-CZ" altLang="cs-CZ" sz="3200" dirty="0">
              <a:solidFill>
                <a:srgbClr val="002060"/>
              </a:solidFill>
              <a:latin typeface="+mj-lt"/>
            </a:endParaRPr>
          </a:p>
          <a:p>
            <a:pPr lvl="0">
              <a:buFontTx/>
              <a:buChar char="•"/>
            </a:pPr>
            <a:r>
              <a:rPr lang="cs-CZ" altLang="cs-CZ" sz="3200" b="1" dirty="0">
                <a:solidFill>
                  <a:srgbClr val="002060"/>
                </a:solidFill>
                <a:latin typeface="+mj-lt"/>
                <a:cs typeface="Arial" panose="020B0604020202020204" pitchFamily="34" charset="0"/>
              </a:rPr>
              <a:t> </a:t>
            </a:r>
            <a:r>
              <a:rPr lang="cs-CZ" altLang="cs-CZ" sz="3200" b="1" dirty="0" err="1">
                <a:solidFill>
                  <a:srgbClr val="002060"/>
                </a:solidFill>
                <a:latin typeface="+mj-lt"/>
                <a:cs typeface="Arial" panose="020B0604020202020204" pitchFamily="34" charset="0"/>
              </a:rPr>
              <a:t>Jaccardův</a:t>
            </a:r>
            <a:r>
              <a:rPr lang="cs-CZ" altLang="cs-CZ" sz="3200" b="1" dirty="0">
                <a:solidFill>
                  <a:srgbClr val="002060"/>
                </a:solidFill>
                <a:latin typeface="+mj-lt"/>
                <a:cs typeface="Arial" panose="020B0604020202020204" pitchFamily="34" charset="0"/>
              </a:rPr>
              <a:t> index</a:t>
            </a:r>
            <a:r>
              <a:rPr lang="cs-CZ" altLang="cs-CZ" sz="3200" dirty="0">
                <a:solidFill>
                  <a:srgbClr val="002060"/>
                </a:solidFill>
                <a:latin typeface="+mj-lt"/>
                <a:cs typeface="Arial" panose="020B0604020202020204" pitchFamily="34" charset="0"/>
              </a:rPr>
              <a:t> </a:t>
            </a:r>
          </a:p>
          <a:p>
            <a:pPr lvl="0">
              <a:buFontTx/>
              <a:buChar char="•"/>
            </a:pPr>
            <a:endParaRPr lang="cs-CZ" altLang="cs-CZ" dirty="0">
              <a:solidFill>
                <a:srgbClr val="002060"/>
              </a:solidFill>
              <a:latin typeface="+mj-lt"/>
              <a:cs typeface="Arial" panose="020B0604020202020204" pitchFamily="34" charset="0"/>
            </a:endParaRPr>
          </a:p>
          <a:p>
            <a:pPr lvl="0" algn="just"/>
            <a:r>
              <a:rPr lang="cs-CZ" altLang="cs-CZ" sz="2800" dirty="0">
                <a:solidFill>
                  <a:srgbClr val="002060"/>
                </a:solidFill>
                <a:latin typeface="+mj-lt"/>
                <a:cs typeface="Arial" panose="020B0604020202020204" pitchFamily="34" charset="0"/>
              </a:rPr>
              <a:t>Je nejstarším indexem vyjadřujícím podobnost druhového složení dvou společenstev. Jednoduše porovnává počet druhů v jednotlivých společenstvech (A, B) s počtem druhů společných oběma společenstvům.</a:t>
            </a:r>
          </a:p>
          <a:p>
            <a:pPr lvl="0"/>
            <a:endParaRPr lang="cs-CZ" altLang="cs-CZ" dirty="0">
              <a:solidFill>
                <a:srgbClr val="002060"/>
              </a:solidFill>
              <a:latin typeface="+mj-lt"/>
              <a:cs typeface="Arial" panose="020B0604020202020204" pitchFamily="34" charset="0"/>
            </a:endParaRPr>
          </a:p>
          <a:p>
            <a:pPr lvl="0"/>
            <a:r>
              <a:rPr lang="cs-CZ" altLang="cs-CZ" sz="4000" dirty="0" err="1">
                <a:solidFill>
                  <a:srgbClr val="002060"/>
                </a:solidFill>
                <a:latin typeface="+mj-lt"/>
                <a:cs typeface="Arial" panose="020B0604020202020204" pitchFamily="34" charset="0"/>
              </a:rPr>
              <a:t>ISj</a:t>
            </a:r>
            <a:r>
              <a:rPr lang="cs-CZ" altLang="cs-CZ" sz="4000" dirty="0">
                <a:solidFill>
                  <a:srgbClr val="002060"/>
                </a:solidFill>
                <a:latin typeface="+mj-lt"/>
                <a:cs typeface="Arial" panose="020B0604020202020204" pitchFamily="34" charset="0"/>
              </a:rPr>
              <a:t>=cA+B−c.100</a:t>
            </a:r>
            <a:endParaRPr lang="cs-CZ" altLang="cs-CZ" sz="4000" dirty="0">
              <a:solidFill>
                <a:srgbClr val="002060"/>
              </a:solidFill>
              <a:latin typeface="+mj-lt"/>
            </a:endParaRPr>
          </a:p>
        </p:txBody>
      </p:sp>
    </p:spTree>
    <p:extLst>
      <p:ext uri="{BB962C8B-B14F-4D97-AF65-F5344CB8AC3E}">
        <p14:creationId xmlns:p14="http://schemas.microsoft.com/office/powerpoint/2010/main" val="19924977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29A9E15B-1E1E-47EE-A5F5-CF44832AC214}"/>
              </a:ext>
            </a:extLst>
          </p:cNvPr>
          <p:cNvSpPr/>
          <p:nvPr/>
        </p:nvSpPr>
        <p:spPr>
          <a:xfrm>
            <a:off x="233772" y="188640"/>
            <a:ext cx="8676456" cy="7602081"/>
          </a:xfrm>
          <a:prstGeom prst="rect">
            <a:avLst/>
          </a:prstGeom>
        </p:spPr>
        <p:txBody>
          <a:bodyPr wrap="square">
            <a:spAutoFit/>
          </a:bodyPr>
          <a:lstStyle/>
          <a:p>
            <a:pPr lvl="0">
              <a:buFontTx/>
              <a:buChar char="•"/>
            </a:pPr>
            <a:r>
              <a:rPr lang="cs-CZ" altLang="cs-CZ" dirty="0">
                <a:solidFill>
                  <a:srgbClr val="222222"/>
                </a:solidFill>
                <a:cs typeface="Arial" panose="020B0604020202020204" pitchFamily="34" charset="0"/>
              </a:rPr>
              <a:t> </a:t>
            </a:r>
            <a:r>
              <a:rPr lang="cs-CZ" altLang="cs-CZ" sz="3200" dirty="0">
                <a:solidFill>
                  <a:srgbClr val="002060"/>
                </a:solidFill>
                <a:cs typeface="Arial" panose="020B0604020202020204" pitchFamily="34" charset="0"/>
              </a:rPr>
              <a:t>Podobný je novější </a:t>
            </a:r>
            <a:r>
              <a:rPr lang="cs-CZ" altLang="cs-CZ" sz="3200" b="1" dirty="0" err="1">
                <a:solidFill>
                  <a:srgbClr val="002060"/>
                </a:solidFill>
                <a:cs typeface="Arial" panose="020B0604020202020204" pitchFamily="34" charset="0"/>
              </a:rPr>
              <a:t>Sørensenův</a:t>
            </a:r>
            <a:r>
              <a:rPr lang="cs-CZ" altLang="cs-CZ" sz="3200" b="1" dirty="0">
                <a:solidFill>
                  <a:srgbClr val="002060"/>
                </a:solidFill>
                <a:cs typeface="Arial" panose="020B0604020202020204" pitchFamily="34" charset="0"/>
              </a:rPr>
              <a:t> index</a:t>
            </a:r>
            <a:r>
              <a:rPr lang="cs-CZ" altLang="cs-CZ" sz="3200" dirty="0">
                <a:solidFill>
                  <a:srgbClr val="002060"/>
                </a:solidFill>
                <a:cs typeface="Arial" panose="020B0604020202020204" pitchFamily="34" charset="0"/>
              </a:rPr>
              <a:t>.</a:t>
            </a:r>
          </a:p>
          <a:p>
            <a:pPr lvl="0"/>
            <a:r>
              <a:rPr lang="cs-CZ" altLang="cs-CZ" sz="3600" dirty="0">
                <a:solidFill>
                  <a:srgbClr val="002060"/>
                </a:solidFill>
                <a:latin typeface="MathJax_Math-italic"/>
                <a:cs typeface="Arial" panose="020B0604020202020204" pitchFamily="34" charset="0"/>
              </a:rPr>
              <a:t>ISS</a:t>
            </a:r>
            <a:r>
              <a:rPr lang="cs-CZ" altLang="cs-CZ" sz="3600" dirty="0">
                <a:solidFill>
                  <a:srgbClr val="002060"/>
                </a:solidFill>
                <a:latin typeface="MathJax_Main"/>
                <a:cs typeface="Arial" panose="020B0604020202020204" pitchFamily="34" charset="0"/>
              </a:rPr>
              <a:t>=2</a:t>
            </a:r>
            <a:r>
              <a:rPr lang="cs-CZ" altLang="cs-CZ" sz="3600" dirty="0">
                <a:solidFill>
                  <a:srgbClr val="002060"/>
                </a:solidFill>
                <a:latin typeface="MathJax_Math-italic"/>
                <a:cs typeface="Arial" panose="020B0604020202020204" pitchFamily="34" charset="0"/>
              </a:rPr>
              <a:t>cA</a:t>
            </a:r>
            <a:r>
              <a:rPr lang="cs-CZ" altLang="cs-CZ" sz="3600" dirty="0">
                <a:solidFill>
                  <a:srgbClr val="002060"/>
                </a:solidFill>
                <a:latin typeface="MathJax_Main"/>
                <a:cs typeface="Arial" panose="020B0604020202020204" pitchFamily="34" charset="0"/>
              </a:rPr>
              <a:t>+</a:t>
            </a:r>
            <a:r>
              <a:rPr lang="cs-CZ" altLang="cs-CZ" sz="3600" dirty="0">
                <a:solidFill>
                  <a:srgbClr val="002060"/>
                </a:solidFill>
                <a:latin typeface="MathJax_Math-italic"/>
                <a:cs typeface="Arial" panose="020B0604020202020204" pitchFamily="34" charset="0"/>
              </a:rPr>
              <a:t>B</a:t>
            </a:r>
            <a:r>
              <a:rPr lang="cs-CZ" altLang="cs-CZ" sz="3600" dirty="0">
                <a:solidFill>
                  <a:srgbClr val="002060"/>
                </a:solidFill>
                <a:latin typeface="MathJax_Main"/>
                <a:cs typeface="Arial" panose="020B0604020202020204" pitchFamily="34" charset="0"/>
              </a:rPr>
              <a:t>.100</a:t>
            </a:r>
          </a:p>
          <a:p>
            <a:pPr lvl="0"/>
            <a:endParaRPr lang="cs-CZ" altLang="cs-CZ" sz="3200" dirty="0">
              <a:solidFill>
                <a:srgbClr val="002060"/>
              </a:solidFill>
            </a:endParaRPr>
          </a:p>
          <a:p>
            <a:pPr lvl="0">
              <a:buFontTx/>
              <a:buChar char="•"/>
            </a:pPr>
            <a:r>
              <a:rPr lang="cs-CZ" altLang="cs-CZ" sz="3200" dirty="0">
                <a:solidFill>
                  <a:srgbClr val="002060"/>
                </a:solidFill>
                <a:cs typeface="Arial" panose="020B0604020202020204" pitchFamily="34" charset="0"/>
              </a:rPr>
              <a:t> Jinou možností je změřit rozdílnost mezi společenstvy 1 a 2 jako pomyslnou vzdálenost v mnohorozměrném prostoru:</a:t>
            </a:r>
          </a:p>
          <a:p>
            <a:pPr lvl="0">
              <a:buFontTx/>
              <a:buChar char="•"/>
            </a:pPr>
            <a:endParaRPr lang="cs-CZ" altLang="cs-CZ" sz="3200" dirty="0">
              <a:solidFill>
                <a:srgbClr val="002060"/>
              </a:solidFill>
              <a:cs typeface="Arial" panose="020B0604020202020204" pitchFamily="34" charset="0"/>
            </a:endParaRPr>
          </a:p>
          <a:p>
            <a:pPr lvl="0"/>
            <a:r>
              <a:rPr lang="cs-CZ" altLang="cs-CZ" sz="3600" dirty="0">
                <a:solidFill>
                  <a:srgbClr val="002060"/>
                </a:solidFill>
                <a:latin typeface="MathJax_Math-italic"/>
                <a:cs typeface="Arial" panose="020B0604020202020204" pitchFamily="34" charset="0"/>
              </a:rPr>
              <a:t>D</a:t>
            </a:r>
            <a:r>
              <a:rPr lang="cs-CZ" altLang="cs-CZ" sz="3600" dirty="0">
                <a:solidFill>
                  <a:srgbClr val="002060"/>
                </a:solidFill>
                <a:latin typeface="MathJax_Main"/>
                <a:cs typeface="Arial" panose="020B0604020202020204" pitchFamily="34" charset="0"/>
              </a:rPr>
              <a:t>12=</a:t>
            </a:r>
            <a:r>
              <a:rPr lang="cs-CZ" altLang="cs-CZ" sz="3600" dirty="0">
                <a:solidFill>
                  <a:srgbClr val="002060"/>
                </a:solidFill>
                <a:latin typeface="MathJax_Size1"/>
                <a:cs typeface="Arial" panose="020B0604020202020204" pitchFamily="34" charset="0"/>
              </a:rPr>
              <a:t>∑</a:t>
            </a:r>
            <a:r>
              <a:rPr lang="cs-CZ" altLang="cs-CZ" sz="3600" dirty="0">
                <a:solidFill>
                  <a:srgbClr val="002060"/>
                </a:solidFill>
                <a:latin typeface="MathJax_Math-italic"/>
                <a:cs typeface="Arial" panose="020B0604020202020204" pitchFamily="34" charset="0"/>
              </a:rPr>
              <a:t>Ni</a:t>
            </a:r>
            <a:r>
              <a:rPr lang="cs-CZ" altLang="cs-CZ" sz="3600" dirty="0">
                <a:solidFill>
                  <a:srgbClr val="002060"/>
                </a:solidFill>
                <a:latin typeface="MathJax_Main"/>
                <a:cs typeface="Arial" panose="020B0604020202020204" pitchFamily="34" charset="0"/>
              </a:rPr>
              <a:t>=1−−−−</a:t>
            </a:r>
            <a:r>
              <a:rPr lang="cs-CZ" altLang="cs-CZ" sz="3600" dirty="0">
                <a:solidFill>
                  <a:srgbClr val="002060"/>
                </a:solidFill>
                <a:latin typeface="MathJax_Size2"/>
                <a:cs typeface="Arial" panose="020B0604020202020204" pitchFamily="34" charset="0"/>
              </a:rPr>
              <a:t>√</a:t>
            </a:r>
            <a:r>
              <a:rPr lang="cs-CZ" altLang="cs-CZ" sz="3600" dirty="0">
                <a:solidFill>
                  <a:srgbClr val="002060"/>
                </a:solidFill>
                <a:latin typeface="MathJax_Main"/>
                <a:cs typeface="Arial" panose="020B0604020202020204" pitchFamily="34" charset="0"/>
              </a:rPr>
              <a:t>(</a:t>
            </a:r>
            <a:r>
              <a:rPr lang="cs-CZ" altLang="cs-CZ" sz="3600" dirty="0">
                <a:solidFill>
                  <a:srgbClr val="002060"/>
                </a:solidFill>
                <a:latin typeface="MathJax_Math-italic"/>
                <a:cs typeface="Arial" panose="020B0604020202020204" pitchFamily="34" charset="0"/>
              </a:rPr>
              <a:t>Xi</a:t>
            </a:r>
            <a:r>
              <a:rPr lang="cs-CZ" altLang="cs-CZ" sz="3600" dirty="0">
                <a:solidFill>
                  <a:srgbClr val="002060"/>
                </a:solidFill>
                <a:latin typeface="MathJax_Main"/>
                <a:cs typeface="Arial" panose="020B0604020202020204" pitchFamily="34" charset="0"/>
              </a:rPr>
              <a:t>1−</a:t>
            </a:r>
            <a:r>
              <a:rPr lang="cs-CZ" altLang="cs-CZ" sz="3600" dirty="0">
                <a:solidFill>
                  <a:srgbClr val="002060"/>
                </a:solidFill>
                <a:latin typeface="MathJax_Math-italic"/>
                <a:cs typeface="Arial" panose="020B0604020202020204" pitchFamily="34" charset="0"/>
              </a:rPr>
              <a:t>Xi</a:t>
            </a:r>
            <a:r>
              <a:rPr lang="cs-CZ" altLang="cs-CZ" sz="3600" dirty="0">
                <a:solidFill>
                  <a:srgbClr val="002060"/>
                </a:solidFill>
                <a:latin typeface="MathJax_Main"/>
                <a:cs typeface="Arial" panose="020B0604020202020204" pitchFamily="34" charset="0"/>
              </a:rPr>
              <a:t>2)2</a:t>
            </a:r>
          </a:p>
          <a:p>
            <a:pPr lvl="0"/>
            <a:endParaRPr lang="cs-CZ" altLang="cs-CZ" sz="3200" dirty="0">
              <a:solidFill>
                <a:srgbClr val="002060"/>
              </a:solidFill>
            </a:endParaRPr>
          </a:p>
          <a:p>
            <a:pPr lvl="0"/>
            <a:r>
              <a:rPr lang="cs-CZ" altLang="cs-CZ" sz="3200" dirty="0">
                <a:solidFill>
                  <a:srgbClr val="002060"/>
                </a:solidFill>
                <a:cs typeface="Arial" panose="020B0604020202020204" pitchFamily="34" charset="0"/>
              </a:rPr>
              <a:t>x</a:t>
            </a:r>
            <a:r>
              <a:rPr lang="cs-CZ" altLang="cs-CZ" sz="3200" baseline="-30000" dirty="0">
                <a:solidFill>
                  <a:srgbClr val="002060"/>
                </a:solidFill>
                <a:cs typeface="Arial" panose="020B0604020202020204" pitchFamily="34" charset="0"/>
              </a:rPr>
              <a:t>i1</a:t>
            </a:r>
            <a:r>
              <a:rPr lang="cs-CZ" altLang="cs-CZ" sz="3200" dirty="0">
                <a:solidFill>
                  <a:srgbClr val="002060"/>
                </a:solidFill>
                <a:cs typeface="Arial" panose="020B0604020202020204" pitchFamily="34" charset="0"/>
              </a:rPr>
              <a:t>, x</a:t>
            </a:r>
            <a:r>
              <a:rPr lang="cs-CZ" altLang="cs-CZ" sz="3200" baseline="-30000" dirty="0">
                <a:solidFill>
                  <a:srgbClr val="002060"/>
                </a:solidFill>
                <a:cs typeface="Arial" panose="020B0604020202020204" pitchFamily="34" charset="0"/>
              </a:rPr>
              <a:t>i2</a:t>
            </a:r>
            <a:r>
              <a:rPr lang="cs-CZ" altLang="cs-CZ" sz="3200" dirty="0">
                <a:solidFill>
                  <a:srgbClr val="002060"/>
                </a:solidFill>
                <a:cs typeface="Arial" panose="020B0604020202020204" pitchFamily="34" charset="0"/>
              </a:rPr>
              <a:t> jsou míry i-</a:t>
            </a:r>
            <a:r>
              <a:rPr lang="cs-CZ" altLang="cs-CZ" sz="3200" dirty="0" err="1">
                <a:solidFill>
                  <a:srgbClr val="002060"/>
                </a:solidFill>
                <a:cs typeface="Arial" panose="020B0604020202020204" pitchFamily="34" charset="0"/>
              </a:rPr>
              <a:t>tého</a:t>
            </a:r>
            <a:r>
              <a:rPr lang="cs-CZ" altLang="cs-CZ" sz="3200" dirty="0">
                <a:solidFill>
                  <a:srgbClr val="002060"/>
                </a:solidFill>
                <a:cs typeface="Arial" panose="020B0604020202020204" pitchFamily="34" charset="0"/>
              </a:rPr>
              <a:t> znaku ve společenstvo 1 a 2. Je-li tímto znakem přítomnost určitého druhu, nabývají hodnot 1 (druh přítomen) a 0 (druh nepřítomen).</a:t>
            </a:r>
            <a:endParaRPr lang="cs-CZ" altLang="cs-CZ" sz="3200" dirty="0">
              <a:solidFill>
                <a:srgbClr val="002060"/>
              </a:solidFill>
            </a:endParaRPr>
          </a:p>
          <a:p>
            <a:pPr lvl="0"/>
            <a:r>
              <a:rPr lang="cs-CZ" altLang="cs-CZ" sz="3200" dirty="0"/>
              <a:t/>
            </a:r>
            <a:br>
              <a:rPr lang="cs-CZ" altLang="cs-CZ" sz="3200" dirty="0"/>
            </a:br>
            <a:endParaRPr lang="cs-CZ" altLang="cs-CZ" sz="3200" dirty="0"/>
          </a:p>
        </p:txBody>
      </p:sp>
    </p:spTree>
    <p:extLst>
      <p:ext uri="{BB962C8B-B14F-4D97-AF65-F5344CB8AC3E}">
        <p14:creationId xmlns:p14="http://schemas.microsoft.com/office/powerpoint/2010/main" val="11078646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 xmlns:a16="http://schemas.microsoft.com/office/drawing/2014/main" id="{F56AEB3E-02AD-4A02-AB5F-E784F37A8460}"/>
              </a:ext>
            </a:extLst>
          </p:cNvPr>
          <p:cNvSpPr/>
          <p:nvPr/>
        </p:nvSpPr>
        <p:spPr>
          <a:xfrm>
            <a:off x="3779912" y="5517232"/>
            <a:ext cx="8064896" cy="307777"/>
          </a:xfrm>
          <a:prstGeom prst="rect">
            <a:avLst/>
          </a:prstGeom>
        </p:spPr>
        <p:txBody>
          <a:bodyPr wrap="square">
            <a:spAutoFit/>
          </a:bodyPr>
          <a:lstStyle/>
          <a:p>
            <a:r>
              <a:rPr lang="cs-CZ" sz="1400" dirty="0">
                <a:solidFill>
                  <a:srgbClr val="002060"/>
                </a:solidFill>
                <a:hlinkClick r:id="rId2">
                  <a:extLst>
                    <a:ext uri="{A12FA001-AC4F-418D-AE19-62706E023703}">
                      <ahyp:hlinkClr xmlns="" xmlns:ahyp="http://schemas.microsoft.com/office/drawing/2018/hyperlinkcolor" val="tx"/>
                    </a:ext>
                  </a:extLst>
                </a:hlinkClick>
              </a:rPr>
              <a:t>https://www.enviwiki.cz/wiki/Diverzita_spole%C4%8Denstev</a:t>
            </a:r>
            <a:endParaRPr lang="cs-CZ" sz="1400" dirty="0">
              <a:solidFill>
                <a:srgbClr val="002060"/>
              </a:solidFill>
            </a:endParaRPr>
          </a:p>
        </p:txBody>
      </p:sp>
      <p:sp>
        <p:nvSpPr>
          <p:cNvPr id="2" name="Obdélník 1">
            <a:extLst>
              <a:ext uri="{FF2B5EF4-FFF2-40B4-BE49-F238E27FC236}">
                <a16:creationId xmlns="" xmlns:a16="http://schemas.microsoft.com/office/drawing/2014/main" id="{9DDF1F51-8D14-47D0-90EE-506D2B8CA55D}"/>
              </a:ext>
            </a:extLst>
          </p:cNvPr>
          <p:cNvSpPr/>
          <p:nvPr/>
        </p:nvSpPr>
        <p:spPr>
          <a:xfrm>
            <a:off x="539552" y="428179"/>
            <a:ext cx="8064896" cy="4401205"/>
          </a:xfrm>
          <a:prstGeom prst="rect">
            <a:avLst/>
          </a:prstGeom>
        </p:spPr>
        <p:txBody>
          <a:bodyPr wrap="square">
            <a:spAutoFit/>
          </a:bodyPr>
          <a:lstStyle/>
          <a:p>
            <a:r>
              <a:rPr lang="cs-CZ" sz="3200" b="1" dirty="0">
                <a:solidFill>
                  <a:srgbClr val="002060"/>
                </a:solidFill>
                <a:latin typeface="+mj-lt"/>
              </a:rPr>
              <a:t>Gama diverzita</a:t>
            </a:r>
          </a:p>
          <a:p>
            <a:endParaRPr lang="cs-CZ" dirty="0">
              <a:solidFill>
                <a:srgbClr val="002060"/>
              </a:solidFill>
              <a:latin typeface="Linux Libertine"/>
            </a:endParaRPr>
          </a:p>
          <a:p>
            <a:pPr algn="just"/>
            <a:r>
              <a:rPr lang="cs-CZ" sz="2800" dirty="0">
                <a:solidFill>
                  <a:srgbClr val="002060"/>
                </a:solidFill>
                <a:latin typeface="Arial" panose="020B0604020202020204" pitchFamily="34" charset="0"/>
              </a:rPr>
              <a:t>Nejvyšší úrovní je regionální, popř. nadregionální druhová diverzita, neboli gama – diverzita. Podle </a:t>
            </a:r>
            <a:r>
              <a:rPr lang="cs-CZ" sz="2800" dirty="0" err="1">
                <a:solidFill>
                  <a:srgbClr val="002060"/>
                </a:solidFill>
                <a:latin typeface="Arial" panose="020B0604020202020204" pitchFamily="34" charset="0"/>
              </a:rPr>
              <a:t>Whittakera</a:t>
            </a:r>
            <a:r>
              <a:rPr lang="cs-CZ" sz="2800" dirty="0">
                <a:solidFill>
                  <a:srgbClr val="002060"/>
                </a:solidFill>
                <a:latin typeface="Arial" panose="020B0604020202020204" pitchFamily="34" charset="0"/>
              </a:rPr>
              <a:t> je celkovou diverzitou dané oblasti a je definována součinem beta-diversity a průměrné alfa–diverzity. V jiném pojetí je obdobou beta–diverzity ve větším měřítku, porovnávající rozdíly mezi druhovým složením společenstev v různých regionech.</a:t>
            </a:r>
            <a:endParaRPr lang="cs-CZ" sz="2800" b="0" i="0" dirty="0">
              <a:solidFill>
                <a:srgbClr val="002060"/>
              </a:solidFill>
              <a:effectLst/>
              <a:latin typeface="Arial" panose="020B0604020202020204" pitchFamily="34" charset="0"/>
            </a:endParaRPr>
          </a:p>
        </p:txBody>
      </p:sp>
    </p:spTree>
    <p:extLst>
      <p:ext uri="{BB962C8B-B14F-4D97-AF65-F5344CB8AC3E}">
        <p14:creationId xmlns:p14="http://schemas.microsoft.com/office/powerpoint/2010/main" val="3928624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druhovÃ¡ bohatost">
            <a:extLst>
              <a:ext uri="{FF2B5EF4-FFF2-40B4-BE49-F238E27FC236}">
                <a16:creationId xmlns="" xmlns:a16="http://schemas.microsoft.com/office/drawing/2014/main" id="{542A28E0-2AD7-4B14-9C07-5FF191D8D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04664"/>
            <a:ext cx="6840760" cy="4834137"/>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 xmlns:a16="http://schemas.microsoft.com/office/drawing/2014/main" id="{F56AEB3E-02AD-4A02-AB5F-E784F37A8460}"/>
              </a:ext>
            </a:extLst>
          </p:cNvPr>
          <p:cNvSpPr/>
          <p:nvPr/>
        </p:nvSpPr>
        <p:spPr>
          <a:xfrm>
            <a:off x="3779912" y="5517232"/>
            <a:ext cx="8064896" cy="307777"/>
          </a:xfrm>
          <a:prstGeom prst="rect">
            <a:avLst/>
          </a:prstGeom>
        </p:spPr>
        <p:txBody>
          <a:bodyPr wrap="square">
            <a:spAutoFit/>
          </a:bodyPr>
          <a:lstStyle/>
          <a:p>
            <a:r>
              <a:rPr lang="cs-CZ" sz="1400" dirty="0">
                <a:solidFill>
                  <a:schemeClr val="bg2"/>
                </a:solidFill>
                <a:hlinkClick r:id="rId3">
                  <a:extLst>
                    <a:ext uri="{A12FA001-AC4F-418D-AE19-62706E023703}">
                      <ahyp:hlinkClr xmlns="" xmlns:ahyp="http://schemas.microsoft.com/office/drawing/2018/hyperlinkcolor" val="tx"/>
                    </a:ext>
                  </a:extLst>
                </a:hlinkClick>
              </a:rPr>
              <a:t>https://www.enviwiki.cz/wiki/Diverzita_spole%C4%8Denstev</a:t>
            </a:r>
            <a:endParaRPr lang="cs-CZ" sz="1400" dirty="0">
              <a:solidFill>
                <a:schemeClr val="bg2"/>
              </a:solidFill>
            </a:endParaRPr>
          </a:p>
        </p:txBody>
      </p:sp>
    </p:spTree>
    <p:extLst>
      <p:ext uri="{BB962C8B-B14F-4D97-AF65-F5344CB8AC3E}">
        <p14:creationId xmlns:p14="http://schemas.microsoft.com/office/powerpoint/2010/main" val="23468584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Obdélník 1">
            <a:extLst>
              <a:ext uri="{FF2B5EF4-FFF2-40B4-BE49-F238E27FC236}">
                <a16:creationId xmlns="" xmlns:a16="http://schemas.microsoft.com/office/drawing/2014/main" id="{504447C7-E1E4-4C45-8472-BC0860D2FFE5}"/>
              </a:ext>
            </a:extLst>
          </p:cNvPr>
          <p:cNvSpPr>
            <a:spLocks noChangeArrowheads="1"/>
          </p:cNvSpPr>
          <p:nvPr/>
        </p:nvSpPr>
        <p:spPr bwMode="auto">
          <a:xfrm>
            <a:off x="179512" y="188640"/>
            <a:ext cx="8784976"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cs-CZ" altLang="cs-CZ" sz="3200" b="1" dirty="0">
                <a:solidFill>
                  <a:srgbClr val="000066"/>
                </a:solidFill>
                <a:latin typeface="Arial" panose="020B0604020202020204" pitchFamily="34" charset="0"/>
                <a:cs typeface="Arial" panose="020B0604020202020204" pitchFamily="34" charset="0"/>
              </a:rPr>
              <a:t>Rozložení druhové bohatosti na Zemi</a:t>
            </a:r>
          </a:p>
          <a:p>
            <a:endParaRPr lang="cs-CZ" altLang="cs-CZ" sz="3200" dirty="0">
              <a:solidFill>
                <a:srgbClr val="000066"/>
              </a:solidFill>
              <a:latin typeface="Arial" panose="020B0604020202020204" pitchFamily="34" charset="0"/>
              <a:cs typeface="Arial" panose="020B0604020202020204" pitchFamily="34" charset="0"/>
            </a:endParaRPr>
          </a:p>
          <a:p>
            <a:pPr algn="just"/>
            <a:r>
              <a:rPr lang="cs-CZ" sz="3200" dirty="0">
                <a:solidFill>
                  <a:srgbClr val="002060"/>
                </a:solidFill>
                <a:latin typeface="Arial" panose="020B0604020202020204" pitchFamily="34" charset="0"/>
                <a:cs typeface="Arial" panose="020B0604020202020204" pitchFamily="34" charset="0"/>
              </a:rPr>
              <a:t>Na vyšší úrovni lze pozorovat </a:t>
            </a:r>
            <a:r>
              <a:rPr lang="cs-CZ" sz="3200" b="1" dirty="0">
                <a:solidFill>
                  <a:srgbClr val="002060"/>
                </a:solidFill>
                <a:latin typeface="Arial" panose="020B0604020202020204" pitchFamily="34" charset="0"/>
                <a:cs typeface="Arial" panose="020B0604020202020204" pitchFamily="34" charset="0"/>
              </a:rPr>
              <a:t>pokles diverzity s rostoucí nadmořskou výškou</a:t>
            </a:r>
            <a:r>
              <a:rPr lang="cs-CZ" sz="3200" dirty="0">
                <a:solidFill>
                  <a:srgbClr val="002060"/>
                </a:solidFill>
                <a:latin typeface="Arial" panose="020B0604020202020204" pitchFamily="34" charset="0"/>
                <a:cs typeface="Arial" panose="020B0604020202020204" pitchFamily="34" charset="0"/>
              </a:rPr>
              <a:t>, tedy i s měnícím se </a:t>
            </a:r>
            <a:r>
              <a:rPr lang="cs-CZ" sz="3200" dirty="0" err="1">
                <a:solidFill>
                  <a:srgbClr val="002060"/>
                </a:solidFill>
                <a:latin typeface="Arial" panose="020B0604020202020204" pitchFamily="34" charset="0"/>
                <a:cs typeface="Arial" panose="020B0604020202020204" pitchFamily="34" charset="0"/>
              </a:rPr>
              <a:t>mezoklimatem</a:t>
            </a:r>
            <a:r>
              <a:rPr lang="cs-CZ" sz="3200" dirty="0">
                <a:solidFill>
                  <a:srgbClr val="002060"/>
                </a:solidFill>
                <a:latin typeface="Arial" panose="020B0604020202020204" pitchFamily="34" charset="0"/>
                <a:cs typeface="Arial" panose="020B0604020202020204" pitchFamily="34" charset="0"/>
              </a:rPr>
              <a:t>. Stále má výrazný vliv produktivita, projevují se regionální disturbance (kupř. lesní požáry). Významným faktorem je </a:t>
            </a:r>
            <a:r>
              <a:rPr lang="cs-CZ" sz="3200" dirty="0" err="1">
                <a:solidFill>
                  <a:srgbClr val="002060"/>
                </a:solidFill>
                <a:latin typeface="Arial" panose="020B0604020202020204" pitchFamily="34" charset="0"/>
                <a:cs typeface="Arial" panose="020B0604020202020204" pitchFamily="34" charset="0"/>
              </a:rPr>
              <a:t>sukcesní</a:t>
            </a:r>
            <a:r>
              <a:rPr lang="cs-CZ" sz="3200" dirty="0">
                <a:solidFill>
                  <a:srgbClr val="002060"/>
                </a:solidFill>
                <a:latin typeface="Arial" panose="020B0604020202020204" pitchFamily="34" charset="0"/>
                <a:cs typeface="Arial" panose="020B0604020202020204" pitchFamily="34" charset="0"/>
              </a:rPr>
              <a:t> stáří – předpokládá se, že </a:t>
            </a:r>
            <a:r>
              <a:rPr lang="cs-CZ" sz="3200" dirty="0" err="1">
                <a:solidFill>
                  <a:srgbClr val="002060"/>
                </a:solidFill>
                <a:latin typeface="Arial" panose="020B0604020202020204" pitchFamily="34" charset="0"/>
                <a:cs typeface="Arial" panose="020B0604020202020204" pitchFamily="34" charset="0"/>
              </a:rPr>
              <a:t>sukcesní</a:t>
            </a:r>
            <a:r>
              <a:rPr lang="cs-CZ" sz="3200" dirty="0">
                <a:solidFill>
                  <a:srgbClr val="002060"/>
                </a:solidFill>
                <a:latin typeface="Arial" panose="020B0604020202020204" pitchFamily="34" charset="0"/>
                <a:cs typeface="Arial" panose="020B0604020202020204" pitchFamily="34" charset="0"/>
              </a:rPr>
              <a:t> stádia jsou tím druhově bohatší, čím jsou bližší klimaxu.</a:t>
            </a:r>
          </a:p>
        </p:txBody>
      </p:sp>
    </p:spTree>
    <p:extLst>
      <p:ext uri="{BB962C8B-B14F-4D97-AF65-F5344CB8AC3E}">
        <p14:creationId xmlns:p14="http://schemas.microsoft.com/office/powerpoint/2010/main" val="563601860"/>
      </p:ext>
    </p:extLst>
  </p:cSld>
  <p:clrMapOvr>
    <a:masterClrMapping/>
  </p:clrMapOvr>
  <p:transition spd="med">
    <p:split/>
  </p:transition>
</p:sld>
</file>

<file path=ppt/theme/theme1.xml><?xml version="1.0" encoding="utf-8"?>
<a:theme xmlns:a="http://schemas.openxmlformats.org/drawingml/2006/main" name="Vzletný">
  <a:themeElements>
    <a:clrScheme name="Vzletný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Vzletný">
      <a:majorFont>
        <a:latin typeface="Arial"/>
        <a:ea typeface=""/>
        <a:cs typeface="Times New Roman"/>
      </a:majorFont>
      <a:minorFont>
        <a:latin typeface="Times New Roman"/>
        <a:ea typeface=""/>
        <a:cs typeface="Times New Roma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Vzletný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Vzletný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Vzletný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zletný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Vzletný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Designs\Vzletný.pot</Template>
  <TotalTime>3774</TotalTime>
  <Words>3318</Words>
  <Application>Microsoft Office PowerPoint</Application>
  <PresentationFormat>Předvádění na obrazovce (4:3)</PresentationFormat>
  <Paragraphs>381</Paragraphs>
  <Slides>109</Slides>
  <Notes>30</Notes>
  <HiddenSlides>2</HiddenSlides>
  <MMClips>0</MMClips>
  <ScaleCrop>false</ScaleCrop>
  <HeadingPairs>
    <vt:vector size="8" baseType="variant">
      <vt:variant>
        <vt:lpstr>Použitá písma</vt:lpstr>
      </vt:variant>
      <vt:variant>
        <vt:i4>16</vt:i4>
      </vt:variant>
      <vt:variant>
        <vt:lpstr>Motiv</vt:lpstr>
      </vt:variant>
      <vt:variant>
        <vt:i4>1</vt:i4>
      </vt:variant>
      <vt:variant>
        <vt:lpstr>Vložené servery OLE</vt:lpstr>
      </vt:variant>
      <vt:variant>
        <vt:i4>1</vt:i4>
      </vt:variant>
      <vt:variant>
        <vt:lpstr>Nadpisy snímků</vt:lpstr>
      </vt:variant>
      <vt:variant>
        <vt:i4>109</vt:i4>
      </vt:variant>
    </vt:vector>
  </HeadingPairs>
  <TitlesOfParts>
    <vt:vector size="127" baseType="lpstr">
      <vt:lpstr>Arial</vt:lpstr>
      <vt:lpstr>Arial Black</vt:lpstr>
      <vt:lpstr>Candara</vt:lpstr>
      <vt:lpstr>Linux Libertine</vt:lpstr>
      <vt:lpstr>MathJax_Main</vt:lpstr>
      <vt:lpstr>MathJax_Math-italic</vt:lpstr>
      <vt:lpstr>MathJax_Size1</vt:lpstr>
      <vt:lpstr>MathJax_Size2</vt:lpstr>
      <vt:lpstr>open sans</vt:lpstr>
      <vt:lpstr>Roboto</vt:lpstr>
      <vt:lpstr>Symbol</vt:lpstr>
      <vt:lpstr>Tahoma</vt:lpstr>
      <vt:lpstr>Times New Roman</vt:lpstr>
      <vt:lpstr>TimesNewRomanPS-BoldMT</vt:lpstr>
      <vt:lpstr>Trebuchet MS</vt:lpstr>
      <vt:lpstr>Wingdings</vt:lpstr>
      <vt:lpstr>Vzletný</vt:lpstr>
      <vt:lpstr>Graf</vt:lpstr>
      <vt:lpstr>OCHRANA BIODIVERZITY 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uzivatel</dc:creator>
  <cp:lastModifiedBy>uživatel</cp:lastModifiedBy>
  <cp:revision>226</cp:revision>
  <dcterms:created xsi:type="dcterms:W3CDTF">1601-01-01T00:00:00Z</dcterms:created>
  <dcterms:modified xsi:type="dcterms:W3CDTF">2019-08-14T10:17:10Z</dcterms:modified>
</cp:coreProperties>
</file>