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4" r:id="rId3"/>
    <p:sldId id="285" r:id="rId4"/>
    <p:sldId id="286" r:id="rId5"/>
    <p:sldId id="287" r:id="rId6"/>
    <p:sldId id="288" r:id="rId7"/>
    <p:sldId id="289" r:id="rId8"/>
    <p:sldId id="290" r:id="rId9"/>
    <p:sldId id="291" r:id="rId10"/>
    <p:sldId id="292" r:id="rId11"/>
  </p:sldIdLst>
  <p:sldSz cx="9144000" cy="6858000" type="screen4x3"/>
  <p:notesSz cx="6761163" cy="99425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713" autoAdjust="0"/>
  </p:normalViewPr>
  <p:slideViewPr>
    <p:cSldViewPr>
      <p:cViewPr varScale="1">
        <p:scale>
          <a:sx n="54" d="100"/>
          <a:sy n="54" d="100"/>
        </p:scale>
        <p:origin x="-54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22.12.2016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22.12.2016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22.12.2016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22.12.2016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22.12.2016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22.12.2016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22.12.2016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22.12.2016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22.12.2016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22.12.2016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22.12.2016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6D095D-6575-430C-9FEE-7D93B7DB1B8C}" type="datetimeFigureOut">
              <a:rPr lang="cs-CZ" smtClean="0"/>
              <a:pPr/>
              <a:t>22.12.2016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1196752"/>
            <a:ext cx="7772400" cy="1470025"/>
          </a:xfrm>
        </p:spPr>
        <p:txBody>
          <a:bodyPr>
            <a:normAutofit/>
          </a:bodyPr>
          <a:lstStyle/>
          <a:p>
            <a:r>
              <a:rPr lang="cs-CZ" u="sng" dirty="0" smtClean="0"/>
              <a:t>Výběrový kurz B – právo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dirty="0" smtClean="0"/>
              <a:t>SPRÁVNÍ PRÁVO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971600" y="3284984"/>
            <a:ext cx="7416824" cy="1872208"/>
          </a:xfrm>
        </p:spPr>
        <p:txBody>
          <a:bodyPr>
            <a:noAutofit/>
          </a:bodyPr>
          <a:lstStyle/>
          <a:p>
            <a:r>
              <a:rPr lang="cs-CZ" b="1" dirty="0" smtClean="0"/>
              <a:t>Sedmá přednáška – činnost veřejné správy správní akty</a:t>
            </a:r>
            <a:endParaRPr lang="cs-CZ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800" dirty="0" smtClean="0"/>
              <a:t>Správní právo – </a:t>
            </a:r>
            <a:r>
              <a:rPr lang="cs-CZ" sz="2800" b="1" dirty="0" smtClean="0"/>
              <a:t>správní akty </a:t>
            </a:r>
            <a:r>
              <a:rPr lang="cs-CZ" sz="2800" dirty="0" smtClean="0"/>
              <a:t>–</a:t>
            </a:r>
            <a:r>
              <a:rPr lang="cs-CZ" sz="2400" dirty="0" smtClean="0"/>
              <a:t> </a:t>
            </a:r>
            <a:r>
              <a:rPr lang="cs-CZ" sz="2400" b="1" dirty="0" smtClean="0"/>
              <a:t>vlastnosti správních aktů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cs-CZ" b="1" dirty="0" smtClean="0"/>
              <a:t>Platnost</a:t>
            </a:r>
          </a:p>
          <a:p>
            <a:pPr>
              <a:buNone/>
            </a:pPr>
            <a:r>
              <a:rPr lang="cs-CZ" b="1" dirty="0" smtClean="0"/>
              <a:t>Právní moc </a:t>
            </a:r>
            <a:r>
              <a:rPr lang="cs-CZ" dirty="0" smtClean="0"/>
              <a:t>– důsledky:</a:t>
            </a:r>
          </a:p>
          <a:p>
            <a:pPr marL="514350" indent="-514350">
              <a:buAutoNum type="alphaLcParenR"/>
            </a:pPr>
            <a:r>
              <a:rPr lang="cs-CZ" dirty="0" smtClean="0"/>
              <a:t>Procesní – konečnost</a:t>
            </a:r>
          </a:p>
          <a:p>
            <a:pPr marL="514350" indent="-514350">
              <a:buAutoNum type="alphaLcParenR"/>
            </a:pPr>
            <a:r>
              <a:rPr lang="cs-CZ" dirty="0" err="1" smtClean="0"/>
              <a:t>Hmotněprávní</a:t>
            </a:r>
            <a:r>
              <a:rPr lang="cs-CZ" dirty="0" smtClean="0"/>
              <a:t> – nelze změnit nebo zrušit po PM a nelze znovu rozhodnout</a:t>
            </a:r>
          </a:p>
          <a:p>
            <a:pPr marL="514350" indent="-514350">
              <a:buNone/>
            </a:pPr>
            <a:r>
              <a:rPr lang="cs-CZ" b="1" dirty="0" smtClean="0"/>
              <a:t>Účinnost – </a:t>
            </a:r>
            <a:r>
              <a:rPr lang="cs-CZ" dirty="0" smtClean="0"/>
              <a:t>schopnost vyvolávat účinky</a:t>
            </a:r>
          </a:p>
          <a:p>
            <a:pPr marL="514350" indent="-514350">
              <a:buNone/>
            </a:pPr>
            <a:r>
              <a:rPr lang="cs-CZ" b="1" dirty="0" smtClean="0"/>
              <a:t>Vynutitelnost – </a:t>
            </a:r>
            <a:r>
              <a:rPr lang="cs-CZ" dirty="0" smtClean="0"/>
              <a:t>lze vymáhat exekučně</a:t>
            </a:r>
          </a:p>
          <a:p>
            <a:pPr marL="514350" indent="-514350">
              <a:buNone/>
            </a:pPr>
            <a:endParaRPr lang="cs-CZ" b="1" dirty="0" smtClean="0"/>
          </a:p>
          <a:p>
            <a:pPr marL="514350" indent="-514350">
              <a:buNone/>
            </a:pPr>
            <a:r>
              <a:rPr lang="cs-CZ" b="1" dirty="0" smtClean="0"/>
              <a:t>Fikce správního aktu:</a:t>
            </a:r>
          </a:p>
          <a:p>
            <a:pPr marL="514350" indent="-514350">
              <a:buAutoNum type="alphaLcParenR"/>
            </a:pPr>
            <a:r>
              <a:rPr lang="cs-CZ" dirty="0" smtClean="0"/>
              <a:t>Pozitivního </a:t>
            </a:r>
            <a:r>
              <a:rPr lang="cs-CZ" dirty="0" err="1" smtClean="0"/>
              <a:t>spr</a:t>
            </a:r>
            <a:r>
              <a:rPr lang="cs-CZ" dirty="0" smtClean="0"/>
              <a:t>. aktu</a:t>
            </a:r>
          </a:p>
          <a:p>
            <a:pPr marL="514350" indent="-514350">
              <a:buAutoNum type="alphaLcParenR"/>
            </a:pPr>
            <a:r>
              <a:rPr lang="cs-CZ" dirty="0" smtClean="0"/>
              <a:t>Negativního </a:t>
            </a:r>
            <a:r>
              <a:rPr lang="cs-CZ" dirty="0" err="1" smtClean="0"/>
              <a:t>spr</a:t>
            </a:r>
            <a:r>
              <a:rPr lang="cs-CZ" dirty="0" smtClean="0"/>
              <a:t>. aktu</a:t>
            </a:r>
          </a:p>
          <a:p>
            <a:pPr marL="514350" indent="-514350">
              <a:buNone/>
            </a:pPr>
            <a:endParaRPr lang="cs-CZ" b="1" dirty="0" smtClean="0"/>
          </a:p>
          <a:p>
            <a:pPr marL="514350" indent="-514350">
              <a:buNone/>
            </a:pPr>
            <a:r>
              <a:rPr lang="cs-CZ" b="1" dirty="0" smtClean="0"/>
              <a:t>Řetězení a subsumpce spr. aktů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Správní právo – </a:t>
            </a:r>
            <a:r>
              <a:rPr lang="cs-CZ" b="1" dirty="0" smtClean="0"/>
              <a:t>správní akty </a:t>
            </a:r>
            <a:r>
              <a:rPr lang="cs-CZ" dirty="0" smtClean="0"/>
              <a:t>- </a:t>
            </a:r>
            <a:r>
              <a:rPr lang="cs-CZ" b="1" dirty="0" smtClean="0"/>
              <a:t>členění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00600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cs-CZ" b="1" dirty="0" smtClean="0"/>
              <a:t>Dle obsahu:</a:t>
            </a:r>
          </a:p>
          <a:p>
            <a:endParaRPr lang="cs-CZ" b="1" dirty="0" smtClean="0"/>
          </a:p>
          <a:p>
            <a:r>
              <a:rPr lang="cs-CZ" b="1" dirty="0" smtClean="0"/>
              <a:t>Materiální</a:t>
            </a:r>
            <a:r>
              <a:rPr lang="cs-CZ" dirty="0" smtClean="0"/>
              <a:t> – upravují </a:t>
            </a:r>
            <a:r>
              <a:rPr lang="cs-CZ" dirty="0" err="1" smtClean="0"/>
              <a:t>hmotněprávní</a:t>
            </a:r>
            <a:r>
              <a:rPr lang="cs-CZ" dirty="0" smtClean="0"/>
              <a:t> postavení účastníků</a:t>
            </a:r>
          </a:p>
          <a:p>
            <a:r>
              <a:rPr lang="cs-CZ" b="1" dirty="0" smtClean="0"/>
              <a:t>Procesní</a:t>
            </a:r>
            <a:r>
              <a:rPr lang="cs-CZ" dirty="0" smtClean="0"/>
              <a:t> – upravují postavení účastníků ve správním řízení</a:t>
            </a:r>
          </a:p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r>
              <a:rPr lang="cs-CZ" b="1" dirty="0" smtClean="0"/>
              <a:t>Dle povahy účinků:</a:t>
            </a:r>
          </a:p>
          <a:p>
            <a:endParaRPr lang="cs-CZ" b="1" dirty="0" smtClean="0"/>
          </a:p>
          <a:p>
            <a:r>
              <a:rPr lang="cs-CZ" b="1" dirty="0" smtClean="0"/>
              <a:t>Konstitutivní – </a:t>
            </a:r>
            <a:r>
              <a:rPr lang="cs-CZ" dirty="0" smtClean="0"/>
              <a:t>zakládají, mění nebo ruší právní vztahy, působí pro </a:t>
            </a:r>
            <a:r>
              <a:rPr lang="cs-CZ" dirty="0" err="1" smtClean="0"/>
              <a:t>futuro</a:t>
            </a:r>
            <a:r>
              <a:rPr lang="cs-CZ" dirty="0" smtClean="0"/>
              <a:t>, tj. ex </a:t>
            </a:r>
            <a:r>
              <a:rPr lang="cs-CZ" dirty="0" err="1" smtClean="0"/>
              <a:t>nunc</a:t>
            </a:r>
            <a:r>
              <a:rPr lang="cs-CZ" dirty="0" smtClean="0"/>
              <a:t>, typicky koncese, mohou být </a:t>
            </a:r>
            <a:r>
              <a:rPr lang="cs-CZ" b="1" dirty="0" smtClean="0"/>
              <a:t>in </a:t>
            </a:r>
            <a:r>
              <a:rPr lang="cs-CZ" b="1" dirty="0" err="1" smtClean="0"/>
              <a:t>favorem</a:t>
            </a:r>
            <a:r>
              <a:rPr lang="cs-CZ" b="1" dirty="0" smtClean="0"/>
              <a:t> </a:t>
            </a:r>
            <a:r>
              <a:rPr lang="cs-CZ" dirty="0" smtClean="0"/>
              <a:t>nebo </a:t>
            </a:r>
            <a:r>
              <a:rPr lang="cs-CZ" b="1" dirty="0" smtClean="0"/>
              <a:t>in </a:t>
            </a:r>
            <a:r>
              <a:rPr lang="cs-CZ" b="1" dirty="0" err="1" smtClean="0"/>
              <a:t>detrrimentum</a:t>
            </a:r>
            <a:endParaRPr lang="cs-CZ" b="1" dirty="0" smtClean="0"/>
          </a:p>
          <a:p>
            <a:r>
              <a:rPr lang="cs-CZ" b="1" dirty="0" smtClean="0"/>
              <a:t>Deklaratorní – </a:t>
            </a:r>
            <a:r>
              <a:rPr lang="cs-CZ" dirty="0" smtClean="0"/>
              <a:t>autoritativně prohlašují již existující právní vztahy, působí zpětně, ex </a:t>
            </a:r>
            <a:r>
              <a:rPr lang="cs-CZ" dirty="0" err="1" smtClean="0"/>
              <a:t>tunc</a:t>
            </a:r>
            <a:r>
              <a:rPr lang="cs-CZ" dirty="0" smtClean="0"/>
              <a:t>, typicky ohlašovací živnost</a:t>
            </a:r>
          </a:p>
          <a:p>
            <a:pPr>
              <a:buNone/>
            </a:pPr>
            <a:endParaRPr lang="cs-CZ" b="1" dirty="0" smtClean="0"/>
          </a:p>
          <a:p>
            <a:pPr>
              <a:buNone/>
            </a:pPr>
            <a:r>
              <a:rPr lang="cs-CZ" b="1" dirty="0" smtClean="0"/>
              <a:t>Dle okruhu zavázaných osob:</a:t>
            </a:r>
          </a:p>
          <a:p>
            <a:endParaRPr lang="cs-CZ" b="1" dirty="0" smtClean="0"/>
          </a:p>
          <a:p>
            <a:r>
              <a:rPr lang="cs-CZ" b="1" dirty="0" smtClean="0"/>
              <a:t>Ad personam – </a:t>
            </a:r>
            <a:r>
              <a:rPr lang="cs-CZ" dirty="0" smtClean="0"/>
              <a:t>zamítnutí žádosti o přechodný pobyt na území ČR</a:t>
            </a:r>
          </a:p>
          <a:p>
            <a:r>
              <a:rPr lang="cs-CZ" b="1" dirty="0" smtClean="0"/>
              <a:t>In </a:t>
            </a:r>
            <a:r>
              <a:rPr lang="cs-CZ" b="1" dirty="0" err="1" smtClean="0"/>
              <a:t>rem</a:t>
            </a:r>
            <a:r>
              <a:rPr lang="cs-CZ" b="1" dirty="0" smtClean="0"/>
              <a:t> – </a:t>
            </a:r>
            <a:r>
              <a:rPr lang="cs-CZ" dirty="0" smtClean="0"/>
              <a:t>stavební povolení</a:t>
            </a:r>
          </a:p>
          <a:p>
            <a:pPr>
              <a:buNone/>
            </a:pPr>
            <a:endParaRPr lang="cs-CZ" b="1" dirty="0" smtClean="0"/>
          </a:p>
          <a:p>
            <a:pPr>
              <a:buNone/>
            </a:pPr>
            <a:r>
              <a:rPr lang="cs-CZ" b="1" dirty="0" smtClean="0"/>
              <a:t>Podle procesního režimu</a:t>
            </a:r>
            <a:r>
              <a:rPr lang="cs-CZ" dirty="0" smtClean="0"/>
              <a:t>:</a:t>
            </a:r>
          </a:p>
          <a:p>
            <a:r>
              <a:rPr lang="cs-CZ" b="1" dirty="0" smtClean="0"/>
              <a:t>Dle správního řádu </a:t>
            </a:r>
            <a:r>
              <a:rPr lang="cs-CZ" dirty="0" smtClean="0"/>
              <a:t>– řízení žádosti o přechodný pobyt na území ČR</a:t>
            </a:r>
          </a:p>
          <a:p>
            <a:r>
              <a:rPr lang="cs-CZ" b="1" dirty="0" smtClean="0"/>
              <a:t>S jiným procesním režimem </a:t>
            </a:r>
            <a:r>
              <a:rPr lang="cs-CZ" dirty="0" smtClean="0"/>
              <a:t>– dle zákona č. 412/2005 Sb., o ochraně utajovaných informací a o bezpečnostní způsobilosti</a:t>
            </a:r>
          </a:p>
          <a:p>
            <a:r>
              <a:rPr lang="cs-CZ" b="1" dirty="0" smtClean="0"/>
              <a:t>Vydávané </a:t>
            </a:r>
            <a:r>
              <a:rPr lang="cs-CZ" b="1" dirty="0" err="1" smtClean="0"/>
              <a:t>bezprocedurálně</a:t>
            </a:r>
            <a:r>
              <a:rPr lang="cs-CZ" b="1" dirty="0" smtClean="0"/>
              <a:t> </a:t>
            </a:r>
            <a:r>
              <a:rPr lang="cs-CZ" dirty="0" smtClean="0"/>
              <a:t>– typicky pozitivní správní akt vydávaný </a:t>
            </a:r>
            <a:r>
              <a:rPr lang="cs-CZ" dirty="0" err="1" smtClean="0"/>
              <a:t>bezprocedurálně</a:t>
            </a:r>
            <a:r>
              <a:rPr lang="cs-CZ" dirty="0" smtClean="0"/>
              <a:t> in </a:t>
            </a:r>
            <a:r>
              <a:rPr lang="cs-CZ" dirty="0" err="1" smtClean="0"/>
              <a:t>favorem</a:t>
            </a:r>
            <a:r>
              <a:rPr lang="cs-CZ" dirty="0" smtClean="0"/>
              <a:t> zákon č. 499/2004 Sb. o archivnictví a spisové službě a změně některých zákonů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5792282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AutoNum type="alphaLcParenR"/>
            </a:pPr>
            <a:r>
              <a:rPr lang="cs-CZ" b="1" dirty="0" smtClean="0"/>
              <a:t>souhlas/schválení</a:t>
            </a:r>
          </a:p>
          <a:p>
            <a:pPr marL="514350" indent="-514350">
              <a:buAutoNum type="alphaLcParenR"/>
            </a:pPr>
            <a:endParaRPr lang="cs-CZ" b="1" dirty="0" smtClean="0"/>
          </a:p>
          <a:p>
            <a:pPr marL="514350" indent="-514350">
              <a:buAutoNum type="alphaLcParenR"/>
            </a:pPr>
            <a:r>
              <a:rPr lang="cs-CZ" b="1" dirty="0" smtClean="0"/>
              <a:t>Povolení (dříve dovolení/policejní dovolení)</a:t>
            </a:r>
          </a:p>
          <a:p>
            <a:pPr marL="514350" indent="-514350">
              <a:buAutoNum type="alphaLcParenR"/>
            </a:pPr>
            <a:endParaRPr lang="cs-CZ" b="1" dirty="0" smtClean="0"/>
          </a:p>
          <a:p>
            <a:pPr marL="514350" indent="-514350">
              <a:buAutoNum type="alphaLcParenR"/>
            </a:pPr>
            <a:r>
              <a:rPr lang="cs-CZ" b="1" dirty="0" smtClean="0"/>
              <a:t>Koncese</a:t>
            </a:r>
          </a:p>
          <a:p>
            <a:pPr marL="514350" indent="-514350">
              <a:buAutoNum type="alphaLcParenR"/>
            </a:pPr>
            <a:endParaRPr lang="cs-CZ" b="1" dirty="0" smtClean="0"/>
          </a:p>
          <a:p>
            <a:pPr marL="514350" indent="-514350">
              <a:buAutoNum type="alphaLcParenR"/>
            </a:pPr>
            <a:r>
              <a:rPr lang="cs-CZ" b="1" dirty="0" smtClean="0"/>
              <a:t>Příslib</a:t>
            </a:r>
          </a:p>
          <a:p>
            <a:pPr marL="514350" indent="-514350">
              <a:buAutoNum type="alphaLcParenR"/>
            </a:pPr>
            <a:endParaRPr lang="cs-CZ" b="1" dirty="0" smtClean="0"/>
          </a:p>
          <a:p>
            <a:pPr marL="514350" indent="-514350">
              <a:buAutoNum type="alphaLcParenR"/>
            </a:pPr>
            <a:r>
              <a:rPr lang="cs-CZ" b="1" dirty="0" smtClean="0"/>
              <a:t>Zákazy, příkazy, závazné pokyny, výměry</a:t>
            </a:r>
            <a:endParaRPr lang="cs-CZ" b="1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Autofit/>
          </a:bodyPr>
          <a:lstStyle/>
          <a:p>
            <a:r>
              <a:rPr lang="cs-CZ" sz="2800" dirty="0" smtClean="0"/>
              <a:t>Správní právo – </a:t>
            </a:r>
            <a:r>
              <a:rPr lang="cs-CZ" sz="2800" b="1" dirty="0" smtClean="0"/>
              <a:t>správní akty </a:t>
            </a:r>
            <a:r>
              <a:rPr lang="cs-CZ" sz="2800" dirty="0" smtClean="0"/>
              <a:t>– </a:t>
            </a:r>
            <a:r>
              <a:rPr lang="cs-CZ" sz="2800" b="1" dirty="0" smtClean="0"/>
              <a:t>typizované případy</a:t>
            </a:r>
            <a:endParaRPr lang="cs-CZ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lphaLcParenR"/>
            </a:pPr>
            <a:r>
              <a:rPr lang="cs-CZ" b="1" dirty="0" err="1" smtClean="0"/>
              <a:t>Kompeteční</a:t>
            </a:r>
            <a:endParaRPr lang="cs-CZ" b="1" dirty="0" smtClean="0"/>
          </a:p>
          <a:p>
            <a:pPr marL="514350" indent="-514350">
              <a:buFont typeface="+mj-lt"/>
              <a:buAutoNum type="alphaLcParenR"/>
            </a:pPr>
            <a:endParaRPr lang="cs-CZ" b="1" dirty="0" smtClean="0"/>
          </a:p>
          <a:p>
            <a:pPr marL="514350" indent="-514350">
              <a:buFont typeface="+mj-lt"/>
              <a:buAutoNum type="alphaLcParenR"/>
            </a:pPr>
            <a:r>
              <a:rPr lang="cs-CZ" b="1" dirty="0" smtClean="0"/>
              <a:t>Obsahové</a:t>
            </a:r>
          </a:p>
          <a:p>
            <a:pPr marL="514350" indent="-514350">
              <a:buFont typeface="+mj-lt"/>
              <a:buAutoNum type="alphaLcParenR"/>
            </a:pPr>
            <a:endParaRPr lang="cs-CZ" b="1" dirty="0" smtClean="0"/>
          </a:p>
          <a:p>
            <a:pPr marL="514350" indent="-514350">
              <a:buFont typeface="+mj-lt"/>
              <a:buAutoNum type="alphaLcParenR"/>
            </a:pPr>
            <a:r>
              <a:rPr lang="cs-CZ" b="1" dirty="0" smtClean="0"/>
              <a:t>Formální (vnější forma)</a:t>
            </a:r>
          </a:p>
          <a:p>
            <a:pPr marL="514350" indent="-514350">
              <a:buFont typeface="+mj-lt"/>
              <a:buAutoNum type="alphaLcParenR"/>
            </a:pPr>
            <a:endParaRPr lang="cs-CZ" b="1" dirty="0" smtClean="0"/>
          </a:p>
          <a:p>
            <a:pPr marL="514350" indent="-514350">
              <a:buFont typeface="+mj-lt"/>
              <a:buAutoNum type="alphaLcParenR"/>
            </a:pPr>
            <a:r>
              <a:rPr lang="cs-CZ" b="1" dirty="0" smtClean="0"/>
              <a:t>Procedurální</a:t>
            </a:r>
            <a:endParaRPr lang="cs-CZ" b="1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800" dirty="0" smtClean="0"/>
              <a:t>Správní právo – </a:t>
            </a:r>
            <a:r>
              <a:rPr lang="cs-CZ" sz="2800" b="1" dirty="0" smtClean="0"/>
              <a:t>správní akty </a:t>
            </a:r>
            <a:r>
              <a:rPr lang="cs-CZ" sz="2800" dirty="0" smtClean="0"/>
              <a:t>– </a:t>
            </a:r>
            <a:r>
              <a:rPr lang="cs-CZ" sz="2800" b="1" dirty="0" smtClean="0"/>
              <a:t>náležitosti</a:t>
            </a:r>
            <a:endParaRPr lang="cs-CZ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b="1" dirty="0" smtClean="0"/>
              <a:t>Kompetenční náležitosti </a:t>
            </a:r>
            <a:r>
              <a:rPr lang="cs-CZ" dirty="0" smtClean="0"/>
              <a:t>– věcně místně a funkčně příslušný orgán</a:t>
            </a:r>
          </a:p>
          <a:p>
            <a:pPr>
              <a:buNone/>
            </a:pPr>
            <a:endParaRPr lang="cs-CZ" b="1" dirty="0" smtClean="0"/>
          </a:p>
          <a:p>
            <a:pPr>
              <a:buNone/>
            </a:pPr>
            <a:r>
              <a:rPr lang="cs-CZ" b="1" dirty="0" smtClean="0"/>
              <a:t>Obsahové náležitosti </a:t>
            </a:r>
            <a:r>
              <a:rPr lang="cs-CZ" dirty="0" smtClean="0"/>
              <a:t>– jasný, srozumitelný, určitý</a:t>
            </a:r>
          </a:p>
          <a:p>
            <a:pPr>
              <a:buNone/>
            </a:pPr>
            <a:r>
              <a:rPr lang="cs-CZ" dirty="0" smtClean="0"/>
              <a:t>Rozhodnutí o určité otázce + vedlejší ustanovení:</a:t>
            </a:r>
          </a:p>
          <a:p>
            <a:pPr>
              <a:buNone/>
            </a:pPr>
            <a:r>
              <a:rPr lang="cs-CZ" dirty="0" smtClean="0"/>
              <a:t>a) Modus = příkaz</a:t>
            </a:r>
          </a:p>
          <a:p>
            <a:pPr>
              <a:buNone/>
            </a:pPr>
            <a:r>
              <a:rPr lang="cs-CZ" dirty="0" smtClean="0"/>
              <a:t>b) Časová doložka – </a:t>
            </a:r>
            <a:r>
              <a:rPr lang="cs-CZ" dirty="0" err="1" smtClean="0"/>
              <a:t>suspenzivní</a:t>
            </a:r>
            <a:r>
              <a:rPr lang="cs-CZ" dirty="0" smtClean="0"/>
              <a:t>/rezolutivní</a:t>
            </a:r>
          </a:p>
          <a:p>
            <a:pPr>
              <a:buNone/>
            </a:pPr>
            <a:r>
              <a:rPr lang="cs-CZ" dirty="0" smtClean="0"/>
              <a:t>c) Podmínka</a:t>
            </a:r>
          </a:p>
          <a:p>
            <a:pPr>
              <a:buNone/>
            </a:pPr>
            <a:r>
              <a:rPr lang="cs-CZ" dirty="0" smtClean="0"/>
              <a:t>d) Výhrada </a:t>
            </a:r>
            <a:endParaRPr lang="cs-CZ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800" dirty="0" smtClean="0"/>
              <a:t>Správní právo – </a:t>
            </a:r>
            <a:r>
              <a:rPr lang="cs-CZ" sz="2800" b="1" dirty="0" smtClean="0"/>
              <a:t>správní akty </a:t>
            </a:r>
            <a:r>
              <a:rPr lang="cs-CZ" sz="2800" dirty="0" smtClean="0"/>
              <a:t>– </a:t>
            </a:r>
            <a:r>
              <a:rPr lang="cs-CZ" sz="2800" b="1" dirty="0" smtClean="0"/>
              <a:t>kompetenční a obsahové</a:t>
            </a:r>
            <a:endParaRPr lang="cs-CZ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800" dirty="0" smtClean="0"/>
              <a:t>Správní právo – </a:t>
            </a:r>
            <a:r>
              <a:rPr lang="cs-CZ" sz="2800" b="1" dirty="0" smtClean="0"/>
              <a:t>správní akty </a:t>
            </a:r>
            <a:r>
              <a:rPr lang="cs-CZ" sz="2800" dirty="0" smtClean="0"/>
              <a:t>– </a:t>
            </a:r>
            <a:r>
              <a:rPr lang="cs-CZ" sz="2800" b="1" dirty="0" smtClean="0"/>
              <a:t>náležitosti vnější formy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 smtClean="0"/>
              <a:t>Zásadně</a:t>
            </a:r>
            <a:r>
              <a:rPr lang="cs-CZ" dirty="0" smtClean="0"/>
              <a:t> </a:t>
            </a:r>
            <a:r>
              <a:rPr lang="cs-CZ" b="1" dirty="0" smtClean="0"/>
              <a:t>písemná forma </a:t>
            </a:r>
            <a:r>
              <a:rPr lang="cs-CZ" dirty="0" smtClean="0"/>
              <a:t>+ od roku 2009 </a:t>
            </a:r>
            <a:r>
              <a:rPr lang="cs-CZ" b="1" dirty="0" smtClean="0"/>
              <a:t>forma datové zprávy</a:t>
            </a:r>
            <a:r>
              <a:rPr lang="cs-CZ" dirty="0" smtClean="0"/>
              <a:t> jako forma rovnocenná písemné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b="1" dirty="0" smtClean="0"/>
              <a:t>Formální struktura</a:t>
            </a:r>
            <a:r>
              <a:rPr lang="cs-CZ" dirty="0" smtClean="0"/>
              <a:t>:</a:t>
            </a:r>
          </a:p>
          <a:p>
            <a:pPr marL="514350" indent="-514350">
              <a:buAutoNum type="alphaLcParenR"/>
            </a:pPr>
            <a:r>
              <a:rPr lang="cs-CZ" dirty="0" smtClean="0"/>
              <a:t>Výrok (enunciát)</a:t>
            </a:r>
          </a:p>
          <a:p>
            <a:pPr marL="514350" indent="-514350">
              <a:buAutoNum type="alphaLcParenR"/>
            </a:pPr>
            <a:r>
              <a:rPr lang="cs-CZ" dirty="0" smtClean="0"/>
              <a:t>Odůvodnění</a:t>
            </a:r>
          </a:p>
          <a:p>
            <a:pPr marL="514350" indent="-514350">
              <a:buAutoNum type="alphaLcParenR"/>
            </a:pPr>
            <a:r>
              <a:rPr lang="cs-CZ" dirty="0" smtClean="0"/>
              <a:t>Poučení</a:t>
            </a:r>
          </a:p>
          <a:p>
            <a:pPr marL="514350" indent="-514350"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800" dirty="0" smtClean="0"/>
              <a:t>Správní právo – </a:t>
            </a:r>
            <a:r>
              <a:rPr lang="cs-CZ" sz="2800" b="1" dirty="0" smtClean="0"/>
              <a:t>správní akty </a:t>
            </a:r>
            <a:r>
              <a:rPr lang="cs-CZ" sz="2800" dirty="0" smtClean="0"/>
              <a:t>– </a:t>
            </a:r>
            <a:r>
              <a:rPr lang="cs-CZ" sz="2800" b="1" dirty="0" smtClean="0"/>
              <a:t>vady správních aktů</a:t>
            </a: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cs-CZ" b="1" dirty="0" smtClean="0"/>
              <a:t>Správní akty nezákonné a věcně nesprávné</a:t>
            </a:r>
          </a:p>
          <a:p>
            <a:pPr>
              <a:buNone/>
            </a:pPr>
            <a:r>
              <a:rPr lang="cs-CZ" b="1" dirty="0" smtClean="0"/>
              <a:t>Nápravou je zrušení</a:t>
            </a:r>
          </a:p>
          <a:p>
            <a:pPr marL="514350" indent="-514350">
              <a:buAutoNum type="alphaLcParenR"/>
            </a:pPr>
            <a:r>
              <a:rPr lang="cs-CZ" b="1" dirty="0" smtClean="0"/>
              <a:t>Nezákonné</a:t>
            </a:r>
            <a:r>
              <a:rPr lang="cs-CZ" dirty="0" smtClean="0"/>
              <a:t> – jsou v rozporu se zákonem nebo normativním aktem, ex offo povinnost nápravy</a:t>
            </a:r>
          </a:p>
          <a:p>
            <a:pPr marL="514350" indent="-514350">
              <a:buAutoNum type="alphaLcParenR"/>
            </a:pPr>
            <a:r>
              <a:rPr lang="cs-CZ" b="1" dirty="0" smtClean="0"/>
              <a:t>Věcně nesprávné </a:t>
            </a:r>
            <a:r>
              <a:rPr lang="cs-CZ" dirty="0" smtClean="0"/>
              <a:t>(ale nikoli nezákonné) – nesprávné použití  správního uvážení, „naříkatelné“, nepřezkoumávají se ve správním soudnictví, nepravomocné napadá jen účastník, přezkum jen v rozsahu námitek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800" dirty="0" smtClean="0"/>
              <a:t>Správní právo – </a:t>
            </a:r>
            <a:r>
              <a:rPr lang="cs-CZ" sz="2800" b="1" dirty="0" smtClean="0"/>
              <a:t>správní akty </a:t>
            </a:r>
            <a:r>
              <a:rPr lang="cs-CZ" sz="2800" dirty="0" smtClean="0"/>
              <a:t>– </a:t>
            </a:r>
            <a:r>
              <a:rPr lang="cs-CZ" sz="2800" b="1" dirty="0" smtClean="0"/>
              <a:t>vady správních aktů</a:t>
            </a: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b="1" dirty="0" smtClean="0"/>
              <a:t>Akty formálně vadné</a:t>
            </a:r>
          </a:p>
          <a:p>
            <a:pPr>
              <a:buNone/>
            </a:pPr>
            <a:r>
              <a:rPr lang="cs-CZ" b="1" dirty="0" smtClean="0"/>
              <a:t>Pouze formálně vadné </a:t>
            </a:r>
            <a:r>
              <a:rPr lang="cs-CZ" dirty="0" smtClean="0"/>
              <a:t>(chyby v psaní, počtech…)</a:t>
            </a:r>
          </a:p>
          <a:p>
            <a:pPr>
              <a:buNone/>
            </a:pPr>
            <a:r>
              <a:rPr lang="cs-CZ" dirty="0" err="1" smtClean="0"/>
              <a:t>Bezprocedurální</a:t>
            </a:r>
            <a:r>
              <a:rPr lang="cs-CZ" dirty="0" smtClean="0"/>
              <a:t> náprava nebo opravný prostředek</a:t>
            </a:r>
          </a:p>
          <a:p>
            <a:pPr>
              <a:buNone/>
            </a:pPr>
            <a:r>
              <a:rPr lang="cs-CZ" b="1" dirty="0" smtClean="0"/>
              <a:t>Presumpce správnosti </a:t>
            </a:r>
            <a:r>
              <a:rPr lang="cs-CZ" dirty="0" smtClean="0"/>
              <a:t>– pokud není úředně shledán opak mají se správní akty za bezvadné</a:t>
            </a:r>
          </a:p>
          <a:p>
            <a:pPr>
              <a:buNone/>
            </a:pPr>
            <a:r>
              <a:rPr lang="cs-CZ" b="1" dirty="0" smtClean="0"/>
              <a:t>Způsoby nápravy:</a:t>
            </a:r>
          </a:p>
          <a:p>
            <a:pPr marL="514350" indent="-514350">
              <a:buAutoNum type="alphaLcParenR"/>
            </a:pPr>
            <a:r>
              <a:rPr lang="cs-CZ" dirty="0" smtClean="0"/>
              <a:t>Konverze</a:t>
            </a:r>
          </a:p>
          <a:p>
            <a:pPr marL="514350" indent="-514350">
              <a:buAutoNum type="alphaLcParenR"/>
            </a:pPr>
            <a:r>
              <a:rPr lang="cs-CZ" dirty="0" err="1" smtClean="0"/>
              <a:t>Konvalidace</a:t>
            </a:r>
            <a:endParaRPr lang="cs-CZ" dirty="0" smtClean="0"/>
          </a:p>
          <a:p>
            <a:pPr marL="514350" indent="-514350">
              <a:buAutoNum type="alphaLcParenR"/>
            </a:pPr>
            <a:r>
              <a:rPr lang="cs-CZ" dirty="0" err="1" smtClean="0"/>
              <a:t>ratihabice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800" dirty="0" smtClean="0"/>
              <a:t>Správní právo – </a:t>
            </a:r>
            <a:r>
              <a:rPr lang="cs-CZ" sz="2800" b="1" dirty="0" smtClean="0"/>
              <a:t>správní akty </a:t>
            </a:r>
            <a:r>
              <a:rPr lang="cs-CZ" sz="2800" dirty="0" smtClean="0"/>
              <a:t>– </a:t>
            </a:r>
            <a:r>
              <a:rPr lang="cs-CZ" sz="2800" b="1" dirty="0" smtClean="0"/>
              <a:t>vady správních aktů</a:t>
            </a: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cs-CZ" b="1" dirty="0" smtClean="0"/>
              <a:t>Nicotnost (nulita)</a:t>
            </a:r>
          </a:p>
          <a:p>
            <a:pPr>
              <a:buNone/>
            </a:pPr>
            <a:r>
              <a:rPr lang="cs-CZ" b="1" dirty="0" smtClean="0"/>
              <a:t>nikoli vadnost, nelze zhojit během času, pouze </a:t>
            </a:r>
            <a:r>
              <a:rPr lang="cs-CZ" b="1" dirty="0" err="1" smtClean="0"/>
              <a:t>paakty</a:t>
            </a:r>
            <a:r>
              <a:rPr lang="cs-CZ" b="1" dirty="0" smtClean="0"/>
              <a:t>, které nezavazují</a:t>
            </a:r>
          </a:p>
          <a:p>
            <a:pPr>
              <a:buFontTx/>
              <a:buChar char="-"/>
            </a:pPr>
            <a:r>
              <a:rPr lang="cs-CZ" dirty="0" smtClean="0"/>
              <a:t>Nedostatky práva či pravomoci</a:t>
            </a:r>
          </a:p>
          <a:p>
            <a:pPr>
              <a:buFontTx/>
              <a:buChar char="-"/>
            </a:pPr>
            <a:r>
              <a:rPr lang="cs-CZ" dirty="0" smtClean="0"/>
              <a:t>Závažné vady příslušnosti</a:t>
            </a:r>
          </a:p>
          <a:p>
            <a:pPr>
              <a:buFontTx/>
              <a:buChar char="-"/>
            </a:pPr>
            <a:r>
              <a:rPr lang="cs-CZ" dirty="0" smtClean="0"/>
              <a:t>Absolutní nedostatky formy</a:t>
            </a:r>
          </a:p>
          <a:p>
            <a:pPr>
              <a:buFontTx/>
              <a:buChar char="-"/>
            </a:pPr>
            <a:r>
              <a:rPr lang="cs-CZ" dirty="0" smtClean="0"/>
              <a:t>Omyl v adresátovi</a:t>
            </a:r>
          </a:p>
          <a:p>
            <a:pPr>
              <a:buFontTx/>
              <a:buChar char="-"/>
            </a:pPr>
            <a:r>
              <a:rPr lang="cs-CZ" dirty="0" smtClean="0"/>
              <a:t>Neexistence skutkového základu</a:t>
            </a:r>
          </a:p>
          <a:p>
            <a:pPr>
              <a:buFontTx/>
              <a:buChar char="-"/>
            </a:pPr>
            <a:r>
              <a:rPr lang="cs-CZ" dirty="0" smtClean="0"/>
              <a:t>Požadavek nemožného/trestného plnění</a:t>
            </a:r>
          </a:p>
          <a:p>
            <a:pPr>
              <a:buFontTx/>
              <a:buChar char="-"/>
            </a:pPr>
            <a:r>
              <a:rPr lang="cs-CZ" dirty="0" smtClean="0"/>
              <a:t>Neurčitost, nesmyslnost, vnitřní rozpornost</a:t>
            </a:r>
          </a:p>
          <a:p>
            <a:pPr>
              <a:buFontTx/>
              <a:buChar char="-"/>
            </a:pPr>
            <a:r>
              <a:rPr lang="cs-CZ" dirty="0" smtClean="0"/>
              <a:t>Neexistence vůle</a:t>
            </a:r>
          </a:p>
          <a:p>
            <a:pPr>
              <a:buFontTx/>
              <a:buChar char="-"/>
            </a:pP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1146</TotalTime>
  <Words>517</Words>
  <Application>Microsoft Office PowerPoint</Application>
  <PresentationFormat>Předvádění na obrazovce (4:3)</PresentationFormat>
  <Paragraphs>94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Výběrový kurz B – právo SPRÁVNÍ PRÁVO</vt:lpstr>
      <vt:lpstr>Správní právo – správní akty - členění </vt:lpstr>
      <vt:lpstr>Správní právo – správní akty – typizované případy</vt:lpstr>
      <vt:lpstr>Správní právo – správní akty – náležitosti</vt:lpstr>
      <vt:lpstr>Správní právo – správní akty – kompetenční a obsahové</vt:lpstr>
      <vt:lpstr>Správní právo – správní akty – náležitosti vnější formy</vt:lpstr>
      <vt:lpstr>Správní právo – správní akty – vady správních aktů</vt:lpstr>
      <vt:lpstr>Správní právo – správní akty – vady správních aktů</vt:lpstr>
      <vt:lpstr>Správní právo – správní akty – vady správních aktů</vt:lpstr>
      <vt:lpstr>Správní právo – správní akty – vlastnosti správních aktů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Jan Šmejkal</dc:creator>
  <cp:lastModifiedBy>Smejkal</cp:lastModifiedBy>
  <cp:revision>171</cp:revision>
  <dcterms:created xsi:type="dcterms:W3CDTF">2015-10-04T18:04:49Z</dcterms:created>
  <dcterms:modified xsi:type="dcterms:W3CDTF">2016-12-22T09:25:47Z</dcterms:modified>
</cp:coreProperties>
</file>