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sldIdLst>
    <p:sldId id="256" r:id="rId2"/>
    <p:sldId id="308" r:id="rId3"/>
    <p:sldId id="299" r:id="rId4"/>
    <p:sldId id="301" r:id="rId5"/>
    <p:sldId id="321" r:id="rId6"/>
    <p:sldId id="312" r:id="rId7"/>
    <p:sldId id="322" r:id="rId8"/>
    <p:sldId id="320" r:id="rId9"/>
    <p:sldId id="318" r:id="rId10"/>
    <p:sldId id="319" r:id="rId11"/>
    <p:sldId id="311" r:id="rId12"/>
    <p:sldId id="314" r:id="rId13"/>
    <p:sldId id="316" r:id="rId14"/>
    <p:sldId id="272" r:id="rId15"/>
  </p:sldIdLst>
  <p:sldSz cx="9144000" cy="6858000" type="screen4x3"/>
  <p:notesSz cx="6797675" cy="9926638"/>
  <p:custDataLst>
    <p:tags r:id="rId1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9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io"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4400" autoAdjust="0"/>
  </p:normalViewPr>
  <p:slideViewPr>
    <p:cSldViewPr>
      <p:cViewPr varScale="1">
        <p:scale>
          <a:sx n="158" d="100"/>
          <a:sy n="158" d="100"/>
        </p:scale>
        <p:origin x="2082" y="144"/>
      </p:cViewPr>
      <p:guideLst>
        <p:guide orient="horz" pos="3793"/>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1468C38-A214-4E80-B1E3-D2FE07F8DD81}" type="datetimeFigureOut">
              <a:rPr lang="cs-CZ" smtClean="0"/>
              <a:t>13.09.2023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C40B50C-4808-4AAD-8732-12ADE8A5B27F}" type="slidenum">
              <a:rPr lang="cs-CZ" smtClean="0"/>
              <a:t>‹#›</a:t>
            </a:fld>
            <a:endParaRPr lang="cs-CZ"/>
          </a:p>
        </p:txBody>
      </p:sp>
    </p:spTree>
    <p:extLst>
      <p:ext uri="{BB962C8B-B14F-4D97-AF65-F5344CB8AC3E}">
        <p14:creationId xmlns:p14="http://schemas.microsoft.com/office/powerpoint/2010/main" val="38013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Ztlumené efekty: 2,3,4</a:t>
            </a:r>
          </a:p>
          <a:p>
            <a:r>
              <a:rPr lang="cs-CZ" dirty="0"/>
              <a:t>Odstranit srážku kamionu: snímek 8, 1:33 – 1:45</a:t>
            </a:r>
          </a:p>
          <a:p>
            <a:endParaRPr lang="cs-CZ" dirty="0"/>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a:t>
            </a:fld>
            <a:endParaRPr lang="cs-CZ"/>
          </a:p>
        </p:txBody>
      </p:sp>
    </p:spTree>
    <p:extLst>
      <p:ext uri="{BB962C8B-B14F-4D97-AF65-F5344CB8AC3E}">
        <p14:creationId xmlns:p14="http://schemas.microsoft.com/office/powerpoint/2010/main" val="375875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14</a:t>
            </a:fld>
            <a:endParaRPr lang="cs-CZ"/>
          </a:p>
        </p:txBody>
      </p:sp>
    </p:spTree>
    <p:extLst>
      <p:ext uri="{BB962C8B-B14F-4D97-AF65-F5344CB8AC3E}">
        <p14:creationId xmlns:p14="http://schemas.microsoft.com/office/powerpoint/2010/main" val="2490964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3B36B824-5E93-4F37-9F9C-7C4FB11BB412}" type="datetime1">
              <a:rPr lang="cs-CZ" smtClean="0"/>
              <a:t>13.09.2023</a:t>
            </a:fld>
            <a:endParaRPr lang="cs-CZ"/>
          </a:p>
        </p:txBody>
      </p:sp>
      <p:sp>
        <p:nvSpPr>
          <p:cNvPr id="5" name="Footer Placeholder 4"/>
          <p:cNvSpPr>
            <a:spLocks noGrp="1"/>
          </p:cNvSpPr>
          <p:nvPr>
            <p:ph type="ftr" sz="quarter" idx="11"/>
          </p:nvPr>
        </p:nvSpPr>
        <p:spPr/>
        <p:txBody>
          <a:bodyPr/>
          <a:lstStyle/>
          <a:p>
            <a:r>
              <a:rPr lang="cs-CZ" dirty="0"/>
              <a:t>Obligace - </a:t>
            </a:r>
            <a:r>
              <a:rPr lang="cs-CZ" dirty="0" err="1"/>
              <a:t>kkůlkůlkZáklady</a:t>
            </a:r>
            <a:r>
              <a:rPr lang="cs-CZ" dirty="0"/>
              <a:t>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noProof="0" dirty="0"/>
              <a:t>Bonds – Analysis of the yield curve</a:t>
            </a:r>
          </a:p>
        </p:txBody>
      </p:sp>
      <p:sp>
        <p:nvSpPr>
          <p:cNvPr id="6" name="Slide Number Placeholder 5"/>
          <p:cNvSpPr>
            <a:spLocks noGrp="1"/>
          </p:cNvSpPr>
          <p:nvPr>
            <p:ph type="sldNum" sz="quarter" idx="12"/>
          </p:nvPr>
        </p:nvSpPr>
        <p:spPr>
          <a:xfrm>
            <a:off x="7308304" y="6172200"/>
            <a:ext cx="1828800" cy="365125"/>
          </a:xfrm>
        </p:spPr>
        <p:txBody>
          <a:bodyPr/>
          <a:lstStyle>
            <a:lvl1pPr>
              <a:defRPr sz="1200" b="1"/>
            </a:lvl1pPr>
          </a:lstStyle>
          <a:p>
            <a:fld id="{DFE5482F-2F05-49C5-9E15-73F945A41231}" type="slidenum">
              <a:rPr lang="cs-CZ" smtClean="0"/>
              <a:pPr/>
              <a:t>‹#›</a:t>
            </a:fld>
            <a:endParaRPr lang="cs-CZ" dirty="0"/>
          </a:p>
        </p:txBody>
      </p:sp>
      <p:sp>
        <p:nvSpPr>
          <p:cNvPr id="8" name="Title 7"/>
          <p:cNvSpPr>
            <a:spLocks noGrp="1"/>
          </p:cNvSpPr>
          <p:nvPr>
            <p:ph type="title" hasCustomPrompt="1"/>
          </p:nvPr>
        </p:nvSpPr>
        <p:spPr>
          <a:xfrm>
            <a:off x="251520" y="210314"/>
            <a:ext cx="6512511" cy="648072"/>
          </a:xfrm>
        </p:spPr>
        <p:txBody>
          <a:bodyPr/>
          <a:lstStyle>
            <a:lvl1pPr marL="0" indent="0" algn="l">
              <a:buFontTx/>
              <a:buNone/>
              <a:defRPr sz="2800"/>
            </a:lvl1pPr>
          </a:lstStyle>
          <a:p>
            <a:r>
              <a:rPr lang="cs-CZ" dirty="0" err="1"/>
              <a:t>vostní</a:t>
            </a:r>
            <a:r>
              <a:rPr lang="cs-CZ" dirty="0"/>
              <a:t> tok </a:t>
            </a:r>
            <a:endParaRPr lang="en-US" dirty="0"/>
          </a:p>
        </p:txBody>
      </p:sp>
      <p:sp>
        <p:nvSpPr>
          <p:cNvPr id="10" name="Content Placeholder 9"/>
          <p:cNvSpPr>
            <a:spLocks noGrp="1"/>
          </p:cNvSpPr>
          <p:nvPr>
            <p:ph sz="quarter" idx="13"/>
          </p:nvPr>
        </p:nvSpPr>
        <p:spPr>
          <a:xfrm>
            <a:off x="1143000" y="2042512"/>
            <a:ext cx="6400800" cy="3474720"/>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3BA06A-B118-4854-A6B1-AD8434D8C8A2}" type="datetime1">
              <a:rPr lang="cs-CZ" smtClean="0"/>
              <a:t>13.09.2023</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A5C4245-3440-4804-8040-B2F6C9563C64}" type="datetime1">
              <a:rPr lang="cs-CZ" smtClean="0"/>
              <a:t>13.09.2023</a:t>
            </a:fld>
            <a:endParaRPr lang="cs-CZ"/>
          </a:p>
        </p:txBody>
      </p:sp>
      <p:sp>
        <p:nvSpPr>
          <p:cNvPr id="4" name="Footer Placeholder 3"/>
          <p:cNvSpPr>
            <a:spLocks noGrp="1"/>
          </p:cNvSpPr>
          <p:nvPr>
            <p:ph type="ftr" sz="quarter" idx="11"/>
          </p:nvPr>
        </p:nvSpPr>
        <p:spPr/>
        <p:txBody>
          <a:bodyPr/>
          <a:lstStyle/>
          <a:p>
            <a:r>
              <a:rPr lang="cs-CZ"/>
              <a:t>Obligace - Základy oceňování</a:t>
            </a:r>
          </a:p>
        </p:txBody>
      </p:sp>
      <p:sp>
        <p:nvSpPr>
          <p:cNvPr id="5" name="Slide Number Placeholder 4"/>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6B96-06F8-4545-9182-889597D673BE}" type="datetime1">
              <a:rPr lang="cs-CZ" smtClean="0"/>
              <a:t>13.09.2023</a:t>
            </a:fld>
            <a:endParaRPr lang="cs-CZ"/>
          </a:p>
        </p:txBody>
      </p:sp>
      <p:sp>
        <p:nvSpPr>
          <p:cNvPr id="3" name="Footer Placeholder 2"/>
          <p:cNvSpPr>
            <a:spLocks noGrp="1"/>
          </p:cNvSpPr>
          <p:nvPr>
            <p:ph type="ftr" sz="quarter" idx="11"/>
          </p:nvPr>
        </p:nvSpPr>
        <p:spPr/>
        <p:txBody>
          <a:bodyPr/>
          <a:lstStyle/>
          <a:p>
            <a:r>
              <a:rPr lang="cs-CZ"/>
              <a:t>Obligace - Základy oceňování</a:t>
            </a:r>
          </a:p>
        </p:txBody>
      </p:sp>
      <p:sp>
        <p:nvSpPr>
          <p:cNvPr id="4" name="Slide Number Placeholder 3"/>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E50EDE7-1677-48D5-AEC1-00727E1AD5C8}" type="datetime1">
              <a:rPr lang="cs-CZ" smtClean="0"/>
              <a:t>13.09.2023</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154CB76-1543-48ED-85A0-8667F9791FC8}" type="datetime1">
              <a:rPr lang="cs-CZ" smtClean="0"/>
              <a:t>13.09.2023</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AB3BE541-6BD5-44E0-A709-E50ED9825230}" type="datetime1">
              <a:rPr lang="cs-CZ" smtClean="0"/>
              <a:t>13.09.2023</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F667B65-9542-4BD1-9D5B-317E40607F34}" type="datetime1">
              <a:rPr lang="cs-CZ" smtClean="0"/>
              <a:t>13.09.2023</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7682813-8C86-44C6-B6BD-1FCF6C787374}" type="datetime1">
              <a:rPr lang="cs-CZ" smtClean="0"/>
              <a:t>13.09.2023</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cs-CZ" dirty="0"/>
              <a:t>Obligace - Základy oceňování</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E5482F-2F05-49C5-9E15-73F945A4123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50" r:id="rId4"/>
    <p:sldLayoutId id="2147483751" r:id="rId5"/>
    <p:sldLayoutId id="2147483752" r:id="rId6"/>
    <p:sldLayoutId id="2147483753" r:id="rId7"/>
    <p:sldLayoutId id="2147483754" r:id="rId8"/>
    <p:sldLayoutId id="2147483755" r:id="rId9"/>
  </p:sldLayoutIdLst>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u="none"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40.png"/><Relationship Id="rId7" Type="http://schemas.openxmlformats.org/officeDocument/2006/relationships/image" Target="../media/image53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image" Target="../media/image590.png"/><Relationship Id="rId12" Type="http://schemas.openxmlformats.org/officeDocument/2006/relationships/image" Target="../media/image580.png"/><Relationship Id="rId1" Type="http://schemas.openxmlformats.org/officeDocument/2006/relationships/slideLayout" Target="../slideLayouts/slideLayout2.xml"/><Relationship Id="rId11" Type="http://schemas.openxmlformats.org/officeDocument/2006/relationships/image" Target="../media/image570.png"/><Relationship Id="rId15" Type="http://schemas.openxmlformats.org/officeDocument/2006/relationships/image" Target="../media/image610.png"/><Relationship Id="rId10" Type="http://schemas.openxmlformats.org/officeDocument/2006/relationships/image" Target="../media/image560.png"/><Relationship Id="rId9" Type="http://schemas.openxmlformats.org/officeDocument/2006/relationships/image" Target="../media/image550.png"/><Relationship Id="rId14" Type="http://schemas.openxmlformats.org/officeDocument/2006/relationships/image" Target="../media/image600.png"/></Relationships>
</file>

<file path=ppt/slides/_rels/slide13.xml.rels><?xml version="1.0" encoding="UTF-8" standalone="yes"?>
<Relationships xmlns="http://schemas.openxmlformats.org/package/2006/relationships"><Relationship Id="rId8" Type="http://schemas.openxmlformats.org/officeDocument/2006/relationships/image" Target="../media/image630.png"/><Relationship Id="rId13" Type="http://schemas.openxmlformats.org/officeDocument/2006/relationships/image" Target="../media/image680.png"/><Relationship Id="rId7" Type="http://schemas.openxmlformats.org/officeDocument/2006/relationships/image" Target="../media/image620.png"/><Relationship Id="rId12" Type="http://schemas.openxmlformats.org/officeDocument/2006/relationships/image" Target="../media/image670.png"/><Relationship Id="rId1" Type="http://schemas.openxmlformats.org/officeDocument/2006/relationships/slideLayout" Target="../slideLayouts/slideLayout2.xml"/><Relationship Id="rId11" Type="http://schemas.openxmlformats.org/officeDocument/2006/relationships/image" Target="../media/image660.png"/><Relationship Id="rId10" Type="http://schemas.openxmlformats.org/officeDocument/2006/relationships/image" Target="../media/image650.png"/><Relationship Id="rId9" Type="http://schemas.openxmlformats.org/officeDocument/2006/relationships/image" Target="../media/image640.png"/><Relationship Id="rId14" Type="http://schemas.openxmlformats.org/officeDocument/2006/relationships/image" Target="../media/image69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18" Type="http://schemas.openxmlformats.org/officeDocument/2006/relationships/image" Target="../media/image13.png"/><Relationship Id="rId26" Type="http://schemas.openxmlformats.org/officeDocument/2006/relationships/image" Target="../media/image21.png"/><Relationship Id="rId21" Type="http://schemas.openxmlformats.org/officeDocument/2006/relationships/image" Target="../media/image16.png"/><Relationship Id="rId12" Type="http://schemas.openxmlformats.org/officeDocument/2006/relationships/image" Target="../media/image7.png"/><Relationship Id="rId17" Type="http://schemas.openxmlformats.org/officeDocument/2006/relationships/image" Target="../media/image12.png"/><Relationship Id="rId25" Type="http://schemas.openxmlformats.org/officeDocument/2006/relationships/image" Target="../media/image20.png"/><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2.xml"/><Relationship Id="rId11" Type="http://schemas.openxmlformats.org/officeDocument/2006/relationships/image" Target="../media/image6.png"/><Relationship Id="rId24" Type="http://schemas.openxmlformats.org/officeDocument/2006/relationships/image" Target="../media/image19.png"/><Relationship Id="rId15" Type="http://schemas.openxmlformats.org/officeDocument/2006/relationships/image" Target="../media/image10.png"/><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9" Type="http://schemas.openxmlformats.org/officeDocument/2006/relationships/image" Target="../media/image4.png"/><Relationship Id="rId14" Type="http://schemas.openxmlformats.org/officeDocument/2006/relationships/image" Target="../media/image9.png"/><Relationship Id="rId22" Type="http://schemas.openxmlformats.org/officeDocument/2006/relationships/image" Target="../media/image17.png"/></Relationships>
</file>

<file path=ppt/slides/_rels/slide3.xml.rels><?xml version="1.0" encoding="UTF-8" standalone="yes"?>
<Relationships xmlns="http://schemas.openxmlformats.org/package/2006/relationships"><Relationship Id="rId13" Type="http://schemas.openxmlformats.org/officeDocument/2006/relationships/image" Target="../media/image26.png"/><Relationship Id="rId18" Type="http://schemas.openxmlformats.org/officeDocument/2006/relationships/image" Target="NULL"/><Relationship Id="rId21" Type="http://schemas.openxmlformats.org/officeDocument/2006/relationships/image" Target="NULL"/><Relationship Id="rId12" Type="http://schemas.openxmlformats.org/officeDocument/2006/relationships/image" Target="../media/image25.png"/><Relationship Id="rId17" Type="http://schemas.openxmlformats.org/officeDocument/2006/relationships/image" Target="NULL"/><Relationship Id="rId16" Type="http://schemas.openxmlformats.org/officeDocument/2006/relationships/image" Target="../media/image29.png"/><Relationship Id="rId20" Type="http://schemas.openxmlformats.org/officeDocument/2006/relationships/image" Target="NULL"/><Relationship Id="rId1" Type="http://schemas.openxmlformats.org/officeDocument/2006/relationships/slideLayout" Target="../slideLayouts/slideLayout2.xml"/><Relationship Id="rId11" Type="http://schemas.openxmlformats.org/officeDocument/2006/relationships/image" Target="../media/image24.png"/><Relationship Id="rId15" Type="http://schemas.openxmlformats.org/officeDocument/2006/relationships/image" Target="../media/image28.png"/><Relationship Id="rId10" Type="http://schemas.openxmlformats.org/officeDocument/2006/relationships/image" Target="../media/image23.png"/><Relationship Id="rId19" Type="http://schemas.openxmlformats.org/officeDocument/2006/relationships/image" Target="NULL"/><Relationship Id="rId9" Type="http://schemas.openxmlformats.org/officeDocument/2006/relationships/image" Target="../media/image22.png"/><Relationship Id="rId14" Type="http://schemas.openxmlformats.org/officeDocument/2006/relationships/image" Target="../media/image27.png"/><Relationship Id="rId22" Type="http://schemas.openxmlformats.org/officeDocument/2006/relationships/image" Target="../media/image30.png"/></Relationships>
</file>

<file path=ppt/slides/_rels/slide4.xml.rels><?xml version="1.0" encoding="UTF-8" standalone="yes"?>
<Relationships xmlns="http://schemas.openxmlformats.org/package/2006/relationships"><Relationship Id="rId13" Type="http://schemas.openxmlformats.org/officeDocument/2006/relationships/image" Target="../media/image34.png"/><Relationship Id="rId12" Type="http://schemas.openxmlformats.org/officeDocument/2006/relationships/image" Target="../media/image33.png"/><Relationship Id="rId16" Type="http://schemas.openxmlformats.org/officeDocument/2006/relationships/image" Target="../media/image37.png"/><Relationship Id="rId1" Type="http://schemas.openxmlformats.org/officeDocument/2006/relationships/slideLayout" Target="../slideLayouts/slideLayout2.xml"/><Relationship Id="rId11" Type="http://schemas.openxmlformats.org/officeDocument/2006/relationships/image" Target="../media/image32.png"/><Relationship Id="rId15" Type="http://schemas.openxmlformats.org/officeDocument/2006/relationships/image" Target="../media/image36.png"/><Relationship Id="rId10" Type="http://schemas.openxmlformats.org/officeDocument/2006/relationships/image" Target="../media/image310.png"/><Relationship Id="rId9" Type="http://schemas.openxmlformats.org/officeDocument/2006/relationships/image" Target="../media/image31.png"/><Relationship Id="rId14" Type="http://schemas.openxmlformats.org/officeDocument/2006/relationships/image" Target="../media/image35.png"/></Relationships>
</file>

<file path=ppt/slides/_rels/slide5.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2.png"/><Relationship Id="rId7" Type="http://schemas.openxmlformats.org/officeDocument/2006/relationships/image" Target="../media/image38.png"/><Relationship Id="rId12" Type="http://schemas.openxmlformats.org/officeDocument/2006/relationships/image" Target="../media/image43.png"/><Relationship Id="rId1" Type="http://schemas.openxmlformats.org/officeDocument/2006/relationships/slideLayout" Target="../slideLayouts/slideLayout2.xml"/><Relationship Id="rId11" Type="http://schemas.openxmlformats.org/officeDocument/2006/relationships/image" Target="../media/image42.png"/><Relationship Id="rId10" Type="http://schemas.openxmlformats.org/officeDocument/2006/relationships/image" Target="../media/image41.png"/><Relationship Id="rId9" Type="http://schemas.openxmlformats.org/officeDocument/2006/relationships/image" Target="../media/image40.png"/></Relationships>
</file>

<file path=ppt/slides/_rels/slide6.xml.rels><?xml version="1.0" encoding="UTF-8" standalone="yes"?>
<Relationships xmlns="http://schemas.openxmlformats.org/package/2006/relationships"><Relationship Id="rId13" Type="http://schemas.openxmlformats.org/officeDocument/2006/relationships/image" Target="../media/image48.png"/><Relationship Id="rId18" Type="http://schemas.openxmlformats.org/officeDocument/2006/relationships/image" Target="../media/image53.png"/><Relationship Id="rId21" Type="http://schemas.openxmlformats.org/officeDocument/2006/relationships/image" Target="../media/image56.png"/><Relationship Id="rId12" Type="http://schemas.openxmlformats.org/officeDocument/2006/relationships/image" Target="../media/image47.png"/><Relationship Id="rId17" Type="http://schemas.openxmlformats.org/officeDocument/2006/relationships/image" Target="../media/image52.png"/><Relationship Id="rId16" Type="http://schemas.openxmlformats.org/officeDocument/2006/relationships/image" Target="../media/image51.png"/><Relationship Id="rId20" Type="http://schemas.openxmlformats.org/officeDocument/2006/relationships/image" Target="../media/image55.png"/><Relationship Id="rId1" Type="http://schemas.openxmlformats.org/officeDocument/2006/relationships/slideLayout" Target="../slideLayouts/slideLayout2.xml"/><Relationship Id="rId11" Type="http://schemas.openxmlformats.org/officeDocument/2006/relationships/image" Target="../media/image46.png"/><Relationship Id="rId15" Type="http://schemas.openxmlformats.org/officeDocument/2006/relationships/image" Target="../media/image50.png"/><Relationship Id="rId23" Type="http://schemas.openxmlformats.org/officeDocument/2006/relationships/image" Target="../media/image58.png"/><Relationship Id="rId10" Type="http://schemas.openxmlformats.org/officeDocument/2006/relationships/image" Target="../media/image45.png"/><Relationship Id="rId19" Type="http://schemas.openxmlformats.org/officeDocument/2006/relationships/image" Target="../media/image54.png"/><Relationship Id="rId9" Type="http://schemas.openxmlformats.org/officeDocument/2006/relationships/image" Target="../media/image440.png"/><Relationship Id="rId14" Type="http://schemas.openxmlformats.org/officeDocument/2006/relationships/image" Target="../media/image49.png"/><Relationship Id="rId22" Type="http://schemas.openxmlformats.org/officeDocument/2006/relationships/image" Target="../media/image57.png"/></Relationships>
</file>

<file path=ppt/slides/_rels/slide7.xml.rels><?xml version="1.0" encoding="UTF-8" standalone="yes"?>
<Relationships xmlns="http://schemas.openxmlformats.org/package/2006/relationships"><Relationship Id="rId13" Type="http://schemas.openxmlformats.org/officeDocument/2006/relationships/image" Target="../media/image65.png"/><Relationship Id="rId7" Type="http://schemas.openxmlformats.org/officeDocument/2006/relationships/image" Target="../media/image59.png"/><Relationship Id="rId12" Type="http://schemas.openxmlformats.org/officeDocument/2006/relationships/image" Target="../media/image64.png"/><Relationship Id="rId17" Type="http://schemas.openxmlformats.org/officeDocument/2006/relationships/image" Target="../media/image2.png"/><Relationship Id="rId16" Type="http://schemas.openxmlformats.org/officeDocument/2006/relationships/image" Target="../media/image68.png"/><Relationship Id="rId1" Type="http://schemas.openxmlformats.org/officeDocument/2006/relationships/slideLayout" Target="../slideLayouts/slideLayout2.xml"/><Relationship Id="rId11" Type="http://schemas.openxmlformats.org/officeDocument/2006/relationships/image" Target="../media/image63.png"/><Relationship Id="rId15" Type="http://schemas.openxmlformats.org/officeDocument/2006/relationships/image" Target="../media/image67.png"/><Relationship Id="rId10" Type="http://schemas.openxmlformats.org/officeDocument/2006/relationships/image" Target="../media/image62.png"/><Relationship Id="rId9" Type="http://schemas.openxmlformats.org/officeDocument/2006/relationships/image" Target="../media/image61.png"/><Relationship Id="rId14" Type="http://schemas.openxmlformats.org/officeDocument/2006/relationships/image" Target="../media/image66.png"/></Relationships>
</file>

<file path=ppt/slides/_rels/slide8.xml.rels><?xml version="1.0" encoding="UTF-8" standalone="yes"?>
<Relationships xmlns="http://schemas.openxmlformats.org/package/2006/relationships"><Relationship Id="rId8" Type="http://schemas.openxmlformats.org/officeDocument/2006/relationships/image" Target="../media/image541.png"/><Relationship Id="rId13" Type="http://schemas.openxmlformats.org/officeDocument/2006/relationships/image" Target="../media/image591.png"/><Relationship Id="rId7" Type="http://schemas.openxmlformats.org/officeDocument/2006/relationships/image" Target="../media/image531.png"/><Relationship Id="rId12" Type="http://schemas.openxmlformats.org/officeDocument/2006/relationships/image" Target="../media/image581.png"/><Relationship Id="rId1" Type="http://schemas.openxmlformats.org/officeDocument/2006/relationships/slideLayout" Target="../slideLayouts/slideLayout2.xml"/><Relationship Id="rId11" Type="http://schemas.openxmlformats.org/officeDocument/2006/relationships/image" Target="../media/image691.png"/><Relationship Id="rId10" Type="http://schemas.openxmlformats.org/officeDocument/2006/relationships/image" Target="../media/image561.png"/><Relationship Id="rId9" Type="http://schemas.openxmlformats.org/officeDocument/2006/relationships/image" Target="../media/image551.png"/><Relationship Id="rId14" Type="http://schemas.openxmlformats.org/officeDocument/2006/relationships/image" Target="../media/image60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11" Type="http://schemas.openxmlformats.org/officeDocument/2006/relationships/image" Target="../media/image520.png"/><Relationship Id="rId10" Type="http://schemas.openxmlformats.org/officeDocument/2006/relationships/image" Target="../media/image512.png"/><Relationship Id="rId9" Type="http://schemas.openxmlformats.org/officeDocument/2006/relationships/image" Target="../media/image50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2"/>
          <p:cNvSpPr>
            <a:spLocks noGrp="1"/>
          </p:cNvSpPr>
          <p:nvPr>
            <p:ph type="sldNum" sz="quarter" idx="12"/>
          </p:nvPr>
        </p:nvSpPr>
        <p:spPr>
          <a:xfrm>
            <a:off x="864000" y="2448000"/>
            <a:ext cx="1440000" cy="360000"/>
          </a:xfrm>
        </p:spPr>
        <p:txBody>
          <a:bodyPr/>
          <a:lstStyle/>
          <a:p>
            <a:pPr algn="l"/>
            <a:r>
              <a:rPr lang="en-GB" sz="1800" dirty="0">
                <a:solidFill>
                  <a:srgbClr val="7030A0"/>
                </a:solidFill>
              </a:rPr>
              <a:t>Lesson 1</a:t>
            </a:r>
            <a:r>
              <a:rPr lang="cs-CZ" sz="1800" dirty="0">
                <a:solidFill>
                  <a:srgbClr val="7030A0"/>
                </a:solidFill>
              </a:rPr>
              <a:t>8</a:t>
            </a:r>
            <a:endParaRPr lang="en-GB" sz="1800" dirty="0">
              <a:solidFill>
                <a:srgbClr val="7030A0"/>
              </a:solidFill>
            </a:endParaRPr>
          </a:p>
        </p:txBody>
      </p:sp>
      <p:sp>
        <p:nvSpPr>
          <p:cNvPr id="2" name="Nadpis 1"/>
          <p:cNvSpPr>
            <a:spLocks noGrp="1"/>
          </p:cNvSpPr>
          <p:nvPr>
            <p:ph type="title"/>
          </p:nvPr>
        </p:nvSpPr>
        <p:spPr>
          <a:xfrm>
            <a:off x="2016000" y="2700000"/>
            <a:ext cx="6121316" cy="1800000"/>
          </a:xfrm>
        </p:spPr>
        <p:txBody>
          <a:bodyPr/>
          <a:lstStyle/>
          <a:p>
            <a:pPr marL="182880" indent="0" algn="l">
              <a:buNone/>
            </a:pPr>
            <a:r>
              <a:rPr lang="en-GB" dirty="0">
                <a:solidFill>
                  <a:srgbClr val="7030A0"/>
                </a:solidFill>
              </a:rPr>
              <a:t>Pricing of </a:t>
            </a:r>
            <a:br>
              <a:rPr lang="en-GB" dirty="0">
                <a:solidFill>
                  <a:srgbClr val="7030A0"/>
                </a:solidFill>
              </a:rPr>
            </a:br>
            <a:r>
              <a:rPr lang="en-GB" dirty="0">
                <a:solidFill>
                  <a:srgbClr val="7030A0"/>
                </a:solidFill>
              </a:rPr>
              <a:t>option contracts</a:t>
            </a:r>
          </a:p>
        </p:txBody>
      </p:sp>
      <p:sp>
        <p:nvSpPr>
          <p:cNvPr id="4" name="Podnadpis 2"/>
          <p:cNvSpPr txBox="1">
            <a:spLocks/>
          </p:cNvSpPr>
          <p:nvPr/>
        </p:nvSpPr>
        <p:spPr>
          <a:xfrm>
            <a:off x="864000" y="468000"/>
            <a:ext cx="3600000" cy="864000"/>
          </a:xfrm>
          <a:prstGeom prst="rect">
            <a:avLst/>
          </a:prstGeom>
        </p:spPr>
        <p:txBody>
          <a:bodyPr vert="horz" lIns="91440" tIns="45720" rIns="91440" bIns="45720" rtlCol="0" anchor="t">
            <a:norm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l">
              <a:spcBef>
                <a:spcPts val="0"/>
              </a:spcBef>
              <a:spcAft>
                <a:spcPts val="0"/>
              </a:spcAft>
            </a:pPr>
            <a:r>
              <a:rPr lang="en-GB" sz="1800" b="1" dirty="0"/>
              <a:t>Institute of Economic Studies</a:t>
            </a:r>
          </a:p>
          <a:p>
            <a:pPr algn="l">
              <a:spcBef>
                <a:spcPts val="0"/>
              </a:spcBef>
              <a:spcAft>
                <a:spcPts val="0"/>
              </a:spcAft>
            </a:pPr>
            <a:r>
              <a:rPr lang="en-GB" sz="1400" b="1" dirty="0"/>
              <a:t>Faculty of Social Sciences</a:t>
            </a:r>
          </a:p>
          <a:p>
            <a:pPr algn="l">
              <a:spcBef>
                <a:spcPts val="0"/>
              </a:spcBef>
              <a:spcAft>
                <a:spcPts val="0"/>
              </a:spcAft>
            </a:pPr>
            <a:r>
              <a:rPr lang="en-GB" sz="1400" b="1" dirty="0"/>
              <a:t>Charles University in Prague</a:t>
            </a:r>
          </a:p>
        </p:txBody>
      </p:sp>
      <p:sp>
        <p:nvSpPr>
          <p:cNvPr id="12" name="Podnadpis 2"/>
          <p:cNvSpPr>
            <a:spLocks noGrp="1"/>
          </p:cNvSpPr>
          <p:nvPr/>
        </p:nvSpPr>
        <p:spPr>
          <a:xfrm>
            <a:off x="5544720" y="5292000"/>
            <a:ext cx="3419768" cy="396000"/>
          </a:xfrm>
          <a:prstGeom prst="rect">
            <a:avLst/>
          </a:prstGeom>
        </p:spPr>
        <p:txBody>
          <a:bodyPr vert="horz" lIns="91440" tIns="45720" rIns="91440" bIns="45720" rtlCol="0" anchor="t">
            <a:normAutofit fontScale="92500"/>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GB" sz="1800" b="1" dirty="0"/>
              <a:t>Financial markets instruments </a:t>
            </a:r>
            <a:endParaRPr lang="en-GB" sz="1800" b="1" dirty="0">
              <a:solidFill>
                <a:srgbClr val="C00000"/>
              </a:solidFill>
            </a:endParaRPr>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40000"/>
            <a:ext cx="1293444" cy="1296000"/>
          </a:xfrm>
          <a:prstGeom prst="rect">
            <a:avLst/>
          </a:prstGeom>
        </p:spPr>
      </p:pic>
    </p:spTree>
    <p:extLst>
      <p:ext uri="{BB962C8B-B14F-4D97-AF65-F5344CB8AC3E}">
        <p14:creationId xmlns:p14="http://schemas.microsoft.com/office/powerpoint/2010/main" val="245453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10</a:t>
            </a:fld>
            <a:endParaRPr lang="cs-CZ" dirty="0"/>
          </a:p>
        </p:txBody>
      </p:sp>
      <p:sp>
        <p:nvSpPr>
          <p:cNvPr id="4" name="Nadpis 3"/>
          <p:cNvSpPr>
            <a:spLocks noGrp="1"/>
          </p:cNvSpPr>
          <p:nvPr>
            <p:ph type="title"/>
          </p:nvPr>
        </p:nvSpPr>
        <p:spPr>
          <a:xfrm>
            <a:off x="144000" y="144000"/>
            <a:ext cx="5148080" cy="648072"/>
          </a:xfrm>
        </p:spPr>
        <p:txBody>
          <a:bodyPr/>
          <a:lstStyle/>
          <a:p>
            <a:r>
              <a:rPr lang="en-GB" dirty="0">
                <a:solidFill>
                  <a:srgbClr val="000000"/>
                </a:solidFill>
              </a:rPr>
              <a:t>Extensions of BS formula (</a:t>
            </a:r>
            <a:r>
              <a:rPr lang="cs-CZ" dirty="0">
                <a:solidFill>
                  <a:srgbClr val="000000"/>
                </a:solidFill>
              </a:rPr>
              <a:t>2</a:t>
            </a:r>
            <a:r>
              <a:rPr lang="en-GB" dirty="0">
                <a:solidFill>
                  <a:srgbClr val="000000"/>
                </a:solidFill>
              </a:rPr>
              <a:t>)</a:t>
            </a:r>
          </a:p>
        </p:txBody>
      </p:sp>
      <p:sp>
        <p:nvSpPr>
          <p:cNvPr id="29" name="TextovéPole 28"/>
          <p:cNvSpPr txBox="1"/>
          <p:nvPr/>
        </p:nvSpPr>
        <p:spPr>
          <a:xfrm>
            <a:off x="864000" y="937295"/>
            <a:ext cx="5580208" cy="430887"/>
          </a:xfrm>
          <a:prstGeom prst="rect">
            <a:avLst/>
          </a:prstGeom>
          <a:noFill/>
          <a:ln>
            <a:noFill/>
          </a:ln>
        </p:spPr>
        <p:txBody>
          <a:bodyPr wrap="square" rtlCol="0">
            <a:spAutoFit/>
          </a:bodyPr>
          <a:lstStyle/>
          <a:p>
            <a:pPr marL="324000" indent="-324000">
              <a:buClr>
                <a:srgbClr val="7030A0"/>
              </a:buClr>
              <a:buSzPct val="10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European call </a:t>
            </a:r>
            <a:r>
              <a:rPr lang="cs-CZ" sz="2200" dirty="0">
                <a:latin typeface="Cambria Math" panose="02040503050406030204" pitchFamily="18" charset="0"/>
                <a:ea typeface="Cambria Math" panose="02040503050406030204" pitchFamily="18" charset="0"/>
              </a:rPr>
              <a:t>o</a:t>
            </a:r>
            <a:r>
              <a:rPr lang="en-GB" sz="2200" dirty="0">
                <a:latin typeface="Cambria Math" panose="02040503050406030204" pitchFamily="18" charset="0"/>
                <a:ea typeface="Cambria Math" panose="02040503050406030204" pitchFamily="18" charset="0"/>
              </a:rPr>
              <a:t>n dividend</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paying stock </a:t>
            </a:r>
          </a:p>
        </p:txBody>
      </p:sp>
      <p:sp>
        <p:nvSpPr>
          <p:cNvPr id="83" name="TextovéPole 82">
            <a:extLst>
              <a:ext uri="{FF2B5EF4-FFF2-40B4-BE49-F238E27FC236}">
                <a16:creationId xmlns:a16="http://schemas.microsoft.com/office/drawing/2014/main" id="{EE16E3B3-D303-4859-B2FD-649CC47A3C14}"/>
              </a:ext>
            </a:extLst>
          </p:cNvPr>
          <p:cNvSpPr txBox="1"/>
          <p:nvPr/>
        </p:nvSpPr>
        <p:spPr>
          <a:xfrm>
            <a:off x="1188000" y="1300740"/>
            <a:ext cx="388805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Decomposition of the stock price</a:t>
            </a:r>
          </a:p>
        </p:txBody>
      </p:sp>
      <p:sp>
        <p:nvSpPr>
          <p:cNvPr id="155" name="TextovéPole 154">
            <a:extLst>
              <a:ext uri="{FF2B5EF4-FFF2-40B4-BE49-F238E27FC236}">
                <a16:creationId xmlns:a16="http://schemas.microsoft.com/office/drawing/2014/main" id="{EE16E3B3-D303-4859-B2FD-649CC47A3C14}"/>
              </a:ext>
            </a:extLst>
          </p:cNvPr>
          <p:cNvSpPr txBox="1"/>
          <p:nvPr/>
        </p:nvSpPr>
        <p:spPr>
          <a:xfrm>
            <a:off x="1168955" y="2829884"/>
            <a:ext cx="7867541"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BS formula can be used provided that the stock price is replaced by its risky component</a:t>
            </a:r>
          </a:p>
        </p:txBody>
      </p:sp>
      <p:sp>
        <p:nvSpPr>
          <p:cNvPr id="72" name="TextovéPole 71"/>
          <p:cNvSpPr txBox="1"/>
          <p:nvPr/>
        </p:nvSpPr>
        <p:spPr>
          <a:xfrm>
            <a:off x="864000" y="3387728"/>
            <a:ext cx="5868240" cy="430887"/>
          </a:xfrm>
          <a:prstGeom prst="rect">
            <a:avLst/>
          </a:prstGeom>
          <a:noFill/>
          <a:ln>
            <a:noFill/>
          </a:ln>
        </p:spPr>
        <p:txBody>
          <a:bodyPr wrap="square" rtlCol="0">
            <a:spAutoFit/>
          </a:bodyPr>
          <a:lstStyle/>
          <a:p>
            <a:pPr marL="324000" indent="-324000">
              <a:buClr>
                <a:srgbClr val="7030A0"/>
              </a:buClr>
              <a:buSzPct val="10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American put on dividend-paying stock </a:t>
            </a:r>
          </a:p>
        </p:txBody>
      </p:sp>
      <p:sp>
        <p:nvSpPr>
          <p:cNvPr id="89" name="TextovéPole 88">
            <a:extLst>
              <a:ext uri="{FF2B5EF4-FFF2-40B4-BE49-F238E27FC236}">
                <a16:creationId xmlns:a16="http://schemas.microsoft.com/office/drawing/2014/main" id="{EE16E3B3-D303-4859-B2FD-649CC47A3C14}"/>
              </a:ext>
            </a:extLst>
          </p:cNvPr>
          <p:cNvSpPr txBox="1"/>
          <p:nvPr/>
        </p:nvSpPr>
        <p:spPr>
          <a:xfrm>
            <a:off x="1126152" y="4835572"/>
            <a:ext cx="776632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One can benefit from the American feature and exercise the option earlier depending on the relative sizes of the gains and losses</a:t>
            </a:r>
          </a:p>
        </p:txBody>
      </p:sp>
      <p:sp>
        <p:nvSpPr>
          <p:cNvPr id="92" name="TextovéPole 91">
            <a:extLst>
              <a:ext uri="{FF2B5EF4-FFF2-40B4-BE49-F238E27FC236}">
                <a16:creationId xmlns:a16="http://schemas.microsoft.com/office/drawing/2014/main" id="{EE16E3B3-D303-4859-B2FD-649CC47A3C14}"/>
              </a:ext>
            </a:extLst>
          </p:cNvPr>
          <p:cNvSpPr txBox="1"/>
          <p:nvPr/>
        </p:nvSpPr>
        <p:spPr>
          <a:xfrm>
            <a:off x="1123300" y="3717032"/>
            <a:ext cx="772022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Exercising the option before ex-dividend day: the option’s holder earns interest from depositing the selling price but loses the dividend</a:t>
            </a:r>
          </a:p>
        </p:txBody>
      </p:sp>
      <p:sp>
        <p:nvSpPr>
          <p:cNvPr id="46" name="TextovéPole 45">
            <a:extLst>
              <a:ext uri="{FF2B5EF4-FFF2-40B4-BE49-F238E27FC236}">
                <a16:creationId xmlns:a16="http://schemas.microsoft.com/office/drawing/2014/main" id="{05FC8A4A-3761-4383-881C-9096ADBF4AD7}"/>
              </a:ext>
            </a:extLst>
          </p:cNvPr>
          <p:cNvSpPr txBox="1"/>
          <p:nvPr/>
        </p:nvSpPr>
        <p:spPr>
          <a:xfrm>
            <a:off x="1513127" y="1582696"/>
            <a:ext cx="7379353" cy="830997"/>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risk-free component: present value of all dividends during the life of the option at a risk-free interest rate (the amount and timing of dividends can be predicted with certainty)</a:t>
            </a:r>
          </a:p>
        </p:txBody>
      </p:sp>
      <p:sp>
        <p:nvSpPr>
          <p:cNvPr id="57" name="TextovéPole 56">
            <a:extLst>
              <a:ext uri="{FF2B5EF4-FFF2-40B4-BE49-F238E27FC236}">
                <a16:creationId xmlns:a16="http://schemas.microsoft.com/office/drawing/2014/main" id="{05FC8A4A-3761-4383-881C-9096ADBF4AD7}"/>
              </a:ext>
            </a:extLst>
          </p:cNvPr>
          <p:cNvSpPr txBox="1"/>
          <p:nvPr/>
        </p:nvSpPr>
        <p:spPr>
          <a:xfrm>
            <a:off x="1516929" y="2325828"/>
            <a:ext cx="7375551"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risky component: remaining value of the stock price (following random walk) whose volatility can be expected to coincide with volatility of the total stock price</a:t>
            </a:r>
          </a:p>
        </p:txBody>
      </p:sp>
      <p:sp>
        <p:nvSpPr>
          <p:cNvPr id="59" name="TextovéPole 58">
            <a:extLst>
              <a:ext uri="{FF2B5EF4-FFF2-40B4-BE49-F238E27FC236}">
                <a16:creationId xmlns:a16="http://schemas.microsoft.com/office/drawing/2014/main" id="{EE16E3B3-D303-4859-B2FD-649CC47A3C14}"/>
              </a:ext>
            </a:extLst>
          </p:cNvPr>
          <p:cNvSpPr txBox="1"/>
          <p:nvPr/>
        </p:nvSpPr>
        <p:spPr>
          <a:xfrm>
            <a:off x="1115616" y="4271785"/>
            <a:ext cx="772022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Exercising the option after ex-dividend day: the option’s holder forgoes interest from depositing the selling price and receives the dividend</a:t>
            </a:r>
          </a:p>
        </p:txBody>
      </p:sp>
      <p:sp>
        <p:nvSpPr>
          <p:cNvPr id="60" name="TextovéPole 59">
            <a:extLst>
              <a:ext uri="{FF2B5EF4-FFF2-40B4-BE49-F238E27FC236}">
                <a16:creationId xmlns:a16="http://schemas.microsoft.com/office/drawing/2014/main" id="{EE16E3B3-D303-4859-B2FD-649CC47A3C14}"/>
              </a:ext>
            </a:extLst>
          </p:cNvPr>
          <p:cNvSpPr txBox="1"/>
          <p:nvPr/>
        </p:nvSpPr>
        <p:spPr>
          <a:xfrm>
            <a:off x="1133836" y="5397512"/>
            <a:ext cx="759522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Up to now, there is no closed-form solution for pricing this put option</a:t>
            </a:r>
          </a:p>
        </p:txBody>
      </p:sp>
    </p:spTree>
    <p:extLst>
      <p:ext uri="{BB962C8B-B14F-4D97-AF65-F5344CB8AC3E}">
        <p14:creationId xmlns:p14="http://schemas.microsoft.com/office/powerpoint/2010/main" val="26059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11</a:t>
            </a:fld>
            <a:endParaRPr lang="cs-CZ" dirty="0"/>
          </a:p>
        </p:txBody>
      </p:sp>
      <p:sp>
        <p:nvSpPr>
          <p:cNvPr id="4" name="Nadpis 3"/>
          <p:cNvSpPr>
            <a:spLocks noGrp="1"/>
          </p:cNvSpPr>
          <p:nvPr>
            <p:ph type="title"/>
          </p:nvPr>
        </p:nvSpPr>
        <p:spPr>
          <a:xfrm>
            <a:off x="144000" y="144000"/>
            <a:ext cx="3697804" cy="648072"/>
          </a:xfrm>
        </p:spPr>
        <p:txBody>
          <a:bodyPr/>
          <a:lstStyle/>
          <a:p>
            <a:r>
              <a:rPr lang="cs-CZ" dirty="0">
                <a:solidFill>
                  <a:srgbClr val="000000"/>
                </a:solidFill>
              </a:rPr>
              <a:t>Volatility smile</a:t>
            </a:r>
            <a:endParaRPr lang="en-GB" dirty="0">
              <a:solidFill>
                <a:srgbClr val="000000"/>
              </a:solidFill>
            </a:endParaRPr>
          </a:p>
        </p:txBody>
      </p:sp>
      <p:sp>
        <p:nvSpPr>
          <p:cNvPr id="29" name="TextovéPole 28"/>
          <p:cNvSpPr txBox="1"/>
          <p:nvPr/>
        </p:nvSpPr>
        <p:spPr>
          <a:xfrm>
            <a:off x="864000" y="937295"/>
            <a:ext cx="22696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83" name="TextovéPole 82">
            <a:extLst>
              <a:ext uri="{FF2B5EF4-FFF2-40B4-BE49-F238E27FC236}">
                <a16:creationId xmlns:a16="http://schemas.microsoft.com/office/drawing/2014/main" id="{EE16E3B3-D303-4859-B2FD-649CC47A3C14}"/>
              </a:ext>
            </a:extLst>
          </p:cNvPr>
          <p:cNvSpPr txBox="1"/>
          <p:nvPr/>
        </p:nvSpPr>
        <p:spPr>
          <a:xfrm>
            <a:off x="1188000" y="1257122"/>
            <a:ext cx="7812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Volatility smile </a:t>
            </a:r>
            <a:r>
              <a:rPr lang="en-GB" dirty="0">
                <a:latin typeface="Cambria Math" panose="02040503050406030204" pitchFamily="18" charset="0"/>
                <a:ea typeface="Cambria Math" panose="02040503050406030204" pitchFamily="18" charset="0"/>
              </a:rPr>
              <a:t>is an empirical relationship between volatility of an asset</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and the exercise price of the option written on this asset</a:t>
            </a:r>
          </a:p>
        </p:txBody>
      </p:sp>
      <p:sp>
        <p:nvSpPr>
          <p:cNvPr id="155" name="TextovéPole 154">
            <a:extLst>
              <a:ext uri="{FF2B5EF4-FFF2-40B4-BE49-F238E27FC236}">
                <a16:creationId xmlns:a16="http://schemas.microsoft.com/office/drawing/2014/main" id="{EE16E3B3-D303-4859-B2FD-649CC47A3C14}"/>
              </a:ext>
            </a:extLst>
          </p:cNvPr>
          <p:cNvSpPr txBox="1"/>
          <p:nvPr/>
        </p:nvSpPr>
        <p:spPr>
          <a:xfrm>
            <a:off x="1168955" y="3845680"/>
            <a:ext cx="7830669"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Volatility smile is a response to poor estimation results of the BS formula when applied to deeply out-of-the money and in-the money options (normal distribution tends to underestimate tail events) </a:t>
            </a:r>
          </a:p>
        </p:txBody>
      </p:sp>
      <p:sp>
        <p:nvSpPr>
          <p:cNvPr id="114" name="TextovéPole 113">
            <a:extLst>
              <a:ext uri="{FF2B5EF4-FFF2-40B4-BE49-F238E27FC236}">
                <a16:creationId xmlns:a16="http://schemas.microsoft.com/office/drawing/2014/main" id="{EE16E3B3-D303-4859-B2FD-649CC47A3C14}"/>
              </a:ext>
            </a:extLst>
          </p:cNvPr>
          <p:cNvSpPr txBox="1"/>
          <p:nvPr/>
        </p:nvSpPr>
        <p:spPr>
          <a:xfrm>
            <a:off x="1187624" y="3022617"/>
            <a:ext cx="781200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Volatility smile is not consistent with the BS formula because volatility is an attribute of an underlying asset (all options written on a given asset should have the same volatility regardless of the size of the exercise prices</a:t>
            </a:r>
            <a:r>
              <a:rPr lang="cs-CZ" dirty="0">
                <a:latin typeface="Cambria Math" panose="02040503050406030204" pitchFamily="18" charset="0"/>
                <a:ea typeface="Cambria Math" panose="02040503050406030204" pitchFamily="18" charset="0"/>
              </a:rPr>
              <a:t>)</a:t>
            </a:r>
            <a:endParaRPr lang="en-GB" dirty="0">
              <a:latin typeface="Cambria Math" panose="02040503050406030204" pitchFamily="18" charset="0"/>
              <a:ea typeface="Cambria Math" panose="02040503050406030204" pitchFamily="18" charset="0"/>
            </a:endParaRPr>
          </a:p>
        </p:txBody>
      </p:sp>
      <p:grpSp>
        <p:nvGrpSpPr>
          <p:cNvPr id="7" name="Skupina 6"/>
          <p:cNvGrpSpPr/>
          <p:nvPr/>
        </p:nvGrpSpPr>
        <p:grpSpPr>
          <a:xfrm>
            <a:off x="1501667" y="509225"/>
            <a:ext cx="2998325" cy="2559735"/>
            <a:chOff x="3335527" y="395093"/>
            <a:chExt cx="2998325" cy="2561106"/>
          </a:xfrm>
        </p:grpSpPr>
        <mc:AlternateContent xmlns:mc="http://schemas.openxmlformats.org/markup-compatibility/2006" xmlns:a14="http://schemas.microsoft.com/office/drawing/2010/main">
          <mc:Choice Requires="a14">
            <p:sp>
              <p:nvSpPr>
                <p:cNvPr id="116" name="TextovéPole 115">
                  <a:extLst>
                    <a:ext uri="{FF2B5EF4-FFF2-40B4-BE49-F238E27FC236}">
                      <a16:creationId xmlns:a16="http://schemas.microsoft.com/office/drawing/2014/main" id="{4DB67B49-6BE4-460E-9AC7-878827710557}"/>
                    </a:ext>
                  </a:extLst>
                </p:cNvPr>
                <p:cNvSpPr txBox="1"/>
                <p:nvPr/>
              </p:nvSpPr>
              <p:spPr>
                <a:xfrm>
                  <a:off x="5246986" y="2694140"/>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en-GB" sz="1100" i="1" baseline="-25000" dirty="0"/>
                </a:p>
              </p:txBody>
            </p:sp>
          </mc:Choice>
          <mc:Fallback xmlns="">
            <p:sp>
              <p:nvSpPr>
                <p:cNvPr id="116" name="TextovéPole 115">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246986" y="2694140"/>
                  <a:ext cx="188095" cy="262059"/>
                </a:xfrm>
                <a:prstGeom prst="rect">
                  <a:avLst/>
                </a:prstGeom>
                <a:blipFill>
                  <a:blip r:embed="rId7"/>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7" name="TextovéPole 116">
                  <a:extLst>
                    <a:ext uri="{FF2B5EF4-FFF2-40B4-BE49-F238E27FC236}">
                      <a16:creationId xmlns:a16="http://schemas.microsoft.com/office/drawing/2014/main" id="{1129F341-0890-4352-8ECF-8AB4C01D6AF5}"/>
                    </a:ext>
                  </a:extLst>
                </p:cNvPr>
                <p:cNvSpPr txBox="1"/>
                <p:nvPr/>
              </p:nvSpPr>
              <p:spPr>
                <a:xfrm>
                  <a:off x="3335527" y="1807164"/>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𝜎</m:t>
                        </m:r>
                      </m:oMath>
                    </m:oMathPara>
                  </a14:m>
                  <a:endParaRPr lang="en-GB" sz="1100" i="1" baseline="-25000" dirty="0"/>
                </a:p>
              </p:txBody>
            </p:sp>
          </mc:Choice>
          <mc:Fallback xmlns="">
            <p:sp>
              <p:nvSpPr>
                <p:cNvPr id="117" name="TextovéPole 116">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3335527" y="1807164"/>
                  <a:ext cx="187089" cy="261225"/>
                </a:xfrm>
                <a:prstGeom prst="rect">
                  <a:avLst/>
                </a:prstGeom>
                <a:blipFill>
                  <a:blip r:embed="rId8"/>
                  <a:stretch>
                    <a:fillRect l="-3333"/>
                  </a:stretch>
                </a:blipFill>
              </p:spPr>
              <p:txBody>
                <a:bodyPr/>
                <a:lstStyle/>
                <a:p>
                  <a:r>
                    <a:rPr lang="cs-CZ">
                      <a:noFill/>
                    </a:rPr>
                    <a:t> </a:t>
                  </a:r>
                </a:p>
              </p:txBody>
            </p:sp>
          </mc:Fallback>
        </mc:AlternateContent>
        <p:cxnSp>
          <p:nvCxnSpPr>
            <p:cNvPr id="118" name="Přímá spojnice 117">
              <a:extLst>
                <a:ext uri="{FF2B5EF4-FFF2-40B4-BE49-F238E27FC236}">
                  <a16:creationId xmlns:a16="http://schemas.microsoft.com/office/drawing/2014/main" id="{1A8E3DAD-B6C4-40D4-9CE0-16917D2F95E3}"/>
                </a:ext>
              </a:extLst>
            </p:cNvPr>
            <p:cNvCxnSpPr/>
            <p:nvPr/>
          </p:nvCxnSpPr>
          <p:spPr>
            <a:xfrm>
              <a:off x="3515194" y="1883320"/>
              <a:ext cx="0" cy="871522"/>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1" name="Přímá spojnice 120">
              <a:extLst>
                <a:ext uri="{FF2B5EF4-FFF2-40B4-BE49-F238E27FC236}">
                  <a16:creationId xmlns:a16="http://schemas.microsoft.com/office/drawing/2014/main" id="{366013F4-C598-4589-BCA9-4D63C7A09A98}"/>
                </a:ext>
              </a:extLst>
            </p:cNvPr>
            <p:cNvCxnSpPr/>
            <p:nvPr/>
          </p:nvCxnSpPr>
          <p:spPr>
            <a:xfrm>
              <a:off x="3502496" y="2751672"/>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6" name="Oblouk 5"/>
            <p:cNvSpPr/>
            <p:nvPr/>
          </p:nvSpPr>
          <p:spPr>
            <a:xfrm rot="8930834">
              <a:off x="3425427" y="395093"/>
              <a:ext cx="2908425" cy="2016224"/>
            </a:xfrm>
            <a:prstGeom prst="arc">
              <a:avLst/>
            </a:prstGeom>
            <a:ln w="31750">
              <a:solidFill>
                <a:srgbClr val="C00000"/>
              </a:solidFill>
              <a:headEnd type="non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88" name="TextovéPole 87"/>
          <p:cNvSpPr txBox="1"/>
          <p:nvPr/>
        </p:nvSpPr>
        <p:spPr>
          <a:xfrm>
            <a:off x="864000" y="4673909"/>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Volatility term structure</a:t>
            </a:r>
          </a:p>
        </p:txBody>
      </p:sp>
      <p:sp>
        <p:nvSpPr>
          <p:cNvPr id="90" name="TextovéPole 89">
            <a:extLst>
              <a:ext uri="{FF2B5EF4-FFF2-40B4-BE49-F238E27FC236}">
                <a16:creationId xmlns:a16="http://schemas.microsoft.com/office/drawing/2014/main" id="{EE16E3B3-D303-4859-B2FD-649CC47A3C14}"/>
              </a:ext>
            </a:extLst>
          </p:cNvPr>
          <p:cNvSpPr txBox="1"/>
          <p:nvPr/>
        </p:nvSpPr>
        <p:spPr>
          <a:xfrm>
            <a:off x="1193760" y="5000941"/>
            <a:ext cx="769872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Empirical relationship between the option</a:t>
            </a:r>
            <a:r>
              <a:rPr lang="en-US"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s volatility and its time to maturity (another inconsistent feature in the BS formula)</a:t>
            </a:r>
          </a:p>
        </p:txBody>
      </p:sp>
      <p:grpSp>
        <p:nvGrpSpPr>
          <p:cNvPr id="9" name="Skupina 8"/>
          <p:cNvGrpSpPr/>
          <p:nvPr/>
        </p:nvGrpSpPr>
        <p:grpSpPr>
          <a:xfrm>
            <a:off x="4443352" y="1996524"/>
            <a:ext cx="1815830" cy="871135"/>
            <a:chOff x="4499992" y="1996524"/>
            <a:chExt cx="1815830" cy="871135"/>
          </a:xfrm>
        </p:grpSpPr>
        <p:grpSp>
          <p:nvGrpSpPr>
            <p:cNvPr id="46" name="Skupina 45"/>
            <p:cNvGrpSpPr/>
            <p:nvPr/>
          </p:nvGrpSpPr>
          <p:grpSpPr>
            <a:xfrm>
              <a:off x="4499992" y="1996524"/>
              <a:ext cx="1815830" cy="871135"/>
              <a:chOff x="2252114" y="2708920"/>
              <a:chExt cx="1167758" cy="593367"/>
            </a:xfrm>
          </p:grpSpPr>
          <p:grpSp>
            <p:nvGrpSpPr>
              <p:cNvPr id="57" name="Skupina 56"/>
              <p:cNvGrpSpPr>
                <a:grpSpLocks noChangeAspect="1"/>
              </p:cNvGrpSpPr>
              <p:nvPr/>
            </p:nvGrpSpPr>
            <p:grpSpPr>
              <a:xfrm>
                <a:off x="2339752" y="2804400"/>
                <a:ext cx="1002541" cy="395879"/>
                <a:chOff x="3662783" y="2949195"/>
                <a:chExt cx="1824892" cy="720606"/>
              </a:xfrm>
            </p:grpSpPr>
            <p:sp>
              <p:nvSpPr>
                <p:cNvPr id="61" name="Volný tvar 60"/>
                <p:cNvSpPr/>
                <p:nvPr/>
              </p:nvSpPr>
              <p:spPr>
                <a:xfrm rot="20346039">
                  <a:off x="3662783" y="2953811"/>
                  <a:ext cx="1072193" cy="715990"/>
                </a:xfrm>
                <a:custGeom>
                  <a:avLst/>
                  <a:gdLst>
                    <a:gd name="connsiteX0" fmla="*/ 0 w 1029660"/>
                    <a:gd name="connsiteY0" fmla="*/ 751089 h 795978"/>
                    <a:gd name="connsiteX1" fmla="*/ 384202 w 1029660"/>
                    <a:gd name="connsiteY1" fmla="*/ 728037 h 795978"/>
                    <a:gd name="connsiteX2" fmla="*/ 753035 w 1029660"/>
                    <a:gd name="connsiteY2" fmla="*/ 105631 h 795978"/>
                    <a:gd name="connsiteX3" fmla="*/ 1029660 w 1029660"/>
                    <a:gd name="connsiteY3" fmla="*/ 5738 h 795978"/>
                  </a:gdLst>
                  <a:ahLst/>
                  <a:cxnLst>
                    <a:cxn ang="0">
                      <a:pos x="connsiteX0" y="connsiteY0"/>
                    </a:cxn>
                    <a:cxn ang="0">
                      <a:pos x="connsiteX1" y="connsiteY1"/>
                    </a:cxn>
                    <a:cxn ang="0">
                      <a:pos x="connsiteX2" y="connsiteY2"/>
                    </a:cxn>
                    <a:cxn ang="0">
                      <a:pos x="connsiteX3" y="connsiteY3"/>
                    </a:cxn>
                  </a:cxnLst>
                  <a:rect l="l" t="t" r="r" b="b"/>
                  <a:pathLst>
                    <a:path w="1029660" h="795978">
                      <a:moveTo>
                        <a:pt x="0" y="751089"/>
                      </a:moveTo>
                      <a:cubicBezTo>
                        <a:pt x="129348" y="793351"/>
                        <a:pt x="258696" y="835613"/>
                        <a:pt x="384202" y="728037"/>
                      </a:cubicBezTo>
                      <a:cubicBezTo>
                        <a:pt x="509708" y="620461"/>
                        <a:pt x="645459" y="226014"/>
                        <a:pt x="753035" y="105631"/>
                      </a:cubicBezTo>
                      <a:cubicBezTo>
                        <a:pt x="860611" y="-14752"/>
                        <a:pt x="945135" y="-4507"/>
                        <a:pt x="1029660" y="573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Volný tvar 61"/>
                <p:cNvSpPr/>
                <p:nvPr/>
              </p:nvSpPr>
              <p:spPr>
                <a:xfrm rot="1253961" flipH="1">
                  <a:off x="4415482" y="2949195"/>
                  <a:ext cx="1072193" cy="715990"/>
                </a:xfrm>
                <a:custGeom>
                  <a:avLst/>
                  <a:gdLst>
                    <a:gd name="connsiteX0" fmla="*/ 0 w 1029660"/>
                    <a:gd name="connsiteY0" fmla="*/ 751089 h 795978"/>
                    <a:gd name="connsiteX1" fmla="*/ 384202 w 1029660"/>
                    <a:gd name="connsiteY1" fmla="*/ 728037 h 795978"/>
                    <a:gd name="connsiteX2" fmla="*/ 753035 w 1029660"/>
                    <a:gd name="connsiteY2" fmla="*/ 105631 h 795978"/>
                    <a:gd name="connsiteX3" fmla="*/ 1029660 w 1029660"/>
                    <a:gd name="connsiteY3" fmla="*/ 5738 h 795978"/>
                  </a:gdLst>
                  <a:ahLst/>
                  <a:cxnLst>
                    <a:cxn ang="0">
                      <a:pos x="connsiteX0" y="connsiteY0"/>
                    </a:cxn>
                    <a:cxn ang="0">
                      <a:pos x="connsiteX1" y="connsiteY1"/>
                    </a:cxn>
                    <a:cxn ang="0">
                      <a:pos x="connsiteX2" y="connsiteY2"/>
                    </a:cxn>
                    <a:cxn ang="0">
                      <a:pos x="connsiteX3" y="connsiteY3"/>
                    </a:cxn>
                  </a:cxnLst>
                  <a:rect l="l" t="t" r="r" b="b"/>
                  <a:pathLst>
                    <a:path w="1029660" h="795978">
                      <a:moveTo>
                        <a:pt x="0" y="751089"/>
                      </a:moveTo>
                      <a:cubicBezTo>
                        <a:pt x="129348" y="793351"/>
                        <a:pt x="258696" y="835613"/>
                        <a:pt x="384202" y="728037"/>
                      </a:cubicBezTo>
                      <a:cubicBezTo>
                        <a:pt x="509708" y="620461"/>
                        <a:pt x="645459" y="226014"/>
                        <a:pt x="753035" y="105631"/>
                      </a:cubicBezTo>
                      <a:cubicBezTo>
                        <a:pt x="860611" y="-14752"/>
                        <a:pt x="945135" y="-4507"/>
                        <a:pt x="1029660" y="573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59" name="Přímá spojnice 58"/>
              <p:cNvCxnSpPr/>
              <p:nvPr/>
            </p:nvCxnSpPr>
            <p:spPr>
              <a:xfrm>
                <a:off x="2252114" y="3302287"/>
                <a:ext cx="1167758" cy="0"/>
              </a:xfrm>
              <a:prstGeom prst="line">
                <a:avLst/>
              </a:prstGeom>
              <a:ln w="12700">
                <a:solidFill>
                  <a:schemeClr val="accent1"/>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60" name="Přímá spojnice se šipkou 59"/>
              <p:cNvCxnSpPr/>
              <p:nvPr/>
            </p:nvCxnSpPr>
            <p:spPr>
              <a:xfrm>
                <a:off x="2843808" y="2708920"/>
                <a:ext cx="0" cy="593367"/>
              </a:xfrm>
              <a:prstGeom prst="straightConnector1">
                <a:avLst/>
              </a:prstGeom>
              <a:ln w="12700">
                <a:solidFill>
                  <a:schemeClr val="accent1"/>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63" name="Volný tvar 62"/>
            <p:cNvSpPr/>
            <p:nvPr/>
          </p:nvSpPr>
          <p:spPr>
            <a:xfrm rot="20346039">
              <a:off x="4596221" y="2261307"/>
              <a:ext cx="915926" cy="347800"/>
            </a:xfrm>
            <a:custGeom>
              <a:avLst/>
              <a:gdLst>
                <a:gd name="connsiteX0" fmla="*/ 0 w 1029660"/>
                <a:gd name="connsiteY0" fmla="*/ 751089 h 795978"/>
                <a:gd name="connsiteX1" fmla="*/ 384202 w 1029660"/>
                <a:gd name="connsiteY1" fmla="*/ 728037 h 795978"/>
                <a:gd name="connsiteX2" fmla="*/ 753035 w 1029660"/>
                <a:gd name="connsiteY2" fmla="*/ 105631 h 795978"/>
                <a:gd name="connsiteX3" fmla="*/ 1029660 w 1029660"/>
                <a:gd name="connsiteY3" fmla="*/ 5738 h 795978"/>
              </a:gdLst>
              <a:ahLst/>
              <a:cxnLst>
                <a:cxn ang="0">
                  <a:pos x="connsiteX0" y="connsiteY0"/>
                </a:cxn>
                <a:cxn ang="0">
                  <a:pos x="connsiteX1" y="connsiteY1"/>
                </a:cxn>
                <a:cxn ang="0">
                  <a:pos x="connsiteX2" y="connsiteY2"/>
                </a:cxn>
                <a:cxn ang="0">
                  <a:pos x="connsiteX3" y="connsiteY3"/>
                </a:cxn>
              </a:cxnLst>
              <a:rect l="l" t="t" r="r" b="b"/>
              <a:pathLst>
                <a:path w="1029660" h="795978">
                  <a:moveTo>
                    <a:pt x="0" y="751089"/>
                  </a:moveTo>
                  <a:cubicBezTo>
                    <a:pt x="129348" y="793351"/>
                    <a:pt x="258696" y="835613"/>
                    <a:pt x="384202" y="728037"/>
                  </a:cubicBezTo>
                  <a:cubicBezTo>
                    <a:pt x="509708" y="620461"/>
                    <a:pt x="645459" y="226014"/>
                    <a:pt x="753035" y="105631"/>
                  </a:cubicBezTo>
                  <a:cubicBezTo>
                    <a:pt x="860611" y="-14752"/>
                    <a:pt x="945135" y="-4507"/>
                    <a:pt x="1029660" y="5738"/>
                  </a:cubicBezTo>
                </a:path>
              </a:pathLst>
            </a:cu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5" name="Volný tvar 64"/>
            <p:cNvSpPr/>
            <p:nvPr/>
          </p:nvSpPr>
          <p:spPr>
            <a:xfrm rot="1253961" flipH="1">
              <a:off x="5326457" y="2261731"/>
              <a:ext cx="915926" cy="347800"/>
            </a:xfrm>
            <a:custGeom>
              <a:avLst/>
              <a:gdLst>
                <a:gd name="connsiteX0" fmla="*/ 0 w 1029660"/>
                <a:gd name="connsiteY0" fmla="*/ 751089 h 795978"/>
                <a:gd name="connsiteX1" fmla="*/ 384202 w 1029660"/>
                <a:gd name="connsiteY1" fmla="*/ 728037 h 795978"/>
                <a:gd name="connsiteX2" fmla="*/ 753035 w 1029660"/>
                <a:gd name="connsiteY2" fmla="*/ 105631 h 795978"/>
                <a:gd name="connsiteX3" fmla="*/ 1029660 w 1029660"/>
                <a:gd name="connsiteY3" fmla="*/ 5738 h 795978"/>
              </a:gdLst>
              <a:ahLst/>
              <a:cxnLst>
                <a:cxn ang="0">
                  <a:pos x="connsiteX0" y="connsiteY0"/>
                </a:cxn>
                <a:cxn ang="0">
                  <a:pos x="connsiteX1" y="connsiteY1"/>
                </a:cxn>
                <a:cxn ang="0">
                  <a:pos x="connsiteX2" y="connsiteY2"/>
                </a:cxn>
                <a:cxn ang="0">
                  <a:pos x="connsiteX3" y="connsiteY3"/>
                </a:cxn>
              </a:cxnLst>
              <a:rect l="l" t="t" r="r" b="b"/>
              <a:pathLst>
                <a:path w="1029660" h="795978">
                  <a:moveTo>
                    <a:pt x="0" y="751089"/>
                  </a:moveTo>
                  <a:cubicBezTo>
                    <a:pt x="129348" y="793351"/>
                    <a:pt x="258696" y="835613"/>
                    <a:pt x="384202" y="728037"/>
                  </a:cubicBezTo>
                  <a:cubicBezTo>
                    <a:pt x="509708" y="620461"/>
                    <a:pt x="645459" y="226014"/>
                    <a:pt x="753035" y="105631"/>
                  </a:cubicBezTo>
                  <a:cubicBezTo>
                    <a:pt x="860611" y="-14752"/>
                    <a:pt x="945135" y="-4507"/>
                    <a:pt x="1029660" y="5738"/>
                  </a:cubicBezTo>
                </a:path>
              </a:pathLst>
            </a:cu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11" name="Přímá spojnice 10"/>
          <p:cNvCxnSpPr/>
          <p:nvPr/>
        </p:nvCxnSpPr>
        <p:spPr>
          <a:xfrm>
            <a:off x="6516216" y="2181625"/>
            <a:ext cx="431760" cy="0"/>
          </a:xfrm>
          <a:prstGeom prst="lin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sp>
        <p:nvSpPr>
          <p:cNvPr id="66" name="TextovéPole 65">
            <a:extLst>
              <a:ext uri="{FF2B5EF4-FFF2-40B4-BE49-F238E27FC236}">
                <a16:creationId xmlns:a16="http://schemas.microsoft.com/office/drawing/2014/main" id="{05FC8A4A-3761-4383-881C-9096ADBF4AD7}"/>
              </a:ext>
            </a:extLst>
          </p:cNvPr>
          <p:cNvSpPr txBox="1"/>
          <p:nvPr/>
        </p:nvSpPr>
        <p:spPr>
          <a:xfrm>
            <a:off x="7092280" y="2020100"/>
            <a:ext cx="1537286" cy="276999"/>
          </a:xfrm>
          <a:prstGeom prst="rect">
            <a:avLst/>
          </a:prstGeom>
          <a:noFill/>
          <a:ln>
            <a:noFill/>
          </a:ln>
        </p:spPr>
        <p:txBody>
          <a:bodyPr wrap="square" rtlCol="0">
            <a:spAutoFit/>
          </a:bodyPr>
          <a:lstStyle/>
          <a:p>
            <a:pPr marL="538163" indent="-538163">
              <a:buClr>
                <a:srgbClr val="7030A0"/>
              </a:buClr>
              <a:buSzPct val="100000"/>
            </a:pPr>
            <a:r>
              <a:rPr lang="en-GB" sz="1200" dirty="0">
                <a:latin typeface="Cambria Math" panose="02040503050406030204" pitchFamily="18" charset="0"/>
                <a:ea typeface="Cambria Math" panose="02040503050406030204" pitchFamily="18" charset="0"/>
              </a:rPr>
              <a:t>normal distribution</a:t>
            </a:r>
          </a:p>
        </p:txBody>
      </p:sp>
      <p:cxnSp>
        <p:nvCxnSpPr>
          <p:cNvPr id="67" name="Přímá spojnice 66"/>
          <p:cNvCxnSpPr/>
          <p:nvPr/>
        </p:nvCxnSpPr>
        <p:spPr>
          <a:xfrm>
            <a:off x="6524319" y="2417395"/>
            <a:ext cx="431760" cy="0"/>
          </a:xfrm>
          <a:prstGeom prst="line">
            <a:avLst/>
          </a:prstGeom>
          <a:ln w="31750">
            <a:solidFill>
              <a:srgbClr val="C0000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68" name="TextovéPole 67">
            <a:extLst>
              <a:ext uri="{FF2B5EF4-FFF2-40B4-BE49-F238E27FC236}">
                <a16:creationId xmlns:a16="http://schemas.microsoft.com/office/drawing/2014/main" id="{05FC8A4A-3761-4383-881C-9096ADBF4AD7}"/>
              </a:ext>
            </a:extLst>
          </p:cNvPr>
          <p:cNvSpPr txBox="1"/>
          <p:nvPr/>
        </p:nvSpPr>
        <p:spPr>
          <a:xfrm>
            <a:off x="7101768" y="2287905"/>
            <a:ext cx="1672102" cy="276999"/>
          </a:xfrm>
          <a:prstGeom prst="rect">
            <a:avLst/>
          </a:prstGeom>
          <a:noFill/>
          <a:ln>
            <a:noFill/>
          </a:ln>
        </p:spPr>
        <p:txBody>
          <a:bodyPr wrap="square" rtlCol="0">
            <a:spAutoFit/>
          </a:bodyPr>
          <a:lstStyle/>
          <a:p>
            <a:pPr marL="538163" indent="-538163">
              <a:buClr>
                <a:srgbClr val="7030A0"/>
              </a:buClr>
              <a:buSzPct val="100000"/>
            </a:pPr>
            <a:r>
              <a:rPr lang="en-GB" sz="1200" dirty="0">
                <a:latin typeface="Cambria Math" panose="02040503050406030204" pitchFamily="18" charset="0"/>
                <a:ea typeface="Cambria Math" panose="02040503050406030204" pitchFamily="18" charset="0"/>
              </a:rPr>
              <a:t>empirical distribution</a:t>
            </a:r>
          </a:p>
        </p:txBody>
      </p:sp>
      <p:sp>
        <p:nvSpPr>
          <p:cNvPr id="69" name="TextovéPole 68">
            <a:extLst>
              <a:ext uri="{FF2B5EF4-FFF2-40B4-BE49-F238E27FC236}">
                <a16:creationId xmlns:a16="http://schemas.microsoft.com/office/drawing/2014/main" id="{EE16E3B3-D303-4859-B2FD-649CC47A3C14}"/>
              </a:ext>
            </a:extLst>
          </p:cNvPr>
          <p:cNvSpPr txBox="1"/>
          <p:nvPr/>
        </p:nvSpPr>
        <p:spPr>
          <a:xfrm>
            <a:off x="1187624" y="5549709"/>
            <a:ext cx="769872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Inconsistency with the BS formula (all options written on a given asset should have the same volatility regardless of the time to maturity)</a:t>
            </a:r>
          </a:p>
        </p:txBody>
      </p:sp>
    </p:spTree>
    <p:extLst>
      <p:ext uri="{BB962C8B-B14F-4D97-AF65-F5344CB8AC3E}">
        <p14:creationId xmlns:p14="http://schemas.microsoft.com/office/powerpoint/2010/main" val="4177755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12</a:t>
            </a:fld>
            <a:endParaRPr lang="cs-CZ" dirty="0"/>
          </a:p>
        </p:txBody>
      </p:sp>
      <p:sp>
        <p:nvSpPr>
          <p:cNvPr id="4" name="Nadpis 3"/>
          <p:cNvSpPr>
            <a:spLocks noGrp="1"/>
          </p:cNvSpPr>
          <p:nvPr>
            <p:ph type="title"/>
          </p:nvPr>
        </p:nvSpPr>
        <p:spPr>
          <a:xfrm>
            <a:off x="144000" y="144000"/>
            <a:ext cx="3707920" cy="648072"/>
          </a:xfrm>
        </p:spPr>
        <p:txBody>
          <a:bodyPr/>
          <a:lstStyle/>
          <a:p>
            <a:r>
              <a:rPr lang="en-GB" dirty="0">
                <a:solidFill>
                  <a:srgbClr val="000000"/>
                </a:solidFill>
              </a:rPr>
              <a:t>Put-call parity (1)</a:t>
            </a:r>
          </a:p>
        </p:txBody>
      </p:sp>
      <p:sp>
        <p:nvSpPr>
          <p:cNvPr id="29" name="TextovéPole 28"/>
          <p:cNvSpPr txBox="1"/>
          <p:nvPr/>
        </p:nvSpPr>
        <p:spPr>
          <a:xfrm>
            <a:off x="864000" y="937295"/>
            <a:ext cx="298792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31" name="TextovéPole 30"/>
          <p:cNvSpPr txBox="1"/>
          <p:nvPr/>
        </p:nvSpPr>
        <p:spPr>
          <a:xfrm>
            <a:off x="1195307" y="2108196"/>
            <a:ext cx="6977093"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Perfect financial markets that do not allow arbitrage opportunities</a:t>
            </a:r>
          </a:p>
        </p:txBody>
      </p:sp>
      <p:sp>
        <p:nvSpPr>
          <p:cNvPr id="59" name="TextovéPole 58"/>
          <p:cNvSpPr txBox="1"/>
          <p:nvPr/>
        </p:nvSpPr>
        <p:spPr>
          <a:xfrm>
            <a:off x="1187623" y="1258224"/>
            <a:ext cx="7704857"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Put-call parity </a:t>
            </a:r>
            <a:r>
              <a:rPr lang="en-GB" dirty="0">
                <a:latin typeface="Cambria Math" panose="02040503050406030204" pitchFamily="18" charset="0"/>
                <a:ea typeface="Cambria Math" panose="02040503050406030204" pitchFamily="18" charset="0"/>
              </a:rPr>
              <a:t>links together premiums of European call and put options</a:t>
            </a:r>
          </a:p>
        </p:txBody>
      </p:sp>
      <mc:AlternateContent xmlns:mc="http://schemas.openxmlformats.org/markup-compatibility/2006" xmlns:a14="http://schemas.microsoft.com/office/drawing/2010/main">
        <mc:Choice Requires="a14">
          <p:sp>
            <p:nvSpPr>
              <p:cNvPr id="91" name="TextovéPole 90">
                <a:extLst>
                  <a:ext uri="{FF2B5EF4-FFF2-40B4-BE49-F238E27FC236}">
                    <a16:creationId xmlns:a16="http://schemas.microsoft.com/office/drawing/2014/main" id="{3B2D848F-0F85-43DE-B979-92E15EF0C158}"/>
                  </a:ext>
                </a:extLst>
              </p:cNvPr>
              <p:cNvSpPr txBox="1"/>
              <p:nvPr/>
            </p:nvSpPr>
            <p:spPr>
              <a:xfrm>
                <a:off x="1193640" y="1543165"/>
                <a:ext cx="777036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Assumptions: the same underlying asset</a:t>
                </a:r>
                <a:r>
                  <a:rPr lang="cs-CZ" dirty="0">
                    <a:latin typeface="Cambria Math" panose="02040503050406030204" pitchFamily="18" charset="0"/>
                    <a:ea typeface="Cambria Math" panose="02040503050406030204" pitchFamily="18" charset="0"/>
                  </a:rPr>
                  <a:t> </a:t>
                </a:r>
                <a14:m>
                  <m:oMath xmlns:m="http://schemas.openxmlformats.org/officeDocument/2006/math">
                    <m:r>
                      <a:rPr lang="cs-CZ" b="0" i="1" smtClean="0">
                        <a:latin typeface="Cambria Math" panose="02040503050406030204" pitchFamily="18" charset="0"/>
                        <a:ea typeface="Cambria Math" panose="02040503050406030204" pitchFamily="18" charset="0"/>
                      </a:rPr>
                      <m:t>𝑆</m:t>
                    </m:r>
                  </m:oMath>
                </a14:m>
                <a:r>
                  <a:rPr lang="en-GB" dirty="0">
                    <a:latin typeface="Cambria Math" panose="02040503050406030204" pitchFamily="18" charset="0"/>
                    <a:ea typeface="Cambria Math" panose="02040503050406030204" pitchFamily="18" charset="0"/>
                  </a:rPr>
                  <a:t>, the same exercise price</a:t>
                </a:r>
                <a:r>
                  <a:rPr lang="cs-CZ" dirty="0">
                    <a:latin typeface="Cambria Math" panose="02040503050406030204" pitchFamily="18" charset="0"/>
                    <a:ea typeface="Cambria Math" panose="02040503050406030204" pitchFamily="18" charset="0"/>
                  </a:rPr>
                  <a:t> </a:t>
                </a:r>
                <a14:m>
                  <m:oMath xmlns:m="http://schemas.openxmlformats.org/officeDocument/2006/math">
                    <m:r>
                      <a:rPr lang="cs-CZ" b="0" i="1" smtClean="0">
                        <a:latin typeface="Cambria Math" panose="02040503050406030204" pitchFamily="18" charset="0"/>
                        <a:ea typeface="Cambria Math" panose="02040503050406030204" pitchFamily="18" charset="0"/>
                      </a:rPr>
                      <m:t>𝑋</m:t>
                    </m:r>
                  </m:oMath>
                </a14:m>
                <a:r>
                  <a:rPr lang="en-GB" dirty="0">
                    <a:latin typeface="Cambria Math" panose="02040503050406030204" pitchFamily="18" charset="0"/>
                    <a:ea typeface="Cambria Math" panose="02040503050406030204" pitchFamily="18" charset="0"/>
                  </a:rPr>
                  <a:t> </a:t>
                </a:r>
                <a:r>
                  <a:rPr lang="cs-CZ" dirty="0">
                    <a:latin typeface="Cambria Math" panose="02040503050406030204" pitchFamily="18" charset="0"/>
                    <a:ea typeface="Cambria Math" panose="02040503050406030204" pitchFamily="18" charset="0"/>
                  </a:rPr>
                  <a:t>and </a:t>
                </a:r>
                <a:r>
                  <a:rPr lang="en-GB" dirty="0">
                    <a:latin typeface="Cambria Math" panose="02040503050406030204" pitchFamily="18" charset="0"/>
                    <a:ea typeface="Cambria Math" panose="02040503050406030204" pitchFamily="18" charset="0"/>
                  </a:rPr>
                  <a:t>the same time to expiry</a:t>
                </a:r>
                <a:r>
                  <a:rPr lang="cs-CZ" dirty="0">
                    <a:latin typeface="Cambria Math" panose="02040503050406030204" pitchFamily="18" charset="0"/>
                    <a:ea typeface="Cambria Math" panose="02040503050406030204" pitchFamily="18" charset="0"/>
                  </a:rPr>
                  <a:t> </a:t>
                </a:r>
                <a14:m>
                  <m:oMath xmlns:m="http://schemas.openxmlformats.org/officeDocument/2006/math">
                    <m:r>
                      <a:rPr lang="cs-CZ" b="0" i="1" smtClean="0">
                        <a:latin typeface="Cambria Math" panose="02040503050406030204" pitchFamily="18" charset="0"/>
                        <a:ea typeface="Cambria Math" panose="02040503050406030204" pitchFamily="18" charset="0"/>
                      </a:rPr>
                      <m:t>𝑇</m:t>
                    </m:r>
                  </m:oMath>
                </a14:m>
                <a:endParaRPr lang="en-GB" dirty="0">
                  <a:latin typeface="Cambria Math" panose="02040503050406030204" pitchFamily="18" charset="0"/>
                  <a:ea typeface="Cambria Math" panose="02040503050406030204" pitchFamily="18" charset="0"/>
                </a:endParaRPr>
              </a:p>
            </p:txBody>
          </p:sp>
        </mc:Choice>
        <mc:Fallback xmlns="">
          <p:sp>
            <p:nvSpPr>
              <p:cNvPr id="91" name="TextovéPole 90">
                <a:extLst>
                  <a:ext uri="{FF2B5EF4-FFF2-40B4-BE49-F238E27FC236}">
                    <a16:creationId xmlns:a16="http://schemas.microsoft.com/office/drawing/2014/main" id="{3B2D848F-0F85-43DE-B979-92E15EF0C158}"/>
                  </a:ext>
                </a:extLst>
              </p:cNvPr>
              <p:cNvSpPr txBox="1">
                <a:spLocks noRot="1" noChangeAspect="1" noMove="1" noResize="1" noEditPoints="1" noAdjustHandles="1" noChangeArrowheads="1" noChangeShapeType="1" noTextEdit="1"/>
              </p:cNvSpPr>
              <p:nvPr/>
            </p:nvSpPr>
            <p:spPr>
              <a:xfrm>
                <a:off x="1193640" y="1543165"/>
                <a:ext cx="7770360" cy="646331"/>
              </a:xfrm>
              <a:prstGeom prst="rect">
                <a:avLst/>
              </a:prstGeom>
              <a:blipFill>
                <a:blip r:embed="rId9"/>
                <a:stretch>
                  <a:fillRect l="-157" t="-5660" b="-13208"/>
                </a:stretch>
              </a:blipFill>
              <a:ln>
                <a:noFill/>
              </a:ln>
            </p:spPr>
            <p:txBody>
              <a:bodyPr/>
              <a:lstStyle/>
              <a:p>
                <a:r>
                  <a:rPr lang="cs-CZ">
                    <a:noFill/>
                  </a:rPr>
                  <a:t> </a:t>
                </a:r>
              </a:p>
            </p:txBody>
          </p:sp>
        </mc:Fallback>
      </mc:AlternateContent>
      <p:sp>
        <p:nvSpPr>
          <p:cNvPr id="70" name="TextovéPole 69"/>
          <p:cNvSpPr txBox="1"/>
          <p:nvPr/>
        </p:nvSpPr>
        <p:spPr>
          <a:xfrm>
            <a:off x="864000" y="2392050"/>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Derivation</a:t>
            </a:r>
          </a:p>
        </p:txBody>
      </p:sp>
      <mc:AlternateContent xmlns:mc="http://schemas.openxmlformats.org/markup-compatibility/2006" xmlns:a14="http://schemas.microsoft.com/office/drawing/2010/main">
        <mc:Choice Requires="a14">
          <p:sp>
            <p:nvSpPr>
              <p:cNvPr id="36" name="TextovéPole 35">
                <a:extLst>
                  <a:ext uri="{FF2B5EF4-FFF2-40B4-BE49-F238E27FC236}">
                    <a16:creationId xmlns:a16="http://schemas.microsoft.com/office/drawing/2014/main" id="{05FC8A4A-3761-4383-881C-9096ADBF4AD7}"/>
                  </a:ext>
                </a:extLst>
              </p:cNvPr>
              <p:cNvSpPr txBox="1"/>
              <p:nvPr/>
            </p:nvSpPr>
            <p:spPr>
              <a:xfrm>
                <a:off x="1513127" y="3004636"/>
                <a:ext cx="3994977"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portfolio A: European call &amp; cash </a:t>
                </a:r>
                <a14:m>
                  <m:oMath xmlns:m="http://schemas.openxmlformats.org/officeDocument/2006/math">
                    <m:r>
                      <a:rPr lang="en-GB" sz="1600" b="0" i="1" smtClean="0">
                        <a:latin typeface="Cambria Math" panose="02040503050406030204" pitchFamily="18" charset="0"/>
                        <a:ea typeface="Cambria Math" panose="02040503050406030204" pitchFamily="18" charset="0"/>
                      </a:rPr>
                      <m:t>𝑋</m:t>
                    </m:r>
                    <m:sSup>
                      <m:sSupPr>
                        <m:ctrlPr>
                          <a:rPr lang="en-GB" sz="1600" b="0" i="1" smtClean="0">
                            <a:latin typeface="Cambria Math" panose="02040503050406030204" pitchFamily="18" charset="0"/>
                            <a:ea typeface="Cambria Math" panose="02040503050406030204" pitchFamily="18" charset="0"/>
                          </a:rPr>
                        </m:ctrlPr>
                      </m:sSupPr>
                      <m:e>
                        <m:r>
                          <a:rPr lang="en-GB" sz="1600" b="0" i="1" smtClean="0">
                            <a:latin typeface="Cambria Math" panose="02040503050406030204" pitchFamily="18" charset="0"/>
                            <a:ea typeface="Cambria Math" panose="02040503050406030204" pitchFamily="18" charset="0"/>
                          </a:rPr>
                          <m:t>𝑒</m:t>
                        </m:r>
                      </m:e>
                      <m:sup>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𝑟𝑇</m:t>
                        </m:r>
                      </m:sup>
                    </m:sSup>
                  </m:oMath>
                </a14:m>
                <a:endParaRPr lang="en-GB" sz="1600" dirty="0">
                  <a:latin typeface="Cambria Math" panose="02040503050406030204" pitchFamily="18" charset="0"/>
                  <a:ea typeface="Cambria Math" panose="02040503050406030204" pitchFamily="18" charset="0"/>
                </a:endParaRPr>
              </a:p>
            </p:txBody>
          </p:sp>
        </mc:Choice>
        <mc:Fallback xmlns="">
          <p:sp>
            <p:nvSpPr>
              <p:cNvPr id="36" name="TextovéPole 35">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13127" y="3004636"/>
                <a:ext cx="3994977" cy="338554"/>
              </a:xfrm>
              <a:prstGeom prst="rect">
                <a:avLst/>
              </a:prstGeom>
              <a:blipFill>
                <a:blip r:embed="rId10"/>
                <a:stretch>
                  <a:fillRect l="-610" t="-7273" b="-21818"/>
                </a:stretch>
              </a:blipFill>
              <a:ln>
                <a:noFill/>
              </a:ln>
            </p:spPr>
            <p:txBody>
              <a:bodyPr/>
              <a:lstStyle/>
              <a:p>
                <a:r>
                  <a:rPr lang="cs-CZ">
                    <a:noFill/>
                  </a:rPr>
                  <a:t> </a:t>
                </a:r>
              </a:p>
            </p:txBody>
          </p:sp>
        </mc:Fallback>
      </mc:AlternateContent>
      <p:sp>
        <p:nvSpPr>
          <p:cNvPr id="46" name="TextovéPole 45">
            <a:extLst>
              <a:ext uri="{FF2B5EF4-FFF2-40B4-BE49-F238E27FC236}">
                <a16:creationId xmlns:a16="http://schemas.microsoft.com/office/drawing/2014/main" id="{05FC8A4A-3761-4383-881C-9096ADBF4AD7}"/>
              </a:ext>
            </a:extLst>
          </p:cNvPr>
          <p:cNvSpPr txBox="1"/>
          <p:nvPr/>
        </p:nvSpPr>
        <p:spPr>
          <a:xfrm>
            <a:off x="1516929" y="3264939"/>
            <a:ext cx="4927279"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portfolio B: European put option &amp; underlying asset</a:t>
            </a:r>
          </a:p>
        </p:txBody>
      </p:sp>
      <p:sp>
        <p:nvSpPr>
          <p:cNvPr id="60" name="TextovéPole 59"/>
          <p:cNvSpPr txBox="1"/>
          <p:nvPr/>
        </p:nvSpPr>
        <p:spPr>
          <a:xfrm>
            <a:off x="1195309" y="2717848"/>
            <a:ext cx="301665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Participating portfolios</a:t>
            </a:r>
          </a:p>
        </p:txBody>
      </p:sp>
      <p:sp>
        <p:nvSpPr>
          <p:cNvPr id="61" name="TextovéPole 60"/>
          <p:cNvSpPr txBox="1"/>
          <p:nvPr/>
        </p:nvSpPr>
        <p:spPr>
          <a:xfrm>
            <a:off x="1195308" y="3525304"/>
            <a:ext cx="409677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Expiration values of portfolio A</a:t>
            </a:r>
          </a:p>
        </p:txBody>
      </p:sp>
      <mc:AlternateContent xmlns:mc="http://schemas.openxmlformats.org/markup-compatibility/2006" xmlns:a14="http://schemas.microsoft.com/office/drawing/2010/main">
        <mc:Choice Requires="a14">
          <p:sp>
            <p:nvSpPr>
              <p:cNvPr id="62" name="TextovéPole 61">
                <a:extLst>
                  <a:ext uri="{FF2B5EF4-FFF2-40B4-BE49-F238E27FC236}">
                    <a16:creationId xmlns:a16="http://schemas.microsoft.com/office/drawing/2014/main" id="{05FC8A4A-3761-4383-881C-9096ADBF4AD7}"/>
                  </a:ext>
                </a:extLst>
              </p:cNvPr>
              <p:cNvSpPr txBox="1"/>
              <p:nvPr/>
            </p:nvSpPr>
            <p:spPr>
              <a:xfrm>
                <a:off x="1521760" y="3812092"/>
                <a:ext cx="7379353"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sSub>
                      <m:sSubPr>
                        <m:ctrlPr>
                          <a:rPr lang="en-GB" sz="160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&gt;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𝑉</m:t>
                        </m:r>
                      </m:e>
                      <m:sub>
                        <m:r>
                          <a:rPr lang="en-GB" sz="1600" b="0" i="1" smtClean="0">
                            <a:latin typeface="Cambria Math" panose="02040503050406030204" pitchFamily="18" charset="0"/>
                            <a:ea typeface="Cambria Math" panose="02040503050406030204" pitchFamily="18" charset="0"/>
                          </a:rPr>
                          <m:t>𝐴</m:t>
                        </m:r>
                      </m:sub>
                    </m:sSub>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oMath>
                </a14:m>
                <a:r>
                  <a:rPr lang="en-GB" sz="1600" dirty="0">
                    <a:latin typeface="Cambria Math" panose="02040503050406030204" pitchFamily="18" charset="0"/>
                    <a:ea typeface="Cambria Math" panose="02040503050406030204" pitchFamily="18" charset="0"/>
                  </a:rPr>
                  <a:t> (the cash accrues to an amount of </a:t>
                </a:r>
                <a14:m>
                  <m:oMath xmlns:m="http://schemas.openxmlformats.org/officeDocument/2006/math">
                    <m:r>
                      <a:rPr lang="en-GB" sz="1600" b="0" i="1" smtClean="0">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and is used for buying the asset at the call’s exercise price)</a:t>
                </a:r>
              </a:p>
            </p:txBody>
          </p:sp>
        </mc:Choice>
        <mc:Fallback xmlns="">
          <p:sp>
            <p:nvSpPr>
              <p:cNvPr id="62" name="TextovéPole 61">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21760" y="3812092"/>
                <a:ext cx="7379353" cy="584775"/>
              </a:xfrm>
              <a:prstGeom prst="rect">
                <a:avLst/>
              </a:prstGeom>
              <a:blipFill>
                <a:blip r:embed="rId11"/>
                <a:stretch>
                  <a:fillRect l="-331" t="-4167" r="-496" b="-1145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4" name="TextovéPole 63">
                <a:extLst>
                  <a:ext uri="{FF2B5EF4-FFF2-40B4-BE49-F238E27FC236}">
                    <a16:creationId xmlns:a16="http://schemas.microsoft.com/office/drawing/2014/main" id="{05FC8A4A-3761-4383-881C-9096ADBF4AD7}"/>
                  </a:ext>
                </a:extLst>
              </p:cNvPr>
              <p:cNvSpPr txBox="1"/>
              <p:nvPr/>
            </p:nvSpPr>
            <p:spPr>
              <a:xfrm>
                <a:off x="1521760" y="4305457"/>
                <a:ext cx="7379353"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sSub>
                      <m:sSubPr>
                        <m:ctrlPr>
                          <a:rPr lang="en-GB" sz="160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&lt;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𝑉</m:t>
                        </m:r>
                      </m:e>
                      <m:sub>
                        <m:r>
                          <a:rPr lang="en-GB" sz="1600" b="0" i="1" smtClean="0">
                            <a:latin typeface="Cambria Math" panose="02040503050406030204" pitchFamily="18" charset="0"/>
                            <a:ea typeface="Cambria Math" panose="02040503050406030204" pitchFamily="18" charset="0"/>
                          </a:rPr>
                          <m:t>𝐴</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(the cash accrues to an amount of </a:t>
                </a:r>
                <a14:m>
                  <m:oMath xmlns:m="http://schemas.openxmlformats.org/officeDocument/2006/math">
                    <m:r>
                      <a:rPr lang="en-GB" sz="1600" b="0" i="1" smtClean="0">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but the call is worthless)</a:t>
                </a:r>
              </a:p>
            </p:txBody>
          </p:sp>
        </mc:Choice>
        <mc:Fallback xmlns="">
          <p:sp>
            <p:nvSpPr>
              <p:cNvPr id="64" name="TextovéPole 63">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21760" y="4305457"/>
                <a:ext cx="7379353" cy="338554"/>
              </a:xfrm>
              <a:prstGeom prst="rect">
                <a:avLst/>
              </a:prstGeom>
              <a:blipFill>
                <a:blip r:embed="rId12"/>
                <a:stretch>
                  <a:fillRect l="-331" t="-7143" b="-19643"/>
                </a:stretch>
              </a:blipFill>
              <a:ln>
                <a:noFill/>
              </a:ln>
            </p:spPr>
            <p:txBody>
              <a:bodyPr/>
              <a:lstStyle/>
              <a:p>
                <a:r>
                  <a:rPr lang="cs-CZ">
                    <a:noFill/>
                  </a:rPr>
                  <a:t> </a:t>
                </a:r>
              </a:p>
            </p:txBody>
          </p:sp>
        </mc:Fallback>
      </mc:AlternateContent>
      <p:sp>
        <p:nvSpPr>
          <p:cNvPr id="65" name="TextovéPole 64"/>
          <p:cNvSpPr txBox="1"/>
          <p:nvPr/>
        </p:nvSpPr>
        <p:spPr>
          <a:xfrm>
            <a:off x="1195308" y="4612569"/>
            <a:ext cx="409677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Expiration values of portfolio B</a:t>
            </a:r>
          </a:p>
        </p:txBody>
      </p:sp>
      <mc:AlternateContent xmlns:mc="http://schemas.openxmlformats.org/markup-compatibility/2006" xmlns:a14="http://schemas.microsoft.com/office/drawing/2010/main">
        <mc:Choice Requires="a14">
          <p:sp>
            <p:nvSpPr>
              <p:cNvPr id="66" name="TextovéPole 65">
                <a:extLst>
                  <a:ext uri="{FF2B5EF4-FFF2-40B4-BE49-F238E27FC236}">
                    <a16:creationId xmlns:a16="http://schemas.microsoft.com/office/drawing/2014/main" id="{05FC8A4A-3761-4383-881C-9096ADBF4AD7}"/>
                  </a:ext>
                </a:extLst>
              </p:cNvPr>
              <p:cNvSpPr txBox="1"/>
              <p:nvPr/>
            </p:nvSpPr>
            <p:spPr>
              <a:xfrm>
                <a:off x="1521761" y="4899357"/>
                <a:ext cx="6109720"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sSub>
                      <m:sSubPr>
                        <m:ctrlPr>
                          <a:rPr lang="en-GB" sz="160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&gt;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𝑉</m:t>
                        </m:r>
                      </m:e>
                      <m:sub>
                        <m:r>
                          <a:rPr lang="en-GB" sz="1600" b="0" i="1" smtClean="0">
                            <a:latin typeface="Cambria Math" panose="02040503050406030204" pitchFamily="18" charset="0"/>
                            <a:ea typeface="Cambria Math" panose="02040503050406030204" pitchFamily="18" charset="0"/>
                          </a:rPr>
                          <m:t>𝐵</m:t>
                        </m:r>
                      </m:sub>
                    </m:sSub>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oMath>
                </a14:m>
                <a:r>
                  <a:rPr lang="en-GB" sz="1600" dirty="0">
                    <a:latin typeface="Cambria Math" panose="02040503050406030204" pitchFamily="18" charset="0"/>
                    <a:ea typeface="Cambria Math" panose="02040503050406030204" pitchFamily="18" charset="0"/>
                  </a:rPr>
                  <a:t> (the put is worthless and the asset is retained)</a:t>
                </a:r>
              </a:p>
            </p:txBody>
          </p:sp>
        </mc:Choice>
        <mc:Fallback xmlns="">
          <p:sp>
            <p:nvSpPr>
              <p:cNvPr id="66" name="TextovéPole 65">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21761" y="4899357"/>
                <a:ext cx="6109720" cy="338554"/>
              </a:xfrm>
              <a:prstGeom prst="rect">
                <a:avLst/>
              </a:prstGeom>
              <a:blipFill>
                <a:blip r:embed="rId13"/>
                <a:stretch>
                  <a:fillRect l="-399"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7" name="TextovéPole 66">
                <a:extLst>
                  <a:ext uri="{FF2B5EF4-FFF2-40B4-BE49-F238E27FC236}">
                    <a16:creationId xmlns:a16="http://schemas.microsoft.com/office/drawing/2014/main" id="{05FC8A4A-3761-4383-881C-9096ADBF4AD7}"/>
                  </a:ext>
                </a:extLst>
              </p:cNvPr>
              <p:cNvSpPr txBox="1"/>
              <p:nvPr/>
            </p:nvSpPr>
            <p:spPr>
              <a:xfrm>
                <a:off x="1521761" y="5172560"/>
                <a:ext cx="5930240"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sSub>
                      <m:sSubPr>
                        <m:ctrlPr>
                          <a:rPr lang="en-GB" sz="160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&lt;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𝑉</m:t>
                        </m:r>
                      </m:e>
                      <m:sub>
                        <m:r>
                          <a:rPr lang="en-GB" sz="1600" b="0" i="1" smtClean="0">
                            <a:latin typeface="Cambria Math" panose="02040503050406030204" pitchFamily="18" charset="0"/>
                            <a:ea typeface="Cambria Math" panose="02040503050406030204" pitchFamily="18" charset="0"/>
                          </a:rPr>
                          <m:t>𝐵</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(the asset is sold at the put’s exercise price</a:t>
                </a:r>
              </a:p>
            </p:txBody>
          </p:sp>
        </mc:Choice>
        <mc:Fallback xmlns="">
          <p:sp>
            <p:nvSpPr>
              <p:cNvPr id="67" name="TextovéPole 66">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21761" y="5172560"/>
                <a:ext cx="5930240" cy="338554"/>
              </a:xfrm>
              <a:prstGeom prst="rect">
                <a:avLst/>
              </a:prstGeom>
              <a:blipFill>
                <a:blip r:embed="rId14"/>
                <a:stretch>
                  <a:fillRect l="-412" t="-7273" b="-21818"/>
                </a:stretch>
              </a:blipFill>
              <a:ln>
                <a:noFill/>
              </a:ln>
            </p:spPr>
            <p:txBody>
              <a:bodyPr/>
              <a:lstStyle/>
              <a:p>
                <a:r>
                  <a:rPr lang="cs-CZ">
                    <a:noFill/>
                  </a:rPr>
                  <a:t> </a:t>
                </a:r>
              </a:p>
            </p:txBody>
          </p:sp>
        </mc:Fallback>
      </mc:AlternateContent>
      <p:sp>
        <p:nvSpPr>
          <p:cNvPr id="68" name="TextovéPole 67"/>
          <p:cNvSpPr txBox="1"/>
          <p:nvPr/>
        </p:nvSpPr>
        <p:spPr>
          <a:xfrm>
            <a:off x="1195307" y="5438784"/>
            <a:ext cx="7804693"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Identical future payoffs imply identical current values on efficient markets</a:t>
            </a:r>
          </a:p>
        </p:txBody>
      </p:sp>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05FC8A4A-3761-4383-881C-9096ADBF4AD7}"/>
                  </a:ext>
                </a:extLst>
              </p:cNvPr>
              <p:cNvSpPr txBox="1"/>
              <p:nvPr/>
            </p:nvSpPr>
            <p:spPr>
              <a:xfrm>
                <a:off x="3312720" y="5756308"/>
                <a:ext cx="1933256" cy="338554"/>
              </a:xfrm>
              <a:prstGeom prst="rect">
                <a:avLst/>
              </a:prstGeom>
              <a:noFill/>
              <a:ln>
                <a:noFill/>
              </a:ln>
            </p:spPr>
            <p:txBody>
              <a:bodyPr wrap="square" rtlCol="0">
                <a:spAutoFit/>
              </a:bodyPr>
              <a:lstStyle/>
              <a:p>
                <a:pPr>
                  <a:buClr>
                    <a:srgbClr val="7030A0"/>
                  </a:buClr>
                  <a:buSzPct val="100000"/>
                </a:pPr>
                <a14:m>
                  <m:oMathPara xmlns:m="http://schemas.openxmlformats.org/officeDocument/2006/math">
                    <m:oMathParaPr>
                      <m:jc m:val="centerGroup"/>
                    </m:oMathParaPr>
                    <m:oMath xmlns:m="http://schemas.openxmlformats.org/officeDocument/2006/math">
                      <m:r>
                        <a:rPr lang="cs-CZ" sz="160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𝑒</m:t>
                          </m:r>
                        </m:e>
                        <m:sup>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𝑟𝑇</m:t>
                          </m:r>
                        </m:sup>
                      </m:s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𝑃</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69" name="TextovéPole 68">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3312720" y="5756308"/>
                <a:ext cx="1933256" cy="338554"/>
              </a:xfrm>
              <a:prstGeom prst="rect">
                <a:avLst/>
              </a:prstGeom>
              <a:blipFill>
                <a:blip r:embed="rId15"/>
                <a:stretch>
                  <a:fillRect/>
                </a:stretch>
              </a:blipFill>
              <a:ln>
                <a:noFill/>
              </a:ln>
            </p:spPr>
            <p:txBody>
              <a:bodyPr/>
              <a:lstStyle/>
              <a:p>
                <a:r>
                  <a:rPr lang="cs-CZ">
                    <a:noFill/>
                  </a:rPr>
                  <a:t> </a:t>
                </a:r>
              </a:p>
            </p:txBody>
          </p:sp>
        </mc:Fallback>
      </mc:AlternateContent>
    </p:spTree>
    <p:extLst>
      <p:ext uri="{BB962C8B-B14F-4D97-AF65-F5344CB8AC3E}">
        <p14:creationId xmlns:p14="http://schemas.microsoft.com/office/powerpoint/2010/main" val="3550888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13</a:t>
            </a:fld>
            <a:endParaRPr lang="cs-CZ" dirty="0"/>
          </a:p>
        </p:txBody>
      </p:sp>
      <p:sp>
        <p:nvSpPr>
          <p:cNvPr id="4" name="Nadpis 3"/>
          <p:cNvSpPr>
            <a:spLocks noGrp="1"/>
          </p:cNvSpPr>
          <p:nvPr>
            <p:ph type="title"/>
          </p:nvPr>
        </p:nvSpPr>
        <p:spPr>
          <a:xfrm>
            <a:off x="143999" y="144000"/>
            <a:ext cx="3707921" cy="648072"/>
          </a:xfrm>
        </p:spPr>
        <p:txBody>
          <a:bodyPr/>
          <a:lstStyle/>
          <a:p>
            <a:r>
              <a:rPr lang="en-GB" dirty="0">
                <a:solidFill>
                  <a:srgbClr val="000000"/>
                </a:solidFill>
              </a:rPr>
              <a:t>Put-call parity (2)</a:t>
            </a:r>
          </a:p>
        </p:txBody>
      </p:sp>
      <p:sp>
        <p:nvSpPr>
          <p:cNvPr id="5" name="Tlačítko akce: Zvuk 4">
            <a:hlinkClick r:id="" action="ppaction://noaction" highlightClick="1"/>
          </p:cNvPr>
          <p:cNvSpPr/>
          <p:nvPr/>
        </p:nvSpPr>
        <p:spPr>
          <a:xfrm>
            <a:off x="251520" y="886911"/>
            <a:ext cx="432000" cy="36000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lang="cs-CZ" sz="1200" b="1" dirty="0">
                <a:solidFill>
                  <a:srgbClr val="FFFF00"/>
                </a:solidFill>
              </a:rPr>
              <a:t>1</a:t>
            </a:r>
            <a:endParaRPr lang="en-GB" sz="800" dirty="0">
              <a:solidFill>
                <a:srgbClr val="FFFF00"/>
              </a:solidFill>
            </a:endParaRPr>
          </a:p>
        </p:txBody>
      </p:sp>
      <p:sp>
        <p:nvSpPr>
          <p:cNvPr id="29" name="TextovéPole 28"/>
          <p:cNvSpPr txBox="1"/>
          <p:nvPr/>
        </p:nvSpPr>
        <p:spPr>
          <a:xfrm>
            <a:off x="864000" y="940617"/>
            <a:ext cx="367840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Graphical representation</a:t>
            </a:r>
          </a:p>
        </p:txBody>
      </p:sp>
      <p:sp>
        <p:nvSpPr>
          <p:cNvPr id="113" name="TextovéPole 112"/>
          <p:cNvSpPr txBox="1"/>
          <p:nvPr/>
        </p:nvSpPr>
        <p:spPr>
          <a:xfrm>
            <a:off x="1187623" y="3300614"/>
            <a:ext cx="4125617"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Synthetic call and put options</a:t>
            </a:r>
          </a:p>
        </p:txBody>
      </p:sp>
      <mc:AlternateContent xmlns:mc="http://schemas.openxmlformats.org/markup-compatibility/2006" xmlns:a14="http://schemas.microsoft.com/office/drawing/2010/main">
        <mc:Choice Requires="a14">
          <p:sp>
            <p:nvSpPr>
              <p:cNvPr id="189" name="TextovéPole 188">
                <a:extLst>
                  <a:ext uri="{FF2B5EF4-FFF2-40B4-BE49-F238E27FC236}">
                    <a16:creationId xmlns:a16="http://schemas.microsoft.com/office/drawing/2014/main" id="{05FC8A4A-3761-4383-881C-9096ADBF4AD7}"/>
                  </a:ext>
                </a:extLst>
              </p:cNvPr>
              <p:cNvSpPr txBox="1"/>
              <p:nvPr/>
            </p:nvSpPr>
            <p:spPr>
              <a:xfrm>
                <a:off x="1492166" y="2971834"/>
                <a:ext cx="7127912" cy="307777"/>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the cash amount </a:t>
                </a:r>
                <a14:m>
                  <m:oMath xmlns:m="http://schemas.openxmlformats.org/officeDocument/2006/math">
                    <m:r>
                      <a:rPr lang="en-GB" sz="1400" b="0" i="1" smtClean="0">
                        <a:latin typeface="Cambria Math" panose="02040503050406030204" pitchFamily="18" charset="0"/>
                        <a:ea typeface="Cambria Math" panose="02040503050406030204" pitchFamily="18" charset="0"/>
                      </a:rPr>
                      <m:t>𝑋</m:t>
                    </m:r>
                  </m:oMath>
                </a14:m>
                <a:r>
                  <a:rPr lang="en-GB" sz="1400" dirty="0">
                    <a:latin typeface="Cambria Math" panose="02040503050406030204" pitchFamily="18" charset="0"/>
                    <a:ea typeface="Cambria Math" panose="02040503050406030204" pitchFamily="18" charset="0"/>
                  </a:rPr>
                  <a:t> can be interpreted as a payoff from a risk-free zero-coupon bond </a:t>
                </a:r>
                <a14:m>
                  <m:oMath xmlns:m="http://schemas.openxmlformats.org/officeDocument/2006/math">
                    <m:r>
                      <a:rPr lang="en-GB" sz="1400" b="1" i="1" smtClean="0">
                        <a:latin typeface="Cambria Math" panose="02040503050406030204" pitchFamily="18" charset="0"/>
                        <a:ea typeface="Cambria Math" panose="02040503050406030204" pitchFamily="18" charset="0"/>
                      </a:rPr>
                      <m:t>𝑩</m:t>
                    </m:r>
                  </m:oMath>
                </a14:m>
                <a:endParaRPr lang="en-GB" sz="1400" b="1" dirty="0">
                  <a:latin typeface="Cambria Math" panose="02040503050406030204" pitchFamily="18" charset="0"/>
                  <a:ea typeface="Cambria Math" panose="02040503050406030204" pitchFamily="18" charset="0"/>
                </a:endParaRPr>
              </a:p>
            </p:txBody>
          </p:sp>
        </mc:Choice>
        <mc:Fallback xmlns="">
          <p:sp>
            <p:nvSpPr>
              <p:cNvPr id="189" name="TextovéPole 188">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492166" y="2971834"/>
                <a:ext cx="7127912" cy="307777"/>
              </a:xfrm>
              <a:prstGeom prst="rect">
                <a:avLst/>
              </a:prstGeom>
              <a:blipFill>
                <a:blip r:embed="rId7"/>
                <a:stretch>
                  <a:fillRect l="-171" t="-6000" b="-18000"/>
                </a:stretch>
              </a:blipFill>
              <a:ln>
                <a:noFill/>
              </a:ln>
            </p:spPr>
            <p:txBody>
              <a:bodyPr/>
              <a:lstStyle/>
              <a:p>
                <a:r>
                  <a:rPr lang="cs-CZ">
                    <a:noFill/>
                  </a:rPr>
                  <a:t> </a:t>
                </a:r>
              </a:p>
            </p:txBody>
          </p:sp>
        </mc:Fallback>
      </mc:AlternateContent>
      <p:grpSp>
        <p:nvGrpSpPr>
          <p:cNvPr id="26" name="Skupina 25"/>
          <p:cNvGrpSpPr/>
          <p:nvPr/>
        </p:nvGrpSpPr>
        <p:grpSpPr>
          <a:xfrm>
            <a:off x="4499992" y="1440000"/>
            <a:ext cx="1944216" cy="1525604"/>
            <a:chOff x="4499992" y="1440000"/>
            <a:chExt cx="1944216" cy="1525604"/>
          </a:xfrm>
        </p:grpSpPr>
        <mc:AlternateContent xmlns:mc="http://schemas.openxmlformats.org/markup-compatibility/2006" xmlns:a14="http://schemas.microsoft.com/office/drawing/2010/main">
          <mc:Choice Requires="a14">
            <p:sp>
              <p:nvSpPr>
                <p:cNvPr id="66" name="TextovéPole 65">
                  <a:extLst>
                    <a:ext uri="{FF2B5EF4-FFF2-40B4-BE49-F238E27FC236}">
                      <a16:creationId xmlns:a16="http://schemas.microsoft.com/office/drawing/2014/main" id="{08463747-ADBE-47DD-BD10-8F53E0250636}"/>
                    </a:ext>
                  </a:extLst>
                </p:cNvPr>
                <p:cNvSpPr txBox="1"/>
                <p:nvPr/>
              </p:nvSpPr>
              <p:spPr>
                <a:xfrm>
                  <a:off x="4741134" y="1440000"/>
                  <a:ext cx="1061909" cy="242759"/>
                </a:xfrm>
                <a:prstGeom prst="rect">
                  <a:avLst/>
                </a:prstGeom>
                <a:noFill/>
                <a:ln>
                  <a:noFill/>
                </a:ln>
              </p:spPr>
              <p:txBody>
                <a:bodyPr wrap="square" rtlCol="0">
                  <a:spAutoFit/>
                </a:bodyPr>
                <a:lstStyle/>
                <a:p>
                  <a:pPr marL="0" lvl="2" algn="ctr">
                    <a:lnSpc>
                      <a:spcPct val="80000"/>
                    </a:lnSpc>
                    <a:buClr>
                      <a:srgbClr val="7030A0"/>
                    </a:buClr>
                    <a:buSzPct val="80000"/>
                  </a:pPr>
                  <a14:m>
                    <m:oMathPara xmlns:m="http://schemas.openxmlformats.org/officeDocument/2006/math">
                      <m:oMathParaPr>
                        <m:jc m:val="centerGroup"/>
                      </m:oMathParaPr>
                      <m:oMath xmlns:m="http://schemas.openxmlformats.org/officeDocument/2006/math">
                        <m:r>
                          <a:rPr lang="cs-CZ" sz="1200" b="1" i="1" smtClean="0">
                            <a:latin typeface="Cambria Math" panose="02040503050406030204" pitchFamily="18" charset="0"/>
                            <a:ea typeface="Cambria Math" panose="02040503050406030204" pitchFamily="18" charset="0"/>
                            <a:sym typeface="Wingdings 2" panose="05020102010507070707" pitchFamily="18" charset="2"/>
                          </a:rPr>
                          <m:t>𝑷</m:t>
                        </m:r>
                        <m:r>
                          <a:rPr lang="cs-CZ" sz="1200" b="1" i="1" smtClean="0">
                            <a:latin typeface="Cambria Math" panose="02040503050406030204" pitchFamily="18" charset="0"/>
                            <a:ea typeface="Cambria Math" panose="02040503050406030204" pitchFamily="18" charset="0"/>
                            <a:sym typeface="Wingdings 2" panose="05020102010507070707" pitchFamily="18" charset="2"/>
                          </a:rPr>
                          <m:t>+</m:t>
                        </m:r>
                        <m:r>
                          <a:rPr lang="cs-CZ" sz="1200" b="1" i="1" smtClean="0">
                            <a:latin typeface="Cambria Math" panose="02040503050406030204" pitchFamily="18" charset="0"/>
                            <a:ea typeface="Cambria Math" panose="02040503050406030204" pitchFamily="18" charset="0"/>
                            <a:sym typeface="Wingdings 2" panose="05020102010507070707" pitchFamily="18" charset="2"/>
                          </a:rPr>
                          <m:t>𝑺</m:t>
                        </m:r>
                      </m:oMath>
                    </m:oMathPara>
                  </a14:m>
                  <a:endParaRPr lang="en-GB" sz="1200" b="1" dirty="0">
                    <a:latin typeface="Cambria Math" panose="02040503050406030204" pitchFamily="18" charset="0"/>
                    <a:ea typeface="Cambria Math" panose="02040503050406030204" pitchFamily="18" charset="0"/>
                  </a:endParaRPr>
                </a:p>
              </p:txBody>
            </p:sp>
          </mc:Choice>
          <mc:Fallback xmlns="">
            <p:sp>
              <p:nvSpPr>
                <p:cNvPr id="66" name="TextovéPole 65">
                  <a:extLst>
                    <a:ext uri="{FF2B5EF4-FFF2-40B4-BE49-F238E27FC236}">
                      <a16:creationId xmlns:a16="http://schemas.microsoft.com/office/drawing/2014/main" id="{08463747-ADBE-47DD-BD10-8F53E0250636}"/>
                    </a:ext>
                  </a:extLst>
                </p:cNvPr>
                <p:cNvSpPr txBox="1">
                  <a:spLocks noRot="1" noChangeAspect="1" noMove="1" noResize="1" noEditPoints="1" noAdjustHandles="1" noChangeArrowheads="1" noChangeShapeType="1" noTextEdit="1"/>
                </p:cNvSpPr>
                <p:nvPr/>
              </p:nvSpPr>
              <p:spPr>
                <a:xfrm>
                  <a:off x="4741134" y="1440000"/>
                  <a:ext cx="1061909" cy="242759"/>
                </a:xfrm>
                <a:prstGeom prst="rect">
                  <a:avLst/>
                </a:prstGeom>
                <a:blipFill>
                  <a:blip r:embed="rId8"/>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8" name="TextovéPole 67">
                  <a:extLst>
                    <a:ext uri="{FF2B5EF4-FFF2-40B4-BE49-F238E27FC236}">
                      <a16:creationId xmlns:a16="http://schemas.microsoft.com/office/drawing/2014/main" id="{4DB67B49-6BE4-460E-9AC7-878827710557}"/>
                    </a:ext>
                  </a:extLst>
                </p:cNvPr>
                <p:cNvSpPr txBox="1"/>
                <p:nvPr/>
              </p:nvSpPr>
              <p:spPr>
                <a:xfrm>
                  <a:off x="6156176" y="268714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68" name="TextovéPole 67">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6156176" y="2687148"/>
                  <a:ext cx="188095" cy="262059"/>
                </a:xfrm>
                <a:prstGeom prst="rect">
                  <a:avLst/>
                </a:prstGeom>
                <a:blipFill>
                  <a:blip r:embed="rId9"/>
                  <a:stretch>
                    <a:fillRect l="-19355"/>
                  </a:stretch>
                </a:blipFill>
              </p:spPr>
              <p:txBody>
                <a:bodyPr/>
                <a:lstStyle/>
                <a:p>
                  <a:r>
                    <a:rPr lang="cs-CZ">
                      <a:noFill/>
                    </a:rPr>
                    <a:t> </a:t>
                  </a:r>
                </a:p>
              </p:txBody>
            </p:sp>
          </mc:Fallback>
        </mc:AlternateContent>
        <p:cxnSp>
          <p:nvCxnSpPr>
            <p:cNvPr id="69" name="Přímá spojnice 68">
              <a:extLst>
                <a:ext uri="{FF2B5EF4-FFF2-40B4-BE49-F238E27FC236}">
                  <a16:creationId xmlns:a16="http://schemas.microsoft.com/office/drawing/2014/main" id="{1A8E3DAD-B6C4-40D4-9CE0-16917D2F95E3}"/>
                </a:ext>
              </a:extLst>
            </p:cNvPr>
            <p:cNvCxnSpPr/>
            <p:nvPr/>
          </p:nvCxnSpPr>
          <p:spPr>
            <a:xfrm>
              <a:off x="4654618" y="1715916"/>
              <a:ext cx="0" cy="1051622"/>
            </a:xfrm>
            <a:prstGeom prst="line">
              <a:avLst/>
            </a:prstGeom>
            <a:ln w="635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0" name="Přímá spojnice 69">
              <a:extLst>
                <a:ext uri="{FF2B5EF4-FFF2-40B4-BE49-F238E27FC236}">
                  <a16:creationId xmlns:a16="http://schemas.microsoft.com/office/drawing/2014/main" id="{906A2621-6FF0-4E69-B93F-0FD3D7509E11}"/>
                </a:ext>
              </a:extLst>
            </p:cNvPr>
            <p:cNvCxnSpPr/>
            <p:nvPr/>
          </p:nvCxnSpPr>
          <p:spPr>
            <a:xfrm>
              <a:off x="5341179" y="2060848"/>
              <a:ext cx="0" cy="681406"/>
            </a:xfrm>
            <a:prstGeom prst="line">
              <a:avLst/>
            </a:prstGeom>
            <a:ln w="12700">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1" name="Přímá spojnice 70">
              <a:extLst>
                <a:ext uri="{FF2B5EF4-FFF2-40B4-BE49-F238E27FC236}">
                  <a16:creationId xmlns:a16="http://schemas.microsoft.com/office/drawing/2014/main" id="{366013F4-C598-4589-BCA9-4D63C7A09A98}"/>
                </a:ext>
              </a:extLst>
            </p:cNvPr>
            <p:cNvCxnSpPr/>
            <p:nvPr/>
          </p:nvCxnSpPr>
          <p:spPr>
            <a:xfrm>
              <a:off x="4658825" y="2753292"/>
              <a:ext cx="1785383" cy="0"/>
            </a:xfrm>
            <a:prstGeom prst="line">
              <a:avLst/>
            </a:prstGeom>
            <a:ln w="635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2" name="Přímá spojnice 71">
              <a:extLst>
                <a:ext uri="{FF2B5EF4-FFF2-40B4-BE49-F238E27FC236}">
                  <a16:creationId xmlns:a16="http://schemas.microsoft.com/office/drawing/2014/main" id="{F1012CB4-74D9-4DC7-84BD-B0CB720F5659}"/>
                </a:ext>
              </a:extLst>
            </p:cNvPr>
            <p:cNvCxnSpPr/>
            <p:nvPr/>
          </p:nvCxnSpPr>
          <p:spPr>
            <a:xfrm>
              <a:off x="5343976" y="2742254"/>
              <a:ext cx="986952" cy="0"/>
            </a:xfrm>
            <a:prstGeom prst="line">
              <a:avLst/>
            </a:prstGeom>
            <a:ln w="254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3" name="Přímá spojnice 72">
              <a:extLst>
                <a:ext uri="{FF2B5EF4-FFF2-40B4-BE49-F238E27FC236}">
                  <a16:creationId xmlns:a16="http://schemas.microsoft.com/office/drawing/2014/main" id="{F1012CB4-74D9-4DC7-84BD-B0CB720F5659}"/>
                </a:ext>
              </a:extLst>
            </p:cNvPr>
            <p:cNvCxnSpPr/>
            <p:nvPr/>
          </p:nvCxnSpPr>
          <p:spPr>
            <a:xfrm flipH="1">
              <a:off x="4655373" y="1670639"/>
              <a:ext cx="1083822" cy="1083824"/>
            </a:xfrm>
            <a:prstGeom prst="line">
              <a:avLst/>
            </a:prstGeom>
            <a:ln w="254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74" name="TextovéPole 73">
              <a:extLst>
                <a:ext uri="{FF2B5EF4-FFF2-40B4-BE49-F238E27FC236}">
                  <a16:creationId xmlns:a16="http://schemas.microsoft.com/office/drawing/2014/main" id="{08463747-ADBE-47DD-BD10-8F53E0250636}"/>
                </a:ext>
              </a:extLst>
            </p:cNvPr>
            <p:cNvSpPr txBox="1"/>
            <p:nvPr/>
          </p:nvSpPr>
          <p:spPr>
            <a:xfrm>
              <a:off x="5436096" y="2547601"/>
              <a:ext cx="677057" cy="221599"/>
            </a:xfrm>
            <a:prstGeom prst="rect">
              <a:avLst/>
            </a:prstGeom>
            <a:noFill/>
            <a:ln>
              <a:noFill/>
            </a:ln>
          </p:spPr>
          <p:txBody>
            <a:bodyPr wrap="square" rtlCol="0">
              <a:spAutoFit/>
            </a:bodyPr>
            <a:lstStyle/>
            <a:p>
              <a:pPr marL="0" lvl="2">
                <a:lnSpc>
                  <a:spcPct val="80000"/>
                </a:lnSpc>
                <a:buClr>
                  <a:srgbClr val="7030A0"/>
                </a:buClr>
                <a:buSzPct val="80000"/>
              </a:pPr>
              <a:r>
                <a:rPr lang="en-GB" sz="1050" dirty="0">
                  <a:latin typeface="Cambria Math" panose="02040503050406030204" pitchFamily="18" charset="0"/>
                  <a:ea typeface="Cambria Math" panose="02040503050406030204" pitchFamily="18" charset="0"/>
                  <a:sym typeface="Wingdings 2" panose="05020102010507070707" pitchFamily="18" charset="2"/>
                </a:rPr>
                <a:t>long put</a:t>
              </a:r>
              <a:endParaRPr lang="en-GB" sz="1050"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76" name="TextovéPole 75">
                  <a:extLst>
                    <a:ext uri="{FF2B5EF4-FFF2-40B4-BE49-F238E27FC236}">
                      <a16:creationId xmlns:a16="http://schemas.microsoft.com/office/drawing/2014/main" id="{1129F341-0890-4352-8ECF-8AB4C01D6AF5}"/>
                    </a:ext>
                  </a:extLst>
                </p:cNvPr>
                <p:cNvSpPr txBox="1"/>
                <p:nvPr/>
              </p:nvSpPr>
              <p:spPr>
                <a:xfrm>
                  <a:off x="5255807" y="2704379"/>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𝑋</m:t>
                            </m:r>
                          </m:e>
                          <m:sub>
                            <m:r>
                              <a:rPr lang="cs-CZ" sz="1100" b="0" i="1" smtClean="0">
                                <a:latin typeface="Cambria Math" panose="02040503050406030204" pitchFamily="18" charset="0"/>
                              </a:rPr>
                              <m:t> </m:t>
                            </m:r>
                          </m:sub>
                        </m:sSub>
                      </m:oMath>
                    </m:oMathPara>
                  </a14:m>
                  <a:endParaRPr lang="cs-CZ" sz="1100" i="1" baseline="-25000" dirty="0"/>
                </a:p>
              </p:txBody>
            </p:sp>
          </mc:Choice>
          <mc:Fallback xmlns="">
            <p:sp>
              <p:nvSpPr>
                <p:cNvPr id="76" name="TextovéPole 75">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5255807" y="2704379"/>
                  <a:ext cx="187089" cy="261225"/>
                </a:xfrm>
                <a:prstGeom prst="rect">
                  <a:avLst/>
                </a:prstGeom>
                <a:blipFill>
                  <a:blip r:embed="rId10"/>
                  <a:stretch>
                    <a:fillRect l="-12903"/>
                  </a:stretch>
                </a:blipFill>
              </p:spPr>
              <p:txBody>
                <a:bodyPr/>
                <a:lstStyle/>
                <a:p>
                  <a:r>
                    <a:rPr lang="cs-CZ">
                      <a:noFill/>
                    </a:rPr>
                    <a:t> </a:t>
                  </a:r>
                </a:p>
              </p:txBody>
            </p:sp>
          </mc:Fallback>
        </mc:AlternateContent>
        <p:cxnSp>
          <p:nvCxnSpPr>
            <p:cNvPr id="78" name="Přímá spojnice 77">
              <a:extLst>
                <a:ext uri="{FF2B5EF4-FFF2-40B4-BE49-F238E27FC236}">
                  <a16:creationId xmlns:a16="http://schemas.microsoft.com/office/drawing/2014/main" id="{F1012CB4-74D9-4DC7-84BD-B0CB720F5659}"/>
                </a:ext>
              </a:extLst>
            </p:cNvPr>
            <p:cNvCxnSpPr/>
            <p:nvPr/>
          </p:nvCxnSpPr>
          <p:spPr>
            <a:xfrm>
              <a:off x="4651440" y="2060848"/>
              <a:ext cx="661800" cy="0"/>
            </a:xfrm>
            <a:prstGeom prst="line">
              <a:avLst/>
            </a:prstGeom>
            <a:ln w="38100">
              <a:solidFill>
                <a:srgbClr val="C00000"/>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9" name="Přímá spojnice 78">
              <a:extLst>
                <a:ext uri="{FF2B5EF4-FFF2-40B4-BE49-F238E27FC236}">
                  <a16:creationId xmlns:a16="http://schemas.microsoft.com/office/drawing/2014/main" id="{F1012CB4-74D9-4DC7-84BD-B0CB720F5659}"/>
                </a:ext>
              </a:extLst>
            </p:cNvPr>
            <p:cNvCxnSpPr/>
            <p:nvPr/>
          </p:nvCxnSpPr>
          <p:spPr>
            <a:xfrm flipH="1">
              <a:off x="5317198" y="1613170"/>
              <a:ext cx="458708" cy="458709"/>
            </a:xfrm>
            <a:prstGeom prst="line">
              <a:avLst/>
            </a:prstGeom>
            <a:ln w="31750">
              <a:solidFill>
                <a:srgbClr val="C00000"/>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0" name="TextovéPole 79">
                  <a:extLst>
                    <a:ext uri="{FF2B5EF4-FFF2-40B4-BE49-F238E27FC236}">
                      <a16:creationId xmlns:a16="http://schemas.microsoft.com/office/drawing/2014/main" id="{1129F341-0890-4352-8ECF-8AB4C01D6AF5}"/>
                    </a:ext>
                  </a:extLst>
                </p:cNvPr>
                <p:cNvSpPr txBox="1"/>
                <p:nvPr/>
              </p:nvSpPr>
              <p:spPr>
                <a:xfrm>
                  <a:off x="4499992" y="1671788"/>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𝑉</m:t>
                            </m:r>
                          </m:e>
                          <m:sub>
                            <m:r>
                              <a:rPr lang="cs-CZ" sz="1100" b="0" i="1" smtClean="0">
                                <a:latin typeface="Cambria Math" panose="02040503050406030204" pitchFamily="18" charset="0"/>
                              </a:rPr>
                              <m:t> </m:t>
                            </m:r>
                          </m:sub>
                        </m:sSub>
                      </m:oMath>
                    </m:oMathPara>
                  </a14:m>
                  <a:endParaRPr lang="cs-CZ" sz="1100" i="1" baseline="-25000" dirty="0"/>
                </a:p>
              </p:txBody>
            </p:sp>
          </mc:Choice>
          <mc:Fallback xmlns="">
            <p:sp>
              <p:nvSpPr>
                <p:cNvPr id="80" name="TextovéPole 7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499992" y="1671788"/>
                  <a:ext cx="187089" cy="261225"/>
                </a:xfrm>
                <a:prstGeom prst="rect">
                  <a:avLst/>
                </a:prstGeom>
                <a:blipFill>
                  <a:blip r:embed="rId11"/>
                  <a:stretch>
                    <a:fillRect l="-6452"/>
                  </a:stretch>
                </a:blipFill>
              </p:spPr>
              <p:txBody>
                <a:bodyPr/>
                <a:lstStyle/>
                <a:p>
                  <a:r>
                    <a:rPr lang="cs-CZ">
                      <a:noFill/>
                    </a:rPr>
                    <a:t> </a:t>
                  </a:r>
                </a:p>
              </p:txBody>
            </p:sp>
          </mc:Fallback>
        </mc:AlternateContent>
        <p:cxnSp>
          <p:nvCxnSpPr>
            <p:cNvPr id="83" name="Přímá spojnice 82">
              <a:extLst>
                <a:ext uri="{FF2B5EF4-FFF2-40B4-BE49-F238E27FC236}">
                  <a16:creationId xmlns:a16="http://schemas.microsoft.com/office/drawing/2014/main" id="{F1012CB4-74D9-4DC7-84BD-B0CB720F5659}"/>
                </a:ext>
              </a:extLst>
            </p:cNvPr>
            <p:cNvCxnSpPr/>
            <p:nvPr/>
          </p:nvCxnSpPr>
          <p:spPr>
            <a:xfrm flipH="1" flipV="1">
              <a:off x="4662659" y="2060848"/>
              <a:ext cx="693614" cy="693615"/>
            </a:xfrm>
            <a:prstGeom prst="line">
              <a:avLst/>
            </a:prstGeom>
            <a:ln w="254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86" name="TextovéPole 85">
              <a:extLst>
                <a:ext uri="{FF2B5EF4-FFF2-40B4-BE49-F238E27FC236}">
                  <a16:creationId xmlns:a16="http://schemas.microsoft.com/office/drawing/2014/main" id="{08463747-ADBE-47DD-BD10-8F53E0250636}"/>
                </a:ext>
              </a:extLst>
            </p:cNvPr>
            <p:cNvSpPr txBox="1"/>
            <p:nvPr/>
          </p:nvSpPr>
          <p:spPr>
            <a:xfrm>
              <a:off x="5421613" y="1903979"/>
              <a:ext cx="791876" cy="221599"/>
            </a:xfrm>
            <a:prstGeom prst="rect">
              <a:avLst/>
            </a:prstGeom>
            <a:noFill/>
            <a:ln>
              <a:noFill/>
            </a:ln>
          </p:spPr>
          <p:txBody>
            <a:bodyPr wrap="square" rtlCol="0">
              <a:spAutoFit/>
            </a:bodyPr>
            <a:lstStyle/>
            <a:p>
              <a:pPr marL="0" lvl="2">
                <a:lnSpc>
                  <a:spcPct val="80000"/>
                </a:lnSpc>
                <a:buClr>
                  <a:srgbClr val="7030A0"/>
                </a:buClr>
                <a:buSzPct val="80000"/>
              </a:pPr>
              <a:r>
                <a:rPr lang="en-GB" sz="1050" dirty="0">
                  <a:latin typeface="Cambria Math" panose="02040503050406030204" pitchFamily="18" charset="0"/>
                  <a:ea typeface="Cambria Math" panose="02040503050406030204" pitchFamily="18" charset="0"/>
                  <a:sym typeface="Wingdings 2" panose="05020102010507070707" pitchFamily="18" charset="2"/>
                </a:rPr>
                <a:t>long stock</a:t>
              </a:r>
              <a:endParaRPr lang="en-GB" sz="1050" dirty="0">
                <a:latin typeface="Cambria Math" panose="02040503050406030204" pitchFamily="18" charset="0"/>
                <a:ea typeface="Cambria Math" panose="02040503050406030204" pitchFamily="18" charset="0"/>
              </a:endParaRPr>
            </a:p>
          </p:txBody>
        </p:sp>
      </p:grpSp>
      <p:grpSp>
        <p:nvGrpSpPr>
          <p:cNvPr id="36" name="Skupina 35"/>
          <p:cNvGrpSpPr/>
          <p:nvPr/>
        </p:nvGrpSpPr>
        <p:grpSpPr>
          <a:xfrm>
            <a:off x="1619672" y="1440000"/>
            <a:ext cx="1944216" cy="1519462"/>
            <a:chOff x="1619672" y="1440000"/>
            <a:chExt cx="1944216" cy="1519462"/>
          </a:xfrm>
        </p:grpSpPr>
        <p:cxnSp>
          <p:nvCxnSpPr>
            <p:cNvPr id="75" name="Přímá spojnice 74"/>
            <p:cNvCxnSpPr/>
            <p:nvPr/>
          </p:nvCxnSpPr>
          <p:spPr>
            <a:xfrm>
              <a:off x="1778505" y="2083286"/>
              <a:ext cx="1551769" cy="0"/>
            </a:xfrm>
            <a:prstGeom prst="line">
              <a:avLst/>
            </a:prstGeom>
            <a:ln w="254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4" name="TextovéPole 93">
                  <a:extLst>
                    <a:ext uri="{FF2B5EF4-FFF2-40B4-BE49-F238E27FC236}">
                      <a16:creationId xmlns:a16="http://schemas.microsoft.com/office/drawing/2014/main" id="{08463747-ADBE-47DD-BD10-8F53E0250636}"/>
                    </a:ext>
                  </a:extLst>
                </p:cNvPr>
                <p:cNvSpPr txBox="1"/>
                <p:nvPr/>
              </p:nvSpPr>
              <p:spPr>
                <a:xfrm>
                  <a:off x="2004979" y="1440000"/>
                  <a:ext cx="975030" cy="242759"/>
                </a:xfrm>
                <a:prstGeom prst="rect">
                  <a:avLst/>
                </a:prstGeom>
                <a:noFill/>
                <a:ln>
                  <a:noFill/>
                </a:ln>
              </p:spPr>
              <p:txBody>
                <a:bodyPr wrap="square" rtlCol="0">
                  <a:spAutoFit/>
                </a:bodyPr>
                <a:lstStyle/>
                <a:p>
                  <a:pPr marL="0" lvl="2" algn="ctr">
                    <a:lnSpc>
                      <a:spcPct val="80000"/>
                    </a:lnSpc>
                    <a:buClr>
                      <a:srgbClr val="7030A0"/>
                    </a:buClr>
                    <a:buSzPct val="80000"/>
                  </a:pPr>
                  <a14:m>
                    <m:oMathPara xmlns:m="http://schemas.openxmlformats.org/officeDocument/2006/math">
                      <m:oMathParaPr>
                        <m:jc m:val="centerGroup"/>
                      </m:oMathParaPr>
                      <m:oMath xmlns:m="http://schemas.openxmlformats.org/officeDocument/2006/math">
                        <m:r>
                          <a:rPr lang="cs-CZ" sz="1200" b="1" i="1" smtClean="0">
                            <a:latin typeface="Cambria Math" panose="02040503050406030204" pitchFamily="18" charset="0"/>
                            <a:ea typeface="Cambria Math" panose="02040503050406030204" pitchFamily="18" charset="0"/>
                            <a:sym typeface="Wingdings 2" panose="05020102010507070707" pitchFamily="18" charset="2"/>
                          </a:rPr>
                          <m:t>𝑪</m:t>
                        </m:r>
                        <m:r>
                          <a:rPr lang="cs-CZ" sz="1200" b="1" i="1" smtClean="0">
                            <a:latin typeface="Cambria Math" panose="02040503050406030204" pitchFamily="18" charset="0"/>
                            <a:ea typeface="Cambria Math" panose="02040503050406030204" pitchFamily="18" charset="0"/>
                            <a:sym typeface="Wingdings 2" panose="05020102010507070707" pitchFamily="18" charset="2"/>
                          </a:rPr>
                          <m:t>+</m:t>
                        </m:r>
                        <m:r>
                          <a:rPr lang="cs-CZ" sz="1200" b="1" i="1" smtClean="0">
                            <a:latin typeface="Cambria Math" panose="02040503050406030204" pitchFamily="18" charset="0"/>
                            <a:ea typeface="Cambria Math" panose="02040503050406030204" pitchFamily="18" charset="0"/>
                            <a:sym typeface="Wingdings 2" panose="05020102010507070707" pitchFamily="18" charset="2"/>
                          </a:rPr>
                          <m:t>𝑩</m:t>
                        </m:r>
                      </m:oMath>
                    </m:oMathPara>
                  </a14:m>
                  <a:endParaRPr lang="en-GB" sz="1200" b="1" dirty="0">
                    <a:latin typeface="Cambria Math" panose="02040503050406030204" pitchFamily="18" charset="0"/>
                    <a:ea typeface="Cambria Math" panose="02040503050406030204" pitchFamily="18" charset="0"/>
                  </a:endParaRPr>
                </a:p>
              </p:txBody>
            </p:sp>
          </mc:Choice>
          <mc:Fallback xmlns="">
            <p:sp>
              <p:nvSpPr>
                <p:cNvPr id="94" name="TextovéPole 93">
                  <a:extLst>
                    <a:ext uri="{FF2B5EF4-FFF2-40B4-BE49-F238E27FC236}">
                      <a16:creationId xmlns:a16="http://schemas.microsoft.com/office/drawing/2014/main" id="{08463747-ADBE-47DD-BD10-8F53E0250636}"/>
                    </a:ext>
                  </a:extLst>
                </p:cNvPr>
                <p:cNvSpPr txBox="1">
                  <a:spLocks noRot="1" noChangeAspect="1" noMove="1" noResize="1" noEditPoints="1" noAdjustHandles="1" noChangeArrowheads="1" noChangeShapeType="1" noTextEdit="1"/>
                </p:cNvSpPr>
                <p:nvPr/>
              </p:nvSpPr>
              <p:spPr>
                <a:xfrm>
                  <a:off x="2004979" y="1440000"/>
                  <a:ext cx="975030" cy="242759"/>
                </a:xfrm>
                <a:prstGeom prst="rect">
                  <a:avLst/>
                </a:prstGeom>
                <a:blipFill>
                  <a:blip r:embed="rId12"/>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5" name="TextovéPole 94">
                  <a:extLst>
                    <a:ext uri="{FF2B5EF4-FFF2-40B4-BE49-F238E27FC236}">
                      <a16:creationId xmlns:a16="http://schemas.microsoft.com/office/drawing/2014/main" id="{4DB67B49-6BE4-460E-9AC7-878827710557}"/>
                    </a:ext>
                  </a:extLst>
                </p:cNvPr>
                <p:cNvSpPr txBox="1"/>
                <p:nvPr/>
              </p:nvSpPr>
              <p:spPr>
                <a:xfrm>
                  <a:off x="3275856" y="2681006"/>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95" name="TextovéPole 94">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3275856" y="2681006"/>
                  <a:ext cx="188095" cy="262059"/>
                </a:xfrm>
                <a:prstGeom prst="rect">
                  <a:avLst/>
                </a:prstGeom>
                <a:blipFill>
                  <a:blip r:embed="rId9"/>
                  <a:stretch>
                    <a:fillRect l="-19355"/>
                  </a:stretch>
                </a:blipFill>
              </p:spPr>
              <p:txBody>
                <a:bodyPr/>
                <a:lstStyle/>
                <a:p>
                  <a:r>
                    <a:rPr lang="cs-CZ">
                      <a:noFill/>
                    </a:rPr>
                    <a:t> </a:t>
                  </a:r>
                </a:p>
              </p:txBody>
            </p:sp>
          </mc:Fallback>
        </mc:AlternateContent>
        <p:cxnSp>
          <p:nvCxnSpPr>
            <p:cNvPr id="96" name="Přímá spojnice 95">
              <a:extLst>
                <a:ext uri="{FF2B5EF4-FFF2-40B4-BE49-F238E27FC236}">
                  <a16:creationId xmlns:a16="http://schemas.microsoft.com/office/drawing/2014/main" id="{1A8E3DAD-B6C4-40D4-9CE0-16917D2F95E3}"/>
                </a:ext>
              </a:extLst>
            </p:cNvPr>
            <p:cNvCxnSpPr/>
            <p:nvPr/>
          </p:nvCxnSpPr>
          <p:spPr>
            <a:xfrm>
              <a:off x="1774298" y="1709774"/>
              <a:ext cx="0" cy="1051622"/>
            </a:xfrm>
            <a:prstGeom prst="line">
              <a:avLst/>
            </a:prstGeom>
            <a:ln w="635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7" name="Přímá spojnice 96">
              <a:extLst>
                <a:ext uri="{FF2B5EF4-FFF2-40B4-BE49-F238E27FC236}">
                  <a16:creationId xmlns:a16="http://schemas.microsoft.com/office/drawing/2014/main" id="{906A2621-6FF0-4E69-B93F-0FD3D7509E11}"/>
                </a:ext>
              </a:extLst>
            </p:cNvPr>
            <p:cNvCxnSpPr/>
            <p:nvPr/>
          </p:nvCxnSpPr>
          <p:spPr>
            <a:xfrm>
              <a:off x="2460859" y="2054706"/>
              <a:ext cx="0" cy="681406"/>
            </a:xfrm>
            <a:prstGeom prst="line">
              <a:avLst/>
            </a:prstGeom>
            <a:ln w="12700">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8" name="Přímá spojnice 97">
              <a:extLst>
                <a:ext uri="{FF2B5EF4-FFF2-40B4-BE49-F238E27FC236}">
                  <a16:creationId xmlns:a16="http://schemas.microsoft.com/office/drawing/2014/main" id="{366013F4-C598-4589-BCA9-4D63C7A09A98}"/>
                </a:ext>
              </a:extLst>
            </p:cNvPr>
            <p:cNvCxnSpPr/>
            <p:nvPr/>
          </p:nvCxnSpPr>
          <p:spPr>
            <a:xfrm>
              <a:off x="1778505" y="2747150"/>
              <a:ext cx="1785383" cy="0"/>
            </a:xfrm>
            <a:prstGeom prst="line">
              <a:avLst/>
            </a:prstGeom>
            <a:ln w="635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9" name="Přímá spojnice 98">
              <a:extLst>
                <a:ext uri="{FF2B5EF4-FFF2-40B4-BE49-F238E27FC236}">
                  <a16:creationId xmlns:a16="http://schemas.microsoft.com/office/drawing/2014/main" id="{F1012CB4-74D9-4DC7-84BD-B0CB720F5659}"/>
                </a:ext>
              </a:extLst>
            </p:cNvPr>
            <p:cNvCxnSpPr/>
            <p:nvPr/>
          </p:nvCxnSpPr>
          <p:spPr>
            <a:xfrm>
              <a:off x="1763688" y="2736112"/>
              <a:ext cx="685118" cy="0"/>
            </a:xfrm>
            <a:prstGeom prst="line">
              <a:avLst/>
            </a:prstGeom>
            <a:ln w="254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0" name="Přímá spojnice 99">
              <a:extLst>
                <a:ext uri="{FF2B5EF4-FFF2-40B4-BE49-F238E27FC236}">
                  <a16:creationId xmlns:a16="http://schemas.microsoft.com/office/drawing/2014/main" id="{F1012CB4-74D9-4DC7-84BD-B0CB720F5659}"/>
                </a:ext>
              </a:extLst>
            </p:cNvPr>
            <p:cNvCxnSpPr/>
            <p:nvPr/>
          </p:nvCxnSpPr>
          <p:spPr>
            <a:xfrm flipH="1">
              <a:off x="2448806" y="1664497"/>
              <a:ext cx="1083822" cy="1083824"/>
            </a:xfrm>
            <a:prstGeom prst="line">
              <a:avLst/>
            </a:prstGeom>
            <a:ln w="254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1" name="TextovéPole 100">
              <a:extLst>
                <a:ext uri="{FF2B5EF4-FFF2-40B4-BE49-F238E27FC236}">
                  <a16:creationId xmlns:a16="http://schemas.microsoft.com/office/drawing/2014/main" id="{08463747-ADBE-47DD-BD10-8F53E0250636}"/>
                </a:ext>
              </a:extLst>
            </p:cNvPr>
            <p:cNvSpPr txBox="1"/>
            <p:nvPr/>
          </p:nvSpPr>
          <p:spPr>
            <a:xfrm>
              <a:off x="2670807" y="2420888"/>
              <a:ext cx="677057" cy="221599"/>
            </a:xfrm>
            <a:prstGeom prst="rect">
              <a:avLst/>
            </a:prstGeom>
            <a:noFill/>
            <a:ln>
              <a:noFill/>
            </a:ln>
          </p:spPr>
          <p:txBody>
            <a:bodyPr wrap="square" rtlCol="0">
              <a:spAutoFit/>
            </a:bodyPr>
            <a:lstStyle/>
            <a:p>
              <a:pPr marL="0" lvl="2">
                <a:lnSpc>
                  <a:spcPct val="80000"/>
                </a:lnSpc>
                <a:buClr>
                  <a:srgbClr val="7030A0"/>
                </a:buClr>
                <a:buSzPct val="80000"/>
              </a:pPr>
              <a:r>
                <a:rPr lang="en-GB" sz="1050" dirty="0">
                  <a:latin typeface="Cambria Math" panose="02040503050406030204" pitchFamily="18" charset="0"/>
                  <a:ea typeface="Cambria Math" panose="02040503050406030204" pitchFamily="18" charset="0"/>
                  <a:sym typeface="Wingdings 2" panose="05020102010507070707" pitchFamily="18" charset="2"/>
                </a:rPr>
                <a:t>long </a:t>
              </a:r>
              <a:r>
                <a:rPr lang="cs-CZ" sz="1050" dirty="0">
                  <a:latin typeface="Cambria Math" panose="02040503050406030204" pitchFamily="18" charset="0"/>
                  <a:ea typeface="Cambria Math" panose="02040503050406030204" pitchFamily="18" charset="0"/>
                  <a:sym typeface="Wingdings 2" panose="05020102010507070707" pitchFamily="18" charset="2"/>
                </a:rPr>
                <a:t>call</a:t>
              </a:r>
              <a:endParaRPr lang="en-GB" sz="1050"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10" name="TextovéPole 109">
                  <a:extLst>
                    <a:ext uri="{FF2B5EF4-FFF2-40B4-BE49-F238E27FC236}">
                      <a16:creationId xmlns:a16="http://schemas.microsoft.com/office/drawing/2014/main" id="{1129F341-0890-4352-8ECF-8AB4C01D6AF5}"/>
                    </a:ext>
                  </a:extLst>
                </p:cNvPr>
                <p:cNvSpPr txBox="1"/>
                <p:nvPr/>
              </p:nvSpPr>
              <p:spPr>
                <a:xfrm>
                  <a:off x="2051720" y="2698237"/>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𝑋</m:t>
                            </m:r>
                          </m:e>
                          <m:sub>
                            <m:r>
                              <a:rPr lang="cs-CZ" sz="1100" b="0" i="1" smtClean="0">
                                <a:latin typeface="Cambria Math" panose="02040503050406030204" pitchFamily="18" charset="0"/>
                              </a:rPr>
                              <m:t> </m:t>
                            </m:r>
                          </m:sub>
                        </m:sSub>
                      </m:oMath>
                    </m:oMathPara>
                  </a14:m>
                  <a:endParaRPr lang="cs-CZ" sz="1100" i="1" baseline="-25000" dirty="0"/>
                </a:p>
              </p:txBody>
            </p:sp>
          </mc:Choice>
          <mc:Fallback xmlns="">
            <p:sp>
              <p:nvSpPr>
                <p:cNvPr id="110" name="TextovéPole 10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2051720" y="2698237"/>
                  <a:ext cx="187089" cy="261225"/>
                </a:xfrm>
                <a:prstGeom prst="rect">
                  <a:avLst/>
                </a:prstGeom>
                <a:blipFill>
                  <a:blip r:embed="rId10"/>
                  <a:stretch>
                    <a:fillRect l="-16667"/>
                  </a:stretch>
                </a:blipFill>
              </p:spPr>
              <p:txBody>
                <a:bodyPr/>
                <a:lstStyle/>
                <a:p>
                  <a:r>
                    <a:rPr lang="cs-CZ">
                      <a:noFill/>
                    </a:rPr>
                    <a:t> </a:t>
                  </a:r>
                </a:p>
              </p:txBody>
            </p:sp>
          </mc:Fallback>
        </mc:AlternateContent>
        <p:cxnSp>
          <p:nvCxnSpPr>
            <p:cNvPr id="112" name="Přímá spojnice 111">
              <a:extLst>
                <a:ext uri="{FF2B5EF4-FFF2-40B4-BE49-F238E27FC236}">
                  <a16:creationId xmlns:a16="http://schemas.microsoft.com/office/drawing/2014/main" id="{F1012CB4-74D9-4DC7-84BD-B0CB720F5659}"/>
                </a:ext>
              </a:extLst>
            </p:cNvPr>
            <p:cNvCxnSpPr/>
            <p:nvPr/>
          </p:nvCxnSpPr>
          <p:spPr>
            <a:xfrm>
              <a:off x="1771120" y="2054706"/>
              <a:ext cx="661800" cy="0"/>
            </a:xfrm>
            <a:prstGeom prst="line">
              <a:avLst/>
            </a:prstGeom>
            <a:ln w="38100">
              <a:solidFill>
                <a:srgbClr val="C00000"/>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4" name="Přímá spojnice 113">
              <a:extLst>
                <a:ext uri="{FF2B5EF4-FFF2-40B4-BE49-F238E27FC236}">
                  <a16:creationId xmlns:a16="http://schemas.microsoft.com/office/drawing/2014/main" id="{F1012CB4-74D9-4DC7-84BD-B0CB720F5659}"/>
                </a:ext>
              </a:extLst>
            </p:cNvPr>
            <p:cNvCxnSpPr/>
            <p:nvPr/>
          </p:nvCxnSpPr>
          <p:spPr>
            <a:xfrm flipH="1">
              <a:off x="2436878" y="1607028"/>
              <a:ext cx="458708" cy="458709"/>
            </a:xfrm>
            <a:prstGeom prst="line">
              <a:avLst/>
            </a:prstGeom>
            <a:ln w="31750">
              <a:solidFill>
                <a:srgbClr val="C00000"/>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5" name="TextovéPole 114">
                  <a:extLst>
                    <a:ext uri="{FF2B5EF4-FFF2-40B4-BE49-F238E27FC236}">
                      <a16:creationId xmlns:a16="http://schemas.microsoft.com/office/drawing/2014/main" id="{1129F341-0890-4352-8ECF-8AB4C01D6AF5}"/>
                    </a:ext>
                  </a:extLst>
                </p:cNvPr>
                <p:cNvSpPr txBox="1"/>
                <p:nvPr/>
              </p:nvSpPr>
              <p:spPr>
                <a:xfrm>
                  <a:off x="1619672" y="1665646"/>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𝑉</m:t>
                            </m:r>
                          </m:e>
                          <m:sub>
                            <m:r>
                              <a:rPr lang="cs-CZ" sz="1100" b="0" i="1" smtClean="0">
                                <a:latin typeface="Cambria Math" panose="02040503050406030204" pitchFamily="18" charset="0"/>
                              </a:rPr>
                              <m:t> </m:t>
                            </m:r>
                          </m:sub>
                        </m:sSub>
                      </m:oMath>
                    </m:oMathPara>
                  </a14:m>
                  <a:endParaRPr lang="cs-CZ" sz="1100" i="1" baseline="-25000" dirty="0"/>
                </a:p>
              </p:txBody>
            </p:sp>
          </mc:Choice>
          <mc:Fallback xmlns="">
            <p:sp>
              <p:nvSpPr>
                <p:cNvPr id="115" name="TextovéPole 114">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1619672" y="1665646"/>
                  <a:ext cx="187089" cy="261225"/>
                </a:xfrm>
                <a:prstGeom prst="rect">
                  <a:avLst/>
                </a:prstGeom>
                <a:blipFill>
                  <a:blip r:embed="rId11"/>
                  <a:stretch>
                    <a:fillRect l="-10000"/>
                  </a:stretch>
                </a:blipFill>
              </p:spPr>
              <p:txBody>
                <a:bodyPr/>
                <a:lstStyle/>
                <a:p>
                  <a:r>
                    <a:rPr lang="cs-CZ">
                      <a:noFill/>
                    </a:rPr>
                    <a:t> </a:t>
                  </a:r>
                </a:p>
              </p:txBody>
            </p:sp>
          </mc:Fallback>
        </mc:AlternateContent>
        <p:sp>
          <p:nvSpPr>
            <p:cNvPr id="117" name="TextovéPole 116">
              <a:extLst>
                <a:ext uri="{FF2B5EF4-FFF2-40B4-BE49-F238E27FC236}">
                  <a16:creationId xmlns:a16="http://schemas.microsoft.com/office/drawing/2014/main" id="{08463747-ADBE-47DD-BD10-8F53E0250636}"/>
                </a:ext>
              </a:extLst>
            </p:cNvPr>
            <p:cNvSpPr txBox="1"/>
            <p:nvPr/>
          </p:nvSpPr>
          <p:spPr>
            <a:xfrm>
              <a:off x="2108310" y="2070903"/>
              <a:ext cx="791876" cy="221599"/>
            </a:xfrm>
            <a:prstGeom prst="rect">
              <a:avLst/>
            </a:prstGeom>
            <a:noFill/>
            <a:ln>
              <a:noFill/>
            </a:ln>
          </p:spPr>
          <p:txBody>
            <a:bodyPr wrap="square" rtlCol="0">
              <a:spAutoFit/>
            </a:bodyPr>
            <a:lstStyle/>
            <a:p>
              <a:pPr marL="0" lvl="2">
                <a:lnSpc>
                  <a:spcPct val="80000"/>
                </a:lnSpc>
                <a:buClr>
                  <a:srgbClr val="7030A0"/>
                </a:buClr>
                <a:buSzPct val="80000"/>
              </a:pPr>
              <a:r>
                <a:rPr lang="en-GB" sz="1050" dirty="0">
                  <a:latin typeface="Cambria Math" panose="02040503050406030204" pitchFamily="18" charset="0"/>
                  <a:ea typeface="Cambria Math" panose="02040503050406030204" pitchFamily="18" charset="0"/>
                  <a:sym typeface="Wingdings 2" panose="05020102010507070707" pitchFamily="18" charset="2"/>
                </a:rPr>
                <a:t>long </a:t>
              </a:r>
              <a:r>
                <a:rPr lang="cs-CZ" sz="1050" dirty="0">
                  <a:latin typeface="Cambria Math" panose="02040503050406030204" pitchFamily="18" charset="0"/>
                  <a:ea typeface="Cambria Math" panose="02040503050406030204" pitchFamily="18" charset="0"/>
                  <a:sym typeface="Wingdings 2" panose="05020102010507070707" pitchFamily="18" charset="2"/>
                </a:rPr>
                <a:t>bond</a:t>
              </a:r>
              <a:endParaRPr lang="en-GB" sz="1050" dirty="0">
                <a:latin typeface="Cambria Math" panose="02040503050406030204" pitchFamily="18" charset="0"/>
                <a:ea typeface="Cambria Math" panose="02040503050406030204" pitchFamily="18" charset="0"/>
              </a:endParaRPr>
            </a:p>
          </p:txBody>
        </p:sp>
      </p:grpSp>
      <mc:AlternateContent xmlns:mc="http://schemas.openxmlformats.org/markup-compatibility/2006" xmlns:a14="http://schemas.microsoft.com/office/drawing/2010/main">
        <mc:Choice Requires="a14">
          <p:sp>
            <p:nvSpPr>
              <p:cNvPr id="120" name="TextovéPole 119">
                <a:extLst>
                  <a:ext uri="{FF2B5EF4-FFF2-40B4-BE49-F238E27FC236}">
                    <a16:creationId xmlns:a16="http://schemas.microsoft.com/office/drawing/2014/main" id="{05FC8A4A-3761-4383-881C-9096ADBF4AD7}"/>
                  </a:ext>
                </a:extLst>
              </p:cNvPr>
              <p:cNvSpPr txBox="1"/>
              <p:nvPr/>
            </p:nvSpPr>
            <p:spPr>
              <a:xfrm>
                <a:off x="1499101" y="3611322"/>
                <a:ext cx="7127912" cy="523220"/>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r>
                      <a:rPr lang="en-GB" sz="1400" b="0" i="1" smtClean="0">
                        <a:latin typeface="Cambria Math" panose="02040503050406030204" pitchFamily="18" charset="0"/>
                        <a:ea typeface="Cambria Math" panose="02040503050406030204" pitchFamily="18" charset="0"/>
                      </a:rPr>
                      <m:t>𝐶</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𝑃</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𝑆</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𝐵</m:t>
                    </m:r>
                  </m:oMath>
                </a14:m>
                <a:r>
                  <a:rPr lang="en-GB" sz="1400" dirty="0">
                    <a:latin typeface="Cambria Math" panose="02040503050406030204" pitchFamily="18" charset="0"/>
                    <a:ea typeface="Cambria Math" panose="02040503050406030204" pitchFamily="18" charset="0"/>
                  </a:rPr>
                  <a:t> (the payoff of a long call can be achieved by the combination of a long put, long stock and short bond)</a:t>
                </a:r>
                <a:endParaRPr lang="en-GB" sz="1400" b="1" dirty="0">
                  <a:latin typeface="Cambria Math" panose="02040503050406030204" pitchFamily="18" charset="0"/>
                  <a:ea typeface="Cambria Math" panose="02040503050406030204" pitchFamily="18" charset="0"/>
                </a:endParaRPr>
              </a:p>
            </p:txBody>
          </p:sp>
        </mc:Choice>
        <mc:Fallback xmlns="">
          <p:sp>
            <p:nvSpPr>
              <p:cNvPr id="120" name="TextovéPole 119">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499101" y="3611322"/>
                <a:ext cx="7127912" cy="523220"/>
              </a:xfrm>
              <a:prstGeom prst="rect">
                <a:avLst/>
              </a:prstGeom>
              <a:blipFill>
                <a:blip r:embed="rId13"/>
                <a:stretch>
                  <a:fillRect l="-171" t="-2326" r="-86" b="-10465"/>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1" name="TextovéPole 120">
                <a:extLst>
                  <a:ext uri="{FF2B5EF4-FFF2-40B4-BE49-F238E27FC236}">
                    <a16:creationId xmlns:a16="http://schemas.microsoft.com/office/drawing/2014/main" id="{05FC8A4A-3761-4383-881C-9096ADBF4AD7}"/>
                  </a:ext>
                </a:extLst>
              </p:cNvPr>
              <p:cNvSpPr txBox="1"/>
              <p:nvPr/>
            </p:nvSpPr>
            <p:spPr>
              <a:xfrm>
                <a:off x="1506916" y="4081353"/>
                <a:ext cx="7127912" cy="523220"/>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r>
                      <a:rPr lang="en-GB" sz="1400" b="0" i="1" smtClean="0">
                        <a:latin typeface="Cambria Math" panose="02040503050406030204" pitchFamily="18" charset="0"/>
                        <a:ea typeface="Cambria Math" panose="02040503050406030204" pitchFamily="18" charset="0"/>
                      </a:rPr>
                      <m:t>𝑃</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𝐶</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𝐵</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𝑆</m:t>
                    </m:r>
                  </m:oMath>
                </a14:m>
                <a:r>
                  <a:rPr lang="en-GB" sz="1400" dirty="0">
                    <a:latin typeface="Cambria Math" panose="02040503050406030204" pitchFamily="18" charset="0"/>
                    <a:ea typeface="Cambria Math" panose="02040503050406030204" pitchFamily="18" charset="0"/>
                  </a:rPr>
                  <a:t> (the payoff of a long put can be achieved by the combination of a long call, long bond and short stock)</a:t>
                </a:r>
                <a:endParaRPr lang="en-GB" sz="1400" b="1" dirty="0">
                  <a:latin typeface="Cambria Math" panose="02040503050406030204" pitchFamily="18" charset="0"/>
                  <a:ea typeface="Cambria Math" panose="02040503050406030204" pitchFamily="18" charset="0"/>
                </a:endParaRPr>
              </a:p>
            </p:txBody>
          </p:sp>
        </mc:Choice>
        <mc:Fallback xmlns="">
          <p:sp>
            <p:nvSpPr>
              <p:cNvPr id="121" name="TextovéPole 120">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06916" y="4081353"/>
                <a:ext cx="7127912" cy="523220"/>
              </a:xfrm>
              <a:prstGeom prst="rect">
                <a:avLst/>
              </a:prstGeom>
              <a:blipFill>
                <a:blip r:embed="rId14"/>
                <a:stretch>
                  <a:fillRect l="-86" t="-3529" b="-10588"/>
                </a:stretch>
              </a:blipFill>
              <a:ln>
                <a:noFill/>
              </a:ln>
            </p:spPr>
            <p:txBody>
              <a:bodyPr/>
              <a:lstStyle/>
              <a:p>
                <a:r>
                  <a:rPr lang="cs-CZ">
                    <a:noFill/>
                  </a:rPr>
                  <a:t> </a:t>
                </a:r>
              </a:p>
            </p:txBody>
          </p:sp>
        </mc:Fallback>
      </mc:AlternateContent>
    </p:spTree>
    <p:extLst>
      <p:ext uri="{BB962C8B-B14F-4D97-AF65-F5344CB8AC3E}">
        <p14:creationId xmlns:p14="http://schemas.microsoft.com/office/powerpoint/2010/main" val="521065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2000" y="2160000"/>
            <a:ext cx="5976000" cy="1800000"/>
          </a:xfrm>
        </p:spPr>
        <p:txBody>
          <a:bodyPr/>
          <a:lstStyle/>
          <a:p>
            <a:pPr marL="182880" indent="0" algn="l">
              <a:buNone/>
            </a:pPr>
            <a:r>
              <a:rPr lang="en-GB" dirty="0">
                <a:solidFill>
                  <a:srgbClr val="7030A0"/>
                </a:solidFill>
              </a:rPr>
              <a:t>See you </a:t>
            </a:r>
            <a:br>
              <a:rPr lang="en-GB" dirty="0">
                <a:solidFill>
                  <a:srgbClr val="7030A0"/>
                </a:solidFill>
              </a:rPr>
            </a:br>
            <a:r>
              <a:rPr lang="en-GB" dirty="0">
                <a:solidFill>
                  <a:srgbClr val="7030A0"/>
                </a:solidFill>
              </a:rPr>
              <a:t>in the next lecture</a:t>
            </a:r>
          </a:p>
        </p:txBody>
      </p:sp>
      <p:sp>
        <p:nvSpPr>
          <p:cNvPr id="3" name="Podnadpis 2"/>
          <p:cNvSpPr>
            <a:spLocks noGrp="1"/>
          </p:cNvSpPr>
          <p:nvPr>
            <p:ph type="body" idx="1"/>
          </p:nvPr>
        </p:nvSpPr>
        <p:spPr>
          <a:xfrm>
            <a:off x="180000" y="288000"/>
            <a:ext cx="3600000" cy="360000"/>
          </a:xfrm>
        </p:spPr>
        <p:txBody>
          <a:bodyPr>
            <a:noAutofit/>
          </a:bodyPr>
          <a:lstStyle/>
          <a:p>
            <a:pPr marL="361950" indent="-361950" algn="l">
              <a:spcBef>
                <a:spcPts val="0"/>
              </a:spcBef>
              <a:spcAft>
                <a:spcPts val="0"/>
              </a:spcAft>
            </a:pPr>
            <a:r>
              <a:rPr lang="en-GB" sz="1600" cap="small" dirty="0">
                <a:latin typeface="Algerian" panose="04020705040A02060702" pitchFamily="82" charset="0"/>
                <a:ea typeface="Tahoma" panose="020B0604030504040204" pitchFamily="34" charset="0"/>
                <a:cs typeface="Tahoma" panose="020B0604030504040204" pitchFamily="34" charset="0"/>
              </a:rPr>
              <a:t>©</a:t>
            </a:r>
            <a:r>
              <a:rPr lang="en-GB" sz="1800" cap="small" dirty="0">
                <a:latin typeface="Algerian" panose="04020705040A02060702" pitchFamily="82" charset="0"/>
                <a:ea typeface="Tahoma" panose="020B0604030504040204" pitchFamily="34" charset="0"/>
                <a:cs typeface="Tahoma" panose="020B0604030504040204" pitchFamily="34" charset="0"/>
              </a:rPr>
              <a:t> O.D. Lecturing Legacy</a:t>
            </a:r>
          </a:p>
        </p:txBody>
      </p:sp>
      <p:sp>
        <p:nvSpPr>
          <p:cNvPr id="9" name="Zástupný symbol pro číslo snímku 2"/>
          <p:cNvSpPr>
            <a:spLocks noGrp="1"/>
          </p:cNvSpPr>
          <p:nvPr>
            <p:ph type="sldNum" sz="quarter" idx="12"/>
          </p:nvPr>
        </p:nvSpPr>
        <p:spPr>
          <a:xfrm>
            <a:off x="7164000" y="6336000"/>
            <a:ext cx="1800000" cy="360000"/>
          </a:xfrm>
        </p:spPr>
        <p:txBody>
          <a:bodyPr/>
          <a:lstStyle/>
          <a:p>
            <a:pPr algn="r"/>
            <a:r>
              <a:rPr lang="cs-CZ" dirty="0"/>
              <a:t>1</a:t>
            </a:r>
            <a:r>
              <a:rPr lang="en-US" dirty="0"/>
              <a:t>2</a:t>
            </a:r>
            <a:endParaRPr lang="cs-CZ" dirty="0"/>
          </a:p>
        </p:txBody>
      </p:sp>
      <p:sp>
        <p:nvSpPr>
          <p:cNvPr id="10"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Tree>
    <p:extLst>
      <p:ext uri="{BB962C8B-B14F-4D97-AF65-F5344CB8AC3E}">
        <p14:creationId xmlns:p14="http://schemas.microsoft.com/office/powerpoint/2010/main" val="105823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2</a:t>
            </a:fld>
            <a:endParaRPr lang="cs-CZ" dirty="0"/>
          </a:p>
        </p:txBody>
      </p:sp>
      <p:sp>
        <p:nvSpPr>
          <p:cNvPr id="4" name="Nadpis 3"/>
          <p:cNvSpPr>
            <a:spLocks noGrp="1"/>
          </p:cNvSpPr>
          <p:nvPr>
            <p:ph type="title"/>
          </p:nvPr>
        </p:nvSpPr>
        <p:spPr>
          <a:xfrm>
            <a:off x="144000" y="144000"/>
            <a:ext cx="5257652" cy="648072"/>
          </a:xfrm>
        </p:spPr>
        <p:txBody>
          <a:bodyPr/>
          <a:lstStyle/>
          <a:p>
            <a:r>
              <a:rPr lang="en-GB" dirty="0">
                <a:solidFill>
                  <a:srgbClr val="000000"/>
                </a:solidFill>
              </a:rPr>
              <a:t>Binomial model (introduction)</a:t>
            </a:r>
          </a:p>
        </p:txBody>
      </p:sp>
      <p:sp>
        <p:nvSpPr>
          <p:cNvPr id="29" name="TextovéPole 28"/>
          <p:cNvSpPr txBox="1"/>
          <p:nvPr/>
        </p:nvSpPr>
        <p:spPr>
          <a:xfrm>
            <a:off x="864000" y="937295"/>
            <a:ext cx="22696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30" name="TextovéPole 29"/>
          <p:cNvSpPr txBox="1"/>
          <p:nvPr/>
        </p:nvSpPr>
        <p:spPr>
          <a:xfrm>
            <a:off x="864000" y="4109068"/>
            <a:ext cx="22696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Binomial tree</a:t>
            </a:r>
          </a:p>
        </p:txBody>
      </p:sp>
      <p:sp>
        <p:nvSpPr>
          <p:cNvPr id="83" name="TextovéPole 82">
            <a:extLst>
              <a:ext uri="{FF2B5EF4-FFF2-40B4-BE49-F238E27FC236}">
                <a16:creationId xmlns:a16="http://schemas.microsoft.com/office/drawing/2014/main" id="{EE16E3B3-D303-4859-B2FD-649CC47A3C14}"/>
              </a:ext>
            </a:extLst>
          </p:cNvPr>
          <p:cNvSpPr txBox="1"/>
          <p:nvPr/>
        </p:nvSpPr>
        <p:spPr>
          <a:xfrm>
            <a:off x="1188000" y="1814844"/>
            <a:ext cx="770448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price movement of the underlying asset is governed by the </a:t>
            </a:r>
            <a:r>
              <a:rPr lang="en-GB" dirty="0">
                <a:solidFill>
                  <a:srgbClr val="7030A0"/>
                </a:solidFill>
                <a:latin typeface="Cambria Math" panose="02040503050406030204" pitchFamily="18" charset="0"/>
                <a:ea typeface="Cambria Math" panose="02040503050406030204" pitchFamily="18" charset="0"/>
              </a:rPr>
              <a:t>stationary binomial stochastic process</a:t>
            </a:r>
            <a:r>
              <a:rPr lang="en-GB" dirty="0">
                <a:latin typeface="Cambria Math" panose="02040503050406030204" pitchFamily="18" charset="0"/>
                <a:ea typeface="Cambria Math" panose="02040503050406030204" pitchFamily="18" charset="0"/>
              </a:rPr>
              <a:t>: with a given probability the price can either increase o</a:t>
            </a:r>
            <a:r>
              <a:rPr lang="cs-CZ" dirty="0">
                <a:latin typeface="Cambria Math" panose="02040503050406030204" pitchFamily="18" charset="0"/>
                <a:ea typeface="Cambria Math" panose="02040503050406030204" pitchFamily="18" charset="0"/>
              </a:rPr>
              <a:t>r</a:t>
            </a:r>
            <a:r>
              <a:rPr lang="en-GB" dirty="0">
                <a:latin typeface="Cambria Math" panose="02040503050406030204" pitchFamily="18" charset="0"/>
                <a:ea typeface="Cambria Math" panose="02040503050406030204" pitchFamily="18" charset="0"/>
              </a:rPr>
              <a:t> decrease by fixed jump</a:t>
            </a:r>
            <a:r>
              <a:rPr lang="cs-CZ" dirty="0">
                <a:latin typeface="Cambria Math" panose="02040503050406030204" pitchFamily="18" charset="0"/>
                <a:ea typeface="Cambria Math" panose="02040503050406030204" pitchFamily="18" charset="0"/>
              </a:rPr>
              <a:t>s</a:t>
            </a:r>
            <a:endParaRPr lang="en-GB" dirty="0">
              <a:latin typeface="Cambria Math" panose="02040503050406030204" pitchFamily="18" charset="0"/>
              <a:ea typeface="Cambria Math" panose="02040503050406030204" pitchFamily="18" charset="0"/>
            </a:endParaRPr>
          </a:p>
        </p:txBody>
      </p:sp>
      <p:sp>
        <p:nvSpPr>
          <p:cNvPr id="85" name="TextovéPole 84">
            <a:extLst>
              <a:ext uri="{FF2B5EF4-FFF2-40B4-BE49-F238E27FC236}">
                <a16:creationId xmlns:a16="http://schemas.microsoft.com/office/drawing/2014/main" id="{EE16E3B3-D303-4859-B2FD-649CC47A3C14}"/>
              </a:ext>
            </a:extLst>
          </p:cNvPr>
          <p:cNvSpPr txBox="1"/>
          <p:nvPr/>
        </p:nvSpPr>
        <p:spPr>
          <a:xfrm>
            <a:off x="1187624" y="2645113"/>
            <a:ext cx="194597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Variables </a:t>
            </a:r>
          </a:p>
        </p:txBody>
      </p:sp>
      <mc:AlternateContent xmlns:mc="http://schemas.openxmlformats.org/markup-compatibility/2006" xmlns:a14="http://schemas.microsoft.com/office/drawing/2010/main">
        <mc:Choice Requires="a14">
          <p:sp>
            <p:nvSpPr>
              <p:cNvPr id="150" name="TextovéPole 149">
                <a:extLst>
                  <a:ext uri="{FF2B5EF4-FFF2-40B4-BE49-F238E27FC236}">
                    <a16:creationId xmlns:a16="http://schemas.microsoft.com/office/drawing/2014/main" id="{05FC8A4A-3761-4383-881C-9096ADBF4AD7}"/>
                  </a:ext>
                </a:extLst>
              </p:cNvPr>
              <p:cNvSpPr txBox="1"/>
              <p:nvPr/>
            </p:nvSpPr>
            <p:spPr>
              <a:xfrm>
                <a:off x="1620000" y="2924434"/>
                <a:ext cx="3454876"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𝐶</m:t>
                    </m:r>
                  </m:oMath>
                </a14:m>
                <a:r>
                  <a:rPr lang="en-GB" sz="1200" dirty="0">
                    <a:latin typeface="Cambria Math" panose="02040503050406030204" pitchFamily="18" charset="0"/>
                    <a:ea typeface="Cambria Math" panose="02040503050406030204" pitchFamily="18" charset="0"/>
                  </a:rPr>
                  <a:t>… price of a call option (to be determined)</a:t>
                </a:r>
              </a:p>
            </p:txBody>
          </p:sp>
        </mc:Choice>
        <mc:Fallback xmlns="">
          <p:sp>
            <p:nvSpPr>
              <p:cNvPr id="150" name="TextovéPole 149">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620000" y="2924434"/>
                <a:ext cx="3454876" cy="276999"/>
              </a:xfrm>
              <a:prstGeom prst="rect">
                <a:avLst/>
              </a:prstGeom>
              <a:blipFill>
                <a:blip r:embed="rId8"/>
                <a:stretch>
                  <a:fillRect t="-2222" b="-17778"/>
                </a:stretch>
              </a:blipFill>
              <a:ln>
                <a:noFill/>
              </a:ln>
            </p:spPr>
            <p:txBody>
              <a:bodyPr/>
              <a:lstStyle/>
              <a:p>
                <a:r>
                  <a:rPr lang="cs-CZ">
                    <a:noFill/>
                  </a:rPr>
                  <a:t> </a:t>
                </a:r>
              </a:p>
            </p:txBody>
          </p:sp>
        </mc:Fallback>
      </mc:AlternateContent>
      <p:sp>
        <p:nvSpPr>
          <p:cNvPr id="68" name="TextovéPole 67">
            <a:extLst>
              <a:ext uri="{FF2B5EF4-FFF2-40B4-BE49-F238E27FC236}">
                <a16:creationId xmlns:a16="http://schemas.microsoft.com/office/drawing/2014/main" id="{EE16E3B3-D303-4859-B2FD-649CC47A3C14}"/>
              </a:ext>
            </a:extLst>
          </p:cNvPr>
          <p:cNvSpPr txBox="1"/>
          <p:nvPr/>
        </p:nvSpPr>
        <p:spPr>
          <a:xfrm>
            <a:off x="1187624" y="1268760"/>
            <a:ext cx="727237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binomial model derives its name from the binomial behaviour of the underlying asset</a:t>
            </a:r>
          </a:p>
        </p:txBody>
      </p:sp>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05FC8A4A-3761-4383-881C-9096ADBF4AD7}"/>
                  </a:ext>
                </a:extLst>
              </p:cNvPr>
              <p:cNvSpPr txBox="1"/>
              <p:nvPr/>
            </p:nvSpPr>
            <p:spPr>
              <a:xfrm>
                <a:off x="1620000" y="3122727"/>
                <a:ext cx="3493250"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𝑆</m:t>
                    </m:r>
                  </m:oMath>
                </a14:m>
                <a:r>
                  <a:rPr lang="en-GB" sz="1200" dirty="0">
                    <a:latin typeface="Cambria Math" panose="02040503050406030204" pitchFamily="18" charset="0"/>
                    <a:ea typeface="Cambria Math" panose="02040503050406030204" pitchFamily="18" charset="0"/>
                  </a:rPr>
                  <a:t>… current price of an underlying share (50 €)</a:t>
                </a:r>
              </a:p>
            </p:txBody>
          </p:sp>
        </mc:Choice>
        <mc:Fallback xmlns="">
          <p:sp>
            <p:nvSpPr>
              <p:cNvPr id="69" name="TextovéPole 68">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620000" y="3122727"/>
                <a:ext cx="3493250" cy="276999"/>
              </a:xfrm>
              <a:prstGeom prst="rect">
                <a:avLst/>
              </a:prstGeom>
              <a:blipFill rotWithShape="1">
                <a:blip r:embed="rId9"/>
                <a:stretch>
                  <a:fillRect b="-1521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TextovéPole 69">
                <a:extLst>
                  <a:ext uri="{FF2B5EF4-FFF2-40B4-BE49-F238E27FC236}">
                    <a16:creationId xmlns:a16="http://schemas.microsoft.com/office/drawing/2014/main" id="{05FC8A4A-3761-4383-881C-9096ADBF4AD7}"/>
                  </a:ext>
                </a:extLst>
              </p:cNvPr>
              <p:cNvSpPr txBox="1"/>
              <p:nvPr/>
            </p:nvSpPr>
            <p:spPr>
              <a:xfrm>
                <a:off x="1620000" y="3324451"/>
                <a:ext cx="2914853"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𝑋</m:t>
                    </m:r>
                  </m:oMath>
                </a14:m>
                <a:r>
                  <a:rPr lang="en-GB" sz="1200" dirty="0">
                    <a:latin typeface="Cambria Math" panose="02040503050406030204" pitchFamily="18" charset="0"/>
                    <a:ea typeface="Cambria Math" panose="02040503050406030204" pitchFamily="18" charset="0"/>
                  </a:rPr>
                  <a:t>… exercise price (45 €)</a:t>
                </a:r>
              </a:p>
            </p:txBody>
          </p:sp>
        </mc:Choice>
        <mc:Fallback xmlns="">
          <p:sp>
            <p:nvSpPr>
              <p:cNvPr id="70" name="TextovéPole 69">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620000" y="3324451"/>
                <a:ext cx="2914853" cy="276999"/>
              </a:xfrm>
              <a:prstGeom prst="rect">
                <a:avLst/>
              </a:prstGeom>
              <a:blipFill rotWithShape="1">
                <a:blip r:embed="rId10"/>
                <a:stretch>
                  <a:fillRect b="-1521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1" name="TextovéPole 70">
                <a:extLst>
                  <a:ext uri="{FF2B5EF4-FFF2-40B4-BE49-F238E27FC236}">
                    <a16:creationId xmlns:a16="http://schemas.microsoft.com/office/drawing/2014/main" id="{05FC8A4A-3761-4383-881C-9096ADBF4AD7}"/>
                  </a:ext>
                </a:extLst>
              </p:cNvPr>
              <p:cNvSpPr txBox="1"/>
              <p:nvPr/>
            </p:nvSpPr>
            <p:spPr>
              <a:xfrm>
                <a:off x="1620000" y="3527330"/>
                <a:ext cx="4280505"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𝑢</m:t>
                    </m:r>
                  </m:oMath>
                </a14:m>
                <a:r>
                  <a:rPr lang="en-GB" sz="1200" dirty="0">
                    <a:latin typeface="Cambria Math" panose="02040503050406030204" pitchFamily="18" charset="0"/>
                    <a:ea typeface="Cambria Math" panose="02040503050406030204" pitchFamily="18" charset="0"/>
                  </a:rPr>
                  <a:t>… fixed upward movement of the underlying’s price (1.3)</a:t>
                </a:r>
              </a:p>
            </p:txBody>
          </p:sp>
        </mc:Choice>
        <mc:Fallback xmlns="">
          <p:sp>
            <p:nvSpPr>
              <p:cNvPr id="71" name="TextovéPole 70">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620000" y="3527330"/>
                <a:ext cx="4280505" cy="276999"/>
              </a:xfrm>
              <a:prstGeom prst="rect">
                <a:avLst/>
              </a:prstGeom>
              <a:blipFill>
                <a:blip r:embed="rId11"/>
                <a:stretch>
                  <a:fillRect t="-2222" b="-1777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2" name="TextovéPole 71">
                <a:extLst>
                  <a:ext uri="{FF2B5EF4-FFF2-40B4-BE49-F238E27FC236}">
                    <a16:creationId xmlns:a16="http://schemas.microsoft.com/office/drawing/2014/main" id="{05FC8A4A-3761-4383-881C-9096ADBF4AD7}"/>
                  </a:ext>
                </a:extLst>
              </p:cNvPr>
              <p:cNvSpPr txBox="1"/>
              <p:nvPr/>
            </p:nvSpPr>
            <p:spPr>
              <a:xfrm>
                <a:off x="1620000" y="3732818"/>
                <a:ext cx="4553989"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𝑑</m:t>
                    </m:r>
                  </m:oMath>
                </a14:m>
                <a:r>
                  <a:rPr lang="en-GB" sz="1200" dirty="0">
                    <a:latin typeface="Cambria Math" panose="02040503050406030204" pitchFamily="18" charset="0"/>
                    <a:ea typeface="Cambria Math" panose="02040503050406030204" pitchFamily="18" charset="0"/>
                  </a:rPr>
                  <a:t>… fixed downward movement of the underlying’s price (0.7)</a:t>
                </a:r>
              </a:p>
            </p:txBody>
          </p:sp>
        </mc:Choice>
        <mc:Fallback xmlns="">
          <p:sp>
            <p:nvSpPr>
              <p:cNvPr id="72" name="TextovéPole 71">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620000" y="3732818"/>
                <a:ext cx="4553989" cy="276999"/>
              </a:xfrm>
              <a:prstGeom prst="rect">
                <a:avLst/>
              </a:prstGeom>
              <a:blipFill>
                <a:blip r:embed="rId12"/>
                <a:stretch>
                  <a:fillRect b="-1521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3" name="TextovéPole 72">
                <a:extLst>
                  <a:ext uri="{FF2B5EF4-FFF2-40B4-BE49-F238E27FC236}">
                    <a16:creationId xmlns:a16="http://schemas.microsoft.com/office/drawing/2014/main" id="{05FC8A4A-3761-4383-881C-9096ADBF4AD7}"/>
                  </a:ext>
                </a:extLst>
              </p:cNvPr>
              <p:cNvSpPr txBox="1"/>
              <p:nvPr/>
            </p:nvSpPr>
            <p:spPr>
              <a:xfrm>
                <a:off x="1620000" y="3933474"/>
                <a:ext cx="2624321"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𝑟</m:t>
                    </m:r>
                  </m:oMath>
                </a14:m>
                <a:r>
                  <a:rPr lang="en-GB" sz="1200" dirty="0">
                    <a:latin typeface="Cambria Math" panose="02040503050406030204" pitchFamily="18" charset="0"/>
                    <a:ea typeface="Cambria Math" panose="02040503050406030204" pitchFamily="18" charset="0"/>
                  </a:rPr>
                  <a:t>… risk-free interest rate</a:t>
                </a:r>
                <a:r>
                  <a:rPr lang="cs-CZ" sz="1200" dirty="0">
                    <a:latin typeface="Cambria Math" panose="02040503050406030204" pitchFamily="18" charset="0"/>
                    <a:ea typeface="Cambria Math" panose="02040503050406030204" pitchFamily="18" charset="0"/>
                  </a:rPr>
                  <a:t> (10%)</a:t>
                </a:r>
                <a:endParaRPr lang="en-GB" sz="1200" dirty="0">
                  <a:latin typeface="Cambria Math" panose="02040503050406030204" pitchFamily="18" charset="0"/>
                  <a:ea typeface="Cambria Math" panose="02040503050406030204" pitchFamily="18" charset="0"/>
                </a:endParaRPr>
              </a:p>
            </p:txBody>
          </p:sp>
        </mc:Choice>
        <mc:Fallback xmlns="">
          <p:sp>
            <p:nvSpPr>
              <p:cNvPr id="73" name="TextovéPole 72">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620000" y="3933474"/>
                <a:ext cx="2624321" cy="276999"/>
              </a:xfrm>
              <a:prstGeom prst="rect">
                <a:avLst/>
              </a:prstGeom>
              <a:blipFill>
                <a:blip r:embed="rId13"/>
                <a:stretch>
                  <a:fillRect b="-15217"/>
                </a:stretch>
              </a:blipFill>
              <a:ln>
                <a:noFill/>
              </a:ln>
            </p:spPr>
            <p:txBody>
              <a:bodyPr/>
              <a:lstStyle/>
              <a:p>
                <a:r>
                  <a:rPr lang="cs-CZ">
                    <a:noFill/>
                  </a:rPr>
                  <a:t> </a:t>
                </a:r>
              </a:p>
            </p:txBody>
          </p:sp>
        </mc:Fallback>
      </mc:AlternateContent>
      <p:grpSp>
        <p:nvGrpSpPr>
          <p:cNvPr id="7" name="Skupina 6"/>
          <p:cNvGrpSpPr/>
          <p:nvPr/>
        </p:nvGrpSpPr>
        <p:grpSpPr>
          <a:xfrm>
            <a:off x="1258172" y="4467092"/>
            <a:ext cx="3241828" cy="1631078"/>
            <a:chOff x="1358692" y="4716342"/>
            <a:chExt cx="3241828" cy="1631078"/>
          </a:xfrm>
        </p:grpSpPr>
        <p:grpSp>
          <p:nvGrpSpPr>
            <p:cNvPr id="6" name="Skupina 5"/>
            <p:cNvGrpSpPr/>
            <p:nvPr/>
          </p:nvGrpSpPr>
          <p:grpSpPr>
            <a:xfrm>
              <a:off x="1358692" y="4941168"/>
              <a:ext cx="3100656" cy="1406252"/>
              <a:chOff x="1328212" y="4899640"/>
              <a:chExt cx="3100656" cy="1406252"/>
            </a:xfrm>
          </p:grpSpPr>
          <p:grpSp>
            <p:nvGrpSpPr>
              <p:cNvPr id="89" name="Skupina 88"/>
              <p:cNvGrpSpPr/>
              <p:nvPr/>
            </p:nvGrpSpPr>
            <p:grpSpPr>
              <a:xfrm>
                <a:off x="1706968" y="5478193"/>
                <a:ext cx="745953" cy="280717"/>
                <a:chOff x="1711999" y="2348880"/>
                <a:chExt cx="745953" cy="280717"/>
              </a:xfrm>
            </p:grpSpPr>
            <p:cxnSp>
              <p:nvCxnSpPr>
                <p:cNvPr id="96" name="Přímá spojnice 95"/>
                <p:cNvCxnSpPr/>
                <p:nvPr/>
              </p:nvCxnSpPr>
              <p:spPr>
                <a:xfrm>
                  <a:off x="1711999" y="2348880"/>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97" name="Přímá spojnice 96"/>
                <p:cNvCxnSpPr/>
                <p:nvPr/>
              </p:nvCxnSpPr>
              <p:spPr>
                <a:xfrm>
                  <a:off x="1713625" y="2629597"/>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90" name="Skupina 89"/>
              <p:cNvGrpSpPr/>
              <p:nvPr/>
            </p:nvGrpSpPr>
            <p:grpSpPr>
              <a:xfrm>
                <a:off x="2656800" y="5697456"/>
                <a:ext cx="745953" cy="280717"/>
                <a:chOff x="1711999" y="2354896"/>
                <a:chExt cx="745953" cy="280717"/>
              </a:xfrm>
            </p:grpSpPr>
            <p:cxnSp>
              <p:nvCxnSpPr>
                <p:cNvPr id="94" name="Přímá spojnice 93"/>
                <p:cNvCxnSpPr/>
                <p:nvPr/>
              </p:nvCxnSpPr>
              <p:spPr>
                <a:xfrm>
                  <a:off x="1711999" y="2354896"/>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95" name="Přímá spojnice 94"/>
                <p:cNvCxnSpPr/>
                <p:nvPr/>
              </p:nvCxnSpPr>
              <p:spPr>
                <a:xfrm>
                  <a:off x="1713625" y="2635613"/>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91" name="Skupina 90"/>
              <p:cNvGrpSpPr/>
              <p:nvPr/>
            </p:nvGrpSpPr>
            <p:grpSpPr>
              <a:xfrm>
                <a:off x="2658264" y="5199095"/>
                <a:ext cx="753268" cy="280717"/>
                <a:chOff x="1704684" y="2360912"/>
                <a:chExt cx="753268" cy="280717"/>
              </a:xfrm>
            </p:grpSpPr>
            <p:cxnSp>
              <p:nvCxnSpPr>
                <p:cNvPr id="92" name="Přímá spojnice 91"/>
                <p:cNvCxnSpPr/>
                <p:nvPr/>
              </p:nvCxnSpPr>
              <p:spPr>
                <a:xfrm>
                  <a:off x="1704684" y="2360912"/>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93" name="Přímá spojnice 92"/>
                <p:cNvCxnSpPr/>
                <p:nvPr/>
              </p:nvCxnSpPr>
              <p:spPr>
                <a:xfrm>
                  <a:off x="1713625" y="2641629"/>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6" name="TextovéPole 85"/>
                  <p:cNvSpPr txBox="1"/>
                  <p:nvPr/>
                </p:nvSpPr>
                <p:spPr>
                  <a:xfrm>
                    <a:off x="2271172" y="5199220"/>
                    <a:ext cx="576803"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000" b="0" i="1" smtClean="0">
                              <a:latin typeface="Cambria Math" panose="02040503050406030204" pitchFamily="18" charset="0"/>
                              <a:ea typeface="Cambria Math" panose="02040503050406030204" pitchFamily="18" charset="0"/>
                            </a:rPr>
                            <m:t>𝑢𝑆</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a:t>
                    </a:r>
                    <a:r>
                      <a:rPr lang="en-US" sz="1000" dirty="0">
                        <a:latin typeface="Cambria Math"/>
                        <a:ea typeface="Cambria Math" panose="02040503050406030204" pitchFamily="18" charset="0"/>
                      </a:rPr>
                      <a:t>65</a:t>
                    </a:r>
                    <a:r>
                      <a:rPr lang="cs-CZ" sz="1000" dirty="0">
                        <a:latin typeface="Cambria Math"/>
                        <a:ea typeface="Cambria Math" panose="02040503050406030204" pitchFamily="18" charset="0"/>
                      </a:rPr>
                      <a:t>)</a:t>
                    </a:r>
                  </a:p>
                </p:txBody>
              </p:sp>
            </mc:Choice>
            <mc:Fallback xmlns="">
              <p:sp>
                <p:nvSpPr>
                  <p:cNvPr id="86" name="TextovéPole 85"/>
                  <p:cNvSpPr txBox="1">
                    <a:spLocks noRot="1" noChangeAspect="1" noMove="1" noResize="1" noEditPoints="1" noAdjustHandles="1" noChangeArrowheads="1" noChangeShapeType="1" noTextEdit="1"/>
                  </p:cNvSpPr>
                  <p:nvPr/>
                </p:nvSpPr>
                <p:spPr>
                  <a:xfrm>
                    <a:off x="2271172" y="5199220"/>
                    <a:ext cx="576803" cy="400110"/>
                  </a:xfrm>
                  <a:prstGeom prst="rect">
                    <a:avLst/>
                  </a:prstGeom>
                  <a:blipFill rotWithShape="1">
                    <a:blip r:embed="rId14"/>
                    <a:stretch>
                      <a:fillRect b="-769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8" name="TextovéPole 97"/>
                  <p:cNvSpPr txBox="1"/>
                  <p:nvPr/>
                </p:nvSpPr>
                <p:spPr>
                  <a:xfrm>
                    <a:off x="2270433" y="5693186"/>
                    <a:ext cx="576803"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cs-CZ" sz="1000" b="0" i="1" smtClean="0">
                              <a:latin typeface="Cambria Math" panose="02040503050406030204" pitchFamily="18" charset="0"/>
                              <a:ea typeface="Cambria Math" panose="02040503050406030204" pitchFamily="18" charset="0"/>
                            </a:rPr>
                            <m:t>𝑑</m:t>
                          </m:r>
                          <m:r>
                            <a:rPr lang="en-US" sz="1000" b="0" i="1" smtClean="0">
                              <a:latin typeface="Cambria Math" panose="02040503050406030204" pitchFamily="18" charset="0"/>
                              <a:ea typeface="Cambria Math" panose="02040503050406030204" pitchFamily="18" charset="0"/>
                            </a:rPr>
                            <m:t>𝑆</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(3</a:t>
                    </a:r>
                    <a:r>
                      <a:rPr lang="en-US" sz="1000" dirty="0">
                        <a:latin typeface="Cambria Math"/>
                        <a:ea typeface="Cambria Math" panose="02040503050406030204" pitchFamily="18" charset="0"/>
                      </a:rPr>
                      <a:t>5</a:t>
                    </a:r>
                    <a:r>
                      <a:rPr lang="cs-CZ" sz="1000" dirty="0">
                        <a:latin typeface="Cambria Math"/>
                        <a:ea typeface="Cambria Math" panose="02040503050406030204" pitchFamily="18" charset="0"/>
                      </a:rPr>
                      <a:t>)</a:t>
                    </a:r>
                  </a:p>
                </p:txBody>
              </p:sp>
            </mc:Choice>
            <mc:Fallback xmlns="">
              <p:sp>
                <p:nvSpPr>
                  <p:cNvPr id="98" name="TextovéPole 97"/>
                  <p:cNvSpPr txBox="1">
                    <a:spLocks noRot="1" noChangeAspect="1" noMove="1" noResize="1" noEditPoints="1" noAdjustHandles="1" noChangeArrowheads="1" noChangeShapeType="1" noTextEdit="1"/>
                  </p:cNvSpPr>
                  <p:nvPr/>
                </p:nvSpPr>
                <p:spPr>
                  <a:xfrm>
                    <a:off x="2270433" y="5693186"/>
                    <a:ext cx="576803" cy="400110"/>
                  </a:xfrm>
                  <a:prstGeom prst="rect">
                    <a:avLst/>
                  </a:prstGeom>
                  <a:blipFill rotWithShape="1">
                    <a:blip r:embed="rId15"/>
                    <a:stretch>
                      <a:fillRect b="-769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1" name="TextovéPole 100"/>
                  <p:cNvSpPr txBox="1"/>
                  <p:nvPr/>
                </p:nvSpPr>
                <p:spPr>
                  <a:xfrm>
                    <a:off x="1328212" y="5437729"/>
                    <a:ext cx="576803"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000" b="0" i="1" smtClean="0">
                              <a:latin typeface="Cambria Math" panose="02040503050406030204" pitchFamily="18" charset="0"/>
                              <a:ea typeface="Cambria Math" panose="02040503050406030204" pitchFamily="18" charset="0"/>
                            </a:rPr>
                            <m:t>𝑆</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a:t>
                    </a:r>
                    <a:r>
                      <a:rPr lang="en-US" sz="1000" dirty="0">
                        <a:latin typeface="Cambria Math"/>
                        <a:ea typeface="Cambria Math" panose="02040503050406030204" pitchFamily="18" charset="0"/>
                      </a:rPr>
                      <a:t>5</a:t>
                    </a:r>
                    <a:r>
                      <a:rPr lang="cs-CZ" sz="1000" dirty="0">
                        <a:latin typeface="Cambria Math"/>
                        <a:ea typeface="Cambria Math" panose="02040503050406030204" pitchFamily="18" charset="0"/>
                      </a:rPr>
                      <a:t>0)</a:t>
                    </a:r>
                  </a:p>
                </p:txBody>
              </p:sp>
            </mc:Choice>
            <mc:Fallback xmlns="">
              <p:sp>
                <p:nvSpPr>
                  <p:cNvPr id="101" name="TextovéPole 100"/>
                  <p:cNvSpPr txBox="1">
                    <a:spLocks noRot="1" noChangeAspect="1" noMove="1" noResize="1" noEditPoints="1" noAdjustHandles="1" noChangeArrowheads="1" noChangeShapeType="1" noTextEdit="1"/>
                  </p:cNvSpPr>
                  <p:nvPr/>
                </p:nvSpPr>
                <p:spPr>
                  <a:xfrm>
                    <a:off x="1328212" y="5437729"/>
                    <a:ext cx="576803" cy="400110"/>
                  </a:xfrm>
                  <a:prstGeom prst="rect">
                    <a:avLst/>
                  </a:prstGeom>
                  <a:blipFill rotWithShape="1">
                    <a:blip r:embed="rId16"/>
                    <a:stretch>
                      <a:fillRect b="-606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6" name="TextovéPole 105"/>
                  <p:cNvSpPr txBox="1"/>
                  <p:nvPr/>
                </p:nvSpPr>
                <p:spPr>
                  <a:xfrm>
                    <a:off x="3257188" y="4899640"/>
                    <a:ext cx="576803" cy="41325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sSup>
                            <m:sSupPr>
                              <m:ctrlPr>
                                <a:rPr lang="en-US" sz="1000" b="0" i="1" smtClean="0">
                                  <a:latin typeface="Cambria Math" panose="02040503050406030204" pitchFamily="18" charset="0"/>
                                  <a:ea typeface="Cambria Math" panose="02040503050406030204" pitchFamily="18" charset="0"/>
                                </a:rPr>
                              </m:ctrlPr>
                            </m:sSupPr>
                            <m:e>
                              <m:r>
                                <a:rPr lang="cs-CZ" sz="1000" b="0" i="1" smtClean="0">
                                  <a:latin typeface="Cambria Math" panose="02040503050406030204" pitchFamily="18" charset="0"/>
                                  <a:ea typeface="Cambria Math" panose="02040503050406030204" pitchFamily="18" charset="0"/>
                                </a:rPr>
                                <m:t>𝑢</m:t>
                              </m:r>
                            </m:e>
                            <m:sup>
                              <m:r>
                                <a:rPr lang="cs-CZ" sz="1000" b="0" i="1" smtClean="0">
                                  <a:latin typeface="Cambria Math" panose="02040503050406030204" pitchFamily="18" charset="0"/>
                                  <a:ea typeface="Cambria Math" panose="02040503050406030204" pitchFamily="18" charset="0"/>
                                </a:rPr>
                                <m:t>2</m:t>
                              </m:r>
                            </m:sup>
                          </m:sSup>
                          <m:r>
                            <a:rPr lang="en-US" sz="1000" b="0" i="1" smtClean="0">
                              <a:latin typeface="Cambria Math" panose="02040503050406030204" pitchFamily="18" charset="0"/>
                              <a:ea typeface="Cambria Math" panose="02040503050406030204" pitchFamily="18" charset="0"/>
                            </a:rPr>
                            <m:t>𝑆</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(84.5)</a:t>
                    </a:r>
                  </a:p>
                </p:txBody>
              </p:sp>
            </mc:Choice>
            <mc:Fallback xmlns="">
              <p:sp>
                <p:nvSpPr>
                  <p:cNvPr id="106" name="TextovéPole 105"/>
                  <p:cNvSpPr txBox="1">
                    <a:spLocks noRot="1" noChangeAspect="1" noMove="1" noResize="1" noEditPoints="1" noAdjustHandles="1" noChangeArrowheads="1" noChangeShapeType="1" noTextEdit="1"/>
                  </p:cNvSpPr>
                  <p:nvPr/>
                </p:nvSpPr>
                <p:spPr>
                  <a:xfrm>
                    <a:off x="3257188" y="4899640"/>
                    <a:ext cx="576803" cy="413255"/>
                  </a:xfrm>
                  <a:prstGeom prst="rect">
                    <a:avLst/>
                  </a:prstGeom>
                  <a:blipFill rotWithShape="1">
                    <a:blip r:embed="rId17"/>
                    <a:stretch>
                      <a:fillRect b="-4478"/>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0" name="TextovéPole 109"/>
                  <p:cNvSpPr txBox="1"/>
                  <p:nvPr/>
                </p:nvSpPr>
                <p:spPr>
                  <a:xfrm>
                    <a:off x="3258000" y="5399629"/>
                    <a:ext cx="576803" cy="41325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cs-CZ" sz="1000" b="0" i="1" smtClean="0">
                              <a:latin typeface="Cambria Math" panose="02040503050406030204" pitchFamily="18" charset="0"/>
                              <a:ea typeface="Cambria Math" panose="02040503050406030204" pitchFamily="18" charset="0"/>
                            </a:rPr>
                            <m:t>𝑢𝑑</m:t>
                          </m:r>
                          <m:r>
                            <a:rPr lang="en-US" sz="1000" b="0" i="1" smtClean="0">
                              <a:latin typeface="Cambria Math" panose="02040503050406030204" pitchFamily="18" charset="0"/>
                              <a:ea typeface="Cambria Math" panose="02040503050406030204" pitchFamily="18" charset="0"/>
                            </a:rPr>
                            <m:t>𝑆</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(45.5)</a:t>
                    </a:r>
                  </a:p>
                </p:txBody>
              </p:sp>
            </mc:Choice>
            <mc:Fallback xmlns="">
              <p:sp>
                <p:nvSpPr>
                  <p:cNvPr id="110" name="TextovéPole 109"/>
                  <p:cNvSpPr txBox="1">
                    <a:spLocks noRot="1" noChangeAspect="1" noMove="1" noResize="1" noEditPoints="1" noAdjustHandles="1" noChangeArrowheads="1" noChangeShapeType="1" noTextEdit="1"/>
                  </p:cNvSpPr>
                  <p:nvPr/>
                </p:nvSpPr>
                <p:spPr>
                  <a:xfrm>
                    <a:off x="3258000" y="5399629"/>
                    <a:ext cx="576803" cy="413255"/>
                  </a:xfrm>
                  <a:prstGeom prst="rect">
                    <a:avLst/>
                  </a:prstGeom>
                  <a:blipFill rotWithShape="1">
                    <a:blip r:embed="rId18"/>
                    <a:stretch>
                      <a:fillRect b="-4478"/>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1" name="TextovéPole 110"/>
                  <p:cNvSpPr txBox="1"/>
                  <p:nvPr/>
                </p:nvSpPr>
                <p:spPr>
                  <a:xfrm>
                    <a:off x="3258000" y="5892637"/>
                    <a:ext cx="576803" cy="41325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sSup>
                            <m:sSupPr>
                              <m:ctrlPr>
                                <a:rPr lang="en-US" sz="1000" b="0" i="1" smtClean="0">
                                  <a:latin typeface="Cambria Math" panose="02040503050406030204" pitchFamily="18" charset="0"/>
                                  <a:ea typeface="Cambria Math" panose="02040503050406030204" pitchFamily="18" charset="0"/>
                                </a:rPr>
                              </m:ctrlPr>
                            </m:sSupPr>
                            <m:e>
                              <m:r>
                                <a:rPr lang="cs-CZ" sz="1000" b="0" i="1" smtClean="0">
                                  <a:latin typeface="Cambria Math" panose="02040503050406030204" pitchFamily="18" charset="0"/>
                                  <a:ea typeface="Cambria Math" panose="02040503050406030204" pitchFamily="18" charset="0"/>
                                </a:rPr>
                                <m:t>𝑑</m:t>
                              </m:r>
                            </m:e>
                            <m:sup>
                              <m:r>
                                <a:rPr lang="cs-CZ" sz="1000" b="0" i="1" smtClean="0">
                                  <a:latin typeface="Cambria Math" panose="02040503050406030204" pitchFamily="18" charset="0"/>
                                  <a:ea typeface="Cambria Math" panose="02040503050406030204" pitchFamily="18" charset="0"/>
                                </a:rPr>
                                <m:t>2</m:t>
                              </m:r>
                            </m:sup>
                          </m:sSup>
                          <m:r>
                            <a:rPr lang="en-US" sz="1000" b="0" i="1" smtClean="0">
                              <a:latin typeface="Cambria Math" panose="02040503050406030204" pitchFamily="18" charset="0"/>
                              <a:ea typeface="Cambria Math" panose="02040503050406030204" pitchFamily="18" charset="0"/>
                            </a:rPr>
                            <m:t>𝑆</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(24.5)</a:t>
                    </a:r>
                  </a:p>
                </p:txBody>
              </p:sp>
            </mc:Choice>
            <mc:Fallback xmlns="">
              <p:sp>
                <p:nvSpPr>
                  <p:cNvPr id="111" name="TextovéPole 110"/>
                  <p:cNvSpPr txBox="1">
                    <a:spLocks noRot="1" noChangeAspect="1" noMove="1" noResize="1" noEditPoints="1" noAdjustHandles="1" noChangeArrowheads="1" noChangeShapeType="1" noTextEdit="1"/>
                  </p:cNvSpPr>
                  <p:nvPr/>
                </p:nvSpPr>
                <p:spPr>
                  <a:xfrm>
                    <a:off x="3258000" y="5892637"/>
                    <a:ext cx="576803" cy="413255"/>
                  </a:xfrm>
                  <a:prstGeom prst="rect">
                    <a:avLst/>
                  </a:prstGeom>
                  <a:blipFill rotWithShape="1">
                    <a:blip r:embed="rId19"/>
                    <a:stretch>
                      <a:fillRect b="-4478"/>
                    </a:stretch>
                  </a:blipFill>
                </p:spPr>
                <p:txBody>
                  <a:bodyPr/>
                  <a:lstStyle/>
                  <a:p>
                    <a:r>
                      <a:rPr lang="cs-CZ">
                        <a:noFill/>
                      </a:rPr>
                      <a:t> </a:t>
                    </a:r>
                  </a:p>
                </p:txBody>
              </p:sp>
            </mc:Fallback>
          </mc:AlternateContent>
          <p:grpSp>
            <p:nvGrpSpPr>
              <p:cNvPr id="112" name="Skupina 111"/>
              <p:cNvGrpSpPr/>
              <p:nvPr/>
            </p:nvGrpSpPr>
            <p:grpSpPr>
              <a:xfrm>
                <a:off x="3674716" y="4945360"/>
                <a:ext cx="753268" cy="280717"/>
                <a:chOff x="1704684" y="2360912"/>
                <a:chExt cx="753268" cy="280717"/>
              </a:xfrm>
            </p:grpSpPr>
            <p:cxnSp>
              <p:nvCxnSpPr>
                <p:cNvPr id="113" name="Přímá spojnice 112"/>
                <p:cNvCxnSpPr/>
                <p:nvPr/>
              </p:nvCxnSpPr>
              <p:spPr>
                <a:xfrm>
                  <a:off x="1704684" y="2360912"/>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14" name="Přímá spojnice 113"/>
                <p:cNvCxnSpPr/>
                <p:nvPr/>
              </p:nvCxnSpPr>
              <p:spPr>
                <a:xfrm>
                  <a:off x="1713625" y="2641629"/>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115" name="Skupina 114"/>
              <p:cNvGrpSpPr/>
              <p:nvPr/>
            </p:nvGrpSpPr>
            <p:grpSpPr>
              <a:xfrm>
                <a:off x="3674716" y="5437299"/>
                <a:ext cx="753268" cy="280717"/>
                <a:chOff x="1704684" y="2360912"/>
                <a:chExt cx="753268" cy="280717"/>
              </a:xfrm>
            </p:grpSpPr>
            <p:cxnSp>
              <p:nvCxnSpPr>
                <p:cNvPr id="116" name="Přímá spojnice 115"/>
                <p:cNvCxnSpPr/>
                <p:nvPr/>
              </p:nvCxnSpPr>
              <p:spPr>
                <a:xfrm>
                  <a:off x="1704684" y="2360912"/>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17" name="Přímá spojnice 116"/>
                <p:cNvCxnSpPr/>
                <p:nvPr/>
              </p:nvCxnSpPr>
              <p:spPr>
                <a:xfrm>
                  <a:off x="1713625" y="2641629"/>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118" name="Skupina 117"/>
              <p:cNvGrpSpPr/>
              <p:nvPr/>
            </p:nvGrpSpPr>
            <p:grpSpPr>
              <a:xfrm>
                <a:off x="3675600" y="5922992"/>
                <a:ext cx="753268" cy="280717"/>
                <a:chOff x="1704684" y="2360912"/>
                <a:chExt cx="753268" cy="280717"/>
              </a:xfrm>
            </p:grpSpPr>
            <p:cxnSp>
              <p:nvCxnSpPr>
                <p:cNvPr id="119" name="Přímá spojnice 118"/>
                <p:cNvCxnSpPr/>
                <p:nvPr/>
              </p:nvCxnSpPr>
              <p:spPr>
                <a:xfrm>
                  <a:off x="1704684" y="2360912"/>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20" name="Přímá spojnice 119"/>
                <p:cNvCxnSpPr/>
                <p:nvPr/>
              </p:nvCxnSpPr>
              <p:spPr>
                <a:xfrm>
                  <a:off x="1713625" y="2641629"/>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121" name="TextovéPole 120">
              <a:extLst>
                <a:ext uri="{FF2B5EF4-FFF2-40B4-BE49-F238E27FC236}">
                  <a16:creationId xmlns:a16="http://schemas.microsoft.com/office/drawing/2014/main" id="{08463747-ADBE-47DD-BD10-8F53E0250636}"/>
                </a:ext>
              </a:extLst>
            </p:cNvPr>
            <p:cNvSpPr txBox="1"/>
            <p:nvPr/>
          </p:nvSpPr>
          <p:spPr>
            <a:xfrm>
              <a:off x="1358692" y="4716342"/>
              <a:ext cx="3241828" cy="240066"/>
            </a:xfrm>
            <a:prstGeom prst="rect">
              <a:avLst/>
            </a:prstGeom>
            <a:noFill/>
            <a:ln>
              <a:noFill/>
            </a:ln>
          </p:spPr>
          <p:txBody>
            <a:bodyPr wrap="square" rtlCol="0">
              <a:spAutoFit/>
            </a:bodyPr>
            <a:lstStyle/>
            <a:p>
              <a:pPr marL="0" lvl="2" algn="ctr">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Price movement of the underlying share</a:t>
              </a:r>
              <a:endParaRPr lang="en-GB" sz="1200" b="1" dirty="0">
                <a:latin typeface="Cambria Math" panose="02040503050406030204" pitchFamily="18" charset="0"/>
                <a:ea typeface="Cambria Math" panose="02040503050406030204" pitchFamily="18" charset="0"/>
              </a:endParaRPr>
            </a:p>
          </p:txBody>
        </p:sp>
      </p:grpSp>
      <p:grpSp>
        <p:nvGrpSpPr>
          <p:cNvPr id="9" name="Skupina 8"/>
          <p:cNvGrpSpPr/>
          <p:nvPr/>
        </p:nvGrpSpPr>
        <p:grpSpPr>
          <a:xfrm>
            <a:off x="4824849" y="4475894"/>
            <a:ext cx="3851607" cy="1568808"/>
            <a:chOff x="4571261" y="4725144"/>
            <a:chExt cx="3851607" cy="1568808"/>
          </a:xfrm>
        </p:grpSpPr>
        <p:grpSp>
          <p:nvGrpSpPr>
            <p:cNvPr id="77" name="Skupina 76"/>
            <p:cNvGrpSpPr/>
            <p:nvPr/>
          </p:nvGrpSpPr>
          <p:grpSpPr>
            <a:xfrm>
              <a:off x="4950756" y="5528523"/>
              <a:ext cx="745953" cy="280717"/>
              <a:chOff x="1711999" y="2348880"/>
              <a:chExt cx="745953" cy="280717"/>
            </a:xfrm>
          </p:grpSpPr>
          <p:cxnSp>
            <p:nvCxnSpPr>
              <p:cNvPr id="126" name="Přímá spojnice 125"/>
              <p:cNvCxnSpPr/>
              <p:nvPr/>
            </p:nvCxnSpPr>
            <p:spPr>
              <a:xfrm>
                <a:off x="1711999" y="2348880"/>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27" name="Přímá spojnice 126"/>
              <p:cNvCxnSpPr/>
              <p:nvPr/>
            </p:nvCxnSpPr>
            <p:spPr>
              <a:xfrm>
                <a:off x="1713625" y="2629597"/>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78" name="Skupina 77"/>
            <p:cNvGrpSpPr/>
            <p:nvPr/>
          </p:nvGrpSpPr>
          <p:grpSpPr>
            <a:xfrm>
              <a:off x="6629496" y="5709366"/>
              <a:ext cx="745953" cy="280717"/>
              <a:chOff x="1711999" y="2354896"/>
              <a:chExt cx="745953" cy="280717"/>
            </a:xfrm>
          </p:grpSpPr>
          <p:cxnSp>
            <p:nvCxnSpPr>
              <p:cNvPr id="124" name="Přímá spojnice 123"/>
              <p:cNvCxnSpPr/>
              <p:nvPr/>
            </p:nvCxnSpPr>
            <p:spPr>
              <a:xfrm>
                <a:off x="1711999" y="2354896"/>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25" name="Přímá spojnice 124"/>
              <p:cNvCxnSpPr/>
              <p:nvPr/>
            </p:nvCxnSpPr>
            <p:spPr>
              <a:xfrm>
                <a:off x="1713625" y="2635613"/>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79" name="Skupina 78"/>
            <p:cNvGrpSpPr/>
            <p:nvPr/>
          </p:nvGrpSpPr>
          <p:grpSpPr>
            <a:xfrm>
              <a:off x="6630960" y="5211005"/>
              <a:ext cx="753268" cy="280717"/>
              <a:chOff x="1704684" y="2360912"/>
              <a:chExt cx="753268" cy="280717"/>
            </a:xfrm>
          </p:grpSpPr>
          <p:cxnSp>
            <p:nvCxnSpPr>
              <p:cNvPr id="122" name="Přímá spojnice 121"/>
              <p:cNvCxnSpPr/>
              <p:nvPr/>
            </p:nvCxnSpPr>
            <p:spPr>
              <a:xfrm>
                <a:off x="1704684" y="2360912"/>
                <a:ext cx="744327" cy="0"/>
              </a:xfrm>
              <a:prstGeom prst="line">
                <a:avLst/>
              </a:prstGeom>
              <a:ln w="25400">
                <a:headEnd type="none" w="lg" len="med"/>
                <a:tailEnd type="triangle" w="med" len="med"/>
              </a:ln>
              <a:scene3d>
                <a:camera prst="orthographicFront">
                  <a:rot lat="0" lon="0" rev="1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23" name="Přímá spojnice 122"/>
              <p:cNvCxnSpPr/>
              <p:nvPr/>
            </p:nvCxnSpPr>
            <p:spPr>
              <a:xfrm>
                <a:off x="1713625" y="2641629"/>
                <a:ext cx="744327" cy="0"/>
              </a:xfrm>
              <a:prstGeom prst="line">
                <a:avLst/>
              </a:prstGeom>
              <a:ln w="25400">
                <a:headEnd type="none" w="lg" len="med"/>
                <a:tailEnd type="triangle" w="med" len="med"/>
              </a:ln>
              <a:scene3d>
                <a:camera prst="orthographicFront">
                  <a:rot lat="0" lon="0" rev="20400000"/>
                </a:camera>
                <a:lightRig rig="threePt" dir="t"/>
              </a:scene3d>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0" name="TextovéPole 79"/>
                <p:cNvSpPr txBox="1"/>
                <p:nvPr/>
              </p:nvSpPr>
              <p:spPr>
                <a:xfrm>
                  <a:off x="5623824" y="5218814"/>
                  <a:ext cx="1111268"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m:rPr>
                            <m:sty m:val="p"/>
                          </m:rPr>
                          <a:rPr lang="cs-CZ" sz="1000" b="0" i="0" smtClean="0">
                            <a:latin typeface="Cambria Math" panose="02040503050406030204" pitchFamily="18" charset="0"/>
                            <a:ea typeface="Cambria Math" panose="02040503050406030204" pitchFamily="18" charset="0"/>
                          </a:rPr>
                          <m:t>max</m:t>
                        </m:r>
                        <m:r>
                          <a:rPr lang="cs-CZ" sz="1000" b="0" i="1" smtClean="0">
                            <a:latin typeface="Cambria Math" panose="02040503050406030204" pitchFamily="18" charset="0"/>
                            <a:ea typeface="Cambria Math" panose="02040503050406030204" pitchFamily="18" charset="0"/>
                          </a:rPr>
                          <m:t>⁡(0,</m:t>
                        </m:r>
                        <m:r>
                          <a:rPr lang="cs-CZ" sz="1000" b="0" i="1" smtClean="0">
                            <a:latin typeface="Cambria Math" panose="02040503050406030204" pitchFamily="18" charset="0"/>
                            <a:ea typeface="Cambria Math" panose="02040503050406030204" pitchFamily="18" charset="0"/>
                          </a:rPr>
                          <m:t>𝑢𝑆</m:t>
                        </m:r>
                        <m:r>
                          <a:rPr lang="cs-CZ" sz="1000" b="0" i="1" smtClean="0">
                            <a:latin typeface="Cambria Math" panose="02040503050406030204" pitchFamily="18" charset="0"/>
                            <a:ea typeface="Cambria Math" panose="02040503050406030204" pitchFamily="18" charset="0"/>
                          </a:rPr>
                          <m:t>−</m:t>
                        </m:r>
                        <m:r>
                          <a:rPr lang="cs-CZ" sz="1000" b="0" i="1" smtClean="0">
                            <a:latin typeface="Cambria Math" panose="02040503050406030204" pitchFamily="18" charset="0"/>
                            <a:ea typeface="Cambria Math" panose="02040503050406030204" pitchFamily="18" charset="0"/>
                          </a:rPr>
                          <m:t>𝑋</m:t>
                        </m:r>
                        <m:r>
                          <a:rPr lang="cs-CZ" sz="1000" b="0" i="1" smtClean="0">
                            <a:latin typeface="Cambria Math" panose="02040503050406030204" pitchFamily="18" charset="0"/>
                            <a:ea typeface="Cambria Math" panose="02040503050406030204" pitchFamily="18" charset="0"/>
                          </a:rPr>
                          <m:t>)</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(20)</a:t>
                  </a:r>
                </a:p>
              </p:txBody>
            </p:sp>
          </mc:Choice>
          <mc:Fallback xmlns="">
            <p:sp>
              <p:nvSpPr>
                <p:cNvPr id="80" name="TextovéPole 79"/>
                <p:cNvSpPr txBox="1">
                  <a:spLocks noRot="1" noChangeAspect="1" noMove="1" noResize="1" noEditPoints="1" noAdjustHandles="1" noChangeArrowheads="1" noChangeShapeType="1" noTextEdit="1"/>
                </p:cNvSpPr>
                <p:nvPr/>
              </p:nvSpPr>
              <p:spPr>
                <a:xfrm>
                  <a:off x="5623824" y="5218814"/>
                  <a:ext cx="1111268" cy="400110"/>
                </a:xfrm>
                <a:prstGeom prst="rect">
                  <a:avLst/>
                </a:prstGeom>
                <a:blipFill rotWithShape="1">
                  <a:blip r:embed="rId20"/>
                  <a:stretch>
                    <a:fillRect b="-606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1" name="TextovéPole 80"/>
                <p:cNvSpPr txBox="1"/>
                <p:nvPr/>
              </p:nvSpPr>
              <p:spPr>
                <a:xfrm>
                  <a:off x="5621797" y="5708554"/>
                  <a:ext cx="1220871"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m:rPr>
                            <m:sty m:val="p"/>
                          </m:rPr>
                          <a:rPr lang="cs-CZ" sz="1000" b="0" i="0" smtClean="0">
                            <a:latin typeface="Cambria Math" panose="02040503050406030204" pitchFamily="18" charset="0"/>
                            <a:ea typeface="Cambria Math" panose="02040503050406030204" pitchFamily="18" charset="0"/>
                          </a:rPr>
                          <m:t>max</m:t>
                        </m:r>
                        <m:r>
                          <a:rPr lang="cs-CZ" sz="1000" b="0" i="1" smtClean="0">
                            <a:latin typeface="Cambria Math" panose="02040503050406030204" pitchFamily="18" charset="0"/>
                            <a:ea typeface="Cambria Math" panose="02040503050406030204" pitchFamily="18" charset="0"/>
                          </a:rPr>
                          <m:t>⁡(0,</m:t>
                        </m:r>
                        <m:r>
                          <a:rPr lang="cs-CZ" sz="1000" b="0" i="1" smtClean="0">
                            <a:latin typeface="Cambria Math" panose="02040503050406030204" pitchFamily="18" charset="0"/>
                            <a:ea typeface="Cambria Math" panose="02040503050406030204" pitchFamily="18" charset="0"/>
                          </a:rPr>
                          <m:t>𝑑𝑆</m:t>
                        </m:r>
                        <m:r>
                          <a:rPr lang="cs-CZ" sz="1000" b="0" i="1" smtClean="0">
                            <a:latin typeface="Cambria Math" panose="02040503050406030204" pitchFamily="18" charset="0"/>
                            <a:ea typeface="Cambria Math" panose="02040503050406030204" pitchFamily="18" charset="0"/>
                          </a:rPr>
                          <m:t>−</m:t>
                        </m:r>
                        <m:r>
                          <a:rPr lang="cs-CZ" sz="1000" b="0" i="1" smtClean="0">
                            <a:latin typeface="Cambria Math" panose="02040503050406030204" pitchFamily="18" charset="0"/>
                            <a:ea typeface="Cambria Math" panose="02040503050406030204" pitchFamily="18" charset="0"/>
                          </a:rPr>
                          <m:t>𝑋</m:t>
                        </m:r>
                        <m:r>
                          <a:rPr lang="cs-CZ" sz="1000" b="0" i="1" smtClean="0">
                            <a:latin typeface="Cambria Math" panose="02040503050406030204" pitchFamily="18" charset="0"/>
                            <a:ea typeface="Cambria Math" panose="02040503050406030204" pitchFamily="18" charset="0"/>
                          </a:rPr>
                          <m:t>)</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(0)</a:t>
                  </a:r>
                </a:p>
              </p:txBody>
            </p:sp>
          </mc:Choice>
          <mc:Fallback xmlns="">
            <p:sp>
              <p:nvSpPr>
                <p:cNvPr id="81" name="TextovéPole 80"/>
                <p:cNvSpPr txBox="1">
                  <a:spLocks noRot="1" noChangeAspect="1" noMove="1" noResize="1" noEditPoints="1" noAdjustHandles="1" noChangeArrowheads="1" noChangeShapeType="1" noTextEdit="1"/>
                </p:cNvSpPr>
                <p:nvPr/>
              </p:nvSpPr>
              <p:spPr>
                <a:xfrm>
                  <a:off x="5621797" y="5708554"/>
                  <a:ext cx="1220871" cy="400110"/>
                </a:xfrm>
                <a:prstGeom prst="rect">
                  <a:avLst/>
                </a:prstGeom>
                <a:blipFill>
                  <a:blip r:embed="rId21"/>
                  <a:stretch>
                    <a:fillRect b="-757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2" name="TextovéPole 81"/>
                <p:cNvSpPr txBox="1"/>
                <p:nvPr/>
              </p:nvSpPr>
              <p:spPr>
                <a:xfrm>
                  <a:off x="4571261" y="5495743"/>
                  <a:ext cx="576803"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cs-CZ" sz="1000" b="0" i="1" smtClean="0">
                            <a:latin typeface="Cambria Math" panose="02040503050406030204" pitchFamily="18" charset="0"/>
                            <a:ea typeface="Cambria Math" panose="02040503050406030204" pitchFamily="18" charset="0"/>
                          </a:rPr>
                          <m:t>𝐶</m:t>
                        </m:r>
                      </m:oMath>
                    </m:oMathPara>
                  </a14:m>
                  <a:endParaRPr lang="cs-CZ" sz="1000" b="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a:t>
                  </a:r>
                </a:p>
              </p:txBody>
            </p:sp>
          </mc:Choice>
          <mc:Fallback xmlns="">
            <p:sp>
              <p:nvSpPr>
                <p:cNvPr id="82" name="TextovéPole 81"/>
                <p:cNvSpPr txBox="1">
                  <a:spLocks noRot="1" noChangeAspect="1" noMove="1" noResize="1" noEditPoints="1" noAdjustHandles="1" noChangeArrowheads="1" noChangeShapeType="1" noTextEdit="1"/>
                </p:cNvSpPr>
                <p:nvPr/>
              </p:nvSpPr>
              <p:spPr>
                <a:xfrm>
                  <a:off x="4571261" y="5495743"/>
                  <a:ext cx="576803" cy="400110"/>
                </a:xfrm>
                <a:prstGeom prst="rect">
                  <a:avLst/>
                </a:prstGeom>
                <a:blipFill>
                  <a:blip r:embed="rId22"/>
                  <a:stretch>
                    <a:fillRect b="-7576"/>
                  </a:stretch>
                </a:blipFill>
              </p:spPr>
              <p:txBody>
                <a:bodyPr/>
                <a:lstStyle/>
                <a:p>
                  <a:r>
                    <a:rPr lang="cs-CZ">
                      <a:noFill/>
                    </a:rPr>
                    <a:t> </a:t>
                  </a:r>
                </a:p>
              </p:txBody>
            </p:sp>
          </mc:Fallback>
        </mc:AlternateContent>
        <p:sp>
          <p:nvSpPr>
            <p:cNvPr id="76" name="TextovéPole 75">
              <a:extLst>
                <a:ext uri="{FF2B5EF4-FFF2-40B4-BE49-F238E27FC236}">
                  <a16:creationId xmlns:a16="http://schemas.microsoft.com/office/drawing/2014/main" id="{08463747-ADBE-47DD-BD10-8F53E0250636}"/>
                </a:ext>
              </a:extLst>
            </p:cNvPr>
            <p:cNvSpPr txBox="1"/>
            <p:nvPr/>
          </p:nvSpPr>
          <p:spPr>
            <a:xfrm>
              <a:off x="5044468" y="4725144"/>
              <a:ext cx="2816848" cy="240066"/>
            </a:xfrm>
            <a:prstGeom prst="rect">
              <a:avLst/>
            </a:prstGeom>
            <a:noFill/>
            <a:ln>
              <a:noFill/>
            </a:ln>
          </p:spPr>
          <p:txBody>
            <a:bodyPr wrap="square" rtlCol="0">
              <a:spAutoFit/>
            </a:bodyPr>
            <a:lstStyle/>
            <a:p>
              <a:pPr marL="0" lvl="2" algn="ctr">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Price movement of the call option</a:t>
              </a:r>
              <a:endParaRPr lang="en-GB" sz="1200" b="1"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8" name="TextovéPole 127"/>
                <p:cNvSpPr txBox="1"/>
                <p:nvPr/>
              </p:nvSpPr>
              <p:spPr>
                <a:xfrm>
                  <a:off x="7310744" y="4916466"/>
                  <a:ext cx="1111268"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m:rPr>
                            <m:sty m:val="p"/>
                          </m:rPr>
                          <a:rPr lang="cs-CZ" sz="1000" b="0" i="0" smtClean="0">
                            <a:latin typeface="Cambria Math" panose="02040503050406030204" pitchFamily="18" charset="0"/>
                            <a:ea typeface="Cambria Math" panose="02040503050406030204" pitchFamily="18" charset="0"/>
                          </a:rPr>
                          <m:t>max</m:t>
                        </m:r>
                        <m:r>
                          <a:rPr lang="cs-CZ" sz="1000" b="0" i="1" smtClean="0">
                            <a:latin typeface="Cambria Math" panose="02040503050406030204" pitchFamily="18" charset="0"/>
                            <a:ea typeface="Cambria Math" panose="02040503050406030204" pitchFamily="18" charset="0"/>
                          </a:rPr>
                          <m:t>⁡(0,</m:t>
                        </m:r>
                        <m:sSup>
                          <m:sSupPr>
                            <m:ctrlPr>
                              <a:rPr lang="cs-CZ" sz="1000" b="0" i="1" smtClean="0">
                                <a:latin typeface="Cambria Math" panose="02040503050406030204" pitchFamily="18" charset="0"/>
                                <a:ea typeface="Cambria Math" panose="02040503050406030204" pitchFamily="18" charset="0"/>
                              </a:rPr>
                            </m:ctrlPr>
                          </m:sSupPr>
                          <m:e>
                            <m:r>
                              <a:rPr lang="cs-CZ" sz="1000" b="0" i="1" smtClean="0">
                                <a:latin typeface="Cambria Math" panose="02040503050406030204" pitchFamily="18" charset="0"/>
                                <a:ea typeface="Cambria Math" panose="02040503050406030204" pitchFamily="18" charset="0"/>
                              </a:rPr>
                              <m:t>𝑢</m:t>
                            </m:r>
                          </m:e>
                          <m:sup>
                            <m:r>
                              <a:rPr lang="cs-CZ" sz="1000" b="0" i="1" smtClean="0">
                                <a:latin typeface="Cambria Math" panose="02040503050406030204" pitchFamily="18" charset="0"/>
                                <a:ea typeface="Cambria Math" panose="02040503050406030204" pitchFamily="18" charset="0"/>
                              </a:rPr>
                              <m:t>2</m:t>
                            </m:r>
                          </m:sup>
                        </m:sSup>
                        <m:r>
                          <a:rPr lang="cs-CZ" sz="1000" b="0" i="1" smtClean="0">
                            <a:latin typeface="Cambria Math" panose="02040503050406030204" pitchFamily="18" charset="0"/>
                            <a:ea typeface="Cambria Math" panose="02040503050406030204" pitchFamily="18" charset="0"/>
                          </a:rPr>
                          <m:t>𝑆</m:t>
                        </m:r>
                        <m:r>
                          <a:rPr lang="cs-CZ" sz="1000" b="0" i="1" smtClean="0">
                            <a:latin typeface="Cambria Math" panose="02040503050406030204" pitchFamily="18" charset="0"/>
                            <a:ea typeface="Cambria Math" panose="02040503050406030204" pitchFamily="18" charset="0"/>
                          </a:rPr>
                          <m:t>−</m:t>
                        </m:r>
                        <m:r>
                          <a:rPr lang="cs-CZ" sz="1000" b="0" i="1" smtClean="0">
                            <a:latin typeface="Cambria Math" panose="02040503050406030204" pitchFamily="18" charset="0"/>
                            <a:ea typeface="Cambria Math" panose="02040503050406030204" pitchFamily="18" charset="0"/>
                          </a:rPr>
                          <m:t>𝑋</m:t>
                        </m:r>
                        <m:r>
                          <a:rPr lang="cs-CZ" sz="1000" b="0" i="1" smtClean="0">
                            <a:latin typeface="Cambria Math" panose="02040503050406030204" pitchFamily="18" charset="0"/>
                            <a:ea typeface="Cambria Math" panose="02040503050406030204" pitchFamily="18" charset="0"/>
                          </a:rPr>
                          <m:t>)</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(39.5)</a:t>
                  </a:r>
                </a:p>
              </p:txBody>
            </p:sp>
          </mc:Choice>
          <mc:Fallback xmlns="">
            <p:sp>
              <p:nvSpPr>
                <p:cNvPr id="128" name="TextovéPole 127"/>
                <p:cNvSpPr txBox="1">
                  <a:spLocks noRot="1" noChangeAspect="1" noMove="1" noResize="1" noEditPoints="1" noAdjustHandles="1" noChangeArrowheads="1" noChangeShapeType="1" noTextEdit="1"/>
                </p:cNvSpPr>
                <p:nvPr/>
              </p:nvSpPr>
              <p:spPr>
                <a:xfrm>
                  <a:off x="7310744" y="4916466"/>
                  <a:ext cx="1111268" cy="400110"/>
                </a:xfrm>
                <a:prstGeom prst="rect">
                  <a:avLst/>
                </a:prstGeom>
                <a:blipFill rotWithShape="1">
                  <a:blip r:embed="rId23"/>
                  <a:stretch>
                    <a:fillRect b="-769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9" name="TextovéPole 128"/>
                <p:cNvSpPr txBox="1"/>
                <p:nvPr/>
              </p:nvSpPr>
              <p:spPr>
                <a:xfrm>
                  <a:off x="7311600" y="5400322"/>
                  <a:ext cx="1111268"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m:rPr>
                            <m:sty m:val="p"/>
                          </m:rPr>
                          <a:rPr lang="cs-CZ" sz="1000" b="0" i="0" smtClean="0">
                            <a:latin typeface="Cambria Math" panose="02040503050406030204" pitchFamily="18" charset="0"/>
                            <a:ea typeface="Cambria Math" panose="02040503050406030204" pitchFamily="18" charset="0"/>
                          </a:rPr>
                          <m:t>max</m:t>
                        </m:r>
                        <m:r>
                          <a:rPr lang="cs-CZ" sz="1000" b="0" i="1" smtClean="0">
                            <a:latin typeface="Cambria Math" panose="02040503050406030204" pitchFamily="18" charset="0"/>
                            <a:ea typeface="Cambria Math" panose="02040503050406030204" pitchFamily="18" charset="0"/>
                          </a:rPr>
                          <m:t>⁡(0,</m:t>
                        </m:r>
                        <m:r>
                          <a:rPr lang="cs-CZ" sz="1000" b="0" i="1" smtClean="0">
                            <a:latin typeface="Cambria Math" panose="02040503050406030204" pitchFamily="18" charset="0"/>
                            <a:ea typeface="Cambria Math" panose="02040503050406030204" pitchFamily="18" charset="0"/>
                          </a:rPr>
                          <m:t>𝑢𝑑𝑆</m:t>
                        </m:r>
                        <m:r>
                          <a:rPr lang="cs-CZ" sz="1000" b="0" i="1" smtClean="0">
                            <a:latin typeface="Cambria Math" panose="02040503050406030204" pitchFamily="18" charset="0"/>
                            <a:ea typeface="Cambria Math" panose="02040503050406030204" pitchFamily="18" charset="0"/>
                          </a:rPr>
                          <m:t>−</m:t>
                        </m:r>
                        <m:r>
                          <a:rPr lang="cs-CZ" sz="1000" b="0" i="1" smtClean="0">
                            <a:latin typeface="Cambria Math" panose="02040503050406030204" pitchFamily="18" charset="0"/>
                            <a:ea typeface="Cambria Math" panose="02040503050406030204" pitchFamily="18" charset="0"/>
                          </a:rPr>
                          <m:t>𝑋</m:t>
                        </m:r>
                        <m:r>
                          <a:rPr lang="cs-CZ" sz="1000" b="0" i="1" smtClean="0">
                            <a:latin typeface="Cambria Math" panose="02040503050406030204" pitchFamily="18" charset="0"/>
                            <a:ea typeface="Cambria Math" panose="02040503050406030204" pitchFamily="18" charset="0"/>
                          </a:rPr>
                          <m:t>)</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(0.5)</a:t>
                  </a:r>
                </a:p>
              </p:txBody>
            </p:sp>
          </mc:Choice>
          <mc:Fallback xmlns="">
            <p:sp>
              <p:nvSpPr>
                <p:cNvPr id="129" name="TextovéPole 128"/>
                <p:cNvSpPr txBox="1">
                  <a:spLocks noRot="1" noChangeAspect="1" noMove="1" noResize="1" noEditPoints="1" noAdjustHandles="1" noChangeArrowheads="1" noChangeShapeType="1" noTextEdit="1"/>
                </p:cNvSpPr>
                <p:nvPr/>
              </p:nvSpPr>
              <p:spPr>
                <a:xfrm>
                  <a:off x="7311600" y="5400322"/>
                  <a:ext cx="1111268" cy="400110"/>
                </a:xfrm>
                <a:prstGeom prst="rect">
                  <a:avLst/>
                </a:prstGeom>
                <a:blipFill rotWithShape="1">
                  <a:blip r:embed="rId24"/>
                  <a:stretch>
                    <a:fillRect b="-606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30" name="TextovéPole 129"/>
                <p:cNvSpPr txBox="1"/>
                <p:nvPr/>
              </p:nvSpPr>
              <p:spPr>
                <a:xfrm>
                  <a:off x="7311600" y="5893842"/>
                  <a:ext cx="1111268" cy="4001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m:rPr>
                            <m:sty m:val="p"/>
                          </m:rPr>
                          <a:rPr lang="cs-CZ" sz="1000" b="0" i="0" smtClean="0">
                            <a:latin typeface="Cambria Math" panose="02040503050406030204" pitchFamily="18" charset="0"/>
                            <a:ea typeface="Cambria Math" panose="02040503050406030204" pitchFamily="18" charset="0"/>
                          </a:rPr>
                          <m:t>max</m:t>
                        </m:r>
                        <m:r>
                          <a:rPr lang="cs-CZ" sz="1000" b="0" i="1" smtClean="0">
                            <a:latin typeface="Cambria Math" panose="02040503050406030204" pitchFamily="18" charset="0"/>
                            <a:ea typeface="Cambria Math" panose="02040503050406030204" pitchFamily="18" charset="0"/>
                          </a:rPr>
                          <m:t>⁡(0,</m:t>
                        </m:r>
                        <m:sSup>
                          <m:sSupPr>
                            <m:ctrlPr>
                              <a:rPr lang="cs-CZ" sz="1000" b="0" i="1" smtClean="0">
                                <a:latin typeface="Cambria Math" panose="02040503050406030204" pitchFamily="18" charset="0"/>
                                <a:ea typeface="Cambria Math" panose="02040503050406030204" pitchFamily="18" charset="0"/>
                              </a:rPr>
                            </m:ctrlPr>
                          </m:sSupPr>
                          <m:e>
                            <m:r>
                              <a:rPr lang="cs-CZ" sz="1000" b="0" i="1" smtClean="0">
                                <a:latin typeface="Cambria Math" panose="02040503050406030204" pitchFamily="18" charset="0"/>
                                <a:ea typeface="Cambria Math" panose="02040503050406030204" pitchFamily="18" charset="0"/>
                              </a:rPr>
                              <m:t>𝑑</m:t>
                            </m:r>
                          </m:e>
                          <m:sup>
                            <m:r>
                              <a:rPr lang="cs-CZ" sz="1000" b="0" i="1" smtClean="0">
                                <a:latin typeface="Cambria Math" panose="02040503050406030204" pitchFamily="18" charset="0"/>
                                <a:ea typeface="Cambria Math" panose="02040503050406030204" pitchFamily="18" charset="0"/>
                              </a:rPr>
                              <m:t>2</m:t>
                            </m:r>
                          </m:sup>
                        </m:sSup>
                        <m:r>
                          <a:rPr lang="cs-CZ" sz="1000" b="0" i="1" smtClean="0">
                            <a:latin typeface="Cambria Math" panose="02040503050406030204" pitchFamily="18" charset="0"/>
                            <a:ea typeface="Cambria Math" panose="02040503050406030204" pitchFamily="18" charset="0"/>
                          </a:rPr>
                          <m:t>𝑆</m:t>
                        </m:r>
                        <m:r>
                          <a:rPr lang="cs-CZ" sz="1000" b="0" i="1" smtClean="0">
                            <a:latin typeface="Cambria Math" panose="02040503050406030204" pitchFamily="18" charset="0"/>
                            <a:ea typeface="Cambria Math" panose="02040503050406030204" pitchFamily="18" charset="0"/>
                          </a:rPr>
                          <m:t>−</m:t>
                        </m:r>
                        <m:r>
                          <a:rPr lang="cs-CZ" sz="1000" b="0" i="1" smtClean="0">
                            <a:latin typeface="Cambria Math" panose="02040503050406030204" pitchFamily="18" charset="0"/>
                            <a:ea typeface="Cambria Math" panose="02040503050406030204" pitchFamily="18" charset="0"/>
                          </a:rPr>
                          <m:t>𝑋</m:t>
                        </m:r>
                        <m:r>
                          <a:rPr lang="cs-CZ" sz="1000" b="0" i="1" smtClean="0">
                            <a:latin typeface="Cambria Math" panose="02040503050406030204" pitchFamily="18" charset="0"/>
                            <a:ea typeface="Cambria Math" panose="02040503050406030204" pitchFamily="18" charset="0"/>
                          </a:rPr>
                          <m:t>)</m:t>
                        </m:r>
                      </m:oMath>
                    </m:oMathPara>
                  </a14:m>
                  <a:endParaRPr lang="cs-CZ" sz="1000" dirty="0">
                    <a:latin typeface="Cambria Math"/>
                    <a:ea typeface="Cambria Math" panose="02040503050406030204" pitchFamily="18" charset="0"/>
                  </a:endParaRPr>
                </a:p>
                <a:p>
                  <a:pPr algn="ctr"/>
                  <a:r>
                    <a:rPr lang="cs-CZ" sz="1000" dirty="0">
                      <a:latin typeface="Cambria Math"/>
                      <a:ea typeface="Cambria Math" panose="02040503050406030204" pitchFamily="18" charset="0"/>
                    </a:rPr>
                    <a:t>(0)</a:t>
                  </a:r>
                </a:p>
              </p:txBody>
            </p:sp>
          </mc:Choice>
          <mc:Fallback xmlns="">
            <p:sp>
              <p:nvSpPr>
                <p:cNvPr id="130" name="TextovéPole 129"/>
                <p:cNvSpPr txBox="1">
                  <a:spLocks noRot="1" noChangeAspect="1" noMove="1" noResize="1" noEditPoints="1" noAdjustHandles="1" noChangeArrowheads="1" noChangeShapeType="1" noTextEdit="1"/>
                </p:cNvSpPr>
                <p:nvPr/>
              </p:nvSpPr>
              <p:spPr>
                <a:xfrm>
                  <a:off x="7311600" y="5893842"/>
                  <a:ext cx="1111268" cy="400110"/>
                </a:xfrm>
                <a:prstGeom prst="rect">
                  <a:avLst/>
                </a:prstGeom>
                <a:blipFill>
                  <a:blip r:embed="rId25"/>
                  <a:stretch>
                    <a:fillRect b="-7576"/>
                  </a:stretch>
                </a:blipFill>
              </p:spPr>
              <p:txBody>
                <a:bodyPr/>
                <a:lstStyle/>
                <a:p>
                  <a:r>
                    <a:rPr lang="cs-CZ">
                      <a:noFill/>
                    </a:rPr>
                    <a:t> </a:t>
                  </a:r>
                </a:p>
              </p:txBody>
            </p:sp>
          </mc:Fallback>
        </mc:AlternateContent>
      </p:grpSp>
      <mc:AlternateContent xmlns:mc="http://schemas.openxmlformats.org/markup-compatibility/2006" xmlns:a14="http://schemas.microsoft.com/office/drawing/2010/main">
        <mc:Choice Requires="a14">
          <p:sp>
            <p:nvSpPr>
              <p:cNvPr id="87" name="TextovéPole 86">
                <a:extLst>
                  <a:ext uri="{FF2B5EF4-FFF2-40B4-BE49-F238E27FC236}">
                    <a16:creationId xmlns:a16="http://schemas.microsoft.com/office/drawing/2014/main" id="{05FC8A4A-3761-4383-881C-9096ADBF4AD7}"/>
                  </a:ext>
                </a:extLst>
              </p:cNvPr>
              <p:cNvSpPr txBox="1"/>
              <p:nvPr/>
            </p:nvSpPr>
            <p:spPr>
              <a:xfrm>
                <a:off x="5724128" y="2926685"/>
                <a:ext cx="3168352" cy="646331"/>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a:ea typeface="Cambria Math" panose="02040503050406030204" pitchFamily="18" charset="0"/>
                      </a:rPr>
                      <m:t>𝑝</m:t>
                    </m:r>
                    <m:r>
                      <a:rPr lang="en-GB" sz="1200" b="0" i="1" smtClean="0">
                        <a:latin typeface="Cambria Math"/>
                        <a:ea typeface="Cambria Math" panose="02040503050406030204" pitchFamily="18" charset="0"/>
                      </a:rPr>
                      <m:t>, (1−</m:t>
                    </m:r>
                    <m:r>
                      <a:rPr lang="en-GB" sz="1200" b="0" i="1" smtClean="0">
                        <a:latin typeface="Cambria Math"/>
                        <a:ea typeface="Cambria Math" panose="02040503050406030204" pitchFamily="18" charset="0"/>
                      </a:rPr>
                      <m:t>𝑝</m:t>
                    </m:r>
                    <m:r>
                      <a:rPr lang="en-GB" sz="1200" b="0" i="1" smtClean="0">
                        <a:latin typeface="Cambria Math"/>
                        <a:ea typeface="Cambria Math" panose="02040503050406030204" pitchFamily="18" charset="0"/>
                      </a:rPr>
                      <m:t>) </m:t>
                    </m:r>
                  </m:oMath>
                </a14:m>
                <a:r>
                  <a:rPr lang="en-GB" sz="1200" dirty="0">
                    <a:latin typeface="Cambria Math" panose="02040503050406030204" pitchFamily="18" charset="0"/>
                    <a:ea typeface="Cambria Math" panose="02040503050406030204" pitchFamily="18" charset="0"/>
                  </a:rPr>
                  <a:t>… probabilities of price increase and decrease (they are not independent variables)</a:t>
                </a:r>
              </a:p>
            </p:txBody>
          </p:sp>
        </mc:Choice>
        <mc:Fallback xmlns="">
          <p:sp>
            <p:nvSpPr>
              <p:cNvPr id="87" name="TextovéPole 86">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5724128" y="2926685"/>
                <a:ext cx="3168352" cy="646331"/>
              </a:xfrm>
              <a:prstGeom prst="rect">
                <a:avLst/>
              </a:prstGeom>
              <a:blipFill rotWithShape="1">
                <a:blip r:embed="rId26"/>
                <a:stretch>
                  <a:fillRect l="-192" b="-6604"/>
                </a:stretch>
              </a:blipFill>
              <a:ln>
                <a:noFill/>
              </a:ln>
            </p:spPr>
            <p:txBody>
              <a:bodyPr/>
              <a:lstStyle/>
              <a:p>
                <a:r>
                  <a:rPr lang="cs-CZ">
                    <a:noFill/>
                  </a:rPr>
                  <a:t> </a:t>
                </a:r>
              </a:p>
            </p:txBody>
          </p:sp>
        </mc:Fallback>
      </mc:AlternateContent>
    </p:spTree>
    <p:extLst>
      <p:ext uri="{BB962C8B-B14F-4D97-AF65-F5344CB8AC3E}">
        <p14:creationId xmlns:p14="http://schemas.microsoft.com/office/powerpoint/2010/main" val="50217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3</a:t>
            </a:fld>
            <a:endParaRPr lang="cs-CZ" dirty="0"/>
          </a:p>
        </p:txBody>
      </p:sp>
      <p:sp>
        <p:nvSpPr>
          <p:cNvPr id="4" name="Nadpis 3"/>
          <p:cNvSpPr>
            <a:spLocks noGrp="1"/>
          </p:cNvSpPr>
          <p:nvPr>
            <p:ph type="title"/>
          </p:nvPr>
        </p:nvSpPr>
        <p:spPr>
          <a:xfrm>
            <a:off x="144000" y="144000"/>
            <a:ext cx="5203763" cy="648072"/>
          </a:xfrm>
        </p:spPr>
        <p:txBody>
          <a:bodyPr/>
          <a:lstStyle/>
          <a:p>
            <a:r>
              <a:rPr lang="en-GB" dirty="0">
                <a:solidFill>
                  <a:srgbClr val="000000"/>
                </a:solidFill>
              </a:rPr>
              <a:t>Binomial model (key insights)</a:t>
            </a:r>
          </a:p>
        </p:txBody>
      </p:sp>
      <p:sp>
        <p:nvSpPr>
          <p:cNvPr id="29" name="TextovéPole 28"/>
          <p:cNvSpPr txBox="1"/>
          <p:nvPr/>
        </p:nvSpPr>
        <p:spPr>
          <a:xfrm>
            <a:off x="864000" y="937295"/>
            <a:ext cx="378000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Delta-neutral covered call</a:t>
            </a:r>
          </a:p>
        </p:txBody>
      </p:sp>
      <p:sp>
        <p:nvSpPr>
          <p:cNvPr id="31" name="TextovéPole 30"/>
          <p:cNvSpPr txBox="1"/>
          <p:nvPr/>
        </p:nvSpPr>
        <p:spPr>
          <a:xfrm>
            <a:off x="1188000" y="1256639"/>
            <a:ext cx="7632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stock is combined with such number of short calls that protects the value of the portfolio against price variations</a:t>
            </a:r>
          </a:p>
        </p:txBody>
      </p:sp>
      <p:sp>
        <p:nvSpPr>
          <p:cNvPr id="60" name="TextovéPole 35">
            <a:extLst>
              <a:ext uri="{FF2B5EF4-FFF2-40B4-BE49-F238E27FC236}">
                <a16:creationId xmlns:a16="http://schemas.microsoft.com/office/drawing/2014/main" id="{BD37FAE9-2032-4298-ABE1-2A0D1AA19E90}"/>
              </a:ext>
            </a:extLst>
          </p:cNvPr>
          <p:cNvSpPr txBox="1"/>
          <p:nvPr/>
        </p:nvSpPr>
        <p:spPr>
          <a:xfrm>
            <a:off x="1186116" y="3969308"/>
            <a:ext cx="7813884"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Present value of a risk-free financial instrument is equal to its future value discounted at a risk-free interest rate</a:t>
            </a:r>
          </a:p>
        </p:txBody>
      </p:sp>
      <p:sp>
        <p:nvSpPr>
          <p:cNvPr id="62" name="TextovéPole 61">
            <a:extLst>
              <a:ext uri="{FF2B5EF4-FFF2-40B4-BE49-F238E27FC236}">
                <a16:creationId xmlns:a16="http://schemas.microsoft.com/office/drawing/2014/main" id="{7AED3F95-42B5-4E30-86C6-EE8FE25EA982}"/>
              </a:ext>
            </a:extLst>
          </p:cNvPr>
          <p:cNvSpPr txBox="1"/>
          <p:nvPr/>
        </p:nvSpPr>
        <p:spPr>
          <a:xfrm>
            <a:off x="875648" y="3645024"/>
            <a:ext cx="376836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Perfect market hypothesis</a:t>
            </a:r>
          </a:p>
        </p:txBody>
      </p:sp>
      <mc:AlternateContent xmlns:mc="http://schemas.openxmlformats.org/markup-compatibility/2006" xmlns:a14="http://schemas.microsoft.com/office/drawing/2010/main">
        <mc:Choice Requires="a14">
          <p:sp>
            <p:nvSpPr>
              <p:cNvPr id="98" name="TextovéPole 97">
                <a:extLst>
                  <a:ext uri="{FF2B5EF4-FFF2-40B4-BE49-F238E27FC236}">
                    <a16:creationId xmlns:a16="http://schemas.microsoft.com/office/drawing/2014/main" id="{05FC8A4A-3761-4383-881C-9096ADBF4AD7}"/>
                  </a:ext>
                </a:extLst>
              </p:cNvPr>
              <p:cNvSpPr txBox="1"/>
              <p:nvPr/>
            </p:nvSpPr>
            <p:spPr>
              <a:xfrm>
                <a:off x="4104000" y="2382308"/>
                <a:ext cx="3426815" cy="307777"/>
              </a:xfrm>
              <a:prstGeom prst="rect">
                <a:avLst/>
              </a:prstGeom>
              <a:noFill/>
              <a:ln>
                <a:noFill/>
              </a:ln>
            </p:spPr>
            <p:txBody>
              <a:bodyPr wrap="square" rtlCol="0">
                <a:spAutoFit/>
              </a:bodyPr>
              <a:lstStyle/>
              <a:p>
                <a:pPr>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𝑆</m:t>
                      </m:r>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𝑆</m:t>
                          </m:r>
                        </m:e>
                        <m:sub>
                          <m:r>
                            <a:rPr lang="cs-CZ" sz="1400" b="0" i="1" smtClean="0">
                              <a:latin typeface="Cambria Math" panose="02040503050406030204" pitchFamily="18" charset="0"/>
                              <a:ea typeface="Cambria Math" panose="02040503050406030204" pitchFamily="18" charset="0"/>
                            </a:rPr>
                            <m:t>𝑢</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𝑉</m:t>
                          </m:r>
                        </m:e>
                        <m:sub>
                          <m:r>
                            <a:rPr lang="cs-CZ" sz="1400" b="0" i="1" smtClean="0">
                              <a:latin typeface="Cambria Math" panose="02040503050406030204" pitchFamily="18" charset="0"/>
                              <a:ea typeface="Cambria Math" panose="02040503050406030204" pitchFamily="18" charset="0"/>
                            </a:rPr>
                            <m:t>𝑢</m:t>
                          </m:r>
                        </m:sub>
                      </m:sSub>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𝑢𝑆</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h</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𝐶</m:t>
                          </m:r>
                        </m:e>
                        <m:sub>
                          <m:r>
                            <a:rPr lang="cs-CZ" sz="1400" b="0" i="1" smtClean="0">
                              <a:latin typeface="Cambria Math" panose="02040503050406030204" pitchFamily="18" charset="0"/>
                              <a:ea typeface="Cambria Math" panose="02040503050406030204" pitchFamily="18" charset="0"/>
                            </a:rPr>
                            <m:t>𝑢</m:t>
                          </m:r>
                        </m:sub>
                      </m:sSub>
                      <m:r>
                        <a:rPr lang="cs-CZ" sz="1400" b="0" i="1" smtClean="0">
                          <a:latin typeface="Cambria Math"/>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65−</m:t>
                      </m:r>
                      <m:r>
                        <a:rPr lang="cs-CZ" sz="1400" b="0" i="1" smtClean="0">
                          <a:latin typeface="Cambria Math" panose="02040503050406030204" pitchFamily="18" charset="0"/>
                          <a:ea typeface="Cambria Math" panose="02040503050406030204" pitchFamily="18" charset="0"/>
                        </a:rPr>
                        <m:t>h</m:t>
                      </m:r>
                      <m:r>
                        <a:rPr lang="cs-CZ" sz="1400" b="0" i="1" smtClean="0">
                          <a:latin typeface="Cambria Math" panose="02040503050406030204" pitchFamily="18" charset="0"/>
                          <a:ea typeface="Cambria Math" panose="02040503050406030204" pitchFamily="18" charset="0"/>
                        </a:rPr>
                        <m:t>×20</m:t>
                      </m:r>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98" name="TextovéPole 97">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4104000" y="2382308"/>
                <a:ext cx="3426815" cy="307777"/>
              </a:xfrm>
              <a:prstGeom prst="rect">
                <a:avLst/>
              </a:prstGeom>
              <a:blipFill rotWithShape="1">
                <a:blip r:embed="rId9"/>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5" name="TextovéPole 84">
                <a:extLst>
                  <a:ext uri="{FF2B5EF4-FFF2-40B4-BE49-F238E27FC236}">
                    <a16:creationId xmlns:a16="http://schemas.microsoft.com/office/drawing/2014/main" id="{05FC8A4A-3761-4383-881C-9096ADBF4AD7}"/>
                  </a:ext>
                </a:extLst>
              </p:cNvPr>
              <p:cNvSpPr txBox="1"/>
              <p:nvPr/>
            </p:nvSpPr>
            <p:spPr>
              <a:xfrm>
                <a:off x="1187624" y="1802581"/>
                <a:ext cx="784887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Hedge ratio </a:t>
                </a:r>
                <a14:m>
                  <m:oMath xmlns:m="http://schemas.openxmlformats.org/officeDocument/2006/math">
                    <m:r>
                      <a:rPr lang="en-GB">
                        <a:latin typeface="Cambria Math" panose="02040503050406030204" pitchFamily="18" charset="0"/>
                        <a:ea typeface="Cambria Math" panose="02040503050406030204" pitchFamily="18" charset="0"/>
                      </a:rPr>
                      <m:t>h</m:t>
                    </m:r>
                  </m:oMath>
                </a14:m>
                <a:r>
                  <a:rPr lang="en-GB" dirty="0">
                    <a:latin typeface="Cambria Math" panose="02040503050406030204" pitchFamily="18" charset="0"/>
                    <a:ea typeface="Cambria Math" panose="02040503050406030204" pitchFamily="18" charset="0"/>
                  </a:rPr>
                  <a:t> is a number of calls that makes the covered call delta neutral</a:t>
                </a:r>
              </a:p>
            </p:txBody>
          </p:sp>
        </mc:Choice>
        <mc:Fallback xmlns="">
          <p:sp>
            <p:nvSpPr>
              <p:cNvPr id="85" name="TextovéPole 84">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187624" y="1802581"/>
                <a:ext cx="7848872" cy="369332"/>
              </a:xfrm>
              <a:prstGeom prst="rect">
                <a:avLst/>
              </a:prstGeom>
              <a:blipFill rotWithShape="1">
                <a:blip r:embed="rId10"/>
                <a:stretch>
                  <a:fillRect l="-155" t="-10000" b="-2500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8" name="TextovéPole 107">
                <a:extLst>
                  <a:ext uri="{FF2B5EF4-FFF2-40B4-BE49-F238E27FC236}">
                    <a16:creationId xmlns:a16="http://schemas.microsoft.com/office/drawing/2014/main" id="{05FC8A4A-3761-4383-881C-9096ADBF4AD7}"/>
                  </a:ext>
                </a:extLst>
              </p:cNvPr>
              <p:cNvSpPr txBox="1"/>
              <p:nvPr/>
            </p:nvSpPr>
            <p:spPr>
              <a:xfrm>
                <a:off x="4104000" y="2629906"/>
                <a:ext cx="3401310" cy="307777"/>
              </a:xfrm>
              <a:prstGeom prst="rect">
                <a:avLst/>
              </a:prstGeom>
              <a:noFill/>
              <a:ln>
                <a:noFill/>
              </a:ln>
            </p:spPr>
            <p:txBody>
              <a:bodyPr wrap="square" rtlCol="0">
                <a:spAutoFit/>
              </a:bodyPr>
              <a:lstStyle/>
              <a:p>
                <a:pPr>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𝑆</m:t>
                      </m:r>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𝑆</m:t>
                          </m:r>
                        </m:e>
                        <m:sub>
                          <m:r>
                            <a:rPr lang="cs-CZ" sz="1400" b="0" i="1" smtClean="0">
                              <a:latin typeface="Cambria Math" panose="02040503050406030204" pitchFamily="18" charset="0"/>
                              <a:ea typeface="Cambria Math" panose="02040503050406030204" pitchFamily="18" charset="0"/>
                            </a:rPr>
                            <m:t>𝑑</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𝑉</m:t>
                          </m:r>
                        </m:e>
                        <m:sub>
                          <m:r>
                            <a:rPr lang="cs-CZ" sz="1400" b="0" i="1" smtClean="0">
                              <a:latin typeface="Cambria Math" panose="02040503050406030204" pitchFamily="18" charset="0"/>
                              <a:ea typeface="Cambria Math" panose="02040503050406030204" pitchFamily="18" charset="0"/>
                            </a:rPr>
                            <m:t>𝑑</m:t>
                          </m:r>
                        </m:sub>
                      </m:sSub>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𝑑𝑆</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h</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𝐶</m:t>
                          </m:r>
                        </m:e>
                        <m:sub>
                          <m:r>
                            <a:rPr lang="cs-CZ" sz="1400" b="0" i="1" smtClean="0">
                              <a:latin typeface="Cambria Math" panose="02040503050406030204" pitchFamily="18" charset="0"/>
                              <a:ea typeface="Cambria Math" panose="02040503050406030204" pitchFamily="18" charset="0"/>
                            </a:rPr>
                            <m:t>𝑑</m:t>
                          </m:r>
                        </m:sub>
                      </m:sSub>
                      <m:r>
                        <a:rPr lang="cs-CZ" sz="1400" b="0" i="1" smtClean="0">
                          <a:latin typeface="Cambria Math" panose="02040503050406030204" pitchFamily="18" charset="0"/>
                          <a:ea typeface="Cambria Math" panose="02040503050406030204" pitchFamily="18" charset="0"/>
                        </a:rPr>
                        <m:t>=35−</m:t>
                      </m:r>
                      <m:r>
                        <a:rPr lang="cs-CZ" sz="1400" b="0" i="1" smtClean="0">
                          <a:latin typeface="Cambria Math" panose="02040503050406030204" pitchFamily="18" charset="0"/>
                          <a:ea typeface="Cambria Math" panose="02040503050406030204" pitchFamily="18" charset="0"/>
                        </a:rPr>
                        <m:t>h</m:t>
                      </m:r>
                      <m:r>
                        <a:rPr lang="cs-CZ" sz="1400" b="0" i="1" smtClean="0">
                          <a:latin typeface="Cambria Math" panose="02040503050406030204" pitchFamily="18" charset="0"/>
                          <a:ea typeface="Cambria Math" panose="02040503050406030204" pitchFamily="18" charset="0"/>
                        </a:rPr>
                        <m:t>×0</m:t>
                      </m:r>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108" name="TextovéPole 107">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4104000" y="2629906"/>
                <a:ext cx="3401310" cy="307777"/>
              </a:xfrm>
              <a:prstGeom prst="rect">
                <a:avLst/>
              </a:prstGeom>
              <a:blipFill rotWithShape="1">
                <a:blip r:embed="rId11"/>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9" name="TextovéPole 108">
                <a:extLst>
                  <a:ext uri="{FF2B5EF4-FFF2-40B4-BE49-F238E27FC236}">
                    <a16:creationId xmlns:a16="http://schemas.microsoft.com/office/drawing/2014/main" id="{05FC8A4A-3761-4383-881C-9096ADBF4AD7}"/>
                  </a:ext>
                </a:extLst>
              </p:cNvPr>
              <p:cNvSpPr txBox="1"/>
              <p:nvPr/>
            </p:nvSpPr>
            <p:spPr>
              <a:xfrm>
                <a:off x="4106072" y="2869870"/>
                <a:ext cx="3202232" cy="307777"/>
              </a:xfrm>
              <a:prstGeom prst="rect">
                <a:avLst/>
              </a:prstGeom>
              <a:noFill/>
              <a:ln>
                <a:noFill/>
              </a:ln>
            </p:spPr>
            <p:txBody>
              <a:bodyPr wrap="square" rtlCol="0">
                <a:spAutoFit/>
              </a:bodyPr>
              <a:lstStyle/>
              <a:p>
                <a:pPr marL="714375" indent="-714375">
                  <a:buClr>
                    <a:srgbClr val="7030A0"/>
                  </a:buClr>
                  <a:buSzPct val="100000"/>
                </a:pPr>
                <a14:m>
                  <m:oMathPara xmlns:m="http://schemas.openxmlformats.org/officeDocument/2006/math">
                    <m:oMathParaPr>
                      <m:jc m:val="left"/>
                    </m:oMathParaPr>
                    <m:oMath xmlns:m="http://schemas.openxmlformats.org/officeDocument/2006/math">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a:ea typeface="Cambria Math" panose="02040503050406030204" pitchFamily="18" charset="0"/>
                            </a:rPr>
                            <m:t>𝑉</m:t>
                          </m:r>
                        </m:e>
                        <m:sub>
                          <m:r>
                            <a:rPr lang="cs-CZ" sz="1400" b="0" i="1" smtClean="0">
                              <a:latin typeface="Cambria Math"/>
                              <a:ea typeface="Cambria Math" panose="02040503050406030204" pitchFamily="18" charset="0"/>
                            </a:rPr>
                            <m:t>𝑢</m:t>
                          </m:r>
                        </m:sub>
                      </m:sSub>
                      <m:r>
                        <a:rPr lang="cs-CZ" sz="1400" b="0" i="1" smtClean="0">
                          <a:latin typeface="Cambria Math"/>
                          <a:ea typeface="Cambria Math" panose="02040503050406030204" pitchFamily="18" charset="0"/>
                        </a:rPr>
                        <m:t>=</m:t>
                      </m:r>
                      <m:r>
                        <a:rPr lang="cs-CZ" sz="1400" i="1" smtClean="0">
                          <a:latin typeface="Cambria Math" panose="02040503050406030204" pitchFamily="18" charset="0"/>
                          <a:ea typeface="Cambria Math" panose="02040503050406030204" pitchFamily="18" charset="0"/>
                        </a:rPr>
                        <m:t>𝑢𝑆</m:t>
                      </m:r>
                      <m:r>
                        <a:rPr lang="cs-CZ" sz="1400" i="1" smtClean="0">
                          <a:latin typeface="Cambria Math" panose="02040503050406030204" pitchFamily="18" charset="0"/>
                          <a:ea typeface="Cambria Math" panose="02040503050406030204" pitchFamily="18" charset="0"/>
                        </a:rPr>
                        <m:t>−</m:t>
                      </m:r>
                      <m:r>
                        <a:rPr lang="cs-CZ" sz="1400" i="1" smtClean="0">
                          <a:latin typeface="Cambria Math" panose="02040503050406030204" pitchFamily="18" charset="0"/>
                          <a:ea typeface="Cambria Math" panose="02040503050406030204" pitchFamily="18" charset="0"/>
                        </a:rPr>
                        <m:t>h</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𝐶</m:t>
                          </m:r>
                        </m:e>
                        <m:sub>
                          <m:r>
                            <a:rPr lang="cs-CZ" sz="1400" i="1">
                              <a:latin typeface="Cambria Math" panose="02040503050406030204" pitchFamily="18" charset="0"/>
                              <a:ea typeface="Cambria Math" panose="02040503050406030204" pitchFamily="18" charset="0"/>
                            </a:rPr>
                            <m:t>𝑢</m:t>
                          </m:r>
                        </m:sub>
                      </m:sSub>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𝑑𝑆</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h</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𝐶</m:t>
                          </m:r>
                        </m:e>
                        <m:sub>
                          <m:r>
                            <a:rPr lang="cs-CZ" sz="1400" b="0" i="1" smtClean="0">
                              <a:latin typeface="Cambria Math" panose="02040503050406030204" pitchFamily="18" charset="0"/>
                              <a:ea typeface="Cambria Math" panose="02040503050406030204" pitchFamily="18" charset="0"/>
                            </a:rPr>
                            <m:t>𝑑</m:t>
                          </m:r>
                        </m:sub>
                      </m:sSub>
                      <m:r>
                        <a:rPr lang="cs-CZ" sz="1400" b="0" i="1" smtClean="0">
                          <a:latin typeface="Cambria Math"/>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a:ea typeface="Cambria Math" panose="02040503050406030204" pitchFamily="18" charset="0"/>
                            </a:rPr>
                            <m:t>𝑉</m:t>
                          </m:r>
                        </m:e>
                        <m:sub>
                          <m:r>
                            <a:rPr lang="cs-CZ" sz="1400" b="0" i="1" smtClean="0">
                              <a:latin typeface="Cambria Math"/>
                              <a:ea typeface="Cambria Math" panose="02040503050406030204" pitchFamily="18" charset="0"/>
                            </a:rPr>
                            <m:t>𝑑</m:t>
                          </m:r>
                        </m:sub>
                      </m:sSub>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109" name="TextovéPole 108">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4106072" y="2869870"/>
                <a:ext cx="3202232" cy="307777"/>
              </a:xfrm>
              <a:prstGeom prst="rect">
                <a:avLst/>
              </a:prstGeom>
              <a:blipFill rotWithShape="1">
                <a:blip r:embed="rId12"/>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0" name="TextovéPole 109">
                <a:extLst>
                  <a:ext uri="{FF2B5EF4-FFF2-40B4-BE49-F238E27FC236}">
                    <a16:creationId xmlns:a16="http://schemas.microsoft.com/office/drawing/2014/main" id="{05FC8A4A-3761-4383-881C-9096ADBF4AD7}"/>
                  </a:ext>
                </a:extLst>
              </p:cNvPr>
              <p:cNvSpPr txBox="1"/>
              <p:nvPr/>
            </p:nvSpPr>
            <p:spPr>
              <a:xfrm>
                <a:off x="4139952" y="3094361"/>
                <a:ext cx="3275856" cy="537776"/>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h</m:t>
                      </m:r>
                      <m:r>
                        <a:rPr lang="cs-CZ" sz="1400" b="0" i="1" smtClean="0">
                          <a:latin typeface="Cambria Math" panose="02040503050406030204" pitchFamily="18" charset="0"/>
                          <a:ea typeface="Cambria Math" panose="02040503050406030204" pitchFamily="18" charset="0"/>
                        </a:rPr>
                        <m:t>=</m:t>
                      </m:r>
                      <m:f>
                        <m:fPr>
                          <m:ctrlPr>
                            <a:rPr lang="cs-CZ" sz="140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𝑢𝑆</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𝑑𝑆</m:t>
                          </m:r>
                        </m:num>
                        <m:den>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𝐶</m:t>
                              </m:r>
                            </m:e>
                            <m:sub>
                              <m:r>
                                <a:rPr lang="cs-CZ" sz="1400" b="0" i="1" smtClean="0">
                                  <a:latin typeface="Cambria Math" panose="02040503050406030204" pitchFamily="18" charset="0"/>
                                  <a:ea typeface="Cambria Math" panose="02040503050406030204" pitchFamily="18" charset="0"/>
                                </a:rPr>
                                <m:t>𝑢</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𝐶</m:t>
                              </m:r>
                            </m:e>
                            <m:sub>
                              <m:r>
                                <a:rPr lang="cs-CZ" sz="1400" b="0" i="1" smtClean="0">
                                  <a:latin typeface="Cambria Math" panose="02040503050406030204" pitchFamily="18" charset="0"/>
                                  <a:ea typeface="Cambria Math" panose="02040503050406030204" pitchFamily="18" charset="0"/>
                                </a:rPr>
                                <m:t>𝑑</m:t>
                              </m:r>
                            </m:sub>
                          </m:sSub>
                        </m:den>
                      </m:f>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65−35</m:t>
                          </m:r>
                        </m:num>
                        <m:den>
                          <m:r>
                            <a:rPr lang="cs-CZ" sz="1400" b="0" i="1" smtClean="0">
                              <a:latin typeface="Cambria Math" panose="02040503050406030204" pitchFamily="18" charset="0"/>
                              <a:ea typeface="Cambria Math" panose="02040503050406030204" pitchFamily="18" charset="0"/>
                            </a:rPr>
                            <m:t>20−0</m:t>
                          </m:r>
                        </m:den>
                      </m:f>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30</m:t>
                          </m:r>
                        </m:num>
                        <m:den>
                          <m:r>
                            <a:rPr lang="cs-CZ" sz="1400" b="0" i="1" smtClean="0">
                              <a:latin typeface="Cambria Math" panose="02040503050406030204" pitchFamily="18" charset="0"/>
                              <a:ea typeface="Cambria Math" panose="02040503050406030204" pitchFamily="18" charset="0"/>
                            </a:rPr>
                            <m:t>20</m:t>
                          </m:r>
                        </m:den>
                      </m:f>
                      <m:r>
                        <a:rPr lang="cs-CZ" sz="1400" b="0" i="1" smtClean="0">
                          <a:latin typeface="Cambria Math" panose="02040503050406030204" pitchFamily="18" charset="0"/>
                          <a:ea typeface="Cambria Math" panose="02040503050406030204" pitchFamily="18" charset="0"/>
                        </a:rPr>
                        <m:t>=1.5</m:t>
                      </m:r>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110" name="TextovéPole 109">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4139952" y="3094361"/>
                <a:ext cx="3275856" cy="537776"/>
              </a:xfrm>
              <a:prstGeom prst="rect">
                <a:avLst/>
              </a:prstGeom>
              <a:blipFill rotWithShape="1">
                <a:blip r:embed="rId13"/>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1" name="TextovéPole 110">
                <a:extLst>
                  <a:ext uri="{FF2B5EF4-FFF2-40B4-BE49-F238E27FC236}">
                    <a16:creationId xmlns:a16="http://schemas.microsoft.com/office/drawing/2014/main" id="{05FC8A4A-3761-4383-881C-9096ADBF4AD7}"/>
                  </a:ext>
                </a:extLst>
              </p:cNvPr>
              <p:cNvSpPr txBox="1"/>
              <p:nvPr/>
            </p:nvSpPr>
            <p:spPr>
              <a:xfrm>
                <a:off x="7127776" y="3210165"/>
                <a:ext cx="1476672" cy="307777"/>
              </a:xfrm>
              <a:prstGeom prst="rect">
                <a:avLst/>
              </a:prstGeom>
              <a:noFill/>
              <a:ln>
                <a:noFill/>
              </a:ln>
            </p:spPr>
            <p:txBody>
              <a:bodyPr wrap="square" rtlCol="0">
                <a:spAutoFit/>
              </a:bodyPr>
              <a:lstStyle/>
              <a:p>
                <a:pPr marL="714375" indent="-714375">
                  <a:buClr>
                    <a:srgbClr val="7030A0"/>
                  </a:buClr>
                  <a:buSzPct val="100000"/>
                </a:pPr>
                <a14:m>
                  <m:oMathPara xmlns:m="http://schemas.openxmlformats.org/officeDocument/2006/math">
                    <m:oMathParaPr>
                      <m:jc m:val="left"/>
                    </m:oMathParaPr>
                    <m:oMath xmlns:m="http://schemas.openxmlformats.org/officeDocument/2006/math">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𝑉</m:t>
                          </m:r>
                        </m:e>
                        <m:sub>
                          <m:r>
                            <a:rPr lang="cs-CZ" sz="1400" b="0" i="1" smtClean="0">
                              <a:latin typeface="Cambria Math" panose="02040503050406030204" pitchFamily="18" charset="0"/>
                              <a:ea typeface="Cambria Math" panose="02040503050406030204" pitchFamily="18" charset="0"/>
                            </a:rPr>
                            <m:t>𝑢</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𝑉</m:t>
                          </m:r>
                        </m:e>
                        <m:sub>
                          <m:r>
                            <a:rPr lang="cs-CZ" sz="1400" b="0" i="1" smtClean="0">
                              <a:latin typeface="Cambria Math" panose="02040503050406030204" pitchFamily="18" charset="0"/>
                              <a:ea typeface="Cambria Math" panose="02040503050406030204" pitchFamily="18" charset="0"/>
                            </a:rPr>
                            <m:t>𝑑</m:t>
                          </m:r>
                        </m:sub>
                      </m:sSub>
                      <m:r>
                        <a:rPr lang="cs-CZ" sz="1400" b="0" i="1" smtClean="0">
                          <a:latin typeface="Cambria Math" panose="02040503050406030204" pitchFamily="18" charset="0"/>
                          <a:ea typeface="Cambria Math" panose="02040503050406030204" pitchFamily="18" charset="0"/>
                        </a:rPr>
                        <m:t>=35</m:t>
                      </m:r>
                      <m:r>
                        <a:rPr lang="cs-CZ" sz="1400" b="0" i="1" smtClean="0">
                          <a:latin typeface="Cambria Math"/>
                          <a:ea typeface="Cambria Math" panose="02040503050406030204" pitchFamily="18" charset="0"/>
                        </a:rPr>
                        <m:t> €</m:t>
                      </m:r>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111" name="TextovéPole 110">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7127776" y="3210165"/>
                <a:ext cx="1476672" cy="307777"/>
              </a:xfrm>
              <a:prstGeom prst="rect">
                <a:avLst/>
              </a:prstGeom>
              <a:blipFill rotWithShape="1">
                <a:blip r:embed="rId14"/>
                <a:stretch>
                  <a:fillRect/>
                </a:stretch>
              </a:blipFill>
              <a:ln>
                <a:noFill/>
              </a:ln>
            </p:spPr>
            <p:txBody>
              <a:bodyPr/>
              <a:lstStyle/>
              <a:p>
                <a:r>
                  <a:rPr lang="cs-CZ">
                    <a:noFill/>
                  </a:rPr>
                  <a:t> </a:t>
                </a:r>
              </a:p>
            </p:txBody>
          </p:sp>
        </mc:Fallback>
      </mc:AlternateContent>
      <p:sp>
        <p:nvSpPr>
          <p:cNvPr id="113" name="TextovéPole 112">
            <a:extLst>
              <a:ext uri="{FF2B5EF4-FFF2-40B4-BE49-F238E27FC236}">
                <a16:creationId xmlns:a16="http://schemas.microsoft.com/office/drawing/2014/main" id="{C2213C79-ADE1-4C63-AEE6-BED897325BFB}"/>
              </a:ext>
            </a:extLst>
          </p:cNvPr>
          <p:cNvSpPr txBox="1"/>
          <p:nvPr/>
        </p:nvSpPr>
        <p:spPr>
          <a:xfrm>
            <a:off x="1187624" y="4517587"/>
            <a:ext cx="781237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Delta-neutral covered call is risk-free so its present value can be found by discounting its futures value using a risk-free discount rate</a:t>
            </a:r>
          </a:p>
        </p:txBody>
      </p:sp>
      <mc:AlternateContent xmlns:mc="http://schemas.openxmlformats.org/markup-compatibility/2006" xmlns:a14="http://schemas.microsoft.com/office/drawing/2010/main">
        <mc:Choice Requires="a14">
          <p:sp>
            <p:nvSpPr>
              <p:cNvPr id="115" name="TextovéPole 114">
                <a:extLst>
                  <a:ext uri="{FF2B5EF4-FFF2-40B4-BE49-F238E27FC236}">
                    <a16:creationId xmlns:a16="http://schemas.microsoft.com/office/drawing/2014/main" id="{05FC8A4A-3761-4383-881C-9096ADBF4AD7}"/>
                  </a:ext>
                </a:extLst>
              </p:cNvPr>
              <p:cNvSpPr txBox="1"/>
              <p:nvPr/>
            </p:nvSpPr>
            <p:spPr>
              <a:xfrm>
                <a:off x="1835696" y="5084230"/>
                <a:ext cx="3456384" cy="505010"/>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𝑆</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h𝐶</m:t>
                      </m:r>
                      <m:r>
                        <a:rPr lang="cs-CZ" sz="1400" b="0" i="1" smtClean="0">
                          <a:latin typeface="Cambria Math" panose="02040503050406030204" pitchFamily="18" charset="0"/>
                          <a:ea typeface="Cambria Math" panose="02040503050406030204" pitchFamily="18" charset="0"/>
                        </a:rPr>
                        <m:t>=</m:t>
                      </m:r>
                      <m:f>
                        <m:fPr>
                          <m:ctrlPr>
                            <a:rPr lang="cs-CZ" sz="1400" i="1" smtClean="0">
                              <a:latin typeface="Cambria Math" panose="02040503050406030204" pitchFamily="18" charset="0"/>
                              <a:ea typeface="Cambria Math" panose="02040503050406030204" pitchFamily="18" charset="0"/>
                            </a:rPr>
                          </m:ctrlPr>
                        </m:fPr>
                        <m:num>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𝑉</m:t>
                              </m:r>
                            </m:e>
                            <m:sub>
                              <m:r>
                                <a:rPr lang="cs-CZ" sz="1400" b="0" i="1" smtClean="0">
                                  <a:latin typeface="Cambria Math" panose="02040503050406030204" pitchFamily="18" charset="0"/>
                                  <a:ea typeface="Cambria Math" panose="02040503050406030204" pitchFamily="18" charset="0"/>
                                </a:rPr>
                                <m:t>𝑢</m:t>
                              </m:r>
                            </m:sub>
                          </m:sSub>
                        </m:num>
                        <m:den>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𝑟</m:t>
                          </m:r>
                        </m:den>
                      </m:f>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𝑉</m:t>
                              </m:r>
                            </m:e>
                            <m:sub>
                              <m:r>
                                <a:rPr lang="cs-CZ" sz="1400" b="0" i="1" smtClean="0">
                                  <a:latin typeface="Cambria Math" panose="02040503050406030204" pitchFamily="18" charset="0"/>
                                  <a:ea typeface="Cambria Math" panose="02040503050406030204" pitchFamily="18" charset="0"/>
                                </a:rPr>
                                <m:t>𝑑</m:t>
                              </m:r>
                            </m:sub>
                          </m:sSub>
                        </m:num>
                        <m:den>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𝑟</m:t>
                          </m:r>
                        </m:den>
                      </m:f>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35</m:t>
                          </m:r>
                        </m:num>
                        <m:den>
                          <m:r>
                            <a:rPr lang="cs-CZ" sz="1400" b="0" i="1" smtClean="0">
                              <a:latin typeface="Cambria Math" panose="02040503050406030204" pitchFamily="18" charset="0"/>
                              <a:ea typeface="Cambria Math" panose="02040503050406030204" pitchFamily="18" charset="0"/>
                            </a:rPr>
                            <m:t>1.1</m:t>
                          </m:r>
                        </m:den>
                      </m:f>
                      <m:r>
                        <a:rPr lang="cs-CZ" sz="1400" b="0" i="1" smtClean="0">
                          <a:latin typeface="Cambria Math" panose="02040503050406030204" pitchFamily="18" charset="0"/>
                          <a:ea typeface="Cambria Math" panose="02040503050406030204" pitchFamily="18" charset="0"/>
                        </a:rPr>
                        <m:t>=31</m:t>
                      </m:r>
                      <m:r>
                        <a:rPr lang="cs-CZ" sz="1400" b="0" i="1" smtClean="0">
                          <a:latin typeface="Cambria Math"/>
                          <a:ea typeface="Cambria Math" panose="02040503050406030204" pitchFamily="18" charset="0"/>
                        </a:rPr>
                        <m:t>.82</m:t>
                      </m:r>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115" name="TextovéPole 114">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835696" y="5084230"/>
                <a:ext cx="3456384" cy="505010"/>
              </a:xfrm>
              <a:prstGeom prst="rect">
                <a:avLst/>
              </a:prstGeom>
              <a:blipFill rotWithShape="1">
                <a:blip r:embed="rId15"/>
                <a:stretch>
                  <a:fillRect b="-1205"/>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6" name="TextovéPole 115">
                <a:extLst>
                  <a:ext uri="{FF2B5EF4-FFF2-40B4-BE49-F238E27FC236}">
                    <a16:creationId xmlns:a16="http://schemas.microsoft.com/office/drawing/2014/main" id="{05FC8A4A-3761-4383-881C-9096ADBF4AD7}"/>
                  </a:ext>
                </a:extLst>
              </p:cNvPr>
              <p:cNvSpPr txBox="1"/>
              <p:nvPr/>
            </p:nvSpPr>
            <p:spPr>
              <a:xfrm>
                <a:off x="2395609" y="5551486"/>
                <a:ext cx="4688204" cy="576376"/>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𝐶</m:t>
                      </m:r>
                      <m:r>
                        <a:rPr lang="cs-CZ" sz="1400" b="0" i="1" smtClean="0">
                          <a:latin typeface="Cambria Math" panose="02040503050406030204" pitchFamily="18" charset="0"/>
                          <a:ea typeface="Cambria Math" panose="02040503050406030204" pitchFamily="18" charset="0"/>
                        </a:rPr>
                        <m:t>=</m:t>
                      </m:r>
                      <m:d>
                        <m:dPr>
                          <m:ctrlPr>
                            <a:rPr lang="cs-CZ" sz="1400" b="0" i="1" smtClean="0">
                              <a:latin typeface="Cambria Math" panose="02040503050406030204" pitchFamily="18" charset="0"/>
                              <a:ea typeface="Cambria Math" panose="02040503050406030204" pitchFamily="18" charset="0"/>
                            </a:rPr>
                          </m:ctrlPr>
                        </m:dPr>
                        <m:e>
                          <m:r>
                            <a:rPr lang="cs-CZ" sz="1400" b="0" i="1" smtClean="0">
                              <a:latin typeface="Cambria Math"/>
                              <a:ea typeface="Cambria Math" panose="02040503050406030204" pitchFamily="18" charset="0"/>
                            </a:rPr>
                            <m:t>𝑆</m:t>
                          </m:r>
                          <m:r>
                            <a:rPr lang="cs-CZ" sz="1400" b="0" i="1" smtClean="0">
                              <a:latin typeface="Cambria Math"/>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a:ea typeface="Cambria Math" panose="02040503050406030204" pitchFamily="18" charset="0"/>
                                    </a:rPr>
                                    <m:t>𝑉</m:t>
                                  </m:r>
                                </m:e>
                                <m:sub>
                                  <m:r>
                                    <a:rPr lang="cs-CZ" sz="1400" b="0" i="1" smtClean="0">
                                      <a:latin typeface="Cambria Math"/>
                                      <a:ea typeface="Cambria Math" panose="02040503050406030204" pitchFamily="18" charset="0"/>
                                    </a:rPr>
                                    <m:t>𝑢</m:t>
                                  </m:r>
                                </m:sub>
                              </m:sSub>
                            </m:num>
                            <m:den>
                              <m:r>
                                <a:rPr lang="cs-CZ" sz="1400" b="0" i="1" smtClean="0">
                                  <a:latin typeface="Cambria Math"/>
                                  <a:ea typeface="Cambria Math" panose="02040503050406030204" pitchFamily="18" charset="0"/>
                                </a:rPr>
                                <m:t>1+</m:t>
                              </m:r>
                              <m:r>
                                <a:rPr lang="cs-CZ" sz="1400" b="0" i="1" smtClean="0">
                                  <a:latin typeface="Cambria Math"/>
                                  <a:ea typeface="Cambria Math" panose="02040503050406030204" pitchFamily="18" charset="0"/>
                                </a:rPr>
                                <m:t>𝑟</m:t>
                              </m:r>
                            </m:den>
                          </m:f>
                        </m:e>
                      </m:d>
                      <m:r>
                        <a:rPr lang="cs-CZ" sz="1400" b="0" i="1" smtClean="0">
                          <a:latin typeface="Cambria Math"/>
                          <a:ea typeface="Cambria Math"/>
                        </a:rPr>
                        <m:t>×</m:t>
                      </m:r>
                      <m:f>
                        <m:fPr>
                          <m:ctrlPr>
                            <a:rPr lang="cs-CZ" sz="1400" b="0" i="1" smtClean="0">
                              <a:latin typeface="Cambria Math" panose="02040503050406030204" pitchFamily="18" charset="0"/>
                              <a:ea typeface="Cambria Math"/>
                            </a:rPr>
                          </m:ctrlPr>
                        </m:fPr>
                        <m:num>
                          <m:r>
                            <a:rPr lang="cs-CZ" sz="1400" b="0" i="1" smtClean="0">
                              <a:latin typeface="Cambria Math"/>
                              <a:ea typeface="Cambria Math"/>
                            </a:rPr>
                            <m:t>1</m:t>
                          </m:r>
                        </m:num>
                        <m:den>
                          <m:r>
                            <a:rPr lang="cs-CZ" sz="1400" b="0" i="1" smtClean="0">
                              <a:latin typeface="Cambria Math"/>
                              <a:ea typeface="Cambria Math"/>
                            </a:rPr>
                            <m:t>h</m:t>
                          </m:r>
                        </m:den>
                      </m:f>
                      <m:r>
                        <a:rPr lang="cs-CZ" sz="1400" b="0" i="1" smtClean="0">
                          <a:latin typeface="Cambria Math"/>
                          <a:ea typeface="Cambria Math"/>
                        </a:rPr>
                        <m:t>=</m:t>
                      </m:r>
                      <m:d>
                        <m:dPr>
                          <m:ctrlPr>
                            <a:rPr lang="cs-CZ" sz="1400" i="1">
                              <a:latin typeface="Cambria Math" panose="02040503050406030204" pitchFamily="18" charset="0"/>
                              <a:ea typeface="Cambria Math" panose="02040503050406030204" pitchFamily="18" charset="0"/>
                            </a:rPr>
                          </m:ctrlPr>
                        </m:dPr>
                        <m:e>
                          <m:r>
                            <a:rPr lang="cs-CZ" sz="1400" b="0" i="1" smtClean="0">
                              <a:latin typeface="Cambria Math"/>
                              <a:ea typeface="Cambria Math" panose="02040503050406030204" pitchFamily="18" charset="0"/>
                            </a:rPr>
                            <m:t>50</m:t>
                          </m:r>
                          <m:r>
                            <a:rPr lang="cs-CZ" sz="1400" i="1">
                              <a:latin typeface="Cambria Math"/>
                              <a:ea typeface="Cambria Math" panose="02040503050406030204" pitchFamily="18" charset="0"/>
                            </a:rPr>
                            <m:t>−</m:t>
                          </m:r>
                          <m:f>
                            <m:fPr>
                              <m:ctrlPr>
                                <a:rPr lang="cs-CZ" sz="1400" i="1">
                                  <a:latin typeface="Cambria Math" panose="02040503050406030204" pitchFamily="18" charset="0"/>
                                  <a:ea typeface="Cambria Math" panose="02040503050406030204" pitchFamily="18" charset="0"/>
                                </a:rPr>
                              </m:ctrlPr>
                            </m:fPr>
                            <m:num>
                              <m:r>
                                <a:rPr lang="cs-CZ" sz="1400" b="0" i="1" smtClean="0">
                                  <a:latin typeface="Cambria Math"/>
                                  <a:ea typeface="Cambria Math" panose="02040503050406030204" pitchFamily="18" charset="0"/>
                                </a:rPr>
                                <m:t>35</m:t>
                              </m:r>
                            </m:num>
                            <m:den>
                              <m:r>
                                <a:rPr lang="cs-CZ" sz="1400" i="1">
                                  <a:latin typeface="Cambria Math"/>
                                  <a:ea typeface="Cambria Math" panose="02040503050406030204" pitchFamily="18" charset="0"/>
                                </a:rPr>
                                <m:t>1+</m:t>
                              </m:r>
                              <m:r>
                                <a:rPr lang="cs-CZ" sz="1400" b="0" i="1" smtClean="0">
                                  <a:latin typeface="Cambria Math"/>
                                  <a:ea typeface="Cambria Math" panose="02040503050406030204" pitchFamily="18" charset="0"/>
                                </a:rPr>
                                <m:t>0.1</m:t>
                              </m:r>
                            </m:den>
                          </m:f>
                        </m:e>
                      </m:d>
                      <m:r>
                        <a:rPr lang="cs-CZ" sz="1400" i="1">
                          <a:latin typeface="Cambria Math"/>
                          <a:ea typeface="Cambria Math"/>
                        </a:rPr>
                        <m:t>×</m:t>
                      </m:r>
                      <m:f>
                        <m:fPr>
                          <m:ctrlPr>
                            <a:rPr lang="cs-CZ" sz="1400" i="1">
                              <a:latin typeface="Cambria Math" panose="02040503050406030204" pitchFamily="18" charset="0"/>
                              <a:ea typeface="Cambria Math"/>
                            </a:rPr>
                          </m:ctrlPr>
                        </m:fPr>
                        <m:num>
                          <m:r>
                            <a:rPr lang="cs-CZ" sz="1400" i="1">
                              <a:latin typeface="Cambria Math"/>
                              <a:ea typeface="Cambria Math"/>
                            </a:rPr>
                            <m:t>1</m:t>
                          </m:r>
                        </m:num>
                        <m:den>
                          <m:r>
                            <a:rPr lang="cs-CZ" sz="1400" b="0" i="1" smtClean="0">
                              <a:latin typeface="Cambria Math"/>
                              <a:ea typeface="Cambria Math"/>
                            </a:rPr>
                            <m:t>1.5</m:t>
                          </m:r>
                        </m:den>
                      </m:f>
                      <m:r>
                        <a:rPr lang="cs-CZ" sz="1400" b="0" i="1" smtClean="0">
                          <a:latin typeface="Cambria Math" panose="02040503050406030204" pitchFamily="18" charset="0"/>
                          <a:ea typeface="Cambria Math" panose="02040503050406030204" pitchFamily="18" charset="0"/>
                        </a:rPr>
                        <m:t>=</m:t>
                      </m:r>
                      <m:r>
                        <a:rPr lang="cs-CZ" sz="1400" b="1" i="0" smtClean="0">
                          <a:solidFill>
                            <a:srgbClr val="C00000"/>
                          </a:solidFill>
                          <a:latin typeface="Cambria Math" panose="02040503050406030204" pitchFamily="18" charset="0"/>
                          <a:ea typeface="Cambria Math" panose="02040503050406030204" pitchFamily="18" charset="0"/>
                        </a:rPr>
                        <m:t>𝟏𝟐</m:t>
                      </m:r>
                      <m:r>
                        <a:rPr lang="cs-CZ" sz="1400" b="1" i="0" smtClean="0">
                          <a:solidFill>
                            <a:srgbClr val="C00000"/>
                          </a:solidFill>
                          <a:latin typeface="Cambria Math"/>
                          <a:ea typeface="Cambria Math" panose="02040503050406030204" pitchFamily="18" charset="0"/>
                        </a:rPr>
                        <m:t>.</m:t>
                      </m:r>
                      <m:r>
                        <a:rPr lang="cs-CZ" sz="1400" b="1" i="0" smtClean="0">
                          <a:solidFill>
                            <a:srgbClr val="C00000"/>
                          </a:solidFill>
                          <a:latin typeface="Cambria Math" panose="02040503050406030204" pitchFamily="18" charset="0"/>
                          <a:ea typeface="Cambria Math" panose="02040503050406030204" pitchFamily="18" charset="0"/>
                        </a:rPr>
                        <m:t>𝟏𝟐</m:t>
                      </m:r>
                      <m:r>
                        <a:rPr lang="cs-CZ" sz="1400" b="1" i="0" smtClean="0">
                          <a:solidFill>
                            <a:srgbClr val="C00000"/>
                          </a:solidFill>
                          <a:latin typeface="Cambria Math"/>
                          <a:ea typeface="Cambria Math" panose="02040503050406030204" pitchFamily="18" charset="0"/>
                        </a:rPr>
                        <m:t> €</m:t>
                      </m:r>
                    </m:oMath>
                  </m:oMathPara>
                </a14:m>
                <a:endParaRPr lang="en-GB" sz="1400" b="1" dirty="0">
                  <a:solidFill>
                    <a:srgbClr val="C00000"/>
                  </a:solidFill>
                  <a:latin typeface="Cambria Math" panose="02040503050406030204" pitchFamily="18" charset="0"/>
                  <a:ea typeface="Cambria Math" panose="02040503050406030204" pitchFamily="18" charset="0"/>
                </a:endParaRPr>
              </a:p>
            </p:txBody>
          </p:sp>
        </mc:Choice>
        <mc:Fallback xmlns="">
          <p:sp>
            <p:nvSpPr>
              <p:cNvPr id="116" name="TextovéPole 115">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2395609" y="5551486"/>
                <a:ext cx="4688204" cy="576376"/>
              </a:xfrm>
              <a:prstGeom prst="rect">
                <a:avLst/>
              </a:prstGeom>
              <a:blipFill rotWithShape="1">
                <a:blip r:embed="rId16"/>
                <a:stretch>
                  <a:fillRect/>
                </a:stretch>
              </a:blipFill>
              <a:ln>
                <a:noFill/>
              </a:ln>
            </p:spPr>
            <p:txBody>
              <a:bodyPr/>
              <a:lstStyle/>
              <a:p>
                <a:r>
                  <a:rPr lang="cs-CZ">
                    <a:noFill/>
                  </a:rPr>
                  <a:t> </a:t>
                </a:r>
              </a:p>
            </p:txBody>
          </p:sp>
        </mc:Fallback>
      </mc:AlternateContent>
      <p:grpSp>
        <p:nvGrpSpPr>
          <p:cNvPr id="6" name="Skupina 5"/>
          <p:cNvGrpSpPr/>
          <p:nvPr/>
        </p:nvGrpSpPr>
        <p:grpSpPr>
          <a:xfrm>
            <a:off x="1096958" y="2240432"/>
            <a:ext cx="2947149" cy="1437279"/>
            <a:chOff x="1096958" y="2240432"/>
            <a:chExt cx="2947149" cy="1437279"/>
          </a:xfrm>
        </p:grpSpPr>
        <p:grpSp>
          <p:nvGrpSpPr>
            <p:cNvPr id="63" name="Skupina 62"/>
            <p:cNvGrpSpPr/>
            <p:nvPr/>
          </p:nvGrpSpPr>
          <p:grpSpPr>
            <a:xfrm>
              <a:off x="1619672" y="2240432"/>
              <a:ext cx="2424435" cy="1437279"/>
              <a:chOff x="2918668" y="2348880"/>
              <a:chExt cx="2424435" cy="1437279"/>
            </a:xfrm>
          </p:grpSpPr>
          <mc:AlternateContent xmlns:mc="http://schemas.openxmlformats.org/markup-compatibility/2006" xmlns:a14="http://schemas.microsoft.com/office/drawing/2010/main">
            <mc:Choice Requires="a14">
              <p:sp>
                <p:nvSpPr>
                  <p:cNvPr id="64" name="TextovéPole 63">
                    <a:extLst>
                      <a:ext uri="{FF2B5EF4-FFF2-40B4-BE49-F238E27FC236}">
                        <a16:creationId xmlns:a16="http://schemas.microsoft.com/office/drawing/2014/main" id="{4DB67B49-6BE4-460E-9AC7-878827710557}"/>
                      </a:ext>
                    </a:extLst>
                  </p:cNvPr>
                  <p:cNvSpPr txBox="1"/>
                  <p:nvPr/>
                </p:nvSpPr>
                <p:spPr>
                  <a:xfrm>
                    <a:off x="5054284" y="326879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87" name="TextovéPole 86">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054284" y="3268794"/>
                    <a:ext cx="188095" cy="262059"/>
                  </a:xfrm>
                  <a:prstGeom prst="rect">
                    <a:avLst/>
                  </a:prstGeom>
                  <a:blipFill>
                    <a:blip r:embed="rId17"/>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5" name="TextovéPole 64">
                    <a:extLst>
                      <a:ext uri="{FF2B5EF4-FFF2-40B4-BE49-F238E27FC236}">
                        <a16:creationId xmlns:a16="http://schemas.microsoft.com/office/drawing/2014/main" id="{1129F341-0890-4352-8ECF-8AB4C01D6AF5}"/>
                      </a:ext>
                    </a:extLst>
                  </p:cNvPr>
                  <p:cNvSpPr txBox="1"/>
                  <p:nvPr/>
                </p:nvSpPr>
                <p:spPr>
                  <a:xfrm>
                    <a:off x="3911412" y="3298298"/>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88" name="TextovéPole 87">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3911412" y="3298298"/>
                    <a:ext cx="187089" cy="261225"/>
                  </a:xfrm>
                  <a:prstGeom prst="rect">
                    <a:avLst/>
                  </a:prstGeom>
                  <a:blipFill>
                    <a:blip r:embed="rId18"/>
                    <a:stretch>
                      <a:fillRect l="-6452"/>
                    </a:stretch>
                  </a:blipFill>
                </p:spPr>
                <p:txBody>
                  <a:bodyPr/>
                  <a:lstStyle/>
                  <a:p>
                    <a:r>
                      <a:rPr lang="cs-CZ">
                        <a:noFill/>
                      </a:rPr>
                      <a:t> </a:t>
                    </a:r>
                  </a:p>
                </p:txBody>
              </p:sp>
            </mc:Fallback>
          </mc:AlternateContent>
          <p:cxnSp>
            <p:nvCxnSpPr>
              <p:cNvPr id="66" name="Přímá spojnice 65">
                <a:extLst>
                  <a:ext uri="{FF2B5EF4-FFF2-40B4-BE49-F238E27FC236}">
                    <a16:creationId xmlns:a16="http://schemas.microsoft.com/office/drawing/2014/main" id="{1A8E3DAD-B6C4-40D4-9CE0-16917D2F95E3}"/>
                  </a:ext>
                </a:extLst>
              </p:cNvPr>
              <p:cNvCxnSpPr/>
              <p:nvPr/>
            </p:nvCxnSpPr>
            <p:spPr>
              <a:xfrm>
                <a:off x="2920544" y="2598159"/>
                <a:ext cx="6409" cy="1188000"/>
              </a:xfrm>
              <a:prstGeom prst="line">
                <a:avLst/>
              </a:prstGeom>
              <a:ln w="635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67" name="Přímá spojnice 66">
                <a:extLst>
                  <a:ext uri="{FF2B5EF4-FFF2-40B4-BE49-F238E27FC236}">
                    <a16:creationId xmlns:a16="http://schemas.microsoft.com/office/drawing/2014/main" id="{906A2621-6FF0-4E69-B93F-0FD3D7509E11}"/>
                  </a:ext>
                </a:extLst>
              </p:cNvPr>
              <p:cNvCxnSpPr/>
              <p:nvPr/>
            </p:nvCxnSpPr>
            <p:spPr>
              <a:xfrm>
                <a:off x="3972884" y="2860620"/>
                <a:ext cx="0" cy="458550"/>
              </a:xfrm>
              <a:prstGeom prst="line">
                <a:avLst/>
              </a:prstGeom>
              <a:ln w="12700">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68" name="Přímá spojnice 67">
                <a:extLst>
                  <a:ext uri="{FF2B5EF4-FFF2-40B4-BE49-F238E27FC236}">
                    <a16:creationId xmlns:a16="http://schemas.microsoft.com/office/drawing/2014/main" id="{366013F4-C598-4589-BCA9-4D63C7A09A98}"/>
                  </a:ext>
                </a:extLst>
              </p:cNvPr>
              <p:cNvCxnSpPr/>
              <p:nvPr/>
            </p:nvCxnSpPr>
            <p:spPr>
              <a:xfrm flipV="1">
                <a:off x="2918799" y="3321530"/>
                <a:ext cx="2241397" cy="4796"/>
              </a:xfrm>
              <a:prstGeom prst="line">
                <a:avLst/>
              </a:prstGeom>
              <a:ln w="635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69" name="Přímá spojnice 68">
                <a:extLst>
                  <a:ext uri="{FF2B5EF4-FFF2-40B4-BE49-F238E27FC236}">
                    <a16:creationId xmlns:a16="http://schemas.microsoft.com/office/drawing/2014/main" id="{F1012CB4-74D9-4DC7-84BD-B0CB720F5659}"/>
                  </a:ext>
                </a:extLst>
              </p:cNvPr>
              <p:cNvCxnSpPr/>
              <p:nvPr/>
            </p:nvCxnSpPr>
            <p:spPr>
              <a:xfrm>
                <a:off x="3970033" y="2860621"/>
                <a:ext cx="506907" cy="847119"/>
              </a:xfrm>
              <a:prstGeom prst="line">
                <a:avLst/>
              </a:prstGeom>
              <a:ln w="1905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0" name="Přímá spojnice 69">
                <a:extLst>
                  <a:ext uri="{FF2B5EF4-FFF2-40B4-BE49-F238E27FC236}">
                    <a16:creationId xmlns:a16="http://schemas.microsoft.com/office/drawing/2014/main" id="{F1012CB4-74D9-4DC7-84BD-B0CB720F5659}"/>
                  </a:ext>
                </a:extLst>
              </p:cNvPr>
              <p:cNvCxnSpPr/>
              <p:nvPr/>
            </p:nvCxnSpPr>
            <p:spPr>
              <a:xfrm flipH="1">
                <a:off x="3509706" y="2649077"/>
                <a:ext cx="1154579" cy="1137082"/>
              </a:xfrm>
              <a:prstGeom prst="line">
                <a:avLst/>
              </a:prstGeom>
              <a:ln w="1905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1" name="Přímá spojnice 70">
                <a:extLst>
                  <a:ext uri="{FF2B5EF4-FFF2-40B4-BE49-F238E27FC236}">
                    <a16:creationId xmlns:a16="http://schemas.microsoft.com/office/drawing/2014/main" id="{F1012CB4-74D9-4DC7-84BD-B0CB720F5659}"/>
                  </a:ext>
                </a:extLst>
              </p:cNvPr>
              <p:cNvCxnSpPr/>
              <p:nvPr/>
            </p:nvCxnSpPr>
            <p:spPr>
              <a:xfrm flipH="1">
                <a:off x="3186651" y="2855788"/>
                <a:ext cx="783381" cy="783380"/>
              </a:xfrm>
              <a:prstGeom prst="line">
                <a:avLst/>
              </a:prstGeom>
              <a:ln w="31750">
                <a:solidFill>
                  <a:srgbClr val="C00000"/>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72" name="TextovéPole 71">
                <a:extLst>
                  <a:ext uri="{FF2B5EF4-FFF2-40B4-BE49-F238E27FC236}">
                    <a16:creationId xmlns:a16="http://schemas.microsoft.com/office/drawing/2014/main" id="{08463747-ADBE-47DD-BD10-8F53E0250636}"/>
                  </a:ext>
                </a:extLst>
              </p:cNvPr>
              <p:cNvSpPr txBox="1"/>
              <p:nvPr/>
            </p:nvSpPr>
            <p:spPr>
              <a:xfrm>
                <a:off x="2941704" y="2348880"/>
                <a:ext cx="2249629" cy="240066"/>
              </a:xfrm>
              <a:prstGeom prst="rect">
                <a:avLst/>
              </a:prstGeom>
              <a:noFill/>
              <a:ln>
                <a:noFill/>
              </a:ln>
            </p:spPr>
            <p:txBody>
              <a:bodyPr wrap="square" rtlCol="0">
                <a:spAutoFit/>
              </a:bodyPr>
              <a:lstStyle/>
              <a:p>
                <a:pPr marL="0" lvl="2" algn="ctr">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Delta-neutral covered call</a:t>
                </a:r>
                <a:endParaRPr lang="en-GB" sz="1200" b="1" dirty="0">
                  <a:latin typeface="Cambria Math" panose="02040503050406030204" pitchFamily="18" charset="0"/>
                  <a:ea typeface="Cambria Math" panose="02040503050406030204" pitchFamily="18" charset="0"/>
                </a:endParaRPr>
              </a:p>
            </p:txBody>
          </p:sp>
          <p:sp>
            <p:nvSpPr>
              <p:cNvPr id="73" name="TextovéPole 72">
                <a:extLst>
                  <a:ext uri="{FF2B5EF4-FFF2-40B4-BE49-F238E27FC236}">
                    <a16:creationId xmlns:a16="http://schemas.microsoft.com/office/drawing/2014/main" id="{08463747-ADBE-47DD-BD10-8F53E0250636}"/>
                  </a:ext>
                </a:extLst>
              </p:cNvPr>
              <p:cNvSpPr txBox="1"/>
              <p:nvPr/>
            </p:nvSpPr>
            <p:spPr>
              <a:xfrm>
                <a:off x="4474088" y="2696330"/>
                <a:ext cx="869015" cy="221599"/>
              </a:xfrm>
              <a:prstGeom prst="rect">
                <a:avLst/>
              </a:prstGeom>
              <a:noFill/>
              <a:ln>
                <a:noFill/>
              </a:ln>
            </p:spPr>
            <p:txBody>
              <a:bodyPr wrap="square" rtlCol="0">
                <a:spAutoFit/>
              </a:bodyPr>
              <a:lstStyle/>
              <a:p>
                <a:pPr marL="0" lvl="2" algn="ctr">
                  <a:lnSpc>
                    <a:spcPct val="80000"/>
                  </a:lnSpc>
                  <a:buClr>
                    <a:srgbClr val="7030A0"/>
                  </a:buClr>
                  <a:buSzPct val="80000"/>
                </a:pPr>
                <a:r>
                  <a:rPr lang="cs-CZ" sz="1050" dirty="0">
                    <a:latin typeface="Cambria Math" panose="02040503050406030204" pitchFamily="18" charset="0"/>
                    <a:ea typeface="Cambria Math" panose="02040503050406030204" pitchFamily="18" charset="0"/>
                    <a:sym typeface="Wingdings 2" panose="05020102010507070707" pitchFamily="18" charset="2"/>
                  </a:rPr>
                  <a:t>1 </a:t>
                </a:r>
                <a:r>
                  <a:rPr lang="en-GB" sz="1050" dirty="0">
                    <a:latin typeface="Cambria Math" panose="02040503050406030204" pitchFamily="18" charset="0"/>
                    <a:ea typeface="Cambria Math" panose="02040503050406030204" pitchFamily="18" charset="0"/>
                    <a:sym typeface="Wingdings 2" panose="05020102010507070707" pitchFamily="18" charset="2"/>
                  </a:rPr>
                  <a:t>long stock</a:t>
                </a:r>
                <a:endParaRPr lang="en-GB" sz="1050" dirty="0">
                  <a:latin typeface="Cambria Math" panose="02040503050406030204" pitchFamily="18" charset="0"/>
                  <a:ea typeface="Cambria Math" panose="02040503050406030204" pitchFamily="18" charset="0"/>
                </a:endParaRPr>
              </a:p>
            </p:txBody>
          </p:sp>
          <p:cxnSp>
            <p:nvCxnSpPr>
              <p:cNvPr id="76" name="Přímá spojnice 75"/>
              <p:cNvCxnSpPr/>
              <p:nvPr/>
            </p:nvCxnSpPr>
            <p:spPr>
              <a:xfrm>
                <a:off x="2918668" y="2860620"/>
                <a:ext cx="1054216" cy="0"/>
              </a:xfrm>
              <a:prstGeom prst="line">
                <a:avLst/>
              </a:prstGeom>
              <a:ln w="1905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8" name="Přímá spojnice 77">
                <a:extLst>
                  <a:ext uri="{FF2B5EF4-FFF2-40B4-BE49-F238E27FC236}">
                    <a16:creationId xmlns:a16="http://schemas.microsoft.com/office/drawing/2014/main" id="{F1012CB4-74D9-4DC7-84BD-B0CB720F5659}"/>
                  </a:ext>
                </a:extLst>
              </p:cNvPr>
              <p:cNvCxnSpPr/>
              <p:nvPr/>
            </p:nvCxnSpPr>
            <p:spPr>
              <a:xfrm>
                <a:off x="2941704" y="3198075"/>
                <a:ext cx="1479997" cy="0"/>
              </a:xfrm>
              <a:prstGeom prst="line">
                <a:avLst/>
              </a:prstGeom>
              <a:ln w="12700">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ovéPole 78">
                    <a:extLst>
                      <a:ext uri="{FF2B5EF4-FFF2-40B4-BE49-F238E27FC236}">
                        <a16:creationId xmlns:a16="http://schemas.microsoft.com/office/drawing/2014/main" id="{08463747-ADBE-47DD-BD10-8F53E0250636}"/>
                      </a:ext>
                    </a:extLst>
                  </p:cNvPr>
                  <p:cNvSpPr txBox="1"/>
                  <p:nvPr/>
                </p:nvSpPr>
                <p:spPr>
                  <a:xfrm>
                    <a:off x="2927224" y="2683016"/>
                    <a:ext cx="876526" cy="221599"/>
                  </a:xfrm>
                  <a:prstGeom prst="rect">
                    <a:avLst/>
                  </a:prstGeom>
                  <a:noFill/>
                  <a:ln>
                    <a:noFill/>
                  </a:ln>
                </p:spPr>
                <p:txBody>
                  <a:bodyPr wrap="square" rtlCol="0">
                    <a:spAutoFit/>
                  </a:bodyPr>
                  <a:lstStyle/>
                  <a:p>
                    <a:pPr marL="0" lvl="2">
                      <a:lnSpc>
                        <a:spcPct val="80000"/>
                      </a:lnSpc>
                      <a:buClr>
                        <a:srgbClr val="7030A0"/>
                      </a:buClr>
                      <a:buSzPct val="80000"/>
                    </a:pPr>
                    <a14:m>
                      <m:oMath xmlns:m="http://schemas.openxmlformats.org/officeDocument/2006/math">
                        <m:r>
                          <a:rPr lang="en-GB" sz="1050" b="0" i="1" smtClean="0">
                            <a:latin typeface="Cambria Math" panose="02040503050406030204" pitchFamily="18" charset="0"/>
                            <a:ea typeface="Cambria Math" panose="02040503050406030204" pitchFamily="18" charset="0"/>
                            <a:sym typeface="Wingdings 2" panose="05020102010507070707" pitchFamily="18" charset="2"/>
                          </a:rPr>
                          <m:t>h</m:t>
                        </m:r>
                      </m:oMath>
                    </a14:m>
                    <a:r>
                      <a:rPr lang="en-GB" sz="1050" dirty="0">
                        <a:latin typeface="Cambria Math" panose="02040503050406030204" pitchFamily="18" charset="0"/>
                        <a:ea typeface="Cambria Math" panose="02040503050406030204" pitchFamily="18" charset="0"/>
                        <a:sym typeface="Wingdings 2" panose="05020102010507070707" pitchFamily="18" charset="2"/>
                      </a:rPr>
                      <a:t> short calls</a:t>
                    </a:r>
                    <a:endParaRPr lang="en-GB" sz="1050" dirty="0">
                      <a:latin typeface="Cambria Math" panose="02040503050406030204" pitchFamily="18" charset="0"/>
                      <a:ea typeface="Cambria Math" panose="02040503050406030204" pitchFamily="18" charset="0"/>
                    </a:endParaRPr>
                  </a:p>
                </p:txBody>
              </p:sp>
            </mc:Choice>
            <mc:Fallback xmlns="">
              <p:sp>
                <p:nvSpPr>
                  <p:cNvPr id="112" name="TextovéPole 111">
                    <a:extLst>
                      <a:ext uri="{FF2B5EF4-FFF2-40B4-BE49-F238E27FC236}">
                        <a16:creationId xmlns:a16="http://schemas.microsoft.com/office/drawing/2014/main" id="{08463747-ADBE-47DD-BD10-8F53E0250636}"/>
                      </a:ext>
                    </a:extLst>
                  </p:cNvPr>
                  <p:cNvSpPr txBox="1">
                    <a:spLocks noRot="1" noChangeAspect="1" noMove="1" noResize="1" noEditPoints="1" noAdjustHandles="1" noChangeArrowheads="1" noChangeShapeType="1" noTextEdit="1"/>
                  </p:cNvSpPr>
                  <p:nvPr/>
                </p:nvSpPr>
                <p:spPr>
                  <a:xfrm>
                    <a:off x="2927224" y="2683016"/>
                    <a:ext cx="876526" cy="221599"/>
                  </a:xfrm>
                  <a:prstGeom prst="rect">
                    <a:avLst/>
                  </a:prstGeom>
                  <a:blipFill>
                    <a:blip r:embed="rId19"/>
                    <a:stretch>
                      <a:fillRect t="-13889" b="-1666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0" name="TextovéPole 79">
                    <a:extLst>
                      <a:ext uri="{FF2B5EF4-FFF2-40B4-BE49-F238E27FC236}">
                        <a16:creationId xmlns:a16="http://schemas.microsoft.com/office/drawing/2014/main" id="{4DB67B49-6BE4-460E-9AC7-878827710557}"/>
                      </a:ext>
                    </a:extLst>
                  </p:cNvPr>
                  <p:cNvSpPr txBox="1"/>
                  <p:nvPr/>
                </p:nvSpPr>
                <p:spPr>
                  <a:xfrm>
                    <a:off x="3642753" y="3268316"/>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𝑑</m:t>
                              </m:r>
                            </m:sub>
                          </m:sSub>
                        </m:oMath>
                      </m:oMathPara>
                    </a14:m>
                    <a:endParaRPr lang="cs-CZ" sz="1100" i="1" baseline="-25000" dirty="0"/>
                  </a:p>
                </p:txBody>
              </p:sp>
            </mc:Choice>
            <mc:Fallback xmlns="">
              <p:sp>
                <p:nvSpPr>
                  <p:cNvPr id="114" name="TextovéPole 113">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3642753" y="3268316"/>
                    <a:ext cx="188095" cy="262059"/>
                  </a:xfrm>
                  <a:prstGeom prst="rect">
                    <a:avLst/>
                  </a:prstGeom>
                  <a:blipFill>
                    <a:blip r:embed="rId20"/>
                    <a:stretch>
                      <a:fillRect l="-19355"/>
                    </a:stretch>
                  </a:blipFill>
                </p:spPr>
                <p:txBody>
                  <a:bodyPr/>
                  <a:lstStyle/>
                  <a:p>
                    <a:r>
                      <a:rPr lang="cs-CZ">
                        <a:noFill/>
                      </a:rPr>
                      <a:t> </a:t>
                    </a:r>
                  </a:p>
                </p:txBody>
              </p:sp>
            </mc:Fallback>
          </mc:AlternateContent>
          <p:cxnSp>
            <p:nvCxnSpPr>
              <p:cNvPr id="81" name="Přímá spojnice 80">
                <a:extLst>
                  <a:ext uri="{FF2B5EF4-FFF2-40B4-BE49-F238E27FC236}">
                    <a16:creationId xmlns:a16="http://schemas.microsoft.com/office/drawing/2014/main" id="{906A2621-6FF0-4E69-B93F-0FD3D7509E11}"/>
                  </a:ext>
                </a:extLst>
              </p:cNvPr>
              <p:cNvCxnSpPr/>
              <p:nvPr/>
            </p:nvCxnSpPr>
            <p:spPr>
              <a:xfrm>
                <a:off x="3625360" y="2882445"/>
                <a:ext cx="0" cy="756723"/>
              </a:xfrm>
              <a:prstGeom prst="line">
                <a:avLst/>
              </a:prstGeom>
              <a:ln w="12700">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TextovéPole 81">
                    <a:extLst>
                      <a:ext uri="{FF2B5EF4-FFF2-40B4-BE49-F238E27FC236}">
                        <a16:creationId xmlns:a16="http://schemas.microsoft.com/office/drawing/2014/main" id="{4DB67B49-6BE4-460E-9AC7-878827710557}"/>
                      </a:ext>
                    </a:extLst>
                  </p:cNvPr>
                  <p:cNvSpPr txBox="1"/>
                  <p:nvPr/>
                </p:nvSpPr>
                <p:spPr>
                  <a:xfrm>
                    <a:off x="4451036" y="3276000"/>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𝑢</m:t>
                              </m:r>
                            </m:sub>
                          </m:sSub>
                        </m:oMath>
                      </m:oMathPara>
                    </a14:m>
                    <a:endParaRPr lang="cs-CZ" sz="1100" i="1" baseline="-25000" dirty="0"/>
                  </a:p>
                </p:txBody>
              </p:sp>
            </mc:Choice>
            <mc:Fallback xmlns="">
              <p:sp>
                <p:nvSpPr>
                  <p:cNvPr id="74" name="TextovéPole 73">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4451036" y="3276000"/>
                    <a:ext cx="188095" cy="262059"/>
                  </a:xfrm>
                  <a:prstGeom prst="rect">
                    <a:avLst/>
                  </a:prstGeom>
                  <a:blipFill>
                    <a:blip r:embed="rId21"/>
                    <a:stretch>
                      <a:fillRect l="-19355"/>
                    </a:stretch>
                  </a:blipFill>
                </p:spPr>
                <p:txBody>
                  <a:bodyPr/>
                  <a:lstStyle/>
                  <a:p>
                    <a:r>
                      <a:rPr lang="cs-CZ">
                        <a:noFill/>
                      </a:rPr>
                      <a:t> </a:t>
                    </a:r>
                  </a:p>
                </p:txBody>
              </p:sp>
            </mc:Fallback>
          </mc:AlternateContent>
          <p:cxnSp>
            <p:nvCxnSpPr>
              <p:cNvPr id="83" name="Přímá spojnice 82">
                <a:extLst>
                  <a:ext uri="{FF2B5EF4-FFF2-40B4-BE49-F238E27FC236}">
                    <a16:creationId xmlns:a16="http://schemas.microsoft.com/office/drawing/2014/main" id="{906A2621-6FF0-4E69-B93F-0FD3D7509E11}"/>
                  </a:ext>
                </a:extLst>
              </p:cNvPr>
              <p:cNvCxnSpPr/>
              <p:nvPr/>
            </p:nvCxnSpPr>
            <p:spPr>
              <a:xfrm>
                <a:off x="4420300" y="2900229"/>
                <a:ext cx="0" cy="696297"/>
              </a:xfrm>
              <a:prstGeom prst="line">
                <a:avLst/>
              </a:prstGeom>
              <a:ln w="12700">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4" name="Přímá spojnice 83">
                <a:extLst>
                  <a:ext uri="{FF2B5EF4-FFF2-40B4-BE49-F238E27FC236}">
                    <a16:creationId xmlns:a16="http://schemas.microsoft.com/office/drawing/2014/main" id="{F1012CB4-74D9-4DC7-84BD-B0CB720F5659}"/>
                  </a:ext>
                </a:extLst>
              </p:cNvPr>
              <p:cNvCxnSpPr/>
              <p:nvPr/>
            </p:nvCxnSpPr>
            <p:spPr>
              <a:xfrm>
                <a:off x="3965200" y="2860620"/>
                <a:ext cx="959156" cy="686423"/>
              </a:xfrm>
              <a:prstGeom prst="line">
                <a:avLst/>
              </a:prstGeom>
              <a:ln w="31750">
                <a:solidFill>
                  <a:srgbClr val="C00000"/>
                </a:solidFill>
                <a:prstDash val="solid"/>
                <a:headEnd type="none" w="lg" len="med"/>
                <a:tailEnd type="none" w="lg"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5" name="TextovéPole 74">
                  <a:extLst>
                    <a:ext uri="{FF2B5EF4-FFF2-40B4-BE49-F238E27FC236}">
                      <a16:creationId xmlns:a16="http://schemas.microsoft.com/office/drawing/2014/main" id="{4DB67B49-6BE4-460E-9AC7-878827710557}"/>
                    </a:ext>
                  </a:extLst>
                </p:cNvPr>
                <p:cNvSpPr txBox="1"/>
                <p:nvPr/>
              </p:nvSpPr>
              <p:spPr>
                <a:xfrm>
                  <a:off x="1096958" y="2950345"/>
                  <a:ext cx="539648"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sSub>
                              <m:sSubPr>
                                <m:ctrlPr>
                                  <a:rPr lang="cs-CZ" sz="1100" b="0" i="1" smtClean="0">
                                    <a:latin typeface="Cambria Math" panose="02040503050406030204" pitchFamily="18" charset="0"/>
                                  </a:rPr>
                                </m:ctrlPr>
                              </m:sSubPr>
                              <m:e>
                                <m:r>
                                  <a:rPr lang="cs-CZ" sz="1100" b="0" i="1" smtClean="0">
                                    <a:latin typeface="Cambria Math"/>
                                  </a:rPr>
                                  <m:t>𝑉</m:t>
                                </m:r>
                              </m:e>
                              <m:sub>
                                <m:r>
                                  <a:rPr lang="cs-CZ" sz="1100" b="0" i="1" smtClean="0">
                                    <a:latin typeface="Cambria Math"/>
                                  </a:rPr>
                                  <m:t>𝑢</m:t>
                                </m:r>
                              </m:sub>
                            </m:sSub>
                            <m:r>
                              <a:rPr lang="cs-CZ" sz="1100" b="0" i="1" smtClean="0">
                                <a:latin typeface="Cambria Math"/>
                              </a:rPr>
                              <m:t>=</m:t>
                            </m:r>
                            <m:r>
                              <a:rPr lang="cs-CZ" sz="1100" b="0" i="1" smtClean="0">
                                <a:latin typeface="Cambria Math"/>
                              </a:rPr>
                              <m:t>𝑉</m:t>
                            </m:r>
                          </m:e>
                          <m:sub>
                            <m:r>
                              <a:rPr lang="cs-CZ" sz="1100" b="0" i="1" smtClean="0">
                                <a:latin typeface="Cambria Math"/>
                              </a:rPr>
                              <m:t>𝑑</m:t>
                            </m:r>
                          </m:sub>
                        </m:sSub>
                      </m:oMath>
                    </m:oMathPara>
                  </a14:m>
                  <a:endParaRPr lang="cs-CZ" sz="1100" i="1" baseline="-25000" dirty="0"/>
                </a:p>
              </p:txBody>
            </p:sp>
          </mc:Choice>
          <mc:Fallback xmlns="">
            <p:sp>
              <p:nvSpPr>
                <p:cNvPr id="75" name="TextovéPole 74">
                  <a:extLst>
                    <a:ext uri="{FF2B5EF4-FFF2-40B4-BE49-F238E27FC236}">
                      <a16:creationId xmlns="" xmlns:a16="http://schemas.microsoft.com/office/drawing/2014/main" xmlns:a14="http://schemas.microsoft.com/office/drawing/2010/main" id="{4DB67B49-6BE4-460E-9AC7-878827710557}"/>
                    </a:ext>
                  </a:extLst>
                </p:cNvPr>
                <p:cNvSpPr txBox="1">
                  <a:spLocks noRot="1" noChangeAspect="1" noMove="1" noResize="1" noEditPoints="1" noAdjustHandles="1" noChangeArrowheads="1" noChangeShapeType="1" noTextEdit="1"/>
                </p:cNvSpPr>
                <p:nvPr/>
              </p:nvSpPr>
              <p:spPr>
                <a:xfrm>
                  <a:off x="1096958" y="2950345"/>
                  <a:ext cx="539648" cy="262059"/>
                </a:xfrm>
                <a:prstGeom prst="rect">
                  <a:avLst/>
                </a:prstGeom>
                <a:blipFill rotWithShape="1">
                  <a:blip r:embed="rId22"/>
                  <a:stretch>
                    <a:fillRect l="-3409"/>
                  </a:stretch>
                </a:blipFill>
              </p:spPr>
              <p:txBody>
                <a:bodyPr/>
                <a:lstStyle/>
                <a:p>
                  <a:r>
                    <a:rPr lang="cs-CZ">
                      <a:noFill/>
                    </a:rPr>
                    <a:t> </a:t>
                  </a:r>
                </a:p>
              </p:txBody>
            </p:sp>
          </mc:Fallback>
        </mc:AlternateContent>
      </p:grpSp>
    </p:spTree>
    <p:extLst>
      <p:ext uri="{BB962C8B-B14F-4D97-AF65-F5344CB8AC3E}">
        <p14:creationId xmlns:p14="http://schemas.microsoft.com/office/powerpoint/2010/main" val="426861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4</a:t>
            </a:fld>
            <a:endParaRPr lang="cs-CZ" dirty="0"/>
          </a:p>
        </p:txBody>
      </p:sp>
      <p:sp>
        <p:nvSpPr>
          <p:cNvPr id="4" name="Nadpis 3"/>
          <p:cNvSpPr>
            <a:spLocks noGrp="1"/>
          </p:cNvSpPr>
          <p:nvPr>
            <p:ph type="title"/>
          </p:nvPr>
        </p:nvSpPr>
        <p:spPr>
          <a:xfrm>
            <a:off x="144000" y="144000"/>
            <a:ext cx="5868816" cy="648072"/>
          </a:xfrm>
        </p:spPr>
        <p:txBody>
          <a:bodyPr/>
          <a:lstStyle/>
          <a:p>
            <a:r>
              <a:rPr lang="en-GB" dirty="0">
                <a:solidFill>
                  <a:srgbClr val="000000"/>
                </a:solidFill>
              </a:rPr>
              <a:t>Binomial model (generalisation)</a:t>
            </a:r>
          </a:p>
        </p:txBody>
      </p:sp>
      <p:sp>
        <p:nvSpPr>
          <p:cNvPr id="29" name="TextovéPole 28"/>
          <p:cNvSpPr txBox="1"/>
          <p:nvPr/>
        </p:nvSpPr>
        <p:spPr>
          <a:xfrm>
            <a:off x="864000" y="937295"/>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Risk-neutral probabilities</a:t>
            </a:r>
          </a:p>
        </p:txBody>
      </p:sp>
      <p:sp>
        <p:nvSpPr>
          <p:cNvPr id="59" name="TextovéPole 58"/>
          <p:cNvSpPr txBox="1"/>
          <p:nvPr/>
        </p:nvSpPr>
        <p:spPr>
          <a:xfrm>
            <a:off x="1187623" y="1258224"/>
            <a:ext cx="7776377"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Fair price of a risky financial instrument can be found by discounting its expected value using a risk-free interest rate</a:t>
            </a:r>
          </a:p>
        </p:txBody>
      </p:sp>
      <p:sp>
        <p:nvSpPr>
          <p:cNvPr id="91" name="TextovéPole 90">
            <a:extLst>
              <a:ext uri="{FF2B5EF4-FFF2-40B4-BE49-F238E27FC236}">
                <a16:creationId xmlns:a16="http://schemas.microsoft.com/office/drawing/2014/main" id="{3B2D848F-0F85-43DE-B979-92E15EF0C158}"/>
              </a:ext>
            </a:extLst>
          </p:cNvPr>
          <p:cNvSpPr txBox="1"/>
          <p:nvPr/>
        </p:nvSpPr>
        <p:spPr>
          <a:xfrm>
            <a:off x="1188000" y="2892817"/>
            <a:ext cx="301832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Fair price of call option</a:t>
            </a:r>
          </a:p>
        </p:txBody>
      </p:sp>
      <p:sp>
        <p:nvSpPr>
          <p:cNvPr id="70" name="TextovéPole 69"/>
          <p:cNvSpPr txBox="1"/>
          <p:nvPr/>
        </p:nvSpPr>
        <p:spPr>
          <a:xfrm>
            <a:off x="864000" y="3643130"/>
            <a:ext cx="486012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Binomial model’s general formula</a:t>
            </a:r>
          </a:p>
        </p:txBody>
      </p:sp>
      <mc:AlternateContent xmlns:mc="http://schemas.openxmlformats.org/markup-compatibility/2006" xmlns:a14="http://schemas.microsoft.com/office/drawing/2010/main">
        <mc:Choice Requires="a14">
          <p:sp>
            <p:nvSpPr>
              <p:cNvPr id="61" name="TextovéPole 60">
                <a:extLst>
                  <a:ext uri="{FF2B5EF4-FFF2-40B4-BE49-F238E27FC236}">
                    <a16:creationId xmlns:a16="http://schemas.microsoft.com/office/drawing/2014/main" id="{05FC8A4A-3761-4383-881C-9096ADBF4AD7}"/>
                  </a:ext>
                </a:extLst>
              </p:cNvPr>
              <p:cNvSpPr txBox="1"/>
              <p:nvPr/>
            </p:nvSpPr>
            <p:spPr>
              <a:xfrm>
                <a:off x="1691680" y="1916832"/>
                <a:ext cx="3168320" cy="514051"/>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a:ea typeface="Cambria Math" panose="02040503050406030204" pitchFamily="18" charset="0"/>
                        </a:rPr>
                        <m:t>𝑆</m:t>
                      </m:r>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a:ea typeface="Cambria Math" panose="02040503050406030204" pitchFamily="18" charset="0"/>
                            </a:rPr>
                            <m:t>𝐸</m:t>
                          </m:r>
                          <m:r>
                            <a:rPr lang="cs-CZ" sz="1400" b="0" i="1" smtClean="0">
                              <a:latin typeface="Cambria Math"/>
                              <a:ea typeface="Cambria Math" panose="02040503050406030204" pitchFamily="18" charset="0"/>
                            </a:rPr>
                            <m:t>(</m:t>
                          </m:r>
                          <m:r>
                            <a:rPr lang="cs-CZ" sz="1400" b="0" i="1" smtClean="0">
                              <a:latin typeface="Cambria Math"/>
                              <a:ea typeface="Cambria Math" panose="02040503050406030204" pitchFamily="18" charset="0"/>
                            </a:rPr>
                            <m:t>𝑆</m:t>
                          </m:r>
                          <m:r>
                            <a:rPr lang="cs-CZ" sz="1400" b="0" i="1" smtClean="0">
                              <a:latin typeface="Cambria Math"/>
                              <a:ea typeface="Cambria Math" panose="02040503050406030204" pitchFamily="18" charset="0"/>
                            </a:rPr>
                            <m:t>)</m:t>
                          </m:r>
                        </m:num>
                        <m:den>
                          <m:r>
                            <a:rPr lang="cs-CZ" sz="1400" b="0" i="1" smtClean="0">
                              <a:latin typeface="Cambria Math"/>
                              <a:ea typeface="Cambria Math" panose="02040503050406030204" pitchFamily="18" charset="0"/>
                            </a:rPr>
                            <m:t>1+</m:t>
                          </m:r>
                          <m:r>
                            <a:rPr lang="cs-CZ" sz="1400" b="0" i="1" smtClean="0">
                              <a:latin typeface="Cambria Math"/>
                              <a:ea typeface="Cambria Math" panose="02040503050406030204" pitchFamily="18" charset="0"/>
                            </a:rPr>
                            <m:t>𝑟</m:t>
                          </m:r>
                        </m:den>
                      </m:f>
                      <m:r>
                        <a:rPr lang="cs-CZ" sz="1400" b="0" i="1" smtClean="0">
                          <a:latin typeface="Cambria Math"/>
                          <a:ea typeface="Cambria Math" panose="02040503050406030204" pitchFamily="18" charset="0"/>
                        </a:rPr>
                        <m:t>=</m:t>
                      </m:r>
                      <m:f>
                        <m:fPr>
                          <m:ctrlPr>
                            <a:rPr lang="cs-CZ" sz="140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𝑝</m:t>
                          </m:r>
                          <m:r>
                            <a:rPr lang="cs-CZ" sz="1400" b="0" i="1" smtClean="0">
                              <a:latin typeface="Cambria Math" panose="02040503050406030204" pitchFamily="18" charset="0"/>
                              <a:ea typeface="Cambria Math" panose="02040503050406030204" pitchFamily="18" charset="0"/>
                            </a:rPr>
                            <m:t>×</m:t>
                          </m:r>
                          <m:r>
                            <a:rPr lang="cs-CZ" sz="1400" i="1" smtClean="0">
                              <a:latin typeface="Cambria Math"/>
                              <a:ea typeface="Cambria Math" panose="02040503050406030204" pitchFamily="18" charset="0"/>
                            </a:rPr>
                            <m:t>𝑢</m:t>
                          </m:r>
                          <m:r>
                            <a:rPr lang="cs-CZ" sz="1400" b="0" i="1" smtClean="0">
                              <a:latin typeface="Cambria Math"/>
                              <a:ea typeface="Cambria Math" panose="02040503050406030204" pitchFamily="18" charset="0"/>
                            </a:rPr>
                            <m:t>𝑆</m:t>
                          </m:r>
                          <m:r>
                            <a:rPr lang="cs-CZ" sz="1400" b="0" i="1" smtClean="0">
                              <a:latin typeface="Cambria Math" panose="02040503050406030204" pitchFamily="18" charset="0"/>
                              <a:ea typeface="Cambria Math" panose="02040503050406030204" pitchFamily="18" charset="0"/>
                            </a:rPr>
                            <m:t>+</m:t>
                          </m:r>
                          <m:d>
                            <m:dPr>
                              <m:ctrlPr>
                                <a:rPr lang="cs-CZ" sz="1400" b="0" i="1" smtClean="0">
                                  <a:latin typeface="Cambria Math" panose="02040503050406030204" pitchFamily="18" charset="0"/>
                                  <a:ea typeface="Cambria Math" panose="02040503050406030204" pitchFamily="18" charset="0"/>
                                </a:rPr>
                              </m:ctrlPr>
                            </m:dPr>
                            <m:e>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𝑝</m:t>
                              </m:r>
                            </m:e>
                          </m:d>
                          <m:r>
                            <a:rPr lang="cs-CZ" sz="1400" b="0" i="1" smtClean="0">
                              <a:latin typeface="Cambria Math"/>
                              <a:ea typeface="Cambria Math"/>
                            </a:rPr>
                            <m:t>×</m:t>
                          </m:r>
                          <m:r>
                            <a:rPr lang="cs-CZ" sz="1400" b="0" i="1" smtClean="0">
                              <a:latin typeface="Cambria Math"/>
                              <a:ea typeface="Cambria Math" panose="02040503050406030204" pitchFamily="18" charset="0"/>
                            </a:rPr>
                            <m:t>𝑑𝑆</m:t>
                          </m:r>
                        </m:num>
                        <m:den>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𝑟</m:t>
                          </m:r>
                        </m:den>
                      </m:f>
                    </m:oMath>
                  </m:oMathPara>
                </a14:m>
                <a:endParaRPr lang="en-GB" sz="1400" dirty="0">
                  <a:latin typeface="Cambria Math" panose="02040503050406030204" pitchFamily="18" charset="0"/>
                  <a:ea typeface="Cambria Math" panose="02040503050406030204" pitchFamily="18" charset="0"/>
                </a:endParaRPr>
              </a:p>
            </p:txBody>
          </p:sp>
        </mc:Choice>
        <mc:Fallback xmlns="">
          <p:sp>
            <p:nvSpPr>
              <p:cNvPr id="61" name="TextovéPole 60">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691680" y="1916832"/>
                <a:ext cx="3168320" cy="514051"/>
              </a:xfrm>
              <a:prstGeom prst="rect">
                <a:avLst/>
              </a:prstGeom>
              <a:blipFill rotWithShape="1">
                <a:blip r:embed="rId9"/>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6" name="TextovéPole 65">
                <a:extLst>
                  <a:ext uri="{FF2B5EF4-FFF2-40B4-BE49-F238E27FC236}">
                    <a16:creationId xmlns:a16="http://schemas.microsoft.com/office/drawing/2014/main" id="{05FC8A4A-3761-4383-881C-9096ADBF4AD7}"/>
                  </a:ext>
                </a:extLst>
              </p:cNvPr>
              <p:cNvSpPr txBox="1"/>
              <p:nvPr/>
            </p:nvSpPr>
            <p:spPr>
              <a:xfrm>
                <a:off x="1833308" y="2408149"/>
                <a:ext cx="3674796" cy="510461"/>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𝑝</m:t>
                      </m:r>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d>
                            <m:dPr>
                              <m:ctrlPr>
                                <a:rPr lang="cs-CZ" sz="1400" b="0" i="1" smtClean="0">
                                  <a:latin typeface="Cambria Math" panose="02040503050406030204" pitchFamily="18" charset="0"/>
                                  <a:ea typeface="Cambria Math" panose="02040503050406030204" pitchFamily="18" charset="0"/>
                                </a:rPr>
                              </m:ctrlPr>
                            </m:dPr>
                            <m:e>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𝑟</m:t>
                              </m:r>
                            </m:e>
                          </m:d>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𝑑</m:t>
                          </m:r>
                        </m:num>
                        <m:den>
                          <m:r>
                            <a:rPr lang="cs-CZ" sz="1400" b="0" i="1" smtClean="0">
                              <a:latin typeface="Cambria Math" panose="02040503050406030204" pitchFamily="18" charset="0"/>
                              <a:ea typeface="Cambria Math" panose="02040503050406030204" pitchFamily="18" charset="0"/>
                            </a:rPr>
                            <m:t>𝑢</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𝑑</m:t>
                          </m:r>
                        </m:den>
                      </m:f>
                      <m:r>
                        <a:rPr lang="cs-CZ" sz="1400" b="0" i="1" smtClean="0">
                          <a:latin typeface="Cambria Math"/>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1.1−0.7</m:t>
                          </m:r>
                        </m:num>
                        <m:den>
                          <m:r>
                            <a:rPr lang="cs-CZ" sz="1400" b="0" i="1" smtClean="0">
                              <a:latin typeface="Cambria Math" panose="02040503050406030204" pitchFamily="18" charset="0"/>
                              <a:ea typeface="Cambria Math" panose="02040503050406030204" pitchFamily="18" charset="0"/>
                            </a:rPr>
                            <m:t>1.3−0.7</m:t>
                          </m:r>
                        </m:den>
                      </m:f>
                      <m:r>
                        <a:rPr lang="cs-CZ" sz="1400" b="0" i="1" smtClean="0">
                          <a:latin typeface="Cambria Math" panose="02040503050406030204" pitchFamily="18" charset="0"/>
                          <a:ea typeface="Cambria Math" panose="02040503050406030204" pitchFamily="18" charset="0"/>
                        </a:rPr>
                        <m:t>=6</m:t>
                      </m:r>
                      <m:r>
                        <a:rPr lang="cs-CZ" sz="1400" b="0" i="1" smtClean="0">
                          <a:latin typeface="Cambria Math"/>
                          <a:ea typeface="Cambria Math" panose="02040503050406030204" pitchFamily="18" charset="0"/>
                        </a:rPr>
                        <m:t>6,67</m:t>
                      </m:r>
                      <m:r>
                        <a:rPr lang="cs-CZ" sz="1400" b="0" i="1" smtClean="0">
                          <a:latin typeface="Cambria Math" panose="02040503050406030204" pitchFamily="18" charset="0"/>
                          <a:ea typeface="Cambria Math" panose="02040503050406030204" pitchFamily="18" charset="0"/>
                        </a:rPr>
                        <m:t>%</m:t>
                      </m:r>
                    </m:oMath>
                  </m:oMathPara>
                </a14:m>
                <a:endParaRPr lang="en-GB" sz="1400" dirty="0">
                  <a:solidFill>
                    <a:srgbClr val="C00000"/>
                  </a:solidFill>
                  <a:latin typeface="Cambria Math" panose="02040503050406030204" pitchFamily="18" charset="0"/>
                  <a:ea typeface="Cambria Math" panose="02040503050406030204" pitchFamily="18" charset="0"/>
                </a:endParaRPr>
              </a:p>
            </p:txBody>
          </p:sp>
        </mc:Choice>
        <mc:Fallback xmlns="">
          <p:sp>
            <p:nvSpPr>
              <p:cNvPr id="66" name="TextovéPole 65">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833308" y="2408149"/>
                <a:ext cx="3674796" cy="510461"/>
              </a:xfrm>
              <a:prstGeom prst="rect">
                <a:avLst/>
              </a:prstGeom>
              <a:blipFill rotWithShape="1">
                <a:blip r:embed="rId10"/>
                <a:stretch>
                  <a:fillRect b="-119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8" name="TextovéPole 67">
                <a:extLst>
                  <a:ext uri="{FF2B5EF4-FFF2-40B4-BE49-F238E27FC236}">
                    <a16:creationId xmlns:a16="http://schemas.microsoft.com/office/drawing/2014/main" id="{05FC8A4A-3761-4383-881C-9096ADBF4AD7}"/>
                  </a:ext>
                </a:extLst>
              </p:cNvPr>
              <p:cNvSpPr txBox="1"/>
              <p:nvPr/>
            </p:nvSpPr>
            <p:spPr>
              <a:xfrm>
                <a:off x="5004848" y="1940003"/>
                <a:ext cx="4031648" cy="523220"/>
              </a:xfrm>
              <a:prstGeom prst="rect">
                <a:avLst/>
              </a:prstGeom>
              <a:noFill/>
              <a:ln>
                <a:noFill/>
              </a:ln>
            </p:spPr>
            <p:txBody>
              <a:bodyPr wrap="square" rtlCol="0">
                <a:spAutoFit/>
              </a:bodyPr>
              <a:lstStyle/>
              <a:p>
                <a:pPr marL="271463" indent="-271463">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𝑝</m:t>
                    </m:r>
                  </m:oMath>
                </a14:m>
                <a:r>
                  <a:rPr lang="en-GB" sz="1400" dirty="0">
                    <a:latin typeface="Cambria Math" panose="02040503050406030204" pitchFamily="18" charset="0"/>
                    <a:ea typeface="Cambria Math" panose="02040503050406030204" pitchFamily="18" charset="0"/>
                  </a:rPr>
                  <a:t>… risk-neutral probability consistent with price movements of the underlying share</a:t>
                </a:r>
              </a:p>
            </p:txBody>
          </p:sp>
        </mc:Choice>
        <mc:Fallback xmlns="">
          <p:sp>
            <p:nvSpPr>
              <p:cNvPr id="68" name="TextovéPole 67">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5004848" y="1940003"/>
                <a:ext cx="4031648" cy="523220"/>
              </a:xfrm>
              <a:prstGeom prst="rect">
                <a:avLst/>
              </a:prstGeom>
              <a:blipFill rotWithShape="1">
                <a:blip r:embed="rId11"/>
                <a:stretch>
                  <a:fillRect t="-2326" b="-9302"/>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6" name="TextovéPole 45">
                <a:extLst>
                  <a:ext uri="{FF2B5EF4-FFF2-40B4-BE49-F238E27FC236}">
                    <a16:creationId xmlns:a16="http://schemas.microsoft.com/office/drawing/2014/main" id="{05FC8A4A-3761-4383-881C-9096ADBF4AD7}"/>
                  </a:ext>
                </a:extLst>
              </p:cNvPr>
              <p:cNvSpPr txBox="1"/>
              <p:nvPr/>
            </p:nvSpPr>
            <p:spPr>
              <a:xfrm>
                <a:off x="1691680" y="3177580"/>
                <a:ext cx="6048672" cy="533288"/>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400" b="0" i="1" smtClean="0">
                          <a:latin typeface="Cambria Math"/>
                          <a:ea typeface="Cambria Math" panose="02040503050406030204" pitchFamily="18" charset="0"/>
                        </a:rPr>
                        <m:t>𝐶</m:t>
                      </m:r>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a:ea typeface="Cambria Math" panose="02040503050406030204" pitchFamily="18" charset="0"/>
                            </a:rPr>
                            <m:t>𝐸</m:t>
                          </m:r>
                          <m:r>
                            <a:rPr lang="cs-CZ" sz="1400" b="0" i="1" smtClean="0">
                              <a:latin typeface="Cambria Math"/>
                              <a:ea typeface="Cambria Math" panose="02040503050406030204" pitchFamily="18" charset="0"/>
                            </a:rPr>
                            <m:t>(</m:t>
                          </m:r>
                          <m:r>
                            <a:rPr lang="cs-CZ" sz="1400" b="0" i="1" smtClean="0">
                              <a:latin typeface="Cambria Math"/>
                              <a:ea typeface="Cambria Math" panose="02040503050406030204" pitchFamily="18" charset="0"/>
                            </a:rPr>
                            <m:t>𝐶</m:t>
                          </m:r>
                          <m:r>
                            <a:rPr lang="cs-CZ" sz="1400" b="0" i="1" smtClean="0">
                              <a:latin typeface="Cambria Math"/>
                              <a:ea typeface="Cambria Math" panose="02040503050406030204" pitchFamily="18" charset="0"/>
                            </a:rPr>
                            <m:t>)</m:t>
                          </m:r>
                        </m:num>
                        <m:den>
                          <m:r>
                            <a:rPr lang="cs-CZ" sz="1400" b="0" i="1" smtClean="0">
                              <a:latin typeface="Cambria Math"/>
                              <a:ea typeface="Cambria Math" panose="02040503050406030204" pitchFamily="18" charset="0"/>
                            </a:rPr>
                            <m:t>1+</m:t>
                          </m:r>
                          <m:r>
                            <a:rPr lang="cs-CZ" sz="1400" b="0" i="1" smtClean="0">
                              <a:latin typeface="Cambria Math"/>
                              <a:ea typeface="Cambria Math" panose="02040503050406030204" pitchFamily="18" charset="0"/>
                            </a:rPr>
                            <m:t>𝑟</m:t>
                          </m:r>
                        </m:den>
                      </m:f>
                      <m:r>
                        <a:rPr lang="cs-CZ" sz="1400" b="0" i="1" smtClean="0">
                          <a:latin typeface="Cambria Math"/>
                          <a:ea typeface="Cambria Math" panose="02040503050406030204" pitchFamily="18" charset="0"/>
                        </a:rPr>
                        <m:t>=</m:t>
                      </m:r>
                      <m:f>
                        <m:fPr>
                          <m:ctrlPr>
                            <a:rPr lang="cs-CZ" sz="1400" i="1" smtClean="0">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𝑝</m:t>
                          </m:r>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a:ea typeface="Cambria Math" panose="02040503050406030204" pitchFamily="18" charset="0"/>
                                </a:rPr>
                                <m:t>𝐶</m:t>
                              </m:r>
                            </m:e>
                            <m:sub>
                              <m:r>
                                <a:rPr lang="cs-CZ" sz="1400" b="0" i="1" smtClean="0">
                                  <a:latin typeface="Cambria Math"/>
                                  <a:ea typeface="Cambria Math" panose="02040503050406030204" pitchFamily="18" charset="0"/>
                                </a:rPr>
                                <m:t>𝑢</m:t>
                              </m:r>
                            </m:sub>
                          </m:sSub>
                          <m:r>
                            <a:rPr lang="cs-CZ" sz="1400" b="0" i="1" smtClean="0">
                              <a:latin typeface="Cambria Math" panose="02040503050406030204" pitchFamily="18" charset="0"/>
                              <a:ea typeface="Cambria Math" panose="02040503050406030204" pitchFamily="18" charset="0"/>
                            </a:rPr>
                            <m:t>+</m:t>
                          </m:r>
                          <m:d>
                            <m:dPr>
                              <m:ctrlPr>
                                <a:rPr lang="cs-CZ" sz="1400" b="0" i="1" smtClean="0">
                                  <a:latin typeface="Cambria Math" panose="02040503050406030204" pitchFamily="18" charset="0"/>
                                  <a:ea typeface="Cambria Math" panose="02040503050406030204" pitchFamily="18" charset="0"/>
                                </a:rPr>
                              </m:ctrlPr>
                            </m:dPr>
                            <m:e>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𝑝</m:t>
                              </m:r>
                            </m:e>
                          </m:d>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a:ea typeface="Cambria Math"/>
                                </a:rPr>
                                <m:t>×</m:t>
                              </m:r>
                              <m:r>
                                <a:rPr lang="cs-CZ" sz="1400" b="0" i="1" smtClean="0">
                                  <a:latin typeface="Cambria Math"/>
                                  <a:ea typeface="Cambria Math" panose="02040503050406030204" pitchFamily="18" charset="0"/>
                                </a:rPr>
                                <m:t>𝐶</m:t>
                              </m:r>
                            </m:e>
                            <m:sub>
                              <m:r>
                                <a:rPr lang="cs-CZ" sz="1400" b="0" i="1" smtClean="0">
                                  <a:latin typeface="Cambria Math"/>
                                  <a:ea typeface="Cambria Math" panose="02040503050406030204" pitchFamily="18" charset="0"/>
                                </a:rPr>
                                <m:t>𝑑</m:t>
                              </m:r>
                            </m:sub>
                          </m:sSub>
                        </m:num>
                        <m:den>
                          <m:r>
                            <a:rPr lang="cs-CZ" sz="1400" b="0" i="1" smtClean="0">
                              <a:latin typeface="Cambria Math" panose="02040503050406030204" pitchFamily="18" charset="0"/>
                              <a:ea typeface="Cambria Math" panose="02040503050406030204" pitchFamily="18" charset="0"/>
                            </a:rPr>
                            <m:t>1+</m:t>
                          </m:r>
                          <m:r>
                            <a:rPr lang="cs-CZ" sz="1400" b="0" i="1" smtClean="0">
                              <a:latin typeface="Cambria Math" panose="02040503050406030204" pitchFamily="18" charset="0"/>
                              <a:ea typeface="Cambria Math" panose="02040503050406030204" pitchFamily="18" charset="0"/>
                            </a:rPr>
                            <m:t>𝑟</m:t>
                          </m:r>
                        </m:den>
                      </m:f>
                      <m:r>
                        <a:rPr lang="cs-CZ" sz="1400" b="0" i="1" smtClean="0">
                          <a:latin typeface="Cambria Math"/>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r>
                            <a:rPr lang="cs-CZ" sz="1400" b="0" i="1" smtClean="0">
                              <a:latin typeface="Cambria Math"/>
                              <a:ea typeface="Cambria Math" panose="02040503050406030204" pitchFamily="18" charset="0"/>
                            </a:rPr>
                            <m:t>0.6667</m:t>
                          </m:r>
                          <m:r>
                            <a:rPr lang="cs-CZ" sz="1400" b="0" i="1" smtClean="0">
                              <a:latin typeface="Cambria Math"/>
                              <a:ea typeface="Cambria Math"/>
                            </a:rPr>
                            <m:t>×20+0.3333×0</m:t>
                          </m:r>
                        </m:num>
                        <m:den>
                          <m:r>
                            <a:rPr lang="cs-CZ" sz="1400" b="0" i="1" smtClean="0">
                              <a:latin typeface="Cambria Math"/>
                              <a:ea typeface="Cambria Math" panose="02040503050406030204" pitchFamily="18" charset="0"/>
                            </a:rPr>
                            <m:t>1.1</m:t>
                          </m:r>
                        </m:den>
                      </m:f>
                      <m:r>
                        <a:rPr lang="cs-CZ" sz="1400" b="0" i="1" smtClean="0">
                          <a:latin typeface="Cambria Math"/>
                          <a:ea typeface="Cambria Math" panose="02040503050406030204" pitchFamily="18" charset="0"/>
                        </a:rPr>
                        <m:t>=</m:t>
                      </m:r>
                      <m:r>
                        <a:rPr lang="cs-CZ" sz="1400" b="1" i="1" smtClean="0">
                          <a:solidFill>
                            <a:srgbClr val="C00000"/>
                          </a:solidFill>
                          <a:latin typeface="Cambria Math"/>
                          <a:ea typeface="Cambria Math" panose="02040503050406030204" pitchFamily="18" charset="0"/>
                        </a:rPr>
                        <m:t>𝟏𝟐</m:t>
                      </m:r>
                      <m:r>
                        <a:rPr lang="cs-CZ" sz="1400" b="1" i="1" smtClean="0">
                          <a:solidFill>
                            <a:srgbClr val="C00000"/>
                          </a:solidFill>
                          <a:latin typeface="Cambria Math"/>
                          <a:ea typeface="Cambria Math" panose="02040503050406030204" pitchFamily="18" charset="0"/>
                        </a:rPr>
                        <m:t>.</m:t>
                      </m:r>
                      <m:r>
                        <a:rPr lang="cs-CZ" sz="1400" b="1" i="1" smtClean="0">
                          <a:solidFill>
                            <a:srgbClr val="C00000"/>
                          </a:solidFill>
                          <a:latin typeface="Cambria Math"/>
                          <a:ea typeface="Cambria Math" panose="02040503050406030204" pitchFamily="18" charset="0"/>
                        </a:rPr>
                        <m:t>𝟏𝟐</m:t>
                      </m:r>
                      <m:r>
                        <a:rPr lang="cs-CZ" sz="1400" b="1" i="1" smtClean="0">
                          <a:solidFill>
                            <a:srgbClr val="C00000"/>
                          </a:solidFill>
                          <a:latin typeface="Cambria Math"/>
                          <a:ea typeface="Cambria Math" panose="02040503050406030204" pitchFamily="18" charset="0"/>
                        </a:rPr>
                        <m:t> € </m:t>
                      </m:r>
                    </m:oMath>
                  </m:oMathPara>
                </a14:m>
                <a:endParaRPr lang="en-GB" sz="1400" b="1" dirty="0">
                  <a:latin typeface="Cambria Math" panose="02040503050406030204" pitchFamily="18" charset="0"/>
                  <a:ea typeface="Cambria Math" panose="02040503050406030204" pitchFamily="18" charset="0"/>
                </a:endParaRPr>
              </a:p>
            </p:txBody>
          </p:sp>
        </mc:Choice>
        <mc:Fallback xmlns="">
          <p:sp>
            <p:nvSpPr>
              <p:cNvPr id="46" name="TextovéPole 45">
                <a:extLst>
                  <a:ext uri="{FF2B5EF4-FFF2-40B4-BE49-F238E27FC236}">
                    <a16:creationId xmlns="" xmlns:a16="http://schemas.microsoft.com/office/drawing/2014/main"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1691680" y="3177580"/>
                <a:ext cx="6048672" cy="533288"/>
              </a:xfrm>
              <a:prstGeom prst="rect">
                <a:avLst/>
              </a:prstGeom>
              <a:blipFill rotWithShape="1">
                <a:blip r:embed="rId12"/>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2" name="TextovéPole 61">
                <a:extLst>
                  <a:ext uri="{FF2B5EF4-FFF2-40B4-BE49-F238E27FC236}">
                    <a16:creationId xmlns:a16="http://schemas.microsoft.com/office/drawing/2014/main" id="{05FC8A4A-3761-4383-881C-9096ADBF4AD7}"/>
                  </a:ext>
                </a:extLst>
              </p:cNvPr>
              <p:cNvSpPr txBox="1"/>
              <p:nvPr/>
            </p:nvSpPr>
            <p:spPr>
              <a:xfrm>
                <a:off x="6253585" y="4175675"/>
                <a:ext cx="2782911" cy="1260923"/>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𝑝</m:t>
                    </m:r>
                  </m:oMath>
                </a14:m>
                <a:r>
                  <a:rPr lang="en-GB" sz="1400" dirty="0">
                    <a:latin typeface="Cambria Math" panose="02040503050406030204" pitchFamily="18" charset="0"/>
                    <a:ea typeface="Cambria Math" panose="02040503050406030204" pitchFamily="18" charset="0"/>
                  </a:rPr>
                  <a:t>… risk-neutral probability</a:t>
                </a:r>
              </a:p>
              <a:p>
                <a:pPr>
                  <a:buClr>
                    <a:srgbClr val="7030A0"/>
                  </a:buClr>
                  <a:buSzPct val="100000"/>
                </a:pPr>
                <a:r>
                  <a:rPr lang="en-GB" sz="1400" b="0" i="1" dirty="0">
                    <a:latin typeface="Cambria Math"/>
                    <a:ea typeface="Cambria Math" panose="02040503050406030204" pitchFamily="18" charset="0"/>
                  </a:rPr>
                  <a:t>k </a:t>
                </a:r>
                <a:r>
                  <a:rPr lang="en-GB" sz="1400" dirty="0">
                    <a:latin typeface="Cambria Math" panose="02040503050406030204" pitchFamily="18" charset="0"/>
                    <a:ea typeface="Cambria Math" panose="02040503050406030204" pitchFamily="18" charset="0"/>
                  </a:rPr>
                  <a:t>… number of jumps up </a:t>
                </a:r>
              </a:p>
              <a:p>
                <a:pPr>
                  <a:buClr>
                    <a:srgbClr val="7030A0"/>
                  </a:buClr>
                  <a:buSzPct val="100000"/>
                </a:pPr>
                <a14:m>
                  <m:oMath xmlns:m="http://schemas.openxmlformats.org/officeDocument/2006/math">
                    <m:r>
                      <a:rPr lang="en-GB" sz="1400" b="0" i="1" smtClean="0">
                        <a:latin typeface="Cambria Math"/>
                        <a:ea typeface="Cambria Math" panose="02040503050406030204" pitchFamily="18" charset="0"/>
                      </a:rPr>
                      <m:t>𝑇</m:t>
                    </m:r>
                  </m:oMath>
                </a14:m>
                <a:r>
                  <a:rPr lang="en-GB" sz="1400" dirty="0">
                    <a:latin typeface="Cambria Math" panose="02040503050406030204" pitchFamily="18" charset="0"/>
                    <a:ea typeface="Cambria Math" panose="02040503050406030204" pitchFamily="18" charset="0"/>
                  </a:rPr>
                  <a:t>… number of periods</a:t>
                </a:r>
              </a:p>
              <a:p>
                <a:pPr>
                  <a:buClr>
                    <a:srgbClr val="7030A0"/>
                  </a:buClr>
                  <a:buSzPct val="100000"/>
                </a:pPr>
                <a14:m>
                  <m:oMath xmlns:m="http://schemas.openxmlformats.org/officeDocument/2006/math">
                    <m:r>
                      <a:rPr lang="cs-CZ" sz="1400" b="0" i="1" smtClean="0">
                        <a:latin typeface="Cambria Math" panose="02040503050406030204" pitchFamily="18" charset="0"/>
                        <a:ea typeface="Cambria Math" panose="02040503050406030204" pitchFamily="18" charset="0"/>
                      </a:rPr>
                      <m:t>𝑎</m:t>
                    </m:r>
                  </m:oMath>
                </a14:m>
                <a:r>
                  <a:rPr lang="en-GB" sz="1400" dirty="0">
                    <a:latin typeface="Cambria Math" panose="02040503050406030204" pitchFamily="18" charset="0"/>
                    <a:ea typeface="Cambria Math" panose="02040503050406030204" pitchFamily="18" charset="0"/>
                  </a:rPr>
                  <a:t>…  floor of in-the-money states</a:t>
                </a:r>
              </a:p>
              <a:p>
                <a:pPr>
                  <a:buClr>
                    <a:srgbClr val="7030A0"/>
                  </a:buClr>
                  <a:buSzPct val="100000"/>
                </a:pPr>
                <a14:m>
                  <m:oMath xmlns:m="http://schemas.openxmlformats.org/officeDocument/2006/math">
                    <m:d>
                      <m:dPr>
                        <m:ctrlPr>
                          <a:rPr lang="en-GB" sz="1200" i="1">
                            <a:latin typeface="Cambria Math" panose="02040503050406030204" pitchFamily="18" charset="0"/>
                            <a:ea typeface="Cambria Math" panose="02040503050406030204" pitchFamily="18" charset="0"/>
                          </a:rPr>
                        </m:ctrlPr>
                      </m:dPr>
                      <m:e>
                        <m:m>
                          <m:mPr>
                            <m:mcs>
                              <m:mc>
                                <m:mcPr>
                                  <m:count m:val="1"/>
                                  <m:mcJc m:val="center"/>
                                </m:mcPr>
                              </m:mc>
                            </m:mcs>
                            <m:ctrlPr>
                              <a:rPr lang="en-GB" sz="1200" i="1">
                                <a:latin typeface="Cambria Math" panose="02040503050406030204" pitchFamily="18" charset="0"/>
                                <a:ea typeface="Cambria Math" panose="02040503050406030204" pitchFamily="18" charset="0"/>
                              </a:rPr>
                            </m:ctrlPr>
                          </m:mPr>
                          <m:mr>
                            <m:e>
                              <m:r>
                                <m:rPr>
                                  <m:brk m:alnAt="7"/>
                                </m:rPr>
                                <a:rPr lang="en-GB" sz="1200" i="1">
                                  <a:latin typeface="Cambria Math"/>
                                  <a:ea typeface="Cambria Math" panose="02040503050406030204" pitchFamily="18" charset="0"/>
                                </a:rPr>
                                <m:t>𝑇</m:t>
                              </m:r>
                            </m:e>
                          </m:mr>
                          <m:mr>
                            <m:e>
                              <m:r>
                                <a:rPr lang="en-GB" sz="1200" i="1">
                                  <a:latin typeface="Cambria Math"/>
                                  <a:ea typeface="Cambria Math" panose="02040503050406030204" pitchFamily="18" charset="0"/>
                                </a:rPr>
                                <m:t>𝑘</m:t>
                              </m:r>
                            </m:e>
                          </m:mr>
                        </m:m>
                      </m:e>
                    </m:d>
                    <m:r>
                      <a:rPr lang="en-GB" sz="1200" b="0" i="1" smtClean="0">
                        <a:latin typeface="Cambria Math"/>
                        <a:ea typeface="Cambria Math" panose="02040503050406030204" pitchFamily="18" charset="0"/>
                      </a:rPr>
                      <m:t>=</m:t>
                    </m:r>
                    <m:f>
                      <m:fPr>
                        <m:ctrlPr>
                          <a:rPr lang="en-GB" sz="1200" b="0" i="1" smtClean="0">
                            <a:latin typeface="Cambria Math" panose="02040503050406030204" pitchFamily="18" charset="0"/>
                            <a:ea typeface="Cambria Math" panose="02040503050406030204" pitchFamily="18" charset="0"/>
                          </a:rPr>
                        </m:ctrlPr>
                      </m:fPr>
                      <m:num>
                        <m:r>
                          <a:rPr lang="en-GB" sz="1200" b="0" i="1" smtClean="0">
                            <a:latin typeface="Cambria Math"/>
                            <a:ea typeface="Cambria Math" panose="02040503050406030204" pitchFamily="18" charset="0"/>
                          </a:rPr>
                          <m:t>𝑇</m:t>
                        </m:r>
                        <m:r>
                          <a:rPr lang="en-GB" sz="1200" b="0" i="1" smtClean="0">
                            <a:latin typeface="Cambria Math"/>
                            <a:ea typeface="Cambria Math" panose="02040503050406030204" pitchFamily="18" charset="0"/>
                          </a:rPr>
                          <m:t>!</m:t>
                        </m:r>
                      </m:num>
                      <m:den>
                        <m:r>
                          <a:rPr lang="en-GB" sz="1200" b="0" i="1" smtClean="0">
                            <a:latin typeface="Cambria Math"/>
                            <a:ea typeface="Cambria Math" panose="02040503050406030204" pitchFamily="18" charset="0"/>
                          </a:rPr>
                          <m:t>𝑘</m:t>
                        </m:r>
                        <m:r>
                          <a:rPr lang="en-GB" sz="1200" b="0" i="1" smtClean="0">
                            <a:latin typeface="Cambria Math"/>
                            <a:ea typeface="Cambria Math" panose="02040503050406030204" pitchFamily="18" charset="0"/>
                          </a:rPr>
                          <m:t>!</m:t>
                        </m:r>
                        <m:d>
                          <m:dPr>
                            <m:ctrlPr>
                              <a:rPr lang="en-GB" sz="1200" b="0" i="1" smtClean="0">
                                <a:latin typeface="Cambria Math" panose="02040503050406030204" pitchFamily="18" charset="0"/>
                                <a:ea typeface="Cambria Math" panose="02040503050406030204" pitchFamily="18" charset="0"/>
                              </a:rPr>
                            </m:ctrlPr>
                          </m:dPr>
                          <m:e>
                            <m:r>
                              <a:rPr lang="en-GB" sz="1200" b="0" i="1" smtClean="0">
                                <a:latin typeface="Cambria Math"/>
                                <a:ea typeface="Cambria Math" panose="02040503050406030204" pitchFamily="18" charset="0"/>
                              </a:rPr>
                              <m:t>𝑇</m:t>
                            </m:r>
                            <m:r>
                              <a:rPr lang="en-GB" sz="1200" b="0" i="1" smtClean="0">
                                <a:latin typeface="Cambria Math"/>
                                <a:ea typeface="Cambria Math" panose="02040503050406030204" pitchFamily="18" charset="0"/>
                              </a:rPr>
                              <m:t>−</m:t>
                            </m:r>
                            <m:r>
                              <a:rPr lang="en-GB" sz="1200" b="0" i="1" smtClean="0">
                                <a:latin typeface="Cambria Math"/>
                                <a:ea typeface="Cambria Math" panose="02040503050406030204" pitchFamily="18" charset="0"/>
                              </a:rPr>
                              <m:t>𝑘</m:t>
                            </m:r>
                          </m:e>
                        </m:d>
                        <m:r>
                          <a:rPr lang="en-GB" sz="1200" b="0" i="1" smtClean="0">
                            <a:latin typeface="Cambria Math"/>
                            <a:ea typeface="Cambria Math" panose="02040503050406030204" pitchFamily="18" charset="0"/>
                          </a:rPr>
                          <m:t>!</m:t>
                        </m:r>
                      </m:den>
                    </m:f>
                  </m:oMath>
                </a14:m>
                <a:r>
                  <a:rPr lang="en-GB" sz="1200" dirty="0">
                    <a:latin typeface="Cambria Math" panose="02040503050406030204" pitchFamily="18" charset="0"/>
                    <a:ea typeface="Cambria Math" panose="02040503050406030204" pitchFamily="18" charset="0"/>
                  </a:rPr>
                  <a:t> </a:t>
                </a:r>
                <a:r>
                  <a:rPr lang="en-GB" sz="1400" dirty="0">
                    <a:latin typeface="Cambria Math" panose="02040503050406030204" pitchFamily="18" charset="0"/>
                    <a:ea typeface="Cambria Math" panose="02040503050406030204" pitchFamily="18" charset="0"/>
                  </a:rPr>
                  <a:t>… binomial coefficient</a:t>
                </a:r>
              </a:p>
            </p:txBody>
          </p:sp>
        </mc:Choice>
        <mc:Fallback xmlns="">
          <p:sp>
            <p:nvSpPr>
              <p:cNvPr id="62" name="TextovéPole 61">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6253585" y="4175675"/>
                <a:ext cx="2782911" cy="1260923"/>
              </a:xfrm>
              <a:prstGeom prst="rect">
                <a:avLst/>
              </a:prstGeom>
              <a:blipFill>
                <a:blip r:embed="rId13"/>
                <a:stretch>
                  <a:fillRect l="-658" t="-1449" r="-658"/>
                </a:stretch>
              </a:blipFill>
              <a:ln>
                <a:noFill/>
              </a:ln>
            </p:spPr>
            <p:txBody>
              <a:bodyPr/>
              <a:lstStyle/>
              <a:p>
                <a:r>
                  <a:rPr lang="cs-CZ">
                    <a:noFill/>
                  </a:rPr>
                  <a:t> </a:t>
                </a:r>
              </a:p>
            </p:txBody>
          </p:sp>
        </mc:Fallback>
      </mc:AlternateContent>
      <p:grpSp>
        <p:nvGrpSpPr>
          <p:cNvPr id="13" name="Skupina 12">
            <a:extLst>
              <a:ext uri="{FF2B5EF4-FFF2-40B4-BE49-F238E27FC236}">
                <a16:creationId xmlns:a16="http://schemas.microsoft.com/office/drawing/2014/main" id="{392D3870-8805-B463-E5AC-605B0AADF7E2}"/>
              </a:ext>
            </a:extLst>
          </p:cNvPr>
          <p:cNvGrpSpPr/>
          <p:nvPr/>
        </p:nvGrpSpPr>
        <p:grpSpPr>
          <a:xfrm>
            <a:off x="1043608" y="3958748"/>
            <a:ext cx="5472608" cy="1755016"/>
            <a:chOff x="971600" y="4074224"/>
            <a:chExt cx="5472608" cy="1755016"/>
          </a:xfrm>
        </p:grpSpPr>
        <mc:AlternateContent xmlns:mc="http://schemas.openxmlformats.org/markup-compatibility/2006" xmlns:a14="http://schemas.microsoft.com/office/drawing/2010/main">
          <mc:Choice Requires="a14">
            <p:sp>
              <p:nvSpPr>
                <p:cNvPr id="12" name="TextovéPole 11">
                  <a:extLst>
                    <a:ext uri="{FF2B5EF4-FFF2-40B4-BE49-F238E27FC236}">
                      <a16:creationId xmlns:a16="http://schemas.microsoft.com/office/drawing/2014/main" id="{8176A21C-85EA-5985-13AB-5FA0DE65E9E8}"/>
                    </a:ext>
                  </a:extLst>
                </p:cNvPr>
                <p:cNvSpPr txBox="1"/>
                <p:nvPr/>
              </p:nvSpPr>
              <p:spPr>
                <a:xfrm>
                  <a:off x="971600" y="4448692"/>
                  <a:ext cx="4896544" cy="660052"/>
                </a:xfrm>
                <a:prstGeom prst="rect">
                  <a:avLst/>
                </a:prstGeom>
                <a:noFill/>
              </p:spPr>
              <p:txBody>
                <a:bodyPr wrap="squar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a:ea typeface="Cambria Math" panose="02040503050406030204" pitchFamily="18" charset="0"/>
                              </a:rPr>
                              <m:t>1</m:t>
                            </m:r>
                          </m:num>
                          <m:den>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(1+</m:t>
                                </m:r>
                                <m:r>
                                  <a:rPr lang="cs-CZ" sz="1600" i="1">
                                    <a:latin typeface="Cambria Math" panose="02040503050406030204" pitchFamily="18" charset="0"/>
                                    <a:ea typeface="Cambria Math" panose="02040503050406030204" pitchFamily="18" charset="0"/>
                                  </a:rPr>
                                  <m:t>𝑟</m:t>
                                </m:r>
                                <m:r>
                                  <a:rPr lang="cs-CZ" sz="1600" i="1">
                                    <a:latin typeface="Cambria Math" panose="02040503050406030204" pitchFamily="18" charset="0"/>
                                    <a:ea typeface="Cambria Math" panose="02040503050406030204" pitchFamily="18" charset="0"/>
                                  </a:rPr>
                                  <m:t>)</m:t>
                                </m:r>
                              </m:e>
                              <m:sup>
                                <m:r>
                                  <a:rPr lang="cs-CZ" sz="1600" i="1">
                                    <a:latin typeface="Cambria Math" panose="02040503050406030204" pitchFamily="18" charset="0"/>
                                    <a:ea typeface="Cambria Math" panose="02040503050406030204" pitchFamily="18" charset="0"/>
                                  </a:rPr>
                                  <m:t>𝑇</m:t>
                                </m:r>
                              </m:sup>
                            </m:sSup>
                          </m:den>
                        </m:f>
                        <m:d>
                          <m:dPr>
                            <m:begChr m:val="["/>
                            <m:endChr m:val="]"/>
                            <m:ctrlPr>
                              <a:rPr lang="cs-CZ" sz="1600" b="0" i="1" smtClean="0">
                                <a:latin typeface="Cambria Math" panose="02040503050406030204" pitchFamily="18" charset="0"/>
                                <a:ea typeface="Cambria Math" panose="02040503050406030204" pitchFamily="18" charset="0"/>
                              </a:rPr>
                            </m:ctrlPr>
                          </m:dPr>
                          <m:e>
                            <m:nary>
                              <m:naryPr>
                                <m:chr m:val="∑"/>
                                <m:supHide m:val="on"/>
                                <m:ctrlPr>
                                  <a:rPr lang="cs-CZ" sz="1600" b="0" i="1" smtClean="0">
                                    <a:latin typeface="Cambria Math" panose="02040503050406030204" pitchFamily="18" charset="0"/>
                                    <a:ea typeface="Cambria Math" panose="02040503050406030204" pitchFamily="18" charset="0"/>
                                  </a:rPr>
                                </m:ctrlPr>
                              </m:naryPr>
                              <m:sub>
                                <m:r>
                                  <m:rPr>
                                    <m:brk m:alnAt="7"/>
                                  </m:rPr>
                                  <a:rPr lang="cs-CZ" sz="1600" b="0" i="1" smtClean="0">
                                    <a:latin typeface="Cambria Math" panose="02040503050406030204" pitchFamily="18" charset="0"/>
                                    <a:ea typeface="Cambria Math" panose="02040503050406030204" pitchFamily="18" charset="0"/>
                                  </a:rPr>
                                  <m:t>𝑘</m:t>
                                </m:r>
                                <m:r>
                                  <a:rPr lang="en-GB" sz="1600" b="0" i="1" smtClean="0">
                                    <a:latin typeface="Cambria Math" panose="02040503050406030204" pitchFamily="18" charset="0"/>
                                    <a:ea typeface="Cambria Math" panose="02040503050406030204" pitchFamily="18" charset="0"/>
                                  </a:rPr>
                                  <m:t>&gt;</m:t>
                                </m:r>
                                <m:r>
                                  <a:rPr lang="cs-CZ" sz="1600" b="0" i="1" smtClean="0">
                                    <a:latin typeface="Cambria Math" panose="02040503050406030204" pitchFamily="18" charset="0"/>
                                    <a:ea typeface="Cambria Math" panose="02040503050406030204" pitchFamily="18" charset="0"/>
                                  </a:rPr>
                                  <m:t>𝑎</m:t>
                                </m:r>
                              </m:sub>
                              <m:sup/>
                              <m:e>
                                <m:d>
                                  <m:dPr>
                                    <m:ctrlPr>
                                      <a:rPr lang="cs-CZ" sz="1600" i="1">
                                        <a:latin typeface="Cambria Math" panose="02040503050406030204" pitchFamily="18" charset="0"/>
                                        <a:ea typeface="Cambria Math" panose="02040503050406030204" pitchFamily="18" charset="0"/>
                                      </a:rPr>
                                    </m:ctrlPr>
                                  </m:dPr>
                                  <m:e>
                                    <m:m>
                                      <m:mPr>
                                        <m:mcs>
                                          <m:mc>
                                            <m:mcPr>
                                              <m:count m:val="1"/>
                                              <m:mcJc m:val="center"/>
                                            </m:mcPr>
                                          </m:mc>
                                        </m:mcs>
                                        <m:ctrlPr>
                                          <a:rPr lang="cs-CZ" sz="1600" i="1">
                                            <a:latin typeface="Cambria Math" panose="02040503050406030204" pitchFamily="18" charset="0"/>
                                            <a:ea typeface="Cambria Math" panose="02040503050406030204" pitchFamily="18" charset="0"/>
                                          </a:rPr>
                                        </m:ctrlPr>
                                      </m:mPr>
                                      <m:mr>
                                        <m:e>
                                          <m:r>
                                            <m:rPr>
                                              <m:brk m:alnAt="7"/>
                                            </m:rPr>
                                            <a:rPr lang="cs-CZ" sz="1600" i="1">
                                              <a:latin typeface="Cambria Math"/>
                                              <a:ea typeface="Cambria Math" panose="02040503050406030204" pitchFamily="18" charset="0"/>
                                            </a:rPr>
                                            <m:t>𝑇</m:t>
                                          </m:r>
                                        </m:e>
                                      </m:mr>
                                      <m:mr>
                                        <m:e>
                                          <m:r>
                                            <a:rPr lang="cs-CZ" sz="1600" i="1">
                                              <a:latin typeface="Cambria Math"/>
                                              <a:ea typeface="Cambria Math" panose="02040503050406030204" pitchFamily="18" charset="0"/>
                                            </a:rPr>
                                            <m:t>𝑘</m:t>
                                          </m:r>
                                        </m:e>
                                      </m:mr>
                                    </m:m>
                                  </m:e>
                                </m:d>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𝑝</m:t>
                                    </m:r>
                                  </m:e>
                                  <m:sup>
                                    <m:r>
                                      <a:rPr lang="cs-CZ" sz="1600" i="1">
                                        <a:latin typeface="Cambria Math"/>
                                        <a:ea typeface="Cambria Math" panose="02040503050406030204" pitchFamily="18" charset="0"/>
                                      </a:rPr>
                                      <m:t>𝑘</m:t>
                                    </m:r>
                                  </m:sup>
                                </m:sSup>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(1−</m:t>
                                    </m:r>
                                    <m:r>
                                      <a:rPr lang="cs-CZ" sz="1600" i="1">
                                        <a:latin typeface="Cambria Math" panose="02040503050406030204" pitchFamily="18" charset="0"/>
                                        <a:ea typeface="Cambria Math" panose="02040503050406030204" pitchFamily="18" charset="0"/>
                                      </a:rPr>
                                      <m:t>𝑝</m:t>
                                    </m:r>
                                    <m:r>
                                      <a:rPr lang="cs-CZ" sz="1600" i="1">
                                        <a:latin typeface="Cambria Math" panose="02040503050406030204" pitchFamily="18" charset="0"/>
                                        <a:ea typeface="Cambria Math" panose="02040503050406030204" pitchFamily="18" charset="0"/>
                                      </a:rPr>
                                      <m:t>)</m:t>
                                    </m:r>
                                  </m:e>
                                  <m:sup>
                                    <m:r>
                                      <a:rPr lang="cs-CZ" sz="1600" i="1">
                                        <a:latin typeface="Cambria Math"/>
                                        <a:ea typeface="Cambria Math" panose="02040503050406030204" pitchFamily="18" charset="0"/>
                                      </a:rPr>
                                      <m:t>𝑇</m:t>
                                    </m:r>
                                    <m:r>
                                      <a:rPr lang="cs-CZ" sz="1600" i="1">
                                        <a:latin typeface="Cambria Math"/>
                                        <a:ea typeface="Cambria Math" panose="02040503050406030204" pitchFamily="18" charset="0"/>
                                      </a:rPr>
                                      <m:t>−</m:t>
                                    </m:r>
                                    <m:r>
                                      <a:rPr lang="cs-CZ" sz="1600" i="1">
                                        <a:latin typeface="Cambria Math"/>
                                        <a:ea typeface="Cambria Math" panose="02040503050406030204" pitchFamily="18" charset="0"/>
                                      </a:rPr>
                                      <m:t>𝑘</m:t>
                                    </m:r>
                                  </m:sup>
                                </m:sSup>
                                <m:r>
                                  <a:rPr lang="cs-CZ" sz="1600" i="1">
                                    <a:latin typeface="Cambria Math"/>
                                    <a:ea typeface="Cambria Math"/>
                                  </a:rPr>
                                  <m:t>×</m:t>
                                </m:r>
                                <m:d>
                                  <m:dPr>
                                    <m:ctrlPr>
                                      <a:rPr lang="cs-CZ" sz="1600" i="1">
                                        <a:latin typeface="Cambria Math" panose="02040503050406030204" pitchFamily="18" charset="0"/>
                                        <a:ea typeface="Cambria Math"/>
                                      </a:rPr>
                                    </m:ctrlPr>
                                  </m:dPr>
                                  <m:e>
                                    <m:r>
                                      <a:rPr lang="cs-CZ" sz="1600" i="1">
                                        <a:latin typeface="Cambria Math"/>
                                        <a:ea typeface="Cambria Math"/>
                                      </a:rPr>
                                      <m:t>𝑆</m:t>
                                    </m:r>
                                    <m:sSup>
                                      <m:sSupPr>
                                        <m:ctrlPr>
                                          <a:rPr lang="cs-CZ" sz="1600" i="1">
                                            <a:latin typeface="Cambria Math" panose="02040503050406030204" pitchFamily="18" charset="0"/>
                                            <a:ea typeface="Cambria Math"/>
                                          </a:rPr>
                                        </m:ctrlPr>
                                      </m:sSupPr>
                                      <m:e>
                                        <m:r>
                                          <a:rPr lang="cs-CZ" sz="1600" i="1">
                                            <a:latin typeface="Cambria Math"/>
                                            <a:ea typeface="Cambria Math"/>
                                          </a:rPr>
                                          <m:t>𝑢</m:t>
                                        </m:r>
                                      </m:e>
                                      <m:sup>
                                        <m:r>
                                          <a:rPr lang="cs-CZ" sz="1600" i="1">
                                            <a:latin typeface="Cambria Math"/>
                                            <a:ea typeface="Cambria Math"/>
                                          </a:rPr>
                                          <m:t>𝑘</m:t>
                                        </m:r>
                                      </m:sup>
                                    </m:sSup>
                                    <m:sSup>
                                      <m:sSupPr>
                                        <m:ctrlPr>
                                          <a:rPr lang="cs-CZ" sz="1600" i="1">
                                            <a:latin typeface="Cambria Math" panose="02040503050406030204" pitchFamily="18" charset="0"/>
                                            <a:ea typeface="Cambria Math"/>
                                          </a:rPr>
                                        </m:ctrlPr>
                                      </m:sSupPr>
                                      <m:e>
                                        <m:r>
                                          <a:rPr lang="cs-CZ" sz="1600" i="1">
                                            <a:latin typeface="Cambria Math"/>
                                            <a:ea typeface="Cambria Math"/>
                                          </a:rPr>
                                          <m:t>𝑑</m:t>
                                        </m:r>
                                      </m:e>
                                      <m:sup>
                                        <m:r>
                                          <a:rPr lang="cs-CZ" sz="1600" i="1">
                                            <a:latin typeface="Cambria Math"/>
                                            <a:ea typeface="Cambria Math"/>
                                          </a:rPr>
                                          <m:t>𝑇</m:t>
                                        </m:r>
                                        <m:r>
                                          <a:rPr lang="cs-CZ" sz="1600" i="1">
                                            <a:latin typeface="Cambria Math"/>
                                            <a:ea typeface="Cambria Math"/>
                                          </a:rPr>
                                          <m:t>−</m:t>
                                        </m:r>
                                        <m:r>
                                          <a:rPr lang="cs-CZ" sz="1600" i="1">
                                            <a:latin typeface="Cambria Math"/>
                                            <a:ea typeface="Cambria Math"/>
                                          </a:rPr>
                                          <m:t>𝑘</m:t>
                                        </m:r>
                                      </m:sup>
                                    </m:sSup>
                                    <m:r>
                                      <a:rPr lang="cs-CZ" sz="1600" i="1">
                                        <a:latin typeface="Cambria Math"/>
                                        <a:ea typeface="Cambria Math"/>
                                      </a:rPr>
                                      <m:t>−</m:t>
                                    </m:r>
                                    <m:r>
                                      <a:rPr lang="cs-CZ" sz="1600" i="1">
                                        <a:latin typeface="Cambria Math"/>
                                        <a:ea typeface="Cambria Math"/>
                                      </a:rPr>
                                      <m:t>𝑋</m:t>
                                    </m:r>
                                  </m:e>
                                </m:d>
                              </m:e>
                            </m:nary>
                          </m:e>
                        </m:d>
                      </m:oMath>
                    </m:oMathPara>
                  </a14:m>
                  <a:endParaRPr lang="cs-CZ" sz="1600" i="1" dirty="0">
                    <a:latin typeface="Cambria Math"/>
                    <a:ea typeface="Cambria Math" panose="02040503050406030204" pitchFamily="18" charset="0"/>
                  </a:endParaRPr>
                </a:p>
              </p:txBody>
            </p:sp>
          </mc:Choice>
          <mc:Fallback xmlns="">
            <p:sp>
              <p:nvSpPr>
                <p:cNvPr id="12" name="TextovéPole 11">
                  <a:extLst>
                    <a:ext uri="{FF2B5EF4-FFF2-40B4-BE49-F238E27FC236}">
                      <a16:creationId xmlns:a16="http://schemas.microsoft.com/office/drawing/2014/main" id="{8176A21C-85EA-5985-13AB-5FA0DE65E9E8}"/>
                    </a:ext>
                  </a:extLst>
                </p:cNvPr>
                <p:cNvSpPr txBox="1">
                  <a:spLocks noRot="1" noChangeAspect="1" noMove="1" noResize="1" noEditPoints="1" noAdjustHandles="1" noChangeArrowheads="1" noChangeShapeType="1" noTextEdit="1"/>
                </p:cNvSpPr>
                <p:nvPr/>
              </p:nvSpPr>
              <p:spPr>
                <a:xfrm>
                  <a:off x="971600" y="4448692"/>
                  <a:ext cx="4896544" cy="660052"/>
                </a:xfrm>
                <a:prstGeom prst="rect">
                  <a:avLst/>
                </a:prstGeom>
                <a:blipFill>
                  <a:blip r:embed="rId14"/>
                  <a:stretch>
                    <a:fillRect/>
                  </a:stretch>
                </a:blipFill>
              </p:spPr>
              <p:txBody>
                <a:bodyPr/>
                <a:lstStyle/>
                <a:p>
                  <a:r>
                    <a:rPr lang="cs-CZ">
                      <a:noFill/>
                    </a:rPr>
                    <a:t> </a:t>
                  </a:r>
                </a:p>
              </p:txBody>
            </p:sp>
          </mc:Fallback>
        </mc:AlternateContent>
        <p:sp>
          <p:nvSpPr>
            <p:cNvPr id="63" name="Levá složená závorka 62"/>
            <p:cNvSpPr/>
            <p:nvPr/>
          </p:nvSpPr>
          <p:spPr>
            <a:xfrm rot="16200000">
              <a:off x="4666906" y="4624109"/>
              <a:ext cx="258360" cy="699867"/>
            </a:xfrm>
            <a:prstGeom prst="leftBrace">
              <a:avLst>
                <a:gd name="adj1" fmla="val 30572"/>
                <a:gd name="adj2" fmla="val 76072"/>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mc:AlternateContent xmlns:mc="http://schemas.openxmlformats.org/markup-compatibility/2006" xmlns:a14="http://schemas.microsoft.com/office/drawing/2010/main">
          <mc:Choice Requires="a14">
            <p:sp>
              <p:nvSpPr>
                <p:cNvPr id="64" name="TextovéPole 63">
                  <a:extLst>
                    <a:ext uri="{FF2B5EF4-FFF2-40B4-BE49-F238E27FC236}">
                      <a16:creationId xmlns:a16="http://schemas.microsoft.com/office/drawing/2014/main" id="{05FC8A4A-3761-4383-881C-9096ADBF4AD7}"/>
                    </a:ext>
                  </a:extLst>
                </p:cNvPr>
                <p:cNvSpPr txBox="1"/>
                <p:nvPr/>
              </p:nvSpPr>
              <p:spPr>
                <a:xfrm>
                  <a:off x="4005444" y="5090576"/>
                  <a:ext cx="2438764" cy="738664"/>
                </a:xfrm>
                <a:prstGeom prst="rect">
                  <a:avLst/>
                </a:prstGeom>
                <a:noFill/>
                <a:ln>
                  <a:noFill/>
                </a:ln>
              </p:spPr>
              <p:txBody>
                <a:bodyPr wrap="square" rtlCol="0">
                  <a:spAutoFit/>
                </a:bodyPr>
                <a:lstStyle/>
                <a:p>
                  <a:pPr>
                    <a:buClr>
                      <a:srgbClr val="7030A0"/>
                    </a:buClr>
                    <a:buSzPct val="100000"/>
                  </a:pPr>
                  <a:r>
                    <a:rPr lang="en-GB" sz="1400" dirty="0">
                      <a:latin typeface="Cambria Math" panose="02040503050406030204" pitchFamily="18" charset="0"/>
                      <a:ea typeface="Cambria Math" panose="02040503050406030204" pitchFamily="18" charset="0"/>
                    </a:rPr>
                    <a:t>terminal stock price after </a:t>
                  </a:r>
                  <a14:m>
                    <m:oMath xmlns:m="http://schemas.openxmlformats.org/officeDocument/2006/math">
                      <m:r>
                        <a:rPr lang="en-GB" sz="1400" b="0" i="1" smtClean="0">
                          <a:latin typeface="Cambria Math"/>
                          <a:ea typeface="Cambria Math" panose="02040503050406030204" pitchFamily="18" charset="0"/>
                        </a:rPr>
                        <m:t>𝑘</m:t>
                      </m:r>
                      <m:r>
                        <a:rPr lang="en-GB" sz="1400" i="1">
                          <a:latin typeface="Cambria Math" panose="02040503050406030204" pitchFamily="18" charset="0"/>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jumps up and </a:t>
                  </a:r>
                  <a14:m>
                    <m:oMath xmlns:m="http://schemas.openxmlformats.org/officeDocument/2006/math">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𝑇</m:t>
                      </m:r>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𝑘</m:t>
                      </m:r>
                      <m:r>
                        <a:rPr lang="en-GB" sz="1400" b="0" i="1" smtClean="0">
                          <a:latin typeface="Cambria Math"/>
                          <a:ea typeface="Cambria Math" panose="02040503050406030204" pitchFamily="18" charset="0"/>
                        </a:rPr>
                        <m:t>)</m:t>
                      </m:r>
                    </m:oMath>
                  </a14:m>
                  <a:r>
                    <a:rPr lang="en-GB" sz="1400" dirty="0">
                      <a:latin typeface="Cambria Math" panose="02040503050406030204" pitchFamily="18" charset="0"/>
                      <a:ea typeface="Cambria Math" panose="02040503050406030204" pitchFamily="18" charset="0"/>
                    </a:rPr>
                    <a:t> jumps down</a:t>
                  </a:r>
                </a:p>
              </p:txBody>
            </p:sp>
          </mc:Choice>
          <mc:Fallback xmlns="">
            <p:sp>
              <p:nvSpPr>
                <p:cNvPr id="64" name="TextovéPole 63">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005444" y="5090576"/>
                  <a:ext cx="2438764" cy="738664"/>
                </a:xfrm>
                <a:prstGeom prst="rect">
                  <a:avLst/>
                </a:prstGeom>
                <a:blipFill>
                  <a:blip r:embed="rId15"/>
                  <a:stretch>
                    <a:fillRect l="-750" t="-2479" b="-6612"/>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5" name="TextovéPole 64">
                  <a:extLst>
                    <a:ext uri="{FF2B5EF4-FFF2-40B4-BE49-F238E27FC236}">
                      <a16:creationId xmlns:a16="http://schemas.microsoft.com/office/drawing/2014/main" id="{05FC8A4A-3761-4383-881C-9096ADBF4AD7}"/>
                    </a:ext>
                  </a:extLst>
                </p:cNvPr>
                <p:cNvSpPr txBox="1"/>
                <p:nvPr/>
              </p:nvSpPr>
              <p:spPr>
                <a:xfrm>
                  <a:off x="1691681" y="5090576"/>
                  <a:ext cx="2376263" cy="738664"/>
                </a:xfrm>
                <a:prstGeom prst="rect">
                  <a:avLst/>
                </a:prstGeom>
                <a:noFill/>
                <a:ln>
                  <a:noFill/>
                </a:ln>
              </p:spPr>
              <p:txBody>
                <a:bodyPr wrap="square" rtlCol="0">
                  <a:spAutoFit/>
                </a:bodyPr>
                <a:lstStyle/>
                <a:p>
                  <a:pPr>
                    <a:buClr>
                      <a:srgbClr val="7030A0"/>
                    </a:buClr>
                    <a:buSzPct val="100000"/>
                  </a:pPr>
                  <a:r>
                    <a:rPr lang="en-GB" sz="1400" dirty="0">
                      <a:latin typeface="Cambria Math" panose="02040503050406030204" pitchFamily="18" charset="0"/>
                      <a:ea typeface="Cambria Math" panose="02040503050406030204" pitchFamily="18" charset="0"/>
                    </a:rPr>
                    <a:t>probability of </a:t>
                  </a:r>
                  <a:r>
                    <a:rPr lang="cs-CZ" sz="1400" dirty="0">
                      <a:latin typeface="Cambria Math" panose="02040503050406030204" pitchFamily="18" charset="0"/>
                      <a:ea typeface="Cambria Math" panose="02040503050406030204" pitchFamily="18" charset="0"/>
                    </a:rPr>
                    <a:t>a </a:t>
                  </a:r>
                  <a:r>
                    <a:rPr lang="en-GB" sz="1400" dirty="0">
                      <a:latin typeface="Cambria Math" panose="02040503050406030204" pitchFamily="18" charset="0"/>
                      <a:ea typeface="Cambria Math" panose="02040503050406030204" pitchFamily="18" charset="0"/>
                    </a:rPr>
                    <a:t>stock path with </a:t>
                  </a:r>
                  <a14:m>
                    <m:oMath xmlns:m="http://schemas.openxmlformats.org/officeDocument/2006/math">
                      <m:r>
                        <a:rPr lang="en-GB" sz="1400" b="0" i="1" smtClean="0">
                          <a:latin typeface="Cambria Math"/>
                          <a:ea typeface="Cambria Math" panose="02040503050406030204" pitchFamily="18" charset="0"/>
                        </a:rPr>
                        <m:t>𝑘</m:t>
                      </m:r>
                      <m:r>
                        <a:rPr lang="en-GB" sz="1400" i="1">
                          <a:latin typeface="Cambria Math" panose="02040503050406030204" pitchFamily="18" charset="0"/>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jumps up and </a:t>
                  </a:r>
                  <a14:m>
                    <m:oMath xmlns:m="http://schemas.openxmlformats.org/officeDocument/2006/math">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𝑇</m:t>
                      </m:r>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𝑘</m:t>
                      </m:r>
                      <m:r>
                        <a:rPr lang="en-GB" sz="1400" b="0" i="1" smtClean="0">
                          <a:latin typeface="Cambria Math"/>
                          <a:ea typeface="Cambria Math" panose="02040503050406030204" pitchFamily="18" charset="0"/>
                        </a:rPr>
                        <m:t>)</m:t>
                      </m:r>
                    </m:oMath>
                  </a14:m>
                  <a:r>
                    <a:rPr lang="en-GB" sz="1400" dirty="0">
                      <a:latin typeface="Cambria Math" panose="02040503050406030204" pitchFamily="18" charset="0"/>
                      <a:ea typeface="Cambria Math" panose="02040503050406030204" pitchFamily="18" charset="0"/>
                    </a:rPr>
                    <a:t> jumps down</a:t>
                  </a:r>
                </a:p>
              </p:txBody>
            </p:sp>
          </mc:Choice>
          <mc:Fallback xmlns="">
            <p:sp>
              <p:nvSpPr>
                <p:cNvPr id="65" name="TextovéPole 64">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691681" y="5090576"/>
                  <a:ext cx="2376263" cy="738664"/>
                </a:xfrm>
                <a:prstGeom prst="rect">
                  <a:avLst/>
                </a:prstGeom>
                <a:blipFill>
                  <a:blip r:embed="rId16"/>
                  <a:stretch>
                    <a:fillRect l="-769" t="-2479" b="-6612"/>
                  </a:stretch>
                </a:blipFill>
                <a:ln>
                  <a:noFill/>
                </a:ln>
              </p:spPr>
              <p:txBody>
                <a:bodyPr/>
                <a:lstStyle/>
                <a:p>
                  <a:r>
                    <a:rPr lang="cs-CZ">
                      <a:noFill/>
                    </a:rPr>
                    <a:t> </a:t>
                  </a:r>
                </a:p>
              </p:txBody>
            </p:sp>
          </mc:Fallback>
        </mc:AlternateContent>
        <p:sp>
          <p:nvSpPr>
            <p:cNvPr id="67" name="Levá složená závorka 66"/>
            <p:cNvSpPr/>
            <p:nvPr/>
          </p:nvSpPr>
          <p:spPr>
            <a:xfrm rot="16200000">
              <a:off x="3482115" y="4401692"/>
              <a:ext cx="258359" cy="1144701"/>
            </a:xfrm>
            <a:prstGeom prst="leftBrace">
              <a:avLst>
                <a:gd name="adj1" fmla="val 30572"/>
                <a:gd name="adj2" fmla="val 20082"/>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 name="Levá složená závorka 5"/>
            <p:cNvSpPr/>
            <p:nvPr/>
          </p:nvSpPr>
          <p:spPr>
            <a:xfrm rot="5400000">
              <a:off x="4902208" y="3891871"/>
              <a:ext cx="216000" cy="1116000"/>
            </a:xfrm>
            <a:prstGeom prst="leftBrac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9" name="TextovéPole 68">
              <a:extLst>
                <a:ext uri="{FF2B5EF4-FFF2-40B4-BE49-F238E27FC236}">
                  <a16:creationId xmlns:a16="http://schemas.microsoft.com/office/drawing/2014/main" id="{05FC8A4A-3761-4383-881C-9096ADBF4AD7}"/>
                </a:ext>
              </a:extLst>
            </p:cNvPr>
            <p:cNvSpPr txBox="1"/>
            <p:nvPr/>
          </p:nvSpPr>
          <p:spPr>
            <a:xfrm>
              <a:off x="4304288" y="4074920"/>
              <a:ext cx="1413784" cy="307777"/>
            </a:xfrm>
            <a:prstGeom prst="rect">
              <a:avLst/>
            </a:prstGeom>
            <a:noFill/>
            <a:ln>
              <a:noFill/>
            </a:ln>
          </p:spPr>
          <p:txBody>
            <a:bodyPr wrap="square" rtlCol="0">
              <a:spAutoFit/>
            </a:bodyPr>
            <a:lstStyle/>
            <a:p>
              <a:pPr algn="ctr">
                <a:buClr>
                  <a:srgbClr val="7030A0"/>
                </a:buClr>
                <a:buSzPct val="100000"/>
              </a:pPr>
              <a:r>
                <a:rPr lang="en-GB" sz="1400" dirty="0">
                  <a:latin typeface="Cambria Math" panose="02040503050406030204" pitchFamily="18" charset="0"/>
                  <a:ea typeface="Cambria Math" panose="02040503050406030204" pitchFamily="18" charset="0"/>
                </a:rPr>
                <a:t>terminal payoff</a:t>
              </a:r>
            </a:p>
          </p:txBody>
        </p:sp>
        <p:sp>
          <p:nvSpPr>
            <p:cNvPr id="10" name="Levá složená závorka 9">
              <a:extLst>
                <a:ext uri="{FF2B5EF4-FFF2-40B4-BE49-F238E27FC236}">
                  <a16:creationId xmlns:a16="http://schemas.microsoft.com/office/drawing/2014/main" id="{6912B7CC-7636-66D9-1466-D562E698B7FC}"/>
                </a:ext>
              </a:extLst>
            </p:cNvPr>
            <p:cNvSpPr/>
            <p:nvPr/>
          </p:nvSpPr>
          <p:spPr>
            <a:xfrm rot="5400000">
              <a:off x="3347876" y="3684993"/>
              <a:ext cx="216000" cy="1512168"/>
            </a:xfrm>
            <a:prstGeom prst="leftBrac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1" name="TextovéPole 10">
              <a:extLst>
                <a:ext uri="{FF2B5EF4-FFF2-40B4-BE49-F238E27FC236}">
                  <a16:creationId xmlns:a16="http://schemas.microsoft.com/office/drawing/2014/main" id="{F4FBD003-3A8A-F07A-DD61-969B10BC682F}"/>
                </a:ext>
              </a:extLst>
            </p:cNvPr>
            <p:cNvSpPr txBox="1"/>
            <p:nvPr/>
          </p:nvSpPr>
          <p:spPr>
            <a:xfrm>
              <a:off x="2699792" y="4074224"/>
              <a:ext cx="1512168" cy="307777"/>
            </a:xfrm>
            <a:prstGeom prst="rect">
              <a:avLst/>
            </a:prstGeom>
            <a:noFill/>
            <a:ln>
              <a:noFill/>
            </a:ln>
          </p:spPr>
          <p:txBody>
            <a:bodyPr wrap="square" rtlCol="0">
              <a:spAutoFit/>
            </a:bodyPr>
            <a:lstStyle/>
            <a:p>
              <a:pPr algn="ctr">
                <a:buClr>
                  <a:srgbClr val="7030A0"/>
                </a:buClr>
                <a:buSzPct val="100000"/>
              </a:pPr>
              <a:r>
                <a:rPr lang="en-GB" sz="1400" dirty="0">
                  <a:latin typeface="Cambria Math" panose="02040503050406030204" pitchFamily="18" charset="0"/>
                  <a:ea typeface="Cambria Math" panose="02040503050406030204" pitchFamily="18" charset="0"/>
                </a:rPr>
                <a:t>total probability</a:t>
              </a:r>
            </a:p>
          </p:txBody>
        </p:sp>
      </p:grpSp>
      <p:sp>
        <p:nvSpPr>
          <p:cNvPr id="7" name="TextovéPole 6">
            <a:extLst>
              <a:ext uri="{FF2B5EF4-FFF2-40B4-BE49-F238E27FC236}">
                <a16:creationId xmlns:a16="http://schemas.microsoft.com/office/drawing/2014/main" id="{C23579D5-61C6-F993-21BB-52AED78E1BDB}"/>
              </a:ext>
            </a:extLst>
          </p:cNvPr>
          <p:cNvSpPr txBox="1"/>
          <p:nvPr/>
        </p:nvSpPr>
        <p:spPr>
          <a:xfrm>
            <a:off x="1187624" y="5633124"/>
            <a:ext cx="709237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formula for a European put can be written in an analogous way</a:t>
            </a:r>
          </a:p>
        </p:txBody>
      </p:sp>
    </p:spTree>
    <p:extLst>
      <p:ext uri="{BB962C8B-B14F-4D97-AF65-F5344CB8AC3E}">
        <p14:creationId xmlns:p14="http://schemas.microsoft.com/office/powerpoint/2010/main" val="364759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5</a:t>
            </a:fld>
            <a:endParaRPr lang="cs-CZ" dirty="0"/>
          </a:p>
        </p:txBody>
      </p:sp>
      <p:sp>
        <p:nvSpPr>
          <p:cNvPr id="4" name="Nadpis 3"/>
          <p:cNvSpPr>
            <a:spLocks noGrp="1"/>
          </p:cNvSpPr>
          <p:nvPr>
            <p:ph type="title"/>
          </p:nvPr>
        </p:nvSpPr>
        <p:spPr>
          <a:xfrm>
            <a:off x="143999" y="144000"/>
            <a:ext cx="4644025" cy="648072"/>
          </a:xfrm>
        </p:spPr>
        <p:txBody>
          <a:bodyPr/>
          <a:lstStyle/>
          <a:p>
            <a:r>
              <a:rPr lang="en-GB" dirty="0">
                <a:solidFill>
                  <a:srgbClr val="000000"/>
                </a:solidFill>
              </a:rPr>
              <a:t>Binomial model </a:t>
            </a:r>
            <a:r>
              <a:rPr lang="cs-CZ" dirty="0">
                <a:solidFill>
                  <a:srgbClr val="000000"/>
                </a:solidFill>
              </a:rPr>
              <a:t>(</a:t>
            </a:r>
            <a:r>
              <a:rPr lang="en-GB" dirty="0">
                <a:solidFill>
                  <a:srgbClr val="000000"/>
                </a:solidFill>
              </a:rPr>
              <a:t>example</a:t>
            </a:r>
            <a:r>
              <a:rPr lang="cs-CZ" dirty="0">
                <a:solidFill>
                  <a:srgbClr val="000000"/>
                </a:solidFill>
              </a:rPr>
              <a:t>)</a:t>
            </a:r>
            <a:r>
              <a:rPr lang="en-GB" dirty="0">
                <a:solidFill>
                  <a:srgbClr val="000000"/>
                </a:solidFill>
              </a:rPr>
              <a:t> </a:t>
            </a:r>
          </a:p>
        </p:txBody>
      </p:sp>
      <p:sp>
        <p:nvSpPr>
          <p:cNvPr id="29" name="TextovéPole 28"/>
          <p:cNvSpPr txBox="1"/>
          <p:nvPr/>
        </p:nvSpPr>
        <p:spPr>
          <a:xfrm>
            <a:off x="817963" y="937295"/>
            <a:ext cx="118772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cs-CZ" sz="2200" dirty="0">
                <a:latin typeface="Cambria Math" panose="02040503050406030204" pitchFamily="18" charset="0"/>
                <a:ea typeface="Cambria Math" panose="02040503050406030204" pitchFamily="18" charset="0"/>
              </a:rPr>
              <a:t>Data</a:t>
            </a:r>
            <a:endParaRPr lang="en-GB" sz="2200"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59" name="TextovéPole 58"/>
              <p:cNvSpPr txBox="1"/>
              <p:nvPr/>
            </p:nvSpPr>
            <p:spPr>
              <a:xfrm>
                <a:off x="1512000" y="1265691"/>
                <a:ext cx="7452000" cy="579133"/>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sSub>
                      <m:sSubPr>
                        <m:ctrlPr>
                          <a:rPr lang="cs-CZ" sz="1600" i="1" smtClean="0">
                            <a:latin typeface="Cambria Math" panose="02040503050406030204" pitchFamily="18" charset="0"/>
                            <a:ea typeface="Cambria Math" panose="02040503050406030204" pitchFamily="18" charset="0"/>
                          </a:rPr>
                        </m:ctrlPr>
                      </m:sSubPr>
                      <m:e>
                        <m:r>
                          <a:rPr lang="cs-CZ" sz="1600">
                            <a:latin typeface="Cambria Math" panose="02040503050406030204" pitchFamily="18" charset="0"/>
                            <a:ea typeface="Cambria Math" panose="02040503050406030204" pitchFamily="18" charset="0"/>
                          </a:rPr>
                          <m:t>𝑆</m:t>
                        </m:r>
                      </m:e>
                      <m:sub>
                        <m:r>
                          <a:rPr lang="cs-CZ" sz="1600">
                            <a:latin typeface="Cambria Math" panose="02040503050406030204" pitchFamily="18" charset="0"/>
                            <a:ea typeface="Cambria Math" panose="02040503050406030204" pitchFamily="18" charset="0"/>
                          </a:rPr>
                          <m:t>0</m:t>
                        </m:r>
                      </m:sub>
                    </m:sSub>
                    <m:r>
                      <a:rPr lang="cs-CZ" sz="1600">
                        <a:latin typeface="Cambria Math" panose="02040503050406030204" pitchFamily="18" charset="0"/>
                        <a:ea typeface="Cambria Math" panose="02040503050406030204" pitchFamily="18" charset="0"/>
                      </a:rPr>
                      <m:t>=50</m:t>
                    </m:r>
                    <m:r>
                      <a:rPr lang="cs-CZ" sz="1600" b="0" i="0" smtClean="0">
                        <a:latin typeface="Cambria Math" panose="02040503050406030204" pitchFamily="18" charset="0"/>
                        <a:ea typeface="Cambria Math" panose="02040503050406030204" pitchFamily="18" charset="0"/>
                      </a:rPr>
                      <m:t> €</m:t>
                    </m:r>
                    <m:r>
                      <a:rPr lang="cs-CZ" sz="1600">
                        <a:latin typeface="Cambria Math" panose="02040503050406030204" pitchFamily="18" charset="0"/>
                        <a:ea typeface="Cambria Math" panose="02040503050406030204" pitchFamily="18" charset="0"/>
                      </a:rPr>
                      <m:t>, </m:t>
                    </m:r>
                    <m:r>
                      <a:rPr lang="cs-CZ" sz="1600">
                        <a:latin typeface="Cambria Math" panose="02040503050406030204" pitchFamily="18" charset="0"/>
                        <a:ea typeface="Cambria Math" panose="02040503050406030204" pitchFamily="18" charset="0"/>
                      </a:rPr>
                      <m:t>𝑋</m:t>
                    </m:r>
                    <m:r>
                      <a:rPr lang="cs-CZ" sz="1600">
                        <a:latin typeface="Cambria Math" panose="02040503050406030204" pitchFamily="18" charset="0"/>
                        <a:ea typeface="Cambria Math" panose="02040503050406030204" pitchFamily="18" charset="0"/>
                      </a:rPr>
                      <m:t>=45 €, </m:t>
                    </m:r>
                    <m:r>
                      <a:rPr lang="cs-CZ" sz="1600">
                        <a:latin typeface="Cambria Math" panose="02040503050406030204" pitchFamily="18" charset="0"/>
                        <a:ea typeface="Cambria Math" panose="02040503050406030204" pitchFamily="18" charset="0"/>
                      </a:rPr>
                      <m:t>𝑢</m:t>
                    </m:r>
                    <m:r>
                      <a:rPr lang="cs-CZ" sz="1600">
                        <a:latin typeface="Cambria Math" panose="02040503050406030204" pitchFamily="18" charset="0"/>
                        <a:ea typeface="Cambria Math" panose="02040503050406030204" pitchFamily="18" charset="0"/>
                      </a:rPr>
                      <m:t>=1.3, </m:t>
                    </m:r>
                    <m:r>
                      <a:rPr lang="cs-CZ" sz="1600">
                        <a:latin typeface="Cambria Math" panose="02040503050406030204" pitchFamily="18" charset="0"/>
                        <a:ea typeface="Cambria Math" panose="02040503050406030204" pitchFamily="18" charset="0"/>
                      </a:rPr>
                      <m:t>𝑑</m:t>
                    </m:r>
                    <m:r>
                      <a:rPr lang="cs-CZ" sz="1600">
                        <a:latin typeface="Cambria Math" panose="02040503050406030204" pitchFamily="18" charset="0"/>
                        <a:ea typeface="Cambria Math" panose="02040503050406030204" pitchFamily="18" charset="0"/>
                      </a:rPr>
                      <m:t>=0.7, </m:t>
                    </m:r>
                    <m:r>
                      <a:rPr lang="cs-CZ" sz="1600">
                        <a:latin typeface="Cambria Math" panose="02040503050406030204" pitchFamily="18" charset="0"/>
                        <a:ea typeface="Cambria Math" panose="02040503050406030204" pitchFamily="18" charset="0"/>
                      </a:rPr>
                      <m:t>𝑟</m:t>
                    </m:r>
                    <m:r>
                      <a:rPr lang="cs-CZ" sz="1600">
                        <a:latin typeface="Cambria Math" panose="02040503050406030204" pitchFamily="18" charset="0"/>
                        <a:ea typeface="Cambria Math" panose="02040503050406030204" pitchFamily="18" charset="0"/>
                      </a:rPr>
                      <m:t>=10% </m:t>
                    </m:r>
                    <m:r>
                      <m:rPr>
                        <m:nor/>
                      </m:rPr>
                      <a:rPr lang="cs-CZ" sz="1600" b="0" i="0" smtClean="0">
                        <a:latin typeface="Cambria Math" panose="02040503050406030204" pitchFamily="18" charset="0"/>
                        <a:ea typeface="Cambria Math" panose="02040503050406030204" pitchFamily="18" charset="0"/>
                      </a:rPr>
                      <m:t>per</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period</m:t>
                    </m:r>
                    <m:r>
                      <m:rPr>
                        <m:nor/>
                      </m:rPr>
                      <a:rPr lang="cs-CZ" sz="1600" b="0" i="0" smtClean="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same</m:t>
                    </m:r>
                    <m:r>
                      <m:rPr>
                        <m:nor/>
                      </m:rPr>
                      <a:rPr lang="cs-CZ" sz="160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as</m:t>
                    </m:r>
                    <m:r>
                      <m:rPr>
                        <m:nor/>
                      </m:rPr>
                      <a:rPr lang="cs-CZ" sz="160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on</m:t>
                    </m:r>
                    <m:r>
                      <m:rPr>
                        <m:nor/>
                      </m:rPr>
                      <a:rPr lang="cs-CZ" sz="160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the</m:t>
                    </m:r>
                    <m:r>
                      <m:rPr>
                        <m:nor/>
                      </m:rPr>
                      <a:rPr lang="cs-CZ" sz="160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slide</m:t>
                    </m:r>
                    <m:r>
                      <m:rPr>
                        <m:nor/>
                      </m:rPr>
                      <a:rPr lang="cs-CZ" sz="1600">
                        <a:latin typeface="Cambria Math" panose="02040503050406030204" pitchFamily="18" charset="0"/>
                        <a:ea typeface="Cambria Math" panose="02040503050406030204" pitchFamily="18" charset="0"/>
                      </a:rPr>
                      <m:t> 2)</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59" name="TextovéPole 58"/>
              <p:cNvSpPr txBox="1">
                <a:spLocks noRot="1" noChangeAspect="1" noMove="1" noResize="1" noEditPoints="1" noAdjustHandles="1" noChangeArrowheads="1" noChangeShapeType="1" noTextEdit="1"/>
              </p:cNvSpPr>
              <p:nvPr/>
            </p:nvSpPr>
            <p:spPr>
              <a:xfrm>
                <a:off x="1512000" y="1265691"/>
                <a:ext cx="7452000" cy="579133"/>
              </a:xfrm>
              <a:prstGeom prst="rect">
                <a:avLst/>
              </a:prstGeom>
              <a:blipFill>
                <a:blip r:embed="rId7"/>
                <a:stretch>
                  <a:fillRect l="-327" t="-1053" b="-736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1" name="TextovéPole 60">
                <a:extLst>
                  <a:ext uri="{FF2B5EF4-FFF2-40B4-BE49-F238E27FC236}">
                    <a16:creationId xmlns:a16="http://schemas.microsoft.com/office/drawing/2014/main" id="{05FC8A4A-3761-4383-881C-9096ADBF4AD7}"/>
                  </a:ext>
                </a:extLst>
              </p:cNvPr>
              <p:cNvSpPr txBox="1"/>
              <p:nvPr/>
            </p:nvSpPr>
            <p:spPr>
              <a:xfrm>
                <a:off x="4542384" y="5391384"/>
                <a:ext cx="3572880" cy="603242"/>
              </a:xfrm>
              <a:prstGeom prst="rect">
                <a:avLst/>
              </a:prstGeom>
              <a:noFill/>
              <a:ln>
                <a:noFill/>
              </a:ln>
            </p:spPr>
            <p:txBody>
              <a:bodyPr wrap="square" rtlCol="0">
                <a:spAutoFit/>
              </a:bodyPr>
              <a:lstStyle/>
              <a:p>
                <a:pPr marL="176213" indent="-176213">
                  <a:buClr>
                    <a:srgbClr val="7030A0"/>
                  </a:buClr>
                  <a:buSzPct val="100000"/>
                </a:pPr>
                <a14:m>
                  <m:oMathPara xmlns:m="http://schemas.openxmlformats.org/officeDocument/2006/math">
                    <m:oMathParaPr>
                      <m:jc m:val="left"/>
                    </m:oMathParaPr>
                    <m:oMath xmlns:m="http://schemas.openxmlformats.org/officeDocument/2006/math">
                      <m:r>
                        <a:rPr lang="cs-CZ" sz="1600" b="0" i="1" smtClean="0">
                          <a:latin typeface="Cambria Math"/>
                          <a:ea typeface="Cambria Math" panose="02040503050406030204" pitchFamily="18" charset="0"/>
                        </a:rPr>
                        <m:t>𝐶</m:t>
                      </m:r>
                      <m:r>
                        <a:rPr lang="cs-CZ" sz="1600" b="0" i="1" smtClean="0">
                          <a:latin typeface="Cambria Math"/>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nary>
                            <m:naryPr>
                              <m:chr m:val="∑"/>
                              <m:supHide m:val="on"/>
                              <m:ctrlPr>
                                <a:rPr lang="cs-CZ" sz="1600" b="0" i="1" smtClean="0">
                                  <a:latin typeface="Cambria Math" panose="02040503050406030204" pitchFamily="18" charset="0"/>
                                  <a:ea typeface="Cambria Math" panose="02040503050406030204" pitchFamily="18" charset="0"/>
                                </a:rPr>
                              </m:ctrlPr>
                            </m:naryPr>
                            <m:sub>
                              <m:r>
                                <m:rPr>
                                  <m:brk m:alnAt="7"/>
                                </m:rPr>
                                <a:rPr lang="cs-CZ" sz="1600" b="0" i="1" smtClean="0">
                                  <a:latin typeface="Cambria Math"/>
                                  <a:ea typeface="Cambria Math" panose="02040503050406030204" pitchFamily="18" charset="0"/>
                                </a:rPr>
                                <m:t>𝑘</m:t>
                              </m:r>
                            </m:sub>
                            <m:sup/>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a:ea typeface="Cambria Math" panose="02040503050406030204" pitchFamily="18" charset="0"/>
                                    </a:rPr>
                                    <m:t>𝐸</m:t>
                                  </m:r>
                                </m:e>
                                <m:sub>
                                  <m:r>
                                    <a:rPr lang="cs-CZ" sz="1600" b="0" i="1" smtClean="0">
                                      <a:latin typeface="Cambria Math"/>
                                      <a:ea typeface="Cambria Math" panose="02040503050406030204" pitchFamily="18" charset="0"/>
                                    </a:rPr>
                                    <m:t>𝑘</m:t>
                                  </m:r>
                                </m:sub>
                              </m:sSub>
                            </m:e>
                          </m:nary>
                        </m:num>
                        <m:den>
                          <m:sSup>
                            <m:sSupPr>
                              <m:ctrlPr>
                                <a:rPr lang="cs-CZ" sz="1600" b="0" i="1" smtClean="0">
                                  <a:latin typeface="Cambria Math" panose="02040503050406030204" pitchFamily="18" charset="0"/>
                                  <a:ea typeface="Cambria Math" panose="02040503050406030204" pitchFamily="18" charset="0"/>
                                </a:rPr>
                              </m:ctrlPr>
                            </m:sSupPr>
                            <m:e>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a:ea typeface="Cambria Math" panose="02040503050406030204" pitchFamily="18" charset="0"/>
                                    </a:rPr>
                                    <m:t>1+</m:t>
                                  </m:r>
                                  <m:r>
                                    <a:rPr lang="cs-CZ" sz="1600" b="0" i="1" smtClean="0">
                                      <a:latin typeface="Cambria Math"/>
                                      <a:ea typeface="Cambria Math" panose="02040503050406030204" pitchFamily="18" charset="0"/>
                                    </a:rPr>
                                    <m:t>𝑟</m:t>
                                  </m:r>
                                </m:e>
                              </m:d>
                            </m:e>
                            <m:sup>
                              <m:r>
                                <a:rPr lang="cs-CZ" sz="1600" b="0" i="1" smtClean="0">
                                  <a:latin typeface="Cambria Math"/>
                                  <a:ea typeface="Cambria Math" panose="02040503050406030204" pitchFamily="18" charset="0"/>
                                </a:rPr>
                                <m:t>𝑇</m:t>
                              </m:r>
                            </m:sup>
                          </m:sSup>
                        </m:den>
                      </m:f>
                      <m:r>
                        <a:rPr lang="cs-CZ" sz="1600" b="0" i="1" smtClean="0">
                          <a:latin typeface="Cambria Math"/>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a:ea typeface="Cambria Math" panose="02040503050406030204" pitchFamily="18" charset="0"/>
                            </a:rPr>
                            <m:t>88.90</m:t>
                          </m:r>
                        </m:num>
                        <m:den>
                          <m:sSup>
                            <m:sSupPr>
                              <m:ctrlPr>
                                <a:rPr lang="cs-CZ" sz="1600" b="0" i="1" smtClean="0">
                                  <a:latin typeface="Cambria Math" panose="02040503050406030204" pitchFamily="18" charset="0"/>
                                  <a:ea typeface="Cambria Math" panose="02040503050406030204" pitchFamily="18" charset="0"/>
                                </a:rPr>
                              </m:ctrlPr>
                            </m:sSupPr>
                            <m:e>
                              <m:r>
                                <a:rPr lang="cs-CZ" sz="1600" b="0" i="1" smtClean="0">
                                  <a:latin typeface="Cambria Math"/>
                                  <a:ea typeface="Cambria Math" panose="02040503050406030204" pitchFamily="18" charset="0"/>
                                </a:rPr>
                                <m:t>1.1</m:t>
                              </m:r>
                            </m:e>
                            <m:sup>
                              <m:r>
                                <a:rPr lang="cs-CZ" sz="1600" b="0" i="1" smtClean="0">
                                  <a:latin typeface="Cambria Math"/>
                                  <a:ea typeface="Cambria Math" panose="02040503050406030204" pitchFamily="18" charset="0"/>
                                </a:rPr>
                                <m:t>10</m:t>
                              </m:r>
                            </m:sup>
                          </m:sSup>
                        </m:den>
                      </m:f>
                      <m:r>
                        <a:rPr lang="cs-CZ" sz="1600" b="0" i="1" smtClean="0">
                          <a:latin typeface="Cambria Math"/>
                          <a:ea typeface="Cambria Math" panose="02040503050406030204" pitchFamily="18" charset="0"/>
                        </a:rPr>
                        <m:t>=</m:t>
                      </m:r>
                      <m:r>
                        <a:rPr lang="cs-CZ" sz="1600" b="1" i="1" smtClean="0">
                          <a:solidFill>
                            <a:srgbClr val="C00000"/>
                          </a:solidFill>
                          <a:latin typeface="Cambria Math"/>
                          <a:ea typeface="Cambria Math" panose="02040503050406030204" pitchFamily="18" charset="0"/>
                        </a:rPr>
                        <m:t>𝟑𝟒</m:t>
                      </m:r>
                      <m:r>
                        <a:rPr lang="cs-CZ" sz="1600" b="1" i="1" smtClean="0">
                          <a:solidFill>
                            <a:srgbClr val="C00000"/>
                          </a:solidFill>
                          <a:latin typeface="Cambria Math"/>
                          <a:ea typeface="Cambria Math" panose="02040503050406030204" pitchFamily="18" charset="0"/>
                        </a:rPr>
                        <m:t>.</m:t>
                      </m:r>
                      <m:r>
                        <a:rPr lang="cs-CZ" sz="1600" b="1" i="1" smtClean="0">
                          <a:solidFill>
                            <a:srgbClr val="C00000"/>
                          </a:solidFill>
                          <a:latin typeface="Cambria Math"/>
                          <a:ea typeface="Cambria Math" panose="02040503050406030204" pitchFamily="18" charset="0"/>
                        </a:rPr>
                        <m:t>𝟐𝟕</m:t>
                      </m:r>
                      <m:r>
                        <a:rPr lang="cs-CZ" sz="1600" b="1" i="1" smtClean="0">
                          <a:solidFill>
                            <a:srgbClr val="C00000"/>
                          </a:solidFill>
                          <a:latin typeface="Cambria Math"/>
                          <a:ea typeface="Cambria Math" panose="02040503050406030204" pitchFamily="18" charset="0"/>
                        </a:rPr>
                        <m:t> €</m:t>
                      </m:r>
                    </m:oMath>
                  </m:oMathPara>
                </a14:m>
                <a:endParaRPr lang="en-GB" sz="1600" b="1" dirty="0">
                  <a:solidFill>
                    <a:srgbClr val="C00000"/>
                  </a:solidFill>
                  <a:latin typeface="Cambria Math" panose="02040503050406030204" pitchFamily="18" charset="0"/>
                  <a:ea typeface="Cambria Math" panose="02040503050406030204" pitchFamily="18" charset="0"/>
                </a:endParaRPr>
              </a:p>
            </p:txBody>
          </p:sp>
        </mc:Choice>
        <mc:Fallback xmlns="">
          <p:sp>
            <p:nvSpPr>
              <p:cNvPr id="61" name="TextovéPole 60">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542384" y="5391384"/>
                <a:ext cx="3572880" cy="603242"/>
              </a:xfrm>
              <a:prstGeom prst="rect">
                <a:avLst/>
              </a:prstGeom>
              <a:blipFill>
                <a:blip r:embed="rId8"/>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8" name="TextovéPole 67">
                <a:extLst>
                  <a:ext uri="{FF2B5EF4-FFF2-40B4-BE49-F238E27FC236}">
                    <a16:creationId xmlns:a16="http://schemas.microsoft.com/office/drawing/2014/main" id="{05FC8A4A-3761-4383-881C-9096ADBF4AD7}"/>
                  </a:ext>
                </a:extLst>
              </p:cNvPr>
              <p:cNvSpPr txBox="1"/>
              <p:nvPr/>
            </p:nvSpPr>
            <p:spPr>
              <a:xfrm>
                <a:off x="4499992" y="2754486"/>
                <a:ext cx="4320480" cy="2618730"/>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a:ea typeface="Cambria Math" panose="02040503050406030204" pitchFamily="18" charset="0"/>
                      </a:rPr>
                      <m:t>𝑘</m:t>
                    </m:r>
                  </m:oMath>
                </a14:m>
                <a:r>
                  <a:rPr lang="en-GB" sz="1400" dirty="0">
                    <a:latin typeface="Cambria Math" panose="02040503050406030204" pitchFamily="18" charset="0"/>
                    <a:ea typeface="Cambria Math" panose="02040503050406030204" pitchFamily="18" charset="0"/>
                  </a:rPr>
                  <a:t> (number of jumps up)</a:t>
                </a:r>
              </a:p>
              <a:p>
                <a:pPr marL="449263" indent="-449263">
                  <a:buClr>
                    <a:srgbClr val="7030A0"/>
                  </a:buClr>
                  <a:buSzPct val="100000"/>
                </a:pPr>
                <a14:m>
                  <m:oMath xmlns:m="http://schemas.openxmlformats.org/officeDocument/2006/math">
                    <m:sSub>
                      <m:sSubPr>
                        <m:ctrlPr>
                          <a:rPr lang="en-GB" sz="140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𝑆</m:t>
                        </m:r>
                      </m:e>
                      <m:sub>
                        <m:r>
                          <a:rPr lang="en-GB" sz="1400" b="0" i="1" smtClean="0">
                            <a:latin typeface="Cambria Math"/>
                            <a:ea typeface="Cambria Math" panose="02040503050406030204" pitchFamily="18" charset="0"/>
                          </a:rPr>
                          <m:t>𝑘</m:t>
                        </m:r>
                      </m:sub>
                    </m:sSub>
                    <m:r>
                      <a:rPr lang="en-GB" sz="1400" b="0" i="1" smtClean="0">
                        <a:latin typeface="Cambria Math"/>
                        <a:ea typeface="Cambria Math" panose="02040503050406030204" pitchFamily="18" charset="0"/>
                      </a:rPr>
                      <m:t>=</m:t>
                    </m:r>
                    <m:sSub>
                      <m:sSubPr>
                        <m:ctrlPr>
                          <a:rPr lang="en-GB" sz="1400" b="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𝑆</m:t>
                        </m:r>
                      </m:e>
                      <m:sub>
                        <m:r>
                          <a:rPr lang="en-GB" sz="1400" b="0" i="1" smtClean="0">
                            <a:latin typeface="Cambria Math"/>
                            <a:ea typeface="Cambria Math" panose="02040503050406030204" pitchFamily="18" charset="0"/>
                          </a:rPr>
                          <m:t>0</m:t>
                        </m:r>
                      </m:sub>
                    </m:sSub>
                    <m:sSup>
                      <m:sSupPr>
                        <m:ctrlPr>
                          <a:rPr lang="en-GB" sz="1400" b="0" i="1" smtClean="0">
                            <a:latin typeface="Cambria Math" panose="02040503050406030204" pitchFamily="18" charset="0"/>
                            <a:ea typeface="Cambria Math" panose="02040503050406030204" pitchFamily="18" charset="0"/>
                          </a:rPr>
                        </m:ctrlPr>
                      </m:sSupPr>
                      <m:e>
                        <m:r>
                          <a:rPr lang="en-GB" sz="1400" b="0" i="1" smtClean="0">
                            <a:latin typeface="Cambria Math"/>
                            <a:ea typeface="Cambria Math" panose="02040503050406030204" pitchFamily="18" charset="0"/>
                          </a:rPr>
                          <m:t>𝑢</m:t>
                        </m:r>
                      </m:e>
                      <m:sup>
                        <m:r>
                          <a:rPr lang="en-GB" sz="1400" b="0" i="1" smtClean="0">
                            <a:latin typeface="Cambria Math"/>
                            <a:ea typeface="Cambria Math" panose="02040503050406030204" pitchFamily="18" charset="0"/>
                          </a:rPr>
                          <m:t>𝑘</m:t>
                        </m:r>
                      </m:sup>
                    </m:sSup>
                    <m:sSup>
                      <m:sSupPr>
                        <m:ctrlPr>
                          <a:rPr lang="en-GB" sz="1400" b="0" i="1" smtClean="0">
                            <a:latin typeface="Cambria Math" panose="02040503050406030204" pitchFamily="18" charset="0"/>
                            <a:ea typeface="Cambria Math" panose="02040503050406030204" pitchFamily="18" charset="0"/>
                          </a:rPr>
                        </m:ctrlPr>
                      </m:sSupPr>
                      <m:e>
                        <m:r>
                          <a:rPr lang="en-GB" sz="1400" b="0" i="1" smtClean="0">
                            <a:latin typeface="Cambria Math"/>
                            <a:ea typeface="Cambria Math" panose="02040503050406030204" pitchFamily="18" charset="0"/>
                          </a:rPr>
                          <m:t>𝑑</m:t>
                        </m:r>
                      </m:e>
                      <m:sup>
                        <m:r>
                          <a:rPr lang="en-GB" sz="1400" b="0" i="1" smtClean="0">
                            <a:latin typeface="Cambria Math"/>
                            <a:ea typeface="Cambria Math" panose="02040503050406030204" pitchFamily="18" charset="0"/>
                          </a:rPr>
                          <m:t>𝑇</m:t>
                        </m:r>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𝑘</m:t>
                        </m:r>
                      </m:sup>
                    </m:sSup>
                  </m:oMath>
                </a14:m>
                <a:r>
                  <a:rPr lang="en-GB" sz="1400" dirty="0">
                    <a:latin typeface="Cambria Math" panose="02040503050406030204" pitchFamily="18" charset="0"/>
                    <a:ea typeface="Cambria Math" panose="02040503050406030204" pitchFamily="18" charset="0"/>
                  </a:rPr>
                  <a:t> (terminal share price after</a:t>
                </a:r>
                <a14:m>
                  <m:oMath xmlns:m="http://schemas.openxmlformats.org/officeDocument/2006/math">
                    <m:r>
                      <a:rPr lang="en-GB" sz="1400" b="0" i="0" smtClean="0">
                        <a:latin typeface="Cambria Math"/>
                        <a:ea typeface="Cambria Math" panose="02040503050406030204" pitchFamily="18" charset="0"/>
                      </a:rPr>
                      <m:t> </m:t>
                    </m:r>
                    <m:r>
                      <a:rPr lang="en-GB" sz="1400" i="1">
                        <a:latin typeface="Cambria Math"/>
                        <a:ea typeface="Cambria Math" panose="02040503050406030204" pitchFamily="18" charset="0"/>
                      </a:rPr>
                      <m:t>𝑘</m:t>
                    </m:r>
                    <m:r>
                      <a:rPr lang="en-GB" sz="1400" i="1">
                        <a:latin typeface="Cambria Math"/>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jumps up and </a:t>
                </a:r>
                <a14:m>
                  <m:oMath xmlns:m="http://schemas.openxmlformats.org/officeDocument/2006/math">
                    <m:r>
                      <a:rPr lang="en-GB" sz="1400" i="1">
                        <a:latin typeface="Cambria Math"/>
                        <a:ea typeface="Cambria Math" panose="02040503050406030204" pitchFamily="18" charset="0"/>
                      </a:rPr>
                      <m:t>(</m:t>
                    </m:r>
                    <m:r>
                      <a:rPr lang="en-GB" sz="1400" i="1">
                        <a:latin typeface="Cambria Math"/>
                        <a:ea typeface="Cambria Math" panose="02040503050406030204" pitchFamily="18" charset="0"/>
                      </a:rPr>
                      <m:t>𝑇</m:t>
                    </m:r>
                    <m:r>
                      <a:rPr lang="en-GB" sz="1400" i="1">
                        <a:latin typeface="Cambria Math"/>
                        <a:ea typeface="Cambria Math" panose="02040503050406030204" pitchFamily="18" charset="0"/>
                      </a:rPr>
                      <m:t>−</m:t>
                    </m:r>
                    <m:r>
                      <a:rPr lang="en-GB" sz="1400" i="1">
                        <a:latin typeface="Cambria Math"/>
                        <a:ea typeface="Cambria Math" panose="02040503050406030204" pitchFamily="18" charset="0"/>
                      </a:rPr>
                      <m:t>𝑘</m:t>
                    </m:r>
                    <m:r>
                      <a:rPr lang="en-GB" sz="1400" i="1">
                        <a:latin typeface="Cambria Math"/>
                        <a:ea typeface="Cambria Math" panose="02040503050406030204" pitchFamily="18" charset="0"/>
                      </a:rPr>
                      <m:t>)</m:t>
                    </m:r>
                  </m:oMath>
                </a14:m>
                <a:r>
                  <a:rPr lang="en-GB" sz="1400" dirty="0">
                    <a:latin typeface="Cambria Math" panose="02040503050406030204" pitchFamily="18" charset="0"/>
                    <a:ea typeface="Cambria Math" panose="02040503050406030204" pitchFamily="18" charset="0"/>
                  </a:rPr>
                  <a:t> jumps down)</a:t>
                </a:r>
              </a:p>
              <a:p>
                <a:pPr marL="541338" indent="-541338">
                  <a:buClr>
                    <a:srgbClr val="7030A0"/>
                  </a:buClr>
                  <a:buSzPct val="100000"/>
                </a:pPr>
                <a14:m>
                  <m:oMath xmlns:m="http://schemas.openxmlformats.org/officeDocument/2006/math">
                    <m:sSub>
                      <m:sSubPr>
                        <m:ctrlPr>
                          <a:rPr lang="en-GB" sz="140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𝐶𝐹</m:t>
                        </m:r>
                      </m:e>
                      <m:sub>
                        <m:r>
                          <a:rPr lang="en-GB" sz="1400" b="0" i="1" smtClean="0">
                            <a:latin typeface="Cambria Math"/>
                            <a:ea typeface="Cambria Math" panose="02040503050406030204" pitchFamily="18" charset="0"/>
                          </a:rPr>
                          <m:t>𝑘</m:t>
                        </m:r>
                      </m:sub>
                    </m:sSub>
                    <m:r>
                      <a:rPr lang="en-GB" sz="1400" b="0" i="1" smtClean="0">
                        <a:latin typeface="Cambria Math"/>
                        <a:ea typeface="Cambria Math" panose="02040503050406030204" pitchFamily="18" charset="0"/>
                      </a:rPr>
                      <m:t>=</m:t>
                    </m:r>
                    <m:func>
                      <m:funcPr>
                        <m:ctrlPr>
                          <a:rPr lang="en-GB" sz="1400" b="0" i="1" smtClean="0">
                            <a:latin typeface="Cambria Math" panose="02040503050406030204" pitchFamily="18" charset="0"/>
                            <a:ea typeface="Cambria Math" panose="02040503050406030204" pitchFamily="18" charset="0"/>
                          </a:rPr>
                        </m:ctrlPr>
                      </m:funcPr>
                      <m:fName>
                        <m:r>
                          <m:rPr>
                            <m:sty m:val="p"/>
                          </m:rPr>
                          <a:rPr lang="en-GB" sz="1400" b="0" i="0" smtClean="0">
                            <a:latin typeface="Cambria Math"/>
                            <a:ea typeface="Cambria Math" panose="02040503050406030204" pitchFamily="18" charset="0"/>
                          </a:rPr>
                          <m:t>max</m:t>
                        </m:r>
                      </m:fName>
                      <m:e>
                        <m:d>
                          <m:dPr>
                            <m:ctrlPr>
                              <a:rPr lang="en-GB" sz="1400" b="0" i="1" smtClean="0">
                                <a:latin typeface="Cambria Math" panose="02040503050406030204" pitchFamily="18" charset="0"/>
                                <a:ea typeface="Cambria Math" panose="02040503050406030204" pitchFamily="18" charset="0"/>
                              </a:rPr>
                            </m:ctrlPr>
                          </m:dPr>
                          <m:e>
                            <m:sSub>
                              <m:sSubPr>
                                <m:ctrlPr>
                                  <a:rPr lang="en-GB" sz="1400" b="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𝑆</m:t>
                                </m:r>
                              </m:e>
                              <m:sub>
                                <m:r>
                                  <a:rPr lang="en-GB" sz="1400" b="0" i="1" smtClean="0">
                                    <a:latin typeface="Cambria Math"/>
                                    <a:ea typeface="Cambria Math" panose="02040503050406030204" pitchFamily="18" charset="0"/>
                                  </a:rPr>
                                  <m:t>𝑘</m:t>
                                </m:r>
                              </m:sub>
                            </m:sSub>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𝑋</m:t>
                            </m:r>
                            <m:r>
                              <a:rPr lang="en-GB" sz="1400" b="0" i="1" smtClean="0">
                                <a:latin typeface="Cambria Math"/>
                                <a:ea typeface="Cambria Math" panose="02040503050406030204" pitchFamily="18" charset="0"/>
                              </a:rPr>
                              <m:t>,0</m:t>
                            </m:r>
                          </m:e>
                        </m:d>
                      </m:e>
                    </m:func>
                    <m:r>
                      <a:rPr lang="en-GB" sz="1400" b="0" i="1" smtClean="0">
                        <a:latin typeface="Cambria Math"/>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(terminal cash flow from call option)</a:t>
                </a:r>
              </a:p>
              <a:p>
                <a:pPr marL="538163" indent="-538163">
                  <a:buClr>
                    <a:srgbClr val="7030A0"/>
                  </a:buClr>
                  <a:buSzPct val="100000"/>
                </a:pPr>
                <a14:m>
                  <m:oMath xmlns:m="http://schemas.openxmlformats.org/officeDocument/2006/math">
                    <m:r>
                      <a:rPr lang="en-GB" sz="1400" b="0" i="1" smtClean="0">
                        <a:latin typeface="Cambria Math"/>
                        <a:ea typeface="Cambria Math" panose="02040503050406030204" pitchFamily="18" charset="0"/>
                      </a:rPr>
                      <m:t>𝐵</m:t>
                    </m:r>
                    <m:sSub>
                      <m:sSubPr>
                        <m:ctrlPr>
                          <a:rPr lang="en-GB" sz="1400" b="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𝐶</m:t>
                        </m:r>
                      </m:e>
                      <m:sub>
                        <m:r>
                          <a:rPr lang="en-GB" sz="1400" b="0" i="1" smtClean="0">
                            <a:latin typeface="Cambria Math"/>
                            <a:ea typeface="Cambria Math" panose="02040503050406030204" pitchFamily="18" charset="0"/>
                          </a:rPr>
                          <m:t>𝑘</m:t>
                        </m:r>
                      </m:sub>
                    </m:sSub>
                    <m:r>
                      <a:rPr lang="en-GB" sz="1400" b="0" i="1" smtClean="0">
                        <a:latin typeface="Cambria Math"/>
                        <a:ea typeface="Cambria Math" panose="02040503050406030204" pitchFamily="18" charset="0"/>
                      </a:rPr>
                      <m:t>=</m:t>
                    </m:r>
                    <m:d>
                      <m:dPr>
                        <m:ctrlPr>
                          <a:rPr lang="en-GB" sz="1400" b="0" i="1" smtClean="0">
                            <a:latin typeface="Cambria Math" panose="02040503050406030204" pitchFamily="18" charset="0"/>
                            <a:ea typeface="Cambria Math" panose="02040503050406030204" pitchFamily="18" charset="0"/>
                          </a:rPr>
                        </m:ctrlPr>
                      </m:dPr>
                      <m:e>
                        <m:m>
                          <m:mPr>
                            <m:mcs>
                              <m:mc>
                                <m:mcPr>
                                  <m:count m:val="1"/>
                                  <m:mcJc m:val="center"/>
                                </m:mcPr>
                              </m:mc>
                            </m:mcs>
                            <m:ctrlPr>
                              <a:rPr lang="en-GB" sz="1400" b="0" i="1" smtClean="0">
                                <a:latin typeface="Cambria Math" panose="02040503050406030204" pitchFamily="18" charset="0"/>
                                <a:ea typeface="Cambria Math" panose="02040503050406030204" pitchFamily="18" charset="0"/>
                              </a:rPr>
                            </m:ctrlPr>
                          </m:mPr>
                          <m:mr>
                            <m:e>
                              <m:r>
                                <m:rPr>
                                  <m:brk m:alnAt="7"/>
                                </m:rPr>
                                <a:rPr lang="en-GB" sz="1400" b="0" i="1" smtClean="0">
                                  <a:latin typeface="Cambria Math"/>
                                  <a:ea typeface="Cambria Math" panose="02040503050406030204" pitchFamily="18" charset="0"/>
                                </a:rPr>
                                <m:t>1</m:t>
                              </m:r>
                              <m:r>
                                <a:rPr lang="en-GB" sz="1400" b="0" i="1" smtClean="0">
                                  <a:latin typeface="Cambria Math"/>
                                  <a:ea typeface="Cambria Math" panose="02040503050406030204" pitchFamily="18" charset="0"/>
                                </a:rPr>
                                <m:t>0</m:t>
                              </m:r>
                            </m:e>
                          </m:mr>
                          <m:mr>
                            <m:e>
                              <m:r>
                                <a:rPr lang="en-GB" sz="1400" b="0" i="1" smtClean="0">
                                  <a:latin typeface="Cambria Math"/>
                                  <a:ea typeface="Cambria Math" panose="02040503050406030204" pitchFamily="18" charset="0"/>
                                </a:rPr>
                                <m:t>𝑘</m:t>
                              </m:r>
                            </m:e>
                          </m:mr>
                        </m:m>
                      </m:e>
                    </m:d>
                  </m:oMath>
                </a14:m>
                <a:r>
                  <a:rPr lang="en-GB" sz="1400" dirty="0">
                    <a:latin typeface="Cambria Math" panose="02040503050406030204" pitchFamily="18" charset="0"/>
                    <a:ea typeface="Cambria Math" panose="02040503050406030204" pitchFamily="18" charset="0"/>
                  </a:rPr>
                  <a:t> (binomial coefficient, number of paths with </a:t>
                </a:r>
                <a14:m>
                  <m:oMath xmlns:m="http://schemas.openxmlformats.org/officeDocument/2006/math">
                    <m:r>
                      <a:rPr lang="en-GB" sz="1400" i="1">
                        <a:latin typeface="Cambria Math"/>
                        <a:ea typeface="Cambria Math" panose="02040503050406030204" pitchFamily="18" charset="0"/>
                      </a:rPr>
                      <m:t>𝑘</m:t>
                    </m:r>
                    <m:r>
                      <a:rPr lang="en-GB" sz="1400" i="1">
                        <a:latin typeface="Cambria Math"/>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jumps up and </a:t>
                </a:r>
                <a14:m>
                  <m:oMath xmlns:m="http://schemas.openxmlformats.org/officeDocument/2006/math">
                    <m:r>
                      <a:rPr lang="en-GB" sz="1400" i="1">
                        <a:latin typeface="Cambria Math"/>
                        <a:ea typeface="Cambria Math" panose="02040503050406030204" pitchFamily="18" charset="0"/>
                      </a:rPr>
                      <m:t>(</m:t>
                    </m:r>
                    <m:r>
                      <a:rPr lang="en-GB" sz="1400" i="1">
                        <a:latin typeface="Cambria Math"/>
                        <a:ea typeface="Cambria Math" panose="02040503050406030204" pitchFamily="18" charset="0"/>
                      </a:rPr>
                      <m:t>𝑇</m:t>
                    </m:r>
                    <m:r>
                      <a:rPr lang="en-GB" sz="1400" i="1">
                        <a:latin typeface="Cambria Math"/>
                        <a:ea typeface="Cambria Math" panose="02040503050406030204" pitchFamily="18" charset="0"/>
                      </a:rPr>
                      <m:t>−</m:t>
                    </m:r>
                    <m:r>
                      <a:rPr lang="en-GB" sz="1400" i="1">
                        <a:latin typeface="Cambria Math"/>
                        <a:ea typeface="Cambria Math" panose="02040503050406030204" pitchFamily="18" charset="0"/>
                      </a:rPr>
                      <m:t>𝑘</m:t>
                    </m:r>
                    <m:r>
                      <a:rPr lang="en-GB" sz="1400" i="1">
                        <a:latin typeface="Cambria Math"/>
                        <a:ea typeface="Cambria Math" panose="02040503050406030204" pitchFamily="18" charset="0"/>
                      </a:rPr>
                      <m:t>)</m:t>
                    </m:r>
                  </m:oMath>
                </a14:m>
                <a:r>
                  <a:rPr lang="en-GB" sz="1400" dirty="0">
                    <a:latin typeface="Cambria Math" panose="02040503050406030204" pitchFamily="18" charset="0"/>
                    <a:ea typeface="Cambria Math" panose="02040503050406030204" pitchFamily="18" charset="0"/>
                  </a:rPr>
                  <a:t> jumps down)</a:t>
                </a:r>
              </a:p>
              <a:p>
                <a:pPr marL="449263" indent="-449263">
                  <a:buClr>
                    <a:srgbClr val="7030A0"/>
                  </a:buClr>
                  <a:buSzPct val="100000"/>
                </a:pPr>
                <a14:m>
                  <m:oMath xmlns:m="http://schemas.openxmlformats.org/officeDocument/2006/math">
                    <m:sSub>
                      <m:sSubPr>
                        <m:ctrlPr>
                          <a:rPr lang="en-GB" sz="140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𝑝</m:t>
                        </m:r>
                      </m:e>
                      <m:sub>
                        <m:r>
                          <a:rPr lang="en-GB" sz="1400" b="0" i="1" smtClean="0">
                            <a:latin typeface="Cambria Math"/>
                            <a:ea typeface="Cambria Math" panose="02040503050406030204" pitchFamily="18" charset="0"/>
                          </a:rPr>
                          <m:t>𝑘</m:t>
                        </m:r>
                      </m:sub>
                    </m:sSub>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𝐵</m:t>
                    </m:r>
                    <m:sSub>
                      <m:sSubPr>
                        <m:ctrlPr>
                          <a:rPr lang="en-GB" sz="1400" b="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𝐶</m:t>
                        </m:r>
                      </m:e>
                      <m:sub>
                        <m:r>
                          <a:rPr lang="en-GB" sz="1400" b="0" i="1" smtClean="0">
                            <a:latin typeface="Cambria Math"/>
                            <a:ea typeface="Cambria Math" panose="02040503050406030204" pitchFamily="18" charset="0"/>
                          </a:rPr>
                          <m:t>𝑘</m:t>
                        </m:r>
                      </m:sub>
                    </m:sSub>
                    <m:r>
                      <a:rPr lang="en-GB" sz="1400" b="0" i="1" smtClean="0">
                        <a:latin typeface="Cambria Math"/>
                        <a:ea typeface="Cambria Math"/>
                      </a:rPr>
                      <m:t>×</m:t>
                    </m:r>
                    <m:sSup>
                      <m:sSupPr>
                        <m:ctrlPr>
                          <a:rPr lang="en-GB" sz="1400" b="0" i="1" smtClean="0">
                            <a:latin typeface="Cambria Math" panose="02040503050406030204" pitchFamily="18" charset="0"/>
                            <a:ea typeface="Cambria Math" panose="02040503050406030204" pitchFamily="18" charset="0"/>
                          </a:rPr>
                        </m:ctrlPr>
                      </m:sSupPr>
                      <m:e>
                        <m:r>
                          <a:rPr lang="en-GB" sz="1400" b="0" i="1" smtClean="0">
                            <a:latin typeface="Cambria Math"/>
                            <a:ea typeface="Cambria Math" panose="02040503050406030204" pitchFamily="18" charset="0"/>
                          </a:rPr>
                          <m:t>𝑝</m:t>
                        </m:r>
                      </m:e>
                      <m:sup>
                        <m:r>
                          <a:rPr lang="en-GB" sz="1400" b="0" i="1" smtClean="0">
                            <a:latin typeface="Cambria Math"/>
                            <a:ea typeface="Cambria Math" panose="02040503050406030204" pitchFamily="18" charset="0"/>
                          </a:rPr>
                          <m:t>𝑘</m:t>
                        </m:r>
                      </m:sup>
                    </m:sSup>
                    <m:sSup>
                      <m:sSupPr>
                        <m:ctrlPr>
                          <a:rPr lang="en-GB" sz="1400" b="0" i="1" smtClean="0">
                            <a:latin typeface="Cambria Math" panose="02040503050406030204" pitchFamily="18" charset="0"/>
                            <a:ea typeface="Cambria Math" panose="02040503050406030204" pitchFamily="18" charset="0"/>
                          </a:rPr>
                        </m:ctrlPr>
                      </m:sSupPr>
                      <m:e>
                        <m:r>
                          <a:rPr lang="en-GB" sz="1400" b="0" i="1" smtClean="0">
                            <a:latin typeface="Cambria Math"/>
                            <a:ea typeface="Cambria Math" panose="02040503050406030204" pitchFamily="18" charset="0"/>
                          </a:rPr>
                          <m:t>(1−</m:t>
                        </m:r>
                        <m:r>
                          <a:rPr lang="en-GB" sz="1400" b="0" i="1" smtClean="0">
                            <a:latin typeface="Cambria Math"/>
                            <a:ea typeface="Cambria Math" panose="02040503050406030204" pitchFamily="18" charset="0"/>
                          </a:rPr>
                          <m:t>𝑝</m:t>
                        </m:r>
                        <m:r>
                          <a:rPr lang="en-GB" sz="1400" b="0" i="1" smtClean="0">
                            <a:latin typeface="Cambria Math"/>
                            <a:ea typeface="Cambria Math" panose="02040503050406030204" pitchFamily="18" charset="0"/>
                          </a:rPr>
                          <m:t>)</m:t>
                        </m:r>
                      </m:e>
                      <m:sup>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𝑇</m:t>
                        </m:r>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𝑘</m:t>
                        </m:r>
                        <m:r>
                          <a:rPr lang="en-GB" sz="1400" b="0" i="1" smtClean="0">
                            <a:latin typeface="Cambria Math"/>
                            <a:ea typeface="Cambria Math" panose="02040503050406030204" pitchFamily="18" charset="0"/>
                          </a:rPr>
                          <m:t>)</m:t>
                        </m:r>
                      </m:sup>
                    </m:sSup>
                  </m:oMath>
                </a14:m>
                <a:r>
                  <a:rPr lang="en-GB" sz="1400" dirty="0">
                    <a:latin typeface="Cambria Math" panose="02040503050406030204" pitchFamily="18" charset="0"/>
                    <a:ea typeface="Cambria Math" panose="02040503050406030204" pitchFamily="18" charset="0"/>
                  </a:rPr>
                  <a:t> (sum of probabilities of all paths composed of </a:t>
                </a:r>
                <a14:m>
                  <m:oMath xmlns:m="http://schemas.openxmlformats.org/officeDocument/2006/math">
                    <m:r>
                      <a:rPr lang="en-GB" sz="1400" i="1" smtClean="0">
                        <a:latin typeface="Cambria Math"/>
                        <a:ea typeface="Cambria Math" panose="02040503050406030204" pitchFamily="18" charset="0"/>
                      </a:rPr>
                      <m:t>𝑘</m:t>
                    </m:r>
                    <m:r>
                      <a:rPr lang="en-GB" sz="1400" i="1" smtClean="0">
                        <a:latin typeface="Cambria Math"/>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jumps up and </a:t>
                </a:r>
                <a14:m>
                  <m:oMath xmlns:m="http://schemas.openxmlformats.org/officeDocument/2006/math">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𝑇</m:t>
                    </m:r>
                    <m:r>
                      <a:rPr lang="en-GB" sz="1400" b="0" i="1" smtClean="0">
                        <a:latin typeface="Cambria Math"/>
                        <a:ea typeface="Cambria Math" panose="02040503050406030204" pitchFamily="18" charset="0"/>
                      </a:rPr>
                      <m:t>−</m:t>
                    </m:r>
                    <m:r>
                      <a:rPr lang="en-GB" sz="1400" b="0" i="1" smtClean="0">
                        <a:latin typeface="Cambria Math"/>
                        <a:ea typeface="Cambria Math" panose="02040503050406030204" pitchFamily="18" charset="0"/>
                      </a:rPr>
                      <m:t>𝑘</m:t>
                    </m:r>
                    <m:r>
                      <a:rPr lang="en-GB" sz="1400" b="0" i="1" smtClean="0">
                        <a:latin typeface="Cambria Math"/>
                        <a:ea typeface="Cambria Math" panose="02040503050406030204" pitchFamily="18" charset="0"/>
                      </a:rPr>
                      <m:t>)</m:t>
                    </m:r>
                  </m:oMath>
                </a14:m>
                <a:r>
                  <a:rPr lang="en-GB" sz="1400" dirty="0">
                    <a:latin typeface="Cambria Math" panose="02040503050406030204" pitchFamily="18" charset="0"/>
                    <a:ea typeface="Cambria Math" panose="02040503050406030204" pitchFamily="18" charset="0"/>
                  </a:rPr>
                  <a:t> jumps down, </a:t>
                </a:r>
                <a14:m>
                  <m:oMath xmlns:m="http://schemas.openxmlformats.org/officeDocument/2006/math">
                    <m:r>
                      <m:rPr>
                        <m:sty m:val="p"/>
                      </m:rPr>
                      <a:rPr lang="en-GB" sz="1400" i="1" smtClean="0">
                        <a:latin typeface="Cambria Math"/>
                        <a:ea typeface="Cambria Math"/>
                      </a:rPr>
                      <m:t>Σ</m:t>
                    </m:r>
                    <m:sSub>
                      <m:sSubPr>
                        <m:ctrlPr>
                          <a:rPr lang="en-GB" sz="1400" i="1" smtClean="0">
                            <a:latin typeface="Cambria Math" panose="02040503050406030204" pitchFamily="18" charset="0"/>
                            <a:ea typeface="Cambria Math"/>
                          </a:rPr>
                        </m:ctrlPr>
                      </m:sSubPr>
                      <m:e>
                        <m:r>
                          <a:rPr lang="en-GB" sz="1400" b="0" i="1" smtClean="0">
                            <a:latin typeface="Cambria Math"/>
                            <a:ea typeface="Cambria Math"/>
                          </a:rPr>
                          <m:t>𝑝</m:t>
                        </m:r>
                      </m:e>
                      <m:sub>
                        <m:r>
                          <a:rPr lang="en-GB" sz="1400" b="0" i="1" smtClean="0">
                            <a:latin typeface="Cambria Math"/>
                            <a:ea typeface="Cambria Math"/>
                          </a:rPr>
                          <m:t>𝑘</m:t>
                        </m:r>
                      </m:sub>
                    </m:sSub>
                    <m:r>
                      <a:rPr lang="en-GB" sz="1400" b="0" i="1" smtClean="0">
                        <a:latin typeface="Cambria Math"/>
                        <a:ea typeface="Cambria Math"/>
                      </a:rPr>
                      <m:t>=1)</m:t>
                    </m:r>
                  </m:oMath>
                </a14:m>
                <a:endParaRPr lang="en-GB" sz="1400" dirty="0">
                  <a:latin typeface="Cambria Math" panose="02040503050406030204" pitchFamily="18" charset="0"/>
                  <a:ea typeface="Cambria Math" panose="02040503050406030204" pitchFamily="18" charset="0"/>
                </a:endParaRPr>
              </a:p>
              <a:p>
                <a:pPr>
                  <a:buClr>
                    <a:srgbClr val="7030A0"/>
                  </a:buClr>
                  <a:buSzPct val="100000"/>
                </a:pPr>
                <a14:m>
                  <m:oMath xmlns:m="http://schemas.openxmlformats.org/officeDocument/2006/math">
                    <m:sSub>
                      <m:sSubPr>
                        <m:ctrlPr>
                          <a:rPr lang="en-GB" sz="1400" b="0" i="1" smtClean="0">
                            <a:latin typeface="Cambria Math" panose="02040503050406030204" pitchFamily="18" charset="0"/>
                            <a:ea typeface="Cambria Math" panose="02040503050406030204" pitchFamily="18" charset="0"/>
                          </a:rPr>
                        </m:ctrlPr>
                      </m:sSubPr>
                      <m:e>
                        <m:r>
                          <a:rPr lang="en-GB" sz="1400" b="0" i="1" smtClean="0">
                            <a:latin typeface="Cambria Math"/>
                            <a:ea typeface="Cambria Math" panose="02040503050406030204" pitchFamily="18" charset="0"/>
                          </a:rPr>
                          <m:t>𝐸</m:t>
                        </m:r>
                      </m:e>
                      <m:sub>
                        <m:r>
                          <a:rPr lang="en-GB" sz="1400" b="0" i="1" smtClean="0">
                            <a:latin typeface="Cambria Math"/>
                            <a:ea typeface="Cambria Math" panose="02040503050406030204" pitchFamily="18" charset="0"/>
                          </a:rPr>
                          <m:t>𝑘</m:t>
                        </m:r>
                      </m:sub>
                    </m:sSub>
                    <m:r>
                      <a:rPr lang="en-GB" sz="1400" b="0" i="1" smtClean="0">
                        <a:latin typeface="Cambria Math"/>
                        <a:ea typeface="Cambria Math" panose="02040503050406030204" pitchFamily="18" charset="0"/>
                      </a:rPr>
                      <m:t>=</m:t>
                    </m:r>
                    <m:r>
                      <a:rPr lang="en-GB" sz="1400" b="0" i="1" smtClean="0">
                        <a:latin typeface="Cambria Math"/>
                        <a:ea typeface="Cambria Math"/>
                      </a:rPr>
                      <m:t>𝐶</m:t>
                    </m:r>
                    <m:sSub>
                      <m:sSubPr>
                        <m:ctrlPr>
                          <a:rPr lang="en-GB" sz="1400" b="0" i="1" smtClean="0">
                            <a:latin typeface="Cambria Math" panose="02040503050406030204" pitchFamily="18" charset="0"/>
                            <a:ea typeface="Cambria Math"/>
                          </a:rPr>
                        </m:ctrlPr>
                      </m:sSubPr>
                      <m:e>
                        <m:r>
                          <a:rPr lang="en-GB" sz="1400" b="0" i="1" smtClean="0">
                            <a:latin typeface="Cambria Math"/>
                            <a:ea typeface="Cambria Math"/>
                          </a:rPr>
                          <m:t>𝐹</m:t>
                        </m:r>
                      </m:e>
                      <m:sub>
                        <m:r>
                          <a:rPr lang="en-GB" sz="1400" b="0" i="1" smtClean="0">
                            <a:latin typeface="Cambria Math"/>
                            <a:ea typeface="Cambria Math"/>
                          </a:rPr>
                          <m:t>𝑘</m:t>
                        </m:r>
                      </m:sub>
                    </m:sSub>
                    <m:r>
                      <a:rPr lang="en-GB" sz="1400" b="0" i="1" smtClean="0">
                        <a:latin typeface="Cambria Math"/>
                        <a:ea typeface="Cambria Math"/>
                      </a:rPr>
                      <m:t>×</m:t>
                    </m:r>
                    <m:sSub>
                      <m:sSubPr>
                        <m:ctrlPr>
                          <a:rPr lang="en-GB" sz="1400" b="0" i="1" smtClean="0">
                            <a:latin typeface="Cambria Math" panose="02040503050406030204" pitchFamily="18" charset="0"/>
                            <a:ea typeface="Cambria Math"/>
                          </a:rPr>
                        </m:ctrlPr>
                      </m:sSubPr>
                      <m:e>
                        <m:r>
                          <a:rPr lang="en-GB" sz="1400" b="0" i="1" smtClean="0">
                            <a:latin typeface="Cambria Math"/>
                            <a:ea typeface="Cambria Math"/>
                          </a:rPr>
                          <m:t>𝑝</m:t>
                        </m:r>
                      </m:e>
                      <m:sub>
                        <m:r>
                          <a:rPr lang="en-GB" sz="1400" b="0" i="1" smtClean="0">
                            <a:latin typeface="Cambria Math"/>
                            <a:ea typeface="Cambria Math"/>
                          </a:rPr>
                          <m:t>𝑘</m:t>
                        </m:r>
                      </m:sub>
                    </m:sSub>
                  </m:oMath>
                </a14:m>
                <a:r>
                  <a:rPr lang="en-GB" sz="1400" dirty="0">
                    <a:latin typeface="Cambria Math" panose="02040503050406030204" pitchFamily="18" charset="0"/>
                    <a:ea typeface="Cambria Math" panose="02040503050406030204" pitchFamily="18" charset="0"/>
                  </a:rPr>
                  <a:t> (contribution to the expected value)</a:t>
                </a:r>
              </a:p>
            </p:txBody>
          </p:sp>
        </mc:Choice>
        <mc:Fallback xmlns="">
          <p:sp>
            <p:nvSpPr>
              <p:cNvPr id="68" name="TextovéPole 67">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499992" y="2754486"/>
                <a:ext cx="4320480" cy="2618730"/>
              </a:xfrm>
              <a:prstGeom prst="rect">
                <a:avLst/>
              </a:prstGeom>
              <a:blipFill>
                <a:blip r:embed="rId9"/>
                <a:stretch>
                  <a:fillRect t="-699" b="-1399"/>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graphicFrame>
            <p:nvGraphicFramePr>
              <p:cNvPr id="6" name="Tabulka 5"/>
              <p:cNvGraphicFramePr>
                <a:graphicFrameLocks noGrp="1"/>
              </p:cNvGraphicFramePr>
              <p:nvPr>
                <p:extLst>
                  <p:ext uri="{D42A27DB-BD31-4B8C-83A1-F6EECF244321}">
                    <p14:modId xmlns:p14="http://schemas.microsoft.com/office/powerpoint/2010/main" val="2750587416"/>
                  </p:ext>
                </p:extLst>
              </p:nvPr>
            </p:nvGraphicFramePr>
            <p:xfrm>
              <a:off x="1187624" y="2852936"/>
              <a:ext cx="3240000" cy="2764500"/>
            </p:xfrm>
            <a:graphic>
              <a:graphicData uri="http://schemas.openxmlformats.org/drawingml/2006/table">
                <a:tbl>
                  <a:tblPr>
                    <a:tableStyleId>{7DF18680-E054-41AD-8BC1-D1AEF772440D}</a:tableStyleId>
                  </a:tblPr>
                  <a:tblGrid>
                    <a:gridCol w="540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540000">
                      <a:extLst>
                        <a:ext uri="{9D8B030D-6E8A-4147-A177-3AD203B41FA5}">
                          <a16:colId xmlns:a16="http://schemas.microsoft.com/office/drawing/2014/main" val="20005"/>
                        </a:ext>
                      </a:extLst>
                    </a:gridCol>
                  </a:tblGrid>
                  <a:tr h="288000">
                    <a:tc>
                      <a:txBody>
                        <a:bodyPr/>
                        <a:lstStyle/>
                        <a:p>
                          <a:pPr algn="ctr" fontAlgn="b"/>
                          <a14:m>
                            <m:oMathPara xmlns:m="http://schemas.openxmlformats.org/officeDocument/2006/math">
                              <m:oMathParaPr>
                                <m:jc m:val="centerGroup"/>
                              </m:oMathParaPr>
                              <m:oMath xmlns:m="http://schemas.openxmlformats.org/officeDocument/2006/math">
                                <m:r>
                                  <a:rPr lang="cs-CZ" sz="1200" i="1" u="none" strike="noStrike" dirty="0" smtClean="0">
                                    <a:solidFill>
                                      <a:schemeClr val="bg1"/>
                                    </a:solidFill>
                                    <a:effectLst/>
                                    <a:latin typeface="Cambria Math"/>
                                    <a:ea typeface="Cambria Math" panose="02040503050406030204" pitchFamily="18" charset="0"/>
                                  </a:rPr>
                                  <m:t>𝑘</m:t>
                                </m:r>
                              </m:oMath>
                            </m:oMathPara>
                          </a14:m>
                          <a:endParaRPr lang="cs-CZ" sz="1200" b="0" i="0" u="none" strike="noStrike" dirty="0">
                            <a:solidFill>
                              <a:schemeClr val="bg1"/>
                            </a:solidFill>
                            <a:effectLst/>
                            <a:latin typeface="Cambria Math" panose="02040503050406030204" pitchFamily="18" charset="0"/>
                            <a:ea typeface="Cambria Math" panose="02040503050406030204" pitchFamily="18" charset="0"/>
                          </a:endParaRPr>
                        </a:p>
                      </a:txBody>
                      <a:tcPr marL="9525" marR="9525" marT="9525"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14:m>
                            <m:oMathPara xmlns:m="http://schemas.openxmlformats.org/officeDocument/2006/math">
                              <m:oMathParaPr>
                                <m:jc m:val="center"/>
                              </m:oMathParaPr>
                              <m:oMath xmlns:m="http://schemas.openxmlformats.org/officeDocument/2006/math">
                                <m:sSub>
                                  <m:sSubPr>
                                    <m:ctrlPr>
                                      <a:rPr lang="cs-CZ" sz="1200" i="1" u="none" strike="noStrike" dirty="0" smtClean="0">
                                        <a:solidFill>
                                          <a:schemeClr val="bg1"/>
                                        </a:solidFill>
                                        <a:effectLst/>
                                        <a:latin typeface="Cambria Math" panose="02040503050406030204" pitchFamily="18" charset="0"/>
                                        <a:ea typeface="Cambria Math" panose="02040503050406030204" pitchFamily="18" charset="0"/>
                                      </a:rPr>
                                    </m:ctrlPr>
                                  </m:sSubPr>
                                  <m:e>
                                    <m:r>
                                      <a:rPr lang="cs-CZ" sz="1200" b="0" i="1" u="none" strike="noStrike" dirty="0" smtClean="0">
                                        <a:solidFill>
                                          <a:schemeClr val="bg1"/>
                                        </a:solidFill>
                                        <a:effectLst/>
                                        <a:latin typeface="Cambria Math"/>
                                        <a:ea typeface="Cambria Math" panose="02040503050406030204" pitchFamily="18" charset="0"/>
                                      </a:rPr>
                                      <m:t>𝑆</m:t>
                                    </m:r>
                                  </m:e>
                                  <m:sub>
                                    <m:r>
                                      <a:rPr lang="cs-CZ" sz="1200" b="0" i="1" u="none" strike="noStrike" dirty="0" smtClean="0">
                                        <a:solidFill>
                                          <a:schemeClr val="bg1"/>
                                        </a:solidFill>
                                        <a:effectLst/>
                                        <a:latin typeface="Cambria Math"/>
                                        <a:ea typeface="Cambria Math" panose="02040503050406030204" pitchFamily="18" charset="0"/>
                                      </a:rPr>
                                      <m:t>𝑘</m:t>
                                    </m:r>
                                  </m:sub>
                                </m:sSub>
                              </m:oMath>
                            </m:oMathPara>
                          </a14:m>
                          <a:endParaRPr lang="cs-CZ" sz="1200" b="0" i="0" u="none" strike="noStrike" dirty="0">
                            <a:solidFill>
                              <a:schemeClr val="bg1"/>
                            </a:solidFill>
                            <a:effectLst/>
                            <a:latin typeface="Cambria Math" panose="02040503050406030204" pitchFamily="18" charset="0"/>
                            <a:ea typeface="Cambria Math" panose="02040503050406030204" pitchFamily="18" charset="0"/>
                          </a:endParaRPr>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14:m>
                            <m:oMathPara xmlns:m="http://schemas.openxmlformats.org/officeDocument/2006/math">
                              <m:oMathParaPr>
                                <m:jc m:val="center"/>
                              </m:oMathParaPr>
                              <m:oMath xmlns:m="http://schemas.openxmlformats.org/officeDocument/2006/math">
                                <m:sSub>
                                  <m:sSubPr>
                                    <m:ctrlPr>
                                      <a:rPr lang="cs-CZ" sz="1200" i="1" u="none" strike="noStrike" dirty="0" smtClean="0">
                                        <a:solidFill>
                                          <a:schemeClr val="bg1"/>
                                        </a:solidFill>
                                        <a:effectLst/>
                                        <a:latin typeface="Cambria Math" panose="02040503050406030204" pitchFamily="18" charset="0"/>
                                        <a:ea typeface="Cambria Math" panose="02040503050406030204" pitchFamily="18" charset="0"/>
                                      </a:rPr>
                                    </m:ctrlPr>
                                  </m:sSubPr>
                                  <m:e>
                                    <m:r>
                                      <a:rPr lang="cs-CZ" sz="1200" b="0" i="1" u="none" strike="noStrike" dirty="0" smtClean="0">
                                        <a:solidFill>
                                          <a:schemeClr val="bg1"/>
                                        </a:solidFill>
                                        <a:effectLst/>
                                        <a:latin typeface="Cambria Math"/>
                                        <a:ea typeface="Cambria Math" panose="02040503050406030204" pitchFamily="18" charset="0"/>
                                      </a:rPr>
                                      <m:t>𝐶𝐹</m:t>
                                    </m:r>
                                  </m:e>
                                  <m:sub>
                                    <m:r>
                                      <a:rPr lang="cs-CZ" sz="1200" b="0" i="1" u="none" strike="noStrike" dirty="0" smtClean="0">
                                        <a:solidFill>
                                          <a:schemeClr val="bg1"/>
                                        </a:solidFill>
                                        <a:effectLst/>
                                        <a:latin typeface="Cambria Math"/>
                                        <a:ea typeface="Cambria Math" panose="02040503050406030204" pitchFamily="18" charset="0"/>
                                      </a:rPr>
                                      <m:t>𝑘</m:t>
                                    </m:r>
                                  </m:sub>
                                </m:sSub>
                              </m:oMath>
                            </m:oMathPara>
                          </a14:m>
                          <a:endParaRPr lang="cs-CZ" sz="1200" b="0" i="0" u="none" strike="noStrike" dirty="0">
                            <a:solidFill>
                              <a:schemeClr val="bg1"/>
                            </a:solidFill>
                            <a:effectLst/>
                            <a:latin typeface="Cambria Math" panose="02040503050406030204" pitchFamily="18" charset="0"/>
                            <a:ea typeface="Cambria Math" panose="02040503050406030204" pitchFamily="18" charset="0"/>
                          </a:endParaRPr>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14:m>
                            <m:oMathPara xmlns:m="http://schemas.openxmlformats.org/officeDocument/2006/math">
                              <m:oMathParaPr>
                                <m:jc m:val="centerGroup"/>
                              </m:oMathParaPr>
                              <m:oMath xmlns:m="http://schemas.openxmlformats.org/officeDocument/2006/math">
                                <m:sSub>
                                  <m:sSubPr>
                                    <m:ctrlPr>
                                      <a:rPr lang="cs-CZ" sz="1200" i="1" u="none" strike="noStrike" dirty="0" smtClean="0">
                                        <a:solidFill>
                                          <a:schemeClr val="bg1"/>
                                        </a:solidFill>
                                        <a:effectLst/>
                                        <a:latin typeface="Cambria Math" panose="02040503050406030204" pitchFamily="18" charset="0"/>
                                        <a:ea typeface="Cambria Math" panose="02040503050406030204" pitchFamily="18" charset="0"/>
                                      </a:rPr>
                                    </m:ctrlPr>
                                  </m:sSubPr>
                                  <m:e>
                                    <m:r>
                                      <a:rPr lang="cs-CZ" sz="1200" b="0" i="1" u="none" strike="noStrike" dirty="0" smtClean="0">
                                        <a:solidFill>
                                          <a:schemeClr val="bg1"/>
                                        </a:solidFill>
                                        <a:effectLst/>
                                        <a:latin typeface="Cambria Math"/>
                                        <a:ea typeface="Cambria Math" panose="02040503050406030204" pitchFamily="18" charset="0"/>
                                      </a:rPr>
                                      <m:t>𝐵𝐶</m:t>
                                    </m:r>
                                  </m:e>
                                  <m:sub>
                                    <m:r>
                                      <a:rPr lang="cs-CZ" sz="1200" b="0" i="1" u="none" strike="noStrike" dirty="0" smtClean="0">
                                        <a:solidFill>
                                          <a:schemeClr val="bg1"/>
                                        </a:solidFill>
                                        <a:effectLst/>
                                        <a:latin typeface="Cambria Math"/>
                                        <a:ea typeface="Cambria Math" panose="02040503050406030204" pitchFamily="18" charset="0"/>
                                      </a:rPr>
                                      <m:t>𝑘</m:t>
                                    </m:r>
                                  </m:sub>
                                </m:sSub>
                              </m:oMath>
                            </m:oMathPara>
                          </a14:m>
                          <a:endParaRPr lang="cs-CZ" sz="1200" b="0" i="0" u="none" strike="noStrike" dirty="0">
                            <a:solidFill>
                              <a:schemeClr val="bg1"/>
                            </a:solidFill>
                            <a:effectLst/>
                            <a:latin typeface="Cambria Math" panose="02040503050406030204" pitchFamily="18" charset="0"/>
                            <a:ea typeface="Cambria Math" panose="02040503050406030204" pitchFamily="18" charset="0"/>
                          </a:endParaRPr>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5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cs-CZ" sz="1200" i="1" u="none" strike="noStrike" dirty="0" smtClean="0">
                                        <a:solidFill>
                                          <a:schemeClr val="bg1"/>
                                        </a:solidFill>
                                        <a:effectLst/>
                                        <a:latin typeface="Cambria Math" panose="02040503050406030204" pitchFamily="18" charset="0"/>
                                        <a:ea typeface="Cambria Math" panose="02040503050406030204" pitchFamily="18" charset="0"/>
                                      </a:rPr>
                                    </m:ctrlPr>
                                  </m:sSubPr>
                                  <m:e>
                                    <m:r>
                                      <a:rPr lang="cs-CZ" sz="1200" b="0" i="1" u="none" strike="noStrike" dirty="0" smtClean="0">
                                        <a:solidFill>
                                          <a:schemeClr val="bg1"/>
                                        </a:solidFill>
                                        <a:effectLst/>
                                        <a:latin typeface="Cambria Math"/>
                                        <a:ea typeface="Cambria Math" panose="02040503050406030204" pitchFamily="18" charset="0"/>
                                      </a:rPr>
                                      <m:t>𝑝</m:t>
                                    </m:r>
                                  </m:e>
                                  <m:sub>
                                    <m:r>
                                      <a:rPr lang="cs-CZ" sz="1200" b="0" i="1" u="none" strike="noStrike" dirty="0" smtClean="0">
                                        <a:solidFill>
                                          <a:schemeClr val="bg1"/>
                                        </a:solidFill>
                                        <a:effectLst/>
                                        <a:latin typeface="Cambria Math"/>
                                        <a:ea typeface="Cambria Math" panose="02040503050406030204" pitchFamily="18" charset="0"/>
                                      </a:rPr>
                                      <m:t>𝑘</m:t>
                                    </m:r>
                                  </m:sub>
                                </m:sSub>
                              </m:oMath>
                            </m:oMathPara>
                          </a14:m>
                          <a:endParaRPr lang="cs-CZ" sz="1200" b="0" i="0" u="none" strike="noStrike" dirty="0">
                            <a:solidFill>
                              <a:schemeClr val="bg1"/>
                            </a:solidFill>
                            <a:effectLst/>
                            <a:latin typeface="Cambria Math" panose="02040503050406030204" pitchFamily="18" charset="0"/>
                            <a:ea typeface="Cambria Math" panose="02040503050406030204" pitchFamily="18" charset="0"/>
                          </a:endParaRPr>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14:m>
                            <m:oMathPara xmlns:m="http://schemas.openxmlformats.org/officeDocument/2006/math">
                              <m:oMathParaPr>
                                <m:jc m:val="center"/>
                              </m:oMathParaPr>
                              <m:oMath xmlns:m="http://schemas.openxmlformats.org/officeDocument/2006/math">
                                <m:sSub>
                                  <m:sSubPr>
                                    <m:ctrlPr>
                                      <a:rPr lang="cs-CZ" sz="1200" b="0" i="1" u="none" strike="noStrike" dirty="0" smtClean="0">
                                        <a:solidFill>
                                          <a:schemeClr val="bg1"/>
                                        </a:solidFill>
                                        <a:effectLst/>
                                        <a:latin typeface="Cambria Math" panose="02040503050406030204" pitchFamily="18" charset="0"/>
                                        <a:ea typeface="Cambria Math" panose="02040503050406030204" pitchFamily="18" charset="0"/>
                                      </a:rPr>
                                    </m:ctrlPr>
                                  </m:sSubPr>
                                  <m:e>
                                    <m:r>
                                      <a:rPr lang="cs-CZ" sz="1200" b="0" i="1" u="none" strike="noStrike" dirty="0" smtClean="0">
                                        <a:solidFill>
                                          <a:schemeClr val="bg1"/>
                                        </a:solidFill>
                                        <a:effectLst/>
                                        <a:latin typeface="Cambria Math"/>
                                        <a:ea typeface="Cambria Math" panose="02040503050406030204" pitchFamily="18" charset="0"/>
                                      </a:rPr>
                                      <m:t>𝐸</m:t>
                                    </m:r>
                                  </m:e>
                                  <m:sub>
                                    <m:r>
                                      <a:rPr lang="cs-CZ" sz="1200" b="0" i="1" u="none" strike="noStrike" dirty="0" smtClean="0">
                                        <a:solidFill>
                                          <a:schemeClr val="bg1"/>
                                        </a:solidFill>
                                        <a:effectLst/>
                                        <a:latin typeface="Cambria Math"/>
                                        <a:ea typeface="Cambria Math" panose="02040503050406030204" pitchFamily="18" charset="0"/>
                                      </a:rPr>
                                      <m:t>𝑘</m:t>
                                    </m:r>
                                  </m:sub>
                                </m:sSub>
                              </m:oMath>
                            </m:oMathPara>
                          </a14:m>
                          <a:endParaRPr lang="cs-CZ" sz="1200" b="0" i="0" u="none" strike="noStrike" dirty="0">
                            <a:solidFill>
                              <a:schemeClr val="bg1"/>
                            </a:solidFill>
                            <a:effectLst/>
                            <a:latin typeface="Cambria Math" panose="02040503050406030204" pitchFamily="18" charset="0"/>
                            <a:ea typeface="Cambria Math" panose="02040503050406030204" pitchFamily="18" charset="0"/>
                          </a:endParaRPr>
                        </a:p>
                      </a:txBody>
                      <a:tcPr marL="9525" marR="9525" marT="9525"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689.29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644.29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0.0173</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11.17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10001"/>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371.16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326.16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0.0867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28.28</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2"/>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8</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199.85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154.85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45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0.1951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30.21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3"/>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107.61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62.61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120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0.2601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16.29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4"/>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57.95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12.95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a:effectLst/>
                              <a:latin typeface="Cambria Math" panose="02040503050406030204" pitchFamily="18" charset="0"/>
                              <a:ea typeface="Cambria Math" panose="02040503050406030204" pitchFamily="18" charset="0"/>
                            </a:rPr>
                            <a:t>210</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0.2276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2.95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5"/>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31.20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252</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0.1366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6"/>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4</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16.80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0.0569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7"/>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3</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9.05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120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0.0163</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8"/>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2</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4.87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45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0.0030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9"/>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1</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2.62</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0.0003</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10"/>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0</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1.41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11"/>
                      </a:ext>
                    </a:extLst>
                  </a:tr>
                  <a:tr h="190500">
                    <a:tc>
                      <a:txBody>
                        <a:bodyPr/>
                        <a:lstStyle/>
                        <a:p>
                          <a:pPr algn="ctr" fontAlgn="b"/>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12"/>
                      </a:ext>
                    </a:extLst>
                  </a:tr>
                  <a:tr h="190500">
                    <a:tc>
                      <a:txBody>
                        <a:bodyPr/>
                        <a:lstStyle/>
                        <a:p>
                          <a:pPr algn="ctr" fontAlgn="b"/>
                          <a:r>
                            <a:rPr lang="el-GR" sz="1100" b="0" i="0" u="none" strike="noStrike" dirty="0">
                              <a:solidFill>
                                <a:srgbClr val="000000"/>
                              </a:solidFill>
                              <a:effectLst/>
                              <a:latin typeface="Cambria Math" panose="02040503050406030204" pitchFamily="18" charset="0"/>
                              <a:ea typeface="Cambria Math" panose="02040503050406030204" pitchFamily="18" charset="0"/>
                            </a:rPr>
                            <a:t>Σ</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88.90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3"/>
                      </a:ext>
                    </a:extLst>
                  </a:tr>
                </a:tbl>
              </a:graphicData>
            </a:graphic>
          </p:graphicFrame>
        </mc:Choice>
        <mc:Fallback xmlns="">
          <p:graphicFrame>
            <p:nvGraphicFramePr>
              <p:cNvPr id="6" name="Tabulka 5"/>
              <p:cNvGraphicFramePr>
                <a:graphicFrameLocks noGrp="1"/>
              </p:cNvGraphicFramePr>
              <p:nvPr>
                <p:extLst>
                  <p:ext uri="{D42A27DB-BD31-4B8C-83A1-F6EECF244321}">
                    <p14:modId xmlns:p14="http://schemas.microsoft.com/office/powerpoint/2010/main" val="2750587416"/>
                  </p:ext>
                </p:extLst>
              </p:nvPr>
            </p:nvGraphicFramePr>
            <p:xfrm>
              <a:off x="1187624" y="2852936"/>
              <a:ext cx="3240000" cy="2764500"/>
            </p:xfrm>
            <a:graphic>
              <a:graphicData uri="http://schemas.openxmlformats.org/drawingml/2006/table">
                <a:tbl>
                  <a:tblPr>
                    <a:tableStyleId>{7DF18680-E054-41AD-8BC1-D1AEF772440D}</a:tableStyleId>
                  </a:tblPr>
                  <a:tblGrid>
                    <a:gridCol w="540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540000">
                      <a:extLst>
                        <a:ext uri="{9D8B030D-6E8A-4147-A177-3AD203B41FA5}">
                          <a16:colId xmlns:a16="http://schemas.microsoft.com/office/drawing/2014/main" val="20005"/>
                        </a:ext>
                      </a:extLst>
                    </a:gridCol>
                  </a:tblGrid>
                  <a:tr h="288000">
                    <a:tc>
                      <a:txBody>
                        <a:bodyPr/>
                        <a:lstStyle/>
                        <a:p>
                          <a:endParaRPr lang="cs-CZ"/>
                        </a:p>
                      </a:txBody>
                      <a:tcPr marL="9525" marR="9525" marT="9525"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10"/>
                          <a:stretch>
                            <a:fillRect l="-1124" t="-4255" r="-502247" b="-895745"/>
                          </a:stretch>
                        </a:blipFill>
                      </a:tcPr>
                    </a:tc>
                    <a:tc>
                      <a:txBody>
                        <a:bodyPr/>
                        <a:lstStyle/>
                        <a:p>
                          <a:endParaRPr lang="cs-CZ"/>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10"/>
                          <a:stretch>
                            <a:fillRect l="-101124" t="-4255" r="-402247" b="-895745"/>
                          </a:stretch>
                        </a:blipFill>
                      </a:tcPr>
                    </a:tc>
                    <a:tc>
                      <a:txBody>
                        <a:bodyPr/>
                        <a:lstStyle/>
                        <a:p>
                          <a:endParaRPr lang="cs-CZ"/>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10"/>
                          <a:stretch>
                            <a:fillRect l="-201124" t="-4255" r="-302247" b="-895745"/>
                          </a:stretch>
                        </a:blipFill>
                      </a:tcPr>
                    </a:tc>
                    <a:tc>
                      <a:txBody>
                        <a:bodyPr/>
                        <a:lstStyle/>
                        <a:p>
                          <a:endParaRPr lang="cs-CZ"/>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10"/>
                          <a:stretch>
                            <a:fillRect l="-304545" t="-4255" r="-205682" b="-895745"/>
                          </a:stretch>
                        </a:blipFill>
                      </a:tcPr>
                    </a:tc>
                    <a:tc>
                      <a:txBody>
                        <a:bodyPr/>
                        <a:lstStyle/>
                        <a:p>
                          <a:endParaRPr lang="cs-CZ"/>
                        </a:p>
                      </a:txBody>
                      <a:tcPr marL="9525" marR="9525" marT="9525"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10"/>
                          <a:stretch>
                            <a:fillRect l="-400000" t="-4255" r="-103371" b="-895745"/>
                          </a:stretch>
                        </a:blipFill>
                      </a:tcPr>
                    </a:tc>
                    <a:tc>
                      <a:txBody>
                        <a:bodyPr/>
                        <a:lstStyle/>
                        <a:p>
                          <a:endParaRPr lang="cs-CZ"/>
                        </a:p>
                      </a:txBody>
                      <a:tcPr marL="9525" marR="9525" marT="9525"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10"/>
                          <a:stretch>
                            <a:fillRect l="-500000" t="-4255" r="-3371" b="-895745"/>
                          </a:stretch>
                        </a:blipFill>
                      </a:tcPr>
                    </a:tc>
                    <a:extLst>
                      <a:ext uri="{0D108BD9-81ED-4DB2-BD59-A6C34878D82A}">
                        <a16:rowId xmlns:a16="http://schemas.microsoft.com/office/drawing/2014/main" val="10000"/>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689.29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644.29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0.0173</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T w="190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11.17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10001"/>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371.16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326.16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0.0867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28.28</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2"/>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8</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199.85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154.85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45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0.1951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30.21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3"/>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107.61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62.61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120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0.2601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16.29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4"/>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57.95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12.95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a:effectLst/>
                              <a:latin typeface="Cambria Math" panose="02040503050406030204" pitchFamily="18" charset="0"/>
                              <a:ea typeface="Cambria Math" panose="02040503050406030204" pitchFamily="18" charset="0"/>
                            </a:rPr>
                            <a:t>210</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0.2276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2.95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5"/>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31.20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252</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0.1366</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6"/>
                      </a:ext>
                    </a:extLst>
                  </a:tr>
                  <a:tr h="190500">
                    <a:tc>
                      <a:txBody>
                        <a:bodyPr/>
                        <a:lstStyle/>
                        <a:p>
                          <a:pPr algn="ctr" fontAlgn="b"/>
                          <a:r>
                            <a:rPr lang="cs-CZ" sz="1100" u="none" strike="noStrike" dirty="0">
                              <a:effectLst/>
                              <a:latin typeface="Cambria Math" panose="02040503050406030204" pitchFamily="18" charset="0"/>
                              <a:ea typeface="Cambria Math" panose="02040503050406030204" pitchFamily="18" charset="0"/>
                            </a:rPr>
                            <a:t>4</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16.80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0.0569</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7"/>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3</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9.05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120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0.0163</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8"/>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2</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4.87</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45</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0.0030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09"/>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1</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2.62</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0.0003</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10"/>
                      </a:ext>
                    </a:extLst>
                  </a:tr>
                  <a:tr h="190500">
                    <a:tc>
                      <a:txBody>
                        <a:bodyPr/>
                        <a:lstStyle/>
                        <a:p>
                          <a:pPr algn="ctr" fontAlgn="b"/>
                          <a:r>
                            <a:rPr lang="cs-CZ" sz="1100" u="none" strike="noStrike">
                              <a:effectLst/>
                              <a:latin typeface="Cambria Math" panose="02040503050406030204" pitchFamily="18" charset="0"/>
                              <a:ea typeface="Cambria Math" panose="02040503050406030204" pitchFamily="18" charset="0"/>
                            </a:rPr>
                            <a:t>0</a:t>
                          </a:r>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1.41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11"/>
                      </a:ext>
                    </a:extLst>
                  </a:tr>
                  <a:tr h="190500">
                    <a:tc>
                      <a:txBody>
                        <a:bodyPr/>
                        <a:lstStyle/>
                        <a:p>
                          <a:pPr algn="ctr" fontAlgn="b"/>
                          <a:endParaRPr lang="cs-CZ" sz="1100" b="0" i="0" u="none" strike="noStrike">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solidFill>
                          <a:schemeClr val="tx2">
                            <a:lumMod val="20000"/>
                            <a:lumOff val="80000"/>
                          </a:schemeClr>
                        </a:solidFill>
                      </a:tcPr>
                    </a:tc>
                    <a:extLst>
                      <a:ext uri="{0D108BD9-81ED-4DB2-BD59-A6C34878D82A}">
                        <a16:rowId xmlns:a16="http://schemas.microsoft.com/office/drawing/2014/main" val="10012"/>
                      </a:ext>
                    </a:extLst>
                  </a:tr>
                  <a:tr h="190500">
                    <a:tc>
                      <a:txBody>
                        <a:bodyPr/>
                        <a:lstStyle/>
                        <a:p>
                          <a:pPr algn="ctr" fontAlgn="b"/>
                          <a:r>
                            <a:rPr lang="el-GR" sz="1100" b="0" i="0" u="none" strike="noStrike" dirty="0">
                              <a:solidFill>
                                <a:srgbClr val="000000"/>
                              </a:solidFill>
                              <a:effectLst/>
                              <a:latin typeface="Cambria Math" panose="02040503050406030204" pitchFamily="18" charset="0"/>
                              <a:ea typeface="Cambria Math" panose="02040503050406030204" pitchFamily="18" charset="0"/>
                            </a:rPr>
                            <a:t>Σ</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b"/>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1.0000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cs-CZ" sz="1100" u="none" strike="noStrike" dirty="0">
                              <a:effectLst/>
                              <a:latin typeface="Cambria Math" panose="02040503050406030204" pitchFamily="18" charset="0"/>
                              <a:ea typeface="Cambria Math" panose="02040503050406030204" pitchFamily="18" charset="0"/>
                            </a:rPr>
                            <a:t>88.90</a:t>
                          </a:r>
                          <a:endParaRPr lang="cs-CZ" sz="11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36000" marT="9525" marB="0" anchor="b">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3"/>
                      </a:ext>
                    </a:extLst>
                  </a:tr>
                </a:tbl>
              </a:graphicData>
            </a:graphic>
          </p:graphicFrame>
        </mc:Fallback>
      </mc:AlternateContent>
      <mc:AlternateContent xmlns:mc="http://schemas.openxmlformats.org/markup-compatibility/2006" xmlns:a14="http://schemas.microsoft.com/office/drawing/2010/main">
        <mc:Choice Requires="a14">
          <p:sp>
            <p:nvSpPr>
              <p:cNvPr id="34" name="TextovéPole 33"/>
              <p:cNvSpPr txBox="1"/>
              <p:nvPr/>
            </p:nvSpPr>
            <p:spPr>
              <a:xfrm>
                <a:off x="1512000" y="2030723"/>
                <a:ext cx="759564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r>
                      <a:rPr lang="en-GB" sz="1600">
                        <a:latin typeface="Cambria Math" panose="02040503050406030204" pitchFamily="18" charset="0"/>
                        <a:ea typeface="Cambria Math" panose="02040503050406030204" pitchFamily="18" charset="0"/>
                      </a:rPr>
                      <m:t>𝑝</m:t>
                    </m:r>
                    <m:r>
                      <a:rPr lang="en-GB" sz="1600">
                        <a:latin typeface="Cambria Math" panose="02040503050406030204" pitchFamily="18" charset="0"/>
                        <a:ea typeface="Cambria Math" panose="02040503050406030204" pitchFamily="18" charset="0"/>
                      </a:rPr>
                      <m:t>=66.67% </m:t>
                    </m:r>
                  </m:oMath>
                </a14:m>
                <a:r>
                  <a:rPr lang="en-GB" sz="1600" dirty="0">
                    <a:latin typeface="Cambria Math" panose="02040503050406030204" pitchFamily="18" charset="0"/>
                    <a:ea typeface="Cambria Math" panose="02040503050406030204" pitchFamily="18" charset="0"/>
                  </a:rPr>
                  <a:t>(risk-neutral probability calculated on the previous slide)</a:t>
                </a:r>
              </a:p>
            </p:txBody>
          </p:sp>
        </mc:Choice>
        <mc:Fallback xmlns="">
          <p:sp>
            <p:nvSpPr>
              <p:cNvPr id="34" name="TextovéPole 33"/>
              <p:cNvSpPr txBox="1">
                <a:spLocks noRot="1" noChangeAspect="1" noMove="1" noResize="1" noEditPoints="1" noAdjustHandles="1" noChangeArrowheads="1" noChangeShapeType="1" noTextEdit="1"/>
              </p:cNvSpPr>
              <p:nvPr/>
            </p:nvSpPr>
            <p:spPr>
              <a:xfrm>
                <a:off x="1512000" y="2030723"/>
                <a:ext cx="7595648" cy="338554"/>
              </a:xfrm>
              <a:prstGeom prst="rect">
                <a:avLst/>
              </a:prstGeom>
              <a:blipFill>
                <a:blip r:embed="rId11"/>
                <a:stretch>
                  <a:fillRect l="-321"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6" name="TextovéPole 45"/>
              <p:cNvSpPr txBox="1"/>
              <p:nvPr/>
            </p:nvSpPr>
            <p:spPr>
              <a:xfrm>
                <a:off x="1512000" y="1748592"/>
                <a:ext cx="4752152"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r>
                      <a:rPr lang="en-GB" sz="1600" smtClean="0">
                        <a:latin typeface="Cambria Math" panose="02040503050406030204" pitchFamily="18" charset="0"/>
                        <a:ea typeface="Cambria Math" panose="02040503050406030204" pitchFamily="18" charset="0"/>
                      </a:rPr>
                      <m:t>𝑇</m:t>
                    </m:r>
                    <m:r>
                      <a:rPr lang="en-GB" sz="1600" smtClean="0">
                        <a:latin typeface="Cambria Math" panose="02040503050406030204" pitchFamily="18" charset="0"/>
                        <a:ea typeface="Cambria Math" panose="02040503050406030204" pitchFamily="18" charset="0"/>
                      </a:rPr>
                      <m:t>=10 </m:t>
                    </m:r>
                    <m:r>
                      <m:rPr>
                        <m:sty m:val="p"/>
                      </m:rPr>
                      <a:rPr lang="cs-CZ" sz="1600" b="0" i="0" smtClean="0">
                        <a:latin typeface="Cambria Math" panose="02040503050406030204" pitchFamily="18" charset="0"/>
                        <a:ea typeface="Cambria Math" panose="02040503050406030204" pitchFamily="18" charset="0"/>
                      </a:rPr>
                      <m:t>years</m:t>
                    </m:r>
                  </m:oMath>
                </a14:m>
                <a:r>
                  <a:rPr lang="en-GB" sz="1600" dirty="0">
                    <a:latin typeface="Cambria Math" panose="02040503050406030204" pitchFamily="18" charset="0"/>
                    <a:ea typeface="Cambria Math" panose="02040503050406030204" pitchFamily="18" charset="0"/>
                  </a:rPr>
                  <a:t> (model’s extension to 10 periods)</a:t>
                </a:r>
              </a:p>
            </p:txBody>
          </p:sp>
        </mc:Choice>
        <mc:Fallback xmlns="">
          <p:sp>
            <p:nvSpPr>
              <p:cNvPr id="46" name="TextovéPole 45"/>
              <p:cNvSpPr txBox="1">
                <a:spLocks noRot="1" noChangeAspect="1" noMove="1" noResize="1" noEditPoints="1" noAdjustHandles="1" noChangeArrowheads="1" noChangeShapeType="1" noTextEdit="1"/>
              </p:cNvSpPr>
              <p:nvPr/>
            </p:nvSpPr>
            <p:spPr>
              <a:xfrm>
                <a:off x="1512000" y="1748592"/>
                <a:ext cx="4752152" cy="338554"/>
              </a:xfrm>
              <a:prstGeom prst="rect">
                <a:avLst/>
              </a:prstGeom>
              <a:blipFill>
                <a:blip r:embed="rId12"/>
                <a:stretch>
                  <a:fillRect l="-513" t="-7273" b="-21818"/>
                </a:stretch>
              </a:blipFill>
              <a:ln>
                <a:noFill/>
              </a:ln>
            </p:spPr>
            <p:txBody>
              <a:bodyPr/>
              <a:lstStyle/>
              <a:p>
                <a:r>
                  <a:rPr lang="cs-CZ">
                    <a:noFill/>
                  </a:rPr>
                  <a:t> </a:t>
                </a:r>
              </a:p>
            </p:txBody>
          </p:sp>
        </mc:Fallback>
      </mc:AlternateContent>
      <p:sp>
        <p:nvSpPr>
          <p:cNvPr id="9" name="TextovéPole 8">
            <a:extLst>
              <a:ext uri="{FF2B5EF4-FFF2-40B4-BE49-F238E27FC236}">
                <a16:creationId xmlns:a16="http://schemas.microsoft.com/office/drawing/2014/main" id="{3FF86ABB-1A62-FCC3-3A84-EF2C97D61BE2}"/>
              </a:ext>
            </a:extLst>
          </p:cNvPr>
          <p:cNvSpPr txBox="1"/>
          <p:nvPr/>
        </p:nvSpPr>
        <p:spPr>
          <a:xfrm>
            <a:off x="970363" y="2343354"/>
            <a:ext cx="208947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Calculation</a:t>
            </a:r>
          </a:p>
        </p:txBody>
      </p:sp>
      <p:sp>
        <p:nvSpPr>
          <p:cNvPr id="10" name="TextovéPole 9">
            <a:extLst>
              <a:ext uri="{FF2B5EF4-FFF2-40B4-BE49-F238E27FC236}">
                <a16:creationId xmlns:a16="http://schemas.microsoft.com/office/drawing/2014/main" id="{F10D7D0B-6726-3EF6-787F-0EDD91CF4BC3}"/>
              </a:ext>
            </a:extLst>
          </p:cNvPr>
          <p:cNvSpPr txBox="1"/>
          <p:nvPr/>
        </p:nvSpPr>
        <p:spPr>
          <a:xfrm>
            <a:off x="149233" y="3830106"/>
            <a:ext cx="966024" cy="400110"/>
          </a:xfrm>
          <a:prstGeom prst="rect">
            <a:avLst/>
          </a:prstGeom>
          <a:noFill/>
        </p:spPr>
        <p:txBody>
          <a:bodyPr wrap="square" rtlCol="0">
            <a:spAutoFit/>
          </a:bodyPr>
          <a:lstStyle/>
          <a:p>
            <a:r>
              <a:rPr lang="cs-CZ" sz="1000" dirty="0">
                <a:latin typeface="Cambria Math"/>
                <a:ea typeface="Cambria Math" panose="02040503050406030204" pitchFamily="18" charset="0"/>
              </a:rPr>
              <a:t>Mat. </a:t>
            </a:r>
            <a:r>
              <a:rPr lang="en-GB" sz="1000" dirty="0">
                <a:latin typeface="Cambria Math"/>
                <a:ea typeface="Cambria Math" panose="02040503050406030204" pitchFamily="18" charset="0"/>
              </a:rPr>
              <a:t>functions</a:t>
            </a:r>
          </a:p>
          <a:p>
            <a:r>
              <a:rPr lang="en-GB" sz="1000" dirty="0">
                <a:latin typeface="Cambria Math"/>
                <a:ea typeface="Cambria Math" panose="02040503050406030204" pitchFamily="18" charset="0"/>
              </a:rPr>
              <a:t>→</a:t>
            </a:r>
            <a:r>
              <a:rPr lang="cs-CZ" sz="1000" dirty="0">
                <a:latin typeface="Cambria Math"/>
                <a:ea typeface="Cambria Math" panose="02040503050406030204" pitchFamily="18" charset="0"/>
              </a:rPr>
              <a:t> COMBIN</a:t>
            </a:r>
            <a:endParaRPr lang="en-GB" sz="1000" dirty="0">
              <a:latin typeface="Cambria Math"/>
              <a:ea typeface="Cambria Math" panose="02040503050406030204" pitchFamily="18" charset="0"/>
            </a:endParaRPr>
          </a:p>
        </p:txBody>
      </p:sp>
      <p:pic>
        <p:nvPicPr>
          <p:cNvPr id="11" name="Obrázek 10">
            <a:extLst>
              <a:ext uri="{FF2B5EF4-FFF2-40B4-BE49-F238E27FC236}">
                <a16:creationId xmlns:a16="http://schemas.microsoft.com/office/drawing/2014/main" id="{9A0240F9-5940-E7C2-9EF8-5BE00CA95CEF}"/>
              </a:ext>
            </a:extLst>
          </p:cNvPr>
          <p:cNvPicPr>
            <a:picLocks noChangeAspect="1"/>
          </p:cNvPicPr>
          <p:nvPr/>
        </p:nvPicPr>
        <p:blipFill>
          <a:blip r:embed="rId13"/>
          <a:stretch>
            <a:fillRect/>
          </a:stretch>
        </p:blipFill>
        <p:spPr>
          <a:xfrm>
            <a:off x="251520" y="3510300"/>
            <a:ext cx="369332" cy="369332"/>
          </a:xfrm>
          <a:prstGeom prst="rect">
            <a:avLst/>
          </a:prstGeom>
        </p:spPr>
      </p:pic>
    </p:spTree>
    <p:extLst>
      <p:ext uri="{BB962C8B-B14F-4D97-AF65-F5344CB8AC3E}">
        <p14:creationId xmlns:p14="http://schemas.microsoft.com/office/powerpoint/2010/main" val="12209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6</a:t>
            </a:fld>
            <a:endParaRPr lang="cs-CZ" dirty="0"/>
          </a:p>
        </p:txBody>
      </p:sp>
      <p:sp>
        <p:nvSpPr>
          <p:cNvPr id="4" name="Nadpis 3"/>
          <p:cNvSpPr>
            <a:spLocks noGrp="1"/>
          </p:cNvSpPr>
          <p:nvPr>
            <p:ph type="title"/>
          </p:nvPr>
        </p:nvSpPr>
        <p:spPr>
          <a:xfrm>
            <a:off x="144000" y="144000"/>
            <a:ext cx="4472938" cy="648072"/>
          </a:xfrm>
        </p:spPr>
        <p:txBody>
          <a:bodyPr/>
          <a:lstStyle/>
          <a:p>
            <a:r>
              <a:rPr lang="en-GB" dirty="0">
                <a:solidFill>
                  <a:srgbClr val="000000"/>
                </a:solidFill>
              </a:rPr>
              <a:t>Black–Scholes formula</a:t>
            </a:r>
          </a:p>
        </p:txBody>
      </p:sp>
      <p:sp>
        <p:nvSpPr>
          <p:cNvPr id="29" name="TextovéPole 28"/>
          <p:cNvSpPr txBox="1"/>
          <p:nvPr/>
        </p:nvSpPr>
        <p:spPr>
          <a:xfrm>
            <a:off x="864000" y="937295"/>
            <a:ext cx="22696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Assumptions</a:t>
            </a:r>
          </a:p>
        </p:txBody>
      </p:sp>
      <p:sp>
        <p:nvSpPr>
          <p:cNvPr id="83" name="TextovéPole 82">
            <a:extLst>
              <a:ext uri="{FF2B5EF4-FFF2-40B4-BE49-F238E27FC236}">
                <a16:creationId xmlns:a16="http://schemas.microsoft.com/office/drawing/2014/main" id="{EE16E3B3-D303-4859-B2FD-649CC47A3C14}"/>
              </a:ext>
            </a:extLst>
          </p:cNvPr>
          <p:cNvSpPr txBox="1"/>
          <p:nvPr/>
        </p:nvSpPr>
        <p:spPr>
          <a:xfrm>
            <a:off x="1188000" y="1257122"/>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Derivation of the BS formula requires the knowledge of advanced techniques of mathematic</a:t>
            </a:r>
            <a:r>
              <a:rPr lang="cs-CZ" dirty="0">
                <a:latin typeface="Cambria Math" panose="02040503050406030204" pitchFamily="18" charset="0"/>
                <a:ea typeface="Cambria Math" panose="02040503050406030204" pitchFamily="18" charset="0"/>
              </a:rPr>
              <a:t>al</a:t>
            </a:r>
            <a:r>
              <a:rPr lang="en-GB" dirty="0">
                <a:latin typeface="Cambria Math" panose="02040503050406030204" pitchFamily="18" charset="0"/>
                <a:ea typeface="Cambria Math" panose="02040503050406030204" pitchFamily="18" charset="0"/>
              </a:rPr>
              <a:t> calculus</a:t>
            </a:r>
          </a:p>
        </p:txBody>
      </p:sp>
      <p:sp>
        <p:nvSpPr>
          <p:cNvPr id="155" name="TextovéPole 154">
            <a:extLst>
              <a:ext uri="{FF2B5EF4-FFF2-40B4-BE49-F238E27FC236}">
                <a16:creationId xmlns:a16="http://schemas.microsoft.com/office/drawing/2014/main" id="{EE16E3B3-D303-4859-B2FD-649CC47A3C14}"/>
              </a:ext>
            </a:extLst>
          </p:cNvPr>
          <p:cNvSpPr txBox="1"/>
          <p:nvPr/>
        </p:nvSpPr>
        <p:spPr>
          <a:xfrm>
            <a:off x="864000" y="4216193"/>
            <a:ext cx="5796232" cy="430887"/>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European call on non-dividend</a:t>
            </a:r>
            <a:r>
              <a:rPr lang="cs-CZ" sz="2200" dirty="0">
                <a:latin typeface="Cambria Math" panose="02040503050406030204" pitchFamily="18" charset="0"/>
                <a:ea typeface="Cambria Math" panose="02040503050406030204" pitchFamily="18" charset="0"/>
              </a:rPr>
              <a:t> </a:t>
            </a:r>
            <a:r>
              <a:rPr lang="en-GB" sz="2200" dirty="0">
                <a:latin typeface="Cambria Math" panose="02040503050406030204" pitchFamily="18" charset="0"/>
                <a:ea typeface="Cambria Math" panose="02040503050406030204" pitchFamily="18" charset="0"/>
              </a:rPr>
              <a:t>paying stock  </a:t>
            </a:r>
          </a:p>
        </p:txBody>
      </p:sp>
      <mc:AlternateContent xmlns:mc="http://schemas.openxmlformats.org/markup-compatibility/2006" xmlns:a14="http://schemas.microsoft.com/office/drawing/2010/main">
        <mc:Choice Requires="a14">
          <p:sp>
            <p:nvSpPr>
              <p:cNvPr id="30" name="TextovéPole 29"/>
              <p:cNvSpPr txBox="1"/>
              <p:nvPr/>
            </p:nvSpPr>
            <p:spPr>
              <a:xfrm>
                <a:off x="4267809" y="2852936"/>
                <a:ext cx="1703287" cy="532069"/>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panose="02040503050406030204" pitchFamily="18" charset="0"/>
                              <a:ea typeface="Cambria Math" panose="02040503050406030204" pitchFamily="18" charset="0"/>
                            </a:rPr>
                            <m:t>𝑥</m:t>
                          </m:r>
                        </m:e>
                      </m:d>
                      <m:r>
                        <a:rPr lang="cs-CZ" sz="1600" b="0" i="1" smtClean="0">
                          <a:latin typeface="Cambria Math" panose="02040503050406030204" pitchFamily="18" charset="0"/>
                          <a:ea typeface="Cambria Math" panose="02040503050406030204" pitchFamily="18" charset="0"/>
                        </a:rPr>
                        <m:t>=</m:t>
                      </m:r>
                      <m:nary>
                        <m:naryPr>
                          <m:ctrlPr>
                            <a:rPr lang="cs-CZ" sz="1600" b="0" i="1" smtClean="0">
                              <a:latin typeface="Cambria Math" panose="02040503050406030204" pitchFamily="18" charset="0"/>
                              <a:ea typeface="Cambria Math" panose="02040503050406030204" pitchFamily="18" charset="0"/>
                            </a:rPr>
                          </m:ctrlPr>
                        </m:naryPr>
                        <m:sub>
                          <m:r>
                            <m:rPr>
                              <m:brk m:alnAt="23"/>
                            </m:rP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m:t>
                          </m:r>
                        </m:sub>
                        <m:sup>
                          <m:r>
                            <a:rPr lang="cs-CZ" sz="1600" b="0" i="1" smtClean="0">
                              <a:latin typeface="Cambria Math" panose="02040503050406030204" pitchFamily="18" charset="0"/>
                              <a:ea typeface="Cambria Math" panose="02040503050406030204" pitchFamily="18" charset="0"/>
                            </a:rPr>
                            <m:t>𝑥</m:t>
                          </m:r>
                        </m:sup>
                        <m:e>
                          <m:r>
                            <a:rPr lang="cs-CZ" sz="1600" i="1" smtClean="0">
                              <a:latin typeface="Cambria Math" panose="02040503050406030204" pitchFamily="18" charset="0"/>
                              <a:ea typeface="Cambria Math" panose="02040503050406030204" pitchFamily="18" charset="0"/>
                            </a:rPr>
                            <m:t>𝑓</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𝑧</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𝑑𝑧</m:t>
                          </m:r>
                        </m:e>
                      </m:nary>
                    </m:oMath>
                  </m:oMathPara>
                </a14:m>
                <a:endParaRPr lang="cs-CZ" sz="1600" i="1" dirty="0">
                  <a:latin typeface="Cambria Math"/>
                  <a:ea typeface="Cambria Math" panose="02040503050406030204" pitchFamily="18" charset="0"/>
                </a:endParaRPr>
              </a:p>
            </p:txBody>
          </p:sp>
        </mc:Choice>
        <mc:Fallback xmlns="">
          <p:sp>
            <p:nvSpPr>
              <p:cNvPr id="30" name="TextovéPole 29"/>
              <p:cNvSpPr txBox="1">
                <a:spLocks noRot="1" noChangeAspect="1" noMove="1" noResize="1" noEditPoints="1" noAdjustHandles="1" noChangeArrowheads="1" noChangeShapeType="1" noTextEdit="1"/>
              </p:cNvSpPr>
              <p:nvPr/>
            </p:nvSpPr>
            <p:spPr>
              <a:xfrm>
                <a:off x="4267809" y="2852936"/>
                <a:ext cx="1703287" cy="532069"/>
              </a:xfrm>
              <a:prstGeom prst="rect">
                <a:avLst/>
              </a:prstGeom>
              <a:blipFill rotWithShape="1">
                <a:blip r:embed="rId9"/>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2" name="TextovéPole 61"/>
              <p:cNvSpPr txBox="1"/>
              <p:nvPr/>
            </p:nvSpPr>
            <p:spPr>
              <a:xfrm>
                <a:off x="1872000" y="4947960"/>
                <a:ext cx="2415661" cy="246221"/>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𝑆𝑁</m:t>
                      </m:r>
                      <m:d>
                        <m:dPr>
                          <m:ctrlPr>
                            <a:rPr lang="cs-CZ" sz="1600" b="0" i="1" smtClean="0">
                              <a:latin typeface="Cambria Math" panose="02040503050406030204" pitchFamily="18" charset="0"/>
                              <a:ea typeface="Cambria Math" panose="02040503050406030204" pitchFamily="18" charset="0"/>
                            </a:rPr>
                          </m:ctrlPr>
                        </m:dPr>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𝑋</m:t>
                      </m:r>
                      <m:sSup>
                        <m:sSupPr>
                          <m:ctrlPr>
                            <a:rPr lang="cs-CZ" sz="1600" b="0" i="1" smtClean="0">
                              <a:latin typeface="Cambria Math" panose="02040503050406030204" pitchFamily="18" charset="0"/>
                              <a:ea typeface="Cambria Math" panose="02040503050406030204" pitchFamily="18" charset="0"/>
                            </a:rPr>
                          </m:ctrlPr>
                        </m:sSupPr>
                        <m:e>
                          <m:r>
                            <a:rPr lang="cs-CZ" sz="1600" b="0" i="1" smtClean="0">
                              <a:latin typeface="Cambria Math" panose="02040503050406030204" pitchFamily="18" charset="0"/>
                              <a:ea typeface="Cambria Math" panose="02040503050406030204" pitchFamily="18" charset="0"/>
                            </a:rPr>
                            <m:t>𝑒</m:t>
                          </m:r>
                        </m:e>
                        <m: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𝑟𝑇</m:t>
                          </m:r>
                        </m:sup>
                      </m:sSup>
                      <m:r>
                        <a:rPr lang="cs-CZ" sz="1600" b="0" i="1" smtClean="0">
                          <a:latin typeface="Cambria Math" panose="02040503050406030204" pitchFamily="18" charset="0"/>
                          <a:ea typeface="Cambria Math" panose="02040503050406030204" pitchFamily="18" charset="0"/>
                        </a:rPr>
                        <m:t>𝑁</m:t>
                      </m:r>
                      <m:r>
                        <a:rPr lang="cs-CZ" sz="1600" b="0" i="1" smtClean="0">
                          <a:latin typeface="Cambria Math" panose="02040503050406030204" pitchFamily="18" charset="0"/>
                          <a:ea typeface="Cambria Math" panose="02040503050406030204" pitchFamily="18" charset="0"/>
                        </a:rPr>
                        <m:t>(</m:t>
                      </m:r>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2</m:t>
                          </m:r>
                        </m:sub>
                      </m:sSub>
                      <m:r>
                        <a:rPr lang="cs-CZ" sz="1600" b="0" i="1" smtClean="0">
                          <a:latin typeface="Cambria Math" panose="02040503050406030204" pitchFamily="18" charset="0"/>
                          <a:ea typeface="Cambria Math" panose="02040503050406030204" pitchFamily="18" charset="0"/>
                        </a:rPr>
                        <m:t>)</m:t>
                      </m:r>
                    </m:oMath>
                  </m:oMathPara>
                </a14:m>
                <a:endParaRPr lang="cs-CZ" sz="1600" i="1" dirty="0">
                  <a:latin typeface="Cambria Math"/>
                  <a:ea typeface="Cambria Math" panose="02040503050406030204" pitchFamily="18" charset="0"/>
                </a:endParaRPr>
              </a:p>
            </p:txBody>
          </p:sp>
        </mc:Choice>
        <mc:Fallback xmlns="">
          <p:sp>
            <p:nvSpPr>
              <p:cNvPr id="62" name="TextovéPole 61"/>
              <p:cNvSpPr txBox="1">
                <a:spLocks noRot="1" noChangeAspect="1" noMove="1" noResize="1" noEditPoints="1" noAdjustHandles="1" noChangeArrowheads="1" noChangeShapeType="1" noTextEdit="1"/>
              </p:cNvSpPr>
              <p:nvPr/>
            </p:nvSpPr>
            <p:spPr>
              <a:xfrm>
                <a:off x="1872000" y="4947960"/>
                <a:ext cx="2415661" cy="246221"/>
              </a:xfrm>
              <a:prstGeom prst="rect">
                <a:avLst/>
              </a:prstGeom>
              <a:blipFill>
                <a:blip r:embed="rId10"/>
                <a:stretch>
                  <a:fillRect l="-2525" r="-1768" b="-35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3" name="TextovéPole 62"/>
              <p:cNvSpPr txBox="1"/>
              <p:nvPr/>
            </p:nvSpPr>
            <p:spPr>
              <a:xfrm>
                <a:off x="1872000" y="5205256"/>
                <a:ext cx="2475229" cy="523926"/>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func>
                            <m:funcPr>
                              <m:ctrlPr>
                                <a:rPr lang="cs-CZ" sz="1600" b="0" i="1" smtClean="0">
                                  <a:latin typeface="Cambria Math" panose="02040503050406030204" pitchFamily="18" charset="0"/>
                                  <a:ea typeface="Cambria Math" panose="02040503050406030204" pitchFamily="18" charset="0"/>
                                </a:rPr>
                              </m:ctrlPr>
                            </m:funcPr>
                            <m:fName>
                              <m:r>
                                <m:rPr>
                                  <m:sty m:val="p"/>
                                </m:rPr>
                                <a:rPr lang="cs-CZ" sz="1600" b="0" i="0" smtClean="0">
                                  <a:latin typeface="Cambria Math" panose="02040503050406030204" pitchFamily="18" charset="0"/>
                                  <a:ea typeface="Cambria Math" panose="02040503050406030204" pitchFamily="18" charset="0"/>
                                </a:rPr>
                                <m:t>ln</m:t>
                              </m:r>
                            </m:fName>
                            <m:e>
                              <m:d>
                                <m:dPr>
                                  <m:ctrlPr>
                                    <a:rPr lang="cs-CZ" sz="1600" b="0" i="1" smtClean="0">
                                      <a:latin typeface="Cambria Math" panose="02040503050406030204" pitchFamily="18" charset="0"/>
                                      <a:ea typeface="Cambria Math" panose="02040503050406030204" pitchFamily="18" charset="0"/>
                                    </a:rPr>
                                  </m:ctrlPr>
                                </m:dPr>
                                <m:e>
                                  <m:f>
                                    <m:fPr>
                                      <m:type m:val="lin"/>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panose="02040503050406030204" pitchFamily="18" charset="0"/>
                                          <a:ea typeface="Cambria Math" panose="02040503050406030204" pitchFamily="18" charset="0"/>
                                        </a:rPr>
                                        <m:t>𝑆</m:t>
                                      </m:r>
                                    </m:num>
                                    <m:den>
                                      <m:r>
                                        <a:rPr lang="cs-CZ" sz="1600" b="0" i="1" smtClean="0">
                                          <a:latin typeface="Cambria Math" panose="02040503050406030204" pitchFamily="18" charset="0"/>
                                          <a:ea typeface="Cambria Math" panose="02040503050406030204" pitchFamily="18" charset="0"/>
                                        </a:rPr>
                                        <m:t>𝑋</m:t>
                                      </m:r>
                                    </m:den>
                                  </m:f>
                                </m:e>
                              </m:d>
                            </m:e>
                          </m:func>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𝑟𝑇</m:t>
                          </m:r>
                        </m:num>
                        <m:den>
                          <m:r>
                            <a:rPr lang="cs-CZ" sz="1600" b="0" i="1" smtClean="0">
                              <a:latin typeface="Cambria Math" panose="02040503050406030204" pitchFamily="18" charset="0"/>
                              <a:ea typeface="Cambria Math" panose="02040503050406030204" pitchFamily="18" charset="0"/>
                            </a:rPr>
                            <m:t>𝜎</m:t>
                          </m:r>
                          <m:rad>
                            <m:radPr>
                              <m:degHide m:val="on"/>
                              <m:ctrlPr>
                                <a:rPr lang="cs-CZ" sz="1600" b="0" i="1" smtClean="0">
                                  <a:latin typeface="Cambria Math" panose="02040503050406030204" pitchFamily="18" charset="0"/>
                                  <a:ea typeface="Cambria Math" panose="02040503050406030204" pitchFamily="18" charset="0"/>
                                </a:rPr>
                              </m:ctrlPr>
                            </m:radPr>
                            <m:deg/>
                            <m:e>
                              <m:r>
                                <a:rPr lang="cs-CZ" sz="1600" b="0" i="1" smtClean="0">
                                  <a:latin typeface="Cambria Math" panose="02040503050406030204" pitchFamily="18" charset="0"/>
                                  <a:ea typeface="Cambria Math" panose="02040503050406030204" pitchFamily="18" charset="0"/>
                                </a:rPr>
                                <m:t>𝑇</m:t>
                              </m:r>
                            </m:e>
                          </m:rad>
                        </m:den>
                      </m:f>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panose="02040503050406030204" pitchFamily="18" charset="0"/>
                              <a:ea typeface="Cambria Math" panose="02040503050406030204" pitchFamily="18" charset="0"/>
                            </a:rPr>
                            <m:t>1</m:t>
                          </m:r>
                        </m:num>
                        <m:den>
                          <m:r>
                            <a:rPr lang="cs-CZ" sz="1600" b="0" i="1" smtClean="0">
                              <a:latin typeface="Cambria Math" panose="02040503050406030204" pitchFamily="18" charset="0"/>
                              <a:ea typeface="Cambria Math" panose="02040503050406030204" pitchFamily="18" charset="0"/>
                            </a:rPr>
                            <m:t>2</m:t>
                          </m:r>
                        </m:den>
                      </m:f>
                      <m:r>
                        <a:rPr lang="cs-CZ" sz="1600" i="1">
                          <a:latin typeface="Cambria Math" panose="02040503050406030204" pitchFamily="18" charset="0"/>
                          <a:ea typeface="Cambria Math" panose="02040503050406030204" pitchFamily="18" charset="0"/>
                        </a:rPr>
                        <m:t>𝜎</m:t>
                      </m:r>
                      <m:rad>
                        <m:radPr>
                          <m:degHide m:val="on"/>
                          <m:ctrlPr>
                            <a:rPr lang="cs-CZ" sz="1600" i="1">
                              <a:latin typeface="Cambria Math" panose="02040503050406030204" pitchFamily="18" charset="0"/>
                              <a:ea typeface="Cambria Math" panose="02040503050406030204" pitchFamily="18" charset="0"/>
                            </a:rPr>
                          </m:ctrlPr>
                        </m:radPr>
                        <m:deg/>
                        <m:e>
                          <m:r>
                            <a:rPr lang="cs-CZ" sz="1600" i="1">
                              <a:latin typeface="Cambria Math" panose="02040503050406030204" pitchFamily="18" charset="0"/>
                              <a:ea typeface="Cambria Math" panose="02040503050406030204" pitchFamily="18" charset="0"/>
                            </a:rPr>
                            <m:t>𝑇</m:t>
                          </m:r>
                        </m:e>
                      </m:rad>
                    </m:oMath>
                  </m:oMathPara>
                </a14:m>
                <a:endParaRPr lang="cs-CZ" sz="1600" i="1" dirty="0">
                  <a:latin typeface="Cambria Math"/>
                  <a:ea typeface="Cambria Math" panose="02040503050406030204" pitchFamily="18" charset="0"/>
                </a:endParaRPr>
              </a:p>
            </p:txBody>
          </p:sp>
        </mc:Choice>
        <mc:Fallback xmlns="">
          <p:sp>
            <p:nvSpPr>
              <p:cNvPr id="63" name="TextovéPole 62"/>
              <p:cNvSpPr txBox="1">
                <a:spLocks noRot="1" noChangeAspect="1" noMove="1" noResize="1" noEditPoints="1" noAdjustHandles="1" noChangeArrowheads="1" noChangeShapeType="1" noTextEdit="1"/>
              </p:cNvSpPr>
              <p:nvPr/>
            </p:nvSpPr>
            <p:spPr>
              <a:xfrm>
                <a:off x="1872000" y="5205256"/>
                <a:ext cx="2475229" cy="523926"/>
              </a:xfrm>
              <a:prstGeom prst="rect">
                <a:avLst/>
              </a:prstGeom>
              <a:blipFill>
                <a:blip r:embed="rId11"/>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4" name="TextovéPole 63"/>
              <p:cNvSpPr txBox="1"/>
              <p:nvPr/>
            </p:nvSpPr>
            <p:spPr>
              <a:xfrm>
                <a:off x="1872000" y="5726531"/>
                <a:ext cx="1366849" cy="273665"/>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2</m:t>
                          </m:r>
                        </m:sub>
                      </m:sSub>
                      <m:r>
                        <a:rPr lang="cs-CZ" sz="1600" b="0" i="1" smtClean="0">
                          <a:latin typeface="Cambria Math" panose="02040503050406030204" pitchFamily="18" charset="0"/>
                          <a:ea typeface="Cambria Math" panose="02040503050406030204" pitchFamily="18" charset="0"/>
                        </a:rPr>
                        <m:t>=</m:t>
                      </m:r>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𝜎</m:t>
                      </m:r>
                      <m:rad>
                        <m:radPr>
                          <m:degHide m:val="on"/>
                          <m:ctrlPr>
                            <a:rPr lang="cs-CZ" sz="1600" i="1">
                              <a:latin typeface="Cambria Math" panose="02040503050406030204" pitchFamily="18" charset="0"/>
                              <a:ea typeface="Cambria Math" panose="02040503050406030204" pitchFamily="18" charset="0"/>
                            </a:rPr>
                          </m:ctrlPr>
                        </m:radPr>
                        <m:deg/>
                        <m:e>
                          <m:r>
                            <a:rPr lang="cs-CZ" sz="1600" i="1">
                              <a:latin typeface="Cambria Math" panose="02040503050406030204" pitchFamily="18" charset="0"/>
                              <a:ea typeface="Cambria Math" panose="02040503050406030204" pitchFamily="18" charset="0"/>
                            </a:rPr>
                            <m:t>𝑇</m:t>
                          </m:r>
                        </m:e>
                      </m:rad>
                    </m:oMath>
                  </m:oMathPara>
                </a14:m>
                <a:endParaRPr lang="cs-CZ" sz="1600" i="1" dirty="0">
                  <a:latin typeface="Cambria Math"/>
                  <a:ea typeface="Cambria Math" panose="02040503050406030204" pitchFamily="18" charset="0"/>
                </a:endParaRPr>
              </a:p>
            </p:txBody>
          </p:sp>
        </mc:Choice>
        <mc:Fallback xmlns="">
          <p:sp>
            <p:nvSpPr>
              <p:cNvPr id="64" name="TextovéPole 63"/>
              <p:cNvSpPr txBox="1">
                <a:spLocks noRot="1" noChangeAspect="1" noMove="1" noResize="1" noEditPoints="1" noAdjustHandles="1" noChangeArrowheads="1" noChangeShapeType="1" noTextEdit="1"/>
              </p:cNvSpPr>
              <p:nvPr/>
            </p:nvSpPr>
            <p:spPr>
              <a:xfrm>
                <a:off x="1872000" y="5726531"/>
                <a:ext cx="1366849" cy="273665"/>
              </a:xfrm>
              <a:prstGeom prst="rect">
                <a:avLst/>
              </a:prstGeom>
              <a:blipFill>
                <a:blip r:embed="rId12"/>
                <a:stretch>
                  <a:fillRect l="-4911" r="-1339" b="-1555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5" name="TextovéPole 64">
                <a:extLst>
                  <a:ext uri="{FF2B5EF4-FFF2-40B4-BE49-F238E27FC236}">
                    <a16:creationId xmlns:a16="http://schemas.microsoft.com/office/drawing/2014/main" id="{05FC8A4A-3761-4383-881C-9096ADBF4AD7}"/>
                  </a:ext>
                </a:extLst>
              </p:cNvPr>
              <p:cNvSpPr txBox="1"/>
              <p:nvPr/>
            </p:nvSpPr>
            <p:spPr>
              <a:xfrm>
                <a:off x="4824000" y="4547260"/>
                <a:ext cx="3935023" cy="307777"/>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𝐶</m:t>
                    </m:r>
                  </m:oMath>
                </a14:m>
                <a:r>
                  <a:rPr lang="en-GB" sz="1400" dirty="0">
                    <a:latin typeface="Cambria Math" panose="02040503050406030204" pitchFamily="18" charset="0"/>
                    <a:ea typeface="Cambria Math" panose="02040503050406030204" pitchFamily="18" charset="0"/>
                  </a:rPr>
                  <a:t>… premium of European call option</a:t>
                </a:r>
              </a:p>
            </p:txBody>
          </p:sp>
        </mc:Choice>
        <mc:Fallback xmlns="">
          <p:sp>
            <p:nvSpPr>
              <p:cNvPr id="65" name="TextovéPole 64">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4824000" y="4547260"/>
                <a:ext cx="3935023" cy="307777"/>
              </a:xfrm>
              <a:prstGeom prst="rect">
                <a:avLst/>
              </a:prstGeom>
              <a:blipFill rotWithShape="1">
                <a:blip r:embed="rId13"/>
                <a:stretch>
                  <a:fillRect t="-4000" b="-1800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6" name="TextovéPole 65">
                <a:extLst>
                  <a:ext uri="{FF2B5EF4-FFF2-40B4-BE49-F238E27FC236}">
                    <a16:creationId xmlns:a16="http://schemas.microsoft.com/office/drawing/2014/main" id="{05FC8A4A-3761-4383-881C-9096ADBF4AD7}"/>
                  </a:ext>
                </a:extLst>
              </p:cNvPr>
              <p:cNvSpPr txBox="1"/>
              <p:nvPr/>
            </p:nvSpPr>
            <p:spPr>
              <a:xfrm>
                <a:off x="4824000" y="4770455"/>
                <a:ext cx="3575023" cy="307777"/>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𝑆</m:t>
                    </m:r>
                  </m:oMath>
                </a14:m>
                <a:r>
                  <a:rPr lang="en-GB" sz="1400" dirty="0">
                    <a:latin typeface="Cambria Math" panose="02040503050406030204" pitchFamily="18" charset="0"/>
                    <a:ea typeface="Cambria Math" panose="02040503050406030204" pitchFamily="18" charset="0"/>
                  </a:rPr>
                  <a:t>… current price of an underlying stock</a:t>
                </a:r>
              </a:p>
            </p:txBody>
          </p:sp>
        </mc:Choice>
        <mc:Fallback xmlns="">
          <p:sp>
            <p:nvSpPr>
              <p:cNvPr id="66" name="TextovéPole 65">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824000" y="4770455"/>
                <a:ext cx="3575023" cy="307777"/>
              </a:xfrm>
              <a:prstGeom prst="rect">
                <a:avLst/>
              </a:prstGeom>
              <a:blipFill>
                <a:blip r:embed="rId14"/>
                <a:stretch>
                  <a:fillRect t="-6000" b="-1800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7" name="TextovéPole 66">
                <a:extLst>
                  <a:ext uri="{FF2B5EF4-FFF2-40B4-BE49-F238E27FC236}">
                    <a16:creationId xmlns:a16="http://schemas.microsoft.com/office/drawing/2014/main" id="{05FC8A4A-3761-4383-881C-9096ADBF4AD7}"/>
                  </a:ext>
                </a:extLst>
              </p:cNvPr>
              <p:cNvSpPr txBox="1"/>
              <p:nvPr/>
            </p:nvSpPr>
            <p:spPr>
              <a:xfrm>
                <a:off x="4824000" y="4993650"/>
                <a:ext cx="3251375" cy="307777"/>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𝑋</m:t>
                    </m:r>
                  </m:oMath>
                </a14:m>
                <a:r>
                  <a:rPr lang="en-GB" sz="1400" dirty="0">
                    <a:latin typeface="Cambria Math" panose="02040503050406030204" pitchFamily="18" charset="0"/>
                    <a:ea typeface="Cambria Math" panose="02040503050406030204" pitchFamily="18" charset="0"/>
                  </a:rPr>
                  <a:t>… exercise price of the option</a:t>
                </a:r>
              </a:p>
            </p:txBody>
          </p:sp>
        </mc:Choice>
        <mc:Fallback xmlns="">
          <p:sp>
            <p:nvSpPr>
              <p:cNvPr id="67" name="TextovéPole 66">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824000" y="4993650"/>
                <a:ext cx="3251375" cy="307777"/>
              </a:xfrm>
              <a:prstGeom prst="rect">
                <a:avLst/>
              </a:prstGeom>
              <a:blipFill>
                <a:blip r:embed="rId15"/>
                <a:stretch>
                  <a:fillRect t="-5882" b="-1764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8" name="TextovéPole 67">
                <a:extLst>
                  <a:ext uri="{FF2B5EF4-FFF2-40B4-BE49-F238E27FC236}">
                    <a16:creationId xmlns:a16="http://schemas.microsoft.com/office/drawing/2014/main" id="{05FC8A4A-3761-4383-881C-9096ADBF4AD7}"/>
                  </a:ext>
                </a:extLst>
              </p:cNvPr>
              <p:cNvSpPr txBox="1"/>
              <p:nvPr/>
            </p:nvSpPr>
            <p:spPr>
              <a:xfrm>
                <a:off x="4824000" y="5440040"/>
                <a:ext cx="3179855" cy="307777"/>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𝑟</m:t>
                    </m:r>
                  </m:oMath>
                </a14:m>
                <a:r>
                  <a:rPr lang="en-GB" sz="1400" dirty="0">
                    <a:latin typeface="Cambria Math" panose="02040503050406030204" pitchFamily="18" charset="0"/>
                    <a:ea typeface="Cambria Math" panose="02040503050406030204" pitchFamily="18" charset="0"/>
                  </a:rPr>
                  <a:t>… risk-free interest rate</a:t>
                </a:r>
              </a:p>
            </p:txBody>
          </p:sp>
        </mc:Choice>
        <mc:Fallback xmlns="">
          <p:sp>
            <p:nvSpPr>
              <p:cNvPr id="68" name="TextovéPole 67">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824000" y="5440040"/>
                <a:ext cx="3179855" cy="307777"/>
              </a:xfrm>
              <a:prstGeom prst="rect">
                <a:avLst/>
              </a:prstGeom>
              <a:blipFill>
                <a:blip r:embed="rId16"/>
                <a:stretch>
                  <a:fillRect t="-3922" b="-1764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05FC8A4A-3761-4383-881C-9096ADBF4AD7}"/>
                  </a:ext>
                </a:extLst>
              </p:cNvPr>
              <p:cNvSpPr txBox="1"/>
              <p:nvPr/>
            </p:nvSpPr>
            <p:spPr>
              <a:xfrm>
                <a:off x="4824000" y="5216845"/>
                <a:ext cx="3358939" cy="307777"/>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𝑇</m:t>
                    </m:r>
                  </m:oMath>
                </a14:m>
                <a:r>
                  <a:rPr lang="en-GB" sz="1400" dirty="0">
                    <a:latin typeface="Cambria Math" panose="02040503050406030204" pitchFamily="18" charset="0"/>
                    <a:ea typeface="Cambria Math" panose="02040503050406030204" pitchFamily="18" charset="0"/>
                  </a:rPr>
                  <a:t>… time to maturity of the option</a:t>
                </a:r>
              </a:p>
            </p:txBody>
          </p:sp>
        </mc:Choice>
        <mc:Fallback xmlns="">
          <p:sp>
            <p:nvSpPr>
              <p:cNvPr id="69" name="TextovéPole 68">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824000" y="5216845"/>
                <a:ext cx="3358939" cy="307777"/>
              </a:xfrm>
              <a:prstGeom prst="rect">
                <a:avLst/>
              </a:prstGeom>
              <a:blipFill>
                <a:blip r:embed="rId17"/>
                <a:stretch>
                  <a:fillRect t="-6000" b="-1800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TextovéPole 69">
                <a:extLst>
                  <a:ext uri="{FF2B5EF4-FFF2-40B4-BE49-F238E27FC236}">
                    <a16:creationId xmlns:a16="http://schemas.microsoft.com/office/drawing/2014/main" id="{05FC8A4A-3761-4383-881C-9096ADBF4AD7}"/>
                  </a:ext>
                </a:extLst>
              </p:cNvPr>
              <p:cNvSpPr txBox="1"/>
              <p:nvPr/>
            </p:nvSpPr>
            <p:spPr>
              <a:xfrm>
                <a:off x="4824000" y="5663233"/>
                <a:ext cx="4067353" cy="523220"/>
              </a:xfrm>
              <a:prstGeom prst="rect">
                <a:avLst/>
              </a:prstGeom>
              <a:noFill/>
              <a:ln>
                <a:noFill/>
              </a:ln>
            </p:spPr>
            <p:txBody>
              <a:bodyPr wrap="square" rtlCol="0">
                <a:spAutoFit/>
              </a:bodyPr>
              <a:lstStyle/>
              <a:p>
                <a:pPr marL="268288" indent="-268288" defTabSz="864000">
                  <a:buClr>
                    <a:srgbClr val="7030A0"/>
                  </a:buClr>
                  <a:buSzPct val="100000"/>
                  <a:tabLst>
                    <a:tab pos="268288" algn="l"/>
                  </a:tabLst>
                </a:pPr>
                <a14:m>
                  <m:oMath xmlns:m="http://schemas.openxmlformats.org/officeDocument/2006/math">
                    <m:r>
                      <a:rPr lang="en-GB" sz="1400" b="0" i="1" smtClean="0">
                        <a:latin typeface="Cambria Math" panose="02040503050406030204" pitchFamily="18" charset="0"/>
                        <a:ea typeface="Cambria Math" panose="02040503050406030204" pitchFamily="18" charset="0"/>
                      </a:rPr>
                      <m:t>𝜎</m:t>
                    </m:r>
                  </m:oMath>
                </a14:m>
                <a:r>
                  <a:rPr lang="en-GB" sz="1400" dirty="0">
                    <a:latin typeface="Cambria Math" panose="02040503050406030204" pitchFamily="18" charset="0"/>
                    <a:ea typeface="Cambria Math" panose="02040503050406030204" pitchFamily="18" charset="0"/>
                  </a:rPr>
                  <a:t>… volatility (standard deviation) of percentage price changes of the underlying stock</a:t>
                </a:r>
              </a:p>
            </p:txBody>
          </p:sp>
        </mc:Choice>
        <mc:Fallback xmlns="">
          <p:sp>
            <p:nvSpPr>
              <p:cNvPr id="70" name="TextovéPole 69">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4824000" y="5663233"/>
                <a:ext cx="4067353" cy="523220"/>
              </a:xfrm>
              <a:prstGeom prst="rect">
                <a:avLst/>
              </a:prstGeom>
              <a:blipFill>
                <a:blip r:embed="rId18"/>
                <a:stretch>
                  <a:fillRect t="-3488" b="-10465"/>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1" name="TextovéPole 70"/>
              <p:cNvSpPr txBox="1"/>
              <p:nvPr/>
            </p:nvSpPr>
            <p:spPr>
              <a:xfrm>
                <a:off x="1872000" y="4644560"/>
                <a:ext cx="1640128" cy="246221"/>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𝑓</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𝑋</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𝑇</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𝑟</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𝜎</m:t>
                      </m:r>
                      <m:r>
                        <a:rPr lang="cs-CZ" sz="1600" b="0" i="1" smtClean="0">
                          <a:latin typeface="Cambria Math" panose="02040503050406030204" pitchFamily="18" charset="0"/>
                          <a:ea typeface="Cambria Math" panose="02040503050406030204" pitchFamily="18" charset="0"/>
                        </a:rPr>
                        <m:t>)</m:t>
                      </m:r>
                    </m:oMath>
                  </m:oMathPara>
                </a14:m>
                <a:endParaRPr lang="cs-CZ" sz="1600" i="1" dirty="0">
                  <a:latin typeface="Cambria Math"/>
                  <a:ea typeface="Cambria Math" panose="02040503050406030204" pitchFamily="18" charset="0"/>
                </a:endParaRPr>
              </a:p>
            </p:txBody>
          </p:sp>
        </mc:Choice>
        <mc:Fallback xmlns="">
          <p:sp>
            <p:nvSpPr>
              <p:cNvPr id="71" name="TextovéPole 70"/>
              <p:cNvSpPr txBox="1">
                <a:spLocks noRot="1" noChangeAspect="1" noMove="1" noResize="1" noEditPoints="1" noAdjustHandles="1" noChangeArrowheads="1" noChangeShapeType="1" noTextEdit="1"/>
              </p:cNvSpPr>
              <p:nvPr/>
            </p:nvSpPr>
            <p:spPr>
              <a:xfrm>
                <a:off x="1872000" y="4644560"/>
                <a:ext cx="1640128" cy="246221"/>
              </a:xfrm>
              <a:prstGeom prst="rect">
                <a:avLst/>
              </a:prstGeom>
              <a:blipFill>
                <a:blip r:embed="rId19"/>
                <a:stretch>
                  <a:fillRect l="-3717" r="-2602" b="-35000"/>
                </a:stretch>
              </a:blipFill>
            </p:spPr>
            <p:txBody>
              <a:bodyPr/>
              <a:lstStyle/>
              <a:p>
                <a:r>
                  <a:rPr lang="cs-CZ">
                    <a:noFill/>
                  </a:rPr>
                  <a:t> </a:t>
                </a:r>
              </a:p>
            </p:txBody>
          </p:sp>
        </mc:Fallback>
      </mc:AlternateContent>
      <p:grpSp>
        <p:nvGrpSpPr>
          <p:cNvPr id="57" name="Skupina 56"/>
          <p:cNvGrpSpPr/>
          <p:nvPr/>
        </p:nvGrpSpPr>
        <p:grpSpPr>
          <a:xfrm>
            <a:off x="462450" y="2717387"/>
            <a:ext cx="1167758" cy="593367"/>
            <a:chOff x="2252114" y="2708920"/>
            <a:chExt cx="1167758" cy="593367"/>
          </a:xfrm>
        </p:grpSpPr>
        <p:grpSp>
          <p:nvGrpSpPr>
            <p:cNvPr id="74" name="Skupina 73"/>
            <p:cNvGrpSpPr>
              <a:grpSpLocks noChangeAspect="1"/>
            </p:cNvGrpSpPr>
            <p:nvPr/>
          </p:nvGrpSpPr>
          <p:grpSpPr>
            <a:xfrm>
              <a:off x="2339752" y="2780322"/>
              <a:ext cx="1002541" cy="396131"/>
              <a:chOff x="3662783" y="2905361"/>
              <a:chExt cx="1824892" cy="721064"/>
            </a:xfrm>
          </p:grpSpPr>
          <p:sp>
            <p:nvSpPr>
              <p:cNvPr id="77" name="Volný tvar 76"/>
              <p:cNvSpPr/>
              <p:nvPr/>
            </p:nvSpPr>
            <p:spPr>
              <a:xfrm rot="20346039">
                <a:off x="3662783" y="2905361"/>
                <a:ext cx="1072194" cy="715991"/>
              </a:xfrm>
              <a:custGeom>
                <a:avLst/>
                <a:gdLst>
                  <a:gd name="connsiteX0" fmla="*/ 0 w 1029660"/>
                  <a:gd name="connsiteY0" fmla="*/ 751089 h 795978"/>
                  <a:gd name="connsiteX1" fmla="*/ 384202 w 1029660"/>
                  <a:gd name="connsiteY1" fmla="*/ 728037 h 795978"/>
                  <a:gd name="connsiteX2" fmla="*/ 753035 w 1029660"/>
                  <a:gd name="connsiteY2" fmla="*/ 105631 h 795978"/>
                  <a:gd name="connsiteX3" fmla="*/ 1029660 w 1029660"/>
                  <a:gd name="connsiteY3" fmla="*/ 5738 h 795978"/>
                </a:gdLst>
                <a:ahLst/>
                <a:cxnLst>
                  <a:cxn ang="0">
                    <a:pos x="connsiteX0" y="connsiteY0"/>
                  </a:cxn>
                  <a:cxn ang="0">
                    <a:pos x="connsiteX1" y="connsiteY1"/>
                  </a:cxn>
                  <a:cxn ang="0">
                    <a:pos x="connsiteX2" y="connsiteY2"/>
                  </a:cxn>
                  <a:cxn ang="0">
                    <a:pos x="connsiteX3" y="connsiteY3"/>
                  </a:cxn>
                </a:cxnLst>
                <a:rect l="l" t="t" r="r" b="b"/>
                <a:pathLst>
                  <a:path w="1029660" h="795978">
                    <a:moveTo>
                      <a:pt x="0" y="751089"/>
                    </a:moveTo>
                    <a:cubicBezTo>
                      <a:pt x="129348" y="793351"/>
                      <a:pt x="258696" y="835613"/>
                      <a:pt x="384202" y="728037"/>
                    </a:cubicBezTo>
                    <a:cubicBezTo>
                      <a:pt x="509708" y="620461"/>
                      <a:pt x="645459" y="226014"/>
                      <a:pt x="753035" y="105631"/>
                    </a:cubicBezTo>
                    <a:cubicBezTo>
                      <a:pt x="860611" y="-14752"/>
                      <a:pt x="945135" y="-4507"/>
                      <a:pt x="1029660" y="573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 name="Volný tvar 77"/>
              <p:cNvSpPr/>
              <p:nvPr/>
            </p:nvSpPr>
            <p:spPr>
              <a:xfrm rot="1253961" flipH="1">
                <a:off x="4415481" y="2910434"/>
                <a:ext cx="1072194" cy="715991"/>
              </a:xfrm>
              <a:custGeom>
                <a:avLst/>
                <a:gdLst>
                  <a:gd name="connsiteX0" fmla="*/ 0 w 1029660"/>
                  <a:gd name="connsiteY0" fmla="*/ 751089 h 795978"/>
                  <a:gd name="connsiteX1" fmla="*/ 384202 w 1029660"/>
                  <a:gd name="connsiteY1" fmla="*/ 728037 h 795978"/>
                  <a:gd name="connsiteX2" fmla="*/ 753035 w 1029660"/>
                  <a:gd name="connsiteY2" fmla="*/ 105631 h 795978"/>
                  <a:gd name="connsiteX3" fmla="*/ 1029660 w 1029660"/>
                  <a:gd name="connsiteY3" fmla="*/ 5738 h 795978"/>
                </a:gdLst>
                <a:ahLst/>
                <a:cxnLst>
                  <a:cxn ang="0">
                    <a:pos x="connsiteX0" y="connsiteY0"/>
                  </a:cxn>
                  <a:cxn ang="0">
                    <a:pos x="connsiteX1" y="connsiteY1"/>
                  </a:cxn>
                  <a:cxn ang="0">
                    <a:pos x="connsiteX2" y="connsiteY2"/>
                  </a:cxn>
                  <a:cxn ang="0">
                    <a:pos x="connsiteX3" y="connsiteY3"/>
                  </a:cxn>
                </a:cxnLst>
                <a:rect l="l" t="t" r="r" b="b"/>
                <a:pathLst>
                  <a:path w="1029660" h="795978">
                    <a:moveTo>
                      <a:pt x="0" y="751089"/>
                    </a:moveTo>
                    <a:cubicBezTo>
                      <a:pt x="129348" y="793351"/>
                      <a:pt x="258696" y="835613"/>
                      <a:pt x="384202" y="728037"/>
                    </a:cubicBezTo>
                    <a:cubicBezTo>
                      <a:pt x="509708" y="620461"/>
                      <a:pt x="645459" y="226014"/>
                      <a:pt x="753035" y="105631"/>
                    </a:cubicBezTo>
                    <a:cubicBezTo>
                      <a:pt x="860611" y="-14752"/>
                      <a:pt x="945135" y="-4507"/>
                      <a:pt x="1029660" y="573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75" name="Přímá spojnice 74"/>
            <p:cNvCxnSpPr/>
            <p:nvPr/>
          </p:nvCxnSpPr>
          <p:spPr>
            <a:xfrm>
              <a:off x="2252114" y="3302287"/>
              <a:ext cx="1167758" cy="0"/>
            </a:xfrm>
            <a:prstGeom prst="line">
              <a:avLst/>
            </a:prstGeom>
            <a:ln w="15875">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6" name="Přímá spojnice se šipkou 75"/>
            <p:cNvCxnSpPr/>
            <p:nvPr/>
          </p:nvCxnSpPr>
          <p:spPr>
            <a:xfrm>
              <a:off x="2843808" y="2708920"/>
              <a:ext cx="0" cy="593367"/>
            </a:xfrm>
            <a:prstGeom prst="straightConnector1">
              <a:avLst/>
            </a:prstGeom>
            <a:ln w="15875">
              <a:solidFill>
                <a:schemeClr val="tx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85" name="TextovéPole 84">
            <a:extLst>
              <a:ext uri="{FF2B5EF4-FFF2-40B4-BE49-F238E27FC236}">
                <a16:creationId xmlns:a16="http://schemas.microsoft.com/office/drawing/2014/main" id="{05FC8A4A-3761-4383-881C-9096ADBF4AD7}"/>
              </a:ext>
            </a:extLst>
          </p:cNvPr>
          <p:cNvSpPr txBox="1"/>
          <p:nvPr/>
        </p:nvSpPr>
        <p:spPr>
          <a:xfrm>
            <a:off x="1512000" y="1811236"/>
            <a:ext cx="7379353"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Underlying price movements are subject to a stochastic differential equation</a:t>
            </a:r>
          </a:p>
        </p:txBody>
      </p:sp>
      <p:sp>
        <p:nvSpPr>
          <p:cNvPr id="86" name="TextovéPole 85">
            <a:extLst>
              <a:ext uri="{FF2B5EF4-FFF2-40B4-BE49-F238E27FC236}">
                <a16:creationId xmlns:a16="http://schemas.microsoft.com/office/drawing/2014/main" id="{05FC8A4A-3761-4383-881C-9096ADBF4AD7}"/>
              </a:ext>
            </a:extLst>
          </p:cNvPr>
          <p:cNvSpPr txBox="1"/>
          <p:nvPr/>
        </p:nvSpPr>
        <p:spPr>
          <a:xfrm>
            <a:off x="1516929" y="2348636"/>
            <a:ext cx="7374424"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Probability distribution of percentage price changes is subject to „bell-shaped“ normal distribution</a:t>
            </a:r>
          </a:p>
        </p:txBody>
      </p:sp>
      <mc:AlternateContent xmlns:mc="http://schemas.openxmlformats.org/markup-compatibility/2006" xmlns:a14="http://schemas.microsoft.com/office/drawing/2010/main">
        <mc:Choice Requires="a14">
          <p:sp>
            <p:nvSpPr>
              <p:cNvPr id="87" name="TextovéPole 86"/>
              <p:cNvSpPr txBox="1"/>
              <p:nvPr/>
            </p:nvSpPr>
            <p:spPr>
              <a:xfrm>
                <a:off x="1872000" y="2866498"/>
                <a:ext cx="2307683" cy="508665"/>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𝑓</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𝑥</m:t>
                      </m:r>
                      <m:r>
                        <a:rPr lang="cs-CZ" sz="1600" b="0" i="1" smtClean="0">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r>
                            <a:rPr lang="cs-CZ" sz="1600" i="1">
                              <a:latin typeface="Cambria Math" panose="02040503050406030204" pitchFamily="18" charset="0"/>
                              <a:ea typeface="Cambria Math" panose="02040503050406030204" pitchFamily="18" charset="0"/>
                            </a:rPr>
                            <m:t>1</m:t>
                          </m:r>
                        </m:num>
                        <m:den>
                          <m:r>
                            <a:rPr lang="cs-CZ" sz="1600" i="1">
                              <a:latin typeface="Cambria Math" panose="02040503050406030204" pitchFamily="18" charset="0"/>
                              <a:ea typeface="Cambria Math" panose="02040503050406030204" pitchFamily="18" charset="0"/>
                            </a:rPr>
                            <m:t>𝜎</m:t>
                          </m:r>
                          <m:rad>
                            <m:radPr>
                              <m:degHide m:val="on"/>
                              <m:ctrlPr>
                                <a:rPr lang="cs-CZ" sz="1600" i="1">
                                  <a:latin typeface="Cambria Math" panose="02040503050406030204" pitchFamily="18" charset="0"/>
                                  <a:ea typeface="Cambria Math" panose="02040503050406030204" pitchFamily="18" charset="0"/>
                                </a:rPr>
                              </m:ctrlPr>
                            </m:radPr>
                            <m:deg/>
                            <m:e>
                              <m:r>
                                <a:rPr lang="cs-CZ" sz="1600" i="1">
                                  <a:latin typeface="Cambria Math" panose="02040503050406030204" pitchFamily="18" charset="0"/>
                                  <a:ea typeface="Cambria Math" panose="02040503050406030204" pitchFamily="18" charset="0"/>
                                </a:rPr>
                                <m:t>2</m:t>
                              </m:r>
                              <m:r>
                                <a:rPr lang="cs-CZ" sz="1600" i="1">
                                  <a:latin typeface="Cambria Math" panose="02040503050406030204" pitchFamily="18" charset="0"/>
                                  <a:ea typeface="Cambria Math" panose="02040503050406030204" pitchFamily="18" charset="0"/>
                                </a:rPr>
                                <m:t>𝜋</m:t>
                              </m:r>
                            </m:e>
                          </m:rad>
                        </m:den>
                      </m:f>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sSup>
                            <m:sSupPr>
                              <m:ctrlPr>
                                <a:rPr lang="cs-CZ" sz="1600" i="1">
                                  <a:latin typeface="Cambria Math" panose="02040503050406030204" pitchFamily="18" charset="0"/>
                                  <a:ea typeface="Cambria Math" panose="02040503050406030204" pitchFamily="18" charset="0"/>
                                </a:rPr>
                              </m:ctrlPr>
                            </m:sSupPr>
                            <m:e>
                              <m:d>
                                <m:dPr>
                                  <m:ctrlPr>
                                    <a:rPr lang="cs-CZ" sz="1600" i="1">
                                      <a:latin typeface="Cambria Math" panose="02040503050406030204" pitchFamily="18" charset="0"/>
                                      <a:ea typeface="Cambria Math" panose="02040503050406030204" pitchFamily="18" charset="0"/>
                                    </a:rPr>
                                  </m:ctrlPr>
                                </m:dPr>
                                <m:e>
                                  <m:r>
                                    <a:rPr lang="cs-CZ" sz="1600" b="0" i="1" smtClean="0">
                                      <a:latin typeface="Cambria Math"/>
                                      <a:ea typeface="Cambria Math" panose="02040503050406030204" pitchFamily="18" charset="0"/>
                                    </a:rPr>
                                    <m:t>𝑥</m:t>
                                  </m:r>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𝜇</m:t>
                                  </m:r>
                                </m:e>
                              </m:d>
                            </m:e>
                            <m:sup>
                              <m:r>
                                <a:rPr lang="cs-CZ" sz="1600" i="1">
                                  <a:latin typeface="Cambria Math" panose="02040503050406030204" pitchFamily="18" charset="0"/>
                                  <a:ea typeface="Cambria Math" panose="02040503050406030204" pitchFamily="18" charset="0"/>
                                </a:rPr>
                                <m:t>2</m:t>
                              </m:r>
                            </m:sup>
                          </m:sSup>
                          <m:r>
                            <a:rPr lang="cs-CZ" sz="1600" i="1">
                              <a:latin typeface="Cambria Math" panose="02040503050406030204" pitchFamily="18" charset="0"/>
                              <a:ea typeface="Cambria Math" panose="02040503050406030204" pitchFamily="18" charset="0"/>
                            </a:rPr>
                            <m:t>/2</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𝜎</m:t>
                              </m:r>
                            </m:e>
                            <m:sup>
                              <m:r>
                                <a:rPr lang="cs-CZ" sz="1600" i="1">
                                  <a:latin typeface="Cambria Math" panose="02040503050406030204" pitchFamily="18" charset="0"/>
                                  <a:ea typeface="Cambria Math" panose="02040503050406030204" pitchFamily="18" charset="0"/>
                                </a:rPr>
                                <m:t>2</m:t>
                              </m:r>
                            </m:sup>
                          </m:sSup>
                        </m:sup>
                      </m:sSup>
                    </m:oMath>
                  </m:oMathPara>
                </a14:m>
                <a:endParaRPr lang="cs-CZ" sz="1600" i="1" dirty="0">
                  <a:latin typeface="Cambria Math"/>
                  <a:ea typeface="Cambria Math" panose="02040503050406030204" pitchFamily="18" charset="0"/>
                </a:endParaRPr>
              </a:p>
            </p:txBody>
          </p:sp>
        </mc:Choice>
        <mc:Fallback xmlns="">
          <p:sp>
            <p:nvSpPr>
              <p:cNvPr id="87" name="TextovéPole 86"/>
              <p:cNvSpPr txBox="1">
                <a:spLocks noRot="1" noChangeAspect="1" noMove="1" noResize="1" noEditPoints="1" noAdjustHandles="1" noChangeArrowheads="1" noChangeShapeType="1" noTextEdit="1"/>
              </p:cNvSpPr>
              <p:nvPr/>
            </p:nvSpPr>
            <p:spPr>
              <a:xfrm>
                <a:off x="1872000" y="2866498"/>
                <a:ext cx="2307683" cy="508665"/>
              </a:xfrm>
              <a:prstGeom prst="rect">
                <a:avLst/>
              </a:prstGeom>
              <a:blipFill rotWithShape="1">
                <a:blip r:embed="rId20"/>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8" name="TextovéPole 87"/>
              <p:cNvSpPr txBox="1"/>
              <p:nvPr/>
            </p:nvSpPr>
            <p:spPr>
              <a:xfrm>
                <a:off x="1872000" y="3750900"/>
                <a:ext cx="2206117" cy="504241"/>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f>
                        <m:fPr>
                          <m:ctrlPr>
                            <a:rPr lang="cs-CZ" sz="1600" i="1">
                              <a:latin typeface="Cambria Math" panose="02040503050406030204" pitchFamily="18" charset="0"/>
                              <a:ea typeface="Cambria Math" panose="02040503050406030204" pitchFamily="18" charset="0"/>
                            </a:rPr>
                          </m:ctrlPr>
                        </m:fPr>
                        <m:num>
                          <m:r>
                            <a:rPr lang="cs-CZ" sz="1600" i="1" smtClean="0">
                              <a:latin typeface="Cambria Math" panose="02040503050406030204" pitchFamily="18" charset="0"/>
                              <a:ea typeface="Cambria Math" panose="02040503050406030204" pitchFamily="18" charset="0"/>
                            </a:rPr>
                            <m:t>∆</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𝑡</m:t>
                              </m:r>
                            </m:sub>
                          </m:sSub>
                        </m:num>
                        <m:den>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𝑡</m:t>
                              </m:r>
                            </m:sub>
                          </m:sSub>
                        </m:den>
                      </m:f>
                      <m:r>
                        <a:rPr lang="cs-CZ" sz="1600" b="0" i="1" smtClean="0">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𝑡</m:t>
                              </m:r>
                              <m:r>
                                <a:rPr lang="cs-CZ" sz="1600" i="1">
                                  <a:latin typeface="Cambria Math" panose="02040503050406030204" pitchFamily="18" charset="0"/>
                                  <a:ea typeface="Cambria Math" panose="02040503050406030204" pitchFamily="18" charset="0"/>
                                </a:rPr>
                                <m:t>+1</m:t>
                              </m:r>
                            </m:sub>
                          </m:sSub>
                        </m:num>
                        <m:den>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𝑡</m:t>
                              </m:r>
                            </m:sub>
                          </m:sSub>
                        </m:den>
                      </m:f>
                      <m:r>
                        <a:rPr lang="cs-CZ" sz="1600" i="1">
                          <a:latin typeface="Cambria Math" panose="02040503050406030204" pitchFamily="18" charset="0"/>
                          <a:ea typeface="Cambria Math" panose="02040503050406030204" pitchFamily="18" charset="0"/>
                        </a:rPr>
                        <m:t>−1</m:t>
                      </m:r>
                      <m:acc>
                        <m:accPr>
                          <m:chr m:val="̇"/>
                          <m:ctrlPr>
                            <a:rPr lang="cs-CZ" sz="1600" b="0" i="1" smtClean="0">
                              <a:latin typeface="Cambria Math" panose="02040503050406030204" pitchFamily="18" charset="0"/>
                              <a:ea typeface="Cambria Math" panose="02040503050406030204" pitchFamily="18" charset="0"/>
                            </a:rPr>
                          </m:ctrlPr>
                        </m:accPr>
                        <m:e>
                          <m:r>
                            <a:rPr lang="cs-CZ" sz="1600" b="0" i="1" smtClean="0">
                              <a:latin typeface="Cambria Math" panose="02040503050406030204" pitchFamily="18" charset="0"/>
                              <a:ea typeface="Cambria Math" panose="02040503050406030204" pitchFamily="18" charset="0"/>
                            </a:rPr>
                            <m:t>=</m:t>
                          </m:r>
                        </m:e>
                      </m:acc>
                      <m:r>
                        <a:rPr lang="cs-CZ" sz="1600" i="1">
                          <a:latin typeface="Cambria Math" panose="02040503050406030204" pitchFamily="18" charset="0"/>
                          <a:ea typeface="Cambria Math" panose="02040503050406030204" pitchFamily="18" charset="0"/>
                        </a:rPr>
                        <m:t>𝑙𝑛</m:t>
                      </m:r>
                      <m:f>
                        <m:fPr>
                          <m:ctrlPr>
                            <a:rPr lang="cs-CZ" sz="1600" b="0" i="1" smtClean="0">
                              <a:latin typeface="Cambria Math" panose="02040503050406030204" pitchFamily="18" charset="0"/>
                              <a:ea typeface="Cambria Math" panose="02040503050406030204" pitchFamily="18" charset="0"/>
                            </a:rPr>
                          </m:ctrlPr>
                        </m:fPr>
                        <m:num>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𝑆</m:t>
                              </m:r>
                            </m:e>
                            <m:sub>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+1</m:t>
                              </m:r>
                            </m:sub>
                          </m:sSub>
                        </m:num>
                        <m:den>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𝑆</m:t>
                              </m:r>
                            </m:e>
                            <m:sub>
                              <m:r>
                                <a:rPr lang="cs-CZ" sz="1600" b="0" i="1" smtClean="0">
                                  <a:latin typeface="Cambria Math" panose="02040503050406030204" pitchFamily="18" charset="0"/>
                                  <a:ea typeface="Cambria Math" panose="02040503050406030204" pitchFamily="18" charset="0"/>
                                </a:rPr>
                                <m:t>𝑡</m:t>
                              </m:r>
                            </m:sub>
                          </m:sSub>
                        </m:den>
                      </m:f>
                    </m:oMath>
                  </m:oMathPara>
                </a14:m>
                <a:endParaRPr lang="cs-CZ" sz="1600" i="1" dirty="0">
                  <a:latin typeface="Cambria Math"/>
                  <a:ea typeface="Cambria Math" panose="02040503050406030204" pitchFamily="18" charset="0"/>
                </a:endParaRPr>
              </a:p>
            </p:txBody>
          </p:sp>
        </mc:Choice>
        <mc:Fallback xmlns="">
          <p:sp>
            <p:nvSpPr>
              <p:cNvPr id="88" name="TextovéPole 87"/>
              <p:cNvSpPr txBox="1">
                <a:spLocks noRot="1" noChangeAspect="1" noMove="1" noResize="1" noEditPoints="1" noAdjustHandles="1" noChangeArrowheads="1" noChangeShapeType="1" noTextEdit="1"/>
              </p:cNvSpPr>
              <p:nvPr/>
            </p:nvSpPr>
            <p:spPr>
              <a:xfrm>
                <a:off x="1872000" y="3750900"/>
                <a:ext cx="2206117" cy="504241"/>
              </a:xfrm>
              <a:prstGeom prst="rect">
                <a:avLst/>
              </a:prstGeom>
              <a:blipFill rotWithShape="1">
                <a:blip r:embed="rId21"/>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05FC8A4A-3761-4383-881C-9096ADBF4AD7}"/>
                  </a:ext>
                </a:extLst>
              </p:cNvPr>
              <p:cNvSpPr txBox="1"/>
              <p:nvPr/>
            </p:nvSpPr>
            <p:spPr>
              <a:xfrm>
                <a:off x="6084168" y="2780928"/>
                <a:ext cx="2957960" cy="738664"/>
              </a:xfrm>
              <a:prstGeom prst="rect">
                <a:avLst/>
              </a:prstGeom>
              <a:noFill/>
              <a:ln>
                <a:noFill/>
              </a:ln>
            </p:spPr>
            <p:txBody>
              <a:bodyPr wrap="square" rtlCol="0">
                <a:spAutoFit/>
              </a:bodyPr>
              <a:lstStyle/>
              <a:p>
                <a:pPr marL="538163" indent="-538163">
                  <a:buClr>
                    <a:srgbClr val="7030A0"/>
                  </a:buClr>
                  <a:buSzPct val="10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𝑓</m:t>
                    </m:r>
                    <m:d>
                      <m:dPr>
                        <m:ctrlPr>
                          <a:rPr lang="en-GB" sz="1400" i="1">
                            <a:latin typeface="Cambria Math" panose="02040503050406030204" pitchFamily="18" charset="0"/>
                            <a:ea typeface="Cambria Math" panose="02040503050406030204" pitchFamily="18" charset="0"/>
                          </a:rPr>
                        </m:ctrlPr>
                      </m:dPr>
                      <m:e>
                        <m:r>
                          <a:rPr lang="cs-CZ" sz="1400" b="0" i="1" smtClean="0">
                            <a:latin typeface="Cambria Math"/>
                            <a:ea typeface="Cambria Math" panose="02040503050406030204" pitchFamily="18" charset="0"/>
                          </a:rPr>
                          <m:t>𝑥</m:t>
                        </m:r>
                      </m:e>
                    </m:d>
                  </m:oMath>
                </a14:m>
                <a:r>
                  <a:rPr lang="en-GB" sz="1400" dirty="0">
                    <a:latin typeface="Cambria Math" panose="02040503050406030204" pitchFamily="18" charset="0"/>
                    <a:ea typeface="Cambria Math" panose="02040503050406030204" pitchFamily="18" charset="0"/>
                  </a:rPr>
                  <a:t>… normal distribution function</a:t>
                </a:r>
                <a:endParaRPr lang="cs-CZ" sz="1400" dirty="0">
                  <a:latin typeface="Cambria Math" panose="02040503050406030204" pitchFamily="18" charset="0"/>
                  <a:ea typeface="Cambria Math" panose="02040503050406030204" pitchFamily="18" charset="0"/>
                </a:endParaRPr>
              </a:p>
              <a:p>
                <a:pPr marL="538163" indent="-538163">
                  <a:buClr>
                    <a:srgbClr val="7030A0"/>
                  </a:buClr>
                  <a:buSzPct val="100000"/>
                </a:pPr>
                <a14:m>
                  <m:oMath xmlns:m="http://schemas.openxmlformats.org/officeDocument/2006/math">
                    <m:r>
                      <a:rPr lang="en-GB" sz="1400" i="1">
                        <a:latin typeface="Cambria Math" panose="02040503050406030204" pitchFamily="18" charset="0"/>
                        <a:ea typeface="Cambria Math" panose="02040503050406030204" pitchFamily="18" charset="0"/>
                      </a:rPr>
                      <m:t>𝑁</m:t>
                    </m:r>
                    <m:d>
                      <m:dPr>
                        <m:ctrlPr>
                          <a:rPr lang="en-GB" sz="1400" i="1">
                            <a:latin typeface="Cambria Math" panose="02040503050406030204" pitchFamily="18" charset="0"/>
                            <a:ea typeface="Cambria Math" panose="02040503050406030204" pitchFamily="18" charset="0"/>
                          </a:rPr>
                        </m:ctrlPr>
                      </m:dPr>
                      <m:e>
                        <m:r>
                          <a:rPr lang="en-GB" sz="1400" i="1">
                            <a:latin typeface="Cambria Math" panose="02040503050406030204" pitchFamily="18" charset="0"/>
                            <a:ea typeface="Cambria Math" panose="02040503050406030204" pitchFamily="18" charset="0"/>
                          </a:rPr>
                          <m:t>𝑥</m:t>
                        </m:r>
                      </m:e>
                    </m:d>
                  </m:oMath>
                </a14:m>
                <a:r>
                  <a:rPr lang="en-GB" sz="1400" dirty="0">
                    <a:latin typeface="Cambria Math" panose="02040503050406030204" pitchFamily="18" charset="0"/>
                    <a:ea typeface="Cambria Math" panose="02040503050406030204" pitchFamily="18" charset="0"/>
                  </a:rPr>
                  <a:t>… cumulative distribution function</a:t>
                </a:r>
              </a:p>
            </p:txBody>
          </p:sp>
        </mc:Choice>
        <mc:Fallback xmlns="">
          <p:sp>
            <p:nvSpPr>
              <p:cNvPr id="59" name="TextovéPole 58">
                <a:extLst>
                  <a:ext uri="{FF2B5EF4-FFF2-40B4-BE49-F238E27FC236}">
                    <a16:creationId xmlns:a16="http://schemas.microsoft.com/office/drawing/2014/main" xmlns="" xmlns:a14="http://schemas.microsoft.com/office/drawing/2010/main" id="{05FC8A4A-3761-4383-881C-9096ADBF4AD7}"/>
                  </a:ext>
                </a:extLst>
              </p:cNvPr>
              <p:cNvSpPr txBox="1">
                <a:spLocks noRot="1" noChangeAspect="1" noMove="1" noResize="1" noEditPoints="1" noAdjustHandles="1" noChangeArrowheads="1" noChangeShapeType="1" noTextEdit="1"/>
              </p:cNvSpPr>
              <p:nvPr/>
            </p:nvSpPr>
            <p:spPr>
              <a:xfrm>
                <a:off x="6084168" y="2780928"/>
                <a:ext cx="2957960" cy="738664"/>
              </a:xfrm>
              <a:prstGeom prst="rect">
                <a:avLst/>
              </a:prstGeom>
              <a:blipFill rotWithShape="1">
                <a:blip r:embed="rId22"/>
                <a:stretch>
                  <a:fillRect t="-1653" b="-6612"/>
                </a:stretch>
              </a:blipFill>
              <a:ln>
                <a:noFill/>
              </a:ln>
            </p:spPr>
            <p:txBody>
              <a:bodyPr/>
              <a:lstStyle/>
              <a:p>
                <a:r>
                  <a:rPr lang="cs-CZ">
                    <a:noFill/>
                  </a:rPr>
                  <a:t> </a:t>
                </a:r>
              </a:p>
            </p:txBody>
          </p:sp>
        </mc:Fallback>
      </mc:AlternateContent>
      <p:sp>
        <p:nvSpPr>
          <p:cNvPr id="72" name="TextovéPole 71">
            <a:extLst>
              <a:ext uri="{FF2B5EF4-FFF2-40B4-BE49-F238E27FC236}">
                <a16:creationId xmlns:a16="http://schemas.microsoft.com/office/drawing/2014/main" id="{05FC8A4A-3761-4383-881C-9096ADBF4AD7}"/>
              </a:ext>
            </a:extLst>
          </p:cNvPr>
          <p:cNvSpPr txBox="1"/>
          <p:nvPr/>
        </p:nvSpPr>
        <p:spPr>
          <a:xfrm>
            <a:off x="1517879" y="3450486"/>
            <a:ext cx="7374601"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Percentage price changes are approximated by logarithm</a:t>
            </a:r>
            <a:r>
              <a:rPr lang="cs-CZ" sz="1600" dirty="0">
                <a:latin typeface="Cambria Math" panose="02040503050406030204" pitchFamily="18" charset="0"/>
                <a:ea typeface="Cambria Math" panose="02040503050406030204" pitchFamily="18" charset="0"/>
              </a:rPr>
              <a:t>s</a:t>
            </a:r>
            <a:r>
              <a:rPr lang="en-GB" sz="1600" dirty="0">
                <a:latin typeface="Cambria Math" panose="02040503050406030204" pitchFamily="18" charset="0"/>
                <a:ea typeface="Cambria Math" panose="02040503050406030204" pitchFamily="18" charset="0"/>
              </a:rPr>
              <a:t> of price indexes</a:t>
            </a:r>
          </a:p>
        </p:txBody>
      </p:sp>
      <mc:AlternateContent xmlns:mc="http://schemas.openxmlformats.org/markup-compatibility/2006" xmlns:a14="http://schemas.microsoft.com/office/drawing/2010/main">
        <mc:Choice Requires="a14">
          <p:sp>
            <p:nvSpPr>
              <p:cNvPr id="60" name="TextovéPole 59"/>
              <p:cNvSpPr txBox="1"/>
              <p:nvPr/>
            </p:nvSpPr>
            <p:spPr>
              <a:xfrm>
                <a:off x="1835696" y="2132856"/>
                <a:ext cx="2037866" cy="246221"/>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a:ea typeface="Cambria Math" panose="02040503050406030204" pitchFamily="18" charset="0"/>
                        </a:rPr>
                        <m:t>𝑑</m:t>
                      </m:r>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a:ea typeface="Cambria Math" panose="02040503050406030204" pitchFamily="18" charset="0"/>
                            </a:rPr>
                            <m:t>𝑆</m:t>
                          </m:r>
                        </m:e>
                        <m:sub>
                          <m:r>
                            <a:rPr lang="cs-CZ" sz="1600" b="0" i="1" smtClean="0">
                              <a:latin typeface="Cambria Math"/>
                              <a:ea typeface="Cambria Math" panose="02040503050406030204" pitchFamily="18" charset="0"/>
                            </a:rPr>
                            <m:t>𝑡</m:t>
                          </m:r>
                        </m:sub>
                      </m:sSub>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a:rPr>
                        <m:t>𝜇</m:t>
                      </m:r>
                      <m:sSub>
                        <m:sSubPr>
                          <m:ctrlPr>
                            <a:rPr lang="cs-CZ" sz="1600" b="0" i="1" smtClean="0">
                              <a:latin typeface="Cambria Math" panose="02040503050406030204" pitchFamily="18" charset="0"/>
                              <a:ea typeface="Cambria Math"/>
                            </a:rPr>
                          </m:ctrlPr>
                        </m:sSubPr>
                        <m:e>
                          <m:r>
                            <a:rPr lang="cs-CZ" sz="1600" b="0" i="1" smtClean="0">
                              <a:latin typeface="Cambria Math"/>
                              <a:ea typeface="Cambria Math"/>
                            </a:rPr>
                            <m:t>𝑆</m:t>
                          </m:r>
                        </m:e>
                        <m:sub>
                          <m:r>
                            <a:rPr lang="cs-CZ" sz="1600" b="0" i="1" smtClean="0">
                              <a:latin typeface="Cambria Math"/>
                              <a:ea typeface="Cambria Math"/>
                            </a:rPr>
                            <m:t>𝑡</m:t>
                          </m:r>
                        </m:sub>
                      </m:sSub>
                      <m:r>
                        <a:rPr lang="cs-CZ" sz="1600" b="0" i="1" smtClean="0">
                          <a:latin typeface="Cambria Math"/>
                          <a:ea typeface="Cambria Math"/>
                        </a:rPr>
                        <m:t>𝑑𝑡</m:t>
                      </m:r>
                      <m:r>
                        <a:rPr lang="cs-CZ" sz="1600" b="0" i="1" smtClean="0">
                          <a:latin typeface="Cambria Math"/>
                          <a:ea typeface="Cambria Math"/>
                        </a:rPr>
                        <m:t>+</m:t>
                      </m:r>
                      <m:r>
                        <a:rPr lang="cs-CZ" sz="1600" b="0" i="1" smtClean="0">
                          <a:latin typeface="Cambria Math"/>
                          <a:ea typeface="Cambria Math"/>
                        </a:rPr>
                        <m:t>𝜎</m:t>
                      </m:r>
                      <m:sSub>
                        <m:sSubPr>
                          <m:ctrlPr>
                            <a:rPr lang="cs-CZ" sz="1600" b="0" i="1" smtClean="0">
                              <a:latin typeface="Cambria Math" panose="02040503050406030204" pitchFamily="18" charset="0"/>
                              <a:ea typeface="Cambria Math"/>
                            </a:rPr>
                          </m:ctrlPr>
                        </m:sSubPr>
                        <m:e>
                          <m:r>
                            <a:rPr lang="cs-CZ" sz="1600" b="0" i="1" smtClean="0">
                              <a:latin typeface="Cambria Math"/>
                              <a:ea typeface="Cambria Math"/>
                            </a:rPr>
                            <m:t>𝑆</m:t>
                          </m:r>
                        </m:e>
                        <m:sub>
                          <m:r>
                            <a:rPr lang="cs-CZ" sz="1600" b="0" i="1" smtClean="0">
                              <a:latin typeface="Cambria Math"/>
                              <a:ea typeface="Cambria Math"/>
                            </a:rPr>
                            <m:t>𝑡</m:t>
                          </m:r>
                        </m:sub>
                      </m:sSub>
                      <m:r>
                        <a:rPr lang="cs-CZ" sz="1600" b="0" i="1" smtClean="0">
                          <a:latin typeface="Cambria Math"/>
                          <a:ea typeface="Cambria Math"/>
                        </a:rPr>
                        <m:t>𝑑</m:t>
                      </m:r>
                      <m:sSub>
                        <m:sSubPr>
                          <m:ctrlPr>
                            <a:rPr lang="cs-CZ" sz="1600" b="0" i="1" smtClean="0">
                              <a:latin typeface="Cambria Math" panose="02040503050406030204" pitchFamily="18" charset="0"/>
                              <a:ea typeface="Cambria Math"/>
                            </a:rPr>
                          </m:ctrlPr>
                        </m:sSubPr>
                        <m:e>
                          <m:r>
                            <a:rPr lang="cs-CZ" sz="1600" b="0" i="1" smtClean="0">
                              <a:latin typeface="Cambria Math"/>
                              <a:ea typeface="Cambria Math"/>
                            </a:rPr>
                            <m:t>𝑊</m:t>
                          </m:r>
                        </m:e>
                        <m:sub>
                          <m:r>
                            <a:rPr lang="cs-CZ" sz="1600" b="0" i="1" smtClean="0">
                              <a:latin typeface="Cambria Math"/>
                              <a:ea typeface="Cambria Math"/>
                            </a:rPr>
                            <m:t>𝑡</m:t>
                          </m:r>
                        </m:sub>
                      </m:sSub>
                    </m:oMath>
                  </m:oMathPara>
                </a14:m>
                <a:endParaRPr lang="cs-CZ" sz="1600" i="1" dirty="0">
                  <a:latin typeface="Cambria Math"/>
                  <a:ea typeface="Cambria Math" panose="02040503050406030204" pitchFamily="18" charset="0"/>
                </a:endParaRPr>
              </a:p>
            </p:txBody>
          </p:sp>
        </mc:Choice>
        <mc:Fallback xmlns="">
          <p:sp>
            <p:nvSpPr>
              <p:cNvPr id="60" name="TextovéPole 59"/>
              <p:cNvSpPr txBox="1">
                <a:spLocks noRot="1" noChangeAspect="1" noMove="1" noResize="1" noEditPoints="1" noAdjustHandles="1" noChangeArrowheads="1" noChangeShapeType="1" noTextEdit="1"/>
              </p:cNvSpPr>
              <p:nvPr/>
            </p:nvSpPr>
            <p:spPr>
              <a:xfrm>
                <a:off x="1835696" y="2132856"/>
                <a:ext cx="2037866" cy="246221"/>
              </a:xfrm>
              <a:prstGeom prst="rect">
                <a:avLst/>
              </a:prstGeom>
              <a:blipFill rotWithShape="1">
                <a:blip r:embed="rId23"/>
                <a:stretch>
                  <a:fillRect l="-2994" b="-22500"/>
                </a:stretch>
              </a:blipFill>
            </p:spPr>
            <p:txBody>
              <a:bodyPr/>
              <a:lstStyle/>
              <a:p>
                <a:r>
                  <a:rPr lang="cs-CZ">
                    <a:noFill/>
                  </a:rPr>
                  <a:t> </a:t>
                </a:r>
              </a:p>
            </p:txBody>
          </p:sp>
        </mc:Fallback>
      </mc:AlternateContent>
    </p:spTree>
    <p:extLst>
      <p:ext uri="{BB962C8B-B14F-4D97-AF65-F5344CB8AC3E}">
        <p14:creationId xmlns:p14="http://schemas.microsoft.com/office/powerpoint/2010/main" val="68855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7</a:t>
            </a:fld>
            <a:endParaRPr lang="cs-CZ" dirty="0"/>
          </a:p>
        </p:txBody>
      </p:sp>
      <p:sp>
        <p:nvSpPr>
          <p:cNvPr id="4" name="Nadpis 3"/>
          <p:cNvSpPr>
            <a:spLocks noGrp="1"/>
          </p:cNvSpPr>
          <p:nvPr>
            <p:ph type="title"/>
          </p:nvPr>
        </p:nvSpPr>
        <p:spPr>
          <a:xfrm>
            <a:off x="144000" y="144000"/>
            <a:ext cx="5827096" cy="648072"/>
          </a:xfrm>
        </p:spPr>
        <p:txBody>
          <a:bodyPr/>
          <a:lstStyle/>
          <a:p>
            <a:r>
              <a:rPr lang="en-GB" dirty="0">
                <a:solidFill>
                  <a:srgbClr val="000000"/>
                </a:solidFill>
              </a:rPr>
              <a:t>Black–Scholes formula </a:t>
            </a:r>
            <a:r>
              <a:rPr lang="cs-CZ" dirty="0">
                <a:solidFill>
                  <a:srgbClr val="000000"/>
                </a:solidFill>
              </a:rPr>
              <a:t>(</a:t>
            </a:r>
            <a:r>
              <a:rPr lang="en-GB" dirty="0">
                <a:solidFill>
                  <a:srgbClr val="000000"/>
                </a:solidFill>
              </a:rPr>
              <a:t>example</a:t>
            </a:r>
            <a:r>
              <a:rPr lang="cs-CZ" dirty="0">
                <a:solidFill>
                  <a:srgbClr val="000000"/>
                </a:solidFill>
              </a:rPr>
              <a:t>)</a:t>
            </a:r>
            <a:endParaRPr lang="en-GB" dirty="0">
              <a:solidFill>
                <a:srgbClr val="000000"/>
              </a:solidFill>
            </a:endParaRPr>
          </a:p>
        </p:txBody>
      </p:sp>
      <p:sp>
        <p:nvSpPr>
          <p:cNvPr id="29" name="TextovéPole 28"/>
          <p:cNvSpPr txBox="1"/>
          <p:nvPr/>
        </p:nvSpPr>
        <p:spPr>
          <a:xfrm>
            <a:off x="864000" y="937295"/>
            <a:ext cx="22696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Data</a:t>
            </a:r>
          </a:p>
        </p:txBody>
      </p:sp>
      <mc:AlternateContent xmlns:mc="http://schemas.openxmlformats.org/markup-compatibility/2006" xmlns:a14="http://schemas.microsoft.com/office/drawing/2010/main">
        <mc:Choice Requires="a14">
          <p:sp>
            <p:nvSpPr>
              <p:cNvPr id="83" name="TextovéPole 82">
                <a:extLst>
                  <a:ext uri="{FF2B5EF4-FFF2-40B4-BE49-F238E27FC236}">
                    <a16:creationId xmlns:a16="http://schemas.microsoft.com/office/drawing/2014/main" id="{EE16E3B3-D303-4859-B2FD-649CC47A3C14}"/>
                  </a:ext>
                </a:extLst>
              </p:cNvPr>
              <p:cNvSpPr txBox="1"/>
              <p:nvPr/>
            </p:nvSpPr>
            <p:spPr>
              <a:xfrm>
                <a:off x="1188000" y="1258681"/>
                <a:ext cx="7092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14:m>
                  <m:oMath xmlns:m="http://schemas.openxmlformats.org/officeDocument/2006/math">
                    <m:sSub>
                      <m:sSubPr>
                        <m:ctrlPr>
                          <a:rPr lang="cs-CZ" i="1" smtClean="0">
                            <a:latin typeface="Cambria Math" panose="02040503050406030204" pitchFamily="18" charset="0"/>
                            <a:ea typeface="Cambria Math" panose="02040503050406030204" pitchFamily="18" charset="0"/>
                          </a:rPr>
                        </m:ctrlPr>
                      </m:sSubPr>
                      <m:e>
                        <m:r>
                          <a:rPr lang="cs-CZ">
                            <a:latin typeface="Cambria Math" panose="02040503050406030204" pitchFamily="18" charset="0"/>
                            <a:ea typeface="Cambria Math" panose="02040503050406030204" pitchFamily="18" charset="0"/>
                          </a:rPr>
                          <m:t>𝑆</m:t>
                        </m:r>
                      </m:e>
                      <m:sub>
                        <m:r>
                          <a:rPr lang="cs-CZ">
                            <a:latin typeface="Cambria Math" panose="02040503050406030204" pitchFamily="18" charset="0"/>
                            <a:ea typeface="Cambria Math" panose="02040503050406030204" pitchFamily="18" charset="0"/>
                          </a:rPr>
                          <m:t>0</m:t>
                        </m:r>
                      </m:sub>
                    </m:sSub>
                    <m:r>
                      <a:rPr lang="cs-CZ">
                        <a:latin typeface="Cambria Math" panose="02040503050406030204" pitchFamily="18" charset="0"/>
                        <a:ea typeface="Cambria Math" panose="02040503050406030204" pitchFamily="18" charset="0"/>
                      </a:rPr>
                      <m:t>=50</m:t>
                    </m:r>
                    <m:r>
                      <a:rPr lang="cs-CZ" b="0" i="0" smtClean="0">
                        <a:latin typeface="Cambria Math" panose="02040503050406030204" pitchFamily="18" charset="0"/>
                        <a:ea typeface="Cambria Math" panose="02040503050406030204" pitchFamily="18" charset="0"/>
                      </a:rPr>
                      <m:t> €</m:t>
                    </m:r>
                    <m:r>
                      <a:rPr lang="cs-CZ">
                        <a:latin typeface="Cambria Math" panose="02040503050406030204" pitchFamily="18" charset="0"/>
                        <a:ea typeface="Cambria Math" panose="02040503050406030204" pitchFamily="18" charset="0"/>
                      </a:rPr>
                      <m:t>, </m:t>
                    </m:r>
                    <m:r>
                      <a:rPr lang="cs-CZ" smtClean="0">
                        <a:latin typeface="Cambria Math" panose="02040503050406030204" pitchFamily="18" charset="0"/>
                        <a:ea typeface="Cambria Math" panose="02040503050406030204" pitchFamily="18" charset="0"/>
                      </a:rPr>
                      <m:t>𝑋</m:t>
                    </m:r>
                    <m:r>
                      <a:rPr lang="cs-CZ">
                        <a:latin typeface="Cambria Math" panose="02040503050406030204" pitchFamily="18" charset="0"/>
                        <a:ea typeface="Cambria Math" panose="02040503050406030204" pitchFamily="18" charset="0"/>
                      </a:rPr>
                      <m:t>=45</m:t>
                    </m:r>
                    <m:r>
                      <a:rPr lang="cs-CZ" b="0" i="0" smtClean="0">
                        <a:latin typeface="Cambria Math" panose="02040503050406030204" pitchFamily="18" charset="0"/>
                        <a:ea typeface="Cambria Math" panose="02040503050406030204" pitchFamily="18" charset="0"/>
                      </a:rPr>
                      <m:t> €</m:t>
                    </m:r>
                    <m:r>
                      <a:rPr lang="cs-CZ">
                        <a:latin typeface="Cambria Math" panose="02040503050406030204" pitchFamily="18" charset="0"/>
                        <a:ea typeface="Cambria Math" panose="02040503050406030204" pitchFamily="18" charset="0"/>
                      </a:rPr>
                      <m:t>, </m:t>
                    </m:r>
                    <m:r>
                      <a:rPr lang="cs-CZ">
                        <a:latin typeface="Cambria Math" panose="02040503050406030204" pitchFamily="18" charset="0"/>
                        <a:ea typeface="Cambria Math" panose="02040503050406030204" pitchFamily="18" charset="0"/>
                      </a:rPr>
                      <m:t>𝑢</m:t>
                    </m:r>
                    <m:r>
                      <a:rPr lang="cs-CZ">
                        <a:latin typeface="Cambria Math" panose="02040503050406030204" pitchFamily="18" charset="0"/>
                        <a:ea typeface="Cambria Math" panose="02040503050406030204" pitchFamily="18" charset="0"/>
                      </a:rPr>
                      <m:t>=1.3, </m:t>
                    </m:r>
                    <m:r>
                      <a:rPr lang="cs-CZ" smtClean="0">
                        <a:latin typeface="Cambria Math" panose="02040503050406030204" pitchFamily="18" charset="0"/>
                        <a:ea typeface="Cambria Math" panose="02040503050406030204" pitchFamily="18" charset="0"/>
                      </a:rPr>
                      <m:t>𝑑</m:t>
                    </m:r>
                    <m:r>
                      <a:rPr lang="cs-CZ">
                        <a:latin typeface="Cambria Math" panose="02040503050406030204" pitchFamily="18" charset="0"/>
                        <a:ea typeface="Cambria Math" panose="02040503050406030204" pitchFamily="18" charset="0"/>
                      </a:rPr>
                      <m:t>=0.7</m:t>
                    </m:r>
                    <m:r>
                      <a:rPr lang="cs-CZ" b="0" i="0"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𝑇</m:t>
                    </m:r>
                    <m:r>
                      <a:rPr lang="cs-CZ" i="1">
                        <a:latin typeface="Cambria Math" panose="02040503050406030204" pitchFamily="18" charset="0"/>
                        <a:ea typeface="Cambria Math" panose="02040503050406030204" pitchFamily="18" charset="0"/>
                      </a:rPr>
                      <m:t>=10</m:t>
                    </m:r>
                    <m:r>
                      <a:rPr lang="cs-CZ">
                        <a:latin typeface="Cambria Math" panose="02040503050406030204" pitchFamily="18" charset="0"/>
                        <a:ea typeface="Cambria Math" panose="02040503050406030204" pitchFamily="18" charset="0"/>
                      </a:rPr>
                      <m:t> </m:t>
                    </m:r>
                    <m:r>
                      <m:rPr>
                        <m:sty m:val="p"/>
                      </m:rPr>
                      <a:rPr lang="cs-CZ">
                        <a:latin typeface="Cambria Math" panose="02040503050406030204" pitchFamily="18" charset="0"/>
                        <a:ea typeface="Cambria Math" panose="02040503050406030204" pitchFamily="18" charset="0"/>
                      </a:rPr>
                      <m:t>periods</m:t>
                    </m:r>
                    <m:r>
                      <a:rPr lang="cs-CZ" b="0" i="1" smtClean="0">
                        <a:latin typeface="Cambria Math" panose="02040503050406030204" pitchFamily="18" charset="0"/>
                        <a:ea typeface="Cambria Math" panose="02040503050406030204" pitchFamily="18" charset="0"/>
                      </a:rPr>
                      <m:t>,</m:t>
                    </m:r>
                    <m:r>
                      <a:rPr lang="cs-CZ">
                        <a:latin typeface="Cambria Math" panose="02040503050406030204" pitchFamily="18" charset="0"/>
                        <a:ea typeface="Cambria Math" panose="02040503050406030204" pitchFamily="18" charset="0"/>
                      </a:rPr>
                      <m:t>𝑟</m:t>
                    </m:r>
                    <m:r>
                      <a:rPr lang="cs-CZ">
                        <a:latin typeface="Cambria Math" panose="02040503050406030204" pitchFamily="18" charset="0"/>
                        <a:ea typeface="Cambria Math" panose="02040503050406030204" pitchFamily="18" charset="0"/>
                      </a:rPr>
                      <m:t>=10%,</m:t>
                    </m:r>
                  </m:oMath>
                </a14:m>
                <a:endParaRPr lang="cs-CZ" dirty="0">
                  <a:latin typeface="Cambria Math" panose="02040503050406030204" pitchFamily="18" charset="0"/>
                  <a:ea typeface="Cambria Math" panose="02040503050406030204" pitchFamily="18" charset="0"/>
                </a:endParaRPr>
              </a:p>
              <a:p>
                <a:pPr marL="357188">
                  <a:buClr>
                    <a:srgbClr val="7030A0"/>
                  </a:buClr>
                  <a:buSzPct val="80000"/>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ea typeface="Cambria Math" panose="02040503050406030204" pitchFamily="18" charset="0"/>
                        </a:rPr>
                        <m:t>𝑝</m:t>
                      </m:r>
                      <m:r>
                        <a:rPr lang="cs-CZ" b="0" i="1" smtClean="0">
                          <a:latin typeface="Cambria Math" panose="02040503050406030204" pitchFamily="18" charset="0"/>
                          <a:ea typeface="Cambria Math" panose="02040503050406030204" pitchFamily="18" charset="0"/>
                        </a:rPr>
                        <m:t>=66.67%</m:t>
                      </m:r>
                      <m:r>
                        <m:rPr>
                          <m:nor/>
                        </m:rPr>
                        <a:rPr lang="cs-CZ" b="0" i="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same</m:t>
                      </m:r>
                      <m:r>
                        <m:rPr>
                          <m:nor/>
                        </m:rPr>
                        <a:rPr lang="en-GB" dirty="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as</m:t>
                      </m:r>
                      <m:r>
                        <m:rPr>
                          <m:nor/>
                        </m:rPr>
                        <a:rPr lang="en-GB" dirty="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in</m:t>
                      </m:r>
                      <m:r>
                        <m:rPr>
                          <m:nor/>
                        </m:rPr>
                        <a:rPr lang="en-GB" dirty="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the</m:t>
                      </m:r>
                      <m:r>
                        <m:rPr>
                          <m:nor/>
                        </m:rPr>
                        <a:rPr lang="en-GB" dirty="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extended</m:t>
                      </m:r>
                      <m:r>
                        <m:rPr>
                          <m:nor/>
                        </m:rPr>
                        <a:rPr lang="en-GB" dirty="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binomial</m:t>
                      </m:r>
                      <m:r>
                        <m:rPr>
                          <m:nor/>
                        </m:rPr>
                        <a:rPr lang="en-GB" dirty="0" smtClean="0">
                          <a:latin typeface="Cambria Math" panose="02040503050406030204" pitchFamily="18" charset="0"/>
                          <a:ea typeface="Cambria Math" panose="02040503050406030204" pitchFamily="18" charset="0"/>
                        </a:rPr>
                        <m:t> </m:t>
                      </m:r>
                      <m:r>
                        <m:rPr>
                          <m:nor/>
                        </m:rPr>
                        <a:rPr lang="en-GB" dirty="0" smtClean="0">
                          <a:latin typeface="Cambria Math" panose="02040503050406030204" pitchFamily="18" charset="0"/>
                          <a:ea typeface="Cambria Math" panose="02040503050406030204" pitchFamily="18" charset="0"/>
                        </a:rPr>
                        <m:t>model</m:t>
                      </m:r>
                      <m:r>
                        <m:rPr>
                          <m:nor/>
                        </m:rPr>
                        <a:rPr lang="cs-CZ" b="0" i="0" dirty="0" smtClean="0">
                          <a:latin typeface="Cambria Math" panose="02040503050406030204" pitchFamily="18" charset="0"/>
                          <a:ea typeface="Cambria Math" panose="02040503050406030204" pitchFamily="18" charset="0"/>
                        </a:rPr>
                        <m:t>)</m:t>
                      </m:r>
                    </m:oMath>
                  </m:oMathPara>
                </a14:m>
                <a:endParaRPr lang="en-GB" dirty="0">
                  <a:latin typeface="Cambria Math" panose="02040503050406030204" pitchFamily="18" charset="0"/>
                  <a:ea typeface="Cambria Math" panose="02040503050406030204" pitchFamily="18" charset="0"/>
                </a:endParaRPr>
              </a:p>
            </p:txBody>
          </p:sp>
        </mc:Choice>
        <mc:Fallback xmlns="">
          <p:sp>
            <p:nvSpPr>
              <p:cNvPr id="83" name="TextovéPole 82">
                <a:extLst>
                  <a:ext uri="{FF2B5EF4-FFF2-40B4-BE49-F238E27FC236}">
                    <a16:creationId xmlns:a16="http://schemas.microsoft.com/office/drawing/2014/main" id="{EE16E3B3-D303-4859-B2FD-649CC47A3C14}"/>
                  </a:ext>
                </a:extLst>
              </p:cNvPr>
              <p:cNvSpPr txBox="1">
                <a:spLocks noRot="1" noChangeAspect="1" noMove="1" noResize="1" noEditPoints="1" noAdjustHandles="1" noChangeArrowheads="1" noChangeShapeType="1" noTextEdit="1"/>
              </p:cNvSpPr>
              <p:nvPr/>
            </p:nvSpPr>
            <p:spPr>
              <a:xfrm>
                <a:off x="1188000" y="1258681"/>
                <a:ext cx="7092000" cy="646331"/>
              </a:xfrm>
              <a:prstGeom prst="rect">
                <a:avLst/>
              </a:prstGeom>
              <a:blipFill>
                <a:blip r:embed="rId7"/>
                <a:stretch>
                  <a:fillRect l="-172" b="-747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2" name="TextovéPole 61"/>
              <p:cNvSpPr txBox="1"/>
              <p:nvPr/>
            </p:nvSpPr>
            <p:spPr>
              <a:xfrm>
                <a:off x="1872000" y="4525530"/>
                <a:ext cx="6805709" cy="246221"/>
              </a:xfrm>
              <a:prstGeom prst="rect">
                <a:avLst/>
              </a:prstGeom>
              <a:noFill/>
            </p:spPr>
            <p:txBody>
              <a:bodyPr wrap="none" lIns="0" tIns="0" rIns="0" bIns="0" rtlCol="0">
                <a:spAutoFit/>
              </a:bodyPr>
              <a:lstStyle/>
              <a:p>
                <a:pPr algn="ctr"/>
                <a14:m>
                  <m:oMathPara xmlns:m="http://schemas.openxmlformats.org/officeDocument/2006/math">
                    <m:oMathParaPr>
                      <m:jc m:val="left"/>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𝑆𝑁</m:t>
                      </m:r>
                      <m:d>
                        <m:dPr>
                          <m:ctrlPr>
                            <a:rPr lang="cs-CZ" sz="1600" b="0" i="1" smtClean="0">
                              <a:latin typeface="Cambria Math" panose="02040503050406030204" pitchFamily="18" charset="0"/>
                              <a:ea typeface="Cambria Math" panose="02040503050406030204" pitchFamily="18" charset="0"/>
                            </a:rPr>
                          </m:ctrlPr>
                        </m:dPr>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𝑋</m:t>
                      </m:r>
                      <m:sSup>
                        <m:sSupPr>
                          <m:ctrlPr>
                            <a:rPr lang="cs-CZ" sz="1600" b="0" i="1" smtClean="0">
                              <a:latin typeface="Cambria Math" panose="02040503050406030204" pitchFamily="18" charset="0"/>
                              <a:ea typeface="Cambria Math" panose="02040503050406030204" pitchFamily="18" charset="0"/>
                            </a:rPr>
                          </m:ctrlPr>
                        </m:sSupPr>
                        <m:e>
                          <m:r>
                            <a:rPr lang="cs-CZ" sz="1600" b="0" i="1" smtClean="0">
                              <a:latin typeface="Cambria Math" panose="02040503050406030204" pitchFamily="18" charset="0"/>
                              <a:ea typeface="Cambria Math" panose="02040503050406030204" pitchFamily="18" charset="0"/>
                            </a:rPr>
                            <m:t>𝑒</m:t>
                          </m:r>
                        </m:e>
                        <m: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𝑟𝑇</m:t>
                          </m:r>
                        </m:sup>
                      </m:sSup>
                      <m:r>
                        <a:rPr lang="cs-CZ" sz="1600" b="0" i="1" smtClean="0">
                          <a:latin typeface="Cambria Math" panose="02040503050406030204" pitchFamily="18" charset="0"/>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2</m:t>
                              </m:r>
                            </m:sub>
                          </m:sSub>
                        </m:e>
                      </m:d>
                      <m:r>
                        <a:rPr lang="cs-CZ" sz="1600" b="0" i="1" smtClean="0">
                          <a:latin typeface="Cambria Math"/>
                          <a:ea typeface="Cambria Math" panose="02040503050406030204" pitchFamily="18" charset="0"/>
                        </a:rPr>
                        <m:t>=50</m:t>
                      </m:r>
                      <m:r>
                        <a:rPr lang="cs-CZ" sz="1600" b="0" i="1" smtClean="0">
                          <a:latin typeface="Cambria Math"/>
                          <a:ea typeface="Cambria Math"/>
                        </a:rPr>
                        <m:t>×0.9515</m:t>
                      </m:r>
                      <m:r>
                        <a:rPr lang="cs-CZ" sz="1600" i="1">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45</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0.1</m:t>
                          </m:r>
                          <m:r>
                            <a:rPr lang="cs-CZ" sz="1600" b="0" i="1" smtClean="0">
                              <a:latin typeface="Cambria Math"/>
                              <a:ea typeface="Cambria Math"/>
                            </a:rPr>
                            <m:t>×10</m:t>
                          </m:r>
                        </m:sup>
                      </m:sSup>
                      <m:r>
                        <a:rPr lang="cs-CZ" sz="1600" i="1" smtClean="0">
                          <a:latin typeface="Cambria Math"/>
                          <a:ea typeface="Cambria Math"/>
                        </a:rPr>
                        <m:t>×</m:t>
                      </m:r>
                      <m:r>
                        <a:rPr lang="cs-CZ" sz="1600" b="0" i="1" smtClean="0">
                          <a:latin typeface="Cambria Math"/>
                          <a:ea typeface="Cambria Math"/>
                        </a:rPr>
                        <m:t>0.7693</m:t>
                      </m:r>
                      <m:r>
                        <a:rPr lang="cs-CZ" sz="1600" i="1">
                          <a:latin typeface="Cambria Math"/>
                          <a:ea typeface="Cambria Math" panose="02040503050406030204" pitchFamily="18" charset="0"/>
                        </a:rPr>
                        <m:t>=</m:t>
                      </m:r>
                      <m:r>
                        <a:rPr lang="cs-CZ" sz="1600" b="1" i="1" smtClean="0">
                          <a:solidFill>
                            <a:srgbClr val="C00000"/>
                          </a:solidFill>
                          <a:latin typeface="Cambria Math"/>
                          <a:ea typeface="Cambria Math" panose="02040503050406030204" pitchFamily="18" charset="0"/>
                        </a:rPr>
                        <m:t>𝟑𝟒</m:t>
                      </m:r>
                      <m:r>
                        <a:rPr lang="cs-CZ" sz="1600" b="1" i="1" smtClean="0">
                          <a:solidFill>
                            <a:srgbClr val="C00000"/>
                          </a:solidFill>
                          <a:latin typeface="Cambria Math"/>
                          <a:ea typeface="Cambria Math" panose="02040503050406030204" pitchFamily="18" charset="0"/>
                        </a:rPr>
                        <m:t>.</m:t>
                      </m:r>
                      <m:r>
                        <a:rPr lang="cs-CZ" sz="1600" b="1" i="1" smtClean="0">
                          <a:solidFill>
                            <a:srgbClr val="C00000"/>
                          </a:solidFill>
                          <a:latin typeface="Cambria Math"/>
                          <a:ea typeface="Cambria Math" panose="02040503050406030204" pitchFamily="18" charset="0"/>
                        </a:rPr>
                        <m:t>𝟖𝟒</m:t>
                      </m:r>
                      <m:r>
                        <a:rPr lang="cs-CZ" sz="1600" b="1" i="1" smtClean="0">
                          <a:solidFill>
                            <a:srgbClr val="C00000"/>
                          </a:solidFill>
                          <a:latin typeface="Cambria Math"/>
                          <a:ea typeface="Cambria Math" panose="02040503050406030204" pitchFamily="18" charset="0"/>
                        </a:rPr>
                        <m:t> €</m:t>
                      </m:r>
                    </m:oMath>
                  </m:oMathPara>
                </a14:m>
                <a:endParaRPr lang="cs-CZ" sz="1600" b="1" i="1" dirty="0">
                  <a:latin typeface="Cambria Math"/>
                  <a:ea typeface="Cambria Math" panose="02040503050406030204" pitchFamily="18" charset="0"/>
                </a:endParaRPr>
              </a:p>
            </p:txBody>
          </p:sp>
        </mc:Choice>
        <mc:Fallback xmlns="">
          <p:sp>
            <p:nvSpPr>
              <p:cNvPr id="62" name="TextovéPole 61"/>
              <p:cNvSpPr txBox="1">
                <a:spLocks noRot="1" noChangeAspect="1" noMove="1" noResize="1" noEditPoints="1" noAdjustHandles="1" noChangeArrowheads="1" noChangeShapeType="1" noTextEdit="1"/>
              </p:cNvSpPr>
              <p:nvPr/>
            </p:nvSpPr>
            <p:spPr>
              <a:xfrm>
                <a:off x="1872000" y="4525530"/>
                <a:ext cx="6805709" cy="246221"/>
              </a:xfrm>
              <a:prstGeom prst="rect">
                <a:avLst/>
              </a:prstGeom>
              <a:blipFill rotWithShape="1">
                <a:blip r:embed="rId9"/>
                <a:stretch>
                  <a:fillRect l="-985" b="-14634"/>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3" name="TextovéPole 62"/>
              <p:cNvSpPr txBox="1"/>
              <p:nvPr/>
            </p:nvSpPr>
            <p:spPr>
              <a:xfrm>
                <a:off x="1816985" y="3471335"/>
                <a:ext cx="6948762" cy="523926"/>
              </a:xfrm>
              <a:prstGeom prst="rect">
                <a:avLst/>
              </a:prstGeom>
              <a:noFill/>
            </p:spPr>
            <p:txBody>
              <a:bodyPr wrap="none" lIns="0" tIns="0" rIns="0" bIns="0" rtlCol="0">
                <a:spAutoFit/>
              </a:bodyPr>
              <a:lstStyle/>
              <a:p>
                <a:pPr algn="ctr"/>
                <a14:m>
                  <m:oMathPara xmlns:m="http://schemas.openxmlformats.org/officeDocument/2006/math">
                    <m:oMathParaPr>
                      <m:jc m:val="left"/>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func>
                            <m:funcPr>
                              <m:ctrlPr>
                                <a:rPr lang="cs-CZ" sz="1600" b="0" i="1" smtClean="0">
                                  <a:latin typeface="Cambria Math" panose="02040503050406030204" pitchFamily="18" charset="0"/>
                                  <a:ea typeface="Cambria Math" panose="02040503050406030204" pitchFamily="18" charset="0"/>
                                </a:rPr>
                              </m:ctrlPr>
                            </m:funcPr>
                            <m:fName>
                              <m:r>
                                <m:rPr>
                                  <m:sty m:val="p"/>
                                </m:rPr>
                                <a:rPr lang="cs-CZ" sz="1600" b="0" i="0" smtClean="0">
                                  <a:latin typeface="Cambria Math" panose="02040503050406030204" pitchFamily="18" charset="0"/>
                                  <a:ea typeface="Cambria Math" panose="02040503050406030204" pitchFamily="18" charset="0"/>
                                </a:rPr>
                                <m:t>ln</m:t>
                              </m:r>
                            </m:fName>
                            <m:e>
                              <m:d>
                                <m:dPr>
                                  <m:ctrlPr>
                                    <a:rPr lang="cs-CZ" sz="1600" b="0" i="1" smtClean="0">
                                      <a:latin typeface="Cambria Math" panose="02040503050406030204" pitchFamily="18" charset="0"/>
                                      <a:ea typeface="Cambria Math" panose="02040503050406030204" pitchFamily="18" charset="0"/>
                                    </a:rPr>
                                  </m:ctrlPr>
                                </m:dPr>
                                <m:e>
                                  <m:f>
                                    <m:fPr>
                                      <m:type m:val="lin"/>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panose="02040503050406030204" pitchFamily="18" charset="0"/>
                                          <a:ea typeface="Cambria Math" panose="02040503050406030204" pitchFamily="18" charset="0"/>
                                        </a:rPr>
                                        <m:t>𝑆</m:t>
                                      </m:r>
                                    </m:num>
                                    <m:den>
                                      <m:r>
                                        <a:rPr lang="cs-CZ" sz="1600" b="0" i="1" smtClean="0">
                                          <a:latin typeface="Cambria Math" panose="02040503050406030204" pitchFamily="18" charset="0"/>
                                          <a:ea typeface="Cambria Math" panose="02040503050406030204" pitchFamily="18" charset="0"/>
                                        </a:rPr>
                                        <m:t>𝑋</m:t>
                                      </m:r>
                                    </m:den>
                                  </m:f>
                                </m:e>
                              </m:d>
                            </m:e>
                          </m:func>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𝑟𝑇</m:t>
                          </m:r>
                        </m:num>
                        <m:den>
                          <m:r>
                            <a:rPr lang="cs-CZ" sz="1600" b="0" i="1" smtClean="0">
                              <a:latin typeface="Cambria Math" panose="02040503050406030204" pitchFamily="18" charset="0"/>
                              <a:ea typeface="Cambria Math" panose="02040503050406030204" pitchFamily="18" charset="0"/>
                            </a:rPr>
                            <m:t>𝜎</m:t>
                          </m:r>
                          <m:rad>
                            <m:radPr>
                              <m:degHide m:val="on"/>
                              <m:ctrlPr>
                                <a:rPr lang="cs-CZ" sz="1600" b="0" i="1" smtClean="0">
                                  <a:latin typeface="Cambria Math" panose="02040503050406030204" pitchFamily="18" charset="0"/>
                                  <a:ea typeface="Cambria Math" panose="02040503050406030204" pitchFamily="18" charset="0"/>
                                </a:rPr>
                              </m:ctrlPr>
                            </m:radPr>
                            <m:deg/>
                            <m:e>
                              <m:r>
                                <a:rPr lang="cs-CZ" sz="1600" b="0" i="1" smtClean="0">
                                  <a:latin typeface="Cambria Math" panose="02040503050406030204" pitchFamily="18" charset="0"/>
                                  <a:ea typeface="Cambria Math" panose="02040503050406030204" pitchFamily="18" charset="0"/>
                                </a:rPr>
                                <m:t>𝑇</m:t>
                              </m:r>
                            </m:e>
                          </m:rad>
                        </m:den>
                      </m:f>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panose="02040503050406030204" pitchFamily="18" charset="0"/>
                              <a:ea typeface="Cambria Math" panose="02040503050406030204" pitchFamily="18" charset="0"/>
                            </a:rPr>
                            <m:t>1</m:t>
                          </m:r>
                        </m:num>
                        <m:den>
                          <m:r>
                            <a:rPr lang="cs-CZ" sz="1600" b="0" i="1" smtClean="0">
                              <a:latin typeface="Cambria Math" panose="02040503050406030204" pitchFamily="18" charset="0"/>
                              <a:ea typeface="Cambria Math" panose="02040503050406030204" pitchFamily="18" charset="0"/>
                            </a:rPr>
                            <m:t>2</m:t>
                          </m:r>
                        </m:den>
                      </m:f>
                      <m:r>
                        <a:rPr lang="cs-CZ" sz="1600" i="1">
                          <a:latin typeface="Cambria Math" panose="02040503050406030204" pitchFamily="18" charset="0"/>
                          <a:ea typeface="Cambria Math" panose="02040503050406030204" pitchFamily="18" charset="0"/>
                        </a:rPr>
                        <m:t>𝜎</m:t>
                      </m:r>
                      <m:rad>
                        <m:radPr>
                          <m:degHide m:val="on"/>
                          <m:ctrlPr>
                            <a:rPr lang="cs-CZ" sz="1600" i="1">
                              <a:latin typeface="Cambria Math" panose="02040503050406030204" pitchFamily="18" charset="0"/>
                              <a:ea typeface="Cambria Math" panose="02040503050406030204" pitchFamily="18" charset="0"/>
                            </a:rPr>
                          </m:ctrlPr>
                        </m:radPr>
                        <m:deg/>
                        <m:e>
                          <m:r>
                            <a:rPr lang="cs-CZ" sz="1600" i="1">
                              <a:latin typeface="Cambria Math" panose="02040503050406030204" pitchFamily="18" charset="0"/>
                              <a:ea typeface="Cambria Math" panose="02040503050406030204" pitchFamily="18" charset="0"/>
                            </a:rPr>
                            <m:t>𝑇</m:t>
                          </m:r>
                        </m:e>
                      </m:rad>
                      <m:r>
                        <a:rPr lang="cs-CZ" sz="1600" b="0" i="1" smtClean="0">
                          <a:latin typeface="Cambria Math"/>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func>
                            <m:funcPr>
                              <m:ctrlPr>
                                <a:rPr lang="cs-CZ" sz="1600" i="1">
                                  <a:latin typeface="Cambria Math" panose="02040503050406030204" pitchFamily="18" charset="0"/>
                                  <a:ea typeface="Cambria Math" panose="02040503050406030204" pitchFamily="18" charset="0"/>
                                </a:rPr>
                              </m:ctrlPr>
                            </m:funcPr>
                            <m:fName>
                              <m:r>
                                <m:rPr>
                                  <m:sty m:val="p"/>
                                </m:rPr>
                                <a:rPr lang="cs-CZ" sz="1600">
                                  <a:latin typeface="Cambria Math" panose="02040503050406030204" pitchFamily="18" charset="0"/>
                                  <a:ea typeface="Cambria Math" panose="02040503050406030204" pitchFamily="18" charset="0"/>
                                </a:rPr>
                                <m:t>ln</m:t>
                              </m:r>
                            </m:fName>
                            <m:e>
                              <m:d>
                                <m:dPr>
                                  <m:ctrlPr>
                                    <a:rPr lang="cs-CZ" sz="1600" i="1">
                                      <a:latin typeface="Cambria Math" panose="02040503050406030204" pitchFamily="18" charset="0"/>
                                      <a:ea typeface="Cambria Math" panose="02040503050406030204" pitchFamily="18" charset="0"/>
                                    </a:rPr>
                                  </m:ctrlPr>
                                </m:dPr>
                                <m:e>
                                  <m:r>
                                    <a:rPr lang="cs-CZ" sz="1600" b="0" i="1" smtClean="0">
                                      <a:latin typeface="Cambria Math"/>
                                      <a:ea typeface="Cambria Math" panose="02040503050406030204" pitchFamily="18" charset="0"/>
                                    </a:rPr>
                                    <m:t>50/45</m:t>
                                  </m:r>
                                </m:e>
                              </m:d>
                            </m:e>
                          </m:func>
                          <m:r>
                            <a:rPr lang="cs-CZ" sz="1600" i="1">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0.1</m:t>
                          </m:r>
                          <m:r>
                            <a:rPr lang="cs-CZ" sz="1600" b="0" i="1" smtClean="0">
                              <a:latin typeface="Cambria Math"/>
                              <a:ea typeface="Cambria Math"/>
                            </a:rPr>
                            <m:t>×10</m:t>
                          </m:r>
                        </m:num>
                        <m:den>
                          <m:r>
                            <a:rPr lang="cs-CZ" sz="1600" b="0" i="1" smtClean="0">
                              <a:latin typeface="Cambria Math"/>
                              <a:ea typeface="Cambria Math" panose="02040503050406030204" pitchFamily="18" charset="0"/>
                            </a:rPr>
                            <m:t>0.292</m:t>
                          </m:r>
                          <m:rad>
                            <m:radPr>
                              <m:degHide m:val="on"/>
                              <m:ctrlPr>
                                <a:rPr lang="cs-CZ" sz="1600" i="1">
                                  <a:latin typeface="Cambria Math" panose="02040503050406030204" pitchFamily="18" charset="0"/>
                                  <a:ea typeface="Cambria Math" panose="02040503050406030204" pitchFamily="18" charset="0"/>
                                </a:rPr>
                              </m:ctrlPr>
                            </m:radPr>
                            <m:deg/>
                            <m:e>
                              <m:r>
                                <a:rPr lang="cs-CZ" sz="1600" b="0" i="1" smtClean="0">
                                  <a:latin typeface="Cambria Math"/>
                                  <a:ea typeface="Cambria Math" panose="02040503050406030204" pitchFamily="18" charset="0"/>
                                </a:rPr>
                                <m:t>10</m:t>
                              </m:r>
                            </m:e>
                          </m:rad>
                        </m:den>
                      </m:f>
                      <m:r>
                        <a:rPr lang="cs-CZ" sz="1600" i="1">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r>
                            <a:rPr lang="cs-CZ" sz="1600" b="0" i="1" smtClean="0">
                              <a:latin typeface="Cambria Math"/>
                              <a:ea typeface="Cambria Math" panose="02040503050406030204" pitchFamily="18" charset="0"/>
                            </a:rPr>
                            <m:t>0.292</m:t>
                          </m:r>
                        </m:num>
                        <m:den>
                          <m:r>
                            <a:rPr lang="cs-CZ" sz="1600" i="1">
                              <a:latin typeface="Cambria Math" panose="02040503050406030204" pitchFamily="18" charset="0"/>
                              <a:ea typeface="Cambria Math" panose="02040503050406030204" pitchFamily="18" charset="0"/>
                            </a:rPr>
                            <m:t>2</m:t>
                          </m:r>
                        </m:den>
                      </m:f>
                      <m:r>
                        <a:rPr lang="cs-CZ" sz="1600" i="1" smtClean="0">
                          <a:latin typeface="Cambria Math"/>
                          <a:ea typeface="Cambria Math"/>
                        </a:rPr>
                        <m:t>×</m:t>
                      </m:r>
                      <m:rad>
                        <m:radPr>
                          <m:degHide m:val="on"/>
                          <m:ctrlPr>
                            <a:rPr lang="cs-CZ" sz="1600" i="1">
                              <a:latin typeface="Cambria Math" panose="02040503050406030204" pitchFamily="18" charset="0"/>
                              <a:ea typeface="Cambria Math" panose="02040503050406030204" pitchFamily="18" charset="0"/>
                            </a:rPr>
                          </m:ctrlPr>
                        </m:radPr>
                        <m:deg/>
                        <m:e>
                          <m:r>
                            <a:rPr lang="cs-CZ" sz="1600" b="0" i="1" smtClean="0">
                              <a:latin typeface="Cambria Math"/>
                              <a:ea typeface="Cambria Math" panose="02040503050406030204" pitchFamily="18" charset="0"/>
                            </a:rPr>
                            <m:t>10</m:t>
                          </m:r>
                        </m:e>
                      </m:rad>
                      <m:r>
                        <a:rPr lang="cs-CZ" sz="1600" b="0" i="1" smtClean="0">
                          <a:latin typeface="Cambria Math"/>
                          <a:ea typeface="Cambria Math" panose="02040503050406030204" pitchFamily="18" charset="0"/>
                        </a:rPr>
                        <m:t>=1.6592</m:t>
                      </m:r>
                    </m:oMath>
                  </m:oMathPara>
                </a14:m>
                <a:endParaRPr lang="cs-CZ" sz="1600" i="1" dirty="0">
                  <a:latin typeface="Cambria Math"/>
                  <a:ea typeface="Cambria Math" panose="02040503050406030204" pitchFamily="18" charset="0"/>
                </a:endParaRPr>
              </a:p>
            </p:txBody>
          </p:sp>
        </mc:Choice>
        <mc:Fallback xmlns="">
          <p:sp>
            <p:nvSpPr>
              <p:cNvPr id="63" name="TextovéPole 62"/>
              <p:cNvSpPr txBox="1">
                <a:spLocks noRot="1" noChangeAspect="1" noMove="1" noResize="1" noEditPoints="1" noAdjustHandles="1" noChangeArrowheads="1" noChangeShapeType="1" noTextEdit="1"/>
              </p:cNvSpPr>
              <p:nvPr/>
            </p:nvSpPr>
            <p:spPr>
              <a:xfrm>
                <a:off x="1816985" y="3471335"/>
                <a:ext cx="6948762" cy="523926"/>
              </a:xfrm>
              <a:prstGeom prst="rect">
                <a:avLst/>
              </a:prstGeom>
              <a:blipFill rotWithShape="1">
                <a:blip r:embed="rId10"/>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4" name="TextovéPole 63"/>
              <p:cNvSpPr txBox="1"/>
              <p:nvPr/>
            </p:nvSpPr>
            <p:spPr>
              <a:xfrm>
                <a:off x="1872000" y="4231066"/>
                <a:ext cx="4228530" cy="275268"/>
              </a:xfrm>
              <a:prstGeom prst="rect">
                <a:avLst/>
              </a:prstGeom>
              <a:noFill/>
            </p:spPr>
            <p:txBody>
              <a:bodyPr wrap="none" lIns="0" tIns="0" rIns="0" bIns="0" rtlCol="0">
                <a:spAutoFit/>
              </a:bodyPr>
              <a:lstStyle/>
              <a:p>
                <a:pPr algn="ctr"/>
                <a14:m>
                  <m:oMathPara xmlns:m="http://schemas.openxmlformats.org/officeDocument/2006/math">
                    <m:oMathParaPr>
                      <m:jc m:val="left"/>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2</m:t>
                          </m:r>
                        </m:sub>
                      </m:sSub>
                      <m:r>
                        <a:rPr lang="cs-CZ" sz="1600" b="0" i="1" smtClean="0">
                          <a:latin typeface="Cambria Math" panose="02040503050406030204" pitchFamily="18" charset="0"/>
                          <a:ea typeface="Cambria Math" panose="02040503050406030204" pitchFamily="18" charset="0"/>
                        </a:rPr>
                        <m:t>=</m:t>
                      </m:r>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𝜎</m:t>
                      </m:r>
                      <m:rad>
                        <m:radPr>
                          <m:degHide m:val="on"/>
                          <m:ctrlPr>
                            <a:rPr lang="cs-CZ" sz="1600" i="1">
                              <a:latin typeface="Cambria Math" panose="02040503050406030204" pitchFamily="18" charset="0"/>
                              <a:ea typeface="Cambria Math" panose="02040503050406030204" pitchFamily="18" charset="0"/>
                            </a:rPr>
                          </m:ctrlPr>
                        </m:radPr>
                        <m:deg/>
                        <m:e>
                          <m:r>
                            <a:rPr lang="cs-CZ" sz="1600" i="1">
                              <a:latin typeface="Cambria Math" panose="02040503050406030204" pitchFamily="18" charset="0"/>
                              <a:ea typeface="Cambria Math" panose="02040503050406030204" pitchFamily="18" charset="0"/>
                            </a:rPr>
                            <m:t>𝑇</m:t>
                          </m:r>
                        </m:e>
                      </m:rad>
                      <m:r>
                        <a:rPr lang="cs-CZ" sz="1600" b="0" i="1" smtClean="0">
                          <a:latin typeface="Cambria Math"/>
                          <a:ea typeface="Cambria Math" panose="02040503050406030204" pitchFamily="18" charset="0"/>
                        </a:rPr>
                        <m:t>=1.6592−0.292</m:t>
                      </m:r>
                      <m:rad>
                        <m:radPr>
                          <m:degHide m:val="on"/>
                          <m:ctrlPr>
                            <a:rPr lang="cs-CZ" sz="1600" b="0" i="1" smtClean="0">
                              <a:latin typeface="Cambria Math" panose="02040503050406030204" pitchFamily="18" charset="0"/>
                              <a:ea typeface="Cambria Math" panose="02040503050406030204" pitchFamily="18" charset="0"/>
                            </a:rPr>
                          </m:ctrlPr>
                        </m:radPr>
                        <m:deg/>
                        <m:e>
                          <m:r>
                            <a:rPr lang="cs-CZ" sz="1600" b="0" i="1" smtClean="0">
                              <a:latin typeface="Cambria Math"/>
                              <a:ea typeface="Cambria Math" panose="02040503050406030204" pitchFamily="18" charset="0"/>
                            </a:rPr>
                            <m:t>10</m:t>
                          </m:r>
                        </m:e>
                      </m:rad>
                      <m:r>
                        <a:rPr lang="cs-CZ" sz="1600" b="0" i="1" smtClean="0">
                          <a:latin typeface="Cambria Math"/>
                          <a:ea typeface="Cambria Math" panose="02040503050406030204" pitchFamily="18" charset="0"/>
                        </a:rPr>
                        <m:t>=0.7365</m:t>
                      </m:r>
                    </m:oMath>
                  </m:oMathPara>
                </a14:m>
                <a:endParaRPr lang="cs-CZ" sz="1600" i="1" dirty="0">
                  <a:latin typeface="Cambria Math"/>
                  <a:ea typeface="Cambria Math" panose="02040503050406030204" pitchFamily="18" charset="0"/>
                </a:endParaRPr>
              </a:p>
            </p:txBody>
          </p:sp>
        </mc:Choice>
        <mc:Fallback xmlns="">
          <p:sp>
            <p:nvSpPr>
              <p:cNvPr id="64" name="TextovéPole 63"/>
              <p:cNvSpPr txBox="1">
                <a:spLocks noRot="1" noChangeAspect="1" noMove="1" noResize="1" noEditPoints="1" noAdjustHandles="1" noChangeArrowheads="1" noChangeShapeType="1" noTextEdit="1"/>
              </p:cNvSpPr>
              <p:nvPr/>
            </p:nvSpPr>
            <p:spPr>
              <a:xfrm>
                <a:off x="1872000" y="4231066"/>
                <a:ext cx="4228530" cy="275268"/>
              </a:xfrm>
              <a:prstGeom prst="rect">
                <a:avLst/>
              </a:prstGeom>
              <a:blipFill rotWithShape="1">
                <a:blip r:embed="rId11"/>
                <a:stretch>
                  <a:fillRect l="-1585" b="-1555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1" name="TextovéPole 70"/>
              <p:cNvSpPr txBox="1"/>
              <p:nvPr/>
            </p:nvSpPr>
            <p:spPr>
              <a:xfrm>
                <a:off x="1872000" y="4013007"/>
                <a:ext cx="2748060" cy="246221"/>
              </a:xfrm>
              <a:prstGeom prst="rect">
                <a:avLst/>
              </a:prstGeom>
              <a:noFill/>
            </p:spPr>
            <p:txBody>
              <a:bodyPr wrap="none" lIns="0" tIns="0" rIns="0" bIns="0" rtlCol="0">
                <a:spAutoFit/>
              </a:bodyPr>
              <a:lstStyle/>
              <a:p>
                <a:pPr algn="ctr"/>
                <a14:m>
                  <m:oMathPara xmlns:m="http://schemas.openxmlformats.org/officeDocument/2006/math">
                    <m:oMathParaPr>
                      <m:jc m:val="left"/>
                    </m:oMathParaPr>
                    <m:oMath xmlns:m="http://schemas.openxmlformats.org/officeDocument/2006/math">
                      <m:r>
                        <a:rPr lang="cs-CZ" sz="1600" b="0" i="1" smtClean="0">
                          <a:latin typeface="Cambria Math"/>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a:ea typeface="Cambria Math" panose="02040503050406030204" pitchFamily="18" charset="0"/>
                                </a:rPr>
                                <m:t>𝑑</m:t>
                              </m:r>
                            </m:e>
                            <m:sub>
                              <m:r>
                                <a:rPr lang="cs-CZ" sz="1600" b="0" i="1" smtClean="0">
                                  <a:latin typeface="Cambria Math"/>
                                  <a:ea typeface="Cambria Math" panose="02040503050406030204" pitchFamily="18" charset="0"/>
                                </a:rPr>
                                <m:t>1</m:t>
                              </m:r>
                            </m:sub>
                          </m:sSub>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a:ea typeface="Cambria Math" panose="02040503050406030204" pitchFamily="18" charset="0"/>
                            </a:rPr>
                            <m:t>1.6595</m:t>
                          </m:r>
                        </m:e>
                      </m:d>
                      <m:r>
                        <a:rPr lang="cs-CZ" sz="1600" b="0" i="1" smtClean="0">
                          <a:latin typeface="Cambria Math"/>
                          <a:ea typeface="Cambria Math" panose="02040503050406030204" pitchFamily="18" charset="0"/>
                        </a:rPr>
                        <m:t>=0.9515</m:t>
                      </m:r>
                    </m:oMath>
                  </m:oMathPara>
                </a14:m>
                <a:endParaRPr lang="cs-CZ" sz="1600" i="1" dirty="0">
                  <a:latin typeface="Cambria Math"/>
                  <a:ea typeface="Cambria Math" panose="02040503050406030204" pitchFamily="18" charset="0"/>
                </a:endParaRPr>
              </a:p>
            </p:txBody>
          </p:sp>
        </mc:Choice>
        <mc:Fallback xmlns="">
          <p:sp>
            <p:nvSpPr>
              <p:cNvPr id="71" name="TextovéPole 70"/>
              <p:cNvSpPr txBox="1">
                <a:spLocks noRot="1" noChangeAspect="1" noMove="1" noResize="1" noEditPoints="1" noAdjustHandles="1" noChangeArrowheads="1" noChangeShapeType="1" noTextEdit="1"/>
              </p:cNvSpPr>
              <p:nvPr/>
            </p:nvSpPr>
            <p:spPr>
              <a:xfrm>
                <a:off x="1872000" y="4013007"/>
                <a:ext cx="2748060" cy="246221"/>
              </a:xfrm>
              <a:prstGeom prst="rect">
                <a:avLst/>
              </a:prstGeom>
              <a:blipFill rotWithShape="1">
                <a:blip r:embed="rId12"/>
                <a:stretch>
                  <a:fillRect l="-2439" b="-14634"/>
                </a:stretch>
              </a:blipFill>
            </p:spPr>
            <p:txBody>
              <a:bodyPr/>
              <a:lstStyle/>
              <a:p>
                <a:r>
                  <a:rPr lang="cs-CZ">
                    <a:noFill/>
                  </a:rPr>
                  <a:t> </a:t>
                </a:r>
              </a:p>
            </p:txBody>
          </p:sp>
        </mc:Fallback>
      </mc:AlternateContent>
      <p:sp>
        <p:nvSpPr>
          <p:cNvPr id="85" name="TextovéPole 84">
            <a:extLst>
              <a:ext uri="{FF2B5EF4-FFF2-40B4-BE49-F238E27FC236}">
                <a16:creationId xmlns:a16="http://schemas.microsoft.com/office/drawing/2014/main" id="{05FC8A4A-3761-4383-881C-9096ADBF4AD7}"/>
              </a:ext>
            </a:extLst>
          </p:cNvPr>
          <p:cNvSpPr txBox="1"/>
          <p:nvPr/>
        </p:nvSpPr>
        <p:spPr>
          <a:xfrm>
            <a:off x="1188000" y="4984700"/>
            <a:ext cx="7379353"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a:ea typeface="Cambria Math" panose="02040503050406030204" pitchFamily="18" charset="0"/>
              </a:rPr>
              <a:t>Historical</a:t>
            </a:r>
            <a:r>
              <a:rPr lang="cs-CZ" dirty="0">
                <a:latin typeface="Cambria Math"/>
                <a:ea typeface="Cambria Math" panose="02040503050406030204" pitchFamily="18" charset="0"/>
              </a:rPr>
              <a:t> volatility</a:t>
            </a:r>
            <a:r>
              <a:rPr lang="en-GB" dirty="0">
                <a:latin typeface="Cambria Math"/>
                <a:ea typeface="Cambria Math" panose="02040503050406030204" pitchFamily="18" charset="0"/>
              </a:rPr>
              <a:t>: calculated as standard deviation of historical price changes of the underlying asset</a:t>
            </a:r>
          </a:p>
        </p:txBody>
      </p:sp>
      <p:sp>
        <p:nvSpPr>
          <p:cNvPr id="86" name="TextovéPole 85">
            <a:extLst>
              <a:ext uri="{FF2B5EF4-FFF2-40B4-BE49-F238E27FC236}">
                <a16:creationId xmlns:a16="http://schemas.microsoft.com/office/drawing/2014/main" id="{05FC8A4A-3761-4383-881C-9096ADBF4AD7}"/>
              </a:ext>
            </a:extLst>
          </p:cNvPr>
          <p:cNvSpPr txBox="1"/>
          <p:nvPr/>
        </p:nvSpPr>
        <p:spPr>
          <a:xfrm>
            <a:off x="1188000" y="5539558"/>
            <a:ext cx="784849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a:ea typeface="Cambria Math" panose="02040503050406030204" pitchFamily="18" charset="0"/>
              </a:rPr>
              <a:t>Implied</a:t>
            </a:r>
            <a:r>
              <a:rPr lang="cs-CZ" dirty="0">
                <a:latin typeface="Cambria Math"/>
                <a:ea typeface="Cambria Math" panose="02040503050406030204" pitchFamily="18" charset="0"/>
              </a:rPr>
              <a:t> volatility</a:t>
            </a:r>
            <a:r>
              <a:rPr lang="en-GB" dirty="0">
                <a:latin typeface="Cambria Math"/>
                <a:ea typeface="Cambria Math" panose="02040503050406030204" pitchFamily="18" charset="0"/>
              </a:rPr>
              <a:t>: numerically extracted from the BS formula given all other variables are observable</a:t>
            </a:r>
          </a:p>
        </p:txBody>
      </p:sp>
      <mc:AlternateContent xmlns:mc="http://schemas.openxmlformats.org/markup-compatibility/2006" xmlns:a14="http://schemas.microsoft.com/office/drawing/2010/main">
        <mc:Choice Requires="a14">
          <p:sp>
            <p:nvSpPr>
              <p:cNvPr id="87" name="TextovéPole 86"/>
              <p:cNvSpPr txBox="1"/>
              <p:nvPr/>
            </p:nvSpPr>
            <p:spPr>
              <a:xfrm>
                <a:off x="1872000" y="2399682"/>
                <a:ext cx="6257739" cy="492443"/>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p>
                        <m:sSupPr>
                          <m:ctrlPr>
                            <a:rPr lang="cs-CZ" sz="1600" b="0" i="1" smtClean="0">
                              <a:latin typeface="Cambria Math" panose="02040503050406030204" pitchFamily="18" charset="0"/>
                              <a:ea typeface="Cambria Math" panose="02040503050406030204" pitchFamily="18" charset="0"/>
                            </a:rPr>
                          </m:ctrlPr>
                        </m:sSupPr>
                        <m:e>
                          <m:r>
                            <a:rPr lang="cs-CZ" sz="1600" b="0" i="1" smtClean="0">
                              <a:latin typeface="Cambria Math"/>
                              <a:ea typeface="Cambria Math"/>
                            </a:rPr>
                            <m:t>𝜎</m:t>
                          </m:r>
                        </m:e>
                        <m:sup>
                          <m:r>
                            <a:rPr lang="cs-CZ" sz="1600" b="0" i="1" smtClean="0">
                              <a:latin typeface="Cambria Math"/>
                              <a:ea typeface="Cambria Math" panose="02040503050406030204" pitchFamily="18" charset="0"/>
                            </a:rPr>
                            <m:t>2</m:t>
                          </m:r>
                        </m:sup>
                      </m:sSup>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𝑝</m:t>
                      </m:r>
                      <m:r>
                        <a:rPr lang="cs-CZ" sz="1600" b="0" i="1" smtClean="0">
                          <a:latin typeface="Cambria Math"/>
                          <a:ea typeface="Cambria Math"/>
                        </a:rPr>
                        <m:t>×</m:t>
                      </m:r>
                      <m:sSup>
                        <m:sSupPr>
                          <m:ctrlPr>
                            <a:rPr lang="cs-CZ" sz="1600" b="0" i="1" smtClean="0">
                              <a:latin typeface="Cambria Math" panose="02040503050406030204" pitchFamily="18" charset="0"/>
                              <a:ea typeface="Cambria Math"/>
                            </a:rPr>
                          </m:ctrlPr>
                        </m:sSupPr>
                        <m:e>
                          <m:d>
                            <m:dPr>
                              <m:begChr m:val="["/>
                              <m:endChr m:val="]"/>
                              <m:ctrlPr>
                                <a:rPr lang="cs-CZ" sz="1600" b="0" i="1" smtClean="0">
                                  <a:latin typeface="Cambria Math" panose="02040503050406030204" pitchFamily="18" charset="0"/>
                                  <a:ea typeface="Cambria Math"/>
                                </a:rPr>
                              </m:ctrlPr>
                            </m:dPr>
                            <m:e>
                              <m:func>
                                <m:funcPr>
                                  <m:ctrlPr>
                                    <a:rPr lang="cs-CZ" sz="1600" b="0" i="1" smtClean="0">
                                      <a:latin typeface="Cambria Math" panose="02040503050406030204" pitchFamily="18" charset="0"/>
                                      <a:ea typeface="Cambria Math"/>
                                    </a:rPr>
                                  </m:ctrlPr>
                                </m:funcPr>
                                <m:fName>
                                  <m:r>
                                    <m:rPr>
                                      <m:sty m:val="p"/>
                                    </m:rPr>
                                    <a:rPr lang="cs-CZ" sz="1600" b="0" i="0" smtClean="0">
                                      <a:latin typeface="Cambria Math"/>
                                      <a:ea typeface="Cambria Math"/>
                                    </a:rPr>
                                    <m:t>ln</m:t>
                                  </m:r>
                                </m:fName>
                                <m:e>
                                  <m:r>
                                    <a:rPr lang="cs-CZ" sz="1600" b="0" i="1" smtClean="0">
                                      <a:latin typeface="Cambria Math"/>
                                      <a:ea typeface="Cambria Math"/>
                                    </a:rPr>
                                    <m:t>𝑢</m:t>
                                  </m:r>
                                  <m:r>
                                    <a:rPr lang="cs-CZ" sz="1600" b="0" i="1" smtClean="0">
                                      <a:latin typeface="Cambria Math"/>
                                      <a:ea typeface="Cambria Math"/>
                                    </a:rPr>
                                    <m:t>−</m:t>
                                  </m:r>
                                  <m:r>
                                    <a:rPr lang="cs-CZ" sz="1600" b="0" i="1" smtClean="0">
                                      <a:latin typeface="Cambria Math"/>
                                      <a:ea typeface="Cambria Math"/>
                                    </a:rPr>
                                    <m:t>𝜇</m:t>
                                  </m:r>
                                </m:e>
                              </m:func>
                            </m:e>
                          </m:d>
                        </m:e>
                        <m:sup>
                          <m:r>
                            <a:rPr lang="cs-CZ" sz="1600" b="0" i="1" smtClean="0">
                              <a:latin typeface="Cambria Math"/>
                              <a:ea typeface="Cambria Math"/>
                            </a:rPr>
                            <m:t>2</m:t>
                          </m:r>
                        </m:sup>
                      </m:sSup>
                      <m:r>
                        <a:rPr lang="cs-CZ" sz="1600" b="0" i="1" smtClean="0">
                          <a:latin typeface="Cambria Math"/>
                          <a:ea typeface="Cambria Math"/>
                        </a:rPr>
                        <m:t>+</m:t>
                      </m:r>
                      <m:d>
                        <m:dPr>
                          <m:ctrlPr>
                            <a:rPr lang="cs-CZ" sz="1600" b="0" i="1" smtClean="0">
                              <a:latin typeface="Cambria Math" panose="02040503050406030204" pitchFamily="18" charset="0"/>
                              <a:ea typeface="Cambria Math"/>
                            </a:rPr>
                          </m:ctrlPr>
                        </m:dPr>
                        <m:e>
                          <m:r>
                            <a:rPr lang="cs-CZ" sz="1600" b="0" i="1" smtClean="0">
                              <a:latin typeface="Cambria Math"/>
                              <a:ea typeface="Cambria Math"/>
                            </a:rPr>
                            <m:t>1−</m:t>
                          </m:r>
                          <m:r>
                            <a:rPr lang="cs-CZ" sz="1600" b="0" i="1" smtClean="0">
                              <a:latin typeface="Cambria Math"/>
                              <a:ea typeface="Cambria Math"/>
                            </a:rPr>
                            <m:t>𝑝</m:t>
                          </m:r>
                        </m:e>
                      </m:d>
                      <m:r>
                        <a:rPr lang="cs-CZ" sz="1600" b="0" i="1" smtClean="0">
                          <a:latin typeface="Cambria Math"/>
                          <a:ea typeface="Cambria Math"/>
                        </a:rPr>
                        <m:t>×</m:t>
                      </m:r>
                      <m:sSup>
                        <m:sSupPr>
                          <m:ctrlPr>
                            <a:rPr lang="cs-CZ" sz="1600" b="0" i="1" smtClean="0">
                              <a:latin typeface="Cambria Math" panose="02040503050406030204" pitchFamily="18" charset="0"/>
                              <a:ea typeface="Cambria Math"/>
                            </a:rPr>
                          </m:ctrlPr>
                        </m:sSupPr>
                        <m:e>
                          <m:d>
                            <m:dPr>
                              <m:begChr m:val="["/>
                              <m:endChr m:val="]"/>
                              <m:ctrlPr>
                                <a:rPr lang="cs-CZ" sz="1600" b="0" i="1" smtClean="0">
                                  <a:latin typeface="Cambria Math" panose="02040503050406030204" pitchFamily="18" charset="0"/>
                                  <a:ea typeface="Cambria Math"/>
                                </a:rPr>
                              </m:ctrlPr>
                            </m:dPr>
                            <m:e>
                              <m:func>
                                <m:funcPr>
                                  <m:ctrlPr>
                                    <a:rPr lang="cs-CZ" sz="1600" b="0" i="1" smtClean="0">
                                      <a:latin typeface="Cambria Math" panose="02040503050406030204" pitchFamily="18" charset="0"/>
                                      <a:ea typeface="Cambria Math"/>
                                    </a:rPr>
                                  </m:ctrlPr>
                                </m:funcPr>
                                <m:fName>
                                  <m:r>
                                    <m:rPr>
                                      <m:sty m:val="p"/>
                                    </m:rPr>
                                    <a:rPr lang="cs-CZ" sz="1600" b="0" i="0" smtClean="0">
                                      <a:latin typeface="Cambria Math"/>
                                      <a:ea typeface="Cambria Math"/>
                                    </a:rPr>
                                    <m:t>ln</m:t>
                                  </m:r>
                                </m:fName>
                                <m:e>
                                  <m:r>
                                    <a:rPr lang="cs-CZ" sz="1600" b="0" i="1" smtClean="0">
                                      <a:latin typeface="Cambria Math"/>
                                      <a:ea typeface="Cambria Math"/>
                                    </a:rPr>
                                    <m:t>𝑑</m:t>
                                  </m:r>
                                  <m:r>
                                    <a:rPr lang="cs-CZ" sz="1600" b="0" i="1" smtClean="0">
                                      <a:latin typeface="Cambria Math"/>
                                      <a:ea typeface="Cambria Math"/>
                                    </a:rPr>
                                    <m:t>−</m:t>
                                  </m:r>
                                  <m:r>
                                    <a:rPr lang="cs-CZ" sz="1600" b="0" i="1" smtClean="0">
                                      <a:latin typeface="Cambria Math"/>
                                      <a:ea typeface="Cambria Math"/>
                                    </a:rPr>
                                    <m:t>𝜇</m:t>
                                  </m:r>
                                </m:e>
                              </m:func>
                            </m:e>
                          </m:d>
                        </m:e>
                        <m:sup>
                          <m:r>
                            <a:rPr lang="cs-CZ" sz="1600" b="0" i="1" smtClean="0">
                              <a:latin typeface="Cambria Math"/>
                              <a:ea typeface="Cambria Math"/>
                            </a:rPr>
                            <m:t>2</m:t>
                          </m:r>
                        </m:sup>
                      </m:sSup>
                    </m:oMath>
                  </m:oMathPara>
                </a14:m>
                <a:endParaRPr lang="cs-CZ" sz="1600" b="0" i="1" dirty="0">
                  <a:latin typeface="Cambria Math"/>
                  <a:ea typeface="Cambria Math"/>
                </a:endParaRPr>
              </a:p>
              <a:p>
                <a:pPr marL="271463"/>
                <a14:m>
                  <m:oMathPara xmlns:m="http://schemas.openxmlformats.org/officeDocument/2006/math">
                    <m:oMathParaPr>
                      <m:jc m:val="centerGroup"/>
                    </m:oMathParaPr>
                    <m:oMath xmlns:m="http://schemas.openxmlformats.org/officeDocument/2006/math">
                      <m:r>
                        <a:rPr lang="cs-CZ" sz="1600" i="1">
                          <a:latin typeface="Cambria Math"/>
                          <a:ea typeface="Cambria Math"/>
                        </a:rPr>
                        <m:t>=0.6667×</m:t>
                      </m:r>
                      <m:sSup>
                        <m:sSupPr>
                          <m:ctrlPr>
                            <a:rPr lang="cs-CZ" sz="1600" i="1">
                              <a:latin typeface="Cambria Math" panose="02040503050406030204" pitchFamily="18" charset="0"/>
                              <a:ea typeface="Cambria Math"/>
                            </a:rPr>
                          </m:ctrlPr>
                        </m:sSupPr>
                        <m:e>
                          <m:d>
                            <m:dPr>
                              <m:begChr m:val="["/>
                              <m:endChr m:val="]"/>
                              <m:ctrlPr>
                                <a:rPr lang="cs-CZ" sz="1600" i="1">
                                  <a:latin typeface="Cambria Math" panose="02040503050406030204" pitchFamily="18" charset="0"/>
                                  <a:ea typeface="Cambria Math"/>
                                </a:rPr>
                              </m:ctrlPr>
                            </m:dPr>
                            <m:e>
                              <m:func>
                                <m:funcPr>
                                  <m:ctrlPr>
                                    <a:rPr lang="cs-CZ" sz="1600" i="1">
                                      <a:latin typeface="Cambria Math" panose="02040503050406030204" pitchFamily="18" charset="0"/>
                                      <a:ea typeface="Cambria Math"/>
                                    </a:rPr>
                                  </m:ctrlPr>
                                </m:funcPr>
                                <m:fName>
                                  <m:r>
                                    <m:rPr>
                                      <m:sty m:val="p"/>
                                    </m:rPr>
                                    <a:rPr lang="cs-CZ" sz="1600">
                                      <a:latin typeface="Cambria Math"/>
                                      <a:ea typeface="Cambria Math"/>
                                    </a:rPr>
                                    <m:t>ln</m:t>
                                  </m:r>
                                </m:fName>
                                <m:e>
                                  <m:r>
                                    <a:rPr lang="cs-CZ" sz="1600" b="0" i="1" smtClean="0">
                                      <a:latin typeface="Cambria Math"/>
                                      <a:ea typeface="Cambria Math"/>
                                    </a:rPr>
                                    <m:t>1.3</m:t>
                                  </m:r>
                                  <m:r>
                                    <a:rPr lang="cs-CZ" sz="1600" i="1">
                                      <a:latin typeface="Cambria Math"/>
                                      <a:ea typeface="Cambria Math"/>
                                    </a:rPr>
                                    <m:t>−</m:t>
                                  </m:r>
                                  <m:r>
                                    <a:rPr lang="cs-CZ" sz="1600" b="0" i="1" smtClean="0">
                                      <a:latin typeface="Cambria Math"/>
                                      <a:ea typeface="Cambria Math"/>
                                    </a:rPr>
                                    <m:t>0.056</m:t>
                                  </m:r>
                                </m:e>
                              </m:func>
                            </m:e>
                          </m:d>
                        </m:e>
                        <m:sup>
                          <m:r>
                            <a:rPr lang="cs-CZ" sz="1600" i="1">
                              <a:latin typeface="Cambria Math"/>
                              <a:ea typeface="Cambria Math"/>
                            </a:rPr>
                            <m:t>2</m:t>
                          </m:r>
                        </m:sup>
                      </m:sSup>
                      <m:r>
                        <a:rPr lang="cs-CZ" sz="1600" i="1">
                          <a:latin typeface="Cambria Math"/>
                          <a:ea typeface="Cambria Math"/>
                        </a:rPr>
                        <m:t>+</m:t>
                      </m:r>
                      <m:r>
                        <a:rPr lang="cs-CZ" sz="1600" b="0" i="1" smtClean="0">
                          <a:latin typeface="Cambria Math"/>
                          <a:ea typeface="Cambria Math"/>
                        </a:rPr>
                        <m:t>0.3333</m:t>
                      </m:r>
                      <m:r>
                        <a:rPr lang="cs-CZ" sz="1600" i="1">
                          <a:latin typeface="Cambria Math"/>
                          <a:ea typeface="Cambria Math"/>
                        </a:rPr>
                        <m:t>×</m:t>
                      </m:r>
                      <m:sSup>
                        <m:sSupPr>
                          <m:ctrlPr>
                            <a:rPr lang="cs-CZ" sz="1600" i="1">
                              <a:latin typeface="Cambria Math" panose="02040503050406030204" pitchFamily="18" charset="0"/>
                              <a:ea typeface="Cambria Math"/>
                            </a:rPr>
                          </m:ctrlPr>
                        </m:sSupPr>
                        <m:e>
                          <m:d>
                            <m:dPr>
                              <m:begChr m:val="["/>
                              <m:endChr m:val="]"/>
                              <m:ctrlPr>
                                <a:rPr lang="cs-CZ" sz="1600" i="1">
                                  <a:latin typeface="Cambria Math" panose="02040503050406030204" pitchFamily="18" charset="0"/>
                                  <a:ea typeface="Cambria Math"/>
                                </a:rPr>
                              </m:ctrlPr>
                            </m:dPr>
                            <m:e>
                              <m:func>
                                <m:funcPr>
                                  <m:ctrlPr>
                                    <a:rPr lang="cs-CZ" sz="1600" i="1">
                                      <a:latin typeface="Cambria Math" panose="02040503050406030204" pitchFamily="18" charset="0"/>
                                      <a:ea typeface="Cambria Math"/>
                                    </a:rPr>
                                  </m:ctrlPr>
                                </m:funcPr>
                                <m:fName>
                                  <m:r>
                                    <m:rPr>
                                      <m:sty m:val="p"/>
                                    </m:rPr>
                                    <a:rPr lang="cs-CZ" sz="1600">
                                      <a:latin typeface="Cambria Math"/>
                                      <a:ea typeface="Cambria Math"/>
                                    </a:rPr>
                                    <m:t>ln</m:t>
                                  </m:r>
                                </m:fName>
                                <m:e>
                                  <m:r>
                                    <a:rPr lang="cs-CZ" sz="1600" b="0" i="1" smtClean="0">
                                      <a:latin typeface="Cambria Math"/>
                                      <a:ea typeface="Cambria Math"/>
                                    </a:rPr>
                                    <m:t>0.7</m:t>
                                  </m:r>
                                  <m:r>
                                    <a:rPr lang="cs-CZ" sz="1600" i="1">
                                      <a:latin typeface="Cambria Math"/>
                                      <a:ea typeface="Cambria Math"/>
                                    </a:rPr>
                                    <m:t>−</m:t>
                                  </m:r>
                                  <m:r>
                                    <a:rPr lang="cs-CZ" sz="1600" b="0" i="1" smtClean="0">
                                      <a:latin typeface="Cambria Math"/>
                                      <a:ea typeface="Cambria Math"/>
                                    </a:rPr>
                                    <m:t>0.056</m:t>
                                  </m:r>
                                </m:e>
                              </m:func>
                            </m:e>
                          </m:d>
                        </m:e>
                        <m:sup>
                          <m:r>
                            <a:rPr lang="cs-CZ" sz="1600" i="1">
                              <a:latin typeface="Cambria Math"/>
                              <a:ea typeface="Cambria Math"/>
                            </a:rPr>
                            <m:t>2</m:t>
                          </m:r>
                        </m:sup>
                      </m:sSup>
                      <m:r>
                        <a:rPr lang="cs-CZ" sz="1600" b="0" i="1" smtClean="0">
                          <a:latin typeface="Cambria Math"/>
                          <a:ea typeface="Cambria Math"/>
                        </a:rPr>
                        <m:t>=0.0852</m:t>
                      </m:r>
                    </m:oMath>
                  </m:oMathPara>
                </a14:m>
                <a:endParaRPr lang="cs-CZ" sz="1600" i="1" dirty="0">
                  <a:latin typeface="Cambria Math"/>
                  <a:ea typeface="Cambria Math" panose="02040503050406030204" pitchFamily="18" charset="0"/>
                </a:endParaRPr>
              </a:p>
            </p:txBody>
          </p:sp>
        </mc:Choice>
        <mc:Fallback xmlns="">
          <p:sp>
            <p:nvSpPr>
              <p:cNvPr id="87" name="TextovéPole 86"/>
              <p:cNvSpPr txBox="1">
                <a:spLocks noRot="1" noChangeAspect="1" noMove="1" noResize="1" noEditPoints="1" noAdjustHandles="1" noChangeArrowheads="1" noChangeShapeType="1" noTextEdit="1"/>
              </p:cNvSpPr>
              <p:nvPr/>
            </p:nvSpPr>
            <p:spPr>
              <a:xfrm>
                <a:off x="1872000" y="2399682"/>
                <a:ext cx="6257739" cy="492443"/>
              </a:xfrm>
              <a:prstGeom prst="rect">
                <a:avLst/>
              </a:prstGeom>
              <a:blipFill rotWithShape="1">
                <a:blip r:embed="rId13"/>
                <a:stretch>
                  <a:fillRect l="-779" b="-375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8" name="TextovéPole 87"/>
              <p:cNvSpPr txBox="1"/>
              <p:nvPr/>
            </p:nvSpPr>
            <p:spPr>
              <a:xfrm>
                <a:off x="1872000" y="2850830"/>
                <a:ext cx="1596217" cy="307072"/>
              </a:xfrm>
              <a:prstGeom prst="rect">
                <a:avLst/>
              </a:prstGeom>
              <a:noFill/>
            </p:spPr>
            <p:txBody>
              <a:bodyPr wrap="square" lIns="0" tIns="0" rIns="0" bIns="0" rtlCol="0">
                <a:spAutoFit/>
              </a:bodyPr>
              <a:lstStyle/>
              <a:p>
                <a:pPr algn="ctr"/>
                <a14:m>
                  <m:oMathPara xmlns:m="http://schemas.openxmlformats.org/officeDocument/2006/math">
                    <m:oMathParaPr>
                      <m:jc m:val="left"/>
                    </m:oMathParaPr>
                    <m:oMath xmlns:m="http://schemas.openxmlformats.org/officeDocument/2006/math">
                      <m:r>
                        <a:rPr lang="cs-CZ" sz="1600" b="0" i="1" smtClean="0">
                          <a:latin typeface="Cambria Math"/>
                          <a:ea typeface="Cambria Math"/>
                        </a:rPr>
                        <m:t>𝜎</m:t>
                      </m:r>
                      <m:r>
                        <a:rPr lang="cs-CZ" sz="1600" b="0" i="1" smtClean="0">
                          <a:latin typeface="Cambria Math" panose="02040503050406030204" pitchFamily="18" charset="0"/>
                          <a:ea typeface="Cambria Math" panose="02040503050406030204" pitchFamily="18" charset="0"/>
                        </a:rPr>
                        <m:t>=</m:t>
                      </m:r>
                      <m:rad>
                        <m:radPr>
                          <m:degHide m:val="on"/>
                          <m:ctrlPr>
                            <a:rPr lang="cs-CZ" sz="1600" b="0" i="1" smtClean="0">
                              <a:latin typeface="Cambria Math" panose="02040503050406030204" pitchFamily="18" charset="0"/>
                              <a:ea typeface="Cambria Math" panose="02040503050406030204" pitchFamily="18" charset="0"/>
                            </a:rPr>
                          </m:ctrlPr>
                        </m:radPr>
                        <m:deg/>
                        <m:e>
                          <m:sSup>
                            <m:sSupPr>
                              <m:ctrlPr>
                                <a:rPr lang="cs-CZ" sz="1600" b="0" i="1" smtClean="0">
                                  <a:latin typeface="Cambria Math" panose="02040503050406030204" pitchFamily="18" charset="0"/>
                                  <a:ea typeface="Cambria Math" panose="02040503050406030204" pitchFamily="18" charset="0"/>
                                </a:rPr>
                              </m:ctrlPr>
                            </m:sSupPr>
                            <m:e>
                              <m:r>
                                <a:rPr lang="cs-CZ" sz="1600" b="0" i="1" smtClean="0">
                                  <a:latin typeface="Cambria Math"/>
                                  <a:ea typeface="Cambria Math"/>
                                </a:rPr>
                                <m:t>𝜎</m:t>
                              </m:r>
                            </m:e>
                            <m:sup>
                              <m:r>
                                <a:rPr lang="cs-CZ" sz="1600" b="0" i="1" smtClean="0">
                                  <a:latin typeface="Cambria Math"/>
                                  <a:ea typeface="Cambria Math" panose="02040503050406030204" pitchFamily="18" charset="0"/>
                                </a:rPr>
                                <m:t>2</m:t>
                              </m:r>
                            </m:sup>
                          </m:sSup>
                        </m:e>
                      </m:rad>
                      <m:r>
                        <a:rPr lang="cs-CZ" sz="1600" b="0" i="1" smtClean="0">
                          <a:latin typeface="Cambria Math"/>
                          <a:ea typeface="Cambria Math" panose="02040503050406030204" pitchFamily="18" charset="0"/>
                        </a:rPr>
                        <m:t>=0.292</m:t>
                      </m:r>
                    </m:oMath>
                  </m:oMathPara>
                </a14:m>
                <a:endParaRPr lang="cs-CZ" sz="1600" i="1" dirty="0">
                  <a:latin typeface="Cambria Math"/>
                  <a:ea typeface="Cambria Math" panose="02040503050406030204" pitchFamily="18" charset="0"/>
                </a:endParaRPr>
              </a:p>
            </p:txBody>
          </p:sp>
        </mc:Choice>
        <mc:Fallback xmlns="">
          <p:sp>
            <p:nvSpPr>
              <p:cNvPr id="88" name="TextovéPole 87"/>
              <p:cNvSpPr txBox="1">
                <a:spLocks noRot="1" noChangeAspect="1" noMove="1" noResize="1" noEditPoints="1" noAdjustHandles="1" noChangeArrowheads="1" noChangeShapeType="1" noTextEdit="1"/>
              </p:cNvSpPr>
              <p:nvPr/>
            </p:nvSpPr>
            <p:spPr>
              <a:xfrm>
                <a:off x="1872000" y="2850830"/>
                <a:ext cx="1596217" cy="307072"/>
              </a:xfrm>
              <a:prstGeom prst="rect">
                <a:avLst/>
              </a:prstGeom>
              <a:blipFill rotWithShape="1">
                <a:blip r:embed="rId14"/>
                <a:stretch>
                  <a:fillRect l="-3053" b="-6000"/>
                </a:stretch>
              </a:blipFill>
            </p:spPr>
            <p:txBody>
              <a:bodyPr/>
              <a:lstStyle/>
              <a:p>
                <a:r>
                  <a:rPr lang="cs-CZ">
                    <a:noFill/>
                  </a:rPr>
                  <a:t> </a:t>
                </a:r>
              </a:p>
            </p:txBody>
          </p:sp>
        </mc:Fallback>
      </mc:AlternateContent>
      <p:sp>
        <p:nvSpPr>
          <p:cNvPr id="72" name="TextovéPole 71">
            <a:extLst>
              <a:ext uri="{FF2B5EF4-FFF2-40B4-BE49-F238E27FC236}">
                <a16:creationId xmlns:a16="http://schemas.microsoft.com/office/drawing/2014/main" id="{05FC8A4A-3761-4383-881C-9096ADBF4AD7}"/>
              </a:ext>
            </a:extLst>
          </p:cNvPr>
          <p:cNvSpPr txBox="1"/>
          <p:nvPr/>
        </p:nvSpPr>
        <p:spPr>
          <a:xfrm>
            <a:off x="1188000" y="3140968"/>
            <a:ext cx="482416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Calculation of the call option premium</a:t>
            </a:r>
          </a:p>
        </p:txBody>
      </p:sp>
      <mc:AlternateContent xmlns:mc="http://schemas.openxmlformats.org/markup-compatibility/2006" xmlns:a14="http://schemas.microsoft.com/office/drawing/2010/main">
        <mc:Choice Requires="a14">
          <p:sp>
            <p:nvSpPr>
              <p:cNvPr id="60" name="TextovéPole 59"/>
              <p:cNvSpPr txBox="1"/>
              <p:nvPr/>
            </p:nvSpPr>
            <p:spPr>
              <a:xfrm>
                <a:off x="1871999" y="2144994"/>
                <a:ext cx="6551649" cy="246221"/>
              </a:xfrm>
              <a:prstGeom prst="rect">
                <a:avLst/>
              </a:prstGeom>
              <a:noFill/>
            </p:spPr>
            <p:txBody>
              <a:bodyPr wrap="square" lIns="0" tIns="0" rIns="0" bIns="0" rtlCol="0">
                <a:spAutoFit/>
              </a:bodyPr>
              <a:lstStyle/>
              <a:p>
                <a:pPr algn="ctr"/>
                <a14:m>
                  <m:oMathPara xmlns:m="http://schemas.openxmlformats.org/officeDocument/2006/math">
                    <m:oMathParaPr>
                      <m:jc m:val="left"/>
                    </m:oMathParaPr>
                    <m:oMath xmlns:m="http://schemas.openxmlformats.org/officeDocument/2006/math">
                      <m:r>
                        <a:rPr lang="cs-CZ" sz="1600" b="0" i="1" smtClean="0">
                          <a:latin typeface="Cambria Math"/>
                          <a:ea typeface="Cambria Math"/>
                        </a:rPr>
                        <m:t>𝜇</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𝑝</m:t>
                      </m:r>
                      <m:r>
                        <a:rPr lang="cs-CZ" sz="1600" b="0" i="1" smtClean="0">
                          <a:latin typeface="Cambria Math"/>
                          <a:ea typeface="Cambria Math"/>
                        </a:rPr>
                        <m:t>×</m:t>
                      </m:r>
                      <m:func>
                        <m:funcPr>
                          <m:ctrlPr>
                            <a:rPr lang="cs-CZ" sz="1600" b="0" i="1" smtClean="0">
                              <a:latin typeface="Cambria Math" panose="02040503050406030204" pitchFamily="18" charset="0"/>
                              <a:ea typeface="Cambria Math" panose="02040503050406030204" pitchFamily="18" charset="0"/>
                            </a:rPr>
                          </m:ctrlPr>
                        </m:funcPr>
                        <m:fName>
                          <m:r>
                            <m:rPr>
                              <m:sty m:val="p"/>
                            </m:rPr>
                            <a:rPr lang="cs-CZ" sz="1600" b="0" i="0" smtClean="0">
                              <a:latin typeface="Cambria Math"/>
                              <a:ea typeface="Cambria Math" panose="02040503050406030204" pitchFamily="18" charset="0"/>
                            </a:rPr>
                            <m:t>ln</m:t>
                          </m:r>
                        </m:fName>
                        <m:e>
                          <m:r>
                            <a:rPr lang="cs-CZ" sz="1600" b="0" i="1" smtClean="0">
                              <a:latin typeface="Cambria Math"/>
                              <a:ea typeface="Cambria Math" panose="02040503050406030204" pitchFamily="18" charset="0"/>
                            </a:rPr>
                            <m:t>𝑢</m:t>
                          </m:r>
                        </m:e>
                      </m:func>
                      <m:r>
                        <a:rPr lang="cs-CZ" sz="1600" b="0" i="1" smtClean="0">
                          <a:latin typeface="Cambria Math"/>
                          <a:ea typeface="Cambria Math" panose="02040503050406030204" pitchFamily="18" charset="0"/>
                        </a:rPr>
                        <m:t>+</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a:ea typeface="Cambria Math" panose="02040503050406030204" pitchFamily="18" charset="0"/>
                            </a:rPr>
                            <m:t>1−</m:t>
                          </m:r>
                          <m:r>
                            <a:rPr lang="cs-CZ" sz="1600" b="0" i="1" smtClean="0">
                              <a:latin typeface="Cambria Math"/>
                              <a:ea typeface="Cambria Math" panose="02040503050406030204" pitchFamily="18" charset="0"/>
                            </a:rPr>
                            <m:t>𝑝</m:t>
                          </m:r>
                        </m:e>
                      </m:d>
                      <m:r>
                        <a:rPr lang="cs-CZ" sz="1600" b="0" i="1" smtClean="0">
                          <a:latin typeface="Cambria Math"/>
                          <a:ea typeface="Cambria Math"/>
                        </a:rPr>
                        <m:t>×</m:t>
                      </m:r>
                      <m:func>
                        <m:funcPr>
                          <m:ctrlPr>
                            <a:rPr lang="cs-CZ" sz="1600" b="0" i="1" smtClean="0">
                              <a:latin typeface="Cambria Math" panose="02040503050406030204" pitchFamily="18" charset="0"/>
                              <a:ea typeface="Cambria Math"/>
                            </a:rPr>
                          </m:ctrlPr>
                        </m:funcPr>
                        <m:fName>
                          <m:r>
                            <m:rPr>
                              <m:sty m:val="p"/>
                            </m:rPr>
                            <a:rPr lang="cs-CZ" sz="1600" b="0" i="0" smtClean="0">
                              <a:latin typeface="Cambria Math"/>
                              <a:ea typeface="Cambria Math"/>
                            </a:rPr>
                            <m:t>ln</m:t>
                          </m:r>
                        </m:fName>
                        <m:e>
                          <m:r>
                            <a:rPr lang="cs-CZ" sz="1600" b="0" i="1" smtClean="0">
                              <a:latin typeface="Cambria Math"/>
                              <a:ea typeface="Cambria Math"/>
                            </a:rPr>
                            <m:t>𝑑</m:t>
                          </m:r>
                          <m:r>
                            <a:rPr lang="cs-CZ" sz="1600" b="0" i="1" smtClean="0">
                              <a:latin typeface="Cambria Math"/>
                              <a:ea typeface="Cambria Math"/>
                            </a:rPr>
                            <m:t>=0.6667×</m:t>
                          </m:r>
                          <m:func>
                            <m:funcPr>
                              <m:ctrlPr>
                                <a:rPr lang="cs-CZ" sz="1600" b="0" i="1" smtClean="0">
                                  <a:latin typeface="Cambria Math" panose="02040503050406030204" pitchFamily="18" charset="0"/>
                                  <a:ea typeface="Cambria Math"/>
                                </a:rPr>
                              </m:ctrlPr>
                            </m:funcPr>
                            <m:fName>
                              <m:r>
                                <m:rPr>
                                  <m:sty m:val="p"/>
                                </m:rPr>
                                <a:rPr lang="cs-CZ" sz="1600" b="0" i="0" smtClean="0">
                                  <a:latin typeface="Cambria Math"/>
                                  <a:ea typeface="Cambria Math"/>
                                </a:rPr>
                                <m:t>ln</m:t>
                              </m:r>
                            </m:fName>
                            <m:e>
                              <m:r>
                                <a:rPr lang="cs-CZ" sz="1600" b="0" i="1" smtClean="0">
                                  <a:latin typeface="Cambria Math"/>
                                  <a:ea typeface="Cambria Math"/>
                                </a:rPr>
                                <m:t>1.3+0.3333×</m:t>
                              </m:r>
                              <m:func>
                                <m:funcPr>
                                  <m:ctrlPr>
                                    <a:rPr lang="cs-CZ" sz="1600" b="0" i="1" smtClean="0">
                                      <a:latin typeface="Cambria Math" panose="02040503050406030204" pitchFamily="18" charset="0"/>
                                      <a:ea typeface="Cambria Math"/>
                                    </a:rPr>
                                  </m:ctrlPr>
                                </m:funcPr>
                                <m:fName>
                                  <m:r>
                                    <m:rPr>
                                      <m:sty m:val="p"/>
                                    </m:rPr>
                                    <a:rPr lang="cs-CZ" sz="1600" b="0" i="0" smtClean="0">
                                      <a:latin typeface="Cambria Math"/>
                                      <a:ea typeface="Cambria Math"/>
                                    </a:rPr>
                                    <m:t>ln</m:t>
                                  </m:r>
                                </m:fName>
                                <m:e>
                                  <m:r>
                                    <a:rPr lang="cs-CZ" sz="1600" b="0" i="1" smtClean="0">
                                      <a:latin typeface="Cambria Math"/>
                                      <a:ea typeface="Cambria Math"/>
                                    </a:rPr>
                                    <m:t>0.7=0.056</m:t>
                                  </m:r>
                                </m:e>
                              </m:func>
                            </m:e>
                          </m:func>
                        </m:e>
                      </m:func>
                    </m:oMath>
                  </m:oMathPara>
                </a14:m>
                <a:endParaRPr lang="cs-CZ" sz="1600" i="1" dirty="0">
                  <a:latin typeface="Cambria Math"/>
                  <a:ea typeface="Cambria Math" panose="02040503050406030204" pitchFamily="18" charset="0"/>
                </a:endParaRPr>
              </a:p>
            </p:txBody>
          </p:sp>
        </mc:Choice>
        <mc:Fallback xmlns="">
          <p:sp>
            <p:nvSpPr>
              <p:cNvPr id="60" name="TextovéPole 59"/>
              <p:cNvSpPr txBox="1">
                <a:spLocks noRot="1" noChangeAspect="1" noMove="1" noResize="1" noEditPoints="1" noAdjustHandles="1" noChangeArrowheads="1" noChangeShapeType="1" noTextEdit="1"/>
              </p:cNvSpPr>
              <p:nvPr/>
            </p:nvSpPr>
            <p:spPr>
              <a:xfrm>
                <a:off x="1871999" y="2144994"/>
                <a:ext cx="6551649" cy="246221"/>
              </a:xfrm>
              <a:prstGeom prst="rect">
                <a:avLst/>
              </a:prstGeom>
              <a:blipFill rotWithShape="1">
                <a:blip r:embed="rId15"/>
                <a:stretch>
                  <a:fillRect l="-1023" b="-25000"/>
                </a:stretch>
              </a:blipFill>
            </p:spPr>
            <p:txBody>
              <a:bodyPr/>
              <a:lstStyle/>
              <a:p>
                <a:r>
                  <a:rPr lang="cs-CZ">
                    <a:noFill/>
                  </a:rPr>
                  <a:t> </a:t>
                </a:r>
              </a:p>
            </p:txBody>
          </p:sp>
        </mc:Fallback>
      </mc:AlternateContent>
      <p:sp>
        <p:nvSpPr>
          <p:cNvPr id="61" name="TextovéPole 60">
            <a:extLst>
              <a:ext uri="{FF2B5EF4-FFF2-40B4-BE49-F238E27FC236}">
                <a16:creationId xmlns:a16="http://schemas.microsoft.com/office/drawing/2014/main" id="{EE16E3B3-D303-4859-B2FD-649CC47A3C14}"/>
              </a:ext>
            </a:extLst>
          </p:cNvPr>
          <p:cNvSpPr txBox="1"/>
          <p:nvPr/>
        </p:nvSpPr>
        <p:spPr>
          <a:xfrm>
            <a:off x="1188000" y="1818598"/>
            <a:ext cx="763200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Calculation of the price volatility (standard deviation of price changes)</a:t>
            </a:r>
          </a:p>
        </p:txBody>
      </p:sp>
      <mc:AlternateContent xmlns:mc="http://schemas.openxmlformats.org/markup-compatibility/2006" xmlns:a14="http://schemas.microsoft.com/office/drawing/2010/main">
        <mc:Choice Requires="a14">
          <p:sp>
            <p:nvSpPr>
              <p:cNvPr id="73" name="TextovéPole 72"/>
              <p:cNvSpPr txBox="1"/>
              <p:nvPr/>
            </p:nvSpPr>
            <p:spPr>
              <a:xfrm>
                <a:off x="6224634" y="4264934"/>
                <a:ext cx="2667846" cy="246221"/>
              </a:xfrm>
              <a:prstGeom prst="rect">
                <a:avLst/>
              </a:prstGeom>
              <a:noFill/>
            </p:spPr>
            <p:txBody>
              <a:bodyPr wrap="none" lIns="0" tIns="0" rIns="0" bIns="0" rtlCol="0">
                <a:spAutoFit/>
              </a:bodyPr>
              <a:lstStyle/>
              <a:p>
                <a:pPr algn="ctr"/>
                <a14:m>
                  <m:oMathPara xmlns:m="http://schemas.openxmlformats.org/officeDocument/2006/math">
                    <m:oMathParaPr>
                      <m:jc m:val="left"/>
                    </m:oMathParaPr>
                    <m:oMath xmlns:m="http://schemas.openxmlformats.org/officeDocument/2006/math">
                      <m:r>
                        <a:rPr lang="cs-CZ" sz="1600" b="0" i="1" smtClean="0">
                          <a:latin typeface="Cambria Math"/>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a:ea typeface="Cambria Math" panose="02040503050406030204" pitchFamily="18" charset="0"/>
                                </a:rPr>
                                <m:t>𝑑</m:t>
                              </m:r>
                            </m:e>
                            <m:sub>
                              <m:r>
                                <a:rPr lang="cs-CZ" sz="1600" b="0" i="1" smtClean="0">
                                  <a:latin typeface="Cambria Math"/>
                                  <a:ea typeface="Cambria Math" panose="02040503050406030204" pitchFamily="18" charset="0"/>
                                </a:rPr>
                                <m:t>2</m:t>
                              </m:r>
                            </m:sub>
                          </m:sSub>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a:ea typeface="Cambria Math" panose="02040503050406030204" pitchFamily="18" charset="0"/>
                            </a:rPr>
                            <m:t>0.7365</m:t>
                          </m:r>
                        </m:e>
                      </m:d>
                      <m:r>
                        <a:rPr lang="cs-CZ" sz="1600" b="0" i="1" smtClean="0">
                          <a:latin typeface="Cambria Math"/>
                          <a:ea typeface="Cambria Math" panose="02040503050406030204" pitchFamily="18" charset="0"/>
                        </a:rPr>
                        <m:t>=0.7693</m:t>
                      </m:r>
                    </m:oMath>
                  </m:oMathPara>
                </a14:m>
                <a:endParaRPr lang="cs-CZ" sz="1600" i="1" dirty="0">
                  <a:latin typeface="Cambria Math"/>
                  <a:ea typeface="Cambria Math" panose="02040503050406030204" pitchFamily="18" charset="0"/>
                </a:endParaRPr>
              </a:p>
            </p:txBody>
          </p:sp>
        </mc:Choice>
        <mc:Fallback xmlns="">
          <p:sp>
            <p:nvSpPr>
              <p:cNvPr id="73" name="TextovéPole 72"/>
              <p:cNvSpPr txBox="1">
                <a:spLocks noRot="1" noChangeAspect="1" noMove="1" noResize="1" noEditPoints="1" noAdjustHandles="1" noChangeArrowheads="1" noChangeShapeType="1" noTextEdit="1"/>
              </p:cNvSpPr>
              <p:nvPr/>
            </p:nvSpPr>
            <p:spPr>
              <a:xfrm>
                <a:off x="6224634" y="4264934"/>
                <a:ext cx="2667846" cy="246221"/>
              </a:xfrm>
              <a:prstGeom prst="rect">
                <a:avLst/>
              </a:prstGeom>
              <a:blipFill rotWithShape="1">
                <a:blip r:embed="rId16"/>
                <a:stretch>
                  <a:fillRect l="-2511" b="-15000"/>
                </a:stretch>
              </a:blipFill>
            </p:spPr>
            <p:txBody>
              <a:bodyPr/>
              <a:lstStyle/>
              <a:p>
                <a:r>
                  <a:rPr lang="cs-CZ">
                    <a:noFill/>
                  </a:rPr>
                  <a:t> </a:t>
                </a:r>
              </a:p>
            </p:txBody>
          </p:sp>
        </mc:Fallback>
      </mc:AlternateContent>
      <p:sp>
        <p:nvSpPr>
          <p:cNvPr id="80" name="TextovéPole 79"/>
          <p:cNvSpPr txBox="1"/>
          <p:nvPr/>
        </p:nvSpPr>
        <p:spPr>
          <a:xfrm>
            <a:off x="864000" y="4669899"/>
            <a:ext cx="22696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cs-CZ" sz="2200" dirty="0">
                <a:latin typeface="Cambria Math" panose="02040503050406030204" pitchFamily="18" charset="0"/>
                <a:ea typeface="Cambria Math" panose="02040503050406030204" pitchFamily="18" charset="0"/>
              </a:rPr>
              <a:t>Volatility</a:t>
            </a:r>
            <a:endParaRPr lang="en-GB" sz="2200" dirty="0">
              <a:latin typeface="Cambria Math" panose="02040503050406030204" pitchFamily="18" charset="0"/>
              <a:ea typeface="Cambria Math" panose="02040503050406030204" pitchFamily="18" charset="0"/>
            </a:endParaRPr>
          </a:p>
        </p:txBody>
      </p:sp>
      <p:sp>
        <p:nvSpPr>
          <p:cNvPr id="6" name="TextovéPole 5">
            <a:extLst>
              <a:ext uri="{FF2B5EF4-FFF2-40B4-BE49-F238E27FC236}">
                <a16:creationId xmlns:a16="http://schemas.microsoft.com/office/drawing/2014/main" id="{BCA0D07D-E207-3673-4B0D-0FC679660722}"/>
              </a:ext>
            </a:extLst>
          </p:cNvPr>
          <p:cNvSpPr txBox="1"/>
          <p:nvPr/>
        </p:nvSpPr>
        <p:spPr>
          <a:xfrm>
            <a:off x="149233" y="3830106"/>
            <a:ext cx="966384" cy="400110"/>
          </a:xfrm>
          <a:prstGeom prst="rect">
            <a:avLst/>
          </a:prstGeom>
          <a:noFill/>
        </p:spPr>
        <p:txBody>
          <a:bodyPr wrap="square" rtlCol="0">
            <a:spAutoFit/>
          </a:bodyPr>
          <a:lstStyle/>
          <a:p>
            <a:r>
              <a:rPr lang="en-GB" sz="1000">
                <a:latin typeface="Cambria Math"/>
                <a:ea typeface="Cambria Math" panose="02040503050406030204" pitchFamily="18" charset="0"/>
              </a:rPr>
              <a:t>Stat. </a:t>
            </a:r>
            <a:r>
              <a:rPr lang="en-GB" sz="1000" dirty="0">
                <a:latin typeface="Cambria Math"/>
                <a:ea typeface="Cambria Math" panose="02040503050406030204" pitchFamily="18" charset="0"/>
              </a:rPr>
              <a:t>functions</a:t>
            </a:r>
          </a:p>
          <a:p>
            <a:r>
              <a:rPr lang="en-GB" sz="1000" dirty="0">
                <a:latin typeface="Cambria Math"/>
                <a:ea typeface="Cambria Math" panose="02040503050406030204" pitchFamily="18" charset="0"/>
              </a:rPr>
              <a:t>→ NORM.DIST</a:t>
            </a:r>
          </a:p>
        </p:txBody>
      </p:sp>
      <p:pic>
        <p:nvPicPr>
          <p:cNvPr id="10" name="Obrázek 9">
            <a:extLst>
              <a:ext uri="{FF2B5EF4-FFF2-40B4-BE49-F238E27FC236}">
                <a16:creationId xmlns:a16="http://schemas.microsoft.com/office/drawing/2014/main" id="{FB5AAC56-11CA-E92F-0D1B-7AF355929639}"/>
              </a:ext>
            </a:extLst>
          </p:cNvPr>
          <p:cNvPicPr>
            <a:picLocks noChangeAspect="1"/>
          </p:cNvPicPr>
          <p:nvPr/>
        </p:nvPicPr>
        <p:blipFill>
          <a:blip r:embed="rId17"/>
          <a:stretch>
            <a:fillRect/>
          </a:stretch>
        </p:blipFill>
        <p:spPr>
          <a:xfrm>
            <a:off x="251520" y="3510300"/>
            <a:ext cx="369332" cy="369332"/>
          </a:xfrm>
          <a:prstGeom prst="rect">
            <a:avLst/>
          </a:prstGeom>
        </p:spPr>
      </p:pic>
      <p:sp>
        <p:nvSpPr>
          <p:cNvPr id="7" name="TextovéPole 6">
            <a:extLst>
              <a:ext uri="{FF2B5EF4-FFF2-40B4-BE49-F238E27FC236}">
                <a16:creationId xmlns:a16="http://schemas.microsoft.com/office/drawing/2014/main" id="{6AE520BB-C6A8-81B8-98E7-3967A05EE585}"/>
              </a:ext>
            </a:extLst>
          </p:cNvPr>
          <p:cNvSpPr txBox="1"/>
          <p:nvPr/>
        </p:nvSpPr>
        <p:spPr>
          <a:xfrm>
            <a:off x="7727520" y="4715544"/>
            <a:ext cx="972496" cy="246221"/>
          </a:xfrm>
          <a:prstGeom prst="rect">
            <a:avLst/>
          </a:prstGeom>
          <a:noFill/>
        </p:spPr>
        <p:txBody>
          <a:bodyPr wrap="square" rtlCol="0">
            <a:spAutoFit/>
          </a:bodyPr>
          <a:lstStyle/>
          <a:p>
            <a:r>
              <a:rPr lang="cs-CZ" sz="1000" dirty="0">
                <a:latin typeface="Cambria Math"/>
                <a:ea typeface="Cambria Math" panose="02040503050406030204" pitchFamily="18" charset="0"/>
              </a:rPr>
              <a:t>(𝟑𝟒.𝟐𝟕 in BM)</a:t>
            </a:r>
            <a:endParaRPr lang="cs-CZ" sz="1600" dirty="0">
              <a:latin typeface="Cambria Math"/>
              <a:ea typeface="Cambria Math" panose="02040503050406030204" pitchFamily="18" charset="0"/>
            </a:endParaRPr>
          </a:p>
        </p:txBody>
      </p:sp>
    </p:spTree>
    <p:extLst>
      <p:ext uri="{BB962C8B-B14F-4D97-AF65-F5344CB8AC3E}">
        <p14:creationId xmlns:p14="http://schemas.microsoft.com/office/powerpoint/2010/main" val="110571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8</a:t>
            </a:fld>
            <a:endParaRPr lang="cs-CZ" dirty="0"/>
          </a:p>
        </p:txBody>
      </p:sp>
      <p:sp>
        <p:nvSpPr>
          <p:cNvPr id="4" name="Nadpis 3"/>
          <p:cNvSpPr>
            <a:spLocks noGrp="1"/>
          </p:cNvSpPr>
          <p:nvPr>
            <p:ph type="title"/>
          </p:nvPr>
        </p:nvSpPr>
        <p:spPr>
          <a:xfrm>
            <a:off x="144000" y="144000"/>
            <a:ext cx="6804264" cy="648072"/>
          </a:xfrm>
        </p:spPr>
        <p:txBody>
          <a:bodyPr/>
          <a:lstStyle/>
          <a:p>
            <a:r>
              <a:rPr lang="en-GB" dirty="0">
                <a:solidFill>
                  <a:srgbClr val="000000"/>
                </a:solidFill>
              </a:rPr>
              <a:t>Black–Scholes formula (expected value)</a:t>
            </a:r>
          </a:p>
        </p:txBody>
      </p:sp>
      <p:sp>
        <p:nvSpPr>
          <p:cNvPr id="29" name="TextovéPole 28"/>
          <p:cNvSpPr txBox="1"/>
          <p:nvPr/>
        </p:nvSpPr>
        <p:spPr>
          <a:xfrm>
            <a:off x="863999" y="937295"/>
            <a:ext cx="3636001"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Expected value formula</a:t>
            </a:r>
          </a:p>
        </p:txBody>
      </p:sp>
      <p:sp>
        <p:nvSpPr>
          <p:cNvPr id="83" name="TextovéPole 82">
            <a:extLst>
              <a:ext uri="{FF2B5EF4-FFF2-40B4-BE49-F238E27FC236}">
                <a16:creationId xmlns:a16="http://schemas.microsoft.com/office/drawing/2014/main" id="{EE16E3B3-D303-4859-B2FD-649CC47A3C14}"/>
              </a:ext>
            </a:extLst>
          </p:cNvPr>
          <p:cNvSpPr txBox="1"/>
          <p:nvPr/>
        </p:nvSpPr>
        <p:spPr>
          <a:xfrm>
            <a:off x="1188000" y="1257122"/>
            <a:ext cx="759564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On efficient markets, current price of a financial instrument is equal to the present value of the expected cash flow generated by this instrument</a:t>
            </a:r>
          </a:p>
        </p:txBody>
      </p:sp>
      <mc:AlternateContent xmlns:mc="http://schemas.openxmlformats.org/markup-compatibility/2006" xmlns:a14="http://schemas.microsoft.com/office/drawing/2010/main">
        <mc:Choice Requires="a14">
          <p:sp>
            <p:nvSpPr>
              <p:cNvPr id="155" name="TextovéPole 154">
                <a:extLst>
                  <a:ext uri="{FF2B5EF4-FFF2-40B4-BE49-F238E27FC236}">
                    <a16:creationId xmlns:a16="http://schemas.microsoft.com/office/drawing/2014/main" id="{EE16E3B3-D303-4859-B2FD-649CC47A3C14}"/>
                  </a:ext>
                </a:extLst>
              </p:cNvPr>
              <p:cNvSpPr txBox="1"/>
              <p:nvPr/>
            </p:nvSpPr>
            <p:spPr>
              <a:xfrm>
                <a:off x="858320" y="3038224"/>
                <a:ext cx="5017508" cy="430887"/>
              </a:xfrm>
              <a:prstGeom prst="rect">
                <a:avLst/>
              </a:prstGeom>
              <a:noFill/>
              <a:ln>
                <a:noFill/>
              </a:ln>
            </p:spPr>
            <p:txBody>
              <a:bodyPr wrap="square" rtlCol="0">
                <a:spAutoFit/>
              </a:bodyPr>
              <a:lstStyle/>
              <a:p>
                <a:pPr marL="342900" indent="-342900">
                  <a:buClr>
                    <a:srgbClr val="7030A0"/>
                  </a:buClr>
                  <a:buSzPct val="10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Interpretation of </a:t>
                </a:r>
                <a14:m>
                  <m:oMath xmlns:m="http://schemas.openxmlformats.org/officeDocument/2006/math">
                    <m:r>
                      <a:rPr lang="en-GB" sz="2200" i="1">
                        <a:latin typeface="Cambria Math" panose="02040503050406030204" pitchFamily="18" charset="0"/>
                        <a:ea typeface="Cambria Math" panose="02040503050406030204" pitchFamily="18" charset="0"/>
                      </a:rPr>
                      <m:t>𝑁</m:t>
                    </m:r>
                    <m:d>
                      <m:dPr>
                        <m:ctrlPr>
                          <a:rPr lang="en-GB" sz="2200" i="1">
                            <a:latin typeface="Cambria Math" panose="02040503050406030204" pitchFamily="18" charset="0"/>
                            <a:ea typeface="Cambria Math" panose="02040503050406030204" pitchFamily="18" charset="0"/>
                          </a:rPr>
                        </m:ctrlPr>
                      </m:dPr>
                      <m:e>
                        <m:sSub>
                          <m:sSubPr>
                            <m:ctrlPr>
                              <a:rPr lang="en-GB" sz="2200" i="1">
                                <a:latin typeface="Cambria Math" panose="02040503050406030204" pitchFamily="18" charset="0"/>
                                <a:ea typeface="Cambria Math" panose="02040503050406030204" pitchFamily="18" charset="0"/>
                              </a:rPr>
                            </m:ctrlPr>
                          </m:sSubPr>
                          <m:e>
                            <m:r>
                              <a:rPr lang="en-GB" sz="2200" i="1">
                                <a:latin typeface="Cambria Math" panose="02040503050406030204" pitchFamily="18" charset="0"/>
                                <a:ea typeface="Cambria Math" panose="02040503050406030204" pitchFamily="18" charset="0"/>
                              </a:rPr>
                              <m:t>𝑑</m:t>
                            </m:r>
                          </m:e>
                          <m:sub>
                            <m:r>
                              <a:rPr lang="en-GB" sz="2200" i="1">
                                <a:latin typeface="Cambria Math" panose="02040503050406030204" pitchFamily="18" charset="0"/>
                                <a:ea typeface="Cambria Math" panose="02040503050406030204" pitchFamily="18" charset="0"/>
                              </a:rPr>
                              <m:t>1</m:t>
                            </m:r>
                          </m:sub>
                        </m:sSub>
                      </m:e>
                    </m:d>
                  </m:oMath>
                </a14:m>
                <a:r>
                  <a:rPr lang="en-GB" sz="2200" dirty="0">
                    <a:latin typeface="Cambria Math" panose="02040503050406030204" pitchFamily="18" charset="0"/>
                    <a:ea typeface="Cambria Math" panose="02040503050406030204" pitchFamily="18" charset="0"/>
                  </a:rPr>
                  <a:t> and </a:t>
                </a:r>
                <a14:m>
                  <m:oMath xmlns:m="http://schemas.openxmlformats.org/officeDocument/2006/math">
                    <m:r>
                      <a:rPr lang="en-GB" sz="2200" i="1">
                        <a:latin typeface="Cambria Math" panose="02040503050406030204" pitchFamily="18" charset="0"/>
                        <a:ea typeface="Cambria Math" panose="02040503050406030204" pitchFamily="18" charset="0"/>
                      </a:rPr>
                      <m:t>𝑁</m:t>
                    </m:r>
                    <m:d>
                      <m:dPr>
                        <m:ctrlPr>
                          <a:rPr lang="en-GB" sz="2200" i="1">
                            <a:latin typeface="Cambria Math" panose="02040503050406030204" pitchFamily="18" charset="0"/>
                            <a:ea typeface="Cambria Math" panose="02040503050406030204" pitchFamily="18" charset="0"/>
                          </a:rPr>
                        </m:ctrlPr>
                      </m:dPr>
                      <m:e>
                        <m:sSub>
                          <m:sSubPr>
                            <m:ctrlPr>
                              <a:rPr lang="en-GB" sz="2200" i="1">
                                <a:latin typeface="Cambria Math" panose="02040503050406030204" pitchFamily="18" charset="0"/>
                                <a:ea typeface="Cambria Math" panose="02040503050406030204" pitchFamily="18" charset="0"/>
                              </a:rPr>
                            </m:ctrlPr>
                          </m:sSubPr>
                          <m:e>
                            <m:r>
                              <a:rPr lang="en-GB" sz="2200" i="1">
                                <a:latin typeface="Cambria Math" panose="02040503050406030204" pitchFamily="18" charset="0"/>
                                <a:ea typeface="Cambria Math" panose="02040503050406030204" pitchFamily="18" charset="0"/>
                              </a:rPr>
                              <m:t>𝑑</m:t>
                            </m:r>
                          </m:e>
                          <m:sub>
                            <m:r>
                              <a:rPr lang="en-GB" sz="2200" i="1">
                                <a:latin typeface="Cambria Math" panose="02040503050406030204" pitchFamily="18" charset="0"/>
                                <a:ea typeface="Cambria Math" panose="02040503050406030204" pitchFamily="18" charset="0"/>
                              </a:rPr>
                              <m:t>2</m:t>
                            </m:r>
                          </m:sub>
                        </m:sSub>
                      </m:e>
                    </m:d>
                  </m:oMath>
                </a14:m>
                <a:endParaRPr lang="en-GB" sz="2200" dirty="0">
                  <a:latin typeface="Cambria Math" panose="02040503050406030204" pitchFamily="18" charset="0"/>
                  <a:ea typeface="Cambria Math" panose="02040503050406030204" pitchFamily="18" charset="0"/>
                </a:endParaRPr>
              </a:p>
            </p:txBody>
          </p:sp>
        </mc:Choice>
        <mc:Fallback xmlns="">
          <p:sp>
            <p:nvSpPr>
              <p:cNvPr id="155" name="TextovéPole 154">
                <a:extLst>
                  <a:ext uri="{FF2B5EF4-FFF2-40B4-BE49-F238E27FC236}">
                    <a16:creationId xmlns:a16="http://schemas.microsoft.com/office/drawing/2014/main" id="{EE16E3B3-D303-4859-B2FD-649CC47A3C14}"/>
                  </a:ext>
                </a:extLst>
              </p:cNvPr>
              <p:cNvSpPr txBox="1">
                <a:spLocks noRot="1" noChangeAspect="1" noMove="1" noResize="1" noEditPoints="1" noAdjustHandles="1" noChangeArrowheads="1" noChangeShapeType="1" noTextEdit="1"/>
              </p:cNvSpPr>
              <p:nvPr/>
            </p:nvSpPr>
            <p:spPr>
              <a:xfrm>
                <a:off x="858320" y="3038224"/>
                <a:ext cx="5017508" cy="430887"/>
              </a:xfrm>
              <a:prstGeom prst="rect">
                <a:avLst/>
              </a:prstGeom>
              <a:blipFill>
                <a:blip r:embed="rId7"/>
                <a:stretch>
                  <a:fillRect l="-1337" t="-8451" b="-28169"/>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6" name="TextovéPole 85">
                <a:extLst>
                  <a:ext uri="{FF2B5EF4-FFF2-40B4-BE49-F238E27FC236}">
                    <a16:creationId xmlns:a16="http://schemas.microsoft.com/office/drawing/2014/main" id="{05FC8A4A-3761-4383-881C-9096ADBF4AD7}"/>
                  </a:ext>
                </a:extLst>
              </p:cNvPr>
              <p:cNvSpPr txBox="1"/>
              <p:nvPr/>
            </p:nvSpPr>
            <p:spPr>
              <a:xfrm>
                <a:off x="1512000" y="3732400"/>
                <a:ext cx="6063119"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r>
                      <a:rPr lang="en-GB" sz="1600" b="0" i="1" smtClean="0">
                        <a:latin typeface="Cambria Math" panose="02040503050406030204" pitchFamily="18" charset="0"/>
                        <a:ea typeface="Cambria Math" panose="02040503050406030204" pitchFamily="18" charset="0"/>
                      </a:rPr>
                      <m:t>𝑁</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𝑑</m:t>
                        </m:r>
                      </m:e>
                      <m:sub>
                        <m:r>
                          <a:rPr lang="en-GB" sz="1600" b="0" i="1" smtClean="0">
                            <a:latin typeface="Cambria Math" panose="02040503050406030204" pitchFamily="18" charset="0"/>
                            <a:ea typeface="Cambria Math" panose="02040503050406030204" pitchFamily="18" charset="0"/>
                          </a:rPr>
                          <m:t>2</m:t>
                        </m:r>
                      </m:sub>
                    </m:sSub>
                    <m:r>
                      <a:rPr lang="en-GB" sz="1600" b="0" i="1" smtClean="0">
                        <a:latin typeface="Cambria Math" panose="02040503050406030204" pitchFamily="18" charset="0"/>
                        <a:ea typeface="Cambria Math" panose="02040503050406030204" pitchFamily="18" charset="0"/>
                      </a:rPr>
                      <m:t>)</m:t>
                    </m:r>
                  </m:oMath>
                </a14:m>
                <a:r>
                  <a:rPr lang="en-GB" sz="1600" dirty="0">
                    <a:latin typeface="Cambria Math" panose="02040503050406030204" pitchFamily="18" charset="0"/>
                    <a:ea typeface="Cambria Math" panose="02040503050406030204" pitchFamily="18" charset="0"/>
                  </a:rPr>
                  <a:t> is equal to the probability that the option will be exercised</a:t>
                </a:r>
              </a:p>
            </p:txBody>
          </p:sp>
        </mc:Choice>
        <mc:Fallback xmlns="">
          <p:sp>
            <p:nvSpPr>
              <p:cNvPr id="86" name="TextovéPole 85">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12000" y="3732400"/>
                <a:ext cx="6063119" cy="338554"/>
              </a:xfrm>
              <a:prstGeom prst="rect">
                <a:avLst/>
              </a:prstGeom>
              <a:blipFill>
                <a:blip r:embed="rId8"/>
                <a:stretch>
                  <a:fillRect l="-402" t="-7143" b="-19643"/>
                </a:stretch>
              </a:blipFill>
              <a:ln>
                <a:noFill/>
              </a:ln>
            </p:spPr>
            <p:txBody>
              <a:bodyPr/>
              <a:lstStyle/>
              <a:p>
                <a:r>
                  <a:rPr lang="cs-CZ">
                    <a:noFill/>
                  </a:rPr>
                  <a:t> </a:t>
                </a:r>
              </a:p>
            </p:txBody>
          </p:sp>
        </mc:Fallback>
      </mc:AlternateContent>
      <p:sp>
        <p:nvSpPr>
          <p:cNvPr id="61" name="TextovéPole 60">
            <a:extLst>
              <a:ext uri="{FF2B5EF4-FFF2-40B4-BE49-F238E27FC236}">
                <a16:creationId xmlns:a16="http://schemas.microsoft.com/office/drawing/2014/main" id="{05FC8A4A-3761-4383-881C-9096ADBF4AD7}"/>
              </a:ext>
            </a:extLst>
          </p:cNvPr>
          <p:cNvSpPr txBox="1"/>
          <p:nvPr/>
        </p:nvSpPr>
        <p:spPr>
          <a:xfrm>
            <a:off x="1512000" y="2509550"/>
            <a:ext cx="7379353"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Acquisition of a share and its value is conditional on the option being exercised</a:t>
            </a:r>
          </a:p>
        </p:txBody>
      </p:sp>
      <p:sp>
        <p:nvSpPr>
          <p:cNvPr id="72" name="TextovéPole 71">
            <a:extLst>
              <a:ext uri="{FF2B5EF4-FFF2-40B4-BE49-F238E27FC236}">
                <a16:creationId xmlns:a16="http://schemas.microsoft.com/office/drawing/2014/main" id="{05FC8A4A-3761-4383-881C-9096ADBF4AD7}"/>
              </a:ext>
            </a:extLst>
          </p:cNvPr>
          <p:cNvSpPr txBox="1"/>
          <p:nvPr/>
        </p:nvSpPr>
        <p:spPr>
          <a:xfrm>
            <a:off x="1512000" y="2779362"/>
            <a:ext cx="6473681"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Expected value of a fixed exercise price is equal to this fixed amount</a:t>
            </a:r>
          </a:p>
        </p:txBody>
      </p:sp>
      <mc:AlternateContent xmlns:mc="http://schemas.openxmlformats.org/markup-compatibility/2006" xmlns:a14="http://schemas.microsoft.com/office/drawing/2010/main">
        <mc:Choice Requires="a14">
          <p:sp>
            <p:nvSpPr>
              <p:cNvPr id="73" name="TextovéPole 72"/>
              <p:cNvSpPr txBox="1"/>
              <p:nvPr/>
            </p:nvSpPr>
            <p:spPr>
              <a:xfrm>
                <a:off x="1691680" y="1857340"/>
                <a:ext cx="7199945" cy="738664"/>
              </a:xfrm>
              <a:prstGeom prst="rect">
                <a:avLst/>
              </a:prstGeom>
              <a:noFill/>
            </p:spPr>
            <p:txBody>
              <a:bodyPr wrap="square" lIns="0" tIns="0" rIns="0" bIns="0" rtlCol="0">
                <a:spAutoFit/>
              </a:bodyPr>
              <a:lstStyle/>
              <a:p>
                <a:pPr>
                  <a:lnSpc>
                    <a:spcPct val="150000"/>
                  </a:lnSpc>
                </a:pPr>
                <a14:m>
                  <m:oMathPara xmlns:m="http://schemas.openxmlformats.org/officeDocument/2006/math">
                    <m:oMathParaPr>
                      <m:jc m:val="left"/>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sSup>
                        <m:sSupPr>
                          <m:ctrlPr>
                            <a:rPr lang="cs-CZ" sz="1600" b="0" i="1" smtClean="0">
                              <a:latin typeface="Cambria Math" panose="02040503050406030204" pitchFamily="18" charset="0"/>
                              <a:ea typeface="Cambria Math" panose="02040503050406030204" pitchFamily="18" charset="0"/>
                            </a:rPr>
                          </m:ctrlPr>
                        </m:sSupPr>
                        <m:e>
                          <m:r>
                            <a:rPr lang="cs-CZ" sz="1600" b="0" i="1" smtClean="0">
                              <a:latin typeface="Cambria Math" panose="02040503050406030204" pitchFamily="18" charset="0"/>
                              <a:ea typeface="Cambria Math" panose="02040503050406030204" pitchFamily="18" charset="0"/>
                            </a:rPr>
                            <m:t>𝑒</m:t>
                          </m:r>
                        </m:e>
                        <m: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𝑟𝑇</m:t>
                          </m:r>
                        </m:sup>
                      </m:sSup>
                      <m:d>
                        <m:dPr>
                          <m:begChr m:val="["/>
                          <m:endChr m:val="]"/>
                          <m:ctrlPr>
                            <a:rPr lang="cs-CZ" sz="1600" b="0" i="1" smtClean="0">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𝐸</m:t>
                          </m:r>
                          <m:r>
                            <a:rPr lang="cs-CZ" sz="1600" i="1">
                              <a:latin typeface="Cambria Math" panose="02040503050406030204" pitchFamily="18" charset="0"/>
                              <a:ea typeface="Cambria Math" panose="02040503050406030204" pitchFamily="18" charset="0"/>
                            </a:rPr>
                            <m:t>(</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m:t>
                          </m:r>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𝐸</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𝑋</m:t>
                          </m:r>
                          <m:r>
                            <a:rPr lang="en-US" sz="1600" i="1">
                              <a:latin typeface="Cambria Math" panose="02040503050406030204" pitchFamily="18" charset="0"/>
                              <a:ea typeface="Cambria Math" panose="02040503050406030204" pitchFamily="18" charset="0"/>
                            </a:rPr>
                            <m:t>|</m:t>
                          </m:r>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)+0×</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𝑋</m:t>
                          </m:r>
                          <m:r>
                            <a:rPr lang="cs-CZ" sz="1600" b="0" i="1" smtClean="0">
                              <a:latin typeface="Cambria Math" panose="02040503050406030204" pitchFamily="18" charset="0"/>
                              <a:ea typeface="Cambria Math" panose="02040503050406030204" pitchFamily="18" charset="0"/>
                            </a:rPr>
                            <m:t>)</m:t>
                          </m:r>
                        </m:e>
                      </m:d>
                    </m:oMath>
                  </m:oMathPara>
                </a14:m>
                <a:endParaRPr lang="cs-CZ" sz="1600" b="0" i="1" dirty="0">
                  <a:latin typeface="Cambria Math" panose="02040503050406030204" pitchFamily="18" charset="0"/>
                  <a:ea typeface="Cambria Math" panose="02040503050406030204" pitchFamily="18" charset="0"/>
                </a:endParaRPr>
              </a:p>
              <a:p>
                <a:pPr marL="92075" indent="-92075">
                  <a:lnSpc>
                    <a:spcPct val="150000"/>
                  </a:lnSpc>
                </a:pPr>
                <a:r>
                  <a:rPr lang="cs-CZ" sz="1600" dirty="0">
                    <a:ea typeface="Cambria Math" panose="02040503050406030204" pitchFamily="18" charset="0"/>
                  </a:rPr>
                  <a:t>   </a:t>
                </a:r>
                <a14:m>
                  <m:oMath xmlns:m="http://schemas.openxmlformats.org/officeDocument/2006/math">
                    <m:r>
                      <a:rPr lang="cs-CZ" sz="1600" b="0" i="0" smtClean="0">
                        <a:latin typeface="Cambria Math" panose="02040503050406030204" pitchFamily="18" charset="0"/>
                        <a:ea typeface="Cambria Math" panose="02040503050406030204" pitchFamily="18" charset="0"/>
                      </a:rPr>
                      <m:t>=</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𝐸</m:t>
                    </m:r>
                    <m:r>
                      <a:rPr lang="cs-CZ" sz="1600" i="1">
                        <a:latin typeface="Cambria Math" panose="02040503050406030204" pitchFamily="18" charset="0"/>
                        <a:ea typeface="Cambria Math" panose="02040503050406030204" pitchFamily="18" charset="0"/>
                      </a:rPr>
                      <m:t>(</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m:t>
                    </m:r>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𝑋</m:t>
                    </m:r>
                    <m:r>
                      <a:rPr lang="cs-CZ" sz="1600" b="0" i="1" smtClean="0">
                        <a:latin typeface="Cambria Math" panose="02040503050406030204" pitchFamily="18" charset="0"/>
                        <a:ea typeface="Cambria Math" panose="02040503050406030204" pitchFamily="18" charset="0"/>
                      </a:rPr>
                      <m:t>×</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oMath>
                </a14:m>
                <a:endParaRPr lang="cs-CZ" sz="1600" i="1" dirty="0">
                  <a:latin typeface="Cambria Math"/>
                  <a:ea typeface="Cambria Math" panose="02040503050406030204" pitchFamily="18" charset="0"/>
                </a:endParaRPr>
              </a:p>
            </p:txBody>
          </p:sp>
        </mc:Choice>
        <mc:Fallback xmlns="">
          <p:sp>
            <p:nvSpPr>
              <p:cNvPr id="73" name="TextovéPole 72"/>
              <p:cNvSpPr txBox="1">
                <a:spLocks noRot="1" noChangeAspect="1" noMove="1" noResize="1" noEditPoints="1" noAdjustHandles="1" noChangeArrowheads="1" noChangeShapeType="1" noTextEdit="1"/>
              </p:cNvSpPr>
              <p:nvPr/>
            </p:nvSpPr>
            <p:spPr>
              <a:xfrm>
                <a:off x="1691680" y="1857340"/>
                <a:ext cx="7199945" cy="738664"/>
              </a:xfrm>
              <a:prstGeom prst="rect">
                <a:avLst/>
              </a:prstGeom>
              <a:blipFill>
                <a:blip r:embed="rId9"/>
                <a:stretch>
                  <a:fillRect b="-4959"/>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9" name="TextovéPole 78"/>
              <p:cNvSpPr txBox="1"/>
              <p:nvPr/>
            </p:nvSpPr>
            <p:spPr>
              <a:xfrm>
                <a:off x="1305736" y="3382896"/>
                <a:ext cx="6185100" cy="323550"/>
              </a:xfrm>
              <a:prstGeom prst="rect">
                <a:avLst/>
              </a:prstGeom>
              <a:noFill/>
            </p:spPr>
            <p:txBody>
              <a:bodyPr wrap="square" lIns="0" tIns="0" rIns="0" bIns="0" rtlCol="0">
                <a:spAutoFit/>
              </a:bodyPr>
              <a:lstStyle/>
              <a:p>
                <a:pPr marL="285750" indent="-285750">
                  <a:lnSpc>
                    <a:spcPct val="150000"/>
                  </a:lnSpc>
                  <a:buClr>
                    <a:srgbClr val="7030A0"/>
                  </a:buClr>
                  <a:buFont typeface="Wingdings" panose="05000000000000000000" pitchFamily="2" charset="2"/>
                  <a:buChar char="q"/>
                </a:pPr>
                <a14:m>
                  <m:oMath xmlns:m="http://schemas.openxmlformats.org/officeDocument/2006/math">
                    <m:r>
                      <a:rPr lang="cs-CZ" sz="1600" b="0" i="1" smtClean="0">
                        <a:latin typeface="Cambria Math" panose="02040503050406030204" pitchFamily="18" charset="0"/>
                        <a:ea typeface="Cambria Math" panose="02040503050406030204" pitchFamily="18" charset="0"/>
                      </a:rPr>
                      <m:t>𝑁</m:t>
                    </m:r>
                    <m:d>
                      <m:dPr>
                        <m:ctrlPr>
                          <a:rPr lang="cs-CZ" sz="1600" b="0" i="1" smtClean="0">
                            <a:latin typeface="Cambria Math" panose="02040503050406030204" pitchFamily="18" charset="0"/>
                            <a:ea typeface="Cambria Math" panose="02040503050406030204" pitchFamily="18" charset="0"/>
                          </a:rPr>
                        </m:ctrlPr>
                      </m:dPr>
                      <m:e>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2</m:t>
                            </m:r>
                          </m:sub>
                        </m:sSub>
                      </m:e>
                    </m:d>
                    <m:r>
                      <a:rPr lang="cs-CZ" sz="1600" b="0" i="1" smtClean="0">
                        <a:latin typeface="Cambria Math" panose="02040503050406030204" pitchFamily="18" charset="0"/>
                        <a:ea typeface="Cambria Math" panose="02040503050406030204" pitchFamily="18" charset="0"/>
                      </a:rPr>
                      <m:t>: </m:t>
                    </m:r>
                    <m:r>
                      <a:rPr lang="cs-CZ" sz="1600" i="1" smtClean="0">
                        <a:latin typeface="Cambria Math" panose="02040503050406030204" pitchFamily="18" charset="0"/>
                        <a:ea typeface="Cambria Math" panose="02040503050406030204" pitchFamily="18" charset="0"/>
                      </a:rPr>
                      <m:t>𝑋</m:t>
                    </m:r>
                    <m:r>
                      <a:rPr lang="cs-CZ" sz="1600" i="1" smtClean="0">
                        <a:latin typeface="Cambria Math" panose="02040503050406030204" pitchFamily="18" charset="0"/>
                        <a:ea typeface="Cambria Math" panose="02040503050406030204" pitchFamily="18" charset="0"/>
                      </a:rPr>
                      <m:t>×</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𝑋</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i="1">
                                <a:latin typeface="Cambria Math" panose="02040503050406030204" pitchFamily="18" charset="0"/>
                                <a:ea typeface="Cambria Math" panose="02040503050406030204" pitchFamily="18" charset="0"/>
                              </a:rPr>
                              <m:t>2</m:t>
                            </m:r>
                          </m:sub>
                        </m:sSub>
                      </m:e>
                    </m:d>
                    <m:r>
                      <a:rPr lang="cs-CZ" sz="160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i="1">
                                <a:latin typeface="Cambria Math" panose="02040503050406030204" pitchFamily="18" charset="0"/>
                                <a:ea typeface="Cambria Math" panose="02040503050406030204" pitchFamily="18" charset="0"/>
                              </a:rPr>
                              <m:t>2</m:t>
                            </m:r>
                          </m:sub>
                        </m:sSub>
                      </m:e>
                    </m:d>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oMath>
                </a14:m>
                <a:endParaRPr lang="cs-CZ" sz="1600" i="1" dirty="0">
                  <a:latin typeface="Cambria Math"/>
                  <a:ea typeface="Cambria Math" panose="02040503050406030204" pitchFamily="18" charset="0"/>
                </a:endParaRPr>
              </a:p>
            </p:txBody>
          </p:sp>
        </mc:Choice>
        <mc:Fallback xmlns="">
          <p:sp>
            <p:nvSpPr>
              <p:cNvPr id="79" name="TextovéPole 78"/>
              <p:cNvSpPr txBox="1">
                <a:spLocks noRot="1" noChangeAspect="1" noMove="1" noResize="1" noEditPoints="1" noAdjustHandles="1" noChangeArrowheads="1" noChangeShapeType="1" noTextEdit="1"/>
              </p:cNvSpPr>
              <p:nvPr/>
            </p:nvSpPr>
            <p:spPr>
              <a:xfrm>
                <a:off x="1305736" y="3382896"/>
                <a:ext cx="6185100" cy="323550"/>
              </a:xfrm>
              <a:prstGeom prst="rect">
                <a:avLst/>
              </a:prstGeom>
              <a:blipFill>
                <a:blip r:embed="rId10"/>
                <a:stretch>
                  <a:fillRect l="-1872" r="-99" b="-3396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2" name="TextovéPole 81"/>
              <p:cNvSpPr txBox="1"/>
              <p:nvPr/>
            </p:nvSpPr>
            <p:spPr>
              <a:xfrm>
                <a:off x="1305735" y="4074220"/>
                <a:ext cx="6793735" cy="758926"/>
              </a:xfrm>
              <a:prstGeom prst="rect">
                <a:avLst/>
              </a:prstGeom>
              <a:noFill/>
            </p:spPr>
            <p:txBody>
              <a:bodyPr wrap="square" lIns="0" tIns="0" rIns="0" bIns="0" rtlCol="0">
                <a:spAutoFit/>
              </a:bodyPr>
              <a:lstStyle/>
              <a:p>
                <a:pPr marL="285750" indent="-285750">
                  <a:buClr>
                    <a:srgbClr val="7030A0"/>
                  </a:buClr>
                  <a:buFont typeface="Wingdings" panose="05000000000000000000" pitchFamily="2" charset="2"/>
                  <a:buChar char="q"/>
                </a:pPr>
                <a14:m>
                  <m:oMath xmlns:m="http://schemas.openxmlformats.org/officeDocument/2006/math">
                    <m:sSup>
                      <m:sSupPr>
                        <m:ctrlPr>
                          <a:rPr lang="cs-CZ" sz="1600" i="1" smtClean="0">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b="0" i="1" smtClean="0">
                                    <a:latin typeface="Cambria Math"/>
                                    <a:ea typeface="Cambria Math" panose="02040503050406030204" pitchFamily="18" charset="0"/>
                                  </a:rPr>
                                  <m:t>1</m:t>
                                </m:r>
                              </m:sub>
                            </m:sSub>
                          </m:e>
                        </m:d>
                        <m:r>
                          <a:rPr lang="cs-CZ" sz="1600" b="0" i="1" smtClean="0">
                            <a:latin typeface="Cambria Math" panose="02040503050406030204" pitchFamily="18" charset="0"/>
                            <a:ea typeface="Cambria Math" panose="02040503050406030204" pitchFamily="18" charset="0"/>
                          </a:rPr>
                          <m:t>: </m:t>
                        </m:r>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𝐸</m:t>
                    </m:r>
                    <m:r>
                      <a:rPr lang="cs-CZ" sz="1600" i="1">
                        <a:latin typeface="Cambria Math" panose="02040503050406030204" pitchFamily="18" charset="0"/>
                        <a:ea typeface="Cambria Math" panose="02040503050406030204" pitchFamily="18" charset="0"/>
                      </a:rPr>
                      <m:t>(</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m:t>
                    </m:r>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e>
                    </m:d>
                  </m:oMath>
                </a14:m>
                <a:endParaRPr lang="cs-CZ" sz="1600" i="1" dirty="0">
                  <a:latin typeface="Cambria Math" panose="02040503050406030204" pitchFamily="18" charset="0"/>
                  <a:ea typeface="Cambria Math" panose="02040503050406030204" pitchFamily="18" charset="0"/>
                </a:endParaRPr>
              </a:p>
              <a:p>
                <a:pPr marL="714375" indent="-714375"/>
                <a14:m>
                  <m:oMathPara xmlns:m="http://schemas.openxmlformats.org/officeDocument/2006/math">
                    <m:oMathParaPr>
                      <m:jc m:val="left"/>
                    </m:oMathParaPr>
                    <m:oMath xmlns:m="http://schemas.openxmlformats.org/officeDocument/2006/math">
                      <m:r>
                        <a:rPr lang="cs-CZ" sz="160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e>
                      </m:d>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r>
                            <a:rPr lang="cs-CZ" sz="1600" i="1">
                              <a:latin typeface="Cambria Math" panose="02040503050406030204" pitchFamily="18" charset="0"/>
                              <a:ea typeface="Cambria Math" panose="02040503050406030204" pitchFamily="18" charset="0"/>
                            </a:rPr>
                            <m:t>𝐸</m:t>
                          </m:r>
                          <m:r>
                            <a:rPr lang="cs-CZ" sz="1600" i="1">
                              <a:latin typeface="Cambria Math" panose="02040503050406030204" pitchFamily="18" charset="0"/>
                              <a:ea typeface="Cambria Math" panose="02040503050406030204" pitchFamily="18" charset="0"/>
                            </a:rPr>
                            <m:t>(</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m:t>
                          </m:r>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num>
                        <m:den>
                          <m:r>
                            <a:rPr lang="cs-CZ" sz="1600" b="0" i="1" smtClean="0">
                              <a:latin typeface="Cambria Math" panose="02040503050406030204" pitchFamily="18" charset="0"/>
                              <a:ea typeface="Cambria Math" panose="02040503050406030204" pitchFamily="18" charset="0"/>
                            </a:rPr>
                            <m:t>𝑆</m:t>
                          </m:r>
                          <m:r>
                            <a:rPr lang="cs-CZ" sz="1600" b="0" i="1" smtClean="0">
                              <a:latin typeface="Cambria Math" panose="02040503050406030204" pitchFamily="18" charset="0"/>
                              <a:ea typeface="Cambria Math" panose="02040503050406030204" pitchFamily="18" charset="0"/>
                            </a:rPr>
                            <m:t>×</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𝑟𝑇</m:t>
                              </m:r>
                            </m:sup>
                          </m:sSup>
                        </m:den>
                      </m:f>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𝑃</m:t>
                      </m:r>
                      <m:sSub>
                        <m:sSubPr>
                          <m:ctrlPr>
                            <a:rPr lang="en-US"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r>
                            <a:rPr lang="cs-CZ" sz="1600" i="1">
                              <a:latin typeface="Cambria Math" panose="02040503050406030204" pitchFamily="18" charset="0"/>
                              <a:ea typeface="Cambria Math" panose="02040503050406030204" pitchFamily="18" charset="0"/>
                            </a:rPr>
                            <m:t>𝐸</m:t>
                          </m:r>
                          <m:r>
                            <a:rPr lang="cs-CZ" sz="1600" i="1">
                              <a:latin typeface="Cambria Math" panose="02040503050406030204" pitchFamily="18" charset="0"/>
                              <a:ea typeface="Cambria Math" panose="02040503050406030204" pitchFamily="18" charset="0"/>
                            </a:rPr>
                            <m:t>(</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𝑆</m:t>
                              </m:r>
                            </m:e>
                            <m:sub>
                              <m:r>
                                <a:rPr lang="cs-CZ"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m:t>
                          </m:r>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𝑆</m:t>
                              </m:r>
                            </m:e>
                            <m:sub>
                              <m:r>
                                <a:rPr lang="en-US" sz="1600" i="1">
                                  <a:latin typeface="Cambria Math" panose="02040503050406030204" pitchFamily="18" charset="0"/>
                                  <a:ea typeface="Cambria Math" panose="02040503050406030204" pitchFamily="18" charset="0"/>
                                </a:rPr>
                                <m:t>𝑇</m:t>
                              </m:r>
                            </m:sub>
                          </m:sSub>
                          <m:r>
                            <a:rPr lang="en-US" sz="1600" i="1">
                              <a:latin typeface="Cambria Math" panose="02040503050406030204" pitchFamily="18" charset="0"/>
                              <a:ea typeface="Cambria Math" panose="02040503050406030204" pitchFamily="18" charset="0"/>
                            </a:rPr>
                            <m:t>&gt;</m:t>
                          </m:r>
                          <m:r>
                            <a:rPr lang="cs-CZ" sz="1600" i="1">
                              <a:latin typeface="Cambria Math" panose="02040503050406030204" pitchFamily="18" charset="0"/>
                              <a:ea typeface="Cambria Math" panose="02040503050406030204" pitchFamily="18" charset="0"/>
                            </a:rPr>
                            <m:t>𝑋</m:t>
                          </m:r>
                          <m:r>
                            <a:rPr lang="cs-CZ" sz="1600" i="1">
                              <a:latin typeface="Cambria Math" panose="02040503050406030204" pitchFamily="18" charset="0"/>
                              <a:ea typeface="Cambria Math" panose="02040503050406030204" pitchFamily="18" charset="0"/>
                            </a:rPr>
                            <m:t>)</m:t>
                          </m:r>
                        </m:num>
                        <m:den>
                          <m:r>
                            <a:rPr lang="cs-CZ" sz="1600" b="0" i="1" smtClean="0">
                              <a:latin typeface="Cambria Math" panose="02040503050406030204" pitchFamily="18" charset="0"/>
                              <a:ea typeface="Cambria Math" panose="02040503050406030204" pitchFamily="18" charset="0"/>
                            </a:rPr>
                            <m:t>𝐸</m:t>
                          </m:r>
                          <m:r>
                            <a:rPr lang="cs-CZ" sz="1600" b="0" i="1" smtClean="0">
                              <a:latin typeface="Cambria Math" panose="02040503050406030204" pitchFamily="18" charset="0"/>
                              <a:ea typeface="Cambria Math" panose="02040503050406030204" pitchFamily="18" charset="0"/>
                            </a:rPr>
                            <m:t>(</m:t>
                          </m:r>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𝑆</m:t>
                              </m:r>
                            </m:e>
                            <m:sub>
                              <m:r>
                                <a:rPr lang="cs-CZ" sz="1600" b="0" i="1" smtClean="0">
                                  <a:latin typeface="Cambria Math" panose="02040503050406030204" pitchFamily="18" charset="0"/>
                                  <a:ea typeface="Cambria Math" panose="02040503050406030204" pitchFamily="18" charset="0"/>
                                </a:rPr>
                                <m:t>𝑇</m:t>
                              </m:r>
                            </m:sub>
                          </m:sSub>
                          <m:r>
                            <a:rPr lang="cs-CZ" sz="1600" b="0" i="1" smtClean="0">
                              <a:latin typeface="Cambria Math" panose="02040503050406030204" pitchFamily="18" charset="0"/>
                              <a:ea typeface="Cambria Math" panose="02040503050406030204" pitchFamily="18" charset="0"/>
                            </a:rPr>
                            <m:t>)</m:t>
                          </m:r>
                          <m:r>
                            <a:rPr lang="cs-CZ" sz="1600" i="1" smtClean="0">
                              <a:latin typeface="Cambria Math" panose="02040503050406030204" pitchFamily="18" charset="0"/>
                              <a:ea typeface="Cambria Math" panose="02040503050406030204" pitchFamily="18" charset="0"/>
                            </a:rPr>
                            <m:t> </m:t>
                          </m:r>
                        </m:den>
                      </m:f>
                      <m:r>
                        <a:rPr lang="cs-CZ" sz="1600" i="1" smtClean="0">
                          <a:latin typeface="Cambria Math"/>
                          <a:ea typeface="Cambria Math"/>
                        </a:rPr>
                        <m:t>×</m:t>
                      </m:r>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i="1">
                                  <a:latin typeface="Cambria Math" panose="02040503050406030204" pitchFamily="18" charset="0"/>
                                  <a:ea typeface="Cambria Math" panose="02040503050406030204" pitchFamily="18" charset="0"/>
                                </a:rPr>
                                <m:t>2</m:t>
                              </m:r>
                            </m:sub>
                          </m:sSub>
                        </m:e>
                      </m:d>
                    </m:oMath>
                  </m:oMathPara>
                </a14:m>
                <a:endParaRPr lang="cs-CZ" sz="1600" i="1" dirty="0">
                  <a:latin typeface="Cambria Math"/>
                  <a:ea typeface="Cambria Math" panose="02040503050406030204" pitchFamily="18" charset="0"/>
                </a:endParaRPr>
              </a:p>
            </p:txBody>
          </p:sp>
        </mc:Choice>
        <mc:Fallback xmlns="">
          <p:sp>
            <p:nvSpPr>
              <p:cNvPr id="82" name="TextovéPole 81"/>
              <p:cNvSpPr txBox="1">
                <a:spLocks noRot="1" noChangeAspect="1" noMove="1" noResize="1" noEditPoints="1" noAdjustHandles="1" noChangeArrowheads="1" noChangeShapeType="1" noTextEdit="1"/>
              </p:cNvSpPr>
              <p:nvPr/>
            </p:nvSpPr>
            <p:spPr>
              <a:xfrm>
                <a:off x="1305735" y="4074220"/>
                <a:ext cx="6793735" cy="758926"/>
              </a:xfrm>
              <a:prstGeom prst="rect">
                <a:avLst/>
              </a:prstGeom>
              <a:blipFill rotWithShape="1">
                <a:blip r:embed="rId11"/>
                <a:stretch>
                  <a:fillRect l="-1614" t="-56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9" name="TextovéPole 88">
                <a:extLst>
                  <a:ext uri="{FF2B5EF4-FFF2-40B4-BE49-F238E27FC236}">
                    <a16:creationId xmlns:a16="http://schemas.microsoft.com/office/drawing/2014/main" id="{05FC8A4A-3761-4383-881C-9096ADBF4AD7}"/>
                  </a:ext>
                </a:extLst>
              </p:cNvPr>
              <p:cNvSpPr txBox="1"/>
              <p:nvPr/>
            </p:nvSpPr>
            <p:spPr>
              <a:xfrm>
                <a:off x="1512000" y="4820204"/>
                <a:ext cx="522584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14:m>
                  <m:oMath xmlns:m="http://schemas.openxmlformats.org/officeDocument/2006/math">
                    <m:r>
                      <a:rPr lang="en-GB" sz="1600" b="0" i="1" smtClean="0">
                        <a:latin typeface="Cambria Math" panose="02040503050406030204" pitchFamily="18" charset="0"/>
                        <a:ea typeface="Cambria Math" panose="02040503050406030204" pitchFamily="18" charset="0"/>
                      </a:rPr>
                      <m:t>𝑁</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𝑑</m:t>
                        </m:r>
                      </m:e>
                      <m:sub>
                        <m:r>
                          <a:rPr lang="en-GB" sz="1600" b="0" i="1" smtClean="0">
                            <a:latin typeface="Cambria Math" panose="02040503050406030204" pitchFamily="18" charset="0"/>
                            <a:ea typeface="Cambria Math" panose="02040503050406030204" pitchFamily="18" charset="0"/>
                          </a:rPr>
                          <m:t>1</m:t>
                        </m:r>
                      </m:sub>
                    </m:sSub>
                    <m:r>
                      <a:rPr lang="en-GB" sz="1600" b="0" i="1" smtClean="0">
                        <a:latin typeface="Cambria Math" panose="02040503050406030204" pitchFamily="18" charset="0"/>
                        <a:ea typeface="Cambria Math" panose="02040503050406030204" pitchFamily="18" charset="0"/>
                      </a:rPr>
                      <m:t>)</m:t>
                    </m:r>
                  </m:oMath>
                </a14:m>
                <a:r>
                  <a:rPr lang="en-GB" sz="1600" dirty="0">
                    <a:latin typeface="Cambria Math" panose="02040503050406030204" pitchFamily="18" charset="0"/>
                    <a:ea typeface="Cambria Math" panose="02040503050406030204" pitchFamily="18" charset="0"/>
                  </a:rPr>
                  <a:t> is equal to the risk adjusted probability </a:t>
                </a:r>
                <a14:m>
                  <m:oMath xmlns:m="http://schemas.openxmlformats.org/officeDocument/2006/math">
                    <m:r>
                      <a:rPr lang="en-GB" sz="1600" i="1">
                        <a:latin typeface="Cambria Math" panose="02040503050406030204" pitchFamily="18" charset="0"/>
                        <a:ea typeface="Cambria Math" panose="02040503050406030204" pitchFamily="18" charset="0"/>
                      </a:rPr>
                      <m:t>𝑁</m:t>
                    </m:r>
                    <m:r>
                      <a:rPr lang="en-GB" sz="1600" i="1">
                        <a:latin typeface="Cambria Math" panose="02040503050406030204" pitchFamily="18" charset="0"/>
                        <a:ea typeface="Cambria Math" panose="02040503050406030204" pitchFamily="18" charset="0"/>
                      </a:rPr>
                      <m:t>(</m:t>
                    </m:r>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𝑑</m:t>
                        </m:r>
                      </m:e>
                      <m:sub>
                        <m:r>
                          <a:rPr lang="en-GB" sz="1600" b="0" i="1" smtClean="0">
                            <a:latin typeface="Cambria Math" panose="02040503050406030204" pitchFamily="18" charset="0"/>
                            <a:ea typeface="Cambria Math" panose="02040503050406030204" pitchFamily="18" charset="0"/>
                          </a:rPr>
                          <m:t>2</m:t>
                        </m:r>
                      </m:sub>
                    </m:sSub>
                    <m:r>
                      <a:rPr lang="en-GB" sz="1600" i="1">
                        <a:latin typeface="Cambria Math" panose="02040503050406030204" pitchFamily="18" charset="0"/>
                        <a:ea typeface="Cambria Math" panose="02040503050406030204" pitchFamily="18" charset="0"/>
                      </a:rPr>
                      <m:t>)</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89" name="TextovéPole 88">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12000" y="4820204"/>
                <a:ext cx="5225848" cy="338554"/>
              </a:xfrm>
              <a:prstGeom prst="rect">
                <a:avLst/>
              </a:prstGeom>
              <a:blipFill>
                <a:blip r:embed="rId12"/>
                <a:stretch>
                  <a:fillRect l="-467"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1" name="TextovéPole 90">
                <a:extLst>
                  <a:ext uri="{FF2B5EF4-FFF2-40B4-BE49-F238E27FC236}">
                    <a16:creationId xmlns:a16="http://schemas.microsoft.com/office/drawing/2014/main" id="{05FC8A4A-3761-4383-881C-9096ADBF4AD7}"/>
                  </a:ext>
                </a:extLst>
              </p:cNvPr>
              <p:cNvSpPr txBox="1"/>
              <p:nvPr/>
            </p:nvSpPr>
            <p:spPr>
              <a:xfrm>
                <a:off x="1512000" y="5563336"/>
                <a:ext cx="6932896"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Conditional probability is always greater than the unconditional probability</a:t>
                </a:r>
              </a:p>
              <a:p>
                <a:pPr marL="1076325">
                  <a:buClr>
                    <a:srgbClr val="7030A0"/>
                  </a:buClr>
                  <a:buSzPct val="100000"/>
                </a:pPr>
                <a:r>
                  <a:rPr lang="en-GB" sz="1600" dirty="0">
                    <a:latin typeface="Cambria Math" panose="02040503050406030204" pitchFamily="18" charset="0"/>
                    <a:ea typeface="Cambria Math" panose="02040503050406030204" pitchFamily="18" charset="0"/>
                  </a:rPr>
                  <a:t>⇨ </a:t>
                </a:r>
                <a14:m>
                  <m:oMath xmlns:m="http://schemas.openxmlformats.org/officeDocument/2006/math">
                    <m:r>
                      <a:rPr lang="en-GB" sz="1600" i="1">
                        <a:latin typeface="Cambria Math" panose="02040503050406030204" pitchFamily="18" charset="0"/>
                        <a:ea typeface="Cambria Math" panose="02040503050406030204" pitchFamily="18" charset="0"/>
                      </a:rPr>
                      <m:t>𝐸</m:t>
                    </m:r>
                    <m:r>
                      <a:rPr lang="en-GB" sz="1600" i="1">
                        <a:latin typeface="Cambria Math" panose="02040503050406030204" pitchFamily="18" charset="0"/>
                        <a:ea typeface="Cambria Math" panose="02040503050406030204" pitchFamily="18" charset="0"/>
                      </a:rPr>
                      <m:t>(</m:t>
                    </m:r>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m:t>
                    </m:r>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 </m:t>
                    </m:r>
                  </m:oMath>
                </a14:m>
                <a:r>
                  <a:rPr lang="en-GB" sz="1600" dirty="0">
                    <a:latin typeface="Cambria Math" panose="02040503050406030204" pitchFamily="18" charset="0"/>
                    <a:ea typeface="Cambria Math" panose="02040503050406030204" pitchFamily="18" charset="0"/>
                  </a:rPr>
                  <a:t>&gt;</a:t>
                </a:r>
                <a:r>
                  <a:rPr lang="en-GB" sz="1600" dirty="0">
                    <a:ea typeface="Cambria Math" panose="02040503050406030204" pitchFamily="18" charset="0"/>
                  </a:rPr>
                  <a:t> </a:t>
                </a:r>
                <a14:m>
                  <m:oMath xmlns:m="http://schemas.openxmlformats.org/officeDocument/2006/math">
                    <m:r>
                      <a:rPr lang="en-GB" sz="1600" i="1">
                        <a:latin typeface="Cambria Math" panose="02040503050406030204" pitchFamily="18" charset="0"/>
                        <a:ea typeface="Cambria Math" panose="02040503050406030204" pitchFamily="18" charset="0"/>
                      </a:rPr>
                      <m:t>𝐸</m:t>
                    </m:r>
                    <m:d>
                      <m:dPr>
                        <m:ctrlPr>
                          <a:rPr lang="en-GB" sz="1600" i="1">
                            <a:latin typeface="Cambria Math" panose="02040503050406030204" pitchFamily="18" charset="0"/>
                            <a:ea typeface="Cambria Math" panose="02040503050406030204" pitchFamily="18" charset="0"/>
                          </a:rPr>
                        </m:ctrlPr>
                      </m:dPr>
                      <m:e>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e>
                    </m:d>
                  </m:oMath>
                </a14:m>
                <a:r>
                  <a:rPr lang="en-GB" sz="1600" dirty="0">
                    <a:latin typeface="Cambria Math" panose="02040503050406030204" pitchFamily="18" charset="0"/>
                    <a:ea typeface="Cambria Math" panose="02040503050406030204" pitchFamily="18" charset="0"/>
                  </a:rPr>
                  <a:t> ⇨ </a:t>
                </a:r>
                <a14:m>
                  <m:oMath xmlns:m="http://schemas.openxmlformats.org/officeDocument/2006/math">
                    <m:r>
                      <a:rPr lang="en-GB" sz="1600" i="1">
                        <a:latin typeface="Cambria Math" panose="02040503050406030204" pitchFamily="18" charset="0"/>
                        <a:ea typeface="Cambria Math" panose="02040503050406030204" pitchFamily="18" charset="0"/>
                      </a:rPr>
                      <m:t>𝑁</m:t>
                    </m:r>
                    <m:r>
                      <a:rPr lang="en-GB" sz="1600" i="1">
                        <a:latin typeface="Cambria Math" panose="02040503050406030204" pitchFamily="18" charset="0"/>
                        <a:ea typeface="Cambria Math" panose="02040503050406030204" pitchFamily="18" charset="0"/>
                      </a:rPr>
                      <m:t>(</m:t>
                    </m:r>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𝑑</m:t>
                        </m:r>
                      </m:e>
                      <m:sub>
                        <m:r>
                          <a:rPr lang="en-GB" sz="1600" b="0" i="1" smtClean="0">
                            <a:latin typeface="Cambria Math" panose="02040503050406030204" pitchFamily="18" charset="0"/>
                            <a:ea typeface="Cambria Math" panose="02040503050406030204" pitchFamily="18" charset="0"/>
                          </a:rPr>
                          <m:t>1</m:t>
                        </m:r>
                      </m:sub>
                    </m:sSub>
                    <m:r>
                      <a:rPr lang="en-GB" sz="1600" b="0" i="1" smtClean="0">
                        <a:latin typeface="Cambria Math" panose="02040503050406030204" pitchFamily="18" charset="0"/>
                        <a:ea typeface="Cambria Math" panose="02040503050406030204" pitchFamily="18" charset="0"/>
                      </a:rPr>
                      <m:t>)&gt;</m:t>
                    </m:r>
                    <m:r>
                      <a:rPr lang="en-GB" sz="1600" b="0" i="1" smtClean="0">
                        <a:latin typeface="Cambria Math" panose="02040503050406030204" pitchFamily="18" charset="0"/>
                        <a:ea typeface="Cambria Math" panose="02040503050406030204" pitchFamily="18" charset="0"/>
                      </a:rPr>
                      <m:t>𝑁</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𝑑</m:t>
                        </m:r>
                      </m:e>
                      <m:sub>
                        <m:r>
                          <a:rPr lang="en-GB" sz="1600" b="0" i="1" smtClean="0">
                            <a:latin typeface="Cambria Math" panose="02040503050406030204" pitchFamily="18" charset="0"/>
                            <a:ea typeface="Cambria Math" panose="02040503050406030204" pitchFamily="18" charset="0"/>
                          </a:rPr>
                          <m:t>2</m:t>
                        </m:r>
                      </m:sub>
                    </m:sSub>
                    <m:r>
                      <a:rPr lang="en-GB" sz="1600" i="1">
                        <a:latin typeface="Cambria Math" panose="02040503050406030204" pitchFamily="18" charset="0"/>
                        <a:ea typeface="Cambria Math" panose="02040503050406030204" pitchFamily="18" charset="0"/>
                      </a:rPr>
                      <m:t>)</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91" name="TextovéPole 90">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512000" y="5563336"/>
                <a:ext cx="6932896" cy="584775"/>
              </a:xfrm>
              <a:prstGeom prst="rect">
                <a:avLst/>
              </a:prstGeom>
              <a:blipFill>
                <a:blip r:embed="rId13"/>
                <a:stretch>
                  <a:fillRect l="-352" t="-4167" b="-1145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2" name="TextovéPole 91">
                <a:extLst>
                  <a:ext uri="{FF2B5EF4-FFF2-40B4-BE49-F238E27FC236}">
                    <a16:creationId xmlns:a16="http://schemas.microsoft.com/office/drawing/2014/main" id="{05FC8A4A-3761-4383-881C-9096ADBF4AD7}"/>
                  </a:ext>
                </a:extLst>
              </p:cNvPr>
              <p:cNvSpPr txBox="1"/>
              <p:nvPr/>
            </p:nvSpPr>
            <p:spPr>
              <a:xfrm>
                <a:off x="1476000" y="5069816"/>
                <a:ext cx="6681376"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In risk-neutral environment expected return of each security is risk-free </a:t>
                </a:r>
              </a:p>
              <a:p>
                <a:pPr marL="1076325">
                  <a:buClr>
                    <a:srgbClr val="7030A0"/>
                  </a:buClr>
                  <a:buSzPct val="100000"/>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𝐸</m:t>
                      </m:r>
                      <m:d>
                        <m:dPr>
                          <m:ctrlPr>
                            <a:rPr lang="en-GB" sz="1600" i="1">
                              <a:latin typeface="Cambria Math" panose="02040503050406030204" pitchFamily="18" charset="0"/>
                              <a:ea typeface="Cambria Math" panose="02040503050406030204" pitchFamily="18" charset="0"/>
                            </a:rPr>
                          </m:ctrlPr>
                        </m:dPr>
                        <m:e>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e>
                      </m:d>
                      <m:r>
                        <a:rPr lang="en-GB" sz="1600" b="0" i="1" smtClean="0">
                          <a:latin typeface="Cambria Math" panose="02040503050406030204" pitchFamily="18" charset="0"/>
                          <a:ea typeface="Cambria Math" panose="02040503050406030204" pitchFamily="18" charset="0"/>
                        </a:rPr>
                        <m:t>=</m:t>
                      </m:r>
                      <m:sSup>
                        <m:sSupPr>
                          <m:ctrlPr>
                            <a:rPr lang="en-GB" sz="1600" i="1">
                              <a:latin typeface="Cambria Math" panose="02040503050406030204" pitchFamily="18" charset="0"/>
                              <a:ea typeface="Cambria Math" panose="02040503050406030204" pitchFamily="18" charset="0"/>
                            </a:rPr>
                          </m:ctrlPr>
                        </m:sSupPr>
                        <m:e>
                          <m:r>
                            <a:rPr lang="en-GB" sz="1600" b="0" i="1" smtClean="0">
                              <a:latin typeface="Cambria Math" panose="02040503050406030204" pitchFamily="18" charset="0"/>
                              <a:ea typeface="Cambria Math" panose="02040503050406030204" pitchFamily="18" charset="0"/>
                            </a:rPr>
                            <m:t>𝑆</m:t>
                          </m:r>
                          <m:r>
                            <a:rPr lang="en-GB" sz="1600" i="1">
                              <a:latin typeface="Cambria Math" panose="02040503050406030204" pitchFamily="18" charset="0"/>
                              <a:ea typeface="Cambria Math" panose="02040503050406030204" pitchFamily="18" charset="0"/>
                            </a:rPr>
                            <m:t>𝑒</m:t>
                          </m:r>
                        </m:e>
                        <m:sup>
                          <m:r>
                            <a:rPr lang="en-GB" sz="1600" i="1">
                              <a:latin typeface="Cambria Math" panose="02040503050406030204" pitchFamily="18" charset="0"/>
                              <a:ea typeface="Cambria Math" panose="02040503050406030204" pitchFamily="18" charset="0"/>
                            </a:rPr>
                            <m:t>𝑟𝑇</m:t>
                          </m:r>
                        </m:sup>
                      </m:sSup>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92" name="TextovéPole 91">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476000" y="5069816"/>
                <a:ext cx="6681376" cy="584775"/>
              </a:xfrm>
              <a:prstGeom prst="rect">
                <a:avLst/>
              </a:prstGeom>
              <a:blipFill>
                <a:blip r:embed="rId14"/>
                <a:stretch>
                  <a:fillRect l="-365" t="-4167"/>
                </a:stretch>
              </a:blipFill>
              <a:ln>
                <a:noFill/>
              </a:ln>
            </p:spPr>
            <p:txBody>
              <a:bodyPr/>
              <a:lstStyle/>
              <a:p>
                <a:r>
                  <a:rPr lang="cs-CZ">
                    <a:noFill/>
                  </a:rPr>
                  <a:t> </a:t>
                </a:r>
              </a:p>
            </p:txBody>
          </p:sp>
        </mc:Fallback>
      </mc:AlternateContent>
    </p:spTree>
    <p:extLst>
      <p:ext uri="{BB962C8B-B14F-4D97-AF65-F5344CB8AC3E}">
        <p14:creationId xmlns:p14="http://schemas.microsoft.com/office/powerpoint/2010/main" val="12114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Pricing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9</a:t>
            </a:fld>
            <a:endParaRPr lang="cs-CZ" dirty="0"/>
          </a:p>
        </p:txBody>
      </p:sp>
      <p:sp>
        <p:nvSpPr>
          <p:cNvPr id="4" name="Nadpis 3"/>
          <p:cNvSpPr>
            <a:spLocks noGrp="1"/>
          </p:cNvSpPr>
          <p:nvPr>
            <p:ph type="title"/>
          </p:nvPr>
        </p:nvSpPr>
        <p:spPr>
          <a:xfrm>
            <a:off x="144000" y="144000"/>
            <a:ext cx="5148080" cy="648072"/>
          </a:xfrm>
        </p:spPr>
        <p:txBody>
          <a:bodyPr/>
          <a:lstStyle/>
          <a:p>
            <a:r>
              <a:rPr lang="en-GB" dirty="0">
                <a:solidFill>
                  <a:srgbClr val="000000"/>
                </a:solidFill>
              </a:rPr>
              <a:t>Extensions of BS formula (1)</a:t>
            </a:r>
          </a:p>
        </p:txBody>
      </p:sp>
      <p:sp>
        <p:nvSpPr>
          <p:cNvPr id="29" name="TextovéPole 28"/>
          <p:cNvSpPr txBox="1"/>
          <p:nvPr/>
        </p:nvSpPr>
        <p:spPr>
          <a:xfrm>
            <a:off x="864000" y="937295"/>
            <a:ext cx="5877790" cy="430887"/>
          </a:xfrm>
          <a:prstGeom prst="rect">
            <a:avLst/>
          </a:prstGeom>
          <a:noFill/>
          <a:ln>
            <a:noFill/>
          </a:ln>
        </p:spPr>
        <p:txBody>
          <a:bodyPr wrap="square" rtlCol="0">
            <a:spAutoFit/>
          </a:bodyPr>
          <a:lstStyle/>
          <a:p>
            <a:pPr marL="324000" indent="-324000">
              <a:buClr>
                <a:srgbClr val="7030A0"/>
              </a:buClr>
              <a:buSzPct val="10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European put on non-dividend</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paying stock </a:t>
            </a:r>
          </a:p>
        </p:txBody>
      </p:sp>
      <p:sp>
        <p:nvSpPr>
          <p:cNvPr id="83" name="TextovéPole 82">
            <a:extLst>
              <a:ext uri="{FF2B5EF4-FFF2-40B4-BE49-F238E27FC236}">
                <a16:creationId xmlns:a16="http://schemas.microsoft.com/office/drawing/2014/main" id="{EE16E3B3-D303-4859-B2FD-649CC47A3C14}"/>
              </a:ext>
            </a:extLst>
          </p:cNvPr>
          <p:cNvSpPr txBox="1"/>
          <p:nvPr/>
        </p:nvSpPr>
        <p:spPr>
          <a:xfrm>
            <a:off x="1188000" y="1300740"/>
            <a:ext cx="410408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Put-call parity (will be derived later)</a:t>
            </a:r>
          </a:p>
        </p:txBody>
      </p:sp>
      <p:sp>
        <p:nvSpPr>
          <p:cNvPr id="155" name="TextovéPole 154">
            <a:extLst>
              <a:ext uri="{FF2B5EF4-FFF2-40B4-BE49-F238E27FC236}">
                <a16:creationId xmlns:a16="http://schemas.microsoft.com/office/drawing/2014/main" id="{EE16E3B3-D303-4859-B2FD-649CC47A3C14}"/>
              </a:ext>
            </a:extLst>
          </p:cNvPr>
          <p:cNvSpPr txBox="1"/>
          <p:nvPr/>
        </p:nvSpPr>
        <p:spPr>
          <a:xfrm>
            <a:off x="1168955" y="2964608"/>
            <a:ext cx="7795045"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Rational trader would never exercise the option prior to expiration date because better alternative is to sell the option and seize not only the option’s intrinsic value but also its time value</a:t>
            </a:r>
          </a:p>
        </p:txBody>
      </p:sp>
      <mc:AlternateContent xmlns:mc="http://schemas.openxmlformats.org/markup-compatibility/2006" xmlns:a14="http://schemas.microsoft.com/office/drawing/2010/main">
        <mc:Choice Requires="a14">
          <p:sp>
            <p:nvSpPr>
              <p:cNvPr id="82" name="TextovéPole 81"/>
              <p:cNvSpPr txBox="1"/>
              <p:nvPr/>
            </p:nvSpPr>
            <p:spPr>
              <a:xfrm>
                <a:off x="1629798" y="1682588"/>
                <a:ext cx="1767022" cy="246221"/>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cs-CZ" sz="1600" b="0" i="1" smtClean="0">
                          <a:latin typeface="Cambria Math" panose="02040503050406030204" pitchFamily="18" charset="0"/>
                          <a:ea typeface="Cambria Math" panose="02040503050406030204" pitchFamily="18" charset="0"/>
                        </a:rPr>
                        <m:t> </m:t>
                      </m:r>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𝑋</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𝑃</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m:t>
                      </m:r>
                    </m:oMath>
                  </m:oMathPara>
                </a14:m>
                <a:endParaRPr lang="cs-CZ" sz="1600" i="1" dirty="0">
                  <a:latin typeface="Cambria Math"/>
                  <a:ea typeface="Cambria Math" panose="02040503050406030204" pitchFamily="18" charset="0"/>
                </a:endParaRPr>
              </a:p>
            </p:txBody>
          </p:sp>
        </mc:Choice>
        <mc:Fallback xmlns="">
          <p:sp>
            <p:nvSpPr>
              <p:cNvPr id="82" name="TextovéPole 81"/>
              <p:cNvSpPr txBox="1">
                <a:spLocks noRot="1" noChangeAspect="1" noMove="1" noResize="1" noEditPoints="1" noAdjustHandles="1" noChangeArrowheads="1" noChangeShapeType="1" noTextEdit="1"/>
              </p:cNvSpPr>
              <p:nvPr/>
            </p:nvSpPr>
            <p:spPr>
              <a:xfrm>
                <a:off x="1629798" y="1682588"/>
                <a:ext cx="1767022" cy="246221"/>
              </a:xfrm>
              <a:prstGeom prst="rect">
                <a:avLst/>
              </a:prstGeom>
              <a:blipFill>
                <a:blip r:embed="rId9"/>
                <a:stretch>
                  <a:fillRect l="-1034" r="-345" b="-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4" name="TextovéPole 83"/>
              <p:cNvSpPr txBox="1"/>
              <p:nvPr/>
            </p:nvSpPr>
            <p:spPr>
              <a:xfrm>
                <a:off x="1683995" y="1968714"/>
                <a:ext cx="5057795" cy="524182"/>
              </a:xfrm>
              <a:prstGeom prst="rect">
                <a:avLst/>
              </a:prstGeom>
              <a:noFill/>
            </p:spPr>
            <p:txBody>
              <a:bodyPr wrap="none" lIns="0" tIns="0" rIns="0" bIns="0" rtlCol="0">
                <a:spAutoFit/>
              </a:bodyPr>
              <a:lstStyle/>
              <a:p>
                <a:pPr algn="ctr"/>
                <a14:m>
                  <m:oMathPara xmlns:m="http://schemas.openxmlformats.org/officeDocument/2006/math">
                    <m:oMathParaPr>
                      <m:jc m:val="left"/>
                    </m:oMathParaPr>
                    <m:oMath xmlns:m="http://schemas.openxmlformats.org/officeDocument/2006/math">
                      <m:r>
                        <a:rPr lang="cs-CZ" sz="1600" b="0" i="1" smtClean="0">
                          <a:latin typeface="Cambria Math" panose="02040503050406030204" pitchFamily="18" charset="0"/>
                          <a:ea typeface="Cambria Math" panose="02040503050406030204" pitchFamily="18" charset="0"/>
                        </a:rPr>
                        <m:t>𝑃</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𝑋</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𝑋</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d>
                        <m:dPr>
                          <m:ctrlPr>
                            <a:rPr lang="cs-CZ" sz="1600" i="1" smtClean="0">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2</m:t>
                                  </m:r>
                                </m:sub>
                              </m:sSub>
                            </m:e>
                          </m:d>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𝑆</m:t>
                      </m:r>
                      <m:d>
                        <m:dPr>
                          <m:ctrlPr>
                            <a:rPr lang="cs-CZ" sz="1600" b="0" i="1" smtClean="0">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e>
                          </m:d>
                        </m:e>
                      </m:d>
                    </m:oMath>
                  </m:oMathPara>
                </a14:m>
                <a:endParaRPr lang="cs-CZ" sz="1600" b="0" i="1" dirty="0">
                  <a:latin typeface="Cambria Math" panose="02040503050406030204" pitchFamily="18" charset="0"/>
                  <a:ea typeface="Cambria Math" panose="02040503050406030204" pitchFamily="18" charset="0"/>
                </a:endParaRPr>
              </a:p>
              <a:p>
                <a:pPr marL="176213" indent="-176213" algn="ctr">
                  <a:tabLst>
                    <a:tab pos="176213" algn="l"/>
                  </a:tabLst>
                </a:pPr>
                <a14:m>
                  <m:oMathPara xmlns:m="http://schemas.openxmlformats.org/officeDocument/2006/math">
                    <m:oMathParaPr>
                      <m:jc m:val="left"/>
                    </m:oMathParaPr>
                    <m:oMath xmlns:m="http://schemas.openxmlformats.org/officeDocument/2006/math">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𝑋</m:t>
                      </m:r>
                      <m:sSup>
                        <m:sSupPr>
                          <m:ctrlPr>
                            <a:rPr lang="cs-CZ" sz="1600" i="1">
                              <a:latin typeface="Cambria Math" panose="02040503050406030204" pitchFamily="18" charset="0"/>
                              <a:ea typeface="Cambria Math" panose="02040503050406030204" pitchFamily="18" charset="0"/>
                            </a:rPr>
                          </m:ctrlPr>
                        </m:sSupPr>
                        <m:e>
                          <m:r>
                            <a:rPr lang="cs-CZ" sz="1600" i="1">
                              <a:latin typeface="Cambria Math" panose="02040503050406030204" pitchFamily="18" charset="0"/>
                              <a:ea typeface="Cambria Math" panose="02040503050406030204" pitchFamily="18" charset="0"/>
                            </a:rPr>
                            <m:t>𝑒</m:t>
                          </m:r>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𝑟𝑇</m:t>
                          </m:r>
                        </m:sup>
                      </m:sSup>
                      <m:r>
                        <a:rPr lang="cs-CZ" sz="1600" i="1">
                          <a:latin typeface="Cambria Math" panose="02040503050406030204" pitchFamily="18" charset="0"/>
                          <a:ea typeface="Cambria Math" panose="02040503050406030204" pitchFamily="18" charset="0"/>
                        </a:rPr>
                        <m:t>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𝑑</m:t>
                              </m:r>
                            </m:e>
                            <m:sub>
                              <m:r>
                                <a:rPr lang="cs-CZ" sz="1600" i="1">
                                  <a:latin typeface="Cambria Math" panose="02040503050406030204" pitchFamily="18" charset="0"/>
                                  <a:ea typeface="Cambria Math" panose="02040503050406030204" pitchFamily="18" charset="0"/>
                                </a:rPr>
                                <m:t>2</m:t>
                              </m:r>
                            </m:sub>
                          </m:sSub>
                        </m:e>
                      </m:d>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𝑆𝑁</m:t>
                      </m:r>
                      <m:d>
                        <m:dPr>
                          <m:ctrlPr>
                            <a:rPr lang="cs-CZ" sz="1600" i="1">
                              <a:latin typeface="Cambria Math" panose="02040503050406030204" pitchFamily="18" charset="0"/>
                              <a:ea typeface="Cambria Math" panose="02040503050406030204" pitchFamily="18" charset="0"/>
                            </a:rPr>
                          </m:ctrlPr>
                        </m:dPr>
                        <m:e>
                          <m:sSub>
                            <m:sSubPr>
                              <m:ctrlPr>
                                <a:rPr lang="cs-CZ" sz="1600" i="1">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𝑑</m:t>
                              </m:r>
                            </m:e>
                            <m:sub>
                              <m:r>
                                <a:rPr lang="cs-CZ" sz="1600" b="0" i="1" smtClean="0">
                                  <a:latin typeface="Cambria Math" panose="02040503050406030204" pitchFamily="18" charset="0"/>
                                  <a:ea typeface="Cambria Math" panose="02040503050406030204" pitchFamily="18" charset="0"/>
                                </a:rPr>
                                <m:t>1</m:t>
                              </m:r>
                            </m:sub>
                          </m:sSub>
                        </m:e>
                      </m:d>
                    </m:oMath>
                  </m:oMathPara>
                </a14:m>
                <a:endParaRPr lang="cs-CZ" sz="1600" b="0" i="1" dirty="0">
                  <a:latin typeface="Cambria Math" panose="02040503050406030204" pitchFamily="18" charset="0"/>
                  <a:ea typeface="Cambria Math" panose="02040503050406030204" pitchFamily="18" charset="0"/>
                </a:endParaRPr>
              </a:p>
            </p:txBody>
          </p:sp>
        </mc:Choice>
        <mc:Fallback xmlns="">
          <p:sp>
            <p:nvSpPr>
              <p:cNvPr id="84" name="TextovéPole 83"/>
              <p:cNvSpPr txBox="1">
                <a:spLocks noRot="1" noChangeAspect="1" noMove="1" noResize="1" noEditPoints="1" noAdjustHandles="1" noChangeArrowheads="1" noChangeShapeType="1" noTextEdit="1"/>
              </p:cNvSpPr>
              <p:nvPr/>
            </p:nvSpPr>
            <p:spPr>
              <a:xfrm>
                <a:off x="1683995" y="1968714"/>
                <a:ext cx="5057795" cy="524182"/>
              </a:xfrm>
              <a:prstGeom prst="rect">
                <a:avLst/>
              </a:prstGeom>
              <a:blipFill>
                <a:blip r:embed="rId10"/>
                <a:stretch>
                  <a:fillRect l="-1325" b="-814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0" name="TextovéPole 59">
                <a:extLst>
                  <a:ext uri="{FF2B5EF4-FFF2-40B4-BE49-F238E27FC236}">
                    <a16:creationId xmlns:a16="http://schemas.microsoft.com/office/drawing/2014/main" id="{05FC8A4A-3761-4383-881C-9096ADBF4AD7}"/>
                  </a:ext>
                </a:extLst>
              </p:cNvPr>
              <p:cNvSpPr txBox="1"/>
              <p:nvPr/>
            </p:nvSpPr>
            <p:spPr>
              <a:xfrm>
                <a:off x="5829724" y="1624465"/>
                <a:ext cx="2802235" cy="276999"/>
              </a:xfrm>
              <a:prstGeom prst="rect">
                <a:avLst/>
              </a:prstGeom>
              <a:noFill/>
              <a:ln>
                <a:noFill/>
              </a:ln>
            </p:spPr>
            <p:txBody>
              <a:bodyPr wrap="square" rtlCol="0">
                <a:spAutoFit/>
              </a:bodyPr>
              <a:lstStyle/>
              <a:p>
                <a:pPr>
                  <a:buClr>
                    <a:srgbClr val="7030A0"/>
                  </a:buClr>
                  <a:buSzPct val="10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𝑃</m:t>
                    </m:r>
                  </m:oMath>
                </a14:m>
                <a:r>
                  <a:rPr lang="en-GB" sz="1200" dirty="0">
                    <a:latin typeface="Cambria Math" panose="02040503050406030204" pitchFamily="18" charset="0"/>
                    <a:ea typeface="Cambria Math" panose="02040503050406030204" pitchFamily="18" charset="0"/>
                  </a:rPr>
                  <a:t>… premium of European put option</a:t>
                </a:r>
              </a:p>
            </p:txBody>
          </p:sp>
        </mc:Choice>
        <mc:Fallback xmlns="">
          <p:sp>
            <p:nvSpPr>
              <p:cNvPr id="60" name="TextovéPole 59">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5829724" y="1624465"/>
                <a:ext cx="2802235" cy="276999"/>
              </a:xfrm>
              <a:prstGeom prst="rect">
                <a:avLst/>
              </a:prstGeom>
              <a:blipFill>
                <a:blip r:embed="rId11"/>
                <a:stretch>
                  <a:fillRect b="-15217"/>
                </a:stretch>
              </a:blipFill>
              <a:ln>
                <a:noFill/>
              </a:ln>
            </p:spPr>
            <p:txBody>
              <a:bodyPr/>
              <a:lstStyle/>
              <a:p>
                <a:r>
                  <a:rPr lang="cs-CZ">
                    <a:noFill/>
                  </a:rPr>
                  <a:t> </a:t>
                </a:r>
              </a:p>
            </p:txBody>
          </p:sp>
        </mc:Fallback>
      </mc:AlternateContent>
      <p:sp>
        <p:nvSpPr>
          <p:cNvPr id="72" name="TextovéPole 71"/>
          <p:cNvSpPr txBox="1"/>
          <p:nvPr/>
        </p:nvSpPr>
        <p:spPr>
          <a:xfrm>
            <a:off x="864000" y="2607295"/>
            <a:ext cx="5877790" cy="430887"/>
          </a:xfrm>
          <a:prstGeom prst="rect">
            <a:avLst/>
          </a:prstGeom>
          <a:noFill/>
          <a:ln>
            <a:noFill/>
          </a:ln>
        </p:spPr>
        <p:txBody>
          <a:bodyPr wrap="square" rtlCol="0">
            <a:spAutoFit/>
          </a:bodyPr>
          <a:lstStyle/>
          <a:p>
            <a:pPr marL="324000" indent="-324000">
              <a:buClr>
                <a:srgbClr val="7030A0"/>
              </a:buClr>
              <a:buSzPct val="10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American call on non-dividend</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paying stock </a:t>
            </a:r>
          </a:p>
        </p:txBody>
      </p:sp>
      <p:sp>
        <p:nvSpPr>
          <p:cNvPr id="79" name="TextovéPole 78"/>
          <p:cNvSpPr txBox="1"/>
          <p:nvPr/>
        </p:nvSpPr>
        <p:spPr>
          <a:xfrm>
            <a:off x="856316" y="4368610"/>
            <a:ext cx="5885474" cy="430887"/>
          </a:xfrm>
          <a:prstGeom prst="rect">
            <a:avLst/>
          </a:prstGeom>
          <a:noFill/>
          <a:ln>
            <a:noFill/>
          </a:ln>
        </p:spPr>
        <p:txBody>
          <a:bodyPr wrap="square" rtlCol="0">
            <a:spAutoFit/>
          </a:bodyPr>
          <a:lstStyle/>
          <a:p>
            <a:pPr marL="324000" indent="-324000">
              <a:buClr>
                <a:srgbClr val="7030A0"/>
              </a:buClr>
              <a:buSzPct val="100000"/>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American put on non-dividend</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paying stock </a:t>
            </a:r>
          </a:p>
        </p:txBody>
      </p:sp>
      <p:sp>
        <p:nvSpPr>
          <p:cNvPr id="89" name="TextovéPole 88">
            <a:extLst>
              <a:ext uri="{FF2B5EF4-FFF2-40B4-BE49-F238E27FC236}">
                <a16:creationId xmlns:a16="http://schemas.microsoft.com/office/drawing/2014/main" id="{EE16E3B3-D303-4859-B2FD-649CC47A3C14}"/>
              </a:ext>
            </a:extLst>
          </p:cNvPr>
          <p:cNvSpPr txBox="1"/>
          <p:nvPr/>
        </p:nvSpPr>
        <p:spPr>
          <a:xfrm>
            <a:off x="1172256" y="4736177"/>
            <a:ext cx="7720224"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It may be rational to exercise the option earlier if the loss of the option</a:t>
            </a:r>
            <a:r>
              <a:rPr lang="en-US"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s time value is more than offset by the gain from putting the selling price into a risk-free account</a:t>
            </a:r>
          </a:p>
        </p:txBody>
      </p:sp>
      <p:sp>
        <p:nvSpPr>
          <p:cNvPr id="90" name="TextovéPole 89">
            <a:extLst>
              <a:ext uri="{FF2B5EF4-FFF2-40B4-BE49-F238E27FC236}">
                <a16:creationId xmlns:a16="http://schemas.microsoft.com/office/drawing/2014/main" id="{EE16E3B3-D303-4859-B2FD-649CC47A3C14}"/>
              </a:ext>
            </a:extLst>
          </p:cNvPr>
          <p:cNvSpPr txBox="1"/>
          <p:nvPr/>
        </p:nvSpPr>
        <p:spPr>
          <a:xfrm>
            <a:off x="1156888" y="5843684"/>
            <a:ext cx="761139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Up to now, there is no closed-form solution for pricing this put option</a:t>
            </a:r>
          </a:p>
        </p:txBody>
      </p:sp>
      <p:sp>
        <p:nvSpPr>
          <p:cNvPr id="91" name="TextovéPole 90">
            <a:extLst>
              <a:ext uri="{FF2B5EF4-FFF2-40B4-BE49-F238E27FC236}">
                <a16:creationId xmlns:a16="http://schemas.microsoft.com/office/drawing/2014/main" id="{EE16E3B3-D303-4859-B2FD-649CC47A3C14}"/>
              </a:ext>
            </a:extLst>
          </p:cNvPr>
          <p:cNvSpPr txBox="1"/>
          <p:nvPr/>
        </p:nvSpPr>
        <p:spPr>
          <a:xfrm>
            <a:off x="1146352" y="5555652"/>
            <a:ext cx="7000144"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American feature is more valuable than the European counterpart</a:t>
            </a:r>
          </a:p>
        </p:txBody>
      </p:sp>
      <p:sp>
        <p:nvSpPr>
          <p:cNvPr id="92" name="TextovéPole 91">
            <a:extLst>
              <a:ext uri="{FF2B5EF4-FFF2-40B4-BE49-F238E27FC236}">
                <a16:creationId xmlns:a16="http://schemas.microsoft.com/office/drawing/2014/main" id="{EE16E3B3-D303-4859-B2FD-649CC47A3C14}"/>
              </a:ext>
            </a:extLst>
          </p:cNvPr>
          <p:cNvSpPr txBox="1"/>
          <p:nvPr/>
        </p:nvSpPr>
        <p:spPr>
          <a:xfrm>
            <a:off x="1123300" y="3789040"/>
            <a:ext cx="772022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American feature has no added-value, so the BS formula for European call on non-dividend-paying stock can be applied</a:t>
            </a:r>
          </a:p>
        </p:txBody>
      </p:sp>
    </p:spTree>
    <p:extLst>
      <p:ext uri="{BB962C8B-B14F-4D97-AF65-F5344CB8AC3E}">
        <p14:creationId xmlns:p14="http://schemas.microsoft.com/office/powerpoint/2010/main" val="40076771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Essentials of bond pricing&amp;quot;&quot;/&gt;&lt;property id=&quot;20307&quot; value=&quot;256&quot;/&gt;&lt;/object&gt;&lt;object type=&quot;3&quot; unique_id=&quot;10004&quot;&gt;&lt;property id=&quot;20148&quot; value=&quot;5&quot;/&gt;&lt;property id=&quot;20300&quot; value=&quot;Slide 2 - &amp;quot;Straight bond&amp;quot;&quot;/&gt;&lt;property id=&quot;20307&quot; value=&quot;260&quot;/&gt;&lt;/object&gt;&lt;object type=&quot;3&quot; unique_id=&quot;10005&quot;&gt;&lt;property id=&quot;20148&quot; value=&quot;5&quot;/&gt;&lt;property id=&quot;20300&quot; value=&quot;Slide 3 - &amp;quot;Diversities in bond contracts (1)&amp;quot;&quot;/&gt;&lt;property id=&quot;20307&quot; value=&quot;262&quot;/&gt;&lt;/object&gt;&lt;object type=&quot;3&quot; unique_id=&quot;10006&quot;&gt;&lt;property id=&quot;20148&quot; value=&quot;5&quot;/&gt;&lt;property id=&quot;20300&quot; value=&quot;Slide 4 - &amp;quot;Diversities in bond contracts (2)&amp;quot;&quot;/&gt;&lt;property id=&quot;20307&quot; value=&quot;263&quot;/&gt;&lt;/object&gt;&lt;object type=&quot;3&quot; unique_id=&quot;10007&quot;&gt;&lt;property id=&quot;20148&quot; value=&quot;5&quot;/&gt;&lt;property id=&quot;20300&quot; value=&quot;Slide 5 - &amp;quot;Underlying principles of pricing&amp;quot;&quot;/&gt;&lt;property id=&quot;20307&quot; value=&quot;270&quot;/&gt;&lt;/object&gt;&lt;object type=&quot;3&quot; unique_id=&quot;10008&quot;&gt;&lt;property id=&quot;20148&quot; value=&quot;5&quot;/&gt;&lt;property id=&quot;20300&quot; value=&quot;Slide 6 - &amp;quot;Discounting conventions (1)&amp;quot;&quot;/&gt;&lt;property id=&quot;20307&quot; value=&quot;265&quot;/&gt;&lt;/object&gt;&lt;object type=&quot;3&quot; unique_id=&quot;10009&quot;&gt;&lt;property id=&quot;20148&quot; value=&quot;5&quot;/&gt;&lt;property id=&quot;20300&quot; value=&quot;Slide 7 - &amp;quot;Discounting conventions (2)&amp;quot;&quot;/&gt;&lt;property id=&quot;20307&quot; value=&quot;266&quot;/&gt;&lt;/object&gt;&lt;object type=&quot;3&quot; unique_id=&quot;10010&quot;&gt;&lt;property id=&quot;20148&quot; value=&quot;5&quot;/&gt;&lt;property id=&quot;20300&quot; value=&quot;Slide 8 - &amp;quot;Clean and full price&amp;quot;&quot;/&gt;&lt;property id=&quot;20307&quot; value=&quot;267&quot;/&gt;&lt;/object&gt;&lt;object type=&quot;3&quot; unique_id=&quot;10011&quot;&gt;&lt;property id=&quot;20148&quot; value=&quot;5&quot;/&gt;&lt;property id=&quot;20300&quot; value=&quot;Slide 9 - &amp;quot;Price-yield relationship&amp;quot;&quot;/&gt;&lt;property id=&quot;20307&quot; value=&quot;261&quot;/&gt;&lt;/object&gt;&lt;object type=&quot;3&quot; unique_id=&quot;10012&quot;&gt;&lt;property id=&quot;20148&quot; value=&quot;5&quot;/&gt;&lt;property id=&quot;20300&quot; value=&quot;Slide 10 - &amp;quot;Price–maturity relationship&amp;quot;&quot;/&gt;&lt;property id=&quot;20307&quot; value=&quot;269&quot;/&gt;&lt;/object&gt;&lt;object type=&quot;3&quot; unique_id=&quot;10013&quot;&gt;&lt;property id=&quot;20148&quot; value=&quot;5&quot;/&gt;&lt;property id=&quot;20300&quot; value=&quot;Slide 11 - &amp;quot;Yield to maturity&amp;quot;&quot;/&gt;&lt;property id=&quot;20307&quot; value=&quot;268&quot;/&gt;&lt;/object&gt;&lt;object type=&quot;3&quot; unique_id=&quot;10014&quot;&gt;&lt;property id=&quot;20148&quot; value=&quot;5&quot;/&gt;&lt;property id=&quot;20300&quot; value=&quot;Slide 12 - &amp;quot;Other yield measures&amp;quot;&quot;/&gt;&lt;property id=&quot;20307&quot; value=&quot;271&quot;/&gt;&lt;/object&gt;&lt;object type=&quot;3&quot; unique_id=&quot;10015&quot;&gt;&lt;property id=&quot;20148&quot; value=&quot;5&quot;/&gt;&lt;property id=&quot;20300&quot; value=&quot;Slide 13 - &amp;quot;See you  in the next lecture&amp;quot;&quot;/&gt;&lt;property id=&quot;20307&quot; value=&quot;272&quot;/&gt;&lt;/object&gt;&lt;/object&gt;&lt;object type=&quot;8&quot; unique_id=&quot;10032&quot;&gt;&lt;/object&gt;&lt;/object&gt;&lt;/database&gt;"/>
  <p:tag name="SECTOMILLISECCONVERTED" val="1"/>
</p:tagLst>
</file>

<file path=ppt/theme/theme1.xml><?xml version="1.0" encoding="utf-8"?>
<a:theme xmlns:a="http://schemas.openxmlformats.org/drawingml/2006/main" name="FMI">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lnDef>
      <a:spPr>
        <a:ln w="25400">
          <a:headEnd type="none" w="lg" len="med"/>
          <a:tailEnd type="triangl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i="1" smtClean="0">
            <a:latin typeface="Cambria Math"/>
            <a:ea typeface="Cambria Math" panose="02040503050406030204" pitchFamily="18"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656</TotalTime>
  <Words>2410</Words>
  <Application>Microsoft Office PowerPoint</Application>
  <PresentationFormat>Předvádění na obrazovce (4:3)</PresentationFormat>
  <Paragraphs>343</Paragraphs>
  <Slides>14</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Algerian</vt:lpstr>
      <vt:lpstr>Calibri</vt:lpstr>
      <vt:lpstr>Cambria Math</vt:lpstr>
      <vt:lpstr>Georgia</vt:lpstr>
      <vt:lpstr>Trebuchet MS</vt:lpstr>
      <vt:lpstr>Wingdings</vt:lpstr>
      <vt:lpstr>FMI</vt:lpstr>
      <vt:lpstr>Pricing of  option contracts</vt:lpstr>
      <vt:lpstr>Binomial model (introduction)</vt:lpstr>
      <vt:lpstr>Binomial model (key insights)</vt:lpstr>
      <vt:lpstr>Binomial model (generalisation)</vt:lpstr>
      <vt:lpstr>Binomial model (example) </vt:lpstr>
      <vt:lpstr>Black–Scholes formula</vt:lpstr>
      <vt:lpstr>Black–Scholes formula (example)</vt:lpstr>
      <vt:lpstr>Black–Scholes formula (expected value)</vt:lpstr>
      <vt:lpstr>Extensions of BS formula (1)</vt:lpstr>
      <vt:lpstr>Extensions of BS formula (2)</vt:lpstr>
      <vt:lpstr>Volatility smile</vt:lpstr>
      <vt:lpstr>Put-call parity (1)</vt:lpstr>
      <vt:lpstr>Put-call parity (2)</vt:lpstr>
      <vt:lpstr>See you  in the 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bond pricing</dc:title>
  <dc:subject>FI - TALKING SLIDES</dc:subject>
  <dc:creator>Oldřich DĚDEK</dc:creator>
  <cp:keywords>pptxFI_TSL01</cp:keywords>
  <dc:description>Financial markets instruments</dc:description>
  <cp:lastModifiedBy>Oldrich DEDEK</cp:lastModifiedBy>
  <cp:revision>2888</cp:revision>
  <cp:lastPrinted>2020-10-16T12:18:24Z</cp:lastPrinted>
  <dcterms:created xsi:type="dcterms:W3CDTF">2014-05-11T12:40:16Z</dcterms:created>
  <dcterms:modified xsi:type="dcterms:W3CDTF">2023-09-13T07:57:59Z</dcterms:modified>
  <cp:category>O.D. Lecturing Legacy</cp:category>
  <cp:contentStatus>OD Web</cp:contentStatus>
</cp:coreProperties>
</file>