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27"/>
  </p:notesMasterIdLst>
  <p:handoutMasterIdLst>
    <p:handoutMasterId r:id="rId28"/>
  </p:handoutMasterIdLst>
  <p:sldIdLst>
    <p:sldId id="256" r:id="rId2"/>
    <p:sldId id="353" r:id="rId3"/>
    <p:sldId id="354" r:id="rId4"/>
    <p:sldId id="356" r:id="rId5"/>
    <p:sldId id="357" r:id="rId6"/>
    <p:sldId id="358" r:id="rId7"/>
    <p:sldId id="359" r:id="rId8"/>
    <p:sldId id="360" r:id="rId9"/>
    <p:sldId id="361" r:id="rId10"/>
    <p:sldId id="362" r:id="rId11"/>
    <p:sldId id="363" r:id="rId12"/>
    <p:sldId id="355" r:id="rId13"/>
    <p:sldId id="364" r:id="rId14"/>
    <p:sldId id="365" r:id="rId15"/>
    <p:sldId id="366" r:id="rId16"/>
    <p:sldId id="324" r:id="rId17"/>
    <p:sldId id="325" r:id="rId18"/>
    <p:sldId id="345" r:id="rId19"/>
    <p:sldId id="340" r:id="rId20"/>
    <p:sldId id="339" r:id="rId21"/>
    <p:sldId id="331" r:id="rId22"/>
    <p:sldId id="330" r:id="rId23"/>
    <p:sldId id="328" r:id="rId24"/>
    <p:sldId id="369" r:id="rId25"/>
    <p:sldId id="370" r:id="rId26"/>
  </p:sldIdLst>
  <p:sldSz cx="9144000" cy="6858000" type="screen4x3"/>
  <p:notesSz cx="6858000" cy="91440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1" autoAdjust="0"/>
    <p:restoredTop sz="94622" autoAdjust="0"/>
  </p:normalViewPr>
  <p:slideViewPr>
    <p:cSldViewPr>
      <p:cViewPr varScale="1">
        <p:scale>
          <a:sx n="95" d="100"/>
          <a:sy n="95" d="100"/>
        </p:scale>
        <p:origin x="-9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r>
              <a:rPr lang="en-US"/>
              <a:t>FSV-UK</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968E40C1-E27C-4432-A693-B9EF115BDD8E}" type="datetime1">
              <a:rPr lang="en-US"/>
              <a:pPr/>
              <a:t>11/29/2023</a:t>
            </a:fld>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r>
              <a:rPr lang="en-US"/>
              <a:t>Soutěžní výhody ČR</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22A26B12-3BF5-4928-BAE6-65D731A2A16B}" type="slidenum">
              <a:rPr lang="en-US"/>
              <a:pPr/>
              <a:t>‹#›</a:t>
            </a:fld>
            <a:endParaRPr lang="en-US"/>
          </a:p>
        </p:txBody>
      </p:sp>
    </p:spTree>
    <p:extLst>
      <p:ext uri="{BB962C8B-B14F-4D97-AF65-F5344CB8AC3E}">
        <p14:creationId xmlns:p14="http://schemas.microsoft.com/office/powerpoint/2010/main" val="3864573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endParaRPr lang="en-US"/>
          </a:p>
        </p:txBody>
      </p:sp>
      <p:sp>
        <p:nvSpPr>
          <p:cNvPr id="2057"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BF1BC8FD-B06A-4520-873C-CE0DFA7E94C6}" type="datetime1">
              <a:rPr lang="en-US"/>
              <a:pPr/>
              <a:t>11/29/2023</a:t>
            </a:fld>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9E6BFEF4-2080-4D63-AB5C-B1E735340CEC}" type="slidenum">
              <a:rPr lang="en-US"/>
              <a:pPr/>
              <a:t>‹#›</a:t>
            </a:fld>
            <a:endParaRPr lang="en-US"/>
          </a:p>
        </p:txBody>
      </p:sp>
    </p:spTree>
    <p:extLst>
      <p:ext uri="{BB962C8B-B14F-4D97-AF65-F5344CB8AC3E}">
        <p14:creationId xmlns:p14="http://schemas.microsoft.com/office/powerpoint/2010/main" val="135541394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5"/>
          <p:cNvSpPr>
            <a:spLocks noGrp="1" noChangeArrowheads="1"/>
          </p:cNvSpPr>
          <p:nvPr>
            <p:ph type="dt"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r>
              <a:rPr lang="en-US" altLang="cs-CZ">
                <a:solidFill>
                  <a:srgbClr val="000000"/>
                </a:solidFill>
                <a:latin typeface="Times New Roman" pitchFamily="16" charset="0"/>
                <a:ea typeface="DejaVu Sans" charset="0"/>
                <a:cs typeface="DejaVu Sans" charset="0"/>
              </a:rPr>
              <a:t>10/29/19</a:t>
            </a:r>
          </a:p>
        </p:txBody>
      </p:sp>
      <p:sp>
        <p:nvSpPr>
          <p:cNvPr id="44035"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1pPr>
            <a:lvl2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2pPr>
            <a:lvl3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3pPr>
            <a:lvl4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4pPr>
            <a:lvl5pPr eaLnBrk="0" hangingPunc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449263" algn="l"/>
                <a:tab pos="898525" algn="l"/>
                <a:tab pos="1347788" algn="l"/>
                <a:tab pos="1797050" algn="l"/>
                <a:tab pos="2246313" algn="l"/>
                <a:tab pos="2695575" algn="l"/>
              </a:tabLst>
              <a:defRPr>
                <a:solidFill>
                  <a:schemeClr val="bg1"/>
                </a:solidFill>
                <a:latin typeface="Garamond" pitchFamily="16" charset="0"/>
                <a:ea typeface="Noto Sans CJK SC Regular" charset="0"/>
                <a:cs typeface="Noto Sans CJK SC Regular" charset="0"/>
              </a:defRPr>
            </a:lvl9pPr>
          </a:lstStyle>
          <a:p>
            <a:pPr eaLnBrk="1" hangingPunct="1"/>
            <a:fld id="{D89F2068-A948-4588-A6AA-46FF2423D858}" type="slidenum">
              <a:rPr lang="en-US" altLang="cs-CZ">
                <a:solidFill>
                  <a:srgbClr val="000000"/>
                </a:solidFill>
                <a:latin typeface="Times New Roman" pitchFamily="16" charset="0"/>
                <a:ea typeface="DejaVu Sans" charset="0"/>
                <a:cs typeface="DejaVu Sans" charset="0"/>
              </a:rPr>
              <a:pPr eaLnBrk="1" hangingPunct="1"/>
              <a:t>2</a:t>
            </a:fld>
            <a:endParaRPr lang="en-US" altLang="cs-CZ">
              <a:solidFill>
                <a:srgbClr val="000000"/>
              </a:solidFill>
              <a:latin typeface="Times New Roman" pitchFamily="16" charset="0"/>
              <a:ea typeface="DejaVu Sans" charset="0"/>
              <a:cs typeface="DejaVu Sans" charset="0"/>
            </a:endParaRPr>
          </a:p>
        </p:txBody>
      </p:sp>
      <p:sp>
        <p:nvSpPr>
          <p:cNvPr id="44036" name="Rectangle 1"/>
          <p:cNvSpPr txBox="1">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7" name="Rectangle 2"/>
          <p:cNvSpPr txBox="1">
            <a:spLocks noGrp="1" noChangeArrowheads="1"/>
          </p:cNvSpPr>
          <p:nvPr>
            <p:ph type="body" idx="1"/>
          </p:nvPr>
        </p:nvSpPr>
        <p:spPr>
          <a:xfrm>
            <a:off x="914400" y="4343400"/>
            <a:ext cx="50292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Date Placeholder 3"/>
          <p:cNvSpPr>
            <a:spLocks noGrp="1"/>
          </p:cNvSpPr>
          <p:nvPr>
            <p:ph type="dt" idx="10"/>
          </p:nvPr>
        </p:nvSpPr>
        <p:spPr/>
        <p:txBody>
          <a:bodyPr/>
          <a:lstStyle/>
          <a:p>
            <a:fld id="{BF1BC8FD-B06A-4520-873C-CE0DFA7E94C6}" type="datetime1">
              <a:rPr lang="en-US" smtClean="0"/>
              <a:pPr/>
              <a:t>11/29/2023</a:t>
            </a:fld>
            <a:endParaRPr lang="en-US"/>
          </a:p>
        </p:txBody>
      </p:sp>
      <p:sp>
        <p:nvSpPr>
          <p:cNvPr id="5" name="Slide Number Placeholder 4"/>
          <p:cNvSpPr>
            <a:spLocks noGrp="1"/>
          </p:cNvSpPr>
          <p:nvPr>
            <p:ph type="sldNum" sz="quarter" idx="11"/>
          </p:nvPr>
        </p:nvSpPr>
        <p:spPr/>
        <p:txBody>
          <a:bodyPr/>
          <a:lstStyle/>
          <a:p>
            <a:fld id="{9E6BFEF4-2080-4D63-AB5C-B1E735340CEC}" type="slidenum">
              <a:rPr lang="en-US" smtClean="0"/>
              <a:pPr/>
              <a:t>25</a:t>
            </a:fld>
            <a:endParaRPr lang="en-US"/>
          </a:p>
        </p:txBody>
      </p:sp>
    </p:spTree>
    <p:extLst>
      <p:ext uri="{BB962C8B-B14F-4D97-AF65-F5344CB8AC3E}">
        <p14:creationId xmlns:p14="http://schemas.microsoft.com/office/powerpoint/2010/main" val="2404058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endParaRPr lang="en-US"/>
          </a:p>
        </p:txBody>
      </p:sp>
      <p:sp>
        <p:nvSpPr>
          <p:cNvPr id="19" name="Zástupný symbol pro zápatí 18"/>
          <p:cNvSpPr>
            <a:spLocks noGrp="1"/>
          </p:cNvSpPr>
          <p:nvPr>
            <p:ph type="ftr" sz="quarter" idx="11"/>
          </p:nvPr>
        </p:nvSpPr>
        <p:spPr/>
        <p:txBody>
          <a:bodyPr/>
          <a:lstStyle/>
          <a:p>
            <a:endParaRPr lang="en-US"/>
          </a:p>
        </p:txBody>
      </p:sp>
      <p:sp>
        <p:nvSpPr>
          <p:cNvPr id="27" name="Zástupný symbol pro číslo snímku 26"/>
          <p:cNvSpPr>
            <a:spLocks noGrp="1"/>
          </p:cNvSpPr>
          <p:nvPr>
            <p:ph type="sldNum" sz="quarter" idx="12"/>
          </p:nvPr>
        </p:nvSpPr>
        <p:spPr/>
        <p:txBody>
          <a:bodyPr/>
          <a:lstStyle/>
          <a:p>
            <a:fld id="{12BFB468-8CFB-4430-9FAB-C0835125BD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ED7A8C6-2D1E-4CBF-9770-7501CD6696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2A808A3F-71A1-40E0-8A09-26C05BCDC2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9F5796ED-689E-4C3D-B2D8-4A64C6E17E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9C6E8C3-E8E6-4F68-A4F6-CD5D698D43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A75F5F07-F608-4C35-A0FE-9443248323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325C2D39-D804-4416-A05D-7DFF50B54B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EC94F2FA-35ED-4FC9-A11E-087C18BAFA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8D95B5BA-2D95-46E7-9B6D-71353BAD97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39EB5F86-D0B2-4F1C-8426-38A79978BA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a:xfrm>
            <a:off x="8077200" y="6356350"/>
            <a:ext cx="609600" cy="365125"/>
          </a:xfrm>
        </p:spPr>
        <p:txBody>
          <a:bodyPr/>
          <a:lstStyle/>
          <a:p>
            <a:fld id="{81BEA644-3AAB-419E-B9EC-82F47AEB741E}" type="slidenum">
              <a:rPr lang="en-US" smtClean="0"/>
              <a:pPr/>
              <a:t>‹#›</a:t>
            </a:fld>
            <a:endParaRPr lang="en-US"/>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BD237B-C9A0-4338-A9CF-46E65B9403CC}" type="slidenum">
              <a:rPr lang="en-US" smtClean="0"/>
              <a:pPr/>
              <a:t>‹#›</a:t>
            </a:fld>
            <a:endParaRPr lang="en-US"/>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Nobel_Memorial_Prize_in_Economic_Sciences" TargetMode="External"/><Relationship Id="rId3" Type="http://schemas.openxmlformats.org/officeDocument/2006/relationships/hyperlink" Target="https://en.wikipedia.org/wiki/James_M._Buchanan" TargetMode="External"/><Relationship Id="rId7" Type="http://schemas.openxmlformats.org/officeDocument/2006/relationships/hyperlink" Target="https://en.wikipedia.org/wiki/Gordon_Tulloc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en.wikipedia.org/wiki/The_Calculus_of_Consent" TargetMode="External"/><Relationship Id="rId5" Type="http://schemas.openxmlformats.org/officeDocument/2006/relationships/hyperlink" Target="https://en.wikipedia.org/wiki/Public_choice_theory" TargetMode="External"/><Relationship Id="rId10" Type="http://schemas.openxmlformats.org/officeDocument/2006/relationships/hyperlink" Target="https://en.wikipedia.org/wiki/Cato_Institute" TargetMode="External"/><Relationship Id="rId4" Type="http://schemas.openxmlformats.org/officeDocument/2006/relationships/hyperlink" Target="https://en.wikipedia.org/wiki/Economist" TargetMode="External"/><Relationship Id="rId9" Type="http://schemas.openxmlformats.org/officeDocument/2006/relationships/hyperlink" Target="https://en.wikipedia.org/wiki/Mont_Pelerin_Society"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en.wikipedia.org/wiki/Nobel_Prize_in_Physiology_or_Medicine" TargetMode="External"/><Relationship Id="rId2" Type="http://schemas.openxmlformats.org/officeDocument/2006/relationships/hyperlink" Target="https://en.wikipedia.org/wiki/Konrad_Lorenz" TargetMode="External"/><Relationship Id="rId1" Type="http://schemas.openxmlformats.org/officeDocument/2006/relationships/slideLayout" Target="../slideLayouts/slideLayout2.xml"/><Relationship Id="rId6" Type="http://schemas.openxmlformats.org/officeDocument/2006/relationships/hyperlink" Target="https://en.wikipedia.org/wiki/Ethology" TargetMode="External"/><Relationship Id="rId5" Type="http://schemas.openxmlformats.org/officeDocument/2006/relationships/hyperlink" Target="https://en.wikipedia.org/wiki/Karl_von_Frisch" TargetMode="External"/><Relationship Id="rId4" Type="http://schemas.openxmlformats.org/officeDocument/2006/relationships/hyperlink" Target="https://en.wikipedia.org/wiki/Nikolaas_Tinbergen"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1619672" y="188640"/>
            <a:ext cx="6399212" cy="72008"/>
          </a:xfrm>
        </p:spPr>
        <p:txBody>
          <a:bodyPr>
            <a:normAutofit fontScale="90000"/>
          </a:bodyPr>
          <a:lstStyle/>
          <a:p>
            <a:pPr algn="l"/>
            <a:r>
              <a:rPr lang="cs-CZ" dirty="0" smtClean="0"/>
              <a:t> </a:t>
            </a:r>
            <a:endParaRPr lang="en-US" dirty="0"/>
          </a:p>
        </p:txBody>
      </p:sp>
      <p:sp>
        <p:nvSpPr>
          <p:cNvPr id="115718" name="Rectangle 6"/>
          <p:cNvSpPr>
            <a:spLocks noGrp="1" noChangeArrowheads="1"/>
          </p:cNvSpPr>
          <p:nvPr>
            <p:ph type="subTitle" idx="1"/>
          </p:nvPr>
        </p:nvSpPr>
        <p:spPr>
          <a:xfrm>
            <a:off x="0" y="1052736"/>
            <a:ext cx="9144000" cy="5805264"/>
          </a:xfrm>
        </p:spPr>
        <p:txBody>
          <a:bodyPr>
            <a:normAutofit/>
          </a:bodyPr>
          <a:lstStyle/>
          <a:p>
            <a:pPr algn="ctr"/>
            <a:r>
              <a:rPr lang="cs-CZ" sz="5400" dirty="0" err="1" smtClean="0"/>
              <a:t>Animals</a:t>
            </a:r>
            <a:r>
              <a:rPr lang="cs-CZ" sz="5400" dirty="0" smtClean="0"/>
              <a:t> </a:t>
            </a:r>
            <a:r>
              <a:rPr lang="cs-CZ" sz="5400" dirty="0" err="1" smtClean="0"/>
              <a:t>Ethics</a:t>
            </a:r>
            <a:endParaRPr lang="cs-CZ" sz="5400" dirty="0" smtClean="0"/>
          </a:p>
          <a:p>
            <a:pPr algn="ctr"/>
            <a:r>
              <a:rPr lang="cs-CZ" sz="5400" dirty="0" err="1"/>
              <a:t>Ethology</a:t>
            </a:r>
            <a:r>
              <a:rPr lang="cs-CZ" sz="5400" dirty="0"/>
              <a:t> and Konrad Lorenz</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021387"/>
          </a:xfrm>
        </p:spPr>
        <p:txBody>
          <a:bodyPr>
            <a:normAutofit lnSpcReduction="10000"/>
          </a:bodyPr>
          <a:lstStyle/>
          <a:p>
            <a:pPr algn="l"/>
            <a:r>
              <a:rPr lang="en-US" sz="3200" dirty="0"/>
              <a:t>Friedrich August von Hayek: Law, Legislation and Liberty - Volume 1, Chapter 4 "The Changing Concept of Law" </a:t>
            </a:r>
            <a:endParaRPr lang="cs-CZ" sz="3200" dirty="0" smtClean="0"/>
          </a:p>
          <a:p>
            <a:pPr algn="l"/>
            <a:endParaRPr lang="cs-CZ" sz="2800" i="1" dirty="0" smtClean="0"/>
          </a:p>
          <a:p>
            <a:pPr algn="l"/>
            <a:r>
              <a:rPr lang="en-US" sz="2800" i="1" dirty="0"/>
              <a:t>The origin of legislative </a:t>
            </a:r>
            <a:r>
              <a:rPr lang="en-US" sz="2800" i="1" dirty="0" smtClean="0"/>
              <a:t>bodies</a:t>
            </a:r>
            <a:endParaRPr lang="cs-CZ" sz="2800" i="1" dirty="0" smtClean="0"/>
          </a:p>
          <a:p>
            <a:pPr lvl="1" algn="l"/>
            <a:r>
              <a:rPr lang="en-US" dirty="0" smtClean="0"/>
              <a:t>It </a:t>
            </a:r>
            <a:r>
              <a:rPr lang="en-US" dirty="0"/>
              <a:t>was in connection with rules of the organization of </a:t>
            </a:r>
            <a:r>
              <a:rPr lang="en-US" dirty="0" smtClean="0"/>
              <a:t>government</a:t>
            </a:r>
            <a:r>
              <a:rPr lang="cs-CZ" dirty="0" smtClean="0"/>
              <a:t> </a:t>
            </a:r>
            <a:r>
              <a:rPr lang="en-US" dirty="0" smtClean="0"/>
              <a:t>that </a:t>
            </a:r>
            <a:r>
              <a:rPr lang="en-US" dirty="0"/>
              <a:t>the deliberate making of 'laws' became a familiar </a:t>
            </a:r>
            <a:r>
              <a:rPr lang="en-US" dirty="0" smtClean="0"/>
              <a:t>and</a:t>
            </a:r>
            <a:r>
              <a:rPr lang="cs-CZ" dirty="0" smtClean="0"/>
              <a:t> </a:t>
            </a:r>
            <a:r>
              <a:rPr lang="en-US" dirty="0" smtClean="0"/>
              <a:t>everyday </a:t>
            </a:r>
            <a:r>
              <a:rPr lang="en-US" dirty="0"/>
              <a:t>procedure; every new undertaking of a government </a:t>
            </a:r>
            <a:r>
              <a:rPr lang="en-US" dirty="0" smtClean="0"/>
              <a:t>or</a:t>
            </a:r>
            <a:r>
              <a:rPr lang="cs-CZ" dirty="0" smtClean="0"/>
              <a:t> </a:t>
            </a:r>
            <a:r>
              <a:rPr lang="en-US" dirty="0" smtClean="0"/>
              <a:t>every </a:t>
            </a:r>
            <a:r>
              <a:rPr lang="en-US" dirty="0"/>
              <a:t>change in the structure of government required some </a:t>
            </a:r>
            <a:r>
              <a:rPr lang="en-US" dirty="0" smtClean="0"/>
              <a:t>new</a:t>
            </a:r>
            <a:r>
              <a:rPr lang="cs-CZ" dirty="0" smtClean="0"/>
              <a:t> </a:t>
            </a:r>
            <a:r>
              <a:rPr lang="en-US" dirty="0" smtClean="0"/>
              <a:t>rules </a:t>
            </a:r>
            <a:r>
              <a:rPr lang="en-US" dirty="0"/>
              <a:t>for its organization. The laying down of such new rules </a:t>
            </a:r>
            <a:r>
              <a:rPr lang="en-US" dirty="0" smtClean="0"/>
              <a:t>thus</a:t>
            </a:r>
            <a:r>
              <a:rPr lang="cs-CZ" dirty="0" smtClean="0"/>
              <a:t> </a:t>
            </a:r>
            <a:r>
              <a:rPr lang="en-US" dirty="0" smtClean="0"/>
              <a:t>became </a:t>
            </a:r>
            <a:r>
              <a:rPr lang="en-US" dirty="0"/>
              <a:t>an accepted procedure long before anyone </a:t>
            </a:r>
            <a:r>
              <a:rPr lang="en-US" dirty="0" smtClean="0"/>
              <a:t>contemplated</a:t>
            </a:r>
            <a:r>
              <a:rPr lang="cs-CZ" dirty="0" smtClean="0"/>
              <a:t> </a:t>
            </a:r>
            <a:r>
              <a:rPr lang="en-US" dirty="0" smtClean="0"/>
              <a:t>using </a:t>
            </a:r>
            <a:r>
              <a:rPr lang="en-US" dirty="0"/>
              <a:t>it for altering the established rules of just conduct. But </a:t>
            </a:r>
            <a:r>
              <a:rPr lang="en-US" dirty="0" smtClean="0"/>
              <a:t>when</a:t>
            </a:r>
            <a:r>
              <a:rPr lang="cs-CZ" dirty="0" smtClean="0"/>
              <a:t> </a:t>
            </a:r>
            <a:r>
              <a:rPr lang="en-US" dirty="0" smtClean="0"/>
              <a:t>the </a:t>
            </a:r>
            <a:r>
              <a:rPr lang="en-US" dirty="0"/>
              <a:t>wish to do so arose it was almost inevitable that the task </a:t>
            </a:r>
            <a:r>
              <a:rPr lang="en-US" dirty="0" smtClean="0"/>
              <a:t>was</a:t>
            </a:r>
            <a:r>
              <a:rPr lang="cs-CZ" dirty="0" smtClean="0"/>
              <a:t> </a:t>
            </a:r>
            <a:r>
              <a:rPr lang="en-US" dirty="0" smtClean="0"/>
              <a:t>entrusted </a:t>
            </a:r>
            <a:r>
              <a:rPr lang="en-US" dirty="0"/>
              <a:t>to the body which had always made laws in </a:t>
            </a:r>
            <a:r>
              <a:rPr lang="en-US" dirty="0" smtClean="0"/>
              <a:t>another</a:t>
            </a:r>
            <a:r>
              <a:rPr lang="cs-CZ" dirty="0" smtClean="0"/>
              <a:t> </a:t>
            </a:r>
            <a:r>
              <a:rPr lang="cs-CZ" dirty="0" err="1" smtClean="0"/>
              <a:t>sense</a:t>
            </a:r>
            <a:r>
              <a:rPr lang="cs-CZ" dirty="0" smtClean="0"/>
              <a:t>.</a:t>
            </a:r>
            <a:endParaRPr lang="cs-CZ" i="1" dirty="0" smtClean="0"/>
          </a:p>
        </p:txBody>
      </p:sp>
    </p:spTree>
    <p:extLst>
      <p:ext uri="{BB962C8B-B14F-4D97-AF65-F5344CB8AC3E}">
        <p14:creationId xmlns:p14="http://schemas.microsoft.com/office/powerpoint/2010/main" val="2417444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021387"/>
          </a:xfrm>
        </p:spPr>
        <p:txBody>
          <a:bodyPr>
            <a:normAutofit/>
          </a:bodyPr>
          <a:lstStyle/>
          <a:p>
            <a:pPr algn="l"/>
            <a:r>
              <a:rPr lang="en-US" sz="3200" dirty="0"/>
              <a:t>Friedrich August von Hayek: Law, Legislation and Liberty - Volume 1, Chapter 4 "The Changing Concept of Law" </a:t>
            </a:r>
            <a:endParaRPr lang="cs-CZ" sz="3200" dirty="0" smtClean="0"/>
          </a:p>
          <a:p>
            <a:pPr algn="l"/>
            <a:endParaRPr lang="cs-CZ" sz="2800" i="1" dirty="0" smtClean="0"/>
          </a:p>
          <a:p>
            <a:pPr algn="l"/>
            <a:r>
              <a:rPr lang="cs-CZ" sz="2800" i="1" dirty="0" err="1"/>
              <a:t>Allegiance</a:t>
            </a:r>
            <a:r>
              <a:rPr lang="cs-CZ" sz="2800" i="1" dirty="0"/>
              <a:t> and </a:t>
            </a:r>
            <a:r>
              <a:rPr lang="cs-CZ" sz="2800" i="1" dirty="0" err="1" smtClean="0"/>
              <a:t>sovereignty</a:t>
            </a:r>
            <a:endParaRPr lang="cs-CZ" sz="2800" i="1" dirty="0" smtClean="0"/>
          </a:p>
          <a:p>
            <a:pPr lvl="1" algn="l"/>
            <a:r>
              <a:rPr lang="en-US" dirty="0"/>
              <a:t>The effective limitation of the </a:t>
            </a:r>
            <a:r>
              <a:rPr lang="en-US" dirty="0" err="1" smtClean="0"/>
              <a:t>po</a:t>
            </a:r>
            <a:r>
              <a:rPr lang="cs-CZ" dirty="0" smtClean="0"/>
              <a:t>w</a:t>
            </a:r>
            <a:r>
              <a:rPr lang="en-US" dirty="0" err="1" smtClean="0"/>
              <a:t>ers</a:t>
            </a:r>
            <a:r>
              <a:rPr lang="en-US" dirty="0" smtClean="0"/>
              <a:t> </a:t>
            </a:r>
            <a:r>
              <a:rPr lang="en-US" dirty="0"/>
              <a:t>of a legislature does </a:t>
            </a:r>
            <a:r>
              <a:rPr lang="en-US" dirty="0" smtClean="0"/>
              <a:t>therefore</a:t>
            </a:r>
            <a:r>
              <a:rPr lang="cs-CZ" dirty="0" smtClean="0"/>
              <a:t> </a:t>
            </a:r>
            <a:r>
              <a:rPr lang="en-US" dirty="0" smtClean="0"/>
              <a:t>not </a:t>
            </a:r>
            <a:r>
              <a:rPr lang="en-US" dirty="0"/>
              <a:t>require another organized authority capable of </a:t>
            </a:r>
            <a:r>
              <a:rPr lang="en-US" dirty="0" smtClean="0"/>
              <a:t>concerted</a:t>
            </a:r>
            <a:r>
              <a:rPr lang="cs-CZ" dirty="0" smtClean="0"/>
              <a:t> </a:t>
            </a:r>
            <a:r>
              <a:rPr lang="en-US" dirty="0" smtClean="0"/>
              <a:t>action </a:t>
            </a:r>
            <a:r>
              <a:rPr lang="en-US" dirty="0"/>
              <a:t>above it; it may be produced by a state of opinion </a:t>
            </a:r>
            <a:r>
              <a:rPr lang="en-US" dirty="0" smtClean="0"/>
              <a:t>which</a:t>
            </a:r>
            <a:r>
              <a:rPr lang="cs-CZ" dirty="0" smtClean="0"/>
              <a:t> </a:t>
            </a:r>
            <a:r>
              <a:rPr lang="en-US" dirty="0" smtClean="0"/>
              <a:t>brings </a:t>
            </a:r>
            <a:r>
              <a:rPr lang="en-US" dirty="0"/>
              <a:t>it about that only certain kinds of commands which the </a:t>
            </a:r>
            <a:r>
              <a:rPr lang="en-US" dirty="0" smtClean="0"/>
              <a:t>legislature</a:t>
            </a:r>
            <a:r>
              <a:rPr lang="cs-CZ" dirty="0" smtClean="0"/>
              <a:t> </a:t>
            </a:r>
            <a:r>
              <a:rPr lang="en-US" dirty="0" smtClean="0"/>
              <a:t>issues </a:t>
            </a:r>
            <a:r>
              <a:rPr lang="en-US" dirty="0"/>
              <a:t>are accepted as laws.</a:t>
            </a:r>
            <a:endParaRPr lang="cs-CZ" i="1" dirty="0" smtClean="0"/>
          </a:p>
        </p:txBody>
      </p:sp>
    </p:spTree>
    <p:extLst>
      <p:ext uri="{BB962C8B-B14F-4D97-AF65-F5344CB8AC3E}">
        <p14:creationId xmlns:p14="http://schemas.microsoft.com/office/powerpoint/2010/main" val="28995756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5976763"/>
          </a:xfrm>
        </p:spPr>
        <p:txBody>
          <a:bodyPr>
            <a:normAutofit/>
          </a:bodyPr>
          <a:lstStyle/>
          <a:p>
            <a:pPr algn="l"/>
            <a:r>
              <a:rPr lang="en-US" sz="3200" dirty="0"/>
              <a:t>John Stuart Mill: On Liberty. Chapters 1 and 2</a:t>
            </a:r>
            <a:r>
              <a:rPr lang="en-US" sz="3200" dirty="0" smtClean="0"/>
              <a:t>.</a:t>
            </a:r>
            <a:endParaRPr lang="cs-CZ" sz="3200" dirty="0" smtClean="0"/>
          </a:p>
          <a:p>
            <a:pPr marL="914400" lvl="1" indent="-457200" algn="l">
              <a:buFont typeface="Wingdings" panose="05000000000000000000" pitchFamily="2" charset="2"/>
              <a:buChar char="q"/>
            </a:pPr>
            <a:r>
              <a:rPr lang="en-US" sz="2800" dirty="0"/>
              <a:t>By liberty, </a:t>
            </a:r>
            <a:r>
              <a:rPr lang="en-US" sz="2800" dirty="0" smtClean="0"/>
              <a:t>w</a:t>
            </a:r>
            <a:r>
              <a:rPr lang="cs-CZ" sz="2800" dirty="0" smtClean="0"/>
              <a:t>e</a:t>
            </a:r>
            <a:r>
              <a:rPr lang="en-US" sz="2800" dirty="0" smtClean="0"/>
              <a:t> </a:t>
            </a:r>
            <a:r>
              <a:rPr lang="cs-CZ" sz="2800" dirty="0" err="1" smtClean="0"/>
              <a:t>usually</a:t>
            </a:r>
            <a:r>
              <a:rPr lang="cs-CZ" sz="2800" dirty="0" smtClean="0"/>
              <a:t> </a:t>
            </a:r>
            <a:r>
              <a:rPr lang="en-US" sz="2800" dirty="0" smtClean="0"/>
              <a:t>mean </a:t>
            </a:r>
            <a:r>
              <a:rPr lang="en-US" sz="2800" dirty="0"/>
              <a:t>protection against the tyranny of </a:t>
            </a:r>
            <a:r>
              <a:rPr lang="en-US" sz="2800" dirty="0" smtClean="0"/>
              <a:t>the</a:t>
            </a:r>
            <a:r>
              <a:rPr lang="cs-CZ" sz="2800" dirty="0" smtClean="0"/>
              <a:t> </a:t>
            </a:r>
            <a:r>
              <a:rPr lang="cs-CZ" sz="2800" dirty="0" err="1" smtClean="0"/>
              <a:t>political</a:t>
            </a:r>
            <a:r>
              <a:rPr lang="cs-CZ" sz="2800" dirty="0" smtClean="0"/>
              <a:t> </a:t>
            </a:r>
            <a:r>
              <a:rPr lang="cs-CZ" sz="2800" dirty="0" err="1"/>
              <a:t>rulers</a:t>
            </a:r>
            <a:r>
              <a:rPr lang="cs-CZ" sz="2800" dirty="0"/>
              <a:t>.</a:t>
            </a:r>
            <a:r>
              <a:rPr lang="en-US" sz="2800" dirty="0" smtClean="0"/>
              <a:t> </a:t>
            </a:r>
            <a:endParaRPr lang="cs-CZ" sz="2800" dirty="0"/>
          </a:p>
          <a:p>
            <a:pPr marL="914400" lvl="1" indent="-457200" algn="l">
              <a:buFont typeface="Wingdings" panose="05000000000000000000" pitchFamily="2" charset="2"/>
              <a:buChar char="q"/>
            </a:pPr>
            <a:r>
              <a:rPr lang="en-US" sz="2800" dirty="0" smtClean="0"/>
              <a:t>Like </a:t>
            </a:r>
            <a:r>
              <a:rPr lang="en-US" sz="2800" dirty="0"/>
              <a:t>other tyrannies, the tyranny of the majority was at first, and </a:t>
            </a:r>
            <a:r>
              <a:rPr lang="en-US" sz="2800" dirty="0" smtClean="0"/>
              <a:t>is</a:t>
            </a:r>
            <a:r>
              <a:rPr lang="cs-CZ" sz="2800" dirty="0" smtClean="0"/>
              <a:t> </a:t>
            </a:r>
            <a:r>
              <a:rPr lang="en-US" sz="2800" dirty="0" smtClean="0"/>
              <a:t>still </a:t>
            </a:r>
            <a:r>
              <a:rPr lang="en-US" sz="2800" dirty="0"/>
              <a:t>vulgarly, held in dread, chiefly as operating through the acts of </a:t>
            </a:r>
            <a:r>
              <a:rPr lang="en-US" sz="2800" dirty="0" smtClean="0"/>
              <a:t>the</a:t>
            </a:r>
            <a:r>
              <a:rPr lang="cs-CZ" sz="2800" dirty="0" smtClean="0"/>
              <a:t> </a:t>
            </a:r>
            <a:r>
              <a:rPr lang="en-US" sz="2800" dirty="0" smtClean="0"/>
              <a:t>public </a:t>
            </a:r>
            <a:r>
              <a:rPr lang="en-US" sz="2800" dirty="0"/>
              <a:t>authorities. But reflecting persons perceived that when society </a:t>
            </a:r>
            <a:r>
              <a:rPr lang="en-US" sz="2800" dirty="0" smtClean="0"/>
              <a:t>is</a:t>
            </a:r>
            <a:r>
              <a:rPr lang="cs-CZ" sz="2800" dirty="0" smtClean="0"/>
              <a:t> </a:t>
            </a:r>
            <a:r>
              <a:rPr lang="en-US" sz="2800" dirty="0" smtClean="0"/>
              <a:t>itself </a:t>
            </a:r>
            <a:r>
              <a:rPr lang="en-US" sz="2800" dirty="0"/>
              <a:t>the tyrant—society collectively over the separate individuals </a:t>
            </a:r>
            <a:r>
              <a:rPr lang="en-US" sz="2800" dirty="0" smtClean="0"/>
              <a:t>who</a:t>
            </a:r>
            <a:r>
              <a:rPr lang="cs-CZ" sz="2800" dirty="0" smtClean="0"/>
              <a:t> </a:t>
            </a:r>
            <a:r>
              <a:rPr lang="en-US" sz="2800" dirty="0" smtClean="0"/>
              <a:t>compose </a:t>
            </a:r>
            <a:r>
              <a:rPr lang="en-US" sz="2800" dirty="0"/>
              <a:t>it—its means of </a:t>
            </a:r>
            <a:r>
              <a:rPr lang="en-US" sz="2800" dirty="0" err="1"/>
              <a:t>tyrannising</a:t>
            </a:r>
            <a:r>
              <a:rPr lang="en-US" sz="2800" dirty="0"/>
              <a:t> are not restricted to the acts </a:t>
            </a:r>
            <a:r>
              <a:rPr lang="en-US" sz="2800" dirty="0" smtClean="0"/>
              <a:t>which</a:t>
            </a:r>
            <a:r>
              <a:rPr lang="cs-CZ" sz="2800" dirty="0" smtClean="0"/>
              <a:t> </a:t>
            </a:r>
            <a:r>
              <a:rPr lang="en-US" sz="2800" dirty="0" smtClean="0"/>
              <a:t>it </a:t>
            </a:r>
            <a:r>
              <a:rPr lang="en-US" sz="2800" dirty="0"/>
              <a:t>may do by the hands of its political functionaries</a:t>
            </a:r>
            <a:endParaRPr lang="cs-CZ" sz="2800" dirty="0"/>
          </a:p>
        </p:txBody>
      </p:sp>
    </p:spTree>
    <p:extLst>
      <p:ext uri="{BB962C8B-B14F-4D97-AF65-F5344CB8AC3E}">
        <p14:creationId xmlns:p14="http://schemas.microsoft.com/office/powerpoint/2010/main" val="3510351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5976763"/>
          </a:xfrm>
        </p:spPr>
        <p:txBody>
          <a:bodyPr>
            <a:normAutofit/>
          </a:bodyPr>
          <a:lstStyle/>
          <a:p>
            <a:pPr algn="l"/>
            <a:r>
              <a:rPr lang="en-US" sz="3200" dirty="0"/>
              <a:t>John Stuart Mill: On Liberty. Chapters 1 and 2</a:t>
            </a:r>
            <a:r>
              <a:rPr lang="en-US" sz="3200" dirty="0" smtClean="0"/>
              <a:t>.</a:t>
            </a:r>
            <a:endParaRPr lang="cs-CZ" sz="3200" dirty="0" smtClean="0"/>
          </a:p>
          <a:p>
            <a:pPr marL="800100" lvl="1" indent="-342900" algn="l">
              <a:buFont typeface="Wingdings" panose="05000000000000000000" pitchFamily="2" charset="2"/>
              <a:buChar char="q"/>
            </a:pPr>
            <a:r>
              <a:rPr lang="en-US" dirty="0"/>
              <a:t>There is a limit to the legitimate interference of collective opinion </a:t>
            </a:r>
            <a:r>
              <a:rPr lang="en-US" dirty="0" smtClean="0"/>
              <a:t>with</a:t>
            </a:r>
            <a:r>
              <a:rPr lang="cs-CZ" dirty="0" smtClean="0"/>
              <a:t> </a:t>
            </a:r>
            <a:r>
              <a:rPr lang="en-US" dirty="0" smtClean="0"/>
              <a:t>individual </a:t>
            </a:r>
            <a:r>
              <a:rPr lang="en-US" dirty="0"/>
              <a:t>independence: and to find that limit, and maintain it </a:t>
            </a:r>
            <a:r>
              <a:rPr lang="en-US" dirty="0" smtClean="0"/>
              <a:t>against</a:t>
            </a:r>
            <a:r>
              <a:rPr lang="cs-CZ" dirty="0" smtClean="0"/>
              <a:t> </a:t>
            </a:r>
            <a:r>
              <a:rPr lang="en-US" dirty="0" smtClean="0"/>
              <a:t>encroachment</a:t>
            </a:r>
            <a:r>
              <a:rPr lang="en-US" dirty="0"/>
              <a:t>, is as indispensable to a good condition of human </a:t>
            </a:r>
            <a:r>
              <a:rPr lang="en-US" dirty="0" smtClean="0"/>
              <a:t>affairs,</a:t>
            </a:r>
            <a:r>
              <a:rPr lang="cs-CZ" dirty="0" smtClean="0"/>
              <a:t> </a:t>
            </a:r>
            <a:r>
              <a:rPr lang="en-US" dirty="0" smtClean="0"/>
              <a:t>as </a:t>
            </a:r>
            <a:r>
              <a:rPr lang="en-US" dirty="0"/>
              <a:t>protection against political despotism.</a:t>
            </a:r>
          </a:p>
          <a:p>
            <a:pPr marL="800100" lvl="1" indent="-342900" algn="l">
              <a:buFont typeface="Wingdings" panose="05000000000000000000" pitchFamily="2" charset="2"/>
              <a:buChar char="q"/>
            </a:pPr>
            <a:r>
              <a:rPr lang="en-US" dirty="0"/>
              <a:t>The effect of </a:t>
            </a:r>
            <a:r>
              <a:rPr lang="en-US" dirty="0" smtClean="0"/>
              <a:t>custom </a:t>
            </a:r>
            <a:r>
              <a:rPr lang="en-US" dirty="0"/>
              <a:t>is all the more complete because the </a:t>
            </a:r>
            <a:r>
              <a:rPr lang="en-US" dirty="0" smtClean="0"/>
              <a:t>subject</a:t>
            </a:r>
            <a:r>
              <a:rPr lang="cs-CZ" dirty="0" smtClean="0"/>
              <a:t> </a:t>
            </a:r>
            <a:r>
              <a:rPr lang="en-US" dirty="0" smtClean="0"/>
              <a:t>is </a:t>
            </a:r>
            <a:r>
              <a:rPr lang="en-US" dirty="0"/>
              <a:t>one on which it is not generally considered necessary that </a:t>
            </a:r>
            <a:r>
              <a:rPr lang="en-US" dirty="0" smtClean="0"/>
              <a:t>reasons</a:t>
            </a:r>
            <a:r>
              <a:rPr lang="cs-CZ" dirty="0" smtClean="0"/>
              <a:t> </a:t>
            </a:r>
            <a:r>
              <a:rPr lang="en-US" dirty="0" smtClean="0"/>
              <a:t>should </a:t>
            </a:r>
            <a:r>
              <a:rPr lang="en-US" dirty="0"/>
              <a:t>be given, either by one person to others or by each to himself.</a:t>
            </a:r>
            <a:endParaRPr lang="cs-CZ" sz="9400" dirty="0"/>
          </a:p>
        </p:txBody>
      </p:sp>
    </p:spTree>
    <p:extLst>
      <p:ext uri="{BB962C8B-B14F-4D97-AF65-F5344CB8AC3E}">
        <p14:creationId xmlns:p14="http://schemas.microsoft.com/office/powerpoint/2010/main" val="3870510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5976763"/>
          </a:xfrm>
        </p:spPr>
        <p:txBody>
          <a:bodyPr>
            <a:normAutofit/>
          </a:bodyPr>
          <a:lstStyle/>
          <a:p>
            <a:pPr algn="l"/>
            <a:r>
              <a:rPr lang="en-US" sz="3200" dirty="0"/>
              <a:t>John Stuart Mill: On Liberty. Chapters 1 and 2</a:t>
            </a:r>
            <a:r>
              <a:rPr lang="en-US" sz="3200" dirty="0" smtClean="0"/>
              <a:t>.</a:t>
            </a:r>
            <a:endParaRPr lang="cs-CZ" sz="3200" dirty="0" smtClean="0"/>
          </a:p>
          <a:p>
            <a:pPr marL="800100" lvl="1" indent="-342900" algn="l">
              <a:buFont typeface="Wingdings" panose="05000000000000000000" pitchFamily="2" charset="2"/>
              <a:buChar char="q"/>
            </a:pPr>
            <a:r>
              <a:rPr lang="en-US" dirty="0"/>
              <a:t>We have now </a:t>
            </a:r>
            <a:r>
              <a:rPr lang="en-US" dirty="0" err="1"/>
              <a:t>recognised</a:t>
            </a:r>
            <a:r>
              <a:rPr lang="en-US" dirty="0"/>
              <a:t> the necessity to the mental well-being </a:t>
            </a:r>
            <a:r>
              <a:rPr lang="en-US" dirty="0" smtClean="0"/>
              <a:t>of</a:t>
            </a:r>
            <a:r>
              <a:rPr lang="cs-CZ" dirty="0" smtClean="0"/>
              <a:t> </a:t>
            </a:r>
            <a:r>
              <a:rPr lang="en-US" dirty="0" smtClean="0"/>
              <a:t>mankind </a:t>
            </a:r>
            <a:r>
              <a:rPr lang="en-US" dirty="0"/>
              <a:t>(on which all their other well-being depends) of freedom </a:t>
            </a:r>
            <a:r>
              <a:rPr lang="en-US" dirty="0" smtClean="0"/>
              <a:t>of</a:t>
            </a:r>
            <a:r>
              <a:rPr lang="cs-CZ" dirty="0" smtClean="0"/>
              <a:t> </a:t>
            </a:r>
            <a:r>
              <a:rPr lang="en-US" dirty="0" smtClean="0"/>
              <a:t>opinion</a:t>
            </a:r>
            <a:r>
              <a:rPr lang="en-US" dirty="0"/>
              <a:t>, and freedom of the expression of opinion, on four </a:t>
            </a:r>
            <a:r>
              <a:rPr lang="en-US" dirty="0" err="1" smtClean="0"/>
              <a:t>distinc</a:t>
            </a:r>
            <a:r>
              <a:rPr lang="cs-CZ" dirty="0" smtClean="0"/>
              <a:t>t </a:t>
            </a:r>
            <a:r>
              <a:rPr lang="en-US" dirty="0" smtClean="0"/>
              <a:t>grounds</a:t>
            </a:r>
            <a:r>
              <a:rPr lang="en-US" dirty="0"/>
              <a:t>; which we will now briefly recapitulate.</a:t>
            </a:r>
          </a:p>
          <a:p>
            <a:pPr marL="800100" lvl="1" indent="-342900" algn="l">
              <a:buFont typeface="Wingdings" panose="05000000000000000000" pitchFamily="2" charset="2"/>
              <a:buChar char="q"/>
            </a:pPr>
            <a:r>
              <a:rPr lang="en-US" dirty="0"/>
              <a:t>First, if any opinion is compelled to silence, that opinion </a:t>
            </a:r>
            <a:r>
              <a:rPr lang="en-US" dirty="0" smtClean="0"/>
              <a:t>may be </a:t>
            </a:r>
            <a:r>
              <a:rPr lang="en-US" dirty="0"/>
              <a:t>true. To deny this is to assume our </a:t>
            </a:r>
            <a:r>
              <a:rPr lang="en-US" dirty="0" smtClean="0"/>
              <a:t>own</a:t>
            </a:r>
            <a:r>
              <a:rPr lang="cs-CZ" dirty="0" smtClean="0"/>
              <a:t> </a:t>
            </a:r>
            <a:r>
              <a:rPr lang="cs-CZ" dirty="0" err="1" smtClean="0"/>
              <a:t>infallibility</a:t>
            </a:r>
            <a:r>
              <a:rPr lang="cs-CZ" dirty="0"/>
              <a:t>.</a:t>
            </a:r>
          </a:p>
          <a:p>
            <a:pPr marL="800100" lvl="1" indent="-342900" algn="l">
              <a:buFont typeface="Wingdings" panose="05000000000000000000" pitchFamily="2" charset="2"/>
              <a:buChar char="q"/>
            </a:pPr>
            <a:r>
              <a:rPr lang="en-US" dirty="0"/>
              <a:t>Secondly, though the silenced opinion be an error, it may, and </a:t>
            </a:r>
            <a:r>
              <a:rPr lang="en-US" dirty="0" smtClean="0"/>
              <a:t>very</a:t>
            </a:r>
            <a:r>
              <a:rPr lang="cs-CZ" dirty="0" smtClean="0"/>
              <a:t> </a:t>
            </a:r>
            <a:r>
              <a:rPr lang="en-US" dirty="0" smtClean="0"/>
              <a:t>commonly </a:t>
            </a:r>
            <a:r>
              <a:rPr lang="en-US" dirty="0"/>
              <a:t>does, contain a portion of truth; and since the general </a:t>
            </a:r>
            <a:r>
              <a:rPr lang="en-US" dirty="0" smtClean="0"/>
              <a:t>or</a:t>
            </a:r>
            <a:r>
              <a:rPr lang="cs-CZ" dirty="0" smtClean="0"/>
              <a:t> </a:t>
            </a:r>
            <a:r>
              <a:rPr lang="en-US" dirty="0" smtClean="0"/>
              <a:t>prevailing </a:t>
            </a:r>
            <a:r>
              <a:rPr lang="en-US" dirty="0"/>
              <a:t>opinion on any subject is rarely or never the whole truth, it </a:t>
            </a:r>
            <a:r>
              <a:rPr lang="en-US" dirty="0" smtClean="0"/>
              <a:t>is</a:t>
            </a:r>
            <a:r>
              <a:rPr lang="cs-CZ" dirty="0" smtClean="0"/>
              <a:t> </a:t>
            </a:r>
            <a:r>
              <a:rPr lang="en-US" dirty="0" smtClean="0"/>
              <a:t>only </a:t>
            </a:r>
            <a:r>
              <a:rPr lang="en-US" dirty="0"/>
              <a:t>by the collision of adverse opinions that the remainder of the </a:t>
            </a:r>
            <a:r>
              <a:rPr lang="en-US" dirty="0" smtClean="0"/>
              <a:t>truth</a:t>
            </a:r>
            <a:r>
              <a:rPr lang="cs-CZ" dirty="0" smtClean="0"/>
              <a:t> </a:t>
            </a:r>
            <a:r>
              <a:rPr lang="en-US" dirty="0" smtClean="0"/>
              <a:t>has </a:t>
            </a:r>
            <a:r>
              <a:rPr lang="en-US" dirty="0"/>
              <a:t>any chance of being supplied.</a:t>
            </a:r>
          </a:p>
          <a:p>
            <a:pPr marL="800100" lvl="1" indent="-342900" algn="l">
              <a:buFont typeface="Wingdings" panose="05000000000000000000" pitchFamily="2" charset="2"/>
              <a:buChar char="q"/>
            </a:pPr>
            <a:endParaRPr lang="cs-CZ" dirty="0"/>
          </a:p>
        </p:txBody>
      </p:sp>
    </p:spTree>
    <p:extLst>
      <p:ext uri="{BB962C8B-B14F-4D97-AF65-F5344CB8AC3E}">
        <p14:creationId xmlns:p14="http://schemas.microsoft.com/office/powerpoint/2010/main" val="39500549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5976763"/>
          </a:xfrm>
        </p:spPr>
        <p:txBody>
          <a:bodyPr>
            <a:normAutofit/>
          </a:bodyPr>
          <a:lstStyle/>
          <a:p>
            <a:pPr algn="l"/>
            <a:r>
              <a:rPr lang="en-US" sz="3200" dirty="0"/>
              <a:t>John Stuart Mill: On Liberty. Chapters 1 and 2</a:t>
            </a:r>
            <a:r>
              <a:rPr lang="en-US" sz="3200" dirty="0" smtClean="0"/>
              <a:t>.</a:t>
            </a:r>
            <a:endParaRPr lang="cs-CZ" sz="3200" dirty="0" smtClean="0"/>
          </a:p>
          <a:p>
            <a:pPr marL="800100" lvl="1" indent="-342900" algn="l">
              <a:buFont typeface="Wingdings" panose="05000000000000000000" pitchFamily="2" charset="2"/>
              <a:buChar char="q"/>
            </a:pPr>
            <a:r>
              <a:rPr lang="en-US" dirty="0" smtClean="0"/>
              <a:t>Thirdly</a:t>
            </a:r>
            <a:r>
              <a:rPr lang="en-US" dirty="0"/>
              <a:t>, even if the received opinion be not only true, but the </a:t>
            </a:r>
            <a:r>
              <a:rPr lang="en-US" dirty="0" smtClean="0"/>
              <a:t>whole</a:t>
            </a:r>
            <a:r>
              <a:rPr lang="cs-CZ" dirty="0" smtClean="0"/>
              <a:t> </a:t>
            </a:r>
            <a:r>
              <a:rPr lang="en-US" dirty="0" smtClean="0"/>
              <a:t>truth</a:t>
            </a:r>
            <a:r>
              <a:rPr lang="en-US" dirty="0"/>
              <a:t>; unless it is suffered to be, and actually is, vigorously and </a:t>
            </a:r>
            <a:r>
              <a:rPr lang="en-US" dirty="0" smtClean="0"/>
              <a:t>earnestly</a:t>
            </a:r>
            <a:r>
              <a:rPr lang="cs-CZ" dirty="0" smtClean="0"/>
              <a:t> </a:t>
            </a:r>
            <a:r>
              <a:rPr lang="en-US" dirty="0" smtClean="0"/>
              <a:t>contested</a:t>
            </a:r>
            <a:r>
              <a:rPr lang="en-US" dirty="0"/>
              <a:t>, it will, by most of those who receive it, be held in </a:t>
            </a:r>
            <a:r>
              <a:rPr lang="en-US" dirty="0" smtClean="0"/>
              <a:t>the</a:t>
            </a:r>
            <a:r>
              <a:rPr lang="cs-CZ" dirty="0" smtClean="0"/>
              <a:t> </a:t>
            </a:r>
            <a:r>
              <a:rPr lang="en-US" dirty="0" smtClean="0"/>
              <a:t>manner </a:t>
            </a:r>
            <a:r>
              <a:rPr lang="en-US" dirty="0"/>
              <a:t>of a prejudice, with little comprehension or feeling of its </a:t>
            </a:r>
            <a:r>
              <a:rPr lang="en-US" dirty="0" smtClean="0"/>
              <a:t>rational</a:t>
            </a:r>
            <a:r>
              <a:rPr lang="cs-CZ" dirty="0" smtClean="0"/>
              <a:t> </a:t>
            </a:r>
            <a:r>
              <a:rPr lang="en-US" dirty="0" smtClean="0"/>
              <a:t>grounds</a:t>
            </a:r>
            <a:r>
              <a:rPr lang="en-US" dirty="0"/>
              <a:t>. And not only this, but</a:t>
            </a:r>
            <a:r>
              <a:rPr lang="en-US" dirty="0" smtClean="0"/>
              <a:t>,</a:t>
            </a:r>
            <a:endParaRPr lang="cs-CZ" dirty="0" smtClean="0"/>
          </a:p>
          <a:p>
            <a:pPr marL="800100" lvl="1" indent="-342900" algn="l">
              <a:buFont typeface="Wingdings" panose="05000000000000000000" pitchFamily="2" charset="2"/>
              <a:buChar char="q"/>
            </a:pPr>
            <a:r>
              <a:rPr lang="en-US" dirty="0" smtClean="0"/>
              <a:t>fourthly</a:t>
            </a:r>
            <a:r>
              <a:rPr lang="en-US" dirty="0"/>
              <a:t>, the meaning of the </a:t>
            </a:r>
            <a:r>
              <a:rPr lang="en-US" dirty="0" smtClean="0"/>
              <a:t>doctrine</a:t>
            </a:r>
            <a:r>
              <a:rPr lang="cs-CZ" dirty="0" smtClean="0"/>
              <a:t> </a:t>
            </a:r>
            <a:r>
              <a:rPr lang="en-US" dirty="0" smtClean="0"/>
              <a:t>itself </a:t>
            </a:r>
            <a:r>
              <a:rPr lang="en-US" dirty="0"/>
              <a:t>will be in danger of being lost, or enfeebled, and deprived </a:t>
            </a:r>
            <a:r>
              <a:rPr lang="en-US" dirty="0" smtClean="0"/>
              <a:t>of</a:t>
            </a:r>
            <a:r>
              <a:rPr lang="cs-CZ" dirty="0" smtClean="0"/>
              <a:t> </a:t>
            </a:r>
            <a:r>
              <a:rPr lang="en-US" dirty="0" smtClean="0"/>
              <a:t>its </a:t>
            </a:r>
            <a:r>
              <a:rPr lang="en-US" dirty="0"/>
              <a:t>vital effect on the character and conduct: the dogma becoming a </a:t>
            </a:r>
            <a:r>
              <a:rPr lang="en-US" dirty="0" smtClean="0"/>
              <a:t>mere</a:t>
            </a:r>
            <a:r>
              <a:rPr lang="cs-CZ" dirty="0" smtClean="0"/>
              <a:t> </a:t>
            </a:r>
            <a:r>
              <a:rPr lang="en-US" dirty="0" smtClean="0"/>
              <a:t>formal </a:t>
            </a:r>
            <a:r>
              <a:rPr lang="en-US" dirty="0"/>
              <a:t>profession, inefficacious for good, but cumbering the </a:t>
            </a:r>
            <a:r>
              <a:rPr lang="en-US" dirty="0" smtClean="0"/>
              <a:t>ground,</a:t>
            </a:r>
            <a:r>
              <a:rPr lang="cs-CZ" dirty="0" smtClean="0"/>
              <a:t> </a:t>
            </a:r>
            <a:r>
              <a:rPr lang="en-US" dirty="0" smtClean="0"/>
              <a:t>and </a:t>
            </a:r>
            <a:r>
              <a:rPr lang="en-US" dirty="0"/>
              <a:t>preventing the growth of any real and heartfelt conviction, </a:t>
            </a:r>
            <a:r>
              <a:rPr lang="en-US" dirty="0" smtClean="0"/>
              <a:t>from</a:t>
            </a:r>
            <a:r>
              <a:rPr lang="cs-CZ" dirty="0" smtClean="0"/>
              <a:t> </a:t>
            </a:r>
            <a:r>
              <a:rPr lang="cs-CZ" dirty="0" err="1" smtClean="0"/>
              <a:t>reason</a:t>
            </a:r>
            <a:r>
              <a:rPr lang="cs-CZ" dirty="0" smtClean="0"/>
              <a:t> </a:t>
            </a:r>
            <a:r>
              <a:rPr lang="cs-CZ" dirty="0" err="1"/>
              <a:t>or</a:t>
            </a:r>
            <a:r>
              <a:rPr lang="cs-CZ" dirty="0"/>
              <a:t> </a:t>
            </a:r>
            <a:r>
              <a:rPr lang="cs-CZ" dirty="0" err="1"/>
              <a:t>personal</a:t>
            </a:r>
            <a:r>
              <a:rPr lang="cs-CZ" dirty="0"/>
              <a:t> </a:t>
            </a:r>
            <a:r>
              <a:rPr lang="cs-CZ" dirty="0" err="1"/>
              <a:t>experience</a:t>
            </a:r>
            <a:r>
              <a:rPr lang="cs-CZ" dirty="0" smtClean="0"/>
              <a:t>.</a:t>
            </a:r>
            <a:endParaRPr lang="cs-CZ" dirty="0"/>
          </a:p>
        </p:txBody>
      </p:sp>
    </p:spTree>
    <p:extLst>
      <p:ext uri="{BB962C8B-B14F-4D97-AF65-F5344CB8AC3E}">
        <p14:creationId xmlns:p14="http://schemas.microsoft.com/office/powerpoint/2010/main" val="4138404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Outline</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514350" lvl="0" indent="-514350">
              <a:buFont typeface="+mj-lt"/>
              <a:buAutoNum type="arabicPeriod"/>
            </a:pPr>
            <a:endParaRPr lang="cs-CZ" dirty="0" smtClean="0"/>
          </a:p>
          <a:p>
            <a:pPr marL="514350" indent="-514350">
              <a:buFont typeface="+mj-lt"/>
              <a:buAutoNum type="arabicPeriod"/>
            </a:pPr>
            <a:endParaRPr lang="cs-CZ" dirty="0"/>
          </a:p>
        </p:txBody>
      </p:sp>
      <p:sp>
        <p:nvSpPr>
          <p:cNvPr id="2" name="Obdélník 1"/>
          <p:cNvSpPr/>
          <p:nvPr/>
        </p:nvSpPr>
        <p:spPr>
          <a:xfrm>
            <a:off x="251520" y="1351508"/>
            <a:ext cx="8640960" cy="2862322"/>
          </a:xfrm>
          <a:prstGeom prst="rect">
            <a:avLst/>
          </a:prstGeom>
        </p:spPr>
        <p:txBody>
          <a:bodyPr wrap="square">
            <a:spAutoFit/>
          </a:bodyPr>
          <a:lstStyle/>
          <a:p>
            <a:pPr marL="514350" lvl="0" indent="-514350">
              <a:buFont typeface="Wingdings" panose="05000000000000000000" pitchFamily="2" charset="2"/>
              <a:buChar char="v"/>
            </a:pPr>
            <a:r>
              <a:rPr lang="cs-CZ" sz="6000" dirty="0" err="1" smtClean="0"/>
              <a:t>Animals</a:t>
            </a:r>
            <a:r>
              <a:rPr lang="cs-CZ" sz="6000" dirty="0" smtClean="0"/>
              <a:t> </a:t>
            </a:r>
            <a:r>
              <a:rPr lang="cs-CZ" sz="6000" dirty="0" err="1" smtClean="0"/>
              <a:t>Ethics</a:t>
            </a:r>
            <a:endParaRPr lang="cs-CZ" sz="6000" dirty="0" smtClean="0"/>
          </a:p>
          <a:p>
            <a:pPr marL="514350" lvl="0" indent="-514350">
              <a:buFont typeface="Wingdings" panose="05000000000000000000" pitchFamily="2" charset="2"/>
              <a:buChar char="v"/>
            </a:pPr>
            <a:r>
              <a:rPr lang="cs-CZ" sz="6000" dirty="0" smtClean="0"/>
              <a:t>Etology and Konrad </a:t>
            </a:r>
            <a:r>
              <a:rPr lang="cs-CZ" sz="6000" dirty="0"/>
              <a:t>L</a:t>
            </a:r>
            <a:r>
              <a:rPr lang="cs-CZ" sz="6000" dirty="0" smtClean="0"/>
              <a:t>orenz</a:t>
            </a:r>
          </a:p>
        </p:txBody>
      </p:sp>
    </p:spTree>
    <p:extLst>
      <p:ext uri="{BB962C8B-B14F-4D97-AF65-F5344CB8AC3E}">
        <p14:creationId xmlns:p14="http://schemas.microsoft.com/office/powerpoint/2010/main" val="359283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Repetition</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514350" lvl="0" indent="-514350">
              <a:buFont typeface="+mj-lt"/>
              <a:buAutoNum type="arabicPeriod"/>
            </a:pPr>
            <a:endParaRPr lang="cs-CZ" dirty="0" smtClean="0"/>
          </a:p>
          <a:p>
            <a:pPr marL="880110" lvl="1" indent="-514350">
              <a:buFont typeface="+mj-lt"/>
              <a:buAutoNum type="arabicPeriod"/>
            </a:pPr>
            <a:endParaRPr lang="cs-CZ" dirty="0" smtClean="0"/>
          </a:p>
          <a:p>
            <a:pPr lvl="1">
              <a:buFont typeface="Wingdings" panose="05000000000000000000" pitchFamily="2" charset="2"/>
              <a:buChar char="v"/>
            </a:pPr>
            <a:endParaRPr lang="cs-CZ" dirty="0"/>
          </a:p>
        </p:txBody>
      </p:sp>
      <p:sp>
        <p:nvSpPr>
          <p:cNvPr id="2" name="Obdélník 1"/>
          <p:cNvSpPr/>
          <p:nvPr/>
        </p:nvSpPr>
        <p:spPr>
          <a:xfrm>
            <a:off x="251520" y="1124744"/>
            <a:ext cx="8640960" cy="6647974"/>
          </a:xfrm>
          <a:prstGeom prst="rect">
            <a:avLst/>
          </a:prstGeom>
        </p:spPr>
        <p:txBody>
          <a:bodyPr wrap="square">
            <a:spAutoFit/>
          </a:bodyPr>
          <a:lstStyle/>
          <a:p>
            <a:pPr marL="0" lvl="0" indent="0">
              <a:buNone/>
            </a:pPr>
            <a:r>
              <a:rPr lang="cs-CZ" sz="3600" dirty="0" err="1"/>
              <a:t>Moral</a:t>
            </a:r>
            <a:r>
              <a:rPr lang="cs-CZ" sz="3600" dirty="0"/>
              <a:t> personality – basic </a:t>
            </a:r>
            <a:r>
              <a:rPr lang="cs-CZ" sz="3600" dirty="0" err="1"/>
              <a:t>attributes</a:t>
            </a:r>
            <a:r>
              <a:rPr lang="cs-CZ" sz="3600" dirty="0"/>
              <a:t>: </a:t>
            </a:r>
            <a:r>
              <a:rPr lang="cs-CZ" sz="3600" dirty="0" err="1"/>
              <a:t>maybe</a:t>
            </a:r>
            <a:r>
              <a:rPr lang="cs-CZ" sz="3600" dirty="0"/>
              <a:t> </a:t>
            </a:r>
            <a:r>
              <a:rPr lang="cs-CZ" sz="3600" dirty="0" err="1"/>
              <a:t>like</a:t>
            </a:r>
            <a:r>
              <a:rPr lang="cs-CZ" sz="3600" dirty="0"/>
              <a:t> </a:t>
            </a:r>
            <a:r>
              <a:rPr lang="cs-CZ" sz="3600" dirty="0" err="1"/>
              <a:t>this</a:t>
            </a:r>
            <a:r>
              <a:rPr lang="cs-CZ" sz="3600" dirty="0"/>
              <a:t>:</a:t>
            </a:r>
          </a:p>
          <a:p>
            <a:pPr marL="937260" lvl="1" indent="-571500">
              <a:buFont typeface="Wingdings" panose="05000000000000000000" pitchFamily="2" charset="2"/>
              <a:buChar char="q"/>
            </a:pPr>
            <a:r>
              <a:rPr lang="cs-CZ" sz="3600" dirty="0" err="1"/>
              <a:t>Consciousness</a:t>
            </a:r>
            <a:r>
              <a:rPr lang="cs-CZ" sz="3600" dirty="0"/>
              <a:t> (</a:t>
            </a:r>
            <a:r>
              <a:rPr lang="cs-CZ" sz="3600" dirty="0" err="1"/>
              <a:t>feels</a:t>
            </a:r>
            <a:r>
              <a:rPr lang="cs-CZ" sz="3600" dirty="0"/>
              <a:t> </a:t>
            </a:r>
            <a:r>
              <a:rPr lang="cs-CZ" sz="3600" dirty="0" err="1"/>
              <a:t>pain</a:t>
            </a:r>
            <a:r>
              <a:rPr lang="cs-CZ" sz="3600" dirty="0"/>
              <a:t>)</a:t>
            </a:r>
          </a:p>
          <a:p>
            <a:pPr marL="937260" lvl="1" indent="-571500">
              <a:buFont typeface="Wingdings" panose="05000000000000000000" pitchFamily="2" charset="2"/>
              <a:buChar char="q"/>
            </a:pPr>
            <a:r>
              <a:rPr lang="cs-CZ" sz="3600" dirty="0" err="1"/>
              <a:t>Reasoning</a:t>
            </a:r>
            <a:endParaRPr lang="cs-CZ" sz="3600" dirty="0"/>
          </a:p>
          <a:p>
            <a:pPr marL="937260" lvl="1" indent="-571500">
              <a:buFont typeface="Wingdings" panose="05000000000000000000" pitchFamily="2" charset="2"/>
              <a:buChar char="q"/>
            </a:pPr>
            <a:r>
              <a:rPr lang="cs-CZ" sz="3600" dirty="0" err="1"/>
              <a:t>Self-motivated</a:t>
            </a:r>
            <a:r>
              <a:rPr lang="cs-CZ" sz="3600" dirty="0"/>
              <a:t> </a:t>
            </a:r>
            <a:r>
              <a:rPr lang="cs-CZ" sz="3600" dirty="0" err="1"/>
              <a:t>activity</a:t>
            </a:r>
            <a:endParaRPr lang="cs-CZ" sz="3600" dirty="0"/>
          </a:p>
          <a:p>
            <a:pPr marL="937260" lvl="1" indent="-571500">
              <a:buFont typeface="Wingdings" panose="05000000000000000000" pitchFamily="2" charset="2"/>
              <a:buChar char="q"/>
            </a:pPr>
            <a:r>
              <a:rPr lang="cs-CZ" sz="3600" dirty="0" err="1"/>
              <a:t>The</a:t>
            </a:r>
            <a:r>
              <a:rPr lang="cs-CZ" sz="3600" dirty="0"/>
              <a:t> </a:t>
            </a:r>
            <a:r>
              <a:rPr lang="cs-CZ" sz="3600" dirty="0" err="1"/>
              <a:t>capacity</a:t>
            </a:r>
            <a:r>
              <a:rPr lang="cs-CZ" sz="3600" dirty="0"/>
              <a:t> to </a:t>
            </a:r>
            <a:r>
              <a:rPr lang="cs-CZ" sz="3600" dirty="0" err="1"/>
              <a:t>communicate</a:t>
            </a:r>
            <a:endParaRPr lang="cs-CZ" sz="3600" dirty="0"/>
          </a:p>
          <a:p>
            <a:pPr marL="937260" lvl="1" indent="-571500">
              <a:buFont typeface="Wingdings" panose="05000000000000000000" pitchFamily="2" charset="2"/>
              <a:buChar char="q"/>
            </a:pPr>
            <a:r>
              <a:rPr lang="cs-CZ" sz="3600" dirty="0" err="1"/>
              <a:t>Self-awareness</a:t>
            </a:r>
            <a:endParaRPr lang="cs-CZ" sz="3600" dirty="0"/>
          </a:p>
          <a:p>
            <a:pPr marL="571500" indent="-571500">
              <a:buFont typeface="Wingdings" panose="05000000000000000000" pitchFamily="2" charset="2"/>
              <a:buChar char="q"/>
            </a:pPr>
            <a:r>
              <a:rPr lang="cs-CZ" sz="3600" dirty="0" err="1"/>
              <a:t>Moral</a:t>
            </a:r>
            <a:r>
              <a:rPr lang="cs-CZ" sz="3600" dirty="0"/>
              <a:t> </a:t>
            </a:r>
            <a:r>
              <a:rPr lang="cs-CZ" sz="3600" dirty="0" err="1"/>
              <a:t>community</a:t>
            </a:r>
            <a:r>
              <a:rPr lang="cs-CZ" sz="3600" dirty="0"/>
              <a:t> </a:t>
            </a:r>
            <a:r>
              <a:rPr lang="cs-CZ" sz="3600" dirty="0" err="1" smtClean="0"/>
              <a:t>consists</a:t>
            </a:r>
            <a:r>
              <a:rPr lang="cs-CZ" sz="3600" dirty="0" smtClean="0"/>
              <a:t> </a:t>
            </a:r>
            <a:r>
              <a:rPr lang="cs-CZ" sz="3600" dirty="0" err="1" smtClean="0"/>
              <a:t>of</a:t>
            </a:r>
            <a:r>
              <a:rPr lang="cs-CZ" sz="3600" dirty="0" smtClean="0"/>
              <a:t> </a:t>
            </a:r>
            <a:r>
              <a:rPr lang="cs-CZ" sz="3600" dirty="0" err="1"/>
              <a:t>moral</a:t>
            </a:r>
            <a:r>
              <a:rPr lang="cs-CZ" sz="3600" dirty="0"/>
              <a:t> </a:t>
            </a:r>
            <a:r>
              <a:rPr lang="cs-CZ" sz="3600" dirty="0" err="1"/>
              <a:t>personalities</a:t>
            </a:r>
            <a:r>
              <a:rPr lang="cs-CZ" sz="3600" dirty="0"/>
              <a:t>, </a:t>
            </a:r>
            <a:r>
              <a:rPr lang="cs-CZ" sz="3600" dirty="0" err="1" smtClean="0"/>
              <a:t>that</a:t>
            </a:r>
            <a:r>
              <a:rPr lang="cs-CZ" sz="3600" dirty="0" smtClean="0"/>
              <a:t> </a:t>
            </a:r>
            <a:r>
              <a:rPr lang="cs-CZ" sz="3600" dirty="0" err="1" smtClean="0"/>
              <a:t>have</a:t>
            </a:r>
            <a:r>
              <a:rPr lang="cs-CZ" sz="3600" dirty="0" smtClean="0"/>
              <a:t> </a:t>
            </a:r>
            <a:r>
              <a:rPr lang="cs-CZ" sz="3600" dirty="0" err="1"/>
              <a:t>an</a:t>
            </a:r>
            <a:r>
              <a:rPr lang="cs-CZ" sz="3600" dirty="0"/>
              <a:t> </a:t>
            </a:r>
            <a:r>
              <a:rPr lang="cs-CZ" sz="3600" dirty="0" err="1"/>
              <a:t>inherent</a:t>
            </a:r>
            <a:r>
              <a:rPr lang="cs-CZ" sz="3600" dirty="0"/>
              <a:t> </a:t>
            </a:r>
            <a:r>
              <a:rPr lang="cs-CZ" sz="3600" dirty="0" err="1"/>
              <a:t>value</a:t>
            </a:r>
            <a:r>
              <a:rPr lang="cs-CZ" sz="3600" dirty="0"/>
              <a:t>, a </a:t>
            </a:r>
            <a:r>
              <a:rPr lang="cs-CZ" sz="3600" dirty="0" err="1"/>
              <a:t>moral</a:t>
            </a:r>
            <a:r>
              <a:rPr lang="cs-CZ" sz="3600" dirty="0"/>
              <a:t> status and </a:t>
            </a:r>
            <a:r>
              <a:rPr lang="cs-CZ" sz="3600" dirty="0" err="1" smtClean="0"/>
              <a:t>rights</a:t>
            </a:r>
            <a:r>
              <a:rPr lang="cs-CZ" sz="3600" dirty="0" smtClean="0"/>
              <a:t>. </a:t>
            </a:r>
            <a:endParaRPr lang="cs-CZ" sz="3600" dirty="0"/>
          </a:p>
          <a:p>
            <a:pPr marL="937260" lvl="1" indent="-571500">
              <a:buFont typeface="Wingdings" panose="05000000000000000000" pitchFamily="2" charset="2"/>
              <a:buChar char="q"/>
            </a:pPr>
            <a:endParaRPr lang="cs-CZ" sz="4200" dirty="0"/>
          </a:p>
          <a:p>
            <a:pPr lvl="0">
              <a:buFont typeface="Wingdings" panose="05000000000000000000" pitchFamily="2" charset="2"/>
              <a:buChar char="q"/>
            </a:pPr>
            <a:endParaRPr lang="cs-CZ" dirty="0"/>
          </a:p>
        </p:txBody>
      </p:sp>
    </p:spTree>
    <p:extLst>
      <p:ext uri="{BB962C8B-B14F-4D97-AF65-F5344CB8AC3E}">
        <p14:creationId xmlns:p14="http://schemas.microsoft.com/office/powerpoint/2010/main" val="2781856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Animals</a:t>
            </a:r>
            <a:r>
              <a:rPr lang="cs-CZ" dirty="0" smtClean="0"/>
              <a:t> </a:t>
            </a:r>
            <a:r>
              <a:rPr lang="cs-CZ" dirty="0" err="1" smtClean="0"/>
              <a:t>Ethics</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514350" lvl="0" indent="-514350">
              <a:buFont typeface="+mj-lt"/>
              <a:buAutoNum type="arabicPeriod"/>
            </a:pPr>
            <a:endParaRPr lang="cs-CZ" dirty="0" smtClean="0"/>
          </a:p>
          <a:p>
            <a:pPr marL="880110" lvl="1" indent="-514350">
              <a:buFont typeface="+mj-lt"/>
              <a:buAutoNum type="arabicPeriod"/>
            </a:pPr>
            <a:endParaRPr lang="cs-CZ" dirty="0" smtClean="0"/>
          </a:p>
          <a:p>
            <a:pPr lvl="1">
              <a:buFont typeface="Wingdings" panose="05000000000000000000" pitchFamily="2" charset="2"/>
              <a:buChar char="v"/>
            </a:pPr>
            <a:endParaRPr lang="cs-CZ" dirty="0"/>
          </a:p>
        </p:txBody>
      </p:sp>
      <p:sp>
        <p:nvSpPr>
          <p:cNvPr id="2" name="Obdélník 1"/>
          <p:cNvSpPr/>
          <p:nvPr/>
        </p:nvSpPr>
        <p:spPr>
          <a:xfrm>
            <a:off x="251520" y="1351508"/>
            <a:ext cx="8640960" cy="3477875"/>
          </a:xfrm>
          <a:prstGeom prst="rect">
            <a:avLst/>
          </a:prstGeom>
        </p:spPr>
        <p:txBody>
          <a:bodyPr wrap="square">
            <a:spAutoFit/>
          </a:bodyPr>
          <a:lstStyle/>
          <a:p>
            <a:pPr marL="514350" lvl="0" indent="-514350">
              <a:buFont typeface="Wingdings" panose="05000000000000000000" pitchFamily="2" charset="2"/>
              <a:buChar char="v"/>
            </a:pPr>
            <a:r>
              <a:rPr lang="cs-CZ" sz="4400" dirty="0"/>
              <a:t>Are </a:t>
            </a:r>
            <a:r>
              <a:rPr lang="cs-CZ" sz="4400" dirty="0" err="1" smtClean="0"/>
              <a:t>animals</a:t>
            </a:r>
            <a:r>
              <a:rPr lang="cs-CZ" sz="4400" dirty="0" smtClean="0"/>
              <a:t> </a:t>
            </a:r>
            <a:r>
              <a:rPr lang="cs-CZ" sz="4400" dirty="0" err="1"/>
              <a:t>moral</a:t>
            </a:r>
            <a:r>
              <a:rPr lang="cs-CZ" sz="4400" dirty="0"/>
              <a:t> </a:t>
            </a:r>
            <a:r>
              <a:rPr lang="cs-CZ" sz="4400" dirty="0" err="1"/>
              <a:t>personalities</a:t>
            </a:r>
            <a:r>
              <a:rPr lang="cs-CZ" sz="4400" dirty="0"/>
              <a:t>? </a:t>
            </a:r>
            <a:endParaRPr lang="cs-CZ" sz="4400" dirty="0" smtClean="0"/>
          </a:p>
          <a:p>
            <a:pPr marL="514350" lvl="0" indent="-514350">
              <a:buFont typeface="Wingdings" panose="05000000000000000000" pitchFamily="2" charset="2"/>
              <a:buChar char="v"/>
            </a:pPr>
            <a:r>
              <a:rPr lang="cs-CZ" sz="4400" dirty="0" smtClean="0"/>
              <a:t>Do </a:t>
            </a:r>
            <a:r>
              <a:rPr lang="cs-CZ" sz="4400" dirty="0" err="1" smtClean="0"/>
              <a:t>animals</a:t>
            </a:r>
            <a:r>
              <a:rPr lang="cs-CZ" sz="4400" dirty="0" smtClean="0"/>
              <a:t> </a:t>
            </a:r>
            <a:r>
              <a:rPr lang="cs-CZ" sz="4400" dirty="0" err="1" smtClean="0"/>
              <a:t>have</a:t>
            </a:r>
            <a:r>
              <a:rPr lang="cs-CZ" sz="4400" dirty="0" smtClean="0"/>
              <a:t> full </a:t>
            </a:r>
            <a:r>
              <a:rPr lang="cs-CZ" sz="4400" dirty="0" err="1" smtClean="0"/>
              <a:t>moral</a:t>
            </a:r>
            <a:r>
              <a:rPr lang="cs-CZ" sz="4400" dirty="0" smtClean="0"/>
              <a:t> status? </a:t>
            </a:r>
          </a:p>
          <a:p>
            <a:pPr marL="514350" lvl="0" indent="-514350">
              <a:buFont typeface="Wingdings" panose="05000000000000000000" pitchFamily="2" charset="2"/>
              <a:buChar char="v"/>
            </a:pPr>
            <a:r>
              <a:rPr lang="cs-CZ" sz="4400" dirty="0" smtClean="0"/>
              <a:t>Are </a:t>
            </a:r>
            <a:r>
              <a:rPr lang="cs-CZ" sz="4400" dirty="0" err="1" smtClean="0"/>
              <a:t>they</a:t>
            </a:r>
            <a:r>
              <a:rPr lang="cs-CZ" sz="4400" dirty="0" smtClean="0"/>
              <a:t> part </a:t>
            </a:r>
            <a:r>
              <a:rPr lang="cs-CZ" sz="4400" dirty="0" err="1" smtClean="0"/>
              <a:t>of</a:t>
            </a:r>
            <a:r>
              <a:rPr lang="cs-CZ" sz="4400" dirty="0" smtClean="0"/>
              <a:t> </a:t>
            </a:r>
            <a:r>
              <a:rPr lang="cs-CZ" sz="4400" dirty="0" err="1" smtClean="0"/>
              <a:t>moral</a:t>
            </a:r>
            <a:r>
              <a:rPr lang="cs-CZ" sz="4400" dirty="0" smtClean="0"/>
              <a:t> </a:t>
            </a:r>
            <a:r>
              <a:rPr lang="cs-CZ" sz="4400" dirty="0" err="1" smtClean="0"/>
              <a:t>community</a:t>
            </a:r>
            <a:r>
              <a:rPr lang="cs-CZ" sz="4400" dirty="0" smtClean="0"/>
              <a:t>?</a:t>
            </a:r>
          </a:p>
          <a:p>
            <a:pPr marL="514350" indent="-514350">
              <a:buFont typeface="Wingdings" panose="05000000000000000000" pitchFamily="2" charset="2"/>
              <a:buChar char="v"/>
            </a:pPr>
            <a:r>
              <a:rPr lang="cs-CZ" sz="4400" dirty="0"/>
              <a:t>Do </a:t>
            </a:r>
            <a:r>
              <a:rPr lang="cs-CZ" sz="4400" dirty="0" err="1"/>
              <a:t>they</a:t>
            </a:r>
            <a:r>
              <a:rPr lang="cs-CZ" sz="4400" dirty="0"/>
              <a:t> </a:t>
            </a:r>
            <a:r>
              <a:rPr lang="cs-CZ" sz="4400" dirty="0" err="1"/>
              <a:t>have</a:t>
            </a:r>
            <a:r>
              <a:rPr lang="cs-CZ" sz="4400" dirty="0"/>
              <a:t> </a:t>
            </a:r>
            <a:r>
              <a:rPr lang="cs-CZ" sz="4400" dirty="0" err="1"/>
              <a:t>an</a:t>
            </a:r>
            <a:r>
              <a:rPr lang="cs-CZ" sz="4400" dirty="0"/>
              <a:t> </a:t>
            </a:r>
            <a:r>
              <a:rPr lang="cs-CZ" sz="4400" dirty="0" err="1"/>
              <a:t>inherent</a:t>
            </a:r>
            <a:r>
              <a:rPr lang="cs-CZ" sz="4400" dirty="0"/>
              <a:t> </a:t>
            </a:r>
            <a:r>
              <a:rPr lang="cs-CZ" sz="4400" dirty="0" err="1"/>
              <a:t>value</a:t>
            </a:r>
            <a:r>
              <a:rPr lang="cs-CZ" sz="4400" dirty="0"/>
              <a:t>? </a:t>
            </a:r>
            <a:r>
              <a:rPr lang="cs-CZ" sz="4400" dirty="0" smtClean="0"/>
              <a:t> </a:t>
            </a:r>
          </a:p>
          <a:p>
            <a:pPr marL="514350" lvl="0" indent="-514350">
              <a:buFont typeface="Wingdings" panose="05000000000000000000" pitchFamily="2" charset="2"/>
              <a:buChar char="v"/>
            </a:pPr>
            <a:r>
              <a:rPr lang="cs-CZ" sz="4400" dirty="0" smtClean="0"/>
              <a:t>Do </a:t>
            </a:r>
            <a:r>
              <a:rPr lang="cs-CZ" sz="4400" dirty="0" err="1"/>
              <a:t>animals</a:t>
            </a:r>
            <a:r>
              <a:rPr lang="cs-CZ" sz="4400" dirty="0"/>
              <a:t> </a:t>
            </a:r>
            <a:r>
              <a:rPr lang="cs-CZ" sz="4400" dirty="0" err="1"/>
              <a:t>have</a:t>
            </a:r>
            <a:r>
              <a:rPr lang="cs-CZ" sz="4400" dirty="0"/>
              <a:t> </a:t>
            </a:r>
            <a:r>
              <a:rPr lang="cs-CZ" sz="4400" dirty="0" err="1"/>
              <a:t>rights</a:t>
            </a:r>
            <a:r>
              <a:rPr lang="cs-CZ" sz="4400" dirty="0"/>
              <a:t>? </a:t>
            </a:r>
          </a:p>
        </p:txBody>
      </p:sp>
    </p:spTree>
    <p:extLst>
      <p:ext uri="{BB962C8B-B14F-4D97-AF65-F5344CB8AC3E}">
        <p14:creationId xmlns:p14="http://schemas.microsoft.com/office/powerpoint/2010/main" val="14574276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Animals</a:t>
            </a:r>
            <a:r>
              <a:rPr lang="cs-CZ" dirty="0" smtClean="0"/>
              <a:t> </a:t>
            </a:r>
            <a:r>
              <a:rPr lang="cs-CZ" dirty="0" err="1" smtClean="0"/>
              <a:t>Ethics</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514350" lvl="0" indent="-514350">
              <a:buFont typeface="+mj-lt"/>
              <a:buAutoNum type="arabicPeriod"/>
            </a:pPr>
            <a:endParaRPr lang="cs-CZ" dirty="0" smtClean="0"/>
          </a:p>
          <a:p>
            <a:pPr marL="880110" lvl="1" indent="-514350">
              <a:buFont typeface="+mj-lt"/>
              <a:buAutoNum type="arabicPeriod"/>
            </a:pPr>
            <a:endParaRPr lang="cs-CZ" dirty="0" smtClean="0"/>
          </a:p>
          <a:p>
            <a:pPr lvl="1">
              <a:buFont typeface="Wingdings" panose="05000000000000000000" pitchFamily="2" charset="2"/>
              <a:buChar char="v"/>
            </a:pPr>
            <a:endParaRPr lang="cs-CZ" dirty="0"/>
          </a:p>
        </p:txBody>
      </p:sp>
      <p:sp>
        <p:nvSpPr>
          <p:cNvPr id="2" name="Obdélník 1"/>
          <p:cNvSpPr/>
          <p:nvPr/>
        </p:nvSpPr>
        <p:spPr>
          <a:xfrm>
            <a:off x="251520" y="1124744"/>
            <a:ext cx="8640960" cy="5816977"/>
          </a:xfrm>
          <a:prstGeom prst="rect">
            <a:avLst/>
          </a:prstGeom>
        </p:spPr>
        <p:txBody>
          <a:bodyPr wrap="square">
            <a:spAutoFit/>
          </a:bodyPr>
          <a:lstStyle/>
          <a:p>
            <a:pPr marL="514350" lvl="0" indent="-514350">
              <a:buFont typeface="Wingdings" panose="05000000000000000000" pitchFamily="2" charset="2"/>
              <a:buChar char="v"/>
            </a:pPr>
            <a:r>
              <a:rPr lang="cs-CZ" sz="4400" dirty="0" smtClean="0"/>
              <a:t> </a:t>
            </a:r>
            <a:r>
              <a:rPr lang="cs-CZ" sz="4400" dirty="0" err="1" smtClean="0"/>
              <a:t>Kantian</a:t>
            </a:r>
            <a:r>
              <a:rPr lang="cs-CZ" sz="4400" dirty="0" smtClean="0"/>
              <a:t> </a:t>
            </a:r>
            <a:r>
              <a:rPr lang="cs-CZ" sz="4400" dirty="0" err="1" smtClean="0"/>
              <a:t>opinion</a:t>
            </a:r>
            <a:r>
              <a:rPr lang="cs-CZ" sz="4400" dirty="0" smtClean="0"/>
              <a:t> on </a:t>
            </a:r>
            <a:r>
              <a:rPr lang="cs-CZ" sz="4400" dirty="0" err="1" smtClean="0"/>
              <a:t>inherent</a:t>
            </a:r>
            <a:r>
              <a:rPr lang="cs-CZ" sz="4400" dirty="0" smtClean="0"/>
              <a:t> </a:t>
            </a:r>
            <a:r>
              <a:rPr lang="cs-CZ" sz="4400" dirty="0" err="1" smtClean="0"/>
              <a:t>value</a:t>
            </a:r>
            <a:endParaRPr lang="cs-CZ" sz="4400" dirty="0" smtClean="0"/>
          </a:p>
          <a:p>
            <a:pPr marL="971550" lvl="1" indent="-514350">
              <a:buFont typeface="Wingdings" panose="05000000000000000000" pitchFamily="2" charset="2"/>
              <a:buChar char="v"/>
            </a:pPr>
            <a:r>
              <a:rPr lang="cs-CZ" sz="4400" dirty="0" err="1" smtClean="0"/>
              <a:t>Only</a:t>
            </a:r>
            <a:r>
              <a:rPr lang="cs-CZ" sz="4400" dirty="0" smtClean="0"/>
              <a:t> </a:t>
            </a:r>
            <a:r>
              <a:rPr lang="cs-CZ" sz="4400" dirty="0" err="1" smtClean="0"/>
              <a:t>human</a:t>
            </a:r>
            <a:r>
              <a:rPr lang="cs-CZ" sz="4400" dirty="0" smtClean="0"/>
              <a:t> </a:t>
            </a:r>
            <a:r>
              <a:rPr lang="cs-CZ" sz="4400" dirty="0" err="1" smtClean="0"/>
              <a:t>beings</a:t>
            </a:r>
            <a:r>
              <a:rPr lang="cs-CZ" sz="4400" dirty="0" smtClean="0"/>
              <a:t> </a:t>
            </a:r>
            <a:r>
              <a:rPr lang="cs-CZ" sz="4400" dirty="0" err="1" smtClean="0"/>
              <a:t>have</a:t>
            </a:r>
            <a:r>
              <a:rPr lang="cs-CZ" sz="4400" dirty="0" smtClean="0"/>
              <a:t> </a:t>
            </a:r>
            <a:r>
              <a:rPr lang="cs-CZ" sz="4400" dirty="0" err="1" smtClean="0"/>
              <a:t>an</a:t>
            </a:r>
            <a:r>
              <a:rPr lang="cs-CZ" sz="4400" dirty="0" smtClean="0"/>
              <a:t> </a:t>
            </a:r>
            <a:r>
              <a:rPr lang="cs-CZ" sz="4400" dirty="0" err="1" smtClean="0"/>
              <a:t>inherent</a:t>
            </a:r>
            <a:r>
              <a:rPr lang="cs-CZ" sz="4400" dirty="0" smtClean="0"/>
              <a:t> </a:t>
            </a:r>
            <a:r>
              <a:rPr lang="cs-CZ" sz="4400" dirty="0" err="1" smtClean="0"/>
              <a:t>value</a:t>
            </a:r>
            <a:r>
              <a:rPr lang="cs-CZ" sz="4400" dirty="0" smtClean="0"/>
              <a:t>, </a:t>
            </a:r>
            <a:r>
              <a:rPr lang="cs-CZ" sz="4400" dirty="0" err="1" smtClean="0"/>
              <a:t>because</a:t>
            </a:r>
            <a:r>
              <a:rPr lang="cs-CZ" sz="4400" dirty="0" smtClean="0"/>
              <a:t> </a:t>
            </a:r>
            <a:r>
              <a:rPr lang="cs-CZ" sz="4400" dirty="0" err="1" smtClean="0"/>
              <a:t>they</a:t>
            </a:r>
            <a:r>
              <a:rPr lang="cs-CZ" sz="4400" dirty="0" smtClean="0"/>
              <a:t> </a:t>
            </a:r>
            <a:r>
              <a:rPr lang="cs-CZ" sz="4400" dirty="0" err="1" smtClean="0"/>
              <a:t>can</a:t>
            </a:r>
            <a:r>
              <a:rPr lang="cs-CZ" sz="4400" dirty="0" smtClean="0"/>
              <a:t> set </a:t>
            </a:r>
            <a:r>
              <a:rPr lang="cs-CZ" sz="4400" dirty="0" err="1" smtClean="0"/>
              <a:t>autonomously</a:t>
            </a:r>
            <a:r>
              <a:rPr lang="cs-CZ" sz="4400" dirty="0" smtClean="0"/>
              <a:t> </a:t>
            </a:r>
            <a:r>
              <a:rPr lang="cs-CZ" sz="4400" dirty="0" err="1" smtClean="0"/>
              <a:t>their</a:t>
            </a:r>
            <a:r>
              <a:rPr lang="cs-CZ" sz="4400" dirty="0" smtClean="0"/>
              <a:t> </a:t>
            </a:r>
            <a:r>
              <a:rPr lang="cs-CZ" sz="4400" dirty="0" err="1" smtClean="0"/>
              <a:t>moral</a:t>
            </a:r>
            <a:r>
              <a:rPr lang="cs-CZ" sz="4400" dirty="0" smtClean="0"/>
              <a:t> </a:t>
            </a:r>
            <a:r>
              <a:rPr lang="cs-CZ" sz="4400" dirty="0" err="1" smtClean="0"/>
              <a:t>duties</a:t>
            </a:r>
            <a:r>
              <a:rPr lang="cs-CZ" sz="4400" dirty="0" smtClean="0"/>
              <a:t>.</a:t>
            </a:r>
          </a:p>
          <a:p>
            <a:pPr lvl="1"/>
            <a:endParaRPr lang="cs-CZ" sz="4800" dirty="0" smtClean="0"/>
          </a:p>
          <a:p>
            <a:pPr marL="514350" lvl="0" indent="-514350">
              <a:buFont typeface="Wingdings" panose="05000000000000000000" pitchFamily="2" charset="2"/>
              <a:buChar char="v"/>
            </a:pPr>
            <a:endParaRPr lang="cs-CZ" sz="4800" dirty="0" smtClean="0"/>
          </a:p>
          <a:p>
            <a:pPr lvl="0"/>
            <a:endParaRPr lang="cs-CZ" sz="2800" dirty="0" smtClean="0"/>
          </a:p>
          <a:p>
            <a:pPr marL="514350" lvl="0" indent="-514350">
              <a:buFont typeface="Wingdings" panose="05000000000000000000" pitchFamily="2" charset="2"/>
              <a:buChar char="v"/>
            </a:pPr>
            <a:endParaRPr lang="cs-CZ" sz="2800" dirty="0"/>
          </a:p>
        </p:txBody>
      </p:sp>
    </p:spTree>
    <p:extLst>
      <p:ext uri="{BB962C8B-B14F-4D97-AF65-F5344CB8AC3E}">
        <p14:creationId xmlns:p14="http://schemas.microsoft.com/office/powerpoint/2010/main" val="22041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4925" y="115888"/>
            <a:ext cx="9109075" cy="576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571500" indent="-569913">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571500" algn="l"/>
                <a:tab pos="1485900" algn="l"/>
                <a:tab pos="2400300" algn="l"/>
                <a:tab pos="3314700" algn="l"/>
                <a:tab pos="4229100" algn="l"/>
                <a:tab pos="5143500" algn="l"/>
                <a:tab pos="6057900" algn="l"/>
                <a:tab pos="6972300" algn="l"/>
                <a:tab pos="7886700" algn="l"/>
                <a:tab pos="8801100" algn="l"/>
                <a:tab pos="9715500" algn="l"/>
                <a:tab pos="10629900" algn="l"/>
              </a:tabLst>
              <a:defRPr>
                <a:solidFill>
                  <a:srgbClr val="FFFFFF"/>
                </a:solidFill>
                <a:latin typeface="Garamond" pitchFamily="16" charset="0"/>
                <a:ea typeface="Noto Sans CJK SC Regular" charset="0"/>
                <a:cs typeface="Noto Sans CJK SC Regular" charset="0"/>
              </a:defRPr>
            </a:lvl9pPr>
          </a:lstStyle>
          <a:p>
            <a:pPr algn="ctr">
              <a:lnSpc>
                <a:spcPct val="80000"/>
              </a:lnSpc>
              <a:buClrTx/>
              <a:buFontTx/>
              <a:buNone/>
              <a:defRPr/>
            </a:pPr>
            <a:r>
              <a:rPr lang="cs-CZ" sz="3600" b="1" dirty="0" err="1" smtClean="0">
                <a:solidFill>
                  <a:srgbClr val="E5E5FF"/>
                </a:solidFill>
                <a:effectLst>
                  <a:outerShdw blurRad="38100" dist="38100" dir="2700000" algn="tl">
                    <a:srgbClr val="000000"/>
                  </a:outerShdw>
                </a:effectLst>
              </a:rPr>
              <a:t>Required</a:t>
            </a:r>
            <a:r>
              <a:rPr lang="cs-CZ" sz="3600" b="1" dirty="0" smtClean="0">
                <a:solidFill>
                  <a:srgbClr val="E5E5FF"/>
                </a:solidFill>
                <a:effectLst>
                  <a:outerShdw blurRad="38100" dist="38100" dir="2700000" algn="tl">
                    <a:srgbClr val="000000"/>
                  </a:outerShdw>
                </a:effectLst>
              </a:rPr>
              <a:t> Video </a:t>
            </a:r>
            <a:r>
              <a:rPr lang="cs-CZ" sz="3600" b="1" dirty="0" err="1" smtClean="0">
                <a:solidFill>
                  <a:srgbClr val="E5E5FF"/>
                </a:solidFill>
                <a:effectLst>
                  <a:outerShdw blurRad="38100" dist="38100" dir="2700000" algn="tl">
                    <a:srgbClr val="000000"/>
                  </a:outerShdw>
                </a:effectLst>
              </a:rPr>
              <a:t>Watching</a:t>
            </a:r>
            <a:r>
              <a:rPr lang="cs-CZ" sz="3600" b="1" dirty="0" smtClean="0">
                <a:solidFill>
                  <a:srgbClr val="E5E5FF"/>
                </a:solidFill>
                <a:effectLst>
                  <a:outerShdw blurRad="38100" dist="38100" dir="2700000" algn="tl">
                    <a:srgbClr val="000000"/>
                  </a:outerShdw>
                </a:effectLst>
              </a:rPr>
              <a:t> - </a:t>
            </a:r>
            <a:r>
              <a:rPr lang="cs-CZ" sz="3600" b="1" dirty="0" err="1" smtClean="0">
                <a:solidFill>
                  <a:srgbClr val="E5E5FF"/>
                </a:solidFill>
                <a:effectLst>
                  <a:outerShdw blurRad="38100" dist="38100" dir="2700000" algn="tl">
                    <a:srgbClr val="000000"/>
                  </a:outerShdw>
                </a:effectLst>
              </a:rPr>
              <a:t>Promotion</a:t>
            </a:r>
            <a:endParaRPr lang="cs-CZ" sz="3600" b="1" dirty="0" smtClean="0">
              <a:solidFill>
                <a:srgbClr val="E5E5FF"/>
              </a:solidFill>
              <a:effectLst>
                <a:outerShdw blurRad="38100" dist="38100" dir="2700000" algn="tl">
                  <a:srgbClr val="000000"/>
                </a:outerShdw>
              </a:effectLst>
            </a:endParaRPr>
          </a:p>
        </p:txBody>
      </p:sp>
      <p:sp>
        <p:nvSpPr>
          <p:cNvPr id="17410" name="Text Box 2"/>
          <p:cNvSpPr txBox="1">
            <a:spLocks noChangeArrowheads="1"/>
          </p:cNvSpPr>
          <p:nvPr/>
        </p:nvSpPr>
        <p:spPr bwMode="auto">
          <a:xfrm>
            <a:off x="179512" y="764704"/>
            <a:ext cx="8568631" cy="6279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Garamond" pitchFamily="16" charset="0"/>
                <a:ea typeface="Noto Sans CJK SC Regular" charset="0"/>
                <a:cs typeface="Noto Sans CJK SC Regular" charset="0"/>
              </a:defRPr>
            </a:lvl9pPr>
          </a:lstStyle>
          <a:p>
            <a:r>
              <a:rPr lang="en-US" dirty="0"/>
              <a:t>James Buchanan: https://www.youtube.com/watch?v=178aognlYHA</a:t>
            </a:r>
            <a:r>
              <a:rPr lang="cs-CZ" dirty="0" smtClean="0"/>
              <a:t/>
            </a:r>
            <a:br>
              <a:rPr lang="cs-CZ" dirty="0" smtClean="0"/>
            </a:br>
            <a:endParaRPr lang="cs-CZ" dirty="0" smtClean="0"/>
          </a:p>
          <a:p>
            <a:r>
              <a:rPr lang="cs-CZ" dirty="0" smtClean="0">
                <a:effectLst>
                  <a:outerShdw blurRad="38100" dist="38100" dir="2700000" algn="tl">
                    <a:srgbClr val="000000"/>
                  </a:outerShdw>
                </a:effectLst>
                <a:hlinkClick r:id="rId3"/>
              </a:rPr>
              <a:t>James </a:t>
            </a:r>
            <a:r>
              <a:rPr lang="cs-CZ" dirty="0" err="1" smtClean="0">
                <a:effectLst>
                  <a:outerShdw blurRad="38100" dist="38100" dir="2700000" algn="tl">
                    <a:srgbClr val="000000"/>
                  </a:outerShdw>
                </a:effectLst>
                <a:hlinkClick r:id="rId3"/>
              </a:rPr>
              <a:t>Buchanan</a:t>
            </a:r>
            <a:r>
              <a:rPr lang="cs-CZ" dirty="0" smtClean="0">
                <a:effectLst>
                  <a:outerShdw blurRad="38100" dist="38100" dir="2700000" algn="tl">
                    <a:srgbClr val="000000"/>
                  </a:outerShdw>
                </a:effectLst>
                <a:hlinkClick r:id="rId3"/>
              </a:rPr>
              <a:t> </a:t>
            </a:r>
            <a:r>
              <a:rPr lang="cs-CZ" dirty="0" smtClean="0">
                <a:effectLst>
                  <a:outerShdw blurRad="38100" dist="38100" dir="2700000" algn="tl">
                    <a:srgbClr val="000000"/>
                  </a:outerShdw>
                </a:effectLst>
              </a:rPr>
              <a:t>(1919 – 2013)</a:t>
            </a:r>
          </a:p>
          <a:p>
            <a:endParaRPr lang="cs-CZ" dirty="0" smtClean="0">
              <a:effectLst>
                <a:outerShdw blurRad="38100" dist="38100" dir="2700000" algn="tl">
                  <a:srgbClr val="000000"/>
                </a:outerShdw>
              </a:effectLst>
            </a:endParaRPr>
          </a:p>
          <a:p>
            <a:r>
              <a:rPr lang="cs-CZ" dirty="0" smtClean="0"/>
              <a:t>A</a:t>
            </a:r>
            <a:r>
              <a:rPr lang="en-US" dirty="0" smtClean="0"/>
              <a:t>n </a:t>
            </a:r>
            <a:r>
              <a:rPr lang="en-US" dirty="0"/>
              <a:t>American </a:t>
            </a:r>
            <a:r>
              <a:rPr lang="en-US" dirty="0">
                <a:hlinkClick r:id="rId4" tooltip="Economist"/>
              </a:rPr>
              <a:t>economist</a:t>
            </a:r>
            <a:r>
              <a:rPr lang="en-US" dirty="0"/>
              <a:t> known for his work on </a:t>
            </a:r>
            <a:r>
              <a:rPr lang="en-US" dirty="0">
                <a:hlinkClick r:id="rId5" tooltip="Public choice theory"/>
              </a:rPr>
              <a:t>public choice </a:t>
            </a:r>
            <a:r>
              <a:rPr lang="en-US" dirty="0" smtClean="0">
                <a:hlinkClick r:id="rId5" tooltip="Public choice theory"/>
              </a:rPr>
              <a:t>theory</a:t>
            </a:r>
            <a:r>
              <a:rPr lang="cs-CZ" baseline="30000" dirty="0"/>
              <a:t> </a:t>
            </a:r>
            <a:r>
              <a:rPr lang="en-US" dirty="0" smtClean="0"/>
              <a:t>originally </a:t>
            </a:r>
            <a:r>
              <a:rPr lang="en-US" dirty="0"/>
              <a:t>outlined in his most famous work, </a:t>
            </a:r>
            <a:r>
              <a:rPr lang="en-US" i="1" dirty="0">
                <a:hlinkClick r:id="rId6" tooltip="The Calculus of Consent"/>
              </a:rPr>
              <a:t>The Calculus of Consent</a:t>
            </a:r>
            <a:r>
              <a:rPr lang="en-US" dirty="0"/>
              <a:t>, co-authored with </a:t>
            </a:r>
            <a:r>
              <a:rPr lang="en-US" dirty="0">
                <a:hlinkClick r:id="rId7" tooltip="Gordon Tullock"/>
              </a:rPr>
              <a:t>Gordon </a:t>
            </a:r>
            <a:r>
              <a:rPr lang="en-US" dirty="0" err="1">
                <a:hlinkClick r:id="rId7" tooltip="Gordon Tullock"/>
              </a:rPr>
              <a:t>Tullock</a:t>
            </a:r>
            <a:r>
              <a:rPr lang="en-US" dirty="0"/>
              <a:t> in 1962. He continued to develop the theory, eventually receiving the </a:t>
            </a:r>
            <a:r>
              <a:rPr lang="en-US" dirty="0">
                <a:hlinkClick r:id="rId8" tooltip="Nobel Memorial Prize in Economic Sciences"/>
              </a:rPr>
              <a:t>Nobel Memorial Prize in Economic Sciences</a:t>
            </a:r>
            <a:r>
              <a:rPr lang="en-US" dirty="0"/>
              <a:t> in 1986. Buchanan's work initiated research on how politicians' and bureaucrats' self-interest, utility maximization, and other non-wealth-maximizing considerations affect their decision-making. He was </a:t>
            </a:r>
            <a:r>
              <a:rPr lang="en-US" dirty="0" smtClean="0"/>
              <a:t>a </a:t>
            </a:r>
            <a:r>
              <a:rPr lang="en-US" dirty="0"/>
              <a:t>member of the </a:t>
            </a:r>
            <a:r>
              <a:rPr lang="en-US" dirty="0">
                <a:hlinkClick r:id="rId9" tooltip="Mont Pelerin Society"/>
              </a:rPr>
              <a:t>Mont </a:t>
            </a:r>
            <a:r>
              <a:rPr lang="en-US" dirty="0" err="1">
                <a:hlinkClick r:id="rId9" tooltip="Mont Pelerin Society"/>
              </a:rPr>
              <a:t>Pelerin</a:t>
            </a:r>
            <a:r>
              <a:rPr lang="en-US" dirty="0">
                <a:hlinkClick r:id="rId9" tooltip="Mont Pelerin Society"/>
              </a:rPr>
              <a:t> Society</a:t>
            </a:r>
            <a:r>
              <a:rPr lang="en-US" dirty="0"/>
              <a:t> (MPS) and MPS president from 1984 to </a:t>
            </a:r>
            <a:r>
              <a:rPr lang="en-US" dirty="0" smtClean="0"/>
              <a:t>1986</a:t>
            </a:r>
            <a:r>
              <a:rPr lang="cs-CZ" dirty="0" smtClean="0"/>
              <a:t> and </a:t>
            </a:r>
            <a:r>
              <a:rPr lang="en-US" dirty="0" smtClean="0"/>
              <a:t>a </a:t>
            </a:r>
            <a:r>
              <a:rPr lang="en-US" dirty="0"/>
              <a:t>Distinguished Senior Fellow of the </a:t>
            </a:r>
            <a:r>
              <a:rPr lang="en-US" dirty="0">
                <a:hlinkClick r:id="rId10" tooltip="Cato Institute"/>
              </a:rPr>
              <a:t>Cato </a:t>
            </a:r>
            <a:r>
              <a:rPr lang="en-US" dirty="0" smtClean="0">
                <a:hlinkClick r:id="rId10" tooltip="Cato Institute"/>
              </a:rPr>
              <a:t>Institute</a:t>
            </a:r>
            <a:r>
              <a:rPr lang="cs-CZ" dirty="0"/>
              <a:t>.</a:t>
            </a:r>
            <a:endParaRPr lang="cs-CZ"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401525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Animals</a:t>
            </a:r>
            <a:r>
              <a:rPr lang="cs-CZ" dirty="0" smtClean="0"/>
              <a:t> </a:t>
            </a:r>
            <a:r>
              <a:rPr lang="cs-CZ" dirty="0" err="1" smtClean="0"/>
              <a:t>Ethics</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514350" lvl="0" indent="-514350">
              <a:buFont typeface="+mj-lt"/>
              <a:buAutoNum type="arabicPeriod"/>
            </a:pPr>
            <a:endParaRPr lang="cs-CZ" dirty="0" smtClean="0"/>
          </a:p>
          <a:p>
            <a:pPr marL="880110" lvl="1" indent="-514350">
              <a:buFont typeface="+mj-lt"/>
              <a:buAutoNum type="arabicPeriod"/>
            </a:pPr>
            <a:endParaRPr lang="cs-CZ" dirty="0" smtClean="0"/>
          </a:p>
          <a:p>
            <a:pPr lvl="1">
              <a:buFont typeface="Wingdings" panose="05000000000000000000" pitchFamily="2" charset="2"/>
              <a:buChar char="v"/>
            </a:pPr>
            <a:endParaRPr lang="cs-CZ" dirty="0"/>
          </a:p>
        </p:txBody>
      </p:sp>
      <p:sp>
        <p:nvSpPr>
          <p:cNvPr id="2" name="Obdélník 1"/>
          <p:cNvSpPr/>
          <p:nvPr/>
        </p:nvSpPr>
        <p:spPr>
          <a:xfrm>
            <a:off x="251520" y="1351508"/>
            <a:ext cx="8640960" cy="5386090"/>
          </a:xfrm>
          <a:prstGeom prst="rect">
            <a:avLst/>
          </a:prstGeom>
        </p:spPr>
        <p:txBody>
          <a:bodyPr wrap="square">
            <a:spAutoFit/>
          </a:bodyPr>
          <a:lstStyle/>
          <a:p>
            <a:pPr marL="514350" indent="-514350">
              <a:buFont typeface="Wingdings" panose="05000000000000000000" pitchFamily="2" charset="2"/>
              <a:buChar char="v"/>
            </a:pPr>
            <a:r>
              <a:rPr lang="cs-CZ" sz="4800" dirty="0" smtClean="0"/>
              <a:t>Do </a:t>
            </a:r>
            <a:r>
              <a:rPr lang="cs-CZ" sz="4800" dirty="0" err="1" smtClean="0"/>
              <a:t>we</a:t>
            </a:r>
            <a:r>
              <a:rPr lang="cs-CZ" sz="4800" dirty="0" smtClean="0"/>
              <a:t> </a:t>
            </a:r>
            <a:r>
              <a:rPr lang="cs-CZ" sz="4800" dirty="0" err="1" smtClean="0"/>
              <a:t>have</a:t>
            </a:r>
            <a:r>
              <a:rPr lang="cs-CZ" sz="4800" dirty="0" smtClean="0"/>
              <a:t> to </a:t>
            </a:r>
            <a:r>
              <a:rPr lang="cs-CZ" sz="4800" dirty="0" err="1" smtClean="0"/>
              <a:t>take</a:t>
            </a:r>
            <a:r>
              <a:rPr lang="cs-CZ" sz="4800" dirty="0" smtClean="0"/>
              <a:t> </a:t>
            </a:r>
            <a:r>
              <a:rPr lang="cs-CZ" sz="4800" dirty="0" err="1" smtClean="0"/>
              <a:t>animals</a:t>
            </a:r>
            <a:r>
              <a:rPr lang="cs-CZ" sz="4800" dirty="0" smtClean="0"/>
              <a:t>´ </a:t>
            </a:r>
            <a:r>
              <a:rPr lang="cs-CZ" sz="4800" dirty="0" err="1" smtClean="0"/>
              <a:t>interests</a:t>
            </a:r>
            <a:r>
              <a:rPr lang="cs-CZ" sz="4800" dirty="0" smtClean="0"/>
              <a:t> </a:t>
            </a:r>
            <a:r>
              <a:rPr lang="cs-CZ" sz="4800" dirty="0" err="1" smtClean="0"/>
              <a:t>into</a:t>
            </a:r>
            <a:r>
              <a:rPr lang="cs-CZ" sz="4800" dirty="0" smtClean="0"/>
              <a:t> </a:t>
            </a:r>
            <a:r>
              <a:rPr lang="cs-CZ" sz="4800" dirty="0" err="1" smtClean="0"/>
              <a:t>consideration</a:t>
            </a:r>
            <a:r>
              <a:rPr lang="cs-CZ" sz="4800" dirty="0" smtClean="0"/>
              <a:t> </a:t>
            </a:r>
            <a:r>
              <a:rPr lang="cs-CZ" sz="4800" dirty="0" err="1" smtClean="0"/>
              <a:t>even</a:t>
            </a:r>
            <a:r>
              <a:rPr lang="cs-CZ" sz="4800" dirty="0" smtClean="0"/>
              <a:t> </a:t>
            </a:r>
            <a:r>
              <a:rPr lang="cs-CZ" sz="4800" dirty="0" err="1" smtClean="0"/>
              <a:t>if</a:t>
            </a:r>
            <a:r>
              <a:rPr lang="cs-CZ" sz="4800" dirty="0" smtClean="0"/>
              <a:t> </a:t>
            </a:r>
            <a:r>
              <a:rPr lang="cs-CZ" sz="4800" dirty="0" err="1" smtClean="0"/>
              <a:t>we</a:t>
            </a:r>
            <a:r>
              <a:rPr lang="cs-CZ" sz="4800" dirty="0" smtClean="0"/>
              <a:t> do not </a:t>
            </a:r>
            <a:r>
              <a:rPr lang="cs-CZ" sz="4800" dirty="0" err="1" smtClean="0"/>
              <a:t>think</a:t>
            </a:r>
            <a:r>
              <a:rPr lang="cs-CZ" sz="4800" dirty="0" smtClean="0"/>
              <a:t> </a:t>
            </a:r>
            <a:r>
              <a:rPr lang="cs-CZ" sz="4800" dirty="0" err="1" smtClean="0"/>
              <a:t>they</a:t>
            </a:r>
            <a:r>
              <a:rPr lang="cs-CZ" sz="4800" dirty="0" smtClean="0"/>
              <a:t> </a:t>
            </a:r>
            <a:r>
              <a:rPr lang="cs-CZ" sz="4800" dirty="0" err="1" smtClean="0"/>
              <a:t>have</a:t>
            </a:r>
            <a:r>
              <a:rPr lang="cs-CZ" sz="4800" dirty="0" smtClean="0"/>
              <a:t> a </a:t>
            </a:r>
            <a:r>
              <a:rPr lang="cs-CZ" sz="4800" dirty="0" err="1" smtClean="0"/>
              <a:t>moral</a:t>
            </a:r>
            <a:r>
              <a:rPr lang="cs-CZ" sz="4800" dirty="0" smtClean="0"/>
              <a:t> status</a:t>
            </a:r>
            <a:r>
              <a:rPr lang="cs-CZ" sz="4800" dirty="0"/>
              <a:t>? </a:t>
            </a:r>
            <a:r>
              <a:rPr lang="cs-CZ" sz="4800" dirty="0" err="1"/>
              <a:t>Have</a:t>
            </a:r>
            <a:r>
              <a:rPr lang="cs-CZ" sz="4800" dirty="0"/>
              <a:t> </a:t>
            </a:r>
            <a:r>
              <a:rPr lang="cs-CZ" sz="4800" dirty="0" err="1"/>
              <a:t>we</a:t>
            </a:r>
            <a:r>
              <a:rPr lang="cs-CZ" sz="4800" dirty="0"/>
              <a:t> </a:t>
            </a:r>
            <a:r>
              <a:rPr lang="cs-CZ" sz="4800" dirty="0" err="1"/>
              <a:t>some</a:t>
            </a:r>
            <a:r>
              <a:rPr lang="cs-CZ" sz="4800" dirty="0"/>
              <a:t> </a:t>
            </a:r>
            <a:r>
              <a:rPr lang="cs-CZ" sz="4800" dirty="0" err="1"/>
              <a:t>obligations</a:t>
            </a:r>
            <a:r>
              <a:rPr lang="cs-CZ" sz="4800" dirty="0"/>
              <a:t> </a:t>
            </a:r>
            <a:r>
              <a:rPr lang="cs-CZ" sz="4800" dirty="0" err="1"/>
              <a:t>regarding</a:t>
            </a:r>
            <a:r>
              <a:rPr lang="cs-CZ" sz="4800" dirty="0"/>
              <a:t> </a:t>
            </a:r>
            <a:r>
              <a:rPr lang="cs-CZ" sz="4800" dirty="0" err="1"/>
              <a:t>animals</a:t>
            </a:r>
            <a:r>
              <a:rPr lang="cs-CZ" sz="4800" dirty="0"/>
              <a:t>? </a:t>
            </a:r>
            <a:r>
              <a:rPr lang="cs-CZ" sz="4800" dirty="0" err="1"/>
              <a:t>Why</a:t>
            </a:r>
            <a:r>
              <a:rPr lang="cs-CZ" sz="4800" dirty="0"/>
              <a:t> </a:t>
            </a:r>
            <a:r>
              <a:rPr lang="cs-CZ" sz="4800" dirty="0" err="1"/>
              <a:t>or</a:t>
            </a:r>
            <a:r>
              <a:rPr lang="cs-CZ" sz="4800" dirty="0"/>
              <a:t> </a:t>
            </a:r>
            <a:r>
              <a:rPr lang="cs-CZ" sz="4800" dirty="0" err="1"/>
              <a:t>why</a:t>
            </a:r>
            <a:r>
              <a:rPr lang="cs-CZ" sz="4800" dirty="0"/>
              <a:t> not?</a:t>
            </a:r>
          </a:p>
          <a:p>
            <a:pPr lvl="0"/>
            <a:endParaRPr lang="cs-CZ" sz="2800" dirty="0" smtClean="0"/>
          </a:p>
          <a:p>
            <a:pPr marL="514350" lvl="0" indent="-514350">
              <a:buFont typeface="Wingdings" panose="05000000000000000000" pitchFamily="2" charset="2"/>
              <a:buChar char="v"/>
            </a:pPr>
            <a:endParaRPr lang="cs-CZ" sz="2800" dirty="0"/>
          </a:p>
        </p:txBody>
      </p:sp>
    </p:spTree>
    <p:extLst>
      <p:ext uri="{BB962C8B-B14F-4D97-AF65-F5344CB8AC3E}">
        <p14:creationId xmlns:p14="http://schemas.microsoft.com/office/powerpoint/2010/main" val="14862379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Animals</a:t>
            </a:r>
            <a:r>
              <a:rPr lang="cs-CZ" dirty="0" smtClean="0"/>
              <a:t> </a:t>
            </a:r>
            <a:r>
              <a:rPr lang="cs-CZ" dirty="0" err="1" smtClean="0"/>
              <a:t>Ethics</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514350" lvl="0" indent="-514350">
              <a:buFont typeface="+mj-lt"/>
              <a:buAutoNum type="arabicPeriod"/>
            </a:pPr>
            <a:endParaRPr lang="cs-CZ" dirty="0" smtClean="0"/>
          </a:p>
          <a:p>
            <a:pPr marL="880110" lvl="1" indent="-514350">
              <a:buFont typeface="+mj-lt"/>
              <a:buAutoNum type="arabicPeriod"/>
            </a:pPr>
            <a:endParaRPr lang="cs-CZ" dirty="0" smtClean="0"/>
          </a:p>
          <a:p>
            <a:pPr lvl="1">
              <a:buFont typeface="Wingdings" panose="05000000000000000000" pitchFamily="2" charset="2"/>
              <a:buChar char="v"/>
            </a:pPr>
            <a:endParaRPr lang="cs-CZ" dirty="0"/>
          </a:p>
        </p:txBody>
      </p:sp>
      <p:sp>
        <p:nvSpPr>
          <p:cNvPr id="2" name="Obdélník 1"/>
          <p:cNvSpPr/>
          <p:nvPr/>
        </p:nvSpPr>
        <p:spPr>
          <a:xfrm>
            <a:off x="251520" y="1124744"/>
            <a:ext cx="8640960" cy="7848302"/>
          </a:xfrm>
          <a:prstGeom prst="rect">
            <a:avLst/>
          </a:prstGeom>
        </p:spPr>
        <p:txBody>
          <a:bodyPr wrap="square">
            <a:spAutoFit/>
          </a:bodyPr>
          <a:lstStyle/>
          <a:p>
            <a:pPr marL="514350" lvl="0" indent="-514350">
              <a:buFont typeface="Wingdings" panose="05000000000000000000" pitchFamily="2" charset="2"/>
              <a:buChar char="v"/>
            </a:pPr>
            <a:r>
              <a:rPr lang="cs-CZ" sz="4400" dirty="0" smtClean="0"/>
              <a:t> Peter Singer (</a:t>
            </a:r>
            <a:r>
              <a:rPr lang="cs-CZ" sz="4400" dirty="0" err="1" smtClean="0"/>
              <a:t>an</a:t>
            </a:r>
            <a:r>
              <a:rPr lang="cs-CZ" sz="4400" dirty="0" smtClean="0"/>
              <a:t> </a:t>
            </a:r>
            <a:r>
              <a:rPr lang="cs-CZ" sz="4400" dirty="0" err="1" smtClean="0"/>
              <a:t>utilitarian</a:t>
            </a:r>
            <a:r>
              <a:rPr lang="cs-CZ" sz="4400" dirty="0" smtClean="0"/>
              <a:t>)</a:t>
            </a:r>
          </a:p>
          <a:p>
            <a:pPr marL="971550" lvl="1" indent="-514350">
              <a:buFont typeface="Wingdings" panose="05000000000000000000" pitchFamily="2" charset="2"/>
              <a:buChar char="v"/>
            </a:pPr>
            <a:r>
              <a:rPr lang="cs-CZ" sz="4400" dirty="0" err="1" smtClean="0"/>
              <a:t>Animals</a:t>
            </a:r>
            <a:r>
              <a:rPr lang="cs-CZ" sz="4400" dirty="0" smtClean="0"/>
              <a:t> are </a:t>
            </a:r>
            <a:r>
              <a:rPr lang="cs-CZ" sz="4400" dirty="0" err="1" smtClean="0"/>
              <a:t>sentient</a:t>
            </a:r>
            <a:r>
              <a:rPr lang="cs-CZ" sz="4400" dirty="0" smtClean="0"/>
              <a:t> </a:t>
            </a:r>
            <a:r>
              <a:rPr lang="cs-CZ" sz="4400" dirty="0" err="1" smtClean="0"/>
              <a:t>beings</a:t>
            </a:r>
            <a:r>
              <a:rPr lang="cs-CZ" sz="4400" dirty="0" smtClean="0"/>
              <a:t> as </a:t>
            </a:r>
            <a:r>
              <a:rPr lang="cs-CZ" sz="4400" dirty="0" err="1" smtClean="0"/>
              <a:t>humans</a:t>
            </a:r>
            <a:r>
              <a:rPr lang="cs-CZ" sz="4400" dirty="0" smtClean="0"/>
              <a:t>. </a:t>
            </a:r>
            <a:r>
              <a:rPr lang="cs-CZ" sz="4400" dirty="0" err="1" smtClean="0"/>
              <a:t>If</a:t>
            </a:r>
            <a:r>
              <a:rPr lang="cs-CZ" sz="4400" dirty="0" smtClean="0"/>
              <a:t> </a:t>
            </a:r>
            <a:r>
              <a:rPr lang="cs-CZ" sz="4400" dirty="0" err="1" smtClean="0"/>
              <a:t>we</a:t>
            </a:r>
            <a:r>
              <a:rPr lang="cs-CZ" sz="4400" dirty="0" smtClean="0"/>
              <a:t> </a:t>
            </a:r>
            <a:r>
              <a:rPr lang="cs-CZ" sz="4400" dirty="0" err="1" smtClean="0"/>
              <a:t>deny</a:t>
            </a:r>
            <a:r>
              <a:rPr lang="cs-CZ" sz="4400" dirty="0" smtClean="0"/>
              <a:t> </a:t>
            </a:r>
            <a:r>
              <a:rPr lang="cs-CZ" sz="4400" dirty="0" err="1" smtClean="0"/>
              <a:t>their</a:t>
            </a:r>
            <a:r>
              <a:rPr lang="cs-CZ" sz="4400" dirty="0" smtClean="0"/>
              <a:t> </a:t>
            </a:r>
            <a:r>
              <a:rPr lang="cs-CZ" sz="4400" dirty="0" err="1" smtClean="0"/>
              <a:t>rights</a:t>
            </a:r>
            <a:r>
              <a:rPr lang="cs-CZ" sz="4400" dirty="0" smtClean="0"/>
              <a:t>, </a:t>
            </a:r>
            <a:r>
              <a:rPr lang="cs-CZ" sz="4400" dirty="0" err="1" smtClean="0"/>
              <a:t>we</a:t>
            </a:r>
            <a:r>
              <a:rPr lang="cs-CZ" sz="4400" dirty="0" smtClean="0"/>
              <a:t> are „</a:t>
            </a:r>
            <a:r>
              <a:rPr lang="cs-CZ" sz="4400" dirty="0" err="1" smtClean="0"/>
              <a:t>caught</a:t>
            </a:r>
            <a:r>
              <a:rPr lang="cs-CZ" sz="4400" dirty="0" smtClean="0"/>
              <a:t>“ in</a:t>
            </a:r>
          </a:p>
          <a:p>
            <a:pPr marL="1428750" lvl="2" indent="-514350">
              <a:buFont typeface="Wingdings" panose="05000000000000000000" pitchFamily="2" charset="2"/>
              <a:buChar char="v"/>
            </a:pPr>
            <a:r>
              <a:rPr lang="cs-CZ" sz="4400" dirty="0"/>
              <a:t> </a:t>
            </a:r>
            <a:r>
              <a:rPr lang="cs-CZ" sz="4400" dirty="0" err="1" smtClean="0"/>
              <a:t>Speciesism</a:t>
            </a:r>
            <a:r>
              <a:rPr lang="cs-CZ" sz="4400" dirty="0" smtClean="0"/>
              <a:t> </a:t>
            </a:r>
          </a:p>
          <a:p>
            <a:pPr marL="1428750" lvl="2" indent="-514350">
              <a:buFont typeface="Wingdings" panose="05000000000000000000" pitchFamily="2" charset="2"/>
              <a:buChar char="v"/>
            </a:pPr>
            <a:r>
              <a:rPr lang="cs-CZ" sz="4400" dirty="0"/>
              <a:t> </a:t>
            </a:r>
            <a:r>
              <a:rPr lang="cs-CZ" sz="4400" dirty="0" err="1" smtClean="0"/>
              <a:t>Is</a:t>
            </a:r>
            <a:r>
              <a:rPr lang="cs-CZ" sz="4400" dirty="0" smtClean="0"/>
              <a:t> </a:t>
            </a:r>
            <a:r>
              <a:rPr lang="cs-CZ" sz="4400" dirty="0" err="1" smtClean="0"/>
              <a:t>speciesism</a:t>
            </a:r>
            <a:r>
              <a:rPr lang="cs-CZ" sz="4400" dirty="0" smtClean="0"/>
              <a:t> </a:t>
            </a:r>
            <a:r>
              <a:rPr lang="cs-CZ" sz="4400" dirty="0" err="1" smtClean="0"/>
              <a:t>analoguous</a:t>
            </a:r>
            <a:r>
              <a:rPr lang="cs-CZ" sz="4400" dirty="0" smtClean="0"/>
              <a:t> to </a:t>
            </a:r>
            <a:r>
              <a:rPr lang="cs-CZ" sz="4400" dirty="0" err="1" smtClean="0"/>
              <a:t>sexism</a:t>
            </a:r>
            <a:r>
              <a:rPr lang="cs-CZ" sz="4400" dirty="0" smtClean="0"/>
              <a:t> and </a:t>
            </a:r>
            <a:r>
              <a:rPr lang="cs-CZ" sz="4400" dirty="0" err="1" smtClean="0"/>
              <a:t>racism</a:t>
            </a:r>
            <a:r>
              <a:rPr lang="cs-CZ" sz="4400" dirty="0" smtClean="0"/>
              <a:t>? </a:t>
            </a:r>
            <a:r>
              <a:rPr lang="cs-CZ" sz="4400" dirty="0" err="1" smtClean="0"/>
              <a:t>Why</a:t>
            </a:r>
            <a:r>
              <a:rPr lang="cs-CZ" sz="4400" dirty="0" smtClean="0"/>
              <a:t> </a:t>
            </a:r>
            <a:r>
              <a:rPr lang="cs-CZ" sz="4400" dirty="0" err="1" smtClean="0"/>
              <a:t>or</a:t>
            </a:r>
            <a:r>
              <a:rPr lang="cs-CZ" sz="4400" dirty="0" smtClean="0"/>
              <a:t> </a:t>
            </a:r>
            <a:r>
              <a:rPr lang="cs-CZ" sz="4400" dirty="0" err="1" smtClean="0"/>
              <a:t>why</a:t>
            </a:r>
            <a:r>
              <a:rPr lang="cs-CZ" sz="4400" dirty="0" smtClean="0"/>
              <a:t> not? </a:t>
            </a:r>
          </a:p>
          <a:p>
            <a:pPr lvl="1"/>
            <a:endParaRPr lang="cs-CZ" sz="4800" dirty="0" smtClean="0"/>
          </a:p>
          <a:p>
            <a:pPr marL="514350" lvl="0" indent="-514350">
              <a:buFont typeface="Wingdings" panose="05000000000000000000" pitchFamily="2" charset="2"/>
              <a:buChar char="v"/>
            </a:pPr>
            <a:endParaRPr lang="cs-CZ" sz="4800" dirty="0" smtClean="0"/>
          </a:p>
          <a:p>
            <a:pPr lvl="0"/>
            <a:endParaRPr lang="cs-CZ" sz="2800" dirty="0" smtClean="0"/>
          </a:p>
          <a:p>
            <a:pPr marL="514350" lvl="0" indent="-514350">
              <a:buFont typeface="Wingdings" panose="05000000000000000000" pitchFamily="2" charset="2"/>
              <a:buChar char="v"/>
            </a:pPr>
            <a:endParaRPr lang="cs-CZ" sz="2800" dirty="0"/>
          </a:p>
        </p:txBody>
      </p:sp>
    </p:spTree>
    <p:extLst>
      <p:ext uri="{BB962C8B-B14F-4D97-AF65-F5344CB8AC3E}">
        <p14:creationId xmlns:p14="http://schemas.microsoft.com/office/powerpoint/2010/main" val="34510183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Animals</a:t>
            </a:r>
            <a:r>
              <a:rPr lang="cs-CZ" dirty="0" smtClean="0"/>
              <a:t> </a:t>
            </a:r>
            <a:r>
              <a:rPr lang="cs-CZ" dirty="0" err="1" smtClean="0"/>
              <a:t>Ethics</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514350" lvl="0" indent="-514350">
              <a:buFont typeface="+mj-lt"/>
              <a:buAutoNum type="arabicPeriod"/>
            </a:pPr>
            <a:endParaRPr lang="cs-CZ" dirty="0" smtClean="0"/>
          </a:p>
          <a:p>
            <a:pPr marL="880110" lvl="1" indent="-514350">
              <a:buFont typeface="+mj-lt"/>
              <a:buAutoNum type="arabicPeriod"/>
            </a:pPr>
            <a:endParaRPr lang="cs-CZ" dirty="0" smtClean="0"/>
          </a:p>
          <a:p>
            <a:pPr lvl="1">
              <a:buFont typeface="Wingdings" panose="05000000000000000000" pitchFamily="2" charset="2"/>
              <a:buChar char="v"/>
            </a:pPr>
            <a:endParaRPr lang="cs-CZ" dirty="0"/>
          </a:p>
        </p:txBody>
      </p:sp>
      <p:sp>
        <p:nvSpPr>
          <p:cNvPr id="2" name="Obdélník 1"/>
          <p:cNvSpPr/>
          <p:nvPr/>
        </p:nvSpPr>
        <p:spPr>
          <a:xfrm>
            <a:off x="251520" y="1351508"/>
            <a:ext cx="8640960" cy="6124754"/>
          </a:xfrm>
          <a:prstGeom prst="rect">
            <a:avLst/>
          </a:prstGeom>
        </p:spPr>
        <p:txBody>
          <a:bodyPr wrap="square">
            <a:spAutoFit/>
          </a:bodyPr>
          <a:lstStyle/>
          <a:p>
            <a:pPr marL="514350" lvl="0" indent="-514350">
              <a:buFont typeface="Wingdings" panose="05000000000000000000" pitchFamily="2" charset="2"/>
              <a:buChar char="v"/>
            </a:pPr>
            <a:r>
              <a:rPr lang="cs-CZ" sz="4800" dirty="0" err="1" smtClean="0"/>
              <a:t>Is</a:t>
            </a:r>
            <a:r>
              <a:rPr lang="cs-CZ" sz="4800" dirty="0" smtClean="0"/>
              <a:t> </a:t>
            </a:r>
            <a:r>
              <a:rPr lang="cs-CZ" sz="4800" dirty="0" err="1" smtClean="0"/>
              <a:t>experimentation</a:t>
            </a:r>
            <a:r>
              <a:rPr lang="cs-CZ" sz="4800" dirty="0" smtClean="0"/>
              <a:t> on </a:t>
            </a:r>
            <a:r>
              <a:rPr lang="cs-CZ" sz="4800" dirty="0" err="1"/>
              <a:t>a</a:t>
            </a:r>
            <a:r>
              <a:rPr lang="cs-CZ" sz="4800" dirty="0" err="1" smtClean="0"/>
              <a:t>nimals</a:t>
            </a:r>
            <a:r>
              <a:rPr lang="cs-CZ" sz="4800" dirty="0" smtClean="0"/>
              <a:t> </a:t>
            </a:r>
            <a:r>
              <a:rPr lang="cs-CZ" sz="4800" dirty="0" err="1" smtClean="0"/>
              <a:t>morally</a:t>
            </a:r>
            <a:r>
              <a:rPr lang="cs-CZ" sz="4800" dirty="0" smtClean="0"/>
              <a:t> </a:t>
            </a:r>
            <a:r>
              <a:rPr lang="cs-CZ" sz="4800" dirty="0" err="1" smtClean="0"/>
              <a:t>acceptable</a:t>
            </a:r>
            <a:r>
              <a:rPr lang="cs-CZ" sz="4800" dirty="0" smtClean="0"/>
              <a:t>? </a:t>
            </a:r>
            <a:r>
              <a:rPr lang="cs-CZ" sz="4800" dirty="0" err="1" smtClean="0"/>
              <a:t>Why</a:t>
            </a:r>
            <a:r>
              <a:rPr lang="cs-CZ" sz="4800" dirty="0" smtClean="0"/>
              <a:t> </a:t>
            </a:r>
            <a:r>
              <a:rPr lang="cs-CZ" sz="4800" dirty="0" err="1" smtClean="0"/>
              <a:t>or</a:t>
            </a:r>
            <a:r>
              <a:rPr lang="cs-CZ" sz="4800" dirty="0" smtClean="0"/>
              <a:t> </a:t>
            </a:r>
            <a:r>
              <a:rPr lang="cs-CZ" sz="4800" dirty="0" err="1" smtClean="0"/>
              <a:t>why</a:t>
            </a:r>
            <a:r>
              <a:rPr lang="cs-CZ" sz="4800" dirty="0" smtClean="0"/>
              <a:t> not?</a:t>
            </a:r>
          </a:p>
          <a:p>
            <a:pPr marL="971550" lvl="1" indent="-514350">
              <a:buFont typeface="Wingdings" panose="05000000000000000000" pitchFamily="2" charset="2"/>
              <a:buChar char="v"/>
            </a:pPr>
            <a:r>
              <a:rPr lang="cs-CZ" sz="4800" dirty="0"/>
              <a:t> </a:t>
            </a:r>
            <a:r>
              <a:rPr lang="cs-CZ" sz="4800" dirty="0" err="1"/>
              <a:t>What</a:t>
            </a:r>
            <a:r>
              <a:rPr lang="cs-CZ" sz="4800" dirty="0"/>
              <a:t> </a:t>
            </a:r>
            <a:r>
              <a:rPr lang="cs-CZ" sz="4800" dirty="0" err="1"/>
              <a:t>human</a:t>
            </a:r>
            <a:r>
              <a:rPr lang="cs-CZ" sz="4800" dirty="0"/>
              <a:t> </a:t>
            </a:r>
            <a:r>
              <a:rPr lang="cs-CZ" sz="4800" dirty="0" err="1"/>
              <a:t>needs</a:t>
            </a:r>
            <a:r>
              <a:rPr lang="cs-CZ" sz="4800" dirty="0"/>
              <a:t>, </a:t>
            </a:r>
            <a:r>
              <a:rPr lang="cs-CZ" sz="4800" dirty="0" err="1"/>
              <a:t>if</a:t>
            </a:r>
            <a:r>
              <a:rPr lang="cs-CZ" sz="4800" dirty="0"/>
              <a:t> </a:t>
            </a:r>
            <a:r>
              <a:rPr lang="cs-CZ" sz="4800" dirty="0" err="1"/>
              <a:t>any</a:t>
            </a:r>
            <a:r>
              <a:rPr lang="cs-CZ" sz="4800" dirty="0"/>
              <a:t>, are </a:t>
            </a:r>
            <a:r>
              <a:rPr lang="cs-CZ" sz="4800" dirty="0" err="1"/>
              <a:t>sufficiently</a:t>
            </a:r>
            <a:r>
              <a:rPr lang="cs-CZ" sz="4800" dirty="0"/>
              <a:t> </a:t>
            </a:r>
            <a:r>
              <a:rPr lang="cs-CZ" sz="4800" dirty="0" err="1"/>
              <a:t>important</a:t>
            </a:r>
            <a:r>
              <a:rPr lang="cs-CZ" sz="4800" dirty="0"/>
              <a:t> to </a:t>
            </a:r>
            <a:r>
              <a:rPr lang="cs-CZ" sz="4800" dirty="0" err="1"/>
              <a:t>warrant</a:t>
            </a:r>
            <a:r>
              <a:rPr lang="cs-CZ" sz="4800" dirty="0"/>
              <a:t> </a:t>
            </a:r>
            <a:r>
              <a:rPr lang="cs-CZ" sz="4800" dirty="0" err="1"/>
              <a:t>the</a:t>
            </a:r>
            <a:r>
              <a:rPr lang="cs-CZ" sz="4800" dirty="0"/>
              <a:t> </a:t>
            </a:r>
            <a:r>
              <a:rPr lang="cs-CZ" sz="4800" dirty="0" err="1"/>
              <a:t>infliction</a:t>
            </a:r>
            <a:r>
              <a:rPr lang="cs-CZ" sz="4800" dirty="0"/>
              <a:t> </a:t>
            </a:r>
            <a:r>
              <a:rPr lang="cs-CZ" sz="4800" dirty="0" err="1"/>
              <a:t>of</a:t>
            </a:r>
            <a:r>
              <a:rPr lang="cs-CZ" sz="4800" dirty="0"/>
              <a:t> </a:t>
            </a:r>
            <a:r>
              <a:rPr lang="cs-CZ" sz="4800" dirty="0" err="1"/>
              <a:t>pain</a:t>
            </a:r>
            <a:r>
              <a:rPr lang="cs-CZ" sz="4800" dirty="0"/>
              <a:t> and </a:t>
            </a:r>
            <a:r>
              <a:rPr lang="cs-CZ" sz="4800" dirty="0" err="1"/>
              <a:t>suffering</a:t>
            </a:r>
            <a:r>
              <a:rPr lang="cs-CZ" sz="4800" dirty="0"/>
              <a:t> on </a:t>
            </a:r>
            <a:r>
              <a:rPr lang="cs-CZ" sz="4800" dirty="0" err="1"/>
              <a:t>animals</a:t>
            </a:r>
            <a:r>
              <a:rPr lang="cs-CZ" sz="4800" dirty="0"/>
              <a:t>?</a:t>
            </a:r>
          </a:p>
          <a:p>
            <a:pPr marL="971550" lvl="1" indent="-514350">
              <a:buFont typeface="Wingdings" panose="05000000000000000000" pitchFamily="2" charset="2"/>
              <a:buChar char="v"/>
            </a:pPr>
            <a:endParaRPr lang="cs-CZ" sz="2800" dirty="0" smtClean="0"/>
          </a:p>
          <a:p>
            <a:pPr marL="514350" lvl="0" indent="-514350">
              <a:buFont typeface="Wingdings" panose="05000000000000000000" pitchFamily="2" charset="2"/>
              <a:buChar char="v"/>
            </a:pPr>
            <a:endParaRPr lang="cs-CZ" sz="2800" dirty="0"/>
          </a:p>
        </p:txBody>
      </p:sp>
    </p:spTree>
    <p:extLst>
      <p:ext uri="{BB962C8B-B14F-4D97-AF65-F5344CB8AC3E}">
        <p14:creationId xmlns:p14="http://schemas.microsoft.com/office/powerpoint/2010/main" val="27687817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Animals</a:t>
            </a:r>
            <a:r>
              <a:rPr lang="cs-CZ" dirty="0" smtClean="0"/>
              <a:t> </a:t>
            </a:r>
            <a:r>
              <a:rPr lang="cs-CZ" dirty="0" err="1" smtClean="0"/>
              <a:t>Ethics</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514350" lvl="0" indent="-514350">
              <a:buFont typeface="+mj-lt"/>
              <a:buAutoNum type="arabicPeriod"/>
            </a:pPr>
            <a:endParaRPr lang="cs-CZ" dirty="0" smtClean="0"/>
          </a:p>
          <a:p>
            <a:pPr marL="880110" lvl="1" indent="-514350">
              <a:buFont typeface="+mj-lt"/>
              <a:buAutoNum type="arabicPeriod"/>
            </a:pPr>
            <a:endParaRPr lang="cs-CZ" dirty="0" smtClean="0"/>
          </a:p>
          <a:p>
            <a:pPr lvl="1">
              <a:buFont typeface="Wingdings" panose="05000000000000000000" pitchFamily="2" charset="2"/>
              <a:buChar char="v"/>
            </a:pPr>
            <a:endParaRPr lang="cs-CZ" dirty="0"/>
          </a:p>
        </p:txBody>
      </p:sp>
      <p:sp>
        <p:nvSpPr>
          <p:cNvPr id="2" name="Obdélník 1"/>
          <p:cNvSpPr/>
          <p:nvPr/>
        </p:nvSpPr>
        <p:spPr>
          <a:xfrm>
            <a:off x="251520" y="1351508"/>
            <a:ext cx="8640960" cy="7048083"/>
          </a:xfrm>
          <a:prstGeom prst="rect">
            <a:avLst/>
          </a:prstGeom>
        </p:spPr>
        <p:txBody>
          <a:bodyPr wrap="square">
            <a:spAutoFit/>
          </a:bodyPr>
          <a:lstStyle/>
          <a:p>
            <a:pPr marL="514350" lvl="0" indent="-514350">
              <a:buFont typeface="Wingdings" panose="05000000000000000000" pitchFamily="2" charset="2"/>
              <a:buChar char="v"/>
            </a:pPr>
            <a:r>
              <a:rPr lang="cs-CZ" sz="4800" dirty="0" smtClean="0">
                <a:solidFill>
                  <a:prstClr val="white"/>
                </a:solidFill>
              </a:rPr>
              <a:t> </a:t>
            </a:r>
            <a:r>
              <a:rPr lang="cs-CZ" sz="3600" dirty="0" err="1" smtClean="0">
                <a:solidFill>
                  <a:prstClr val="white"/>
                </a:solidFill>
              </a:rPr>
              <a:t>What</a:t>
            </a:r>
            <a:r>
              <a:rPr lang="cs-CZ" sz="3600" dirty="0" smtClean="0">
                <a:solidFill>
                  <a:prstClr val="white"/>
                </a:solidFill>
              </a:rPr>
              <a:t> </a:t>
            </a:r>
            <a:r>
              <a:rPr lang="cs-CZ" sz="3600" dirty="0">
                <a:solidFill>
                  <a:prstClr val="white"/>
                </a:solidFill>
              </a:rPr>
              <a:t>are </a:t>
            </a:r>
            <a:r>
              <a:rPr lang="cs-CZ" sz="3600" dirty="0" err="1">
                <a:solidFill>
                  <a:prstClr val="white"/>
                </a:solidFill>
              </a:rPr>
              <a:t>the</a:t>
            </a:r>
            <a:r>
              <a:rPr lang="cs-CZ" sz="3600" dirty="0">
                <a:solidFill>
                  <a:prstClr val="white"/>
                </a:solidFill>
              </a:rPr>
              <a:t> pros and </a:t>
            </a:r>
            <a:r>
              <a:rPr lang="cs-CZ" sz="3600" dirty="0" err="1">
                <a:solidFill>
                  <a:prstClr val="white"/>
                </a:solidFill>
              </a:rPr>
              <a:t>cons</a:t>
            </a:r>
            <a:r>
              <a:rPr lang="cs-CZ" sz="3600" dirty="0">
                <a:solidFill>
                  <a:prstClr val="white"/>
                </a:solidFill>
              </a:rPr>
              <a:t> </a:t>
            </a:r>
            <a:r>
              <a:rPr lang="cs-CZ" sz="3600" dirty="0" err="1">
                <a:solidFill>
                  <a:prstClr val="white"/>
                </a:solidFill>
              </a:rPr>
              <a:t>of</a:t>
            </a:r>
            <a:r>
              <a:rPr lang="cs-CZ" sz="3600" dirty="0">
                <a:solidFill>
                  <a:prstClr val="white"/>
                </a:solidFill>
              </a:rPr>
              <a:t> </a:t>
            </a:r>
            <a:r>
              <a:rPr lang="cs-CZ" sz="3600" dirty="0" err="1">
                <a:solidFill>
                  <a:prstClr val="white"/>
                </a:solidFill>
              </a:rPr>
              <a:t>vegetarianism</a:t>
            </a:r>
            <a:r>
              <a:rPr lang="cs-CZ" sz="3600" dirty="0" smtClean="0">
                <a:solidFill>
                  <a:prstClr val="white"/>
                </a:solidFill>
              </a:rPr>
              <a:t>?</a:t>
            </a:r>
          </a:p>
          <a:p>
            <a:pPr marL="971550" lvl="1" indent="-514350">
              <a:buFont typeface="Wingdings" panose="05000000000000000000" pitchFamily="2" charset="2"/>
              <a:buChar char="v"/>
            </a:pPr>
            <a:r>
              <a:rPr lang="cs-CZ" sz="3600" dirty="0">
                <a:solidFill>
                  <a:prstClr val="white"/>
                </a:solidFill>
              </a:rPr>
              <a:t> </a:t>
            </a:r>
            <a:r>
              <a:rPr lang="cs-CZ" sz="3600" dirty="0" err="1" smtClean="0">
                <a:solidFill>
                  <a:prstClr val="white"/>
                </a:solidFill>
              </a:rPr>
              <a:t>What</a:t>
            </a:r>
            <a:r>
              <a:rPr lang="cs-CZ" sz="3600" dirty="0" smtClean="0">
                <a:solidFill>
                  <a:prstClr val="white"/>
                </a:solidFill>
              </a:rPr>
              <a:t> </a:t>
            </a:r>
            <a:r>
              <a:rPr lang="cs-CZ" sz="3600" dirty="0" err="1" smtClean="0">
                <a:solidFill>
                  <a:prstClr val="white"/>
                </a:solidFill>
              </a:rPr>
              <a:t>is</a:t>
            </a:r>
            <a:r>
              <a:rPr lang="cs-CZ" sz="3600" dirty="0" smtClean="0">
                <a:solidFill>
                  <a:prstClr val="white"/>
                </a:solidFill>
              </a:rPr>
              <a:t> </a:t>
            </a:r>
            <a:r>
              <a:rPr lang="cs-CZ" sz="3600" dirty="0" err="1" smtClean="0">
                <a:solidFill>
                  <a:prstClr val="white"/>
                </a:solidFill>
              </a:rPr>
              <a:t>the</a:t>
            </a:r>
            <a:r>
              <a:rPr lang="cs-CZ" sz="3600" dirty="0" smtClean="0">
                <a:solidFill>
                  <a:prstClr val="white"/>
                </a:solidFill>
              </a:rPr>
              <a:t> </a:t>
            </a:r>
            <a:r>
              <a:rPr lang="cs-CZ" sz="3600" dirty="0" err="1" smtClean="0">
                <a:solidFill>
                  <a:prstClr val="white"/>
                </a:solidFill>
              </a:rPr>
              <a:t>significance</a:t>
            </a:r>
            <a:r>
              <a:rPr lang="cs-CZ" sz="3600" dirty="0" smtClean="0">
                <a:solidFill>
                  <a:prstClr val="white"/>
                </a:solidFill>
              </a:rPr>
              <a:t> </a:t>
            </a:r>
            <a:r>
              <a:rPr lang="cs-CZ" sz="3600" dirty="0" err="1" smtClean="0">
                <a:solidFill>
                  <a:prstClr val="white"/>
                </a:solidFill>
              </a:rPr>
              <a:t>of</a:t>
            </a:r>
            <a:r>
              <a:rPr lang="cs-CZ" sz="3600" dirty="0" smtClean="0">
                <a:solidFill>
                  <a:prstClr val="white"/>
                </a:solidFill>
              </a:rPr>
              <a:t> </a:t>
            </a:r>
            <a:r>
              <a:rPr lang="cs-CZ" sz="3600" dirty="0" err="1" smtClean="0">
                <a:solidFill>
                  <a:prstClr val="white"/>
                </a:solidFill>
              </a:rPr>
              <a:t>the</a:t>
            </a:r>
            <a:r>
              <a:rPr lang="cs-CZ" sz="3600" dirty="0" smtClean="0">
                <a:solidFill>
                  <a:prstClr val="white"/>
                </a:solidFill>
              </a:rPr>
              <a:t> </a:t>
            </a:r>
            <a:r>
              <a:rPr lang="cs-CZ" sz="3600" dirty="0" err="1" smtClean="0">
                <a:solidFill>
                  <a:prstClr val="white"/>
                </a:solidFill>
              </a:rPr>
              <a:t>claim</a:t>
            </a:r>
            <a:r>
              <a:rPr lang="cs-CZ" sz="3600" dirty="0" smtClean="0">
                <a:solidFill>
                  <a:prstClr val="white"/>
                </a:solidFill>
              </a:rPr>
              <a:t> </a:t>
            </a:r>
            <a:r>
              <a:rPr lang="cs-CZ" sz="3600" dirty="0" err="1" smtClean="0">
                <a:solidFill>
                  <a:prstClr val="white"/>
                </a:solidFill>
              </a:rPr>
              <a:t>that</a:t>
            </a:r>
            <a:r>
              <a:rPr lang="cs-CZ" sz="3600" dirty="0" smtClean="0">
                <a:solidFill>
                  <a:prstClr val="white"/>
                </a:solidFill>
              </a:rPr>
              <a:t> </a:t>
            </a:r>
            <a:r>
              <a:rPr lang="cs-CZ" sz="3600" dirty="0" err="1" smtClean="0">
                <a:solidFill>
                  <a:prstClr val="white"/>
                </a:solidFill>
              </a:rPr>
              <a:t>vegetarian</a:t>
            </a:r>
            <a:r>
              <a:rPr lang="cs-CZ" sz="3600" dirty="0" smtClean="0">
                <a:solidFill>
                  <a:prstClr val="white"/>
                </a:solidFill>
              </a:rPr>
              <a:t> diet </a:t>
            </a:r>
            <a:r>
              <a:rPr lang="cs-CZ" sz="3600" dirty="0" err="1" smtClean="0">
                <a:solidFill>
                  <a:prstClr val="white"/>
                </a:solidFill>
              </a:rPr>
              <a:t>can</a:t>
            </a:r>
            <a:r>
              <a:rPr lang="cs-CZ" sz="3600" dirty="0" smtClean="0">
                <a:solidFill>
                  <a:prstClr val="white"/>
                </a:solidFill>
              </a:rPr>
              <a:t> </a:t>
            </a:r>
            <a:r>
              <a:rPr lang="cs-CZ" sz="3600" dirty="0" err="1" smtClean="0">
                <a:solidFill>
                  <a:prstClr val="white"/>
                </a:solidFill>
              </a:rPr>
              <a:t>be</a:t>
            </a:r>
            <a:r>
              <a:rPr lang="cs-CZ" sz="3600" dirty="0" smtClean="0">
                <a:solidFill>
                  <a:prstClr val="white"/>
                </a:solidFill>
              </a:rPr>
              <a:t> </a:t>
            </a:r>
            <a:r>
              <a:rPr lang="cs-CZ" sz="3600" dirty="0" err="1" smtClean="0">
                <a:solidFill>
                  <a:prstClr val="white"/>
                </a:solidFill>
              </a:rPr>
              <a:t>perfectly</a:t>
            </a:r>
            <a:r>
              <a:rPr lang="cs-CZ" sz="3600" dirty="0" smtClean="0">
                <a:solidFill>
                  <a:prstClr val="white"/>
                </a:solidFill>
              </a:rPr>
              <a:t> </a:t>
            </a:r>
            <a:r>
              <a:rPr lang="cs-CZ" sz="3600" dirty="0" err="1" smtClean="0">
                <a:solidFill>
                  <a:prstClr val="white"/>
                </a:solidFill>
              </a:rPr>
              <a:t>healthful</a:t>
            </a:r>
            <a:r>
              <a:rPr lang="cs-CZ" sz="3600" dirty="0" smtClean="0">
                <a:solidFill>
                  <a:prstClr val="white"/>
                </a:solidFill>
              </a:rPr>
              <a:t>?</a:t>
            </a:r>
          </a:p>
          <a:p>
            <a:pPr marL="971550" lvl="1" indent="-514350">
              <a:buFont typeface="Wingdings" panose="05000000000000000000" pitchFamily="2" charset="2"/>
              <a:buChar char="v"/>
            </a:pPr>
            <a:r>
              <a:rPr lang="cs-CZ" sz="3600" dirty="0">
                <a:solidFill>
                  <a:prstClr val="white"/>
                </a:solidFill>
              </a:rPr>
              <a:t> </a:t>
            </a:r>
            <a:r>
              <a:rPr lang="cs-CZ" sz="3600" dirty="0" err="1" smtClean="0">
                <a:solidFill>
                  <a:prstClr val="white"/>
                </a:solidFill>
              </a:rPr>
              <a:t>What</a:t>
            </a:r>
            <a:r>
              <a:rPr lang="cs-CZ" sz="3600" dirty="0" smtClean="0">
                <a:solidFill>
                  <a:prstClr val="white"/>
                </a:solidFill>
              </a:rPr>
              <a:t> </a:t>
            </a:r>
            <a:r>
              <a:rPr lang="cs-CZ" sz="3600" dirty="0" err="1" smtClean="0">
                <a:solidFill>
                  <a:prstClr val="white"/>
                </a:solidFill>
              </a:rPr>
              <a:t>is</a:t>
            </a:r>
            <a:r>
              <a:rPr lang="cs-CZ" sz="3600" dirty="0" smtClean="0">
                <a:solidFill>
                  <a:prstClr val="white"/>
                </a:solidFill>
              </a:rPr>
              <a:t> </a:t>
            </a:r>
            <a:r>
              <a:rPr lang="cs-CZ" sz="3600" dirty="0" err="1" smtClean="0">
                <a:solidFill>
                  <a:prstClr val="white"/>
                </a:solidFill>
              </a:rPr>
              <a:t>an</a:t>
            </a:r>
            <a:r>
              <a:rPr lang="cs-CZ" sz="3600" dirty="0" smtClean="0">
                <a:solidFill>
                  <a:prstClr val="white"/>
                </a:solidFill>
              </a:rPr>
              <a:t> </a:t>
            </a:r>
            <a:r>
              <a:rPr lang="cs-CZ" sz="3600" dirty="0" err="1" smtClean="0">
                <a:solidFill>
                  <a:prstClr val="white"/>
                </a:solidFill>
              </a:rPr>
              <a:t>individual´s</a:t>
            </a:r>
            <a:r>
              <a:rPr lang="cs-CZ" sz="3600" dirty="0" smtClean="0">
                <a:solidFill>
                  <a:prstClr val="white"/>
                </a:solidFill>
              </a:rPr>
              <a:t> </a:t>
            </a:r>
            <a:r>
              <a:rPr lang="cs-CZ" sz="3600" dirty="0" err="1" smtClean="0">
                <a:solidFill>
                  <a:prstClr val="white"/>
                </a:solidFill>
              </a:rPr>
              <a:t>responsibility</a:t>
            </a:r>
            <a:r>
              <a:rPr lang="cs-CZ" sz="3600" dirty="0" smtClean="0">
                <a:solidFill>
                  <a:prstClr val="white"/>
                </a:solidFill>
              </a:rPr>
              <a:t> in </a:t>
            </a:r>
            <a:r>
              <a:rPr lang="cs-CZ" sz="3600" dirty="0" err="1" smtClean="0">
                <a:solidFill>
                  <a:prstClr val="white"/>
                </a:solidFill>
              </a:rPr>
              <a:t>relation</a:t>
            </a:r>
            <a:r>
              <a:rPr lang="cs-CZ" sz="3600" dirty="0" smtClean="0">
                <a:solidFill>
                  <a:prstClr val="white"/>
                </a:solidFill>
              </a:rPr>
              <a:t> to </a:t>
            </a:r>
            <a:r>
              <a:rPr lang="cs-CZ" sz="3600" dirty="0" err="1" smtClean="0">
                <a:solidFill>
                  <a:prstClr val="white"/>
                </a:solidFill>
              </a:rPr>
              <a:t>companies</a:t>
            </a:r>
            <a:r>
              <a:rPr lang="cs-CZ" sz="3600" dirty="0" smtClean="0">
                <a:solidFill>
                  <a:prstClr val="white"/>
                </a:solidFill>
              </a:rPr>
              <a:t> </a:t>
            </a:r>
            <a:r>
              <a:rPr lang="cs-CZ" sz="3600" dirty="0" err="1" smtClean="0">
                <a:solidFill>
                  <a:prstClr val="white"/>
                </a:solidFill>
              </a:rPr>
              <a:t>that</a:t>
            </a:r>
            <a:r>
              <a:rPr lang="cs-CZ" sz="3600" dirty="0" smtClean="0">
                <a:solidFill>
                  <a:prstClr val="white"/>
                </a:solidFill>
              </a:rPr>
              <a:t> are </a:t>
            </a:r>
            <a:r>
              <a:rPr lang="cs-CZ" sz="3600" dirty="0" err="1" smtClean="0">
                <a:solidFill>
                  <a:prstClr val="white"/>
                </a:solidFill>
              </a:rPr>
              <a:t>known</a:t>
            </a:r>
            <a:r>
              <a:rPr lang="cs-CZ" sz="3600" dirty="0" smtClean="0">
                <a:solidFill>
                  <a:prstClr val="white"/>
                </a:solidFill>
              </a:rPr>
              <a:t> to do </a:t>
            </a:r>
            <a:r>
              <a:rPr lang="cs-CZ" sz="3600" dirty="0" err="1" smtClean="0">
                <a:solidFill>
                  <a:prstClr val="white"/>
                </a:solidFill>
              </a:rPr>
              <a:t>seriously</a:t>
            </a:r>
            <a:r>
              <a:rPr lang="cs-CZ" sz="3600" dirty="0" smtClean="0">
                <a:solidFill>
                  <a:prstClr val="white"/>
                </a:solidFill>
              </a:rPr>
              <a:t> </a:t>
            </a:r>
            <a:r>
              <a:rPr lang="cs-CZ" sz="3600" dirty="0" err="1" smtClean="0">
                <a:solidFill>
                  <a:prstClr val="white"/>
                </a:solidFill>
              </a:rPr>
              <a:t>wrong</a:t>
            </a:r>
            <a:r>
              <a:rPr lang="cs-CZ" sz="3600" dirty="0" smtClean="0">
                <a:solidFill>
                  <a:prstClr val="white"/>
                </a:solidFill>
              </a:rPr>
              <a:t> to </a:t>
            </a:r>
            <a:r>
              <a:rPr lang="cs-CZ" sz="3600" dirty="0" err="1" smtClean="0">
                <a:solidFill>
                  <a:prstClr val="white"/>
                </a:solidFill>
              </a:rPr>
              <a:t>animals</a:t>
            </a:r>
            <a:r>
              <a:rPr lang="cs-CZ" sz="3600" dirty="0" smtClean="0">
                <a:solidFill>
                  <a:prstClr val="white"/>
                </a:solidFill>
              </a:rPr>
              <a:t>?</a:t>
            </a:r>
            <a:endParaRPr lang="cs-CZ" sz="3600" dirty="0">
              <a:solidFill>
                <a:prstClr val="white"/>
              </a:solidFill>
            </a:endParaRPr>
          </a:p>
          <a:p>
            <a:pPr marL="514350" lvl="0" indent="-514350">
              <a:buFont typeface="Wingdings" panose="05000000000000000000" pitchFamily="2" charset="2"/>
              <a:buChar char="v"/>
            </a:pPr>
            <a:endParaRPr lang="cs-CZ" sz="4800" dirty="0" smtClean="0"/>
          </a:p>
          <a:p>
            <a:pPr marL="514350" lvl="0" indent="-514350">
              <a:buFont typeface="Wingdings" panose="05000000000000000000" pitchFamily="2" charset="2"/>
              <a:buChar char="v"/>
            </a:pPr>
            <a:endParaRPr lang="cs-CZ" sz="4800" dirty="0" smtClean="0"/>
          </a:p>
          <a:p>
            <a:pPr lvl="0"/>
            <a:endParaRPr lang="cs-CZ" sz="2800" dirty="0" smtClean="0"/>
          </a:p>
          <a:p>
            <a:pPr marL="514350" lvl="0" indent="-514350">
              <a:buFont typeface="Wingdings" panose="05000000000000000000" pitchFamily="2" charset="2"/>
              <a:buChar char="v"/>
            </a:pPr>
            <a:endParaRPr lang="cs-CZ" sz="2800" dirty="0"/>
          </a:p>
        </p:txBody>
      </p:sp>
    </p:spTree>
    <p:extLst>
      <p:ext uri="{BB962C8B-B14F-4D97-AF65-F5344CB8AC3E}">
        <p14:creationId xmlns:p14="http://schemas.microsoft.com/office/powerpoint/2010/main" val="3423462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Ethology</a:t>
            </a:r>
            <a:r>
              <a:rPr lang="cs-CZ" dirty="0" smtClean="0"/>
              <a:t> and </a:t>
            </a:r>
            <a:r>
              <a:rPr lang="cs-CZ" dirty="0"/>
              <a:t>K</a:t>
            </a:r>
            <a:r>
              <a:rPr lang="cs-CZ" dirty="0" smtClean="0"/>
              <a:t>onrad </a:t>
            </a:r>
            <a:r>
              <a:rPr lang="cs-CZ" dirty="0"/>
              <a:t>L</a:t>
            </a:r>
            <a:r>
              <a:rPr lang="cs-CZ" dirty="0" smtClean="0"/>
              <a:t>orenz</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514350" lvl="0" indent="-514350">
              <a:buFont typeface="+mj-lt"/>
              <a:buAutoNum type="arabicPeriod"/>
            </a:pPr>
            <a:endParaRPr lang="cs-CZ" dirty="0" smtClean="0"/>
          </a:p>
          <a:p>
            <a:pPr marL="880110" lvl="1" indent="-514350">
              <a:buFont typeface="+mj-lt"/>
              <a:buAutoNum type="arabicPeriod"/>
            </a:pPr>
            <a:endParaRPr lang="cs-CZ" dirty="0" smtClean="0"/>
          </a:p>
          <a:p>
            <a:pPr lvl="1">
              <a:buFont typeface="Wingdings" panose="05000000000000000000" pitchFamily="2" charset="2"/>
              <a:buChar char="v"/>
            </a:pPr>
            <a:endParaRPr lang="cs-CZ" dirty="0"/>
          </a:p>
        </p:txBody>
      </p:sp>
      <p:sp>
        <p:nvSpPr>
          <p:cNvPr id="2" name="Obdélník 1"/>
          <p:cNvSpPr/>
          <p:nvPr/>
        </p:nvSpPr>
        <p:spPr>
          <a:xfrm>
            <a:off x="251520" y="1052736"/>
            <a:ext cx="8640960" cy="6863417"/>
          </a:xfrm>
          <a:prstGeom prst="rect">
            <a:avLst/>
          </a:prstGeom>
        </p:spPr>
        <p:txBody>
          <a:bodyPr wrap="square">
            <a:spAutoFit/>
          </a:bodyPr>
          <a:lstStyle/>
          <a:p>
            <a:pPr lvl="1">
              <a:buFont typeface="Wingdings" pitchFamily="2" charset="2"/>
              <a:buChar char="n"/>
              <a:defRPr/>
            </a:pPr>
            <a:r>
              <a:rPr lang="cs-CZ" sz="4800" dirty="0" smtClean="0">
                <a:solidFill>
                  <a:prstClr val="white"/>
                </a:solidFill>
              </a:rPr>
              <a:t> </a:t>
            </a:r>
            <a:r>
              <a:rPr lang="cs-CZ" sz="4000" dirty="0">
                <a:hlinkClick r:id="rId2"/>
              </a:rPr>
              <a:t>Konrad Lorenz </a:t>
            </a:r>
            <a:r>
              <a:rPr lang="cs-CZ" sz="4000" dirty="0"/>
              <a:t>(1903 – 1989)</a:t>
            </a:r>
          </a:p>
          <a:p>
            <a:pPr lvl="2">
              <a:buFont typeface="Wingdings" pitchFamily="2" charset="2"/>
              <a:buChar char="n"/>
              <a:defRPr/>
            </a:pPr>
            <a:r>
              <a:rPr lang="en-US" sz="4000" dirty="0"/>
              <a:t>He shared the 1973 </a:t>
            </a:r>
            <a:r>
              <a:rPr lang="en-US" sz="4000" dirty="0">
                <a:hlinkClick r:id="rId3" tooltip="Nobel Prize in Physiology or Medicine"/>
              </a:rPr>
              <a:t>Nobel Prize in Physiology or Medicine</a:t>
            </a:r>
            <a:r>
              <a:rPr lang="en-US" sz="4000" dirty="0"/>
              <a:t> with </a:t>
            </a:r>
            <a:r>
              <a:rPr lang="en-US" sz="4000" dirty="0" err="1">
                <a:hlinkClick r:id="rId4" tooltip="Nikolaas Tinbergen"/>
              </a:rPr>
              <a:t>Nikolaas</a:t>
            </a:r>
            <a:r>
              <a:rPr lang="en-US" sz="4000" dirty="0">
                <a:hlinkClick r:id="rId4" tooltip="Nikolaas Tinbergen"/>
              </a:rPr>
              <a:t> Tinbergen</a:t>
            </a:r>
            <a:r>
              <a:rPr lang="en-US" sz="4000" dirty="0"/>
              <a:t> and </a:t>
            </a:r>
            <a:r>
              <a:rPr lang="en-US" sz="4000" dirty="0">
                <a:hlinkClick r:id="rId5" tooltip="Karl von Frisch"/>
              </a:rPr>
              <a:t>Karl von Frisch</a:t>
            </a:r>
            <a:r>
              <a:rPr lang="en-US" sz="4000" dirty="0"/>
              <a:t>. He is often regarded as one of the founders of modern </a:t>
            </a:r>
            <a:r>
              <a:rPr lang="en-US" sz="4000" dirty="0">
                <a:hlinkClick r:id="rId6" tooltip="Ethology"/>
              </a:rPr>
              <a:t>ethology</a:t>
            </a:r>
            <a:r>
              <a:rPr lang="en-US" sz="4000" dirty="0"/>
              <a:t>, the study of animal behavior.</a:t>
            </a:r>
            <a:r>
              <a:rPr lang="cs-CZ" sz="4000" dirty="0" smtClean="0"/>
              <a:t> </a:t>
            </a:r>
          </a:p>
          <a:p>
            <a:pPr marL="514350" lvl="0" indent="-514350">
              <a:buFont typeface="Wingdings" panose="05000000000000000000" pitchFamily="2" charset="2"/>
              <a:buChar char="v"/>
            </a:pPr>
            <a:endParaRPr lang="cs-CZ" sz="4800" dirty="0" smtClean="0"/>
          </a:p>
          <a:p>
            <a:pPr marL="514350" lvl="0" indent="-514350">
              <a:buFont typeface="Wingdings" panose="05000000000000000000" pitchFamily="2" charset="2"/>
              <a:buChar char="v"/>
            </a:pPr>
            <a:endParaRPr lang="cs-CZ" sz="4800" dirty="0" smtClean="0"/>
          </a:p>
          <a:p>
            <a:pPr lvl="0"/>
            <a:endParaRPr lang="cs-CZ" sz="2800" dirty="0" smtClean="0"/>
          </a:p>
          <a:p>
            <a:pPr marL="514350" lvl="0" indent="-514350">
              <a:buFont typeface="Wingdings" panose="05000000000000000000" pitchFamily="2" charset="2"/>
              <a:buChar char="v"/>
            </a:pPr>
            <a:endParaRPr lang="cs-CZ" sz="2800" dirty="0"/>
          </a:p>
        </p:txBody>
      </p:sp>
    </p:spTree>
    <p:extLst>
      <p:ext uri="{BB962C8B-B14F-4D97-AF65-F5344CB8AC3E}">
        <p14:creationId xmlns:p14="http://schemas.microsoft.com/office/powerpoint/2010/main" val="17971038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dirty="0" err="1" smtClean="0"/>
              <a:t>Ethology</a:t>
            </a:r>
            <a:r>
              <a:rPr lang="cs-CZ" dirty="0" smtClean="0"/>
              <a:t> and </a:t>
            </a:r>
            <a:r>
              <a:rPr lang="cs-CZ" dirty="0"/>
              <a:t>K</a:t>
            </a:r>
            <a:r>
              <a:rPr lang="cs-CZ" dirty="0" smtClean="0"/>
              <a:t>onrad </a:t>
            </a:r>
            <a:r>
              <a:rPr lang="cs-CZ" dirty="0"/>
              <a:t>L</a:t>
            </a:r>
            <a:r>
              <a:rPr lang="cs-CZ" dirty="0" smtClean="0"/>
              <a:t>orenz</a:t>
            </a:r>
            <a:endParaRPr lang="en-US" dirty="0"/>
          </a:p>
        </p:txBody>
      </p:sp>
      <p:sp>
        <p:nvSpPr>
          <p:cNvPr id="169987" name="Rectangle 3"/>
          <p:cNvSpPr>
            <a:spLocks noGrp="1" noChangeArrowheads="1"/>
          </p:cNvSpPr>
          <p:nvPr>
            <p:ph type="body" idx="1"/>
          </p:nvPr>
        </p:nvSpPr>
        <p:spPr>
          <a:xfrm>
            <a:off x="467544" y="980728"/>
            <a:ext cx="8424936" cy="6912768"/>
          </a:xfrm>
        </p:spPr>
        <p:txBody>
          <a:bodyPr>
            <a:normAutofit/>
          </a:bodyPr>
          <a:lstStyle/>
          <a:p>
            <a:pPr marL="514350" lvl="0" indent="-514350">
              <a:buFont typeface="+mj-lt"/>
              <a:buAutoNum type="arabicPeriod"/>
            </a:pPr>
            <a:endParaRPr lang="cs-CZ" dirty="0" smtClean="0"/>
          </a:p>
          <a:p>
            <a:pPr marL="880110" lvl="1" indent="-514350">
              <a:buFont typeface="+mj-lt"/>
              <a:buAutoNum type="arabicPeriod"/>
            </a:pPr>
            <a:endParaRPr lang="cs-CZ" dirty="0" smtClean="0"/>
          </a:p>
          <a:p>
            <a:pPr lvl="1">
              <a:buFont typeface="Wingdings" panose="05000000000000000000" pitchFamily="2" charset="2"/>
              <a:buChar char="v"/>
            </a:pPr>
            <a:endParaRPr lang="cs-CZ" dirty="0"/>
          </a:p>
        </p:txBody>
      </p:sp>
      <p:sp>
        <p:nvSpPr>
          <p:cNvPr id="2" name="Obdélník 1"/>
          <p:cNvSpPr/>
          <p:nvPr/>
        </p:nvSpPr>
        <p:spPr>
          <a:xfrm>
            <a:off x="251520" y="1052736"/>
            <a:ext cx="8640960" cy="7602081"/>
          </a:xfrm>
          <a:prstGeom prst="rect">
            <a:avLst/>
          </a:prstGeom>
        </p:spPr>
        <p:txBody>
          <a:bodyPr wrap="square">
            <a:spAutoFit/>
          </a:bodyPr>
          <a:lstStyle/>
          <a:p>
            <a:pPr lvl="1">
              <a:buFont typeface="Wingdings" pitchFamily="2" charset="2"/>
              <a:buChar char="n"/>
              <a:defRPr/>
            </a:pPr>
            <a:r>
              <a:rPr lang="cs-CZ" sz="4800" dirty="0" smtClean="0">
                <a:solidFill>
                  <a:prstClr val="white"/>
                </a:solidFill>
              </a:rPr>
              <a:t> </a:t>
            </a:r>
            <a:r>
              <a:rPr lang="cs-CZ" dirty="0" smtClean="0"/>
              <a:t>Lorenz</a:t>
            </a:r>
            <a:r>
              <a:rPr lang="en-US" dirty="0" smtClean="0"/>
              <a:t> </a:t>
            </a:r>
            <a:r>
              <a:rPr lang="en-US" dirty="0"/>
              <a:t>developed a theory of instinctive behavior that saw behavior patterns as largely innate but triggered through environmental </a:t>
            </a:r>
            <a:r>
              <a:rPr lang="en-US" dirty="0" smtClean="0"/>
              <a:t>stimuli</a:t>
            </a:r>
            <a:r>
              <a:rPr lang="cs-CZ" dirty="0" smtClean="0"/>
              <a:t>. </a:t>
            </a:r>
            <a:r>
              <a:rPr lang="en-US" dirty="0" smtClean="0"/>
              <a:t>He </a:t>
            </a:r>
            <a:r>
              <a:rPr lang="en-US" dirty="0"/>
              <a:t>argued that animals have an inner drive to carry out instinctive behaviors, and that if they do not encounter the right stimulus they will eventually engage in the behavior with an inappropriate stimulus</a:t>
            </a:r>
            <a:r>
              <a:rPr lang="en-US" dirty="0" smtClean="0"/>
              <a:t>.</a:t>
            </a:r>
            <a:endParaRPr lang="cs-CZ" dirty="0" smtClean="0"/>
          </a:p>
          <a:p>
            <a:pPr lvl="1">
              <a:buFont typeface="Wingdings" pitchFamily="2" charset="2"/>
              <a:buChar char="n"/>
              <a:defRPr/>
            </a:pPr>
            <a:r>
              <a:rPr lang="cs-CZ" dirty="0" err="1" smtClean="0"/>
              <a:t>Human</a:t>
            </a:r>
            <a:r>
              <a:rPr lang="cs-CZ" dirty="0" smtClean="0"/>
              <a:t> </a:t>
            </a:r>
            <a:r>
              <a:rPr lang="cs-CZ" dirty="0" err="1"/>
              <a:t>spirit</a:t>
            </a:r>
            <a:r>
              <a:rPr lang="cs-CZ" dirty="0"/>
              <a:t> </a:t>
            </a:r>
            <a:r>
              <a:rPr lang="cs-CZ" dirty="0" err="1"/>
              <a:t>emerged</a:t>
            </a:r>
            <a:r>
              <a:rPr lang="cs-CZ" dirty="0"/>
              <a:t> </a:t>
            </a:r>
            <a:r>
              <a:rPr lang="cs-CZ" dirty="0" err="1"/>
              <a:t>suddenly</a:t>
            </a:r>
            <a:r>
              <a:rPr lang="cs-CZ" dirty="0"/>
              <a:t> (</a:t>
            </a:r>
            <a:r>
              <a:rPr lang="cs-CZ" dirty="0" err="1"/>
              <a:t>fulguration</a:t>
            </a:r>
            <a:r>
              <a:rPr lang="cs-CZ" dirty="0"/>
              <a:t> (</a:t>
            </a:r>
            <a:r>
              <a:rPr lang="cs-CZ" dirty="0" err="1"/>
              <a:t>fulgur</a:t>
            </a:r>
            <a:r>
              <a:rPr lang="cs-CZ" dirty="0"/>
              <a:t> = </a:t>
            </a:r>
            <a:r>
              <a:rPr lang="cs-CZ" dirty="0" err="1"/>
              <a:t>lightning</a:t>
            </a:r>
            <a:r>
              <a:rPr lang="cs-CZ" dirty="0"/>
              <a:t>))</a:t>
            </a:r>
            <a:r>
              <a:rPr lang="cs-CZ" dirty="0" err="1"/>
              <a:t>during</a:t>
            </a:r>
            <a:r>
              <a:rPr lang="cs-CZ" dirty="0"/>
              <a:t> </a:t>
            </a:r>
            <a:r>
              <a:rPr lang="cs-CZ" dirty="0" err="1"/>
              <a:t>the</a:t>
            </a:r>
            <a:r>
              <a:rPr lang="cs-CZ" dirty="0"/>
              <a:t> </a:t>
            </a:r>
            <a:r>
              <a:rPr lang="cs-CZ" dirty="0" err="1"/>
              <a:t>process</a:t>
            </a:r>
            <a:r>
              <a:rPr lang="cs-CZ" dirty="0"/>
              <a:t> </a:t>
            </a:r>
            <a:r>
              <a:rPr lang="cs-CZ" dirty="0" err="1"/>
              <a:t>of</a:t>
            </a:r>
            <a:r>
              <a:rPr lang="cs-CZ" dirty="0"/>
              <a:t> </a:t>
            </a:r>
            <a:r>
              <a:rPr lang="cs-CZ" dirty="0" err="1"/>
              <a:t>evolution</a:t>
            </a:r>
            <a:r>
              <a:rPr lang="cs-CZ" dirty="0"/>
              <a:t>, </a:t>
            </a:r>
            <a:r>
              <a:rPr lang="cs-CZ" dirty="0" err="1"/>
              <a:t>it</a:t>
            </a:r>
            <a:r>
              <a:rPr lang="cs-CZ" dirty="0"/>
              <a:t> </a:t>
            </a:r>
            <a:r>
              <a:rPr lang="cs-CZ" dirty="0" err="1"/>
              <a:t>is</a:t>
            </a:r>
            <a:r>
              <a:rPr lang="cs-CZ" dirty="0"/>
              <a:t> </a:t>
            </a:r>
            <a:r>
              <a:rPr lang="cs-CZ" dirty="0" err="1"/>
              <a:t>linked</a:t>
            </a:r>
            <a:r>
              <a:rPr lang="cs-CZ" dirty="0"/>
              <a:t> </a:t>
            </a:r>
            <a:r>
              <a:rPr lang="cs-CZ" dirty="0" err="1"/>
              <a:t>with</a:t>
            </a:r>
            <a:r>
              <a:rPr lang="cs-CZ" dirty="0"/>
              <a:t> </a:t>
            </a:r>
            <a:r>
              <a:rPr lang="cs-CZ" dirty="0" err="1" smtClean="0"/>
              <a:t>phylos</a:t>
            </a:r>
            <a:r>
              <a:rPr lang="cs-CZ" dirty="0" smtClean="0"/>
              <a:t> (</a:t>
            </a:r>
            <a:r>
              <a:rPr lang="cs-CZ" dirty="0" err="1" smtClean="0"/>
              <a:t>group</a:t>
            </a:r>
            <a:r>
              <a:rPr lang="cs-CZ" dirty="0" smtClean="0"/>
              <a:t> </a:t>
            </a:r>
            <a:r>
              <a:rPr lang="cs-CZ" dirty="0" err="1" smtClean="0"/>
              <a:t>of</a:t>
            </a:r>
            <a:r>
              <a:rPr lang="cs-CZ" dirty="0" smtClean="0"/>
              <a:t> </a:t>
            </a:r>
            <a:r>
              <a:rPr lang="cs-CZ" dirty="0" err="1" smtClean="0"/>
              <a:t>organisms</a:t>
            </a:r>
            <a:r>
              <a:rPr lang="cs-CZ" dirty="0" smtClean="0"/>
              <a:t>), </a:t>
            </a:r>
            <a:r>
              <a:rPr lang="cs-CZ" dirty="0"/>
              <a:t>not </a:t>
            </a:r>
            <a:r>
              <a:rPr lang="cs-CZ" dirty="0" err="1"/>
              <a:t>with</a:t>
            </a:r>
            <a:r>
              <a:rPr lang="cs-CZ" dirty="0"/>
              <a:t> </a:t>
            </a:r>
            <a:r>
              <a:rPr lang="cs-CZ" dirty="0" err="1"/>
              <a:t>an</a:t>
            </a:r>
            <a:r>
              <a:rPr lang="cs-CZ" dirty="0"/>
              <a:t> </a:t>
            </a:r>
            <a:r>
              <a:rPr lang="cs-CZ" dirty="0" err="1" smtClean="0"/>
              <a:t>individual</a:t>
            </a:r>
            <a:r>
              <a:rPr lang="cs-CZ" dirty="0" smtClean="0"/>
              <a:t>.</a:t>
            </a:r>
            <a:endParaRPr lang="cs-CZ" dirty="0"/>
          </a:p>
          <a:p>
            <a:pPr lvl="1">
              <a:buFont typeface="Wingdings" pitchFamily="2" charset="2"/>
              <a:buChar char="n"/>
              <a:defRPr/>
            </a:pPr>
            <a:r>
              <a:rPr lang="cs-CZ" dirty="0" err="1" smtClean="0"/>
              <a:t>Social</a:t>
            </a:r>
            <a:r>
              <a:rPr lang="cs-CZ" dirty="0" smtClean="0"/>
              <a:t> </a:t>
            </a:r>
            <a:r>
              <a:rPr lang="cs-CZ" dirty="0"/>
              <a:t>morality </a:t>
            </a:r>
            <a:r>
              <a:rPr lang="cs-CZ" dirty="0" err="1"/>
              <a:t>is</a:t>
            </a:r>
            <a:r>
              <a:rPr lang="cs-CZ" dirty="0"/>
              <a:t> </a:t>
            </a:r>
            <a:r>
              <a:rPr lang="cs-CZ" dirty="0" err="1" smtClean="0"/>
              <a:t>mechanism</a:t>
            </a:r>
            <a:r>
              <a:rPr lang="cs-CZ" dirty="0" smtClean="0"/>
              <a:t> </a:t>
            </a:r>
            <a:r>
              <a:rPr lang="cs-CZ" dirty="0" err="1"/>
              <a:t>that</a:t>
            </a:r>
            <a:r>
              <a:rPr lang="cs-CZ" dirty="0"/>
              <a:t> </a:t>
            </a:r>
            <a:r>
              <a:rPr lang="cs-CZ" dirty="0" err="1"/>
              <a:t>accommodates</a:t>
            </a:r>
            <a:r>
              <a:rPr lang="cs-CZ" dirty="0"/>
              <a:t> </a:t>
            </a:r>
            <a:r>
              <a:rPr lang="cs-CZ" dirty="0" err="1"/>
              <a:t>our</a:t>
            </a:r>
            <a:r>
              <a:rPr lang="cs-CZ" dirty="0"/>
              <a:t> </a:t>
            </a:r>
            <a:r>
              <a:rPr lang="cs-CZ" dirty="0" err="1"/>
              <a:t>instinctive</a:t>
            </a:r>
            <a:r>
              <a:rPr lang="cs-CZ" dirty="0"/>
              <a:t> </a:t>
            </a:r>
            <a:r>
              <a:rPr lang="cs-CZ" dirty="0" err="1"/>
              <a:t>dispositions</a:t>
            </a:r>
            <a:r>
              <a:rPr lang="cs-CZ" dirty="0"/>
              <a:t> to </a:t>
            </a:r>
            <a:r>
              <a:rPr lang="cs-CZ" dirty="0" err="1"/>
              <a:t>the</a:t>
            </a:r>
            <a:r>
              <a:rPr lang="cs-CZ" dirty="0"/>
              <a:t> </a:t>
            </a:r>
            <a:r>
              <a:rPr lang="cs-CZ" dirty="0" err="1"/>
              <a:t>needs</a:t>
            </a:r>
            <a:r>
              <a:rPr lang="cs-CZ" dirty="0"/>
              <a:t> </a:t>
            </a:r>
            <a:r>
              <a:rPr lang="cs-CZ" dirty="0" err="1"/>
              <a:t>of</a:t>
            </a:r>
            <a:r>
              <a:rPr lang="cs-CZ" dirty="0"/>
              <a:t> </a:t>
            </a:r>
            <a:r>
              <a:rPr lang="cs-CZ" dirty="0" err="1"/>
              <a:t>the</a:t>
            </a:r>
            <a:r>
              <a:rPr lang="cs-CZ" dirty="0"/>
              <a:t> </a:t>
            </a:r>
            <a:r>
              <a:rPr lang="cs-CZ" dirty="0" err="1" smtClean="0"/>
              <a:t>social</a:t>
            </a:r>
            <a:r>
              <a:rPr lang="cs-CZ" dirty="0" smtClean="0"/>
              <a:t> </a:t>
            </a:r>
            <a:r>
              <a:rPr lang="cs-CZ" dirty="0" err="1" smtClean="0"/>
              <a:t>life</a:t>
            </a:r>
            <a:r>
              <a:rPr lang="cs-CZ" dirty="0" smtClean="0"/>
              <a:t>.</a:t>
            </a:r>
            <a:endParaRPr lang="cs-CZ" dirty="0"/>
          </a:p>
          <a:p>
            <a:pPr lvl="1">
              <a:buFont typeface="Wingdings" pitchFamily="2" charset="2"/>
              <a:buChar char="n"/>
              <a:defRPr/>
            </a:pPr>
            <a:r>
              <a:rPr lang="cs-CZ" dirty="0"/>
              <a:t>Lorenz </a:t>
            </a:r>
            <a:r>
              <a:rPr lang="cs-CZ" dirty="0" err="1"/>
              <a:t>is</a:t>
            </a:r>
            <a:r>
              <a:rPr lang="cs-CZ" dirty="0"/>
              <a:t> not </a:t>
            </a:r>
            <a:r>
              <a:rPr lang="cs-CZ" dirty="0" err="1"/>
              <a:t>interested</a:t>
            </a:r>
            <a:r>
              <a:rPr lang="cs-CZ" dirty="0"/>
              <a:t> in </a:t>
            </a:r>
            <a:r>
              <a:rPr lang="cs-CZ" dirty="0" err="1"/>
              <a:t>individual</a:t>
            </a:r>
            <a:r>
              <a:rPr lang="cs-CZ" dirty="0"/>
              <a:t> morality. </a:t>
            </a:r>
            <a:r>
              <a:rPr lang="cs-CZ" dirty="0" err="1"/>
              <a:t>What</a:t>
            </a:r>
            <a:r>
              <a:rPr lang="cs-CZ" dirty="0"/>
              <a:t> </a:t>
            </a:r>
            <a:r>
              <a:rPr lang="cs-CZ" dirty="0" err="1"/>
              <a:t>helps</a:t>
            </a:r>
            <a:r>
              <a:rPr lang="cs-CZ" dirty="0"/>
              <a:t> to </a:t>
            </a:r>
            <a:r>
              <a:rPr lang="cs-CZ" dirty="0" err="1"/>
              <a:t>the</a:t>
            </a:r>
            <a:r>
              <a:rPr lang="cs-CZ" dirty="0"/>
              <a:t> </a:t>
            </a:r>
            <a:r>
              <a:rPr lang="cs-CZ" dirty="0" err="1"/>
              <a:t>preservation</a:t>
            </a:r>
            <a:r>
              <a:rPr lang="cs-CZ" dirty="0"/>
              <a:t> </a:t>
            </a:r>
            <a:r>
              <a:rPr lang="cs-CZ" dirty="0" err="1"/>
              <a:t>of</a:t>
            </a:r>
            <a:r>
              <a:rPr lang="cs-CZ" dirty="0"/>
              <a:t> </a:t>
            </a:r>
            <a:r>
              <a:rPr lang="cs-CZ" dirty="0" err="1"/>
              <a:t>human</a:t>
            </a:r>
            <a:r>
              <a:rPr lang="cs-CZ" dirty="0"/>
              <a:t> </a:t>
            </a:r>
            <a:r>
              <a:rPr lang="cs-CZ" dirty="0" err="1"/>
              <a:t>phylos</a:t>
            </a:r>
            <a:r>
              <a:rPr lang="cs-CZ" dirty="0"/>
              <a:t> </a:t>
            </a:r>
            <a:r>
              <a:rPr lang="cs-CZ" dirty="0" err="1"/>
              <a:t>is</a:t>
            </a:r>
            <a:r>
              <a:rPr lang="cs-CZ" dirty="0"/>
              <a:t> </a:t>
            </a:r>
            <a:r>
              <a:rPr lang="cs-CZ" dirty="0" smtClean="0"/>
              <a:t>just.</a:t>
            </a:r>
            <a:endParaRPr lang="cs-CZ" dirty="0"/>
          </a:p>
          <a:p>
            <a:pPr marL="514350" lvl="0" indent="-514350">
              <a:buFont typeface="Wingdings" panose="05000000000000000000" pitchFamily="2" charset="2"/>
              <a:buChar char="v"/>
            </a:pPr>
            <a:endParaRPr lang="cs-CZ" sz="4800" dirty="0" smtClean="0"/>
          </a:p>
          <a:p>
            <a:pPr marL="514350" lvl="0" indent="-514350">
              <a:buFont typeface="Wingdings" panose="05000000000000000000" pitchFamily="2" charset="2"/>
              <a:buChar char="v"/>
            </a:pPr>
            <a:endParaRPr lang="cs-CZ" sz="4800" dirty="0" smtClean="0"/>
          </a:p>
          <a:p>
            <a:pPr lvl="0"/>
            <a:endParaRPr lang="cs-CZ" sz="2800" dirty="0" smtClean="0"/>
          </a:p>
          <a:p>
            <a:pPr marL="514350" lvl="0" indent="-514350">
              <a:buFont typeface="Wingdings" panose="05000000000000000000" pitchFamily="2" charset="2"/>
              <a:buChar char="v"/>
            </a:pPr>
            <a:endParaRPr lang="cs-CZ" sz="2800" dirty="0"/>
          </a:p>
        </p:txBody>
      </p:sp>
    </p:spTree>
    <p:extLst>
      <p:ext uri="{BB962C8B-B14F-4D97-AF65-F5344CB8AC3E}">
        <p14:creationId xmlns:p14="http://schemas.microsoft.com/office/powerpoint/2010/main" val="3767443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021387"/>
          </a:xfrm>
        </p:spPr>
        <p:txBody>
          <a:bodyPr>
            <a:normAutofit/>
          </a:bodyPr>
          <a:lstStyle/>
          <a:p>
            <a:pPr algn="l"/>
            <a:r>
              <a:rPr lang="en-US" sz="3200" dirty="0"/>
              <a:t>Friedrich August von Hayek: Law, Legislation and Liberty - Volume 1, Chapter 4 "The Changing Concept of Law" </a:t>
            </a:r>
            <a:endParaRPr lang="cs-CZ" sz="3200" dirty="0" smtClean="0"/>
          </a:p>
          <a:p>
            <a:pPr algn="l"/>
            <a:r>
              <a:rPr lang="en-US" sz="3200" i="1" dirty="0"/>
              <a:t>Law </a:t>
            </a:r>
            <a:r>
              <a:rPr lang="en-US" sz="3200" dirty="0"/>
              <a:t>is </a:t>
            </a:r>
            <a:r>
              <a:rPr lang="en-US" sz="3200" i="1" dirty="0"/>
              <a:t>older than </a:t>
            </a:r>
            <a:r>
              <a:rPr lang="en-US" sz="3200" i="1" dirty="0" smtClean="0"/>
              <a:t>legislation</a:t>
            </a:r>
            <a:endParaRPr lang="cs-CZ" sz="3200" i="1" dirty="0" smtClean="0"/>
          </a:p>
          <a:p>
            <a:pPr lvl="1" algn="l"/>
            <a:r>
              <a:rPr lang="en-US" sz="3000" dirty="0"/>
              <a:t>Law in the sense of enforced rules of conduct is </a:t>
            </a:r>
            <a:r>
              <a:rPr lang="en-US" sz="3000" dirty="0" smtClean="0"/>
              <a:t>undoubtedly</a:t>
            </a:r>
            <a:r>
              <a:rPr lang="cs-CZ" sz="3000" dirty="0" smtClean="0"/>
              <a:t> </a:t>
            </a:r>
            <a:r>
              <a:rPr lang="en-US" sz="3000" dirty="0" smtClean="0"/>
              <a:t>coeval </a:t>
            </a:r>
            <a:r>
              <a:rPr lang="en-US" sz="3000" dirty="0"/>
              <a:t>with society; only the observance of common rules </a:t>
            </a:r>
            <a:r>
              <a:rPr lang="en-US" sz="3000" dirty="0" smtClean="0"/>
              <a:t>makes</a:t>
            </a:r>
            <a:r>
              <a:rPr lang="cs-CZ" sz="3000" dirty="0" smtClean="0"/>
              <a:t> </a:t>
            </a:r>
            <a:r>
              <a:rPr lang="en-US" sz="3000" dirty="0" smtClean="0"/>
              <a:t>the </a:t>
            </a:r>
            <a:r>
              <a:rPr lang="en-US" sz="3000" dirty="0"/>
              <a:t>peaceful existence of individuals in society possible. </a:t>
            </a:r>
            <a:r>
              <a:rPr lang="en-US" sz="3000" dirty="0" smtClean="0"/>
              <a:t>Long</a:t>
            </a:r>
            <a:r>
              <a:rPr lang="cs-CZ" sz="3000" dirty="0"/>
              <a:t> </a:t>
            </a:r>
            <a:r>
              <a:rPr lang="en-US" sz="3000" dirty="0" smtClean="0"/>
              <a:t>before </a:t>
            </a:r>
            <a:r>
              <a:rPr lang="en-US" sz="3000" dirty="0"/>
              <a:t>man had developed language to the point where it </a:t>
            </a:r>
            <a:r>
              <a:rPr lang="en-US" sz="3000" dirty="0" smtClean="0"/>
              <a:t>enabled</a:t>
            </a:r>
            <a:r>
              <a:rPr lang="cs-CZ" sz="3000" dirty="0" smtClean="0"/>
              <a:t> </a:t>
            </a:r>
            <a:r>
              <a:rPr lang="en-US" sz="3000" dirty="0" smtClean="0"/>
              <a:t>him </a:t>
            </a:r>
            <a:r>
              <a:rPr lang="en-US" sz="3000" dirty="0"/>
              <a:t>to issue general commands, an individual would be </a:t>
            </a:r>
            <a:r>
              <a:rPr lang="en-US" sz="3000" dirty="0" smtClean="0"/>
              <a:t>accepted</a:t>
            </a:r>
            <a:r>
              <a:rPr lang="cs-CZ" sz="3000" dirty="0" smtClean="0"/>
              <a:t> </a:t>
            </a:r>
            <a:r>
              <a:rPr lang="en-US" sz="3000" dirty="0" smtClean="0"/>
              <a:t>as </a:t>
            </a:r>
            <a:r>
              <a:rPr lang="en-US" sz="3000" dirty="0"/>
              <a:t>a member of a group only so long as he conformed to its rules.</a:t>
            </a:r>
            <a:endParaRPr lang="cs-CZ" sz="3000" dirty="0"/>
          </a:p>
        </p:txBody>
      </p:sp>
    </p:spTree>
    <p:extLst>
      <p:ext uri="{BB962C8B-B14F-4D97-AF65-F5344CB8AC3E}">
        <p14:creationId xmlns:p14="http://schemas.microsoft.com/office/powerpoint/2010/main" val="2608104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021387"/>
          </a:xfrm>
        </p:spPr>
        <p:txBody>
          <a:bodyPr>
            <a:normAutofit/>
          </a:bodyPr>
          <a:lstStyle/>
          <a:p>
            <a:pPr algn="l"/>
            <a:r>
              <a:rPr lang="en-US" sz="3200" dirty="0"/>
              <a:t>Friedrich August von Hayek: Law, Legislation and Liberty - Volume 1, Chapter 4 "The Changing Concept of Law" </a:t>
            </a:r>
            <a:endParaRPr lang="cs-CZ" sz="3200" dirty="0" smtClean="0"/>
          </a:p>
          <a:p>
            <a:pPr algn="l"/>
            <a:r>
              <a:rPr lang="en-US" sz="3200" i="1" dirty="0"/>
              <a:t>The lessons </a:t>
            </a:r>
            <a:r>
              <a:rPr lang="en-US" sz="3200" i="1" dirty="0" smtClean="0"/>
              <a:t>of</a:t>
            </a:r>
            <a:r>
              <a:rPr lang="cs-CZ" sz="3200" i="1" dirty="0" smtClean="0"/>
              <a:t> </a:t>
            </a:r>
            <a:r>
              <a:rPr lang="en-US" sz="3200" i="1" dirty="0" smtClean="0"/>
              <a:t>ethology </a:t>
            </a:r>
            <a:r>
              <a:rPr lang="en-US" sz="3200" i="1" dirty="0"/>
              <a:t>and cultural </a:t>
            </a:r>
            <a:r>
              <a:rPr lang="en-US" sz="3200" i="1" dirty="0" smtClean="0"/>
              <a:t>anthropology</a:t>
            </a:r>
            <a:endParaRPr lang="cs-CZ" sz="3200" i="1" dirty="0" smtClean="0"/>
          </a:p>
          <a:p>
            <a:pPr lvl="1" algn="l"/>
            <a:r>
              <a:rPr lang="en-US" sz="3000" dirty="0"/>
              <a:t>The study of comparative </a:t>
            </a:r>
            <a:r>
              <a:rPr lang="en-US" sz="3000" dirty="0" err="1"/>
              <a:t>behaviour</a:t>
            </a:r>
            <a:r>
              <a:rPr lang="en-US" sz="3000" dirty="0"/>
              <a:t> has shown that in </a:t>
            </a:r>
            <a:r>
              <a:rPr lang="cs-CZ" sz="3000" dirty="0"/>
              <a:t>m</a:t>
            </a:r>
            <a:r>
              <a:rPr lang="en-US" sz="3000" dirty="0" smtClean="0"/>
              <a:t>any</a:t>
            </a:r>
            <a:r>
              <a:rPr lang="cs-CZ" sz="3000" dirty="0"/>
              <a:t> </a:t>
            </a:r>
            <a:r>
              <a:rPr lang="en-US" sz="3000" dirty="0" smtClean="0"/>
              <a:t>animal </a:t>
            </a:r>
            <a:r>
              <a:rPr lang="en-US" sz="3000" dirty="0"/>
              <a:t>societies the process of selective evolution has </a:t>
            </a:r>
            <a:r>
              <a:rPr lang="en-US" sz="3000" dirty="0" smtClean="0"/>
              <a:t>produced</a:t>
            </a:r>
            <a:r>
              <a:rPr lang="cs-CZ" sz="3000" dirty="0" smtClean="0"/>
              <a:t> </a:t>
            </a:r>
            <a:r>
              <a:rPr lang="en-US" sz="3000" dirty="0" smtClean="0"/>
              <a:t>highly </a:t>
            </a:r>
            <a:r>
              <a:rPr lang="en-US" sz="3000" dirty="0"/>
              <a:t>ritualized forms of </a:t>
            </a:r>
            <a:r>
              <a:rPr lang="en-US" sz="3000" dirty="0" err="1"/>
              <a:t>behaviour</a:t>
            </a:r>
            <a:r>
              <a:rPr lang="en-US" sz="3000" dirty="0"/>
              <a:t> governed by rules of </a:t>
            </a:r>
            <a:r>
              <a:rPr lang="en-US" sz="3000" dirty="0" smtClean="0"/>
              <a:t>conduct</a:t>
            </a:r>
            <a:r>
              <a:rPr lang="cs-CZ" sz="3000" dirty="0" smtClean="0"/>
              <a:t> w</a:t>
            </a:r>
            <a:r>
              <a:rPr lang="en-US" sz="3000" dirty="0" err="1" smtClean="0"/>
              <a:t>hich</a:t>
            </a:r>
            <a:r>
              <a:rPr lang="en-US" sz="3000" dirty="0" smtClean="0"/>
              <a:t> </a:t>
            </a:r>
            <a:r>
              <a:rPr lang="en-US" sz="3000" dirty="0"/>
              <a:t>have the effect of reducing violence and other wasteful</a:t>
            </a:r>
          </a:p>
          <a:p>
            <a:pPr lvl="1" algn="l"/>
            <a:r>
              <a:rPr lang="en-US" sz="3000" dirty="0"/>
              <a:t>methods of adaptation and thus secure an order of peace.</a:t>
            </a:r>
            <a:endParaRPr lang="cs-CZ" sz="2800" dirty="0"/>
          </a:p>
        </p:txBody>
      </p:sp>
    </p:spTree>
    <p:extLst>
      <p:ext uri="{BB962C8B-B14F-4D97-AF65-F5344CB8AC3E}">
        <p14:creationId xmlns:p14="http://schemas.microsoft.com/office/powerpoint/2010/main" val="111578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021387"/>
          </a:xfrm>
        </p:spPr>
        <p:txBody>
          <a:bodyPr>
            <a:normAutofit fontScale="92500" lnSpcReduction="20000"/>
          </a:bodyPr>
          <a:lstStyle/>
          <a:p>
            <a:pPr algn="l"/>
            <a:r>
              <a:rPr lang="en-US" sz="3200" dirty="0"/>
              <a:t>Friedrich August von Hayek: Law, Legislation and Liberty - Volume 1, Chapter 4 "The Changing Concept of Law" </a:t>
            </a:r>
            <a:endParaRPr lang="cs-CZ" sz="3200" dirty="0" smtClean="0"/>
          </a:p>
          <a:p>
            <a:pPr algn="l"/>
            <a:endParaRPr lang="cs-CZ" sz="3200" dirty="0" smtClean="0"/>
          </a:p>
          <a:p>
            <a:pPr algn="l"/>
            <a:r>
              <a:rPr lang="cs-CZ" sz="3200" i="1" dirty="0" err="1"/>
              <a:t>The</a:t>
            </a:r>
            <a:r>
              <a:rPr lang="cs-CZ" sz="3200" i="1" dirty="0"/>
              <a:t> </a:t>
            </a:r>
            <a:r>
              <a:rPr lang="cs-CZ" sz="3200" i="1" dirty="0" err="1"/>
              <a:t>process</a:t>
            </a:r>
            <a:r>
              <a:rPr lang="cs-CZ" sz="3200" i="1" dirty="0"/>
              <a:t> </a:t>
            </a:r>
            <a:r>
              <a:rPr lang="cs-CZ" sz="3200" i="1" dirty="0" err="1" smtClean="0"/>
              <a:t>of</a:t>
            </a:r>
            <a:r>
              <a:rPr lang="cs-CZ" sz="3200" i="1" dirty="0" smtClean="0"/>
              <a:t> </a:t>
            </a:r>
            <a:r>
              <a:rPr lang="cs-CZ" sz="3200" i="1" dirty="0" err="1" smtClean="0"/>
              <a:t>articulation</a:t>
            </a:r>
            <a:r>
              <a:rPr lang="cs-CZ" sz="3200" i="1" dirty="0" smtClean="0"/>
              <a:t> </a:t>
            </a:r>
            <a:r>
              <a:rPr lang="cs-CZ" sz="3200" i="1" dirty="0" err="1" smtClean="0"/>
              <a:t>of</a:t>
            </a:r>
            <a:r>
              <a:rPr lang="cs-CZ" sz="3200" i="1" dirty="0" smtClean="0"/>
              <a:t> </a:t>
            </a:r>
            <a:r>
              <a:rPr lang="cs-CZ" sz="3200" i="1" dirty="0" err="1" smtClean="0"/>
              <a:t>practices</a:t>
            </a:r>
            <a:endParaRPr lang="cs-CZ" sz="3200" i="1" dirty="0" smtClean="0"/>
          </a:p>
          <a:p>
            <a:pPr marL="800100" lvl="1" indent="-342900" algn="l">
              <a:buFont typeface="Wingdings" panose="05000000000000000000" pitchFamily="2" charset="2"/>
              <a:buChar char="q"/>
            </a:pPr>
            <a:r>
              <a:rPr lang="cs-CZ" sz="2800" dirty="0"/>
              <a:t>T</a:t>
            </a:r>
            <a:r>
              <a:rPr lang="en-US" sz="2800" dirty="0" smtClean="0"/>
              <a:t>hose </a:t>
            </a:r>
            <a:r>
              <a:rPr lang="en-US" sz="2800" dirty="0"/>
              <a:t>who first attempted to express </a:t>
            </a:r>
            <a:r>
              <a:rPr lang="cs-CZ" sz="2800" dirty="0" err="1" smtClean="0"/>
              <a:t>rules</a:t>
            </a:r>
            <a:r>
              <a:rPr lang="cs-CZ" sz="2800" dirty="0"/>
              <a:t> </a:t>
            </a:r>
            <a:r>
              <a:rPr lang="en-US" sz="2800" dirty="0" smtClean="0"/>
              <a:t>in </a:t>
            </a:r>
            <a:r>
              <a:rPr lang="en-US" sz="2800" dirty="0"/>
              <a:t>words did not invent new rules but were </a:t>
            </a:r>
            <a:r>
              <a:rPr lang="en-US" sz="2800" dirty="0" err="1"/>
              <a:t>endeavouring</a:t>
            </a:r>
            <a:r>
              <a:rPr lang="en-US" sz="2800" dirty="0"/>
              <a:t> to </a:t>
            </a:r>
            <a:r>
              <a:rPr lang="en-US" sz="2800" dirty="0" smtClean="0"/>
              <a:t>express</a:t>
            </a:r>
            <a:r>
              <a:rPr lang="cs-CZ" sz="2800" dirty="0" smtClean="0"/>
              <a:t> </a:t>
            </a:r>
            <a:r>
              <a:rPr lang="en-US" sz="2800" dirty="0" smtClean="0"/>
              <a:t>what </a:t>
            </a:r>
            <a:r>
              <a:rPr lang="en-US" sz="2800" dirty="0"/>
              <a:t>they were already acquainted with. </a:t>
            </a:r>
            <a:endParaRPr lang="cs-CZ" sz="2800" i="1" dirty="0" smtClean="0"/>
          </a:p>
          <a:p>
            <a:pPr marL="914400" lvl="1" indent="-457200" algn="l">
              <a:buFont typeface="Wingdings" panose="05000000000000000000" pitchFamily="2" charset="2"/>
              <a:buChar char="q"/>
            </a:pPr>
            <a:r>
              <a:rPr lang="cs-CZ" sz="2800" dirty="0"/>
              <a:t>N</a:t>
            </a:r>
            <a:r>
              <a:rPr lang="en-US" sz="2800" dirty="0" err="1" smtClean="0"/>
              <a:t>ot</a:t>
            </a:r>
            <a:r>
              <a:rPr lang="en-US" sz="2800" dirty="0" smtClean="0"/>
              <a:t> </a:t>
            </a:r>
            <a:r>
              <a:rPr lang="en-US" sz="2800" dirty="0"/>
              <a:t>merely in the </a:t>
            </a:r>
            <a:r>
              <a:rPr lang="en-US" sz="2800" dirty="0" smtClean="0"/>
              <a:t>primitive</a:t>
            </a:r>
            <a:r>
              <a:rPr lang="cs-CZ" sz="2800" dirty="0" smtClean="0"/>
              <a:t> </a:t>
            </a:r>
            <a:r>
              <a:rPr lang="en-US" sz="2800" dirty="0" smtClean="0"/>
              <a:t>tribe </a:t>
            </a:r>
            <a:r>
              <a:rPr lang="en-US" sz="2800" dirty="0"/>
              <a:t>but also in more advanced communities, the chief or ruler </a:t>
            </a:r>
            <a:r>
              <a:rPr lang="en-US" sz="2800" dirty="0" smtClean="0"/>
              <a:t>will</a:t>
            </a:r>
            <a:r>
              <a:rPr lang="cs-CZ" sz="2800" dirty="0" smtClean="0"/>
              <a:t> </a:t>
            </a:r>
            <a:r>
              <a:rPr lang="en-US" sz="2800" dirty="0" smtClean="0"/>
              <a:t>use </a:t>
            </a:r>
            <a:r>
              <a:rPr lang="en-US" sz="2800" dirty="0"/>
              <a:t>his authority for two quite different purposes: he will do so </a:t>
            </a:r>
            <a:r>
              <a:rPr lang="en-US" sz="2800" dirty="0" smtClean="0"/>
              <a:t>to</a:t>
            </a:r>
            <a:r>
              <a:rPr lang="cs-CZ" sz="2800" dirty="0" smtClean="0"/>
              <a:t> </a:t>
            </a:r>
            <a:r>
              <a:rPr lang="en-US" sz="2800" dirty="0" smtClean="0"/>
              <a:t>teach </a:t>
            </a:r>
            <a:r>
              <a:rPr lang="en-US" sz="2800" dirty="0"/>
              <a:t>or enforce rules of conduct </a:t>
            </a:r>
            <a:r>
              <a:rPr lang="cs-CZ" sz="2800" dirty="0"/>
              <a:t>w</a:t>
            </a:r>
            <a:r>
              <a:rPr lang="en-US" sz="2800" dirty="0" err="1" smtClean="0"/>
              <a:t>hich</a:t>
            </a:r>
            <a:r>
              <a:rPr lang="en-US" sz="2800" dirty="0" smtClean="0"/>
              <a:t> </a:t>
            </a:r>
            <a:r>
              <a:rPr lang="en-US" sz="2800" dirty="0"/>
              <a:t>he regards as </a:t>
            </a:r>
            <a:r>
              <a:rPr lang="en-US" sz="2800" dirty="0" smtClean="0"/>
              <a:t>established,</a:t>
            </a:r>
            <a:r>
              <a:rPr lang="cs-CZ" sz="2800" dirty="0" smtClean="0"/>
              <a:t> </a:t>
            </a:r>
            <a:r>
              <a:rPr lang="en-US" sz="2800" dirty="0" smtClean="0"/>
              <a:t>though </a:t>
            </a:r>
            <a:r>
              <a:rPr lang="en-US" sz="2800" dirty="0"/>
              <a:t>he may have little idea why they are important or what </a:t>
            </a:r>
            <a:r>
              <a:rPr lang="en-US" sz="2800" dirty="0" smtClean="0"/>
              <a:t>depends</a:t>
            </a:r>
            <a:r>
              <a:rPr lang="cs-CZ" sz="2800" dirty="0" smtClean="0"/>
              <a:t> </a:t>
            </a:r>
            <a:r>
              <a:rPr lang="en-US" sz="2800" dirty="0" smtClean="0"/>
              <a:t>on </a:t>
            </a:r>
            <a:r>
              <a:rPr lang="en-US" sz="2800" dirty="0"/>
              <a:t>their observance; he will also give commands for </a:t>
            </a:r>
            <a:r>
              <a:rPr lang="en-US" sz="2800" dirty="0" smtClean="0"/>
              <a:t>actions</a:t>
            </a:r>
            <a:r>
              <a:rPr lang="cs-CZ" sz="2800" dirty="0" smtClean="0"/>
              <a:t> </a:t>
            </a:r>
            <a:r>
              <a:rPr lang="en-US" sz="2800" dirty="0" smtClean="0"/>
              <a:t>which </a:t>
            </a:r>
            <a:r>
              <a:rPr lang="en-US" sz="2800" dirty="0"/>
              <a:t>seem to him necessary for the achievement </a:t>
            </a:r>
            <a:r>
              <a:rPr lang="en-US" sz="2800" dirty="0" smtClean="0"/>
              <a:t>of</a:t>
            </a:r>
            <a:r>
              <a:rPr lang="cs-CZ" sz="2800" dirty="0" smtClean="0"/>
              <a:t> </a:t>
            </a:r>
            <a:r>
              <a:rPr lang="en-US" sz="2800" dirty="0" smtClean="0"/>
              <a:t>particular</a:t>
            </a:r>
            <a:r>
              <a:rPr lang="cs-CZ" sz="2800" dirty="0"/>
              <a:t> </a:t>
            </a:r>
            <a:r>
              <a:rPr lang="cs-CZ" sz="2800" dirty="0" err="1" smtClean="0"/>
              <a:t>purposes</a:t>
            </a:r>
            <a:r>
              <a:rPr lang="cs-CZ" sz="2800" dirty="0"/>
              <a:t>.</a:t>
            </a:r>
            <a:endParaRPr lang="cs-CZ" sz="2800" i="1" dirty="0" smtClean="0"/>
          </a:p>
        </p:txBody>
      </p:sp>
    </p:spTree>
    <p:extLst>
      <p:ext uri="{BB962C8B-B14F-4D97-AF65-F5344CB8AC3E}">
        <p14:creationId xmlns:p14="http://schemas.microsoft.com/office/powerpoint/2010/main" val="3849431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021387"/>
          </a:xfrm>
        </p:spPr>
        <p:txBody>
          <a:bodyPr>
            <a:normAutofit/>
          </a:bodyPr>
          <a:lstStyle/>
          <a:p>
            <a:pPr algn="l"/>
            <a:r>
              <a:rPr lang="en-US" sz="3200" dirty="0"/>
              <a:t>Friedrich August von Hayek: Law, Legislation and Liberty - Volume 1, Chapter 4 "The Changing Concept of Law" </a:t>
            </a:r>
            <a:endParaRPr lang="cs-CZ" sz="3200" dirty="0" smtClean="0"/>
          </a:p>
          <a:p>
            <a:pPr algn="l"/>
            <a:r>
              <a:rPr lang="cs-CZ" sz="2800" i="1" dirty="0" err="1"/>
              <a:t>Factual</a:t>
            </a:r>
            <a:r>
              <a:rPr lang="cs-CZ" sz="2800" i="1" dirty="0"/>
              <a:t> and </a:t>
            </a:r>
            <a:r>
              <a:rPr lang="cs-CZ" sz="2800" i="1" dirty="0" smtClean="0"/>
              <a:t>normative </a:t>
            </a:r>
            <a:r>
              <a:rPr lang="cs-CZ" sz="2800" i="1" dirty="0" err="1" smtClean="0"/>
              <a:t>rules</a:t>
            </a:r>
            <a:endParaRPr lang="cs-CZ" sz="2800" i="1" dirty="0" smtClean="0"/>
          </a:p>
          <a:p>
            <a:pPr lvl="1" algn="l"/>
            <a:r>
              <a:rPr lang="cs-CZ" dirty="0" smtClean="0"/>
              <a:t>..</a:t>
            </a:r>
            <a:r>
              <a:rPr lang="cs-CZ" dirty="0" err="1" smtClean="0"/>
              <a:t>This</a:t>
            </a:r>
            <a:r>
              <a:rPr lang="cs-CZ" dirty="0" smtClean="0"/>
              <a:t> </a:t>
            </a:r>
            <a:r>
              <a:rPr lang="cs-CZ" dirty="0" err="1"/>
              <a:t>is</a:t>
            </a:r>
            <a:r>
              <a:rPr lang="cs-CZ" dirty="0"/>
              <a:t> </a:t>
            </a:r>
            <a:r>
              <a:rPr lang="cs-CZ" dirty="0" err="1" smtClean="0"/>
              <a:t>the</a:t>
            </a:r>
            <a:r>
              <a:rPr lang="cs-CZ" dirty="0" smtClean="0"/>
              <a:t> </a:t>
            </a:r>
            <a:r>
              <a:rPr lang="cs-CZ" dirty="0" err="1" smtClean="0"/>
              <a:t>distinction</a:t>
            </a:r>
            <a:r>
              <a:rPr lang="cs-CZ" dirty="0"/>
              <a:t> </a:t>
            </a:r>
            <a:r>
              <a:rPr lang="en-US" dirty="0" smtClean="0"/>
              <a:t>between </a:t>
            </a:r>
            <a:r>
              <a:rPr lang="en-US" dirty="0"/>
              <a:t>descriptive rules </a:t>
            </a:r>
            <a:r>
              <a:rPr lang="cs-CZ" dirty="0"/>
              <a:t>w</a:t>
            </a:r>
            <a:r>
              <a:rPr lang="en-US" dirty="0" err="1" smtClean="0"/>
              <a:t>hich</a:t>
            </a:r>
            <a:r>
              <a:rPr lang="en-US" dirty="0" smtClean="0"/>
              <a:t> </a:t>
            </a:r>
            <a:r>
              <a:rPr lang="en-US" dirty="0"/>
              <a:t>assert the regular </a:t>
            </a:r>
            <a:r>
              <a:rPr lang="en-US" dirty="0" smtClean="0"/>
              <a:t>recurrence</a:t>
            </a:r>
            <a:r>
              <a:rPr lang="cs-CZ" dirty="0" smtClean="0"/>
              <a:t> </a:t>
            </a:r>
            <a:r>
              <a:rPr lang="en-US" dirty="0" smtClean="0"/>
              <a:t>of </a:t>
            </a:r>
            <a:r>
              <a:rPr lang="en-US" dirty="0"/>
              <a:t>certain sequences of events (including </a:t>
            </a:r>
            <a:r>
              <a:rPr lang="en-US" dirty="0" smtClean="0"/>
              <a:t>h</a:t>
            </a:r>
            <a:r>
              <a:rPr lang="cs-CZ" dirty="0" smtClean="0"/>
              <a:t>u</a:t>
            </a:r>
            <a:r>
              <a:rPr lang="cs-CZ" dirty="0"/>
              <a:t>m</a:t>
            </a:r>
            <a:r>
              <a:rPr lang="en-US" dirty="0" smtClean="0"/>
              <a:t>an </a:t>
            </a:r>
            <a:r>
              <a:rPr lang="en-US" dirty="0"/>
              <a:t>actions) </a:t>
            </a:r>
            <a:r>
              <a:rPr lang="en-US" dirty="0" smtClean="0"/>
              <a:t>and</a:t>
            </a:r>
            <a:r>
              <a:rPr lang="cs-CZ" dirty="0" smtClean="0"/>
              <a:t> </a:t>
            </a:r>
            <a:r>
              <a:rPr lang="en-US" dirty="0" smtClean="0"/>
              <a:t>the </a:t>
            </a:r>
            <a:r>
              <a:rPr lang="en-US" dirty="0"/>
              <a:t>normative rules which state that such sequences 'ought' to </a:t>
            </a:r>
            <a:r>
              <a:rPr lang="en-US" dirty="0" err="1" smtClean="0"/>
              <a:t>tak</a:t>
            </a:r>
            <a:r>
              <a:rPr lang="cs-CZ" dirty="0" smtClean="0"/>
              <a:t>e </a:t>
            </a:r>
            <a:r>
              <a:rPr lang="en-US" dirty="0" smtClean="0"/>
              <a:t>place</a:t>
            </a:r>
            <a:r>
              <a:rPr lang="en-US" dirty="0"/>
              <a:t>. It is difficult to say at what particular stage of the </a:t>
            </a:r>
            <a:r>
              <a:rPr lang="en-US" dirty="0" smtClean="0"/>
              <a:t>gradual</a:t>
            </a:r>
            <a:r>
              <a:rPr lang="cs-CZ" dirty="0" smtClean="0"/>
              <a:t> </a:t>
            </a:r>
            <a:r>
              <a:rPr lang="en-US" dirty="0" smtClean="0"/>
              <a:t>transition </a:t>
            </a:r>
            <a:r>
              <a:rPr lang="en-US" dirty="0"/>
              <a:t>from a wholly unconscious observance of such rules </a:t>
            </a:r>
            <a:r>
              <a:rPr lang="en-US" dirty="0" smtClean="0"/>
              <a:t>to</a:t>
            </a:r>
            <a:r>
              <a:rPr lang="cs-CZ" dirty="0" smtClean="0"/>
              <a:t> </a:t>
            </a:r>
            <a:r>
              <a:rPr lang="en-US" dirty="0" smtClean="0"/>
              <a:t>their </a:t>
            </a:r>
            <a:r>
              <a:rPr lang="en-US" dirty="0"/>
              <a:t>expression in articulated form this distinction becomes </a:t>
            </a:r>
            <a:r>
              <a:rPr lang="en-US" dirty="0" smtClean="0"/>
              <a:t>mean</a:t>
            </a:r>
            <a:r>
              <a:rPr lang="cs-CZ" dirty="0" err="1" smtClean="0"/>
              <a:t>ingful</a:t>
            </a:r>
            <a:r>
              <a:rPr lang="cs-CZ" dirty="0"/>
              <a:t>.</a:t>
            </a:r>
            <a:endParaRPr lang="cs-CZ" i="1" dirty="0" smtClean="0"/>
          </a:p>
        </p:txBody>
      </p:sp>
    </p:spTree>
    <p:extLst>
      <p:ext uri="{BB962C8B-B14F-4D97-AF65-F5344CB8AC3E}">
        <p14:creationId xmlns:p14="http://schemas.microsoft.com/office/powerpoint/2010/main" val="560321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021387"/>
          </a:xfrm>
        </p:spPr>
        <p:txBody>
          <a:bodyPr>
            <a:normAutofit/>
          </a:bodyPr>
          <a:lstStyle/>
          <a:p>
            <a:pPr algn="l"/>
            <a:r>
              <a:rPr lang="en-US" sz="3200" dirty="0"/>
              <a:t>Friedrich August von Hayek: Law, Legislation and Liberty - Volume 1, Chapter 4 "The Changing Concept of Law" </a:t>
            </a:r>
            <a:endParaRPr lang="cs-CZ" sz="3200" dirty="0" smtClean="0"/>
          </a:p>
          <a:p>
            <a:pPr algn="l"/>
            <a:r>
              <a:rPr lang="cs-CZ" sz="2800" i="1" dirty="0" err="1"/>
              <a:t>Factual</a:t>
            </a:r>
            <a:r>
              <a:rPr lang="cs-CZ" sz="2800" i="1" dirty="0"/>
              <a:t> and </a:t>
            </a:r>
            <a:r>
              <a:rPr lang="cs-CZ" sz="2800" i="1" dirty="0" smtClean="0"/>
              <a:t>normative </a:t>
            </a:r>
            <a:r>
              <a:rPr lang="cs-CZ" sz="2800" i="1" dirty="0" err="1" smtClean="0"/>
              <a:t>rules</a:t>
            </a:r>
            <a:endParaRPr lang="cs-CZ" sz="2800" i="1" dirty="0"/>
          </a:p>
          <a:p>
            <a:pPr lvl="1" algn="l"/>
            <a:r>
              <a:rPr lang="en-US" dirty="0" smtClean="0"/>
              <a:t>This</a:t>
            </a:r>
            <a:r>
              <a:rPr lang="en-US" dirty="0"/>
              <a:t>, of course, does not alter the </a:t>
            </a:r>
            <a:r>
              <a:rPr lang="en-US" dirty="0" err="1" smtClean="0"/>
              <a:t>circu</a:t>
            </a:r>
            <a:r>
              <a:rPr lang="cs-CZ" dirty="0" smtClean="0"/>
              <a:t>m</a:t>
            </a:r>
            <a:r>
              <a:rPr lang="en-US" dirty="0" smtClean="0"/>
              <a:t>stance </a:t>
            </a:r>
            <a:r>
              <a:rPr lang="en-US" dirty="0"/>
              <a:t>that our </a:t>
            </a:r>
            <a:r>
              <a:rPr lang="en-US" dirty="0" smtClean="0"/>
              <a:t>language</a:t>
            </a:r>
            <a:r>
              <a:rPr lang="cs-CZ" dirty="0" smtClean="0"/>
              <a:t> </a:t>
            </a:r>
            <a:r>
              <a:rPr lang="en-US" dirty="0" smtClean="0"/>
              <a:t>is </a:t>
            </a:r>
            <a:r>
              <a:rPr lang="en-US" dirty="0"/>
              <a:t>so made that no valid inference can lead from a </a:t>
            </a:r>
            <a:r>
              <a:rPr lang="en-US" dirty="0" smtClean="0"/>
              <a:t>state</a:t>
            </a:r>
            <a:r>
              <a:rPr lang="cs-CZ" dirty="0"/>
              <a:t>m</a:t>
            </a:r>
            <a:r>
              <a:rPr lang="en-US" dirty="0" err="1" smtClean="0"/>
              <a:t>ent</a:t>
            </a:r>
            <a:r>
              <a:rPr lang="cs-CZ" dirty="0"/>
              <a:t> </a:t>
            </a:r>
            <a:r>
              <a:rPr lang="en-US" dirty="0" smtClean="0"/>
              <a:t>containing </a:t>
            </a:r>
            <a:r>
              <a:rPr lang="en-US" dirty="0"/>
              <a:t>only a description of facts to a </a:t>
            </a:r>
            <a:r>
              <a:rPr lang="en-US" dirty="0" smtClean="0"/>
              <a:t>state</a:t>
            </a:r>
            <a:r>
              <a:rPr lang="cs-CZ" dirty="0" smtClean="0"/>
              <a:t>m</a:t>
            </a:r>
            <a:r>
              <a:rPr lang="en-US" dirty="0" err="1" smtClean="0"/>
              <a:t>ent</a:t>
            </a:r>
            <a:r>
              <a:rPr lang="en-US" dirty="0" smtClean="0"/>
              <a:t> </a:t>
            </a:r>
            <a:r>
              <a:rPr lang="en-US" dirty="0"/>
              <a:t>of </a:t>
            </a:r>
            <a:r>
              <a:rPr lang="cs-CZ" dirty="0"/>
              <a:t>w</a:t>
            </a:r>
            <a:r>
              <a:rPr lang="en-US" dirty="0" smtClean="0"/>
              <a:t>hat</a:t>
            </a:r>
            <a:r>
              <a:rPr lang="cs-CZ" dirty="0"/>
              <a:t> </a:t>
            </a:r>
            <a:r>
              <a:rPr lang="cs-CZ" dirty="0" err="1" smtClean="0"/>
              <a:t>ought</a:t>
            </a:r>
            <a:r>
              <a:rPr lang="cs-CZ" dirty="0" smtClean="0"/>
              <a:t> </a:t>
            </a:r>
            <a:r>
              <a:rPr lang="cs-CZ" dirty="0"/>
              <a:t>to </a:t>
            </a:r>
            <a:r>
              <a:rPr lang="cs-CZ" dirty="0" err="1" smtClean="0"/>
              <a:t>be</a:t>
            </a:r>
            <a:r>
              <a:rPr lang="cs-CZ" dirty="0" smtClean="0"/>
              <a:t>….</a:t>
            </a:r>
            <a:r>
              <a:rPr lang="en-US" dirty="0"/>
              <a:t> One can follow from the other only if at the same time some end </a:t>
            </a:r>
            <a:r>
              <a:rPr lang="en-US" dirty="0" smtClean="0"/>
              <a:t>is</a:t>
            </a:r>
            <a:r>
              <a:rPr lang="cs-CZ" dirty="0" smtClean="0"/>
              <a:t> </a:t>
            </a:r>
            <a:r>
              <a:rPr lang="en-US" dirty="0" smtClean="0"/>
              <a:t>accepted </a:t>
            </a:r>
            <a:r>
              <a:rPr lang="en-US" dirty="0"/>
              <a:t>as desirable and the argument takes the form of 'if </a:t>
            </a:r>
            <a:r>
              <a:rPr lang="en-US" dirty="0" smtClean="0"/>
              <a:t>you</a:t>
            </a:r>
            <a:r>
              <a:rPr lang="cs-CZ" dirty="0" smtClean="0"/>
              <a:t> </a:t>
            </a:r>
            <a:r>
              <a:rPr lang="en-US" dirty="0" smtClean="0"/>
              <a:t>want </a:t>
            </a:r>
            <a:r>
              <a:rPr lang="en-US" dirty="0"/>
              <a:t>this, you must do that'. But once such an assumption about </a:t>
            </a:r>
            <a:r>
              <a:rPr lang="en-US" dirty="0" smtClean="0"/>
              <a:t>the</a:t>
            </a:r>
            <a:r>
              <a:rPr lang="cs-CZ" dirty="0" smtClean="0"/>
              <a:t> </a:t>
            </a:r>
            <a:r>
              <a:rPr lang="en-US" dirty="0" smtClean="0"/>
              <a:t>desired </a:t>
            </a:r>
            <a:r>
              <a:rPr lang="en-US" dirty="0"/>
              <a:t>end is included in the premises, all sorts of normative </a:t>
            </a:r>
            <a:r>
              <a:rPr lang="en-US" dirty="0" smtClean="0"/>
              <a:t>rules</a:t>
            </a:r>
            <a:r>
              <a:rPr lang="cs-CZ" dirty="0" smtClean="0"/>
              <a:t> </a:t>
            </a:r>
            <a:r>
              <a:rPr lang="en-US" dirty="0" smtClean="0"/>
              <a:t>may </a:t>
            </a:r>
            <a:r>
              <a:rPr lang="en-US" dirty="0"/>
              <a:t>be derived from them.</a:t>
            </a:r>
            <a:endParaRPr lang="cs-CZ" i="1" dirty="0" smtClean="0"/>
          </a:p>
        </p:txBody>
      </p:sp>
    </p:spTree>
    <p:extLst>
      <p:ext uri="{BB962C8B-B14F-4D97-AF65-F5344CB8AC3E}">
        <p14:creationId xmlns:p14="http://schemas.microsoft.com/office/powerpoint/2010/main" val="3758269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021387"/>
          </a:xfrm>
        </p:spPr>
        <p:txBody>
          <a:bodyPr>
            <a:normAutofit fontScale="92500" lnSpcReduction="10000"/>
          </a:bodyPr>
          <a:lstStyle/>
          <a:p>
            <a:pPr algn="l"/>
            <a:r>
              <a:rPr lang="en-US" sz="3200" dirty="0"/>
              <a:t>Friedrich August von Hayek: Law, Legislation and Liberty - Volume 1, Chapter 4 "The Changing Concept of Law" </a:t>
            </a:r>
            <a:endParaRPr lang="cs-CZ" sz="3200" dirty="0" smtClean="0"/>
          </a:p>
          <a:p>
            <a:pPr algn="l"/>
            <a:endParaRPr lang="cs-CZ" sz="2800" i="1" dirty="0" smtClean="0"/>
          </a:p>
          <a:p>
            <a:pPr algn="l"/>
            <a:r>
              <a:rPr lang="en-US" sz="2800" i="1" dirty="0" smtClean="0"/>
              <a:t>The </a:t>
            </a:r>
            <a:r>
              <a:rPr lang="en-US" sz="2800" i="1" dirty="0"/>
              <a:t>classical and the medieval </a:t>
            </a:r>
            <a:r>
              <a:rPr lang="en-US" sz="2800" i="1" dirty="0" smtClean="0"/>
              <a:t>tradition</a:t>
            </a:r>
            <a:endParaRPr lang="cs-CZ" sz="2800" i="1" dirty="0"/>
          </a:p>
          <a:p>
            <a:pPr lvl="1" algn="l"/>
            <a:r>
              <a:rPr lang="cs-CZ" dirty="0"/>
              <a:t>F</a:t>
            </a:r>
            <a:r>
              <a:rPr lang="en-US" dirty="0" smtClean="0"/>
              <a:t>rom the</a:t>
            </a:r>
            <a:r>
              <a:rPr lang="cs-CZ" dirty="0" smtClean="0"/>
              <a:t> </a:t>
            </a:r>
            <a:r>
              <a:rPr lang="en-US" dirty="0" smtClean="0"/>
              <a:t>thirteenth </a:t>
            </a:r>
            <a:r>
              <a:rPr lang="en-US" dirty="0"/>
              <a:t>century onwards, and mainly on the European </a:t>
            </a:r>
            <a:r>
              <a:rPr lang="en-US" dirty="0" smtClean="0"/>
              <a:t>continent,</a:t>
            </a:r>
            <a:r>
              <a:rPr lang="cs-CZ" dirty="0" smtClean="0"/>
              <a:t> </a:t>
            </a:r>
            <a:r>
              <a:rPr lang="en-US" dirty="0" smtClean="0"/>
              <a:t>law-making </a:t>
            </a:r>
            <a:r>
              <a:rPr lang="en-US" dirty="0"/>
              <a:t>slowly and gradually came to be regarded as an act </a:t>
            </a:r>
            <a:r>
              <a:rPr lang="en-US" dirty="0" smtClean="0"/>
              <a:t>of</a:t>
            </a:r>
            <a:r>
              <a:rPr lang="cs-CZ" dirty="0" smtClean="0"/>
              <a:t> </a:t>
            </a:r>
            <a:r>
              <a:rPr lang="en-US" dirty="0" smtClean="0"/>
              <a:t>the </a:t>
            </a:r>
            <a:r>
              <a:rPr lang="en-US" dirty="0"/>
              <a:t>deliberate and unfettered will of the </a:t>
            </a:r>
            <a:r>
              <a:rPr lang="en-US" dirty="0" smtClean="0"/>
              <a:t>ruler. </a:t>
            </a:r>
            <a:r>
              <a:rPr lang="en-US" dirty="0"/>
              <a:t>From the detailed studies of </a:t>
            </a:r>
            <a:r>
              <a:rPr lang="en-US" dirty="0" smtClean="0"/>
              <a:t>this</a:t>
            </a:r>
            <a:r>
              <a:rPr lang="cs-CZ" dirty="0" smtClean="0"/>
              <a:t> </a:t>
            </a:r>
            <a:r>
              <a:rPr lang="en-US" dirty="0" smtClean="0"/>
              <a:t>process</a:t>
            </a:r>
            <a:r>
              <a:rPr lang="cs-CZ" dirty="0" smtClean="0"/>
              <a:t> </a:t>
            </a:r>
            <a:r>
              <a:rPr lang="en-US" dirty="0" smtClean="0"/>
              <a:t>it </a:t>
            </a:r>
            <a:r>
              <a:rPr lang="en-US" dirty="0"/>
              <a:t>appears to be closely connected with the rise of </a:t>
            </a:r>
            <a:r>
              <a:rPr lang="en-US" dirty="0" smtClean="0"/>
              <a:t>absolute</a:t>
            </a:r>
            <a:r>
              <a:rPr lang="cs-CZ" dirty="0" smtClean="0"/>
              <a:t> </a:t>
            </a:r>
            <a:r>
              <a:rPr lang="en-US" dirty="0" smtClean="0"/>
              <a:t>monarchy </a:t>
            </a:r>
            <a:r>
              <a:rPr lang="en-US" dirty="0"/>
              <a:t>when the conceptions which later governed the </a:t>
            </a:r>
            <a:r>
              <a:rPr lang="en-US" dirty="0" smtClean="0"/>
              <a:t>aspirations</a:t>
            </a:r>
            <a:r>
              <a:rPr lang="cs-CZ" dirty="0" smtClean="0"/>
              <a:t> </a:t>
            </a:r>
            <a:r>
              <a:rPr lang="en-US" dirty="0" smtClean="0"/>
              <a:t>of </a:t>
            </a:r>
            <a:r>
              <a:rPr lang="en-US" dirty="0"/>
              <a:t>democracy were formed. </a:t>
            </a:r>
            <a:r>
              <a:rPr lang="en-US" dirty="0" smtClean="0"/>
              <a:t>This </a:t>
            </a:r>
            <a:r>
              <a:rPr lang="en-US" dirty="0"/>
              <a:t>development was </a:t>
            </a:r>
            <a:r>
              <a:rPr lang="en-US" dirty="0" smtClean="0"/>
              <a:t>accompanied</a:t>
            </a:r>
            <a:r>
              <a:rPr lang="cs-CZ" dirty="0" smtClean="0"/>
              <a:t> </a:t>
            </a:r>
            <a:r>
              <a:rPr lang="en-US" dirty="0" smtClean="0"/>
              <a:t>by </a:t>
            </a:r>
            <a:r>
              <a:rPr lang="en-US" dirty="0"/>
              <a:t>a progressive absorption of this new power of laying </a:t>
            </a:r>
            <a:r>
              <a:rPr lang="en-US" dirty="0" smtClean="0"/>
              <a:t>down</a:t>
            </a:r>
            <a:r>
              <a:rPr lang="cs-CZ" dirty="0" smtClean="0"/>
              <a:t> </a:t>
            </a:r>
            <a:r>
              <a:rPr lang="en-US" dirty="0" smtClean="0"/>
              <a:t>new </a:t>
            </a:r>
            <a:r>
              <a:rPr lang="en-US" dirty="0"/>
              <a:t>rules of just conduct into the much older power which </a:t>
            </a:r>
            <a:r>
              <a:rPr lang="en-US" dirty="0" smtClean="0"/>
              <a:t>rulers</a:t>
            </a:r>
            <a:r>
              <a:rPr lang="cs-CZ" dirty="0" smtClean="0"/>
              <a:t> </a:t>
            </a:r>
            <a:r>
              <a:rPr lang="en-US" dirty="0" smtClean="0"/>
              <a:t>had </a:t>
            </a:r>
            <a:r>
              <a:rPr lang="en-US" dirty="0"/>
              <a:t>always exercised, their power of organizing and directing </a:t>
            </a:r>
            <a:r>
              <a:rPr lang="en-US" dirty="0" smtClean="0"/>
              <a:t>the</a:t>
            </a:r>
            <a:r>
              <a:rPr lang="cs-CZ" dirty="0" smtClean="0"/>
              <a:t> </a:t>
            </a:r>
            <a:r>
              <a:rPr lang="en-US" dirty="0" smtClean="0"/>
              <a:t>apparatus </a:t>
            </a:r>
            <a:r>
              <a:rPr lang="en-US" dirty="0"/>
              <a:t>of government, until both powers became </a:t>
            </a:r>
            <a:r>
              <a:rPr lang="en-US" dirty="0" smtClean="0"/>
              <a:t>inextricably</a:t>
            </a:r>
            <a:r>
              <a:rPr lang="cs-CZ" dirty="0" smtClean="0"/>
              <a:t> </a:t>
            </a:r>
            <a:r>
              <a:rPr lang="en-US" dirty="0" smtClean="0"/>
              <a:t>mixed </a:t>
            </a:r>
            <a:r>
              <a:rPr lang="en-US" dirty="0"/>
              <a:t>up in what came to be regarded as the single power </a:t>
            </a:r>
            <a:r>
              <a:rPr lang="en-US" dirty="0" smtClean="0"/>
              <a:t>of</a:t>
            </a:r>
            <a:r>
              <a:rPr lang="cs-CZ" dirty="0" smtClean="0"/>
              <a:t> '</a:t>
            </a:r>
            <a:r>
              <a:rPr lang="cs-CZ" dirty="0" err="1" smtClean="0"/>
              <a:t>legislation</a:t>
            </a:r>
            <a:r>
              <a:rPr lang="cs-CZ" dirty="0"/>
              <a:t>' .</a:t>
            </a:r>
          </a:p>
          <a:p>
            <a:pPr lvl="1" algn="l"/>
            <a:endParaRPr lang="cs-CZ" i="1" dirty="0" smtClean="0"/>
          </a:p>
        </p:txBody>
      </p:sp>
    </p:spTree>
    <p:extLst>
      <p:ext uri="{BB962C8B-B14F-4D97-AF65-F5344CB8AC3E}">
        <p14:creationId xmlns:p14="http://schemas.microsoft.com/office/powerpoint/2010/main" val="659952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611188" y="115888"/>
            <a:ext cx="8353425" cy="865187"/>
          </a:xfrm>
        </p:spPr>
        <p:txBody>
          <a:bodyPr/>
          <a:lstStyle/>
          <a:p>
            <a:pPr algn="ctr" eaLnBrk="1" hangingPunct="1">
              <a:defRPr/>
            </a:pPr>
            <a:r>
              <a:rPr lang="cs-CZ" altLang="cs-CZ" dirty="0" err="1" smtClean="0"/>
              <a:t>Discussion</a:t>
            </a:r>
            <a:r>
              <a:rPr lang="cs-CZ" altLang="cs-CZ" dirty="0" smtClean="0"/>
              <a:t> </a:t>
            </a:r>
            <a:r>
              <a:rPr lang="cs-CZ" altLang="cs-CZ" dirty="0" err="1" smtClean="0"/>
              <a:t>of</a:t>
            </a:r>
            <a:r>
              <a:rPr lang="cs-CZ" altLang="cs-CZ" dirty="0" smtClean="0"/>
              <a:t> </a:t>
            </a:r>
            <a:r>
              <a:rPr lang="cs-CZ" altLang="cs-CZ" dirty="0" err="1" smtClean="0"/>
              <a:t>Readings</a:t>
            </a:r>
            <a:r>
              <a:rPr lang="cs-CZ" altLang="cs-CZ" dirty="0" smtClean="0"/>
              <a:t> </a:t>
            </a:r>
            <a:endParaRPr lang="en-US" altLang="ja-JP" dirty="0" smtClean="0">
              <a:ea typeface="ＭＳ Ｐゴシック" charset="-128"/>
            </a:endParaRPr>
          </a:p>
        </p:txBody>
      </p:sp>
      <p:sp>
        <p:nvSpPr>
          <p:cNvPr id="115718" name="Rectangle 6"/>
          <p:cNvSpPr>
            <a:spLocks noGrp="1" noChangeArrowheads="1"/>
          </p:cNvSpPr>
          <p:nvPr>
            <p:ph type="subTitle" idx="1"/>
          </p:nvPr>
        </p:nvSpPr>
        <p:spPr>
          <a:xfrm>
            <a:off x="107504" y="836613"/>
            <a:ext cx="9036496" cy="6021387"/>
          </a:xfrm>
        </p:spPr>
        <p:txBody>
          <a:bodyPr>
            <a:normAutofit/>
          </a:bodyPr>
          <a:lstStyle/>
          <a:p>
            <a:pPr algn="l"/>
            <a:r>
              <a:rPr lang="en-US" sz="3200" dirty="0"/>
              <a:t>Friedrich August von Hayek: Law, Legislation and Liberty - Volume 1, Chapter 4 "The Changing Concept of Law" </a:t>
            </a:r>
            <a:endParaRPr lang="cs-CZ" sz="3200" dirty="0" smtClean="0"/>
          </a:p>
          <a:p>
            <a:pPr algn="l"/>
            <a:endParaRPr lang="cs-CZ" sz="2800" i="1" dirty="0" smtClean="0"/>
          </a:p>
          <a:p>
            <a:pPr algn="l"/>
            <a:r>
              <a:rPr lang="en-US" sz="2800" i="1" dirty="0"/>
              <a:t>Why grown law requires correction by legislation</a:t>
            </a:r>
          </a:p>
          <a:p>
            <a:pPr lvl="1" algn="l"/>
            <a:r>
              <a:rPr lang="en-US" dirty="0"/>
              <a:t>The fact that all law arising out of the </a:t>
            </a:r>
            <a:r>
              <a:rPr lang="en-US" dirty="0" err="1"/>
              <a:t>endeavour</a:t>
            </a:r>
            <a:r>
              <a:rPr lang="en-US" dirty="0"/>
              <a:t> to articulate </a:t>
            </a:r>
            <a:r>
              <a:rPr lang="en-US" dirty="0" smtClean="0"/>
              <a:t>rules</a:t>
            </a:r>
            <a:r>
              <a:rPr lang="cs-CZ" dirty="0" smtClean="0"/>
              <a:t> </a:t>
            </a:r>
            <a:r>
              <a:rPr lang="en-US" dirty="0" smtClean="0"/>
              <a:t>of </a:t>
            </a:r>
            <a:r>
              <a:rPr lang="en-US" dirty="0"/>
              <a:t>conduct will of necessity possess some desirable properties </a:t>
            </a:r>
            <a:r>
              <a:rPr lang="en-US" dirty="0" smtClean="0"/>
              <a:t>not</a:t>
            </a:r>
            <a:r>
              <a:rPr lang="cs-CZ" dirty="0" smtClean="0"/>
              <a:t> </a:t>
            </a:r>
            <a:r>
              <a:rPr lang="en-US" dirty="0" smtClean="0"/>
              <a:t>necessarily </a:t>
            </a:r>
            <a:r>
              <a:rPr lang="en-US" dirty="0"/>
              <a:t>possessed by the commands of a legislator does </a:t>
            </a:r>
            <a:r>
              <a:rPr lang="en-US" dirty="0" smtClean="0"/>
              <a:t>not</a:t>
            </a:r>
            <a:r>
              <a:rPr lang="cs-CZ" dirty="0" smtClean="0"/>
              <a:t> </a:t>
            </a:r>
            <a:r>
              <a:rPr lang="en-US" dirty="0" smtClean="0"/>
              <a:t>mean </a:t>
            </a:r>
            <a:r>
              <a:rPr lang="en-US" dirty="0"/>
              <a:t>that in other respects such law may not develop in very </a:t>
            </a:r>
            <a:r>
              <a:rPr lang="en-US" dirty="0" smtClean="0"/>
              <a:t>undesirable</a:t>
            </a:r>
            <a:r>
              <a:rPr lang="cs-CZ" dirty="0" smtClean="0"/>
              <a:t> </a:t>
            </a:r>
            <a:r>
              <a:rPr lang="en-US" dirty="0" smtClean="0"/>
              <a:t>directions</a:t>
            </a:r>
            <a:r>
              <a:rPr lang="en-US" dirty="0"/>
              <a:t>, and that when this happens correction </a:t>
            </a:r>
            <a:r>
              <a:rPr lang="en-US" dirty="0" smtClean="0"/>
              <a:t>by</a:t>
            </a:r>
            <a:r>
              <a:rPr lang="cs-CZ" dirty="0" smtClean="0"/>
              <a:t> </a:t>
            </a:r>
            <a:r>
              <a:rPr lang="en-US" dirty="0" smtClean="0"/>
              <a:t>deliberate </a:t>
            </a:r>
            <a:r>
              <a:rPr lang="en-US" dirty="0"/>
              <a:t>legislation may not be the only practicable way out.</a:t>
            </a:r>
            <a:endParaRPr lang="cs-CZ" i="1" dirty="0" smtClean="0"/>
          </a:p>
        </p:txBody>
      </p:sp>
    </p:spTree>
    <p:extLst>
      <p:ext uri="{BB962C8B-B14F-4D97-AF65-F5344CB8AC3E}">
        <p14:creationId xmlns:p14="http://schemas.microsoft.com/office/powerpoint/2010/main" val="42845854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3003</TotalTime>
  <Words>2023</Words>
  <Application>Microsoft Office PowerPoint</Application>
  <PresentationFormat>On-screen Show (4:3)</PresentationFormat>
  <Paragraphs>133</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Tok</vt:lpstr>
      <vt:lpstr> </vt:lpstr>
      <vt:lpstr>PowerPoint Presentation</vt:lpstr>
      <vt:lpstr>Discussion of Readings </vt:lpstr>
      <vt:lpstr>Discussion of Readings </vt:lpstr>
      <vt:lpstr>Discussion of Readings </vt:lpstr>
      <vt:lpstr>Discussion of Readings </vt:lpstr>
      <vt:lpstr>Discussion of Readings </vt:lpstr>
      <vt:lpstr>Discussion of Readings </vt:lpstr>
      <vt:lpstr>Discussion of Readings </vt:lpstr>
      <vt:lpstr>Discussion of Readings </vt:lpstr>
      <vt:lpstr>Discussion of Readings </vt:lpstr>
      <vt:lpstr>Discussion of Readings </vt:lpstr>
      <vt:lpstr>Discussion of Readings </vt:lpstr>
      <vt:lpstr>Discussion of Readings </vt:lpstr>
      <vt:lpstr>Discussion of Readings </vt:lpstr>
      <vt:lpstr>Outline</vt:lpstr>
      <vt:lpstr>Repetition</vt:lpstr>
      <vt:lpstr>Animals Ethics</vt:lpstr>
      <vt:lpstr>Animals Ethics</vt:lpstr>
      <vt:lpstr>Animals Ethics</vt:lpstr>
      <vt:lpstr>Animals Ethics</vt:lpstr>
      <vt:lpstr>Animals Ethics</vt:lpstr>
      <vt:lpstr>Animals Ethics</vt:lpstr>
      <vt:lpstr>Ethology and Konrad Lorenz</vt:lpstr>
      <vt:lpstr>Ethology and Konrad Lorenz</vt:lpstr>
    </vt:vector>
  </TitlesOfParts>
  <Company>FSV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CEWeek1</dc:title>
  <dc:creator>FSV-UK</dc:creator>
  <cp:lastModifiedBy>Táta</cp:lastModifiedBy>
  <cp:revision>227</cp:revision>
  <dcterms:created xsi:type="dcterms:W3CDTF">2003-12-01T09:44:04Z</dcterms:created>
  <dcterms:modified xsi:type="dcterms:W3CDTF">2023-11-29T13:35:21Z</dcterms:modified>
</cp:coreProperties>
</file>