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56" r:id="rId5"/>
    <p:sldId id="272" r:id="rId6"/>
    <p:sldId id="314" r:id="rId7"/>
    <p:sldId id="313" r:id="rId8"/>
    <p:sldId id="312" r:id="rId9"/>
    <p:sldId id="322"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52" r:id="rId33"/>
    <p:sldId id="346" r:id="rId34"/>
    <p:sldId id="347" r:id="rId35"/>
    <p:sldId id="348" r:id="rId36"/>
    <p:sldId id="349" r:id="rId37"/>
    <p:sldId id="350" r:id="rId38"/>
    <p:sldId id="351" r:id="rId39"/>
    <p:sldId id="353" r:id="rId40"/>
    <p:sldId id="354" r:id="rId41"/>
    <p:sldId id="268" r:id="rId42"/>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13717-9BCE-49F8-837E-99956A247ADF}" v="48" dt="2024-12-03T18:09:08.1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7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71D4C61-45E1-5B43-B27A-12C84AE6C282}" type="datetimeFigureOut">
              <a:rPr lang="cs-CZ" smtClean="0"/>
              <a:t>03.12.2024</a:t>
            </a:fld>
            <a:endParaRPr lang="cs-CZ"/>
          </a:p>
        </p:txBody>
      </p:sp>
      <p:sp>
        <p:nvSpPr>
          <p:cNvPr id="4" name="Zástupný symbol pro obrázek snímku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90DFCAB-86A7-F541-8C3B-508F223F47CF}" type="slidenum">
              <a:rPr lang="cs-CZ" smtClean="0"/>
              <a:t>‹#›</a:t>
            </a:fld>
            <a:endParaRPr lang="cs-CZ"/>
          </a:p>
        </p:txBody>
      </p:sp>
    </p:spTree>
    <p:extLst>
      <p:ext uri="{BB962C8B-B14F-4D97-AF65-F5344CB8AC3E}">
        <p14:creationId xmlns:p14="http://schemas.microsoft.com/office/powerpoint/2010/main" val="420539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F90DFCAB-86A7-F541-8C3B-508F223F47CF}" type="slidenum">
              <a:rPr lang="cs-CZ" smtClean="0"/>
              <a:t>1</a:t>
            </a:fld>
            <a:endParaRPr lang="cs-CZ"/>
          </a:p>
        </p:txBody>
      </p:sp>
    </p:spTree>
    <p:extLst>
      <p:ext uri="{BB962C8B-B14F-4D97-AF65-F5344CB8AC3E}">
        <p14:creationId xmlns:p14="http://schemas.microsoft.com/office/powerpoint/2010/main" val="82997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235" y="0"/>
            <a:ext cx="20098853" cy="11308556"/>
          </a:xfrm>
          <a:prstGeom prst="rect">
            <a:avLst/>
          </a:prstGeom>
        </p:spPr>
      </p:pic>
      <p:sp>
        <p:nvSpPr>
          <p:cNvPr id="17" name="bg object 17"/>
          <p:cNvSpPr/>
          <p:nvPr/>
        </p:nvSpPr>
        <p:spPr>
          <a:xfrm>
            <a:off x="5402976" y="2814312"/>
            <a:ext cx="14701519" cy="7602220"/>
          </a:xfrm>
          <a:custGeom>
            <a:avLst/>
            <a:gdLst/>
            <a:ahLst/>
            <a:cxnLst/>
            <a:rect l="l" t="t" r="r" b="b"/>
            <a:pathLst>
              <a:path w="14701519" h="7602220">
                <a:moveTo>
                  <a:pt x="0" y="7601862"/>
                </a:moveTo>
                <a:lnTo>
                  <a:pt x="14701123" y="7601862"/>
                </a:lnTo>
                <a:lnTo>
                  <a:pt x="14701123" y="0"/>
                </a:lnTo>
                <a:lnTo>
                  <a:pt x="0" y="0"/>
                </a:lnTo>
                <a:lnTo>
                  <a:pt x="0" y="7601862"/>
                </a:lnTo>
                <a:close/>
              </a:path>
            </a:pathLst>
          </a:custGeom>
          <a:solidFill>
            <a:srgbClr val="FFFFFF"/>
          </a:solidFill>
        </p:spPr>
        <p:txBody>
          <a:bodyPr wrap="square" lIns="0" tIns="0" rIns="0" bIns="0" rtlCol="0"/>
          <a:lstStyle/>
          <a:p>
            <a:endParaRPr/>
          </a:p>
        </p:txBody>
      </p:sp>
      <p:sp>
        <p:nvSpPr>
          <p:cNvPr id="18" name="bg object 18"/>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3657"/>
          </a:solidFill>
        </p:spPr>
        <p:txBody>
          <a:bodyPr wrap="square" lIns="0" tIns="0" rIns="0" bIns="0" rtlCol="0"/>
          <a:lstStyle/>
          <a:p>
            <a:endParaRPr/>
          </a:p>
        </p:txBody>
      </p:sp>
      <p:sp>
        <p:nvSpPr>
          <p:cNvPr id="2" name="Holder 2"/>
          <p:cNvSpPr>
            <a:spLocks noGrp="1"/>
          </p:cNvSpPr>
          <p:nvPr>
            <p:ph type="ctrTitle"/>
          </p:nvPr>
        </p:nvSpPr>
        <p:spPr>
          <a:xfrm>
            <a:off x="3372537" y="1468929"/>
            <a:ext cx="3340100" cy="654050"/>
          </a:xfrm>
          <a:prstGeom prst="rect">
            <a:avLst/>
          </a:prstGeom>
        </p:spPr>
        <p:txBody>
          <a:bodyPr wrap="square" lIns="0" tIns="0" rIns="0" bIns="0">
            <a:spAutoFit/>
          </a:bodyPr>
          <a:lstStyle>
            <a:lvl1pPr>
              <a:defRPr sz="2450" b="1" i="0">
                <a:solidFill>
                  <a:srgbClr val="B3B2B2"/>
                </a:solidFill>
                <a:latin typeface="Silka Bold"/>
                <a:cs typeface="Silka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1450" b="0" i="0">
                <a:solidFill>
                  <a:schemeClr val="tx1"/>
                </a:solidFill>
                <a:latin typeface="Silka"/>
                <a:cs typeface="Silk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B3B2B2"/>
                </a:solidFill>
                <a:latin typeface="Silka Bold"/>
                <a:cs typeface="Silka Bold"/>
              </a:defRPr>
            </a:lvl1pPr>
          </a:lstStyle>
          <a:p>
            <a:endParaRPr/>
          </a:p>
        </p:txBody>
      </p:sp>
      <p:sp>
        <p:nvSpPr>
          <p:cNvPr id="3" name="Holder 3"/>
          <p:cNvSpPr>
            <a:spLocks noGrp="1"/>
          </p:cNvSpPr>
          <p:nvPr>
            <p:ph type="body" idx="1"/>
          </p:nvPr>
        </p:nvSpPr>
        <p:spPr/>
        <p:txBody>
          <a:bodyPr lIns="0" tIns="0" rIns="0" bIns="0"/>
          <a:lstStyle>
            <a:lvl1pPr>
              <a:defRPr sz="1450" b="0" i="0">
                <a:solidFill>
                  <a:schemeClr val="tx1"/>
                </a:solidFill>
                <a:latin typeface="Silka"/>
                <a:cs typeface="Silk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B3B2B2"/>
                </a:solidFill>
                <a:latin typeface="Silka Bold"/>
                <a:cs typeface="Silka Bold"/>
              </a:defRPr>
            </a:lvl1pPr>
          </a:lstStyle>
          <a:p>
            <a:endParaRPr/>
          </a:p>
        </p:txBody>
      </p:sp>
      <p:sp>
        <p:nvSpPr>
          <p:cNvPr id="3" name="Holder 3"/>
          <p:cNvSpPr>
            <a:spLocks noGrp="1"/>
          </p:cNvSpPr>
          <p:nvPr>
            <p:ph sz="half" idx="2"/>
          </p:nvPr>
        </p:nvSpPr>
        <p:spPr>
          <a:xfrm>
            <a:off x="2644809" y="3154742"/>
            <a:ext cx="6527800" cy="6394450"/>
          </a:xfrm>
          <a:prstGeom prst="rect">
            <a:avLst/>
          </a:prstGeom>
        </p:spPr>
        <p:txBody>
          <a:bodyPr wrap="square" lIns="0" tIns="0" rIns="0" bIns="0">
            <a:spAutoFit/>
          </a:bodyPr>
          <a:lstStyle>
            <a:lvl1pPr>
              <a:defRPr sz="4100" b="1" i="0">
                <a:solidFill>
                  <a:srgbClr val="D32E3F"/>
                </a:solidFill>
                <a:latin typeface="Silka-SemiBold"/>
                <a:cs typeface="Silka-SemiBold"/>
              </a:defRPr>
            </a:lvl1pPr>
          </a:lstStyle>
          <a:p>
            <a:endParaRPr/>
          </a:p>
        </p:txBody>
      </p:sp>
      <p:sp>
        <p:nvSpPr>
          <p:cNvPr id="4" name="Holder 4"/>
          <p:cNvSpPr>
            <a:spLocks noGrp="1"/>
          </p:cNvSpPr>
          <p:nvPr>
            <p:ph sz="half" idx="3"/>
          </p:nvPr>
        </p:nvSpPr>
        <p:spPr>
          <a:xfrm>
            <a:off x="10244576" y="3154742"/>
            <a:ext cx="6527800" cy="6393815"/>
          </a:xfrm>
          <a:prstGeom prst="rect">
            <a:avLst/>
          </a:prstGeom>
        </p:spPr>
        <p:txBody>
          <a:bodyPr wrap="square" lIns="0" tIns="0" rIns="0" bIns="0">
            <a:spAutoFit/>
          </a:bodyPr>
          <a:lstStyle>
            <a:lvl1pPr>
              <a:defRPr sz="4100" b="1" i="0">
                <a:solidFill>
                  <a:srgbClr val="D32E3F"/>
                </a:solidFill>
                <a:latin typeface="Silka-SemiBold"/>
                <a:cs typeface="Silka-SemiBol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B3B2B2"/>
                </a:solidFill>
                <a:latin typeface="Silka Bold"/>
                <a:cs typeface="Silka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468442" y="876200"/>
            <a:ext cx="1997075" cy="402590"/>
          </a:xfrm>
          <a:prstGeom prst="rect">
            <a:avLst/>
          </a:prstGeom>
        </p:spPr>
        <p:txBody>
          <a:bodyPr wrap="square" lIns="0" tIns="0" rIns="0" bIns="0">
            <a:spAutoFit/>
          </a:bodyPr>
          <a:lstStyle>
            <a:lvl1pPr>
              <a:defRPr sz="2450" b="1" i="0">
                <a:solidFill>
                  <a:srgbClr val="B3B2B2"/>
                </a:solidFill>
                <a:latin typeface="Silka Bold"/>
                <a:cs typeface="Silka Bold"/>
              </a:defRPr>
            </a:lvl1pPr>
          </a:lstStyle>
          <a:p>
            <a:endParaRPr/>
          </a:p>
        </p:txBody>
      </p:sp>
      <p:sp>
        <p:nvSpPr>
          <p:cNvPr id="3" name="Holder 3"/>
          <p:cNvSpPr>
            <a:spLocks noGrp="1"/>
          </p:cNvSpPr>
          <p:nvPr>
            <p:ph type="body" idx="1"/>
          </p:nvPr>
        </p:nvSpPr>
        <p:spPr>
          <a:xfrm>
            <a:off x="7861404" y="3093948"/>
            <a:ext cx="10647044" cy="5739130"/>
          </a:xfrm>
          <a:prstGeom prst="rect">
            <a:avLst/>
          </a:prstGeom>
        </p:spPr>
        <p:txBody>
          <a:bodyPr wrap="square" lIns="0" tIns="0" rIns="0" bIns="0">
            <a:spAutoFit/>
          </a:bodyPr>
          <a:lstStyle>
            <a:lvl1pPr>
              <a:defRPr sz="1450" b="0" i="0">
                <a:solidFill>
                  <a:schemeClr val="tx1"/>
                </a:solidFill>
                <a:latin typeface="Silka"/>
                <a:cs typeface="Silk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text=v%20p%C5%99%C3%ADloze#f4298364"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text=v%20p%C5%99%C3%ADloze#f7845132"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s://www.zakonyprolidi.cz/cs/2009-416?text=v%20p%C5%99%C3%ADloze#f7845133"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text=v%20p%C5%99%C3%ADloze#f7845132"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text=v%20p%C5%99%C3%ADloze%20%C4%8D.%201#f6247782"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jakub.handrlica@prf.cuni.cz"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f7844892"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text=v%20p%C5%99%C3%ADloze#f4052869"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zakonyprolidi.cz/cs/2009-416?text=v%20p%C5%99%C3%ADloze#f6094334"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délník 45">
            <a:extLst>
              <a:ext uri="{FF2B5EF4-FFF2-40B4-BE49-F238E27FC236}">
                <a16:creationId xmlns:a16="http://schemas.microsoft.com/office/drawing/2014/main" id="{E7A886EF-442B-9F59-F6C8-84FF5BB4F66F}"/>
              </a:ext>
            </a:extLst>
          </p:cNvPr>
          <p:cNvSpPr/>
          <p:nvPr/>
        </p:nvSpPr>
        <p:spPr>
          <a:xfrm>
            <a:off x="0" y="0"/>
            <a:ext cx="20093940" cy="310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800" i="0">
                <a:effectLst/>
                <a:latin typeface="Arial" panose="020B0604020202020204" pitchFamily="34" charset="0"/>
              </a:rPr>
              <a:t>0:30:00</a:t>
            </a:r>
            <a:endParaRPr lang="cs-CZ"/>
          </a:p>
        </p:txBody>
      </p:sp>
      <p:sp>
        <p:nvSpPr>
          <p:cNvPr id="2" name="object 2"/>
          <p:cNvSpPr/>
          <p:nvPr/>
        </p:nvSpPr>
        <p:spPr>
          <a:xfrm>
            <a:off x="5080" y="3118155"/>
            <a:ext cx="20093940" cy="8251190"/>
          </a:xfrm>
          <a:custGeom>
            <a:avLst/>
            <a:gdLst/>
            <a:ahLst/>
            <a:cxnLst/>
            <a:rect l="l" t="t" r="r" b="b"/>
            <a:pathLst>
              <a:path w="20093940" h="8251190">
                <a:moveTo>
                  <a:pt x="20093629" y="0"/>
                </a:moveTo>
                <a:lnTo>
                  <a:pt x="0" y="0"/>
                </a:lnTo>
                <a:lnTo>
                  <a:pt x="0" y="8251057"/>
                </a:lnTo>
                <a:lnTo>
                  <a:pt x="20093629" y="8251057"/>
                </a:lnTo>
                <a:lnTo>
                  <a:pt x="20093629" y="0"/>
                </a:lnTo>
                <a:close/>
              </a:path>
            </a:pathLst>
          </a:custGeom>
          <a:solidFill>
            <a:srgbClr val="F6F6F6"/>
          </a:solidFill>
        </p:spPr>
        <p:txBody>
          <a:bodyPr wrap="square" lIns="0" tIns="0" rIns="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2400"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cs-CZ" sz="1800" b="0" i="0" u="none" strike="noStrike" kern="0" cap="none" spc="0" normalizeH="0" baseline="0" noProof="0" dirty="0">
              <a:ln>
                <a:noFill/>
              </a:ln>
              <a:solidFill>
                <a:prstClr val="white">
                  <a:lumMod val="50000"/>
                </a:prstClr>
              </a:solidFill>
              <a:effectLst/>
              <a:uLnTx/>
              <a:uFillTx/>
            </a:endParaRPr>
          </a:p>
          <a:p>
            <a:endParaRPr dirty="0"/>
          </a:p>
        </p:txBody>
      </p:sp>
      <p:pic>
        <p:nvPicPr>
          <p:cNvPr id="3" name="object 3"/>
          <p:cNvPicPr/>
          <p:nvPr/>
        </p:nvPicPr>
        <p:blipFill rotWithShape="1">
          <a:blip r:embed="rId3" cstate="print"/>
          <a:srcRect r="33745"/>
          <a:stretch/>
        </p:blipFill>
        <p:spPr>
          <a:xfrm>
            <a:off x="1685813" y="6023460"/>
            <a:ext cx="1153012" cy="3100257"/>
          </a:xfrm>
          <a:prstGeom prst="rect">
            <a:avLst/>
          </a:prstGeom>
        </p:spPr>
      </p:pic>
      <p:grpSp>
        <p:nvGrpSpPr>
          <p:cNvPr id="44" name="Skupina 43">
            <a:extLst>
              <a:ext uri="{FF2B5EF4-FFF2-40B4-BE49-F238E27FC236}">
                <a16:creationId xmlns:a16="http://schemas.microsoft.com/office/drawing/2014/main" id="{673AAA53-C80C-9D35-BEFB-9F5500F87490}"/>
              </a:ext>
            </a:extLst>
          </p:cNvPr>
          <p:cNvGrpSpPr/>
          <p:nvPr/>
        </p:nvGrpSpPr>
        <p:grpSpPr>
          <a:xfrm>
            <a:off x="1898650" y="948018"/>
            <a:ext cx="3912571" cy="1237615"/>
            <a:chOff x="1685853" y="879554"/>
            <a:chExt cx="3912571" cy="1237615"/>
          </a:xfrm>
        </p:grpSpPr>
        <p:pic>
          <p:nvPicPr>
            <p:cNvPr id="4" name="object 4"/>
            <p:cNvPicPr/>
            <p:nvPr/>
          </p:nvPicPr>
          <p:blipFill>
            <a:blip r:embed="rId4" cstate="print"/>
            <a:stretch>
              <a:fillRect/>
            </a:stretch>
          </p:blipFill>
          <p:spPr>
            <a:xfrm>
              <a:off x="1685853" y="879555"/>
              <a:ext cx="1237286" cy="1237323"/>
            </a:xfrm>
            <a:prstGeom prst="rect">
              <a:avLst/>
            </a:prstGeom>
          </p:spPr>
        </p:pic>
        <p:sp>
          <p:nvSpPr>
            <p:cNvPr id="5" name="object 5"/>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6" name="object 6"/>
            <p:cNvGrpSpPr/>
            <p:nvPr/>
          </p:nvGrpSpPr>
          <p:grpSpPr>
            <a:xfrm>
              <a:off x="3638180" y="1830016"/>
              <a:ext cx="1457960" cy="287020"/>
              <a:chOff x="3638180" y="1830016"/>
              <a:chExt cx="1457960" cy="287020"/>
            </a:xfrm>
          </p:grpSpPr>
          <p:sp>
            <p:nvSpPr>
              <p:cNvPr id="7" name="object 7"/>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8" name="object 8"/>
              <p:cNvPicPr/>
              <p:nvPr/>
            </p:nvPicPr>
            <p:blipFill>
              <a:blip r:embed="rId5" cstate="print"/>
              <a:stretch>
                <a:fillRect/>
              </a:stretch>
            </p:blipFill>
            <p:spPr>
              <a:xfrm>
                <a:off x="3922763" y="1915663"/>
                <a:ext cx="391471" cy="200464"/>
              </a:xfrm>
              <a:prstGeom prst="rect">
                <a:avLst/>
              </a:prstGeom>
            </p:spPr>
          </p:pic>
          <p:sp>
            <p:nvSpPr>
              <p:cNvPr id="9" name="object 9"/>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0" name="object 10"/>
            <p:cNvGrpSpPr/>
            <p:nvPr/>
          </p:nvGrpSpPr>
          <p:grpSpPr>
            <a:xfrm>
              <a:off x="3638179" y="1414054"/>
              <a:ext cx="1960245" cy="296545"/>
              <a:chOff x="3638179" y="1414054"/>
              <a:chExt cx="1960245" cy="296545"/>
            </a:xfrm>
          </p:grpSpPr>
          <p:pic>
            <p:nvPicPr>
              <p:cNvPr id="11" name="object 11"/>
              <p:cNvPicPr/>
              <p:nvPr/>
            </p:nvPicPr>
            <p:blipFill>
              <a:blip r:embed="rId6" cstate="print"/>
              <a:stretch>
                <a:fillRect/>
              </a:stretch>
            </p:blipFill>
            <p:spPr>
              <a:xfrm>
                <a:off x="3902767" y="1511559"/>
                <a:ext cx="216841" cy="194255"/>
              </a:xfrm>
              <a:prstGeom prst="rect">
                <a:avLst/>
              </a:prstGeom>
            </p:spPr>
          </p:pic>
          <p:sp>
            <p:nvSpPr>
              <p:cNvPr id="12" name="object 12"/>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3" name="object 13"/>
              <p:cNvPicPr/>
              <p:nvPr/>
            </p:nvPicPr>
            <p:blipFill>
              <a:blip r:embed="rId7" cstate="print"/>
              <a:stretch>
                <a:fillRect/>
              </a:stretch>
            </p:blipFill>
            <p:spPr>
              <a:xfrm>
                <a:off x="4485504" y="1511558"/>
                <a:ext cx="194632" cy="198779"/>
              </a:xfrm>
              <a:prstGeom prst="rect">
                <a:avLst/>
              </a:prstGeom>
            </p:spPr>
          </p:pic>
          <p:pic>
            <p:nvPicPr>
              <p:cNvPr id="14" name="object 14"/>
              <p:cNvPicPr/>
              <p:nvPr/>
            </p:nvPicPr>
            <p:blipFill>
              <a:blip r:embed="rId8" cstate="print"/>
              <a:stretch>
                <a:fillRect/>
              </a:stretch>
            </p:blipFill>
            <p:spPr>
              <a:xfrm>
                <a:off x="4704585" y="1509114"/>
                <a:ext cx="164131" cy="196700"/>
              </a:xfrm>
              <a:prstGeom prst="rect">
                <a:avLst/>
              </a:prstGeom>
            </p:spPr>
          </p:pic>
          <p:pic>
            <p:nvPicPr>
              <p:cNvPr id="15" name="object 15"/>
              <p:cNvPicPr/>
              <p:nvPr/>
            </p:nvPicPr>
            <p:blipFill>
              <a:blip r:embed="rId9" cstate="print"/>
              <a:stretch>
                <a:fillRect/>
              </a:stretch>
            </p:blipFill>
            <p:spPr>
              <a:xfrm>
                <a:off x="4889551" y="1513826"/>
                <a:ext cx="191240" cy="191983"/>
              </a:xfrm>
              <a:prstGeom prst="rect">
                <a:avLst/>
              </a:prstGeom>
            </p:spPr>
          </p:pic>
          <p:sp>
            <p:nvSpPr>
              <p:cNvPr id="16" name="object 16"/>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17" name="object 17"/>
              <p:cNvPicPr/>
              <p:nvPr/>
            </p:nvPicPr>
            <p:blipFill>
              <a:blip r:embed="rId10" cstate="print"/>
              <a:stretch>
                <a:fillRect/>
              </a:stretch>
            </p:blipFill>
            <p:spPr>
              <a:xfrm>
                <a:off x="5387563" y="1511562"/>
                <a:ext cx="210433" cy="198014"/>
              </a:xfrm>
              <a:prstGeom prst="rect">
                <a:avLst/>
              </a:prstGeom>
            </p:spPr>
          </p:pic>
          <p:pic>
            <p:nvPicPr>
              <p:cNvPr id="18" name="object 18"/>
              <p:cNvPicPr/>
              <p:nvPr/>
            </p:nvPicPr>
            <p:blipFill>
              <a:blip r:embed="rId11" cstate="print"/>
              <a:stretch>
                <a:fillRect/>
              </a:stretch>
            </p:blipFill>
            <p:spPr>
              <a:xfrm>
                <a:off x="4264926" y="1513820"/>
                <a:ext cx="222862" cy="191994"/>
              </a:xfrm>
              <a:prstGeom prst="rect">
                <a:avLst/>
              </a:prstGeom>
            </p:spPr>
          </p:pic>
          <p:sp>
            <p:nvSpPr>
              <p:cNvPr id="19" name="object 19"/>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20" name="object 20"/>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22" name="object 22"/>
          <p:cNvSpPr txBox="1">
            <a:spLocks noGrp="1"/>
          </p:cNvSpPr>
          <p:nvPr>
            <p:ph type="title"/>
          </p:nvPr>
        </p:nvSpPr>
        <p:spPr>
          <a:xfrm>
            <a:off x="3326625" y="5852655"/>
            <a:ext cx="7811134" cy="630942"/>
          </a:xfrm>
          <a:prstGeom prst="rect">
            <a:avLst/>
          </a:prstGeom>
        </p:spPr>
        <p:txBody>
          <a:bodyPr vert="horz" wrap="square" lIns="0" tIns="15240" rIns="0" bIns="0" rtlCol="0" anchor="t">
            <a:spAutoFit/>
          </a:bodyPr>
          <a:lstStyle/>
          <a:p>
            <a:pPr marL="60325">
              <a:lnSpc>
                <a:spcPct val="100000"/>
              </a:lnSpc>
              <a:spcBef>
                <a:spcPts val="120"/>
              </a:spcBef>
            </a:pPr>
            <a:r>
              <a:rPr lang="cs-CZ" sz="4000" b="0" spc="-10" dirty="0">
                <a:latin typeface="+mn-lt"/>
                <a:cs typeface="Arial"/>
              </a:rPr>
              <a:t>Správní právo IV.</a:t>
            </a:r>
          </a:p>
        </p:txBody>
      </p:sp>
      <p:sp>
        <p:nvSpPr>
          <p:cNvPr id="40" name="TextovéPole 39">
            <a:extLst>
              <a:ext uri="{FF2B5EF4-FFF2-40B4-BE49-F238E27FC236}">
                <a16:creationId xmlns:a16="http://schemas.microsoft.com/office/drawing/2014/main" id="{5CA8492F-E9E9-41F5-B5F0-71602BD6C8B6}"/>
              </a:ext>
            </a:extLst>
          </p:cNvPr>
          <p:cNvSpPr txBox="1"/>
          <p:nvPr/>
        </p:nvSpPr>
        <p:spPr>
          <a:xfrm>
            <a:off x="3135936" y="7158089"/>
            <a:ext cx="16145338" cy="830997"/>
          </a:xfrm>
          <a:prstGeom prst="rect">
            <a:avLst/>
          </a:prstGeom>
          <a:noFill/>
        </p:spPr>
        <p:txBody>
          <a:bodyPr wrap="square" lIns="91440" tIns="45720" rIns="91440" bIns="45720" rtlCol="0" anchor="t">
            <a:spAutoFit/>
          </a:bodyPr>
          <a:lstStyle/>
          <a:p>
            <a:r>
              <a:rPr lang="cs-CZ" sz="4800" b="1" dirty="0">
                <a:solidFill>
                  <a:srgbClr val="002060"/>
                </a:solidFill>
              </a:rPr>
              <a:t>Urychlení výstavby strategické infrastruktury</a:t>
            </a:r>
            <a:endParaRPr lang="cs-CZ" sz="4800" b="1" spc="-10" dirty="0">
              <a:solidFill>
                <a:srgbClr val="002060"/>
              </a:solidFill>
              <a:latin typeface="Gill Sans MT"/>
              <a:ea typeface="+mj-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604CC-0BA0-7AC9-4A8D-59C5DBFEDCA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6BAE212-84C8-3C26-3D8C-05CD1F2B5B40}"/>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DA7FC540-F042-CC83-CA5B-59FBB4E1BE7F}"/>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06D37926-B352-ED12-BDDB-A0FED890B85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07C37B18-95A3-58B4-0C81-767A82E4480A}"/>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1D843071-E7B5-75A1-F008-000EF51656C0}"/>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4475D350-5168-CC75-8038-0C978D3564FA}"/>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5C84C12F-DA52-3F9B-3627-CF276B366BF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E1A03B09-2D1B-6F2B-73C0-A91FC9303CFE}"/>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720480C4-9044-CF3E-FB39-C377BFB3C2C7}"/>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23FE5EAE-957F-467E-A7F1-9FACACF819BE}"/>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46722B1A-09B6-FD05-346D-DF13A99B167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60235FED-8CD5-CAB2-E580-408E5EABC7CB}"/>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D5C62B2C-F460-7E06-7B2C-16BCEB625126}"/>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5E7BEF87-C646-EAC2-C6B7-C05ADF6BEF97}"/>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B890513A-E1FA-2F56-5855-8D42FDB03BC4}"/>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9E1E935-E256-987B-58E2-E30BE9EB2028}"/>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384AEECF-2041-6726-DA32-5C0DB4CF7D59}"/>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DF4010E8-5F5C-0F3C-124D-0C705D2048EB}"/>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DCEB09F-85BD-1963-C707-62E1BB4DF4AA}"/>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423D7A3D-88CA-1ACF-55E7-173E52B7AAFC}"/>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303A2DEF-5FFE-64A1-619A-ACFA72602AAC}"/>
              </a:ext>
            </a:extLst>
          </p:cNvPr>
          <p:cNvSpPr txBox="1"/>
          <p:nvPr/>
        </p:nvSpPr>
        <p:spPr>
          <a:xfrm>
            <a:off x="2522562" y="2838122"/>
            <a:ext cx="12220073" cy="7478970"/>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(4) </a:t>
            </a:r>
            <a:r>
              <a:rPr lang="cs-CZ" sz="4000" b="1" i="1" dirty="0">
                <a:solidFill>
                  <a:srgbClr val="002060"/>
                </a:solidFill>
                <a:effectLst/>
                <a:latin typeface="Arial" panose="020B0604020202020204" pitchFamily="34" charset="0"/>
              </a:rPr>
              <a:t>Energetickou infrastrukturou </a:t>
            </a:r>
            <a:r>
              <a:rPr lang="cs-CZ" sz="4000" b="1" i="0" dirty="0">
                <a:solidFill>
                  <a:srgbClr val="002060"/>
                </a:solidFill>
                <a:effectLst/>
                <a:latin typeface="Arial" panose="020B0604020202020204" pitchFamily="34" charset="0"/>
              </a:rPr>
              <a:t>se pro účely tohoto zákona rozumějí stavby a zařízení elektrizační soustavy, plynárenské soustavy, soustavy zásobování tepelnou energií, stavby pro energetickou bezpečnost nebo stavby a zařízení ropovodů a produktovodů podle jiného zákona zřizované a provozované ve veřejném zájmu</a:t>
            </a:r>
            <a:r>
              <a:rPr lang="cs-CZ" sz="4000" b="1" i="0" u="none" strike="noStrike" baseline="30000"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5</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pokud nejsou v rozporu s územním rozvojovým plánem a se zásadami územního rozvoje, dobíjecí stanice, vodíkové čerpací stanice nebo čerpací stanice na zkapalněný metan a stavby související s těmito stavbami a zařízeními. (…)</a:t>
            </a:r>
          </a:p>
        </p:txBody>
      </p:sp>
    </p:spTree>
    <p:extLst>
      <p:ext uri="{BB962C8B-B14F-4D97-AF65-F5344CB8AC3E}">
        <p14:creationId xmlns:p14="http://schemas.microsoft.com/office/powerpoint/2010/main" val="134740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B2B44-451B-A3E8-CDCB-7C683821CF1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9FF6200-4DF5-2B55-0C0E-5CD96A1B0D8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D3F99CB-A041-6282-5D15-9888A2CF5CCA}"/>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3A205A56-E75C-1DB5-93E8-2EA015C357F2}"/>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D5567C7-420A-630A-18CE-69D26B35B5A9}"/>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9BB5132E-97F5-BEF8-04A6-0ACF85AFC9CD}"/>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04A6DE7A-7E4A-9D12-7922-C972CD121D25}"/>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A81CB51B-E84C-18EB-2F4F-301F8C96584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2460AE2B-4130-86AC-904B-0B2F918FEC37}"/>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14977329-9455-B492-9EE7-45B4D0CBB0AA}"/>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00112B28-62B4-0690-7027-3A24C0E173B7}"/>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392762BA-3C85-DAAE-0117-F12F12EDC0AE}"/>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661099F-F039-ACCC-461A-3D00D21AF290}"/>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98843E68-2DEF-8977-3054-9F27D76DCA9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110EB660-260E-A6B4-1A4C-3DC8D412C4D1}"/>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12F69D9-650B-8D3E-A67F-B39BF9A448F3}"/>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40D9D9BB-7D53-B005-0C27-EA31E0BDCE73}"/>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9CDAAB03-CCAA-4490-CEDC-BC0C365D9B09}"/>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8D932AF5-EDF9-CACD-2421-3BC36322977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B7E8665E-C0B0-05A5-8853-41167287488D}"/>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D15B1B18-45AC-C3A3-C0B9-226A837C1403}"/>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CEACFC7B-3116-314D-B826-9E9E2D823301}"/>
              </a:ext>
            </a:extLst>
          </p:cNvPr>
          <p:cNvSpPr txBox="1"/>
          <p:nvPr/>
        </p:nvSpPr>
        <p:spPr>
          <a:xfrm>
            <a:off x="1663908" y="4141987"/>
            <a:ext cx="14988668" cy="5816977"/>
          </a:xfrm>
          <a:prstGeom prst="rect">
            <a:avLst/>
          </a:prstGeom>
          <a:noFill/>
        </p:spPr>
        <p:txBody>
          <a:bodyPr wrap="square">
            <a:spAutoFit/>
          </a:bodyPr>
          <a:lstStyle/>
          <a:p>
            <a:r>
              <a:rPr lang="cs-CZ" sz="4000" b="1" dirty="0">
                <a:solidFill>
                  <a:srgbClr val="002060"/>
                </a:solidFill>
                <a:latin typeface="Quire Sans" panose="020B0502040400020003" pitchFamily="34" charset="0"/>
                <a:cs typeface="Quire Sans" panose="020B0502040400020003" pitchFamily="34" charset="0"/>
              </a:rPr>
              <a:t>2. Záměry uvedené </a:t>
            </a:r>
            <a:r>
              <a:rPr lang="cs-CZ" sz="4000" b="1" dirty="0">
                <a:solidFill>
                  <a:srgbClr val="C00000"/>
                </a:solidFill>
                <a:latin typeface="Quire Sans" panose="020B0502040400020003" pitchFamily="34" charset="0"/>
                <a:cs typeface="Quire Sans" panose="020B0502040400020003" pitchFamily="34" charset="0"/>
              </a:rPr>
              <a:t>v Příloze č. 1 </a:t>
            </a:r>
            <a:r>
              <a:rPr lang="cs-CZ" sz="4000" b="1" dirty="0">
                <a:solidFill>
                  <a:srgbClr val="002060"/>
                </a:solidFill>
                <a:latin typeface="Quire Sans" panose="020B0502040400020003" pitchFamily="34" charset="0"/>
                <a:cs typeface="Quire Sans" panose="020B0502040400020003" pitchFamily="34" charset="0"/>
              </a:rPr>
              <a:t>tohoto zákona:</a:t>
            </a:r>
          </a:p>
          <a:p>
            <a:endParaRPr lang="cs-CZ" sz="4000" b="1" dirty="0">
              <a:solidFill>
                <a:srgbClr val="002060"/>
              </a:solidFill>
              <a:latin typeface="Quire Sans" panose="020B0502040400020003" pitchFamily="34" charset="0"/>
              <a:cs typeface="Quire Sans" panose="020B0502040400020003" pitchFamily="34" charset="0"/>
            </a:endParaRPr>
          </a:p>
          <a:p>
            <a:pPr algn="just"/>
            <a:r>
              <a:rPr lang="pl-PL" sz="2400" b="1" i="0" dirty="0">
                <a:solidFill>
                  <a:srgbClr val="C00000"/>
                </a:solidFill>
                <a:effectLst/>
                <a:latin typeface="Arial" panose="020B0604020202020204" pitchFamily="34" charset="0"/>
              </a:rPr>
              <a:t>1. </a:t>
            </a:r>
            <a:r>
              <a:rPr lang="pl-PL" sz="2400" b="1" i="0" dirty="0" err="1">
                <a:solidFill>
                  <a:srgbClr val="C00000"/>
                </a:solidFill>
                <a:effectLst/>
                <a:latin typeface="Arial" panose="020B0604020202020204" pitchFamily="34" charset="0"/>
              </a:rPr>
              <a:t>Dálnice</a:t>
            </a:r>
            <a:r>
              <a:rPr lang="pl-PL" sz="2400" b="1" i="0" dirty="0">
                <a:solidFill>
                  <a:srgbClr val="C00000"/>
                </a:solidFill>
                <a:effectLst/>
                <a:latin typeface="Arial" panose="020B0604020202020204" pitchFamily="34" charset="0"/>
              </a:rPr>
              <a:t> a </a:t>
            </a:r>
            <a:r>
              <a:rPr lang="pl-PL" sz="2400" b="1" i="0" dirty="0" err="1">
                <a:solidFill>
                  <a:srgbClr val="C00000"/>
                </a:solidFill>
                <a:effectLst/>
                <a:latin typeface="Arial" panose="020B0604020202020204" pitchFamily="34" charset="0"/>
              </a:rPr>
              <a:t>silnice</a:t>
            </a:r>
            <a:endParaRPr lang="pl-PL" sz="2400" b="1" i="0" dirty="0">
              <a:solidFill>
                <a:srgbClr val="C00000"/>
              </a:solidFill>
              <a:effectLst/>
              <a:latin typeface="Arial" panose="020B0604020202020204" pitchFamily="34" charset="0"/>
            </a:endParaRPr>
          </a:p>
          <a:p>
            <a:pPr algn="just"/>
            <a:r>
              <a:rPr lang="pl-PL" sz="2400" b="1" i="0" dirty="0">
                <a:solidFill>
                  <a:srgbClr val="002060"/>
                </a:solidFill>
                <a:effectLst/>
                <a:latin typeface="Arial" panose="020B0604020202020204" pitchFamily="34" charset="0"/>
              </a:rPr>
              <a:t>1.1 </a:t>
            </a:r>
            <a:r>
              <a:rPr lang="pl-PL" sz="2400" b="1" i="0" dirty="0" err="1">
                <a:solidFill>
                  <a:srgbClr val="002060"/>
                </a:solidFill>
                <a:effectLst/>
                <a:latin typeface="Arial" panose="020B0604020202020204" pitchFamily="34" charset="0"/>
              </a:rPr>
              <a:t>Dálnice</a:t>
            </a:r>
            <a:endParaRPr lang="pl-PL" sz="2400" b="1" i="0" dirty="0">
              <a:solidFill>
                <a:srgbClr val="002060"/>
              </a:solidFill>
              <a:effectLst/>
              <a:latin typeface="Arial" panose="020B0604020202020204" pitchFamily="34" charset="0"/>
            </a:endParaRPr>
          </a:p>
          <a:p>
            <a:pPr algn="just"/>
            <a:r>
              <a:rPr lang="pl-PL" sz="2400" b="0" i="0" dirty="0">
                <a:solidFill>
                  <a:srgbClr val="002060"/>
                </a:solidFill>
                <a:effectLst/>
                <a:latin typeface="Arial" panose="020B0604020202020204" pitchFamily="34" charset="0"/>
              </a:rPr>
              <a:t>D0 (</a:t>
            </a:r>
            <a:r>
              <a:rPr lang="pl-PL" sz="2400" b="0" i="0" dirty="0" err="1">
                <a:solidFill>
                  <a:srgbClr val="002060"/>
                </a:solidFill>
                <a:effectLst/>
                <a:latin typeface="Arial" panose="020B0604020202020204" pitchFamily="34" charset="0"/>
              </a:rPr>
              <a:t>Pražský</a:t>
            </a:r>
            <a:r>
              <a:rPr lang="pl-PL" sz="2400" b="0" i="0" dirty="0">
                <a:solidFill>
                  <a:srgbClr val="002060"/>
                </a:solidFill>
                <a:effectLst/>
                <a:latin typeface="Arial" panose="020B0604020202020204" pitchFamily="34" charset="0"/>
              </a:rPr>
              <a:t> </a:t>
            </a:r>
            <a:r>
              <a:rPr lang="pl-PL" sz="2400" b="0" i="0" dirty="0" err="1">
                <a:solidFill>
                  <a:srgbClr val="002060"/>
                </a:solidFill>
                <a:effectLst/>
                <a:latin typeface="Arial" panose="020B0604020202020204" pitchFamily="34" charset="0"/>
              </a:rPr>
              <a:t>okruh</a:t>
            </a:r>
            <a:r>
              <a:rPr lang="pl-PL" sz="2400" b="0" i="0" dirty="0">
                <a:solidFill>
                  <a:srgbClr val="002060"/>
                </a:solidFill>
                <a:effectLst/>
                <a:latin typeface="Arial" panose="020B0604020202020204" pitchFamily="34" charset="0"/>
              </a:rPr>
              <a:t>), D1, D2, D3, D4, D5, D6, D7, D8, D10, D11, D35, D48, D49, D52, D55,</a:t>
            </a:r>
          </a:p>
          <a:p>
            <a:pPr algn="just"/>
            <a:r>
              <a:rPr lang="pl-PL" sz="2400" b="1" i="0" dirty="0">
                <a:solidFill>
                  <a:srgbClr val="002060"/>
                </a:solidFill>
                <a:effectLst/>
                <a:latin typeface="Arial" panose="020B0604020202020204" pitchFamily="34" charset="0"/>
              </a:rPr>
              <a:t>1.2 Silnice I. </a:t>
            </a:r>
            <a:r>
              <a:rPr lang="pl-PL" sz="2400" b="1" i="0" dirty="0" err="1">
                <a:solidFill>
                  <a:srgbClr val="002060"/>
                </a:solidFill>
                <a:effectLst/>
                <a:latin typeface="Arial" panose="020B0604020202020204" pitchFamily="34" charset="0"/>
              </a:rPr>
              <a:t>třídy</a:t>
            </a:r>
            <a:endParaRPr lang="pl-PL" sz="2400" b="1" i="0" dirty="0">
              <a:solidFill>
                <a:srgbClr val="002060"/>
              </a:solidFill>
              <a:effectLst/>
              <a:latin typeface="Arial" panose="020B0604020202020204" pitchFamily="34" charset="0"/>
            </a:endParaRPr>
          </a:p>
          <a:p>
            <a:pPr algn="just"/>
            <a:r>
              <a:rPr lang="pl-PL" sz="2400" b="0" i="0" dirty="0">
                <a:solidFill>
                  <a:srgbClr val="002060"/>
                </a:solidFill>
                <a:effectLst/>
                <a:latin typeface="Arial" panose="020B0604020202020204" pitchFamily="34" charset="0"/>
              </a:rPr>
              <a:t>I/9, I/11, I/12, I/13, I/23, I/33, I/35, I/42, I/45, I/46, I/49, I/50, I/56, I/57, I/58, I/67, I/73,</a:t>
            </a:r>
          </a:p>
          <a:p>
            <a:pPr algn="just"/>
            <a:endParaRPr lang="pl-PL" sz="2400" dirty="0">
              <a:solidFill>
                <a:srgbClr val="002060"/>
              </a:solidFill>
              <a:latin typeface="Arial" panose="020B0604020202020204" pitchFamily="34" charset="0"/>
            </a:endParaRPr>
          </a:p>
          <a:p>
            <a:pPr algn="just"/>
            <a:r>
              <a:rPr lang="cs-CZ" sz="2400" b="1" i="0" dirty="0">
                <a:solidFill>
                  <a:srgbClr val="C00000"/>
                </a:solidFill>
                <a:effectLst/>
                <a:latin typeface="Arial" panose="020B0604020202020204" pitchFamily="34" charset="0"/>
              </a:rPr>
              <a:t>4. Infrastruktura pro leteckou dopravu</a:t>
            </a:r>
          </a:p>
          <a:p>
            <a:pPr algn="just"/>
            <a:r>
              <a:rPr lang="cs-CZ" sz="2400" b="0" i="0" dirty="0">
                <a:solidFill>
                  <a:srgbClr val="002060"/>
                </a:solidFill>
                <a:effectLst/>
                <a:latin typeface="Arial" panose="020B0604020202020204" pitchFamily="34" charset="0"/>
              </a:rPr>
              <a:t>paralelní dráha ke vzletům a přistávání letadel na letišti Václava Havla Praha,</a:t>
            </a:r>
          </a:p>
          <a:p>
            <a:pPr algn="just"/>
            <a:r>
              <a:rPr lang="cs-CZ" sz="2400" b="0" i="0" dirty="0">
                <a:solidFill>
                  <a:srgbClr val="002060"/>
                </a:solidFill>
                <a:effectLst/>
                <a:latin typeface="Arial" panose="020B0604020202020204" pitchFamily="34" charset="0"/>
              </a:rPr>
              <a:t>nové oplocení letiště Václava Havla Praha.</a:t>
            </a:r>
          </a:p>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Tree>
    <p:extLst>
      <p:ext uri="{BB962C8B-B14F-4D97-AF65-F5344CB8AC3E}">
        <p14:creationId xmlns:p14="http://schemas.microsoft.com/office/powerpoint/2010/main" val="347474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888E-24DC-82A6-8A69-4764A351068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E2968D9-5B0C-C6BE-FA98-BD711DA9B1C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C66F19F-9D25-64CF-E869-DB2CA14BF5E7}"/>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5028B33C-7902-5A61-4D32-549AD5D8440E}"/>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DFE89A18-215A-CEF5-9B0C-CC783B5785A3}"/>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067C31AA-ABAB-E2D0-EBDD-F2CC2F425675}"/>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2842E4BB-C64B-F074-8AC3-51B9A73A32F6}"/>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FBD72DC7-A522-3C4C-2F82-C0852EDFC34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E9453E69-475B-C28A-B3F4-8ECC1938F4FD}"/>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A62CBD2C-745E-8647-892A-4DB9B14FC9B4}"/>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99784884-B81D-7A9E-F6C0-93CA15635406}"/>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4B1EAB6-247E-201B-ADD9-841AE3310FC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8686E4AA-B63F-EB9E-6AE3-DA62817CA80D}"/>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0A869177-ADC4-85B7-B997-0B45CE1046B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C37C28A5-1043-BA6A-6F0D-EA3E1F8F86C8}"/>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C184CB9-0E1F-53CE-4040-03A3310F50C6}"/>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DF0E14B4-2B3C-4CD6-C1E0-2093E4EE7C5E}"/>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F52F8AF0-D718-C34D-EC91-5C8F1F4E4CF8}"/>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4A685434-25BE-6E9F-67E6-135DAFF24B77}"/>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871C1175-27FB-7005-776F-3F10C041ACD6}"/>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328AB6C-1E45-A249-F89A-7A0CFDECA05C}"/>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5C43975-0552-1B5D-B560-83AE84010104}"/>
              </a:ext>
            </a:extLst>
          </p:cNvPr>
          <p:cNvSpPr txBox="1"/>
          <p:nvPr/>
        </p:nvSpPr>
        <p:spPr>
          <a:xfrm>
            <a:off x="2522562" y="2838122"/>
            <a:ext cx="12220073" cy="6247864"/>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 5e</a:t>
            </a:r>
          </a:p>
          <a:p>
            <a:pPr algn="just"/>
            <a:r>
              <a:rPr lang="cs-CZ" sz="4000" b="1" i="0" dirty="0">
                <a:solidFill>
                  <a:srgbClr val="002060"/>
                </a:solidFill>
                <a:effectLst/>
                <a:latin typeface="Arial" panose="020B0604020202020204" pitchFamily="34" charset="0"/>
              </a:rPr>
              <a:t>(1) Vybranou </a:t>
            </a:r>
            <a:r>
              <a:rPr lang="cs-CZ" sz="4000" b="1" i="0" dirty="0">
                <a:solidFill>
                  <a:srgbClr val="C00000"/>
                </a:solidFill>
                <a:effectLst/>
                <a:latin typeface="Arial" panose="020B0604020202020204" pitchFamily="34" charset="0"/>
              </a:rPr>
              <a:t>transevropskou dopravní infrastrukturou</a:t>
            </a:r>
            <a:r>
              <a:rPr lang="cs-CZ" sz="4000" b="1" i="0" dirty="0">
                <a:solidFill>
                  <a:srgbClr val="002060"/>
                </a:solidFill>
                <a:effectLst/>
                <a:latin typeface="Arial" panose="020B0604020202020204" pitchFamily="34" charset="0"/>
              </a:rPr>
              <a:t> se rozumí</a:t>
            </a:r>
          </a:p>
          <a:p>
            <a:pPr algn="just"/>
            <a:r>
              <a:rPr lang="cs-CZ" sz="4000" b="1" i="0" dirty="0">
                <a:solidFill>
                  <a:srgbClr val="002060"/>
                </a:solidFill>
                <a:effectLst/>
                <a:latin typeface="Arial" panose="020B0604020202020204" pitchFamily="34" charset="0"/>
              </a:rPr>
              <a:t>a) úseky pozemních komunikací a drah a infrastruktura pro vodní dopravu na koridoru hlavní transevropské dopravní sítě podle přímo použitelného předpisu Evropské unie upravujícího Nástroj pro propojení Evropy</a:t>
            </a:r>
            <a:r>
              <a:rPr lang="cs-CZ" sz="4000" b="1" i="0" u="none" strike="noStrike" baseline="30000" dirty="0">
                <a:solidFill>
                  <a:srgbClr val="0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27</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které jsou uvedeny v příloze č. 2 k tomuto zákonu, a stavby s nimi související,</a:t>
            </a:r>
          </a:p>
        </p:txBody>
      </p:sp>
    </p:spTree>
    <p:extLst>
      <p:ext uri="{BB962C8B-B14F-4D97-AF65-F5344CB8AC3E}">
        <p14:creationId xmlns:p14="http://schemas.microsoft.com/office/powerpoint/2010/main" val="325126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0D5E5-D9B1-965D-4EDB-5276A4D6D6B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71285BA-3433-9A2F-990A-49DCE56ABAAD}"/>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BD9CC3A-2CBD-2013-4021-2D12F80F4165}"/>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173885AB-39E8-123E-82A0-273149ED2FC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D17712A8-8F85-F469-3AA0-C741D6280A80}"/>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DF24E4C8-6279-A0AF-FC35-D3B08A2A257E}"/>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E9A467E-9F2B-D968-17D0-2EA267EFCE5E}"/>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AA9DA86E-A5D4-0F5B-6EC6-0EC13DA50B5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4327BC04-0035-76FD-A177-73DC97FF0DD5}"/>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C2B714E5-8C50-DE7B-531C-99AAC3750520}"/>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9EBE344F-8CB1-6AE4-9494-5FA51DA7AEB0}"/>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C626FF11-49AD-5FAC-C4DA-2D57098383E7}"/>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9D7FF4F-CBED-282A-C37A-78D6C6771EE2}"/>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A75C79F-97C8-9A8B-97E8-3AE85E9BC065}"/>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720DDA91-7860-078A-0BB6-8405682E7325}"/>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7CB1409E-2BC8-148F-0EEA-32B9199697F1}"/>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16D4DEE5-2339-E0FC-493C-44C731AA6A91}"/>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89E02F62-9AE4-DA0E-E74F-95C9D63EDEAC}"/>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63A91486-7DB3-C1B0-9FD2-2A407E1FC2C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470C1179-8104-81FA-12FD-878518CA6F00}"/>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C04D730-DC96-2222-8AC9-9CD48C14E9B1}"/>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85DECAF8-D414-9B7C-C4D5-AD39979B3822}"/>
              </a:ext>
            </a:extLst>
          </p:cNvPr>
          <p:cNvSpPr txBox="1"/>
          <p:nvPr/>
        </p:nvSpPr>
        <p:spPr>
          <a:xfrm>
            <a:off x="1663908" y="4141987"/>
            <a:ext cx="14988668" cy="8032968"/>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b) dopravní infrastruktura na koridoru hlavní transevropské dopravní sítě podle přímo použitelného předpisu Evropské unie upravujícího Nástroj pro propojení Evropy</a:t>
            </a:r>
            <a:r>
              <a:rPr lang="cs-CZ" sz="4000" b="1" i="0" u="none" strike="noStrike" baseline="30000" dirty="0">
                <a:solidFill>
                  <a:srgbClr val="0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27</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přesahují-li v případě jednotlivého záměru podle stavebního zákona předpokládané celkové investiční náklady stavby 300000000 EUR, a</a:t>
            </a:r>
          </a:p>
          <a:p>
            <a:pPr algn="just"/>
            <a:r>
              <a:rPr lang="cs-CZ" sz="4000" b="1" i="0" dirty="0">
                <a:solidFill>
                  <a:srgbClr val="002060"/>
                </a:solidFill>
                <a:effectLst/>
                <a:latin typeface="Arial" panose="020B0604020202020204" pitchFamily="34" charset="0"/>
              </a:rPr>
              <a:t>c) terminály železniční a silniční dopravy uvedené v přímo použitelném předpisu Evropské unie upravujícím hlavní směry Evropské unie pro rozvoj transevropské dopravní sítě</a:t>
            </a:r>
            <a:r>
              <a:rPr lang="cs-CZ" sz="4000" b="1" i="0" u="none" strike="noStrike" baseline="30000" dirty="0">
                <a:solidFill>
                  <a:srgbClr val="00000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28</a:t>
            </a:r>
            <a:r>
              <a:rPr lang="cs-CZ" sz="4000" b="1" i="0" u="none" strike="noStrike" dirty="0">
                <a:solidFill>
                  <a:srgbClr val="00206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jsou-li umístěny na některém z úseků podle písmene a) nebo jsou-li infrastrukturou podle písmene b).</a:t>
            </a:r>
          </a:p>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Tree>
    <p:extLst>
      <p:ext uri="{BB962C8B-B14F-4D97-AF65-F5344CB8AC3E}">
        <p14:creationId xmlns:p14="http://schemas.microsoft.com/office/powerpoint/2010/main" val="66327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A19E-C2E1-4D33-3646-20235281A49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0922881-A179-3D52-B5A8-F630F951CBA8}"/>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6510470D-FEA6-5BF4-7890-5789DB8E0DD9}"/>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0B4E093F-8F4E-1018-4B24-4E589D7EB665}"/>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BDC4328-5752-54D8-FD76-50A6775A8215}"/>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B308051B-9D3F-FB75-34AF-1E8F6B579D5E}"/>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2783B3A7-7BE5-B0D3-F767-17A1E6E5548A}"/>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F001E23-3A67-CC86-09E5-8070E5E708E7}"/>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87B4B772-1AE3-5AF7-80C7-494768D01C36}"/>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4A6848EA-2E6E-7BD5-983B-98F314D72437}"/>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80BBCA7-2488-0A3A-9F11-08FB283E15AC}"/>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F0EFACF8-70A0-C509-7DFE-0DA07C89821C}"/>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822CC74-57A9-E622-B4CF-6F6E97F2D892}"/>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3F99F6F1-C284-4F28-BAA9-CF0077934548}"/>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FAB370FA-C7DC-5C3B-E33A-0219F99300A2}"/>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3B87AA9A-8827-BD4E-4510-3971906D750B}"/>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D5996E17-FF34-6E5A-E520-EA165B421A1B}"/>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08DE57D9-8B84-FB71-04DC-8DE7085F02ED}"/>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A95E5B5-C829-50DC-2389-34D87C1A1E11}"/>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163489B4-1219-3CB4-BC82-9FD8D3C7182A}"/>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84D75C4E-EAE2-2142-1238-7C6B93E6BC8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244B144E-DCAC-30BD-6F91-AA6204404D87}"/>
              </a:ext>
            </a:extLst>
          </p:cNvPr>
          <p:cNvSpPr txBox="1"/>
          <p:nvPr/>
        </p:nvSpPr>
        <p:spPr>
          <a:xfrm>
            <a:off x="2522562" y="2838122"/>
            <a:ext cx="12220073" cy="3785652"/>
          </a:xfrm>
          <a:prstGeom prst="rect">
            <a:avLst/>
          </a:prstGeom>
          <a:noFill/>
        </p:spPr>
        <p:txBody>
          <a:bodyPr wrap="square">
            <a:spAutoFit/>
          </a:bodyPr>
          <a:lstStyle/>
          <a:p>
            <a:pPr algn="just"/>
            <a:r>
              <a:rPr lang="cs-CZ" sz="4000" b="1" dirty="0">
                <a:solidFill>
                  <a:srgbClr val="C00000"/>
                </a:solidFill>
              </a:rPr>
              <a:t>Abstraktní kategorie – 1 </a:t>
            </a:r>
            <a:r>
              <a:rPr lang="cs-CZ" sz="4000" b="1" dirty="0">
                <a:solidFill>
                  <a:srgbClr val="002060"/>
                </a:solidFill>
              </a:rPr>
              <a:t>– </a:t>
            </a:r>
            <a:r>
              <a:rPr lang="cs-CZ" sz="4000" b="1" i="1" dirty="0">
                <a:solidFill>
                  <a:srgbClr val="002060"/>
                </a:solidFill>
              </a:rPr>
              <a:t>pokud předmětný záměr spadá pod tuto kategorii, aplikují se všechna ustanovení zákona o urychlení </a:t>
            </a:r>
            <a:r>
              <a:rPr lang="cs-CZ" sz="4000" b="1" i="1" u="sng" dirty="0">
                <a:solidFill>
                  <a:srgbClr val="C00000"/>
                </a:solidFill>
              </a:rPr>
              <a:t>kromě těch</a:t>
            </a:r>
            <a:r>
              <a:rPr lang="cs-CZ" sz="4000" b="1" i="1" dirty="0">
                <a:solidFill>
                  <a:srgbClr val="002060"/>
                </a:solidFill>
              </a:rPr>
              <a:t>, které se explicitně vážou na speciální kategorie 1a a 1b</a:t>
            </a:r>
            <a:endParaRPr lang="cs-CZ" sz="4000" b="1" dirty="0">
              <a:solidFill>
                <a:srgbClr val="002060"/>
              </a:solidFill>
            </a:endParaRPr>
          </a:p>
          <a:p>
            <a:pPr algn="just"/>
            <a:endParaRPr lang="cs-CZ" sz="4000" b="1" i="0"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9651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94E0-C9E6-FF86-3815-71D26555C5B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42FCE12-31A3-DAB5-9EDE-C213D80EB612}"/>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DEB8B07A-753F-375A-1959-275CAB904A33}"/>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BB45A92D-7345-8324-885F-06715169B9C4}"/>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1EBB066-5EED-7B3A-7182-3E5465B4F79A}"/>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AEC67F25-087A-B6E6-6D62-4763B6263337}"/>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23E2609A-4669-055F-F73B-55CFF89DC430}"/>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33C38648-F7A8-9B33-9106-4D8917B53DD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9954A93F-1BBC-385C-0CCA-23046B65BE60}"/>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EE1D23D5-86A5-9EEE-7B2C-1C2F50908F37}"/>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2B22449D-4CED-5F6A-87F6-C407B4EEDD3E}"/>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EF37532C-35DD-5B62-5AC7-23F8ABBC894A}"/>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D4FA30CB-8938-A880-C625-009714B2EB7C}"/>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FBFBD4F-5EAC-EA29-158F-8999235859C8}"/>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F93E177F-E521-280D-8E28-16C3EFC2AA78}"/>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A6C42B4-75D5-1320-FDEA-1E3857A18427}"/>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95895D17-C1A4-D90D-EFDE-1A8C129220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0F9D4C78-4B56-43E4-1872-147597EB5AF7}"/>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389809CF-9891-A7CD-F8C1-B6E0DE4A5810}"/>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1851D6EF-329F-05E4-9AC5-6F49591CA70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17750A1-F668-5C16-5F67-4BDA8594635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EA33DAD9-4544-23C1-8488-360D844C6A3D}"/>
              </a:ext>
            </a:extLst>
          </p:cNvPr>
          <p:cNvSpPr txBox="1"/>
          <p:nvPr/>
        </p:nvSpPr>
        <p:spPr>
          <a:xfrm>
            <a:off x="1663908" y="4141987"/>
            <a:ext cx="14988668" cy="5570756"/>
          </a:xfrm>
          <a:prstGeom prst="rect">
            <a:avLst/>
          </a:prstGeom>
          <a:noFill/>
        </p:spPr>
        <p:txBody>
          <a:bodyPr wrap="square">
            <a:spAutoFit/>
          </a:bodyPr>
          <a:lstStyle/>
          <a:p>
            <a:pPr algn="just"/>
            <a:r>
              <a:rPr lang="cs-CZ" sz="4000" b="1" dirty="0">
                <a:solidFill>
                  <a:srgbClr val="C00000"/>
                </a:solidFill>
              </a:rPr>
              <a:t>Konkrétní kategorie – konkrétní projekty – 1a (Projekty uvedené v Příloze č. 1 zákona)</a:t>
            </a:r>
            <a:r>
              <a:rPr lang="cs-CZ" sz="4000" b="1" dirty="0">
                <a:solidFill>
                  <a:srgbClr val="002060"/>
                </a:solidFill>
              </a:rPr>
              <a:t>- </a:t>
            </a:r>
            <a:r>
              <a:rPr lang="cs-CZ" sz="4000" b="1" i="1" dirty="0">
                <a:solidFill>
                  <a:srgbClr val="002060"/>
                </a:solidFill>
              </a:rPr>
              <a:t>aplikuje se kromě obecných ustanovení zákona i speciální ustanovení v § 4a (mezitímní rozhodnutí) – tj. uvedení stavby v příloze má ten význam, že v řízení je možné vydat toto rozhodnutí i když stavba není </a:t>
            </a:r>
            <a:r>
              <a:rPr lang="cs-CZ" sz="4000" b="1" i="1" dirty="0">
                <a:solidFill>
                  <a:srgbClr val="002060"/>
                </a:solidFill>
                <a:effectLst/>
                <a:latin typeface="Arial" panose="020B0604020202020204" pitchFamily="34" charset="0"/>
              </a:rPr>
              <a:t>vymezena v územním rozvojovém plánu nebo v zásadách územního rozvoje</a:t>
            </a:r>
            <a:endParaRPr lang="cs-CZ" sz="4000" b="1" i="1" dirty="0">
              <a:solidFill>
                <a:srgbClr val="002060"/>
              </a:solidFill>
            </a:endParaRPr>
          </a:p>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Tree>
    <p:extLst>
      <p:ext uri="{BB962C8B-B14F-4D97-AF65-F5344CB8AC3E}">
        <p14:creationId xmlns:p14="http://schemas.microsoft.com/office/powerpoint/2010/main" val="36868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97174-7E04-1C7C-4318-BB0C7FB3E50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42683DB-D66E-EEA4-0C21-06C9E103FEF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1E7F6D5C-9925-C78F-C508-57C76E5F6F5D}"/>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6100B3E8-6A95-2B6C-1282-E1A05197AB9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488EE74E-C6DA-BB43-08F3-B18DB42338BB}"/>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3DB815D9-E175-6F48-C993-A5B0E4CE8F69}"/>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F6B26713-B383-F557-4EF8-9BC72B515E85}"/>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C03E1594-3152-DE88-C45C-D370C1D16338}"/>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D4768B63-9CB4-4F89-255F-2BA77F12A0D6}"/>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D4E468A0-95CB-D594-DA39-E0046D82C31D}"/>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24DB86AC-024E-ED7F-90AB-170580AD8209}"/>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DEC88579-65B9-B211-479C-2A5F02797D4F}"/>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1E17C48C-BB8E-DCF3-D881-2DEA3A8A7488}"/>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FD5B1AE8-BAEA-81D3-122A-74A34E7A1B8C}"/>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78BA1925-81E8-78C8-C8D4-B6540ED77077}"/>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A81EBAC4-07D7-6066-16CE-914E3DCD4C44}"/>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3727110-DC18-6E2D-CED0-3620BC84C2AD}"/>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75B36E7-EB11-E0AA-C819-DE89C9DAFAEA}"/>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08DACEE5-0A41-B9B4-BAD9-C80B69391770}"/>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99EE3FE-59BD-B140-BD12-453F1A90A26E}"/>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E1D4B758-8D41-6CF2-8DF6-8DF6F546102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1634896A-B65E-C57E-FBF1-CD50FDFEDB28}"/>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4" name="TextovéPole 3">
            <a:extLst>
              <a:ext uri="{FF2B5EF4-FFF2-40B4-BE49-F238E27FC236}">
                <a16:creationId xmlns:a16="http://schemas.microsoft.com/office/drawing/2014/main" id="{87721DDB-9353-7C94-5864-375B49F96ADB}"/>
              </a:ext>
            </a:extLst>
          </p:cNvPr>
          <p:cNvSpPr txBox="1"/>
          <p:nvPr/>
        </p:nvSpPr>
        <p:spPr>
          <a:xfrm>
            <a:off x="1974850" y="4287188"/>
            <a:ext cx="14575177" cy="1938992"/>
          </a:xfrm>
          <a:prstGeom prst="rect">
            <a:avLst/>
          </a:prstGeom>
          <a:noFill/>
        </p:spPr>
        <p:txBody>
          <a:bodyPr wrap="square">
            <a:spAutoFit/>
          </a:bodyPr>
          <a:lstStyle/>
          <a:p>
            <a:pPr marL="571500" indent="-571500">
              <a:buFont typeface="Wingdings" panose="05000000000000000000" pitchFamily="2" charset="2"/>
              <a:buChar char="q"/>
            </a:pPr>
            <a:r>
              <a:rPr lang="cs-CZ" sz="4000" b="1" dirty="0">
                <a:solidFill>
                  <a:srgbClr val="002060"/>
                </a:solidFill>
                <a:latin typeface="Quire Sans" panose="020B0502040400020003" pitchFamily="34" charset="0"/>
                <a:cs typeface="Quire Sans" panose="020B0502040400020003" pitchFamily="34" charset="0"/>
              </a:rPr>
              <a:t>Stavby vybrané transevropské infrastruktury </a:t>
            </a:r>
            <a:r>
              <a:rPr lang="cs-CZ" sz="4000" b="1" dirty="0">
                <a:solidFill>
                  <a:srgbClr val="C00000"/>
                </a:solidFill>
                <a:latin typeface="Quire Sans" panose="020B0502040400020003" pitchFamily="34" charset="0"/>
                <a:cs typeface="Quire Sans" panose="020B0502040400020003" pitchFamily="34" charset="0"/>
              </a:rPr>
              <a:t>(konkrétní kategorie – konkrétní projekty – 1b)</a:t>
            </a:r>
          </a:p>
          <a:p>
            <a:pPr marL="571500" indent="-571500">
              <a:buFont typeface="Wingdings" panose="05000000000000000000" pitchFamily="2" charset="2"/>
              <a:buChar char="q"/>
            </a:pPr>
            <a:r>
              <a:rPr lang="cs-CZ" sz="4000" b="1" dirty="0">
                <a:solidFill>
                  <a:srgbClr val="C00000"/>
                </a:solidFill>
                <a:latin typeface="Quire Sans" panose="020B0502040400020003" pitchFamily="34" charset="0"/>
                <a:cs typeface="Quire Sans" panose="020B0502040400020003" pitchFamily="34" charset="0"/>
                <a:sym typeface="Symbol" panose="05050102010706020507" pitchFamily="18" charset="2"/>
              </a:rPr>
              <a:t>aplikují se ustanovení §§ 5e až 5i zákona. </a:t>
            </a:r>
            <a:endParaRPr lang="cs-CZ" sz="4000" b="1" dirty="0">
              <a:solidFill>
                <a:srgbClr val="C0000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26517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8D710-6F0D-F50A-D16B-811510C3F7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2C5CFB8-B141-F452-4700-6F364F54AF5A}"/>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28A0809F-4F6D-B44E-B859-F44CD4CD70AA}"/>
              </a:ext>
            </a:extLst>
          </p:cNvPr>
          <p:cNvSpPr>
            <a:spLocks noGrp="1"/>
          </p:cNvSpPr>
          <p:nvPr>
            <p:ph type="subTitle" idx="4"/>
          </p:nvPr>
        </p:nvSpPr>
        <p:spPr>
          <a:xfrm>
            <a:off x="3015615" y="6333236"/>
            <a:ext cx="14072870" cy="1700466"/>
          </a:xfrm>
        </p:spPr>
        <p:txBody>
          <a:bodyPr/>
          <a:lstStyle/>
          <a:p>
            <a:pPr algn="ctr"/>
            <a:r>
              <a:rPr lang="cs-CZ" sz="4800" b="1" dirty="0">
                <a:solidFill>
                  <a:schemeClr val="bg1"/>
                </a:solidFill>
              </a:rPr>
              <a:t>Speciální ustanovení ve vztahu ke stavbám dopravní infrastruktury</a:t>
            </a:r>
          </a:p>
          <a:p>
            <a:endParaRPr lang="cs-CZ" dirty="0"/>
          </a:p>
        </p:txBody>
      </p:sp>
    </p:spTree>
    <p:extLst>
      <p:ext uri="{BB962C8B-B14F-4D97-AF65-F5344CB8AC3E}">
        <p14:creationId xmlns:p14="http://schemas.microsoft.com/office/powerpoint/2010/main" val="56043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B5D53-ACA5-C90C-7193-7CF5E90BE1E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291B092-7F4E-485F-19F4-394A87B5FC4D}"/>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4920C63B-9897-77A6-25B1-13B84EF4112E}"/>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03648D94-1FD6-C54E-A339-F5651FDCC43D}"/>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EFA24779-B17E-CB6F-53BE-F96E4A632AE5}"/>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073B1F25-5600-07D3-E348-BC02D753D7DB}"/>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6DC71390-83C4-595D-2261-3BC7C2875F55}"/>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0BB264B6-9E20-A8C4-CBB4-2537E498CB2D}"/>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B3798B62-D196-0FF1-8A38-6A312648F3D3}"/>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E70AA187-7E52-FA62-F373-FD42BF74C99F}"/>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BF6F2B60-9A8B-890C-1B57-EE21E21B2DDD}"/>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41697745-4E8E-761C-1E23-3D8F1A629F7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36C1E9CB-8B0F-521F-2AA9-AEF325A5E920}"/>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E98107F3-28BC-8956-AD63-9F07B7B726AC}"/>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17F16E5E-B2EB-2BE0-00E7-77CE0CEFCA85}"/>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1506677-8A3B-671B-DAF7-AF508EFE083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1269EDDD-2786-A0BA-2A3B-7F28E34970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5D7C422E-1B82-9E7E-440C-3C84C8D52F6E}"/>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4EFDC1B5-3EFD-C019-4EFE-8FF9CDB6339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1BE3FE7-9810-3D2A-572A-A7FF72CB1A67}"/>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6991DF36-9174-179B-C397-7AA7D831B32B}"/>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DAAA5571-AC4D-7419-4707-A3C84EA1008E}"/>
              </a:ext>
            </a:extLst>
          </p:cNvPr>
          <p:cNvSpPr txBox="1"/>
          <p:nvPr/>
        </p:nvSpPr>
        <p:spPr>
          <a:xfrm>
            <a:off x="1663908" y="4141987"/>
            <a:ext cx="14988668" cy="3170099"/>
          </a:xfrm>
          <a:prstGeom prst="rect">
            <a:avLst/>
          </a:prstGeom>
          <a:noFill/>
        </p:spPr>
        <p:txBody>
          <a:bodyPr wrap="square">
            <a:spAutoFit/>
          </a:bodyPr>
          <a:lstStyle/>
          <a:p>
            <a:pPr marL="571500" indent="-571500">
              <a:buFont typeface="Wingdings" panose="05000000000000000000" pitchFamily="2" charset="2"/>
              <a:buChar char="q"/>
            </a:pPr>
            <a:r>
              <a:rPr lang="cs-CZ" sz="4000" b="1" dirty="0">
                <a:solidFill>
                  <a:srgbClr val="002060"/>
                </a:solidFill>
              </a:rPr>
              <a:t>Vztahuje-li se na řízení tento zákon, příslušný úřad v oznámení o zahájení řízení poučí účastníky o této skutečnosti (§ 2 odst. 1) </a:t>
            </a:r>
            <a:r>
              <a:rPr lang="cs-CZ" sz="4000" b="1" dirty="0">
                <a:solidFill>
                  <a:srgbClr val="C00000"/>
                </a:solidFill>
              </a:rPr>
              <a:t>– </a:t>
            </a:r>
            <a:r>
              <a:rPr lang="cs-CZ" sz="4000" b="1" i="1" dirty="0">
                <a:solidFill>
                  <a:srgbClr val="C00000"/>
                </a:solidFill>
              </a:rPr>
              <a:t>absence poučení by byl pochybením, které by mělo za následek nezákonnost rozhodnutí</a:t>
            </a:r>
            <a:endParaRPr lang="cs-CZ" sz="4000" b="1" dirty="0">
              <a:solidFill>
                <a:srgbClr val="C00000"/>
              </a:solidFill>
            </a:endParaRPr>
          </a:p>
        </p:txBody>
      </p:sp>
    </p:spTree>
    <p:extLst>
      <p:ext uri="{BB962C8B-B14F-4D97-AF65-F5344CB8AC3E}">
        <p14:creationId xmlns:p14="http://schemas.microsoft.com/office/powerpoint/2010/main" val="39926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2F64B-4E39-3A8E-C226-8A847861BAA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94F27C3-17DC-98FC-DEB9-7BCB6BF38FE2}"/>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5C93D0BD-2D01-738C-7CCB-BD75A5947200}"/>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C8B757A7-9810-0042-E4B1-05666B573FF5}"/>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4ACD2FBC-61B2-1997-4FC6-84DAE3FF9DEE}"/>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677518B0-ADED-8809-1D86-2727A5F01768}"/>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B381C33A-12EB-745D-9757-179C392054D7}"/>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09A717DE-39E8-D0B6-0D15-5958C8EBB61E}"/>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C9E6ED0E-2CBB-0DEB-FBA5-D71436AA0075}"/>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D321646-8E07-7742-A1F2-468629376F20}"/>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07BB187B-A6B1-BCD5-8FF0-72DECC5C3D2E}"/>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45FD5884-F782-5994-8EF7-F317D47EC95B}"/>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BD03B716-E955-C096-BDC1-DF5BEF40184D}"/>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7E558CAB-6104-8AAE-1969-D422442B83EA}"/>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E1F0E9B9-7C2A-32B1-B78D-EE9DBB6261F7}"/>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8F784FE0-57A8-E782-BD7F-E04AC349E131}"/>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780604E9-63BA-8195-A24F-F58F8CCF15E1}"/>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8BB56481-8A28-F5C8-BCF9-A4C2686960A5}"/>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345A39EB-8FB7-16D0-25C0-863AC1E3DC12}"/>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D879A292-82F3-B71F-530C-F4F52CEAAF07}"/>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06BAE19-1FBC-CF92-F36F-35C984E5941D}"/>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B79BC0C3-E341-9EFE-4083-225BFAC301E5}"/>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4" name="TextovéPole 3">
            <a:extLst>
              <a:ext uri="{FF2B5EF4-FFF2-40B4-BE49-F238E27FC236}">
                <a16:creationId xmlns:a16="http://schemas.microsoft.com/office/drawing/2014/main" id="{04B579D3-F2F8-72B9-A384-C89BC18BACC8}"/>
              </a:ext>
            </a:extLst>
          </p:cNvPr>
          <p:cNvSpPr txBox="1"/>
          <p:nvPr/>
        </p:nvSpPr>
        <p:spPr>
          <a:xfrm>
            <a:off x="1974850" y="4287188"/>
            <a:ext cx="14575177" cy="3785652"/>
          </a:xfrm>
          <a:prstGeom prst="rect">
            <a:avLst/>
          </a:prstGeom>
          <a:noFill/>
        </p:spPr>
        <p:txBody>
          <a:bodyPr wrap="square">
            <a:spAutoFit/>
          </a:bodyPr>
          <a:lstStyle/>
          <a:p>
            <a:pPr marL="571500" indent="-571500">
              <a:buFont typeface="Wingdings" panose="05000000000000000000" pitchFamily="2" charset="2"/>
              <a:buChar char="q"/>
            </a:pPr>
            <a:r>
              <a:rPr lang="cs-CZ" sz="4000" b="1" i="0" dirty="0">
                <a:solidFill>
                  <a:srgbClr val="002060"/>
                </a:solidFill>
                <a:effectLst/>
                <a:latin typeface="Arial" panose="020B0604020202020204" pitchFamily="34" charset="0"/>
              </a:rPr>
              <a:t>(2) Lhůty pro podání žalob proti rozhodnutím vydaným v řízeních podle § 1 </a:t>
            </a:r>
            <a:r>
              <a:rPr lang="cs-CZ" sz="4000" b="1" i="0" dirty="0">
                <a:solidFill>
                  <a:srgbClr val="C00000"/>
                </a:solidFill>
                <a:effectLst/>
                <a:latin typeface="Arial" panose="020B0604020202020204" pitchFamily="34" charset="0"/>
              </a:rPr>
              <a:t>se zkracují na polovinu</a:t>
            </a:r>
            <a:r>
              <a:rPr lang="cs-CZ" sz="4000" b="1" i="0" dirty="0">
                <a:solidFill>
                  <a:srgbClr val="002060"/>
                </a:solidFill>
                <a:effectLst/>
                <a:latin typeface="Arial" panose="020B0604020202020204" pitchFamily="34" charset="0"/>
              </a:rPr>
              <a:t>; </a:t>
            </a:r>
            <a:r>
              <a:rPr lang="cs-CZ" sz="4000" b="1" i="0" dirty="0">
                <a:solidFill>
                  <a:srgbClr val="C00000"/>
                </a:solidFill>
                <a:effectLst/>
                <a:latin typeface="Arial" panose="020B0604020202020204" pitchFamily="34" charset="0"/>
              </a:rPr>
              <a:t>to neplatí, jde-li o řízení podle stavebního zákona.</a:t>
            </a:r>
            <a:r>
              <a:rPr lang="cs-CZ" sz="4000" b="1" i="0" dirty="0">
                <a:solidFill>
                  <a:srgbClr val="002060"/>
                </a:solidFill>
                <a:effectLst/>
                <a:latin typeface="Arial" panose="020B0604020202020204" pitchFamily="34" charset="0"/>
              </a:rPr>
              <a:t> O žalobách rozhodne soud ve lhůtě 90 dnů. Ustanovení předchozí věty obdobně platí i pro řízení o opravných prostředcích proti rozhodnutí soudu o žalobě.</a:t>
            </a:r>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31146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2296048"/>
            <a:ext cx="16899348" cy="4285853"/>
          </a:xfrm>
          <a:prstGeom prst="rect">
            <a:avLst/>
          </a:prstGeom>
        </p:spPr>
        <p:txBody>
          <a:bodyPr vert="horz" wrap="square" lIns="0" tIns="15240" rIns="0" bIns="0" rtlCol="0" anchor="t">
            <a:spAutoFit/>
          </a:bodyPr>
          <a:lstStyle/>
          <a:p>
            <a:pPr marL="12700" marR="5080">
              <a:lnSpc>
                <a:spcPct val="142200"/>
              </a:lnSpc>
              <a:spcBef>
                <a:spcPts val="2650"/>
              </a:spcBef>
            </a:pPr>
            <a:endParaRPr lang="cs-CZ" sz="5400" dirty="0">
              <a:solidFill>
                <a:schemeClr val="tx1"/>
              </a:solidFill>
              <a:latin typeface="Gill Sans MT" panose="020B0502020104020203" pitchFamily="34" charset="0"/>
              <a:cs typeface="Arial" panose="020B0604020202020204" pitchFamily="34" charset="0"/>
            </a:endParaRPr>
          </a:p>
          <a:p>
            <a:pPr>
              <a:buFont typeface="Wingdings" panose="05000000000000000000" pitchFamily="2" charset="2"/>
              <a:buChar char="q"/>
            </a:pPr>
            <a:r>
              <a:rPr lang="cs-CZ" sz="4000" b="1" dirty="0">
                <a:solidFill>
                  <a:srgbClr val="002060"/>
                </a:solidFill>
              </a:rPr>
              <a:t>Postavení zákona č. 416/2009 Sb. ve vztahu k jiným předpisům </a:t>
            </a:r>
          </a:p>
          <a:p>
            <a:pPr>
              <a:buFont typeface="Wingdings" panose="05000000000000000000" pitchFamily="2" charset="2"/>
              <a:buChar char="q"/>
            </a:pPr>
            <a:r>
              <a:rPr lang="cs-CZ" sz="4000" b="1" dirty="0">
                <a:solidFill>
                  <a:srgbClr val="002060"/>
                </a:solidFill>
              </a:rPr>
              <a:t>Specifické kategorie staveb v urychleném režimu</a:t>
            </a:r>
          </a:p>
          <a:p>
            <a:pPr>
              <a:buFont typeface="Wingdings" panose="05000000000000000000" pitchFamily="2" charset="2"/>
              <a:buChar char="q"/>
            </a:pPr>
            <a:r>
              <a:rPr lang="cs-CZ" sz="4000" b="1" dirty="0">
                <a:solidFill>
                  <a:srgbClr val="002060"/>
                </a:solidFill>
              </a:rPr>
              <a:t>Specifická ustanovení ve vztahu ke stavbám dopravní infrastruktury</a:t>
            </a:r>
          </a:p>
          <a:p>
            <a:endParaRPr lang="cs-CZ" sz="4000" b="1" dirty="0">
              <a:solidFill>
                <a:srgbClr val="002060"/>
              </a:solidFill>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4FA0E74-2F68-BE72-C457-1DCF6C300575}"/>
              </a:ext>
            </a:extLst>
          </p:cNvPr>
          <p:cNvSpPr txBox="1"/>
          <p:nvPr/>
        </p:nvSpPr>
        <p:spPr>
          <a:xfrm>
            <a:off x="2177191" y="1005071"/>
            <a:ext cx="11545961" cy="923330"/>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spc="-10" dirty="0">
                <a:solidFill>
                  <a:srgbClr val="D32E3F"/>
                </a:solidFill>
                <a:latin typeface="Gill Sans MT" panose="020B0502020104020203" pitchFamily="34" charset="0"/>
                <a:ea typeface="+mn-ea"/>
                <a:cs typeface="Arial" panose="020B0604020202020204" pitchFamily="34" charset="0"/>
              </a:rPr>
              <a:t>Přehled prezentace</a:t>
            </a: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557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B289-B74F-54CC-87A4-8EAA3C753CA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5874A4A-03A2-8965-046C-53C497F9CC2F}"/>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FE9A47A4-78BB-9506-E7F6-6119BA7C5246}"/>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D201B438-6B38-4718-0A03-151BF6F374F4}"/>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F27D09C6-9825-DDA6-D51E-E6240BC23C32}"/>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A0590711-EB57-8131-0C2E-E4A5A4830439}"/>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BC1343D7-065E-8332-FF82-6F6CAD0E832D}"/>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C6CB79FE-E727-B276-6276-90D32D0D954A}"/>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DD4985BD-39F7-50B3-79CF-9CE6FE035F5B}"/>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7DF2891C-3157-F968-4FDF-2E15B93F88B0}"/>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1BB82A2E-40EB-0449-D308-4E58171BE998}"/>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F571AE5B-F9DA-645E-4116-343473C37989}"/>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62EAC1B5-9572-CD80-DA23-1236CF7D054D}"/>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CC3539B3-FC89-E0F9-AAE8-216A21C08DFD}"/>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3B167146-2532-4A95-0EA7-894221B460C4}"/>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2D0331AF-7985-F62B-88D5-5BE9232F2DD6}"/>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C3B608AA-3148-2463-03A3-C1B3D80F092A}"/>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D4947029-0402-86FF-BBC8-CA0B906A682F}"/>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70C05CA3-0D5B-55AB-8B19-7593EC298CEE}"/>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5B31612E-9AAB-7F11-B0AF-956D912A5516}"/>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96B3DA4-264E-70EE-1784-F3DE32BDD16F}"/>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208CB9B7-4579-1888-CA53-0E5C0CE90006}"/>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4" name="TextovéPole 3">
            <a:extLst>
              <a:ext uri="{FF2B5EF4-FFF2-40B4-BE49-F238E27FC236}">
                <a16:creationId xmlns:a16="http://schemas.microsoft.com/office/drawing/2014/main" id="{F117A603-1B71-1EEF-7867-61E27B8EAA45}"/>
              </a:ext>
            </a:extLst>
          </p:cNvPr>
          <p:cNvSpPr txBox="1"/>
          <p:nvPr/>
        </p:nvSpPr>
        <p:spPr>
          <a:xfrm>
            <a:off x="1974850" y="4287188"/>
            <a:ext cx="14575177" cy="5632311"/>
          </a:xfrm>
          <a:prstGeom prst="rect">
            <a:avLst/>
          </a:prstGeom>
          <a:noFill/>
        </p:spPr>
        <p:txBody>
          <a:bodyPr wrap="square">
            <a:spAutoFit/>
          </a:bodyPr>
          <a:lstStyle/>
          <a:p>
            <a:pPr marL="571500" indent="-571500">
              <a:buFont typeface="Wingdings" panose="05000000000000000000" pitchFamily="2" charset="2"/>
              <a:buChar char="q"/>
            </a:pPr>
            <a:r>
              <a:rPr lang="cs-CZ" sz="4000" b="1" dirty="0">
                <a:solidFill>
                  <a:srgbClr val="002060"/>
                </a:solidFill>
              </a:rPr>
              <a:t>§ 2 odst. 2 zákona č. 416/2009 Sb. představuje </a:t>
            </a:r>
            <a:r>
              <a:rPr lang="cs-CZ" sz="4000" b="1" dirty="0">
                <a:solidFill>
                  <a:srgbClr val="C00000"/>
                </a:solidFill>
              </a:rPr>
              <a:t>lex </a:t>
            </a:r>
            <a:r>
              <a:rPr lang="cs-CZ" sz="4000" b="1" dirty="0" err="1">
                <a:solidFill>
                  <a:srgbClr val="C00000"/>
                </a:solidFill>
              </a:rPr>
              <a:t>specialis</a:t>
            </a:r>
            <a:r>
              <a:rPr lang="cs-CZ" sz="4000" b="1" dirty="0">
                <a:solidFill>
                  <a:srgbClr val="002060"/>
                </a:solidFill>
              </a:rPr>
              <a:t> ve vztahu </a:t>
            </a:r>
            <a:r>
              <a:rPr lang="cs-CZ" sz="4000" b="1" dirty="0">
                <a:solidFill>
                  <a:srgbClr val="C00000"/>
                </a:solidFill>
              </a:rPr>
              <a:t>k právní úpravě lhůt v </a:t>
            </a:r>
            <a:r>
              <a:rPr lang="cs-CZ" sz="4000" b="1" dirty="0" err="1">
                <a:solidFill>
                  <a:srgbClr val="C00000"/>
                </a:solidFill>
              </a:rPr>
              <a:t>s.ř.s</a:t>
            </a:r>
            <a:r>
              <a:rPr lang="cs-CZ" sz="4000" b="1" dirty="0">
                <a:solidFill>
                  <a:srgbClr val="C00000"/>
                </a:solidFill>
              </a:rPr>
              <a:t>. a v části V. o.s.ř.</a:t>
            </a:r>
          </a:p>
          <a:p>
            <a:pPr marL="742950" indent="-742950">
              <a:buFont typeface="+mj-lt"/>
              <a:buAutoNum type="arabicPeriod"/>
            </a:pPr>
            <a:r>
              <a:rPr lang="cs-CZ" sz="4000" b="1" dirty="0">
                <a:solidFill>
                  <a:srgbClr val="002060"/>
                </a:solidFill>
              </a:rPr>
              <a:t>žaloba proti výroku podle § 24 odst. 3 zákona č. 184/2006 Sb. (výrok o omezení </a:t>
            </a:r>
            <a:r>
              <a:rPr lang="cs-CZ" sz="4000" b="1" dirty="0" err="1">
                <a:solidFill>
                  <a:srgbClr val="002060"/>
                </a:solidFill>
              </a:rPr>
              <a:t>vl</a:t>
            </a:r>
            <a:r>
              <a:rPr lang="cs-CZ" sz="4000" b="1" dirty="0">
                <a:solidFill>
                  <a:srgbClr val="002060"/>
                </a:solidFill>
              </a:rPr>
              <a:t>. práva) musí být v režimu zákona č. 416/2009 Sb. </a:t>
            </a:r>
            <a:r>
              <a:rPr lang="cs-CZ" sz="4000" b="1" dirty="0">
                <a:solidFill>
                  <a:srgbClr val="C00000"/>
                </a:solidFill>
              </a:rPr>
              <a:t>podána do 1 měsíce!!!</a:t>
            </a:r>
          </a:p>
          <a:p>
            <a:pPr marL="742950" indent="-742950">
              <a:buFont typeface="+mj-lt"/>
              <a:buAutoNum type="arabicPeriod"/>
            </a:pPr>
            <a:r>
              <a:rPr lang="cs-CZ" sz="4000" b="1" dirty="0">
                <a:solidFill>
                  <a:srgbClr val="002060"/>
                </a:solidFill>
              </a:rPr>
              <a:t>žaloba proti výroku podle § 24 odst. 4 zákona č. 184/2006 Sb. (výrok o náhradě) musí být v režimu zákona č. 416/2009 Sb. </a:t>
            </a:r>
            <a:r>
              <a:rPr lang="cs-CZ" sz="4000" b="1" dirty="0">
                <a:solidFill>
                  <a:srgbClr val="C00000"/>
                </a:solidFill>
              </a:rPr>
              <a:t>podána do 15 dnů!!!</a:t>
            </a:r>
          </a:p>
        </p:txBody>
      </p:sp>
    </p:spTree>
    <p:extLst>
      <p:ext uri="{BB962C8B-B14F-4D97-AF65-F5344CB8AC3E}">
        <p14:creationId xmlns:p14="http://schemas.microsoft.com/office/powerpoint/2010/main" val="170844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93FB-3FE1-2B00-6DB7-CB4D4EBB466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E07F5CD-ADC5-0FF0-A521-12AD84562C8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C943F2A4-150B-67A7-D3CC-13035F630A48}"/>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F900D016-95EC-3E35-90B2-1FA8F43FB99C}"/>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CC5A4C31-DAED-A894-8F30-A6C737ACB422}"/>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D44ADDE8-68B5-93E4-EBB4-37CFBFA08AC8}"/>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885E13EA-CE01-E8CD-8164-098D7339A089}"/>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AE9A1393-91A7-4733-39BB-01F75C8F5C5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C3B50283-E277-DF35-1F83-4CEDDA232702}"/>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808CBB17-3E8D-C941-8B22-DBBDA59D39EE}"/>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E9C031B0-F398-90D2-952F-86442B9458E5}"/>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95F6C2C6-4EE1-23C1-59A8-82F746439A41}"/>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9D2624B4-F6C5-9EF7-8D05-B13BEFD606D1}"/>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A256A9A1-506A-73F2-2C0C-3D543D56C46D}"/>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104BEFC4-E5F2-BB09-F3AC-8ED10721C2B8}"/>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FBAFBBEA-9380-30A7-F80B-8E2BE054AB4F}"/>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9A765F9-3A0A-632A-D22C-C49FAAFEE732}"/>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AAB845A2-0CD5-22B9-80B4-FCA8AC85D43B}"/>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272054E3-A4EE-BE53-D1EC-7F9190F25E09}"/>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7AA9E2E8-3B83-974D-0FAD-A0CBBE463032}"/>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209FC3C6-4526-E23E-1AEC-57D45AC9191E}"/>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177225D7-D34A-373D-0F91-83CC5D128336}"/>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4" name="TextovéPole 3">
            <a:extLst>
              <a:ext uri="{FF2B5EF4-FFF2-40B4-BE49-F238E27FC236}">
                <a16:creationId xmlns:a16="http://schemas.microsoft.com/office/drawing/2014/main" id="{65C308B1-DDFF-84B3-1889-4F740BA1B0C5}"/>
              </a:ext>
            </a:extLst>
          </p:cNvPr>
          <p:cNvSpPr txBox="1"/>
          <p:nvPr/>
        </p:nvSpPr>
        <p:spPr>
          <a:xfrm>
            <a:off x="1974850" y="4287188"/>
            <a:ext cx="14575177" cy="4401205"/>
          </a:xfrm>
          <a:prstGeom prst="rect">
            <a:avLst/>
          </a:prstGeom>
          <a:noFill/>
        </p:spPr>
        <p:txBody>
          <a:bodyPr wrap="square">
            <a:spAutoFit/>
          </a:bodyPr>
          <a:lstStyle/>
          <a:p>
            <a:r>
              <a:rPr lang="cs-CZ" sz="4000" b="1" dirty="0">
                <a:solidFill>
                  <a:srgbClr val="002060"/>
                </a:solidFill>
                <a:latin typeface="Quire Sans" panose="020B0502040400020003" pitchFamily="34" charset="0"/>
                <a:cs typeface="Quire Sans" panose="020B0502040400020003" pitchFamily="34" charset="0"/>
              </a:rPr>
              <a:t>3) </a:t>
            </a:r>
            <a:r>
              <a:rPr lang="cs-CZ" sz="4000" b="1" i="0" dirty="0">
                <a:solidFill>
                  <a:srgbClr val="002060"/>
                </a:solidFill>
                <a:effectLst/>
                <a:latin typeface="Arial" panose="020B0604020202020204" pitchFamily="34" charset="0"/>
              </a:rPr>
              <a:t>Návrh na přiznání </a:t>
            </a:r>
            <a:r>
              <a:rPr lang="cs-CZ" sz="4000" b="1" i="0" dirty="0">
                <a:solidFill>
                  <a:srgbClr val="C00000"/>
                </a:solidFill>
                <a:effectLst/>
                <a:latin typeface="Arial" panose="020B0604020202020204" pitchFamily="34" charset="0"/>
              </a:rPr>
              <a:t>odkladného účinku </a:t>
            </a:r>
            <a:r>
              <a:rPr lang="cs-CZ" sz="4000" b="1" i="0" dirty="0">
                <a:solidFill>
                  <a:srgbClr val="002060"/>
                </a:solidFill>
                <a:effectLst/>
                <a:latin typeface="Arial" panose="020B0604020202020204" pitchFamily="34" charset="0"/>
              </a:rPr>
              <a:t>žaloby proti rozhodnutí vydanému v řízení podle § 1 lze podat pouze společně se žalobou. Návrh na přiznání odkladného účinku opravného prostředku proti rozhodnutí soudu o žalobě podle předchozí věty lze podat pouze společně s opravným prostředkem. </a:t>
            </a:r>
            <a:r>
              <a:rPr lang="cs-CZ" sz="4000" b="1" i="0" dirty="0">
                <a:solidFill>
                  <a:srgbClr val="C00000"/>
                </a:solidFill>
                <a:effectLst/>
                <a:latin typeface="Arial" panose="020B0604020202020204" pitchFamily="34" charset="0"/>
              </a:rPr>
              <a:t>K později podanému návrhu na přiznání odkladného účinku soud nepřihlíží.</a:t>
            </a:r>
            <a:endParaRPr lang="cs-CZ" sz="4000" b="1" dirty="0">
              <a:solidFill>
                <a:srgbClr val="C0000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76784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F794-CE58-EEBF-BFA8-8384DED3211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D3FD983-CAB0-7804-683C-E937678AB979}"/>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EAD8B1A7-EE7D-449B-43AF-C1102052A902}"/>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1A8A7B98-E8C9-ADD0-57EC-58E4A768FDD2}"/>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174CE1FF-D584-C560-FF8A-52737D645F15}"/>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BF7E0E5A-F5E6-4271-16A8-EC72A30E6648}"/>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095C5FC-E61F-1913-EFF3-657FED02CFF2}"/>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2D6D05E4-1B6E-FA40-11F6-BFBE0F556EE4}"/>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BBA0D44-02E7-756D-55B0-653DBD73280F}"/>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54D3E0FE-B9CB-1288-801E-3E93A1F11FF6}"/>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A00D3FE0-24ED-2573-5CFD-C7686218D2C6}"/>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6437CAF3-3F74-DD1C-FD6F-29D6EB310375}"/>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DFF08296-B32B-87C3-092D-E14DCB019576}"/>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BC2918-B2F8-A627-4145-8A6E926F92A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B7671B20-F774-453B-78E1-599FB37F50D3}"/>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08132612-0C78-7F9D-ECCC-456FFD7CAAD8}"/>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3781A7C6-8C74-A3E5-5F86-164A6F4DAF93}"/>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6DB2E475-5F03-1DBA-DADC-0E4DBEBE307C}"/>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CD40D3CF-51E2-6B9F-42C2-06B43D104D52}"/>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0A9641FD-FC21-E364-C9A3-FDEE900848E9}"/>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A924ED3D-51EF-58C8-E0C1-E4A058ADD70E}"/>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8EC9B98B-70E1-D020-D275-D94D73FD785C}"/>
              </a:ext>
            </a:extLst>
          </p:cNvPr>
          <p:cNvSpPr txBox="1"/>
          <p:nvPr/>
        </p:nvSpPr>
        <p:spPr>
          <a:xfrm>
            <a:off x="1705818" y="3417757"/>
            <a:ext cx="14946758" cy="8710077"/>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 2f</a:t>
            </a:r>
          </a:p>
          <a:p>
            <a:pPr algn="just"/>
            <a:r>
              <a:rPr lang="cs-CZ" sz="4000" b="1" i="0" dirty="0">
                <a:solidFill>
                  <a:srgbClr val="002060"/>
                </a:solidFill>
                <a:effectLst/>
                <a:latin typeface="Arial" panose="020B0604020202020204" pitchFamily="34" charset="0"/>
              </a:rPr>
              <a:t>Každý je povinen umožnit provádění měření a průzkumných prací v rámci přípravy </a:t>
            </a:r>
            <a:r>
              <a:rPr lang="cs-CZ" sz="4000" b="1" i="0" dirty="0">
                <a:solidFill>
                  <a:srgbClr val="C00000"/>
                </a:solidFill>
                <a:effectLst/>
                <a:latin typeface="Arial" panose="020B0604020202020204" pitchFamily="34" charset="0"/>
              </a:rPr>
              <a:t>stavby dopravní</a:t>
            </a:r>
            <a:r>
              <a:rPr lang="cs-CZ" sz="4000" b="1" i="0" dirty="0">
                <a:solidFill>
                  <a:srgbClr val="002060"/>
                </a:solidFill>
                <a:effectLst/>
                <a:latin typeface="Arial" panose="020B0604020202020204" pitchFamily="34" charset="0"/>
              </a:rPr>
              <a:t>, vodní, energetické nebo těžební infrastruktury, infrastruktury pro ukládání oxidu uhličitého nebo strategické investiční stavby prováděné stavebníkem, správcem nebo provozovatelem veřejné dopravní nebo veřejné technické infrastruktury, těžební infrastruktury, infrastruktury pro ukládání oxidu uhličitého nebo strategické investiční stavby (dále jen „oprávněný investor“), a to </a:t>
            </a:r>
            <a:r>
              <a:rPr lang="cs-CZ" sz="4000" b="1" i="0" dirty="0">
                <a:solidFill>
                  <a:srgbClr val="C00000"/>
                </a:solidFill>
                <a:effectLst/>
                <a:latin typeface="Arial" panose="020B0604020202020204" pitchFamily="34" charset="0"/>
              </a:rPr>
              <a:t>i před zahájením řízení, kterým se stavba povoluje.</a:t>
            </a:r>
            <a:r>
              <a:rPr lang="cs-CZ" sz="4000" b="1" i="0" dirty="0">
                <a:solidFill>
                  <a:srgbClr val="002060"/>
                </a:solidFill>
                <a:effectLst/>
                <a:latin typeface="Arial" panose="020B0604020202020204" pitchFamily="34" charset="0"/>
              </a:rPr>
              <a:t> Za tímto účelem má oprávněný investor a jím zmocněné osoby právo </a:t>
            </a:r>
            <a:r>
              <a:rPr lang="cs-CZ" sz="4000" b="1" i="0" dirty="0">
                <a:solidFill>
                  <a:srgbClr val="C00000"/>
                </a:solidFill>
                <a:effectLst/>
                <a:latin typeface="Arial" panose="020B0604020202020204" pitchFamily="34" charset="0"/>
              </a:rPr>
              <a:t>vstupovat a vjíždět na cizí nemovité věci. </a:t>
            </a:r>
            <a:r>
              <a:rPr lang="cs-CZ" sz="4000" b="1" i="0" dirty="0">
                <a:solidFill>
                  <a:srgbClr val="C00000"/>
                </a:solidFill>
                <a:effectLst/>
                <a:latin typeface="Arial" panose="020B0604020202020204" pitchFamily="34" charset="0"/>
                <a:sym typeface="Symbol" panose="05050102010706020507" pitchFamily="18" charset="2"/>
              </a:rPr>
              <a:t></a:t>
            </a:r>
            <a:r>
              <a:rPr lang="cs-CZ" sz="4000" b="1" i="1" dirty="0">
                <a:solidFill>
                  <a:srgbClr val="C00000"/>
                </a:solidFill>
                <a:effectLst/>
                <a:latin typeface="Arial" panose="020B0604020202020204" pitchFamily="34" charset="0"/>
                <a:sym typeface="Symbol" panose="05050102010706020507" pitchFamily="18" charset="2"/>
              </a:rPr>
              <a:t>zákonné věcné břemeno</a:t>
            </a:r>
            <a:endParaRPr lang="cs-CZ" sz="4000" b="1" i="1" dirty="0">
              <a:solidFill>
                <a:srgbClr val="C00000"/>
              </a:solidFill>
              <a:effectLst/>
              <a:latin typeface="Arial" panose="020B0604020202020204" pitchFamily="34" charset="0"/>
            </a:endParaRPr>
          </a:p>
          <a:p>
            <a:pPr marL="571500" indent="-571500">
              <a:buFont typeface="Wingdings" panose="05000000000000000000" pitchFamily="2" charset="2"/>
              <a:buChar char="q"/>
            </a:pPr>
            <a:endParaRPr lang="cs-CZ" sz="4000" b="1" dirty="0">
              <a:solidFill>
                <a:srgbClr val="C00000"/>
              </a:solidFill>
            </a:endParaRPr>
          </a:p>
        </p:txBody>
      </p:sp>
    </p:spTree>
    <p:extLst>
      <p:ext uri="{BB962C8B-B14F-4D97-AF65-F5344CB8AC3E}">
        <p14:creationId xmlns:p14="http://schemas.microsoft.com/office/powerpoint/2010/main" val="354290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E400E-6CBC-9017-435F-3DA5FCA41FB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250C414-0DE9-5FC5-DC4C-D329342AC324}"/>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24DC9D1C-59B4-83AE-211F-4B601AD4DAC5}"/>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D04AD03A-E832-FCB1-33B1-643287DC1C9D}"/>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6F996973-691D-8FB3-EFF9-F3B309C9FAD6}"/>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C3BD220B-D981-6591-CDF0-2472C7EE4021}"/>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7FE121DD-53E3-8111-25CA-106EA46366F3}"/>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27979119-F094-1C7C-C9B4-53938DDC9995}"/>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BA04495E-817A-8549-737B-63520865FFED}"/>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965D35D1-E115-649A-0FD0-94DCA10979DD}"/>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884AE7A8-4914-3C3B-D1C6-C1DF03D9C8D9}"/>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E67BFC3B-2D65-2C2D-A4BE-457214824E6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4E88B72-846C-A127-4644-759910968262}"/>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971AD9D1-27BF-407C-BF75-560DFF6D3819}"/>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A6AFEE7A-94BB-7294-44B2-39E76D4FF645}"/>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34E4FBE6-B6A0-6AB2-7061-481F40397CCC}"/>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9E19221D-124F-811A-83AB-C7CCE67AB16F}"/>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FA011DE1-5BBC-F3FD-EE02-2E1F218DEDEB}"/>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F7140EA5-0FA9-6C01-ACE5-B792C6D208D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63ABA799-626E-4E08-0C9D-5291B010835C}"/>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79162003-3BCD-6479-770F-B33CEFF2421F}"/>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1619C7AD-B3D5-999A-52CC-EFA228CDE1DB}"/>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7" name="TextovéPole 6">
            <a:extLst>
              <a:ext uri="{FF2B5EF4-FFF2-40B4-BE49-F238E27FC236}">
                <a16:creationId xmlns:a16="http://schemas.microsoft.com/office/drawing/2014/main" id="{59F75DD1-928F-D5BD-9066-14FF97B42510}"/>
              </a:ext>
            </a:extLst>
          </p:cNvPr>
          <p:cNvSpPr txBox="1"/>
          <p:nvPr/>
        </p:nvSpPr>
        <p:spPr>
          <a:xfrm>
            <a:off x="2218544" y="5081666"/>
            <a:ext cx="14950492" cy="3170099"/>
          </a:xfrm>
          <a:prstGeom prst="rect">
            <a:avLst/>
          </a:prstGeom>
          <a:noFill/>
        </p:spPr>
        <p:txBody>
          <a:bodyPr wrap="square">
            <a:spAutoFit/>
          </a:bodyPr>
          <a:lstStyle/>
          <a:p>
            <a:r>
              <a:rPr lang="cs-CZ" sz="4000" b="1" i="0" dirty="0">
                <a:solidFill>
                  <a:srgbClr val="002060"/>
                </a:solidFill>
                <a:effectLst/>
                <a:latin typeface="Quire Sans" panose="020B0502040400020003" pitchFamily="34" charset="0"/>
                <a:cs typeface="Quire Sans" panose="020B0502040400020003" pitchFamily="34" charset="0"/>
              </a:rPr>
              <a:t>Oprávněný investor nebo jím zmocněné osoby jsou povinni co nejvíce šetřit práv vlastníků dotčených nemovitých věcí a nejméně 14 dní předem jim provádění měření nebo průzkumných prací na jejich nemovité věci </a:t>
            </a:r>
            <a:r>
              <a:rPr lang="cs-CZ" sz="4000" b="1" i="0" dirty="0">
                <a:solidFill>
                  <a:srgbClr val="C00000"/>
                </a:solidFill>
                <a:effectLst/>
                <a:latin typeface="Quire Sans" panose="020B0502040400020003" pitchFamily="34" charset="0"/>
                <a:cs typeface="Quire Sans" panose="020B0502040400020003" pitchFamily="34" charset="0"/>
              </a:rPr>
              <a:t>písemně oznámit </a:t>
            </a:r>
            <a:r>
              <a:rPr lang="cs-CZ" sz="4000" b="1" i="0" dirty="0">
                <a:solidFill>
                  <a:srgbClr val="002060"/>
                </a:solidFill>
                <a:effectLst/>
                <a:latin typeface="Quire Sans" panose="020B0502040400020003" pitchFamily="34" charset="0"/>
                <a:cs typeface="Quire Sans" panose="020B0502040400020003" pitchFamily="34" charset="0"/>
                <a:sym typeface="Symbol" panose="05050102010706020507" pitchFamily="18" charset="2"/>
              </a:rPr>
              <a:t></a:t>
            </a:r>
            <a:r>
              <a:rPr lang="cs-CZ" sz="4000" b="1" i="0" dirty="0">
                <a:solidFill>
                  <a:srgbClr val="C00000"/>
                </a:solidFill>
                <a:effectLst/>
                <a:latin typeface="Quire Sans" panose="020B0502040400020003" pitchFamily="34" charset="0"/>
                <a:cs typeface="Quire Sans" panose="020B0502040400020003" pitchFamily="34" charset="0"/>
                <a:sym typeface="Symbol" panose="05050102010706020507" pitchFamily="18" charset="2"/>
              </a:rPr>
              <a:t>notifikační povinnost investora</a:t>
            </a:r>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08789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042E4-6E3E-A67B-8FCD-A75F78464D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C6EA0E6-5294-31A0-DD19-77C853D89E7C}"/>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A61926B-78FB-225F-3417-609EE2C85E7D}"/>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D7808340-96C4-A9ED-AEDC-8248BCC4BB18}"/>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75C3EC28-CE31-0F6B-9040-4E8328E243E2}"/>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A71E1650-5C49-EEA8-7553-B9BB4E6EE75A}"/>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01727E92-F67C-D968-E111-E5EC52C6C070}"/>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631319C9-62E0-BFB3-2966-D73367314BC3}"/>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0E355313-1CF4-4B5B-685D-B1ABE3C8DEA9}"/>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204D84A-D1B8-EE77-447E-70589D7920CB}"/>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CCB76732-589C-EA3B-DA30-A1868243C0FD}"/>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E551132B-880A-14C8-8443-55B3FEEA9FAF}"/>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46A81B8-9021-1C65-F2CD-7A4ACFB35657}"/>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3296FA15-28A2-D636-73D5-674B60C951B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AEDC6DE9-2A6B-C9B3-27EC-EBD8699AD18C}"/>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C188B84A-A198-7C52-230C-CA07C2A291FC}"/>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543359F1-CD77-B40C-0FDB-FFCD1E2DF55A}"/>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35183DDC-4EEB-3674-0D26-928F76762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C4247068-B73B-CE18-C2CC-1C4E7FBE0E02}"/>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A0DA5D96-455B-F2E8-0F1A-E84EF6541C20}"/>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E9A2A2A-47DA-98FB-A156-A14B9081D5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83F11D29-0357-1977-6AAB-C9BDEF1FC195}"/>
              </a:ext>
            </a:extLst>
          </p:cNvPr>
          <p:cNvSpPr txBox="1"/>
          <p:nvPr/>
        </p:nvSpPr>
        <p:spPr>
          <a:xfrm>
            <a:off x="1705818" y="3417757"/>
            <a:ext cx="14946758" cy="3785652"/>
          </a:xfrm>
          <a:prstGeom prst="rect">
            <a:avLst/>
          </a:prstGeom>
          <a:noFill/>
        </p:spPr>
        <p:txBody>
          <a:bodyPr wrap="square">
            <a:spAutoFit/>
          </a:bodyPr>
          <a:lstStyle/>
          <a:p>
            <a:r>
              <a:rPr lang="cs-CZ" sz="4000" b="1" i="0" dirty="0">
                <a:solidFill>
                  <a:srgbClr val="002060"/>
                </a:solidFill>
                <a:effectLst/>
                <a:latin typeface="Arial" panose="020B0604020202020204" pitchFamily="34" charset="0"/>
              </a:rPr>
              <a:t>Po skončení prací jsou oprávněný investor nebo jím zmocněné osoby povinni uvést nemovité věci do předchozího stavu, a není-li to možné s ohledem na povahu provedených prací, </a:t>
            </a:r>
            <a:r>
              <a:rPr lang="cs-CZ" sz="4000" b="1" i="0" dirty="0">
                <a:solidFill>
                  <a:srgbClr val="C00000"/>
                </a:solidFill>
                <a:effectLst/>
                <a:latin typeface="Arial" panose="020B0604020202020204" pitchFamily="34" charset="0"/>
              </a:rPr>
              <a:t>do stavu odpovídajícímu předchozímu účelu nebo užívání </a:t>
            </a:r>
            <a:r>
              <a:rPr lang="cs-CZ" sz="4000" b="1" i="0" dirty="0">
                <a:solidFill>
                  <a:srgbClr val="002060"/>
                </a:solidFill>
                <a:effectLst/>
                <a:latin typeface="Arial" panose="020B0604020202020204" pitchFamily="34" charset="0"/>
              </a:rPr>
              <a:t>dotčené nemovité věci a bezprostředně písemně oznámit tuto skutečnost vlastníku nemovité věci.</a:t>
            </a:r>
            <a:endParaRPr lang="cs-CZ" sz="4000" b="1" dirty="0">
              <a:solidFill>
                <a:srgbClr val="002060"/>
              </a:solidFill>
            </a:endParaRPr>
          </a:p>
        </p:txBody>
      </p:sp>
    </p:spTree>
    <p:extLst>
      <p:ext uri="{BB962C8B-B14F-4D97-AF65-F5344CB8AC3E}">
        <p14:creationId xmlns:p14="http://schemas.microsoft.com/office/powerpoint/2010/main" val="416922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07D4-CCB3-A707-EEE8-4800FC717CB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62CFFAA-0958-05BD-E3C3-08590EA23B2D}"/>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437538E7-CB0A-648E-BF78-1C3623BEDD4A}"/>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625D4250-CDDF-7656-E8A5-5E1F4B17B20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AAE07E43-AF7C-9A73-129D-5EE9720634B8}"/>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C6C75007-7880-45F2-1DEC-43C6DF539FA0}"/>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8FB20B98-C364-A112-F3F5-4B1460E3016E}"/>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7184645A-268C-F0F0-83A4-F41845F93852}"/>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90D611AD-F6B9-FA52-B05A-A2C49C4685F8}"/>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948A33B3-CAA2-7DF0-BB09-2F2F8F7F2593}"/>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359AD6A6-E7E4-E06F-1AB8-9B215573C135}"/>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EDD2668C-BBB9-657E-53EB-06FD74E35ED3}"/>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94C30BB4-6B72-4661-29A3-169C83E9661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E8664FA4-1EA5-B8D3-DCFE-048EBBADF2E2}"/>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A999ED02-1DA5-3A17-289C-AEB336664E05}"/>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B9F505C-3053-5612-E12A-6462C7634F4E}"/>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4B6EA563-3620-FF03-CC18-4DBEF71DAB2C}"/>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7E8425F8-7FAD-4876-BEE9-47BEF20E885B}"/>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B62129E2-2FE1-05AB-04B1-A59B47992E95}"/>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7CFBF5C-871C-E770-7EE6-9435A237DB2A}"/>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A54FD6D4-FF94-2C59-F957-63B636C3AB38}"/>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1A8CB5D0-4EC2-DF37-6A1D-B3B7B2101E31}"/>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7" name="TextovéPole 6">
            <a:extLst>
              <a:ext uri="{FF2B5EF4-FFF2-40B4-BE49-F238E27FC236}">
                <a16:creationId xmlns:a16="http://schemas.microsoft.com/office/drawing/2014/main" id="{CD136D8E-C785-1A22-0618-E1D911418C94}"/>
              </a:ext>
            </a:extLst>
          </p:cNvPr>
          <p:cNvSpPr txBox="1"/>
          <p:nvPr/>
        </p:nvSpPr>
        <p:spPr>
          <a:xfrm>
            <a:off x="2218544" y="5081666"/>
            <a:ext cx="14950492" cy="5632311"/>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Pokud byl vlastník nebo uživatel nemovité věci v důsledku výkonu práv oprávněného investora nebo jím zmocněné osoby podle tohoto odstavce </a:t>
            </a:r>
            <a:r>
              <a:rPr lang="cs-CZ" sz="4000" b="1" i="0" dirty="0">
                <a:solidFill>
                  <a:srgbClr val="C00000"/>
                </a:solidFill>
                <a:effectLst/>
                <a:latin typeface="Arial" panose="020B0604020202020204" pitchFamily="34" charset="0"/>
              </a:rPr>
              <a:t>omezen v obvyklém užívání nemovité věci nebo mu vznikla újma na majetku</a:t>
            </a:r>
            <a:r>
              <a:rPr lang="cs-CZ" sz="4000" b="1" i="0" dirty="0">
                <a:solidFill>
                  <a:srgbClr val="002060"/>
                </a:solidFill>
                <a:effectLst/>
                <a:latin typeface="Arial" panose="020B0604020202020204" pitchFamily="34" charset="0"/>
              </a:rPr>
              <a:t>, má právo na přiměřenou jednorázovou náhradu ve výši dvojnásobku částky stanovené podle zákona o oceňování majetku </a:t>
            </a:r>
            <a:r>
              <a:rPr lang="cs-CZ" sz="4000" b="1" i="0" dirty="0">
                <a:solidFill>
                  <a:srgbClr val="C00000"/>
                </a:solidFill>
                <a:effectLst/>
                <a:latin typeface="Arial" panose="020B0604020202020204" pitchFamily="34" charset="0"/>
                <a:sym typeface="Symbol" panose="05050102010706020507" pitchFamily="18" charset="2"/>
              </a:rPr>
              <a:t></a:t>
            </a:r>
            <a:r>
              <a:rPr lang="cs-CZ" sz="4000" b="1" i="1" dirty="0">
                <a:solidFill>
                  <a:srgbClr val="C00000"/>
                </a:solidFill>
                <a:effectLst/>
                <a:latin typeface="Arial" panose="020B0604020202020204" pitchFamily="34" charset="0"/>
                <a:sym typeface="Symbol" panose="05050102010706020507" pitchFamily="18" charset="2"/>
              </a:rPr>
              <a:t>zákon zakládá povinnost náhrady za ujmu, způsobenou </a:t>
            </a:r>
            <a:r>
              <a:rPr lang="cs-CZ" sz="4000" b="1" i="1" dirty="0" err="1">
                <a:solidFill>
                  <a:srgbClr val="C00000"/>
                </a:solidFill>
                <a:effectLst/>
                <a:latin typeface="Arial" panose="020B0604020202020204" pitchFamily="34" charset="0"/>
                <a:sym typeface="Symbol" panose="05050102010706020507" pitchFamily="18" charset="2"/>
              </a:rPr>
              <a:t>vykonem</a:t>
            </a:r>
            <a:r>
              <a:rPr lang="cs-CZ" sz="4000" b="1" i="1" dirty="0">
                <a:solidFill>
                  <a:srgbClr val="C00000"/>
                </a:solidFill>
                <a:effectLst/>
                <a:latin typeface="Arial" panose="020B0604020202020204" pitchFamily="34" charset="0"/>
                <a:sym typeface="Symbol" panose="05050102010706020507" pitchFamily="18" charset="2"/>
              </a:rPr>
              <a:t> práv z věcného břemene</a:t>
            </a:r>
            <a:endParaRPr lang="cs-CZ" sz="4000" b="1" i="1" dirty="0">
              <a:solidFill>
                <a:srgbClr val="C00000"/>
              </a:solidFill>
              <a:effectLst/>
              <a:latin typeface="Arial" panose="020B0604020202020204" pitchFamily="34" charset="0"/>
            </a:endParaRPr>
          </a:p>
          <a:p>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48345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7D1A8-0492-8664-C490-53CC167BAA9D}"/>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3521803-B223-98A6-029D-12FCB0150201}"/>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225A03B-BA3A-2199-82D9-B9BBC7EBF5F0}"/>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DB9A994F-8BFF-5FD2-41CC-D360D353373D}"/>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0E394E7F-CCEA-97A1-8811-77CAE951E0AC}"/>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4043CD0B-20AC-1087-1DB5-B0FF2D56E130}"/>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788DFFD-2DC5-835C-1D2E-4BFFD6E6EBC5}"/>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F9DA84CF-34A3-DC7E-DD29-55160DB1DEF3}"/>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B8D74F4E-2EC9-3B1D-83FB-C940D158575E}"/>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38FEF2D2-69C9-DE9B-CB5F-51FB402E822C}"/>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09E0929-0902-7C77-D1FE-887F398F9F5D}"/>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D01866C6-DD81-62A4-5CAB-C368EEC6D988}"/>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5C1933F-4A78-C9F7-933F-7E683D8D3BE5}"/>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E72734ED-45BF-C098-21C9-59DCD34B01F4}"/>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1927F91B-43C4-304E-313E-936FFE67C3CD}"/>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486B681A-1A80-3D7E-F7DB-0E27B37EA9D7}"/>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1F7CF24F-FF7E-1D3B-4668-AF449078C36C}"/>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1B4A07A2-6F9C-C96F-77E6-742A3B074BE7}"/>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892A23BD-ED62-969E-D7D8-127A06C8980F}"/>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8B93BD2-89A6-E114-E75A-B860D9E502FB}"/>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7BDE4DD1-4308-75BA-D193-66B7BD518714}"/>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1D9374E6-CCBE-FFF4-06BA-73B0357DC1E3}"/>
              </a:ext>
            </a:extLst>
          </p:cNvPr>
          <p:cNvSpPr txBox="1"/>
          <p:nvPr/>
        </p:nvSpPr>
        <p:spPr>
          <a:xfrm>
            <a:off x="2683238" y="3807502"/>
            <a:ext cx="13386217" cy="5632311"/>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 3</a:t>
            </a:r>
          </a:p>
          <a:p>
            <a:pPr algn="just"/>
            <a:r>
              <a:rPr lang="cs-CZ" sz="4000" b="1" i="0" dirty="0">
                <a:solidFill>
                  <a:srgbClr val="002060"/>
                </a:solidFill>
                <a:effectLst/>
                <a:latin typeface="Arial" panose="020B0604020202020204" pitchFamily="34" charset="0"/>
              </a:rPr>
              <a:t>(1) Pro odejmutí nebo omezení práv k pozemkům nebo stavbám potřebným pro uskutečnění dopravní, vodní, energetické nebo těžební infrastruktury, infrastruktury pro ukládání oxidu uhličitého nebo infrastruktury elektronických komunikací </a:t>
            </a:r>
            <a:r>
              <a:rPr lang="cs-CZ" sz="4000" b="1" i="0" dirty="0">
                <a:solidFill>
                  <a:srgbClr val="C00000"/>
                </a:solidFill>
                <a:effectLst/>
                <a:latin typeface="Arial" panose="020B0604020202020204" pitchFamily="34" charset="0"/>
              </a:rPr>
              <a:t>platí zákon o vyvlastnění, pokud tento zákon nestanoví jinak</a:t>
            </a:r>
            <a:r>
              <a:rPr lang="cs-CZ" sz="4000" b="1" i="0" dirty="0">
                <a:solidFill>
                  <a:srgbClr val="002060"/>
                </a:solidFill>
                <a:effectLst/>
                <a:latin typeface="Arial" panose="020B0604020202020204" pitchFamily="34" charset="0"/>
              </a:rPr>
              <a:t> </a:t>
            </a:r>
            <a:r>
              <a:rPr lang="cs-CZ" sz="4000" b="1" i="0" dirty="0">
                <a:solidFill>
                  <a:srgbClr val="C00000"/>
                </a:solidFill>
                <a:effectLst/>
                <a:latin typeface="Arial" panose="020B0604020202020204" pitchFamily="34" charset="0"/>
                <a:sym typeface="Symbol" panose="05050102010706020507" pitchFamily="18" charset="2"/>
              </a:rPr>
              <a:t> srov. obecnou úpravu vyvlastňovacího řízení (přednáška „vyvlastnění  a jeho soudní přezkum“)</a:t>
            </a:r>
            <a:endParaRPr lang="cs-CZ" sz="4000" b="1" i="0"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92548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B6F3-F99B-68C3-2D9D-7BDF6B0F0FA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46AE4D6-46F3-9806-112C-1849A0B77B93}"/>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F0842556-B0BC-9C22-00C2-159BB72C5CBE}"/>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AC27FC94-F925-27B5-7824-B5E15AC81D44}"/>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F0994982-7961-1E59-EB32-9CF739527D8F}"/>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E6CC5E22-EDF8-09EF-5E21-4C0C3E664920}"/>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9E5B298-8F54-141A-DD19-230927BB7D93}"/>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6D7E48F5-949A-0C72-8E80-B7377C55AC6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0B5623D8-AA28-2B1D-9023-C5362566ED86}"/>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EB0B4A2A-4538-6E40-E0D5-152C41754348}"/>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0F6B2605-B1B1-6333-5DE8-07D7D0A998DC}"/>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28F13E4D-D381-75FE-AE16-0333C2FC6905}"/>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319E2D7A-3FBD-9C39-DB6D-9CE6B64F50DD}"/>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65AFD63B-D900-5B4A-30AA-8F9A57F5F87A}"/>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0B70CA60-C85A-B887-43C8-38D0E4203BFE}"/>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6549E94F-F987-5FA4-98A9-8E78AECCB90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B6C00ECC-D5C1-7798-CF7C-AE5663499B10}"/>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021AF8D-BE3D-6939-2766-631DC5F15C10}"/>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7633755C-CA67-1CF9-0D01-C641FE9DA0AF}"/>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47883DBB-162A-4C74-0129-BA3C4C40AC84}"/>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F8598558-7DFA-27E4-4EAA-1FEC32E1FED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2D990F4B-CADA-A63C-C42F-7251CB594810}"/>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7" name="TextovéPole 6">
            <a:extLst>
              <a:ext uri="{FF2B5EF4-FFF2-40B4-BE49-F238E27FC236}">
                <a16:creationId xmlns:a16="http://schemas.microsoft.com/office/drawing/2014/main" id="{E9E38F5B-4124-CB28-E560-83CF3B6D8EAF}"/>
              </a:ext>
            </a:extLst>
          </p:cNvPr>
          <p:cNvSpPr txBox="1"/>
          <p:nvPr/>
        </p:nvSpPr>
        <p:spPr>
          <a:xfrm>
            <a:off x="1988820" y="2938309"/>
            <a:ext cx="15180216" cy="8710077"/>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(2) Pro splnění podmínky přípustnosti vyvlastnění podle zákona o vyvlastnění, spočívající v povinnosti nejprve učinit návrh na získání potřebných práv k pozemku nebo stavbě dohodou, postačí </a:t>
            </a:r>
            <a:r>
              <a:rPr lang="cs-CZ" sz="4000" b="1" i="0" dirty="0">
                <a:solidFill>
                  <a:srgbClr val="C00000"/>
                </a:solidFill>
                <a:effectLst/>
                <a:latin typeface="Arial" panose="020B0604020202020204" pitchFamily="34" charset="0"/>
              </a:rPr>
              <a:t>doručení návrhu smlouvy na získání potřebných práv</a:t>
            </a:r>
          </a:p>
          <a:p>
            <a:pPr algn="just"/>
            <a:r>
              <a:rPr lang="cs-CZ" sz="4000" b="1" i="0" dirty="0">
                <a:solidFill>
                  <a:srgbClr val="002060"/>
                </a:solidFill>
                <a:effectLst/>
                <a:latin typeface="Arial" panose="020B0604020202020204" pitchFamily="34" charset="0"/>
              </a:rPr>
              <a:t>a) na adresu, kterou vlastník nemovitosti předem písemně sdělil, nebo</a:t>
            </a:r>
          </a:p>
          <a:p>
            <a:pPr algn="just"/>
            <a:r>
              <a:rPr lang="cs-CZ" sz="4000" b="1" i="0" dirty="0">
                <a:solidFill>
                  <a:srgbClr val="002060"/>
                </a:solidFill>
                <a:effectLst/>
                <a:latin typeface="Arial" panose="020B0604020202020204" pitchFamily="34" charset="0"/>
              </a:rPr>
              <a:t>b) na adresu místa trvalého pobytu vlastníka nemovitosti nebo jeho adresu bydliště v cizině nebo na adresu evidovanou v katastru nemovitostí, jde-li o fyzickou osobu, nebo</a:t>
            </a:r>
          </a:p>
          <a:p>
            <a:pPr algn="just"/>
            <a:r>
              <a:rPr lang="cs-CZ" sz="4000" b="1" i="0" dirty="0">
                <a:solidFill>
                  <a:srgbClr val="002060"/>
                </a:solidFill>
                <a:effectLst/>
                <a:latin typeface="Arial" panose="020B0604020202020204" pitchFamily="34" charset="0"/>
              </a:rPr>
              <a:t>c) na adresu sídla evidovanou v katastru nemovitostí, jde-li o právnickou osobu.</a:t>
            </a:r>
          </a:p>
          <a:p>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10583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66961-ED18-4AAF-5A90-D2C014A7F80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E51AA75-C345-374F-AAF6-4939238E8CBF}"/>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F64B0D5C-AAD3-1882-E45C-4DA5DBD030BB}"/>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5C58B109-BE0C-18B9-02C7-11A0C41EFD0F}"/>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2E58C227-7775-8202-F75D-C56232405BC7}"/>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FC390AFD-CB60-3F18-108E-98F9C232DB3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A593D9A-5BFC-60A3-5F2D-A7414C12F83F}"/>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611AA09A-C93E-90C3-CEF0-7D842C08F36D}"/>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613AABDF-E13D-573E-4BD2-69CA7D76B886}"/>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CB1157DC-FB25-935A-7CC2-619523C17A4C}"/>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F3DECBEC-A320-1C49-3F68-11288DB0D1F6}"/>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E6EAD55B-B939-E782-6AF3-E2F107B286E9}"/>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83A40114-37B5-3767-796A-0541D891C815}"/>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0976CF73-DFCD-E64A-B21E-07FBD0ABF12A}"/>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1E7074FB-8145-59C2-ED3E-5DDAED2D3331}"/>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2A94F25E-5DF4-52E3-7D62-1496C3E5E193}"/>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95A19838-5F57-D4A9-D1FE-BD52C5D6F733}"/>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DF43DFEC-9DCC-275D-F37E-995B7BC2B6CD}"/>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D24B351D-5545-A514-091E-8AB8A80A4123}"/>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398695B4-CB7E-0E51-A830-27017C0BEF9D}"/>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1718FD2-DAAB-D4AA-8A2A-F1C59C541882}"/>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4E6A3235-5333-4DF7-DF35-669297A9030F}"/>
              </a:ext>
            </a:extLst>
          </p:cNvPr>
          <p:cNvSpPr txBox="1"/>
          <p:nvPr/>
        </p:nvSpPr>
        <p:spPr>
          <a:xfrm>
            <a:off x="2683238" y="3807502"/>
            <a:ext cx="13386217" cy="3170099"/>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(8)</a:t>
            </a:r>
            <a:r>
              <a:rPr lang="cs-CZ" sz="4000" b="0" i="0" dirty="0">
                <a:solidFill>
                  <a:srgbClr val="002060"/>
                </a:solidFill>
                <a:effectLst/>
                <a:latin typeface="Arial" panose="020B0604020202020204" pitchFamily="34" charset="0"/>
              </a:rPr>
              <a:t> Pokud vyvlastňovací úřad doručuje v rámci vyvlastňovacího řízení vyvlastňovanému </a:t>
            </a:r>
            <a:r>
              <a:rPr lang="cs-CZ" sz="4000" b="1" i="0" dirty="0">
                <a:solidFill>
                  <a:srgbClr val="C00000"/>
                </a:solidFill>
                <a:effectLst/>
                <a:latin typeface="Arial" panose="020B0604020202020204" pitchFamily="34" charset="0"/>
              </a:rPr>
              <a:t>do ciziny</a:t>
            </a:r>
            <a:r>
              <a:rPr lang="cs-CZ" sz="4000" b="0" i="0" dirty="0">
                <a:solidFill>
                  <a:srgbClr val="002060"/>
                </a:solidFill>
                <a:effectLst/>
                <a:latin typeface="Arial" panose="020B0604020202020204" pitchFamily="34" charset="0"/>
              </a:rPr>
              <a:t>, platí, že dnem doručení je třicátý den ode dne, kdy byla písemnost odeslána prostřednictvím provozovatele poštovních služeb, pokud nebylo doručeno dříve.</a:t>
            </a:r>
            <a:endParaRPr lang="cs-CZ" sz="4000" b="1" i="0"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24651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AC2B-5542-8E4F-1B14-188805A0158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B9EA756-33AF-C27F-80AA-ABA9A787464A}"/>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A413B33A-97A2-0519-3B74-5518856DCDE3}"/>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20ED6631-5BA0-01B4-5611-4B21597087A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0DD84DFE-51C7-6DB9-5AC9-FC8B966B463C}"/>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5BCAE4CC-7490-0537-ECA2-75829DA77D82}"/>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120DAFEE-220E-BF6D-1D1F-6916D2652B5A}"/>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D0B4FF4B-CFE0-7837-84D6-597E5CD815D5}"/>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13ED5160-AEE4-4FBB-3BB8-5BBD631703E3}"/>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DBCB1D7D-D1E8-AA9C-8351-6DFF96F83A8E}"/>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6D233CAF-A13A-A41F-0D08-20AF2A18A69A}"/>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65FA03E0-3A10-B7E2-BEC6-E9778649111B}"/>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A7537C59-1496-AB41-2406-BA6645E73783}"/>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F2CE04EE-C798-3529-C820-E64E973D446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C8E4165C-20F0-36DE-863C-95CDEB8BA887}"/>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E7D76CE4-E710-CFBD-3F96-0F8F9151000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3564F509-F21E-AFE2-3600-732C4787B427}"/>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87EA5ECA-5064-5C70-EF09-B3BD80A2DCD5}"/>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C89421DE-EDFD-36A9-3C07-70B96BA50295}"/>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41C69B26-2472-7D70-A93F-90DA794C57B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3D58BBF5-7910-4804-4376-CAFA33E4FAC2}"/>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808C4EB1-FDE2-D9DA-E7EB-47BA931D680A}"/>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7" name="TextovéPole 6">
            <a:extLst>
              <a:ext uri="{FF2B5EF4-FFF2-40B4-BE49-F238E27FC236}">
                <a16:creationId xmlns:a16="http://schemas.microsoft.com/office/drawing/2014/main" id="{5FC55EE7-21A1-2A60-A02C-0EEA8AD588C5}"/>
              </a:ext>
            </a:extLst>
          </p:cNvPr>
          <p:cNvSpPr txBox="1"/>
          <p:nvPr/>
        </p:nvSpPr>
        <p:spPr>
          <a:xfrm>
            <a:off x="1988820" y="2938309"/>
            <a:ext cx="15180216" cy="4401205"/>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Zákon č. 416/2009 Sb. zná 2 režimy vydání mezitímního rozhodnutí: </a:t>
            </a:r>
          </a:p>
          <a:p>
            <a:pPr marL="742950" indent="-742950" algn="just">
              <a:buFont typeface="+mj-lt"/>
              <a:buAutoNum type="arabicPeriod"/>
            </a:pPr>
            <a:r>
              <a:rPr lang="cs-CZ" sz="4000" b="1" dirty="0">
                <a:solidFill>
                  <a:srgbClr val="C00000"/>
                </a:solidFill>
                <a:latin typeface="Arial" panose="020B0604020202020204" pitchFamily="34" charset="0"/>
              </a:rPr>
              <a:t>§ 4a – vydání mezitímního rozhodnutí ve vyvlastňovacím řízení;</a:t>
            </a:r>
          </a:p>
          <a:p>
            <a:pPr marL="742950" indent="-742950" algn="just">
              <a:buFont typeface="+mj-lt"/>
              <a:buAutoNum type="arabicPeriod"/>
            </a:pPr>
            <a:r>
              <a:rPr lang="cs-CZ" sz="4000" b="1" i="0" dirty="0">
                <a:solidFill>
                  <a:srgbClr val="C00000"/>
                </a:solidFill>
                <a:effectLst/>
                <a:latin typeface="Arial" panose="020B0604020202020204" pitchFamily="34" charset="0"/>
              </a:rPr>
              <a:t>§ 4c –vyvlastňovací řízení je vedeno společně s řízením o povolení záměru stavby dopravní infrastruktury. </a:t>
            </a:r>
          </a:p>
          <a:p>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08175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458F50-F756-B81B-5F44-D9243C24C51F}"/>
              </a:ext>
            </a:extLst>
          </p:cNvPr>
          <p:cNvSpPr>
            <a:spLocks noGrp="1"/>
          </p:cNvSpPr>
          <p:nvPr>
            <p:ph type="ctrTitle"/>
          </p:nvPr>
        </p:nvSpPr>
        <p:spPr>
          <a:xfrm>
            <a:off x="3372537" y="1468929"/>
            <a:ext cx="3340100" cy="377026"/>
          </a:xfrm>
        </p:spPr>
        <p:txBody>
          <a:bodyPr/>
          <a:lstStyle/>
          <a:p>
            <a:r>
              <a:rPr lang="cs-CZ" dirty="0"/>
              <a:t>1. </a:t>
            </a:r>
          </a:p>
        </p:txBody>
      </p:sp>
      <p:sp>
        <p:nvSpPr>
          <p:cNvPr id="3" name="Podnadpis 2">
            <a:extLst>
              <a:ext uri="{FF2B5EF4-FFF2-40B4-BE49-F238E27FC236}">
                <a16:creationId xmlns:a16="http://schemas.microsoft.com/office/drawing/2014/main" id="{6E8027E3-7A54-9A7E-12E4-FD8117C57F17}"/>
              </a:ext>
            </a:extLst>
          </p:cNvPr>
          <p:cNvSpPr>
            <a:spLocks noGrp="1"/>
          </p:cNvSpPr>
          <p:nvPr>
            <p:ph type="subTitle" idx="4"/>
          </p:nvPr>
        </p:nvSpPr>
        <p:spPr>
          <a:xfrm>
            <a:off x="3015615" y="6333236"/>
            <a:ext cx="14072870" cy="1477328"/>
          </a:xfrm>
        </p:spPr>
        <p:txBody>
          <a:bodyPr/>
          <a:lstStyle/>
          <a:p>
            <a:pPr algn="ctr"/>
            <a:r>
              <a:rPr lang="cs-CZ" sz="4800" b="1" dirty="0">
                <a:solidFill>
                  <a:schemeClr val="bg1"/>
                </a:solidFill>
              </a:rPr>
              <a:t>Postavení zákona č. 416/2009 Sb. ve vztahu k jiným předpisům </a:t>
            </a:r>
          </a:p>
        </p:txBody>
      </p:sp>
    </p:spTree>
    <p:extLst>
      <p:ext uri="{BB962C8B-B14F-4D97-AF65-F5344CB8AC3E}">
        <p14:creationId xmlns:p14="http://schemas.microsoft.com/office/powerpoint/2010/main" val="171641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B9641-6C20-42F7-8D76-D11E7EF6473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9C27E51-9407-18DC-D62E-680BF759A04C}"/>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F5F28570-F4AE-A899-3E87-E5373BA11A97}"/>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BF02BE7C-7BEC-0D01-968B-4A10145C2985}"/>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E8C259E2-B944-1624-3640-2D41636170E7}"/>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DF0B4FDC-1DA2-46BC-12E2-612691D7913A}"/>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495D8376-090A-24E3-7E12-F50430B71D2D}"/>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27378902-D413-E87B-6827-15D7812C782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E919287-480A-C913-331D-AA199C6279B4}"/>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883AEE68-6684-B06B-AEAE-9B2371ACAC92}"/>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22900E-50E0-4975-9363-0FC6ACCD5B69}"/>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6B52F023-9A4A-F5AB-3D21-FB735F908E0C}"/>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C36EEFD-6DE3-E334-7948-76BA4A3D248F}"/>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36A7ABE3-E89E-01CC-5FCD-1A33AEF684CB}"/>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FA65C4C6-4BC3-FF21-3798-2E7BCBDA4410}"/>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5ADDEBD0-8CB3-7398-5C7B-36DD2AEA12F9}"/>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3E6B0E1-26C8-C2A4-8A34-5765D134106A}"/>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A30833FA-3EE8-D749-321C-E484873BDA39}"/>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3FB1A93F-ACE8-A32A-28E4-47226DAC2817}"/>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B4EED1E2-35FA-5DF9-E350-69DBAF2ED4B7}"/>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8165BCA7-37E5-E2D6-6376-0037A780AE2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6" name="TextovéPole 5">
            <a:extLst>
              <a:ext uri="{FF2B5EF4-FFF2-40B4-BE49-F238E27FC236}">
                <a16:creationId xmlns:a16="http://schemas.microsoft.com/office/drawing/2014/main" id="{2D0A0CAE-2981-E47E-16F9-F1E858574128}"/>
              </a:ext>
            </a:extLst>
          </p:cNvPr>
          <p:cNvSpPr txBox="1"/>
          <p:nvPr/>
        </p:nvSpPr>
        <p:spPr>
          <a:xfrm>
            <a:off x="1663908" y="4141987"/>
            <a:ext cx="14988668" cy="1261884"/>
          </a:xfrm>
          <a:prstGeom prst="rect">
            <a:avLst/>
          </a:prstGeom>
          <a:noFill/>
        </p:spPr>
        <p:txBody>
          <a:bodyPr wrap="square">
            <a:spAutoFit/>
          </a:bodyPr>
          <a:lstStyle/>
          <a:p>
            <a:pPr algn="just"/>
            <a:endParaRPr lang="pl-PL" b="0" i="0" dirty="0">
              <a:solidFill>
                <a:srgbClr val="002060"/>
              </a:solidFill>
              <a:effectLst/>
              <a:latin typeface="Arial" panose="020B0604020202020204" pitchFamily="34" charset="0"/>
            </a:endParaRPr>
          </a:p>
          <a:p>
            <a:pPr algn="just"/>
            <a:endParaRPr lang="pl-PL" b="0" i="0" dirty="0">
              <a:solidFill>
                <a:srgbClr val="002060"/>
              </a:solidFill>
              <a:effectLst/>
              <a:latin typeface="Arial" panose="020B0604020202020204" pitchFamily="34" charset="0"/>
            </a:endParaRPr>
          </a:p>
          <a:p>
            <a:r>
              <a:rPr lang="cs-CZ" sz="4000" b="1" dirty="0">
                <a:solidFill>
                  <a:srgbClr val="002060"/>
                </a:solidFill>
                <a:latin typeface="Quire Sans" panose="020B0502040400020003" pitchFamily="34" charset="0"/>
                <a:cs typeface="Quire Sans" panose="020B0502040400020003" pitchFamily="34" charset="0"/>
              </a:rPr>
              <a:t> </a:t>
            </a:r>
            <a:endParaRPr lang="cs-CZ" sz="4000" dirty="0"/>
          </a:p>
        </p:txBody>
      </p:sp>
      <p:sp>
        <p:nvSpPr>
          <p:cNvPr id="7" name="TextovéPole 6">
            <a:extLst>
              <a:ext uri="{FF2B5EF4-FFF2-40B4-BE49-F238E27FC236}">
                <a16:creationId xmlns:a16="http://schemas.microsoft.com/office/drawing/2014/main" id="{DFA653D7-3370-6528-13CB-64BEC481C628}"/>
              </a:ext>
            </a:extLst>
          </p:cNvPr>
          <p:cNvSpPr txBox="1"/>
          <p:nvPr/>
        </p:nvSpPr>
        <p:spPr>
          <a:xfrm>
            <a:off x="1988820" y="2938309"/>
            <a:ext cx="15180216" cy="6247864"/>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 4a</a:t>
            </a:r>
          </a:p>
          <a:p>
            <a:pPr algn="just"/>
            <a:r>
              <a:rPr lang="cs-CZ" sz="4000" b="1" i="0" dirty="0">
                <a:solidFill>
                  <a:srgbClr val="002060"/>
                </a:solidFill>
                <a:effectLst/>
                <a:latin typeface="Arial" panose="020B0604020202020204" pitchFamily="34" charset="0"/>
              </a:rPr>
              <a:t>(1) Dospěje-li vyvlastňovací úřad </a:t>
            </a:r>
            <a:r>
              <a:rPr lang="cs-CZ" sz="4000" b="1" i="0" dirty="0">
                <a:solidFill>
                  <a:srgbClr val="C00000"/>
                </a:solidFill>
                <a:effectLst/>
                <a:latin typeface="Arial" panose="020B0604020202020204" pitchFamily="34" charset="0"/>
              </a:rPr>
              <a:t>ve vyvlastňovacím řízení </a:t>
            </a:r>
            <a:r>
              <a:rPr lang="cs-CZ" sz="4000" b="1" i="0" dirty="0">
                <a:solidFill>
                  <a:srgbClr val="002060"/>
                </a:solidFill>
                <a:effectLst/>
                <a:latin typeface="Arial" panose="020B0604020202020204" pitchFamily="34" charset="0"/>
              </a:rPr>
              <a:t>k závěru, že podmínky pro vyvlastnění jsou s výjimkou určení výše náhrady za vyvlastnění splněny, vydá na žádost vyvlastnitele </a:t>
            </a:r>
            <a:r>
              <a:rPr lang="cs-CZ" sz="4000" b="1" i="0" dirty="0">
                <a:solidFill>
                  <a:srgbClr val="C00000"/>
                </a:solidFill>
                <a:effectLst/>
                <a:latin typeface="Arial" panose="020B0604020202020204" pitchFamily="34" charset="0"/>
              </a:rPr>
              <a:t>mezitímní rozhodnutí</a:t>
            </a:r>
            <a:r>
              <a:rPr lang="cs-CZ" sz="4000" b="1" i="0" u="none" strike="noStrike" baseline="30000" dirty="0">
                <a:solidFill>
                  <a:srgbClr val="C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15</a:t>
            </a:r>
            <a:r>
              <a:rPr lang="cs-CZ" sz="4000" b="1" i="0" u="none" strike="noStrike" dirty="0">
                <a:solidFill>
                  <a:srgbClr val="C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obsahující výroky podle § 24 odst. 3 zákona o vyvlastnění (</a:t>
            </a:r>
            <a:r>
              <a:rPr lang="cs-CZ" sz="4000" b="1" i="0" dirty="0">
                <a:solidFill>
                  <a:srgbClr val="C00000"/>
                </a:solidFill>
                <a:effectLst/>
                <a:latin typeface="Arial" panose="020B0604020202020204" pitchFamily="34" charset="0"/>
                <a:sym typeface="Symbol" panose="05050102010706020507" pitchFamily="18" charset="2"/>
              </a:rPr>
              <a:t>výrok o odnětí, nebo omezení vlastnického práva k pozemku; </a:t>
            </a:r>
            <a:r>
              <a:rPr lang="cs-CZ" sz="4000" b="1" i="0" dirty="0">
                <a:solidFill>
                  <a:srgbClr val="002060"/>
                </a:solidFill>
                <a:effectLst/>
                <a:latin typeface="Arial" panose="020B0604020202020204" pitchFamily="34" charset="0"/>
              </a:rPr>
              <a:t>dále jen „mezitímní rozhodnutí“), týká-li se vyvlastňovací řízení práva k pozemku nebo ke stavbě potřebného k uskutečnění stavby</a:t>
            </a:r>
          </a:p>
          <a:p>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787411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57F9-2C6D-FEC8-87C8-48B13673C2B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04E3B72-9F4F-9475-DFFF-EA7E8C42474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CDF08F76-8985-DB35-7323-9FEC8F25270A}"/>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86A97239-9F17-A8F1-D964-68713AF5BAEA}"/>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E514D518-0713-38DB-29DB-8BF023F8F0BE}"/>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0D2AE8F9-2B24-3411-62BC-892B42B8C4D3}"/>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30F6FFAA-0202-98D6-9188-C4D019ED9828}"/>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EDC67683-3E47-9980-29F3-8FAA97BD773D}"/>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81075435-EAA8-B9F1-7F41-88DBD1F83893}"/>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156F4AA7-9FE3-1F78-80C2-E1780AFE313F}"/>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6C579015-AB8F-A067-7A03-CDB4159DC834}"/>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21056DBD-3F2A-A94D-6B1B-DA44F78875B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2A3D1A5-2BD2-F742-F187-67A5FA5BA8F5}"/>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571556AB-E191-E8A3-7E03-9F7DDC037B9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EB41C76A-8565-855B-E485-CBAA69DCD7E9}"/>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645DBF29-F184-08E3-AD6D-CA0AA4232FB6}"/>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E9BFCD49-47D8-60AA-C803-EBCC19437AB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6F4F9CCA-1881-5187-2D4C-E7703C690F9F}"/>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C43FFF98-7AE6-1D2F-6E4A-A2250014277E}"/>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BE595343-3157-DAD7-8605-0FC551774B44}"/>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5FAEB931-67D6-C587-3F90-BEF476E781F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E456AF2A-1519-2CD4-8B7D-FECBCFFA2703}"/>
              </a:ext>
            </a:extLst>
          </p:cNvPr>
          <p:cNvSpPr txBox="1"/>
          <p:nvPr/>
        </p:nvSpPr>
        <p:spPr>
          <a:xfrm>
            <a:off x="2683238" y="3807502"/>
            <a:ext cx="13386217" cy="6863417"/>
          </a:xfrm>
          <a:prstGeom prst="rect">
            <a:avLst/>
          </a:prstGeom>
          <a:noFill/>
        </p:spPr>
        <p:txBody>
          <a:bodyPr wrap="square">
            <a:spAutoFit/>
          </a:bodyPr>
          <a:lstStyle/>
          <a:p>
            <a:pPr algn="just"/>
            <a:r>
              <a:rPr lang="cs-CZ" sz="4000" b="1" dirty="0">
                <a:solidFill>
                  <a:srgbClr val="002060"/>
                </a:solidFill>
                <a:latin typeface="Arial" panose="020B0604020202020204" pitchFamily="34" charset="0"/>
              </a:rPr>
              <a:t>Záměry, kdy lze </a:t>
            </a:r>
            <a:r>
              <a:rPr lang="cs-CZ" sz="4000" b="1" dirty="0" err="1">
                <a:solidFill>
                  <a:srgbClr val="002060"/>
                </a:solidFill>
                <a:latin typeface="Arial" panose="020B0604020202020204" pitchFamily="34" charset="0"/>
              </a:rPr>
              <a:t>mezitimní</a:t>
            </a:r>
            <a:r>
              <a:rPr lang="cs-CZ" sz="4000" b="1" dirty="0">
                <a:solidFill>
                  <a:srgbClr val="002060"/>
                </a:solidFill>
                <a:latin typeface="Arial" panose="020B0604020202020204" pitchFamily="34" charset="0"/>
              </a:rPr>
              <a:t> rozhodnutí vydat:</a:t>
            </a:r>
          </a:p>
          <a:p>
            <a:pPr algn="just"/>
            <a:endParaRPr lang="cs-CZ" sz="4000" b="1" dirty="0">
              <a:solidFill>
                <a:srgbClr val="002060"/>
              </a:solidFill>
              <a:latin typeface="Arial" panose="020B0604020202020204" pitchFamily="34" charset="0"/>
            </a:endParaRPr>
          </a:p>
          <a:p>
            <a:pPr algn="just"/>
            <a:r>
              <a:rPr lang="cs-CZ" sz="2800" b="1" i="0" dirty="0">
                <a:solidFill>
                  <a:srgbClr val="002060"/>
                </a:solidFill>
                <a:effectLst/>
                <a:latin typeface="Arial" panose="020B0604020202020204" pitchFamily="34" charset="0"/>
              </a:rPr>
              <a:t>a) </a:t>
            </a:r>
            <a:r>
              <a:rPr lang="cs-CZ" sz="2800" b="1" i="0" dirty="0">
                <a:solidFill>
                  <a:srgbClr val="C00000"/>
                </a:solidFill>
                <a:effectLst/>
                <a:latin typeface="Arial" panose="020B0604020202020204" pitchFamily="34" charset="0"/>
              </a:rPr>
              <a:t>dopravní</a:t>
            </a:r>
            <a:r>
              <a:rPr lang="cs-CZ" sz="2800" b="1" i="0" dirty="0">
                <a:solidFill>
                  <a:srgbClr val="002060"/>
                </a:solidFill>
                <a:effectLst/>
                <a:latin typeface="Arial" panose="020B0604020202020204" pitchFamily="34" charset="0"/>
              </a:rPr>
              <a:t>, vodní nebo energetické </a:t>
            </a:r>
            <a:r>
              <a:rPr lang="cs-CZ" sz="2800" b="1" i="0" dirty="0">
                <a:solidFill>
                  <a:srgbClr val="C00000"/>
                </a:solidFill>
                <a:effectLst/>
                <a:latin typeface="Arial" panose="020B0604020202020204" pitchFamily="34" charset="0"/>
              </a:rPr>
              <a:t>infrastruktury</a:t>
            </a:r>
          </a:p>
          <a:p>
            <a:pPr algn="just"/>
            <a:r>
              <a:rPr lang="cs-CZ" sz="2800" b="1" i="0" dirty="0">
                <a:solidFill>
                  <a:srgbClr val="002060"/>
                </a:solidFill>
                <a:effectLst/>
                <a:latin typeface="Arial" panose="020B0604020202020204" pitchFamily="34" charset="0"/>
              </a:rPr>
              <a:t>1. umisťované v ploše nebo koridoru, které jsou pro ni vymezeny v územním rozvojovém plánu nebo v zásadách územního rozvoje, a</a:t>
            </a:r>
          </a:p>
          <a:p>
            <a:pPr algn="just"/>
            <a:r>
              <a:rPr lang="cs-CZ" sz="2800" b="1" i="0" dirty="0">
                <a:solidFill>
                  <a:srgbClr val="002060"/>
                </a:solidFill>
                <a:effectLst/>
                <a:latin typeface="Arial" panose="020B0604020202020204" pitchFamily="34" charset="0"/>
              </a:rPr>
              <a:t>2. uvedené v příloze č. 1 k tomuto zákonu, nebo</a:t>
            </a:r>
          </a:p>
          <a:p>
            <a:pPr algn="just"/>
            <a:r>
              <a:rPr lang="cs-CZ" sz="2800" b="1" i="0" dirty="0">
                <a:solidFill>
                  <a:srgbClr val="002060"/>
                </a:solidFill>
                <a:effectLst/>
                <a:latin typeface="Arial" panose="020B0604020202020204" pitchFamily="34" charset="0"/>
              </a:rPr>
              <a:t>b) </a:t>
            </a:r>
            <a:r>
              <a:rPr lang="cs-CZ" sz="2800" b="1" i="0" dirty="0">
                <a:solidFill>
                  <a:srgbClr val="C00000"/>
                </a:solidFill>
                <a:effectLst/>
                <a:latin typeface="Arial" panose="020B0604020202020204" pitchFamily="34" charset="0"/>
              </a:rPr>
              <a:t>místní komunikace I. třídy </a:t>
            </a:r>
            <a:r>
              <a:rPr lang="cs-CZ" sz="2800" b="1" i="0" dirty="0">
                <a:solidFill>
                  <a:srgbClr val="002060"/>
                </a:solidFill>
                <a:effectLst/>
                <a:latin typeface="Arial" panose="020B0604020202020204" pitchFamily="34" charset="0"/>
              </a:rPr>
              <a:t>nebo speciální, tramvajové nebo trolejbusové dráhy, je-li tato stavba</a:t>
            </a:r>
          </a:p>
          <a:p>
            <a:pPr algn="just"/>
            <a:r>
              <a:rPr lang="cs-CZ" sz="2800" b="1" i="0" dirty="0">
                <a:solidFill>
                  <a:srgbClr val="002060"/>
                </a:solidFill>
                <a:effectLst/>
                <a:latin typeface="Arial" panose="020B0604020202020204" pitchFamily="34" charset="0"/>
              </a:rPr>
              <a:t>1. umisťována v ploše nebo koridoru, které jsou pro ni vymezeny v územně plánovací dokumentaci, a</a:t>
            </a:r>
          </a:p>
          <a:p>
            <a:pPr algn="just"/>
            <a:r>
              <a:rPr lang="cs-CZ" sz="2800" b="1" i="0" dirty="0">
                <a:solidFill>
                  <a:srgbClr val="002060"/>
                </a:solidFill>
                <a:effectLst/>
                <a:latin typeface="Arial" panose="020B0604020202020204" pitchFamily="34" charset="0"/>
              </a:rPr>
              <a:t>2. celá umístěna v rozvojové oblasti podle stavebního zákona vymezené politikou územního rozvoje a označené jako metropolitní rozvojová oblast.</a:t>
            </a:r>
          </a:p>
          <a:p>
            <a:pPr algn="just"/>
            <a:r>
              <a:rPr lang="cs-CZ" sz="4000" b="1" dirty="0">
                <a:solidFill>
                  <a:srgbClr val="002060"/>
                </a:solidFill>
                <a:latin typeface="Arial" panose="020B0604020202020204" pitchFamily="34" charset="0"/>
              </a:rPr>
              <a:t> </a:t>
            </a:r>
          </a:p>
          <a:p>
            <a:pPr algn="just"/>
            <a:endParaRPr lang="cs-CZ" sz="4000" b="1" i="0"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102135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A036-B6C0-DFA4-B006-2A66157C78F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98F33B3-ACA7-E4BB-816D-CD842D4FEB05}"/>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27076476-274F-CC75-7281-F6F35AA26D93}"/>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064A31B1-0DB6-3EFF-445D-32A26C3986F0}"/>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1785AFF-4120-34E3-0992-2A190EA0395B}"/>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AD99633B-E310-181D-6E31-8CEF04E32512}"/>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525A46BC-B9B8-C0D3-ED07-2C71B6E9CBDA}"/>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9887A98F-88E9-2430-E551-FAC2C9A12DD7}"/>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41AAE3FA-50BA-EBF8-E860-74AF1AB4D308}"/>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D776F57-02BA-A8F3-7767-AFA6F37EC488}"/>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39144762-13B2-6DD8-B277-F16594A67877}"/>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598BEB89-85B7-75C5-0C88-D28774CF154A}"/>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11A64E8D-1EBF-3DF5-2D56-DD6D9207514F}"/>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A0DF36C-8611-4F6E-7011-EF4BEFF010C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4D7BFBCD-A1D9-854A-9140-53718E06DBF7}"/>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E59E748-5A23-265A-35E8-63C8DD370D03}"/>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37D11012-15BE-4859-BBE9-16E1B4F16CC7}"/>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959210B-1C8A-6DB6-5A05-9B74FF863942}"/>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04EA3244-803B-442A-3745-E9AC8AD33AC2}"/>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4F7BF95-EA24-1EB7-041C-D78424556A58}"/>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647997C1-E176-F463-0086-A168FC44ED4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C87B8D88-9FAD-8BA8-0714-5DB239888874}"/>
              </a:ext>
            </a:extLst>
          </p:cNvPr>
          <p:cNvSpPr txBox="1"/>
          <p:nvPr/>
        </p:nvSpPr>
        <p:spPr>
          <a:xfrm>
            <a:off x="2683238" y="3807502"/>
            <a:ext cx="13386217" cy="1938992"/>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(2)</a:t>
            </a:r>
            <a:r>
              <a:rPr lang="cs-CZ" sz="4000" b="0" i="0" dirty="0">
                <a:solidFill>
                  <a:srgbClr val="002060"/>
                </a:solidFill>
                <a:effectLst/>
                <a:latin typeface="Arial" panose="020B0604020202020204" pitchFamily="34" charset="0"/>
              </a:rPr>
              <a:t> </a:t>
            </a:r>
            <a:r>
              <a:rPr lang="cs-CZ" sz="4000" b="1" i="0" dirty="0">
                <a:solidFill>
                  <a:srgbClr val="002060"/>
                </a:solidFill>
                <a:effectLst/>
                <a:latin typeface="Arial" panose="020B0604020202020204" pitchFamily="34" charset="0"/>
              </a:rPr>
              <a:t>Odvolání proti mezitímnímu rozhodnutí není přípustné </a:t>
            </a:r>
            <a:r>
              <a:rPr lang="cs-CZ" sz="4000" b="0" i="0" dirty="0">
                <a:solidFill>
                  <a:srgbClr val="C00000"/>
                </a:solidFill>
                <a:effectLst/>
                <a:latin typeface="Arial" panose="020B0604020202020204" pitchFamily="34" charset="0"/>
                <a:sym typeface="Symbol" panose="05050102010706020507" pitchFamily="18" charset="2"/>
              </a:rPr>
              <a:t></a:t>
            </a:r>
            <a:r>
              <a:rPr lang="cs-CZ" sz="4000" b="1" i="0" dirty="0">
                <a:solidFill>
                  <a:srgbClr val="C00000"/>
                </a:solidFill>
                <a:effectLst/>
                <a:latin typeface="Arial" panose="020B0604020202020204" pitchFamily="34" charset="0"/>
                <a:sym typeface="Symbol" panose="05050102010706020507" pitchFamily="18" charset="2"/>
              </a:rPr>
              <a:t>je ovšem možné podat žalobu proti nezákonnému rozhodnutí podle </a:t>
            </a:r>
            <a:r>
              <a:rPr lang="cs-CZ" sz="4000" b="1" i="0" dirty="0" err="1">
                <a:solidFill>
                  <a:srgbClr val="C00000"/>
                </a:solidFill>
                <a:effectLst/>
                <a:latin typeface="Arial" panose="020B0604020202020204" pitchFamily="34" charset="0"/>
                <a:sym typeface="Symbol" panose="05050102010706020507" pitchFamily="18" charset="2"/>
              </a:rPr>
              <a:t>s.ř.s</a:t>
            </a:r>
            <a:r>
              <a:rPr lang="cs-CZ" sz="4000" b="1" i="0" dirty="0">
                <a:solidFill>
                  <a:srgbClr val="C00000"/>
                </a:solidFill>
                <a:effectLst/>
                <a:latin typeface="Arial" panose="020B0604020202020204" pitchFamily="34" charset="0"/>
                <a:sym typeface="Symbol" panose="05050102010706020507" pitchFamily="18" charset="2"/>
              </a:rPr>
              <a:t>. </a:t>
            </a:r>
            <a:endParaRPr lang="cs-CZ" sz="4000" b="1" i="0"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402532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0F9ED-FA82-B4CC-8AFE-9330E3110E5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C52ED40-8AB3-9977-9A58-7D97B4AE3D61}"/>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44477FC5-8708-C066-C233-9564FBB3BC41}"/>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45DED569-3C62-65AA-B892-44F50EEDE0F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99AA9FF1-E61F-AD93-E9A4-D4DDD630999E}"/>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9BE977FB-49B2-3F46-FAA8-FE0907210E87}"/>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14309AA6-34AF-7A9A-D462-AC75956334CF}"/>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5FB7B525-8A77-B766-7C36-1457BBB51B4B}"/>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AEE6FA34-7E7C-161D-AD78-4F66DF66DEBD}"/>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9E36B9C3-2634-1CD9-1A07-DAF00984741D}"/>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746999F8-60B8-20F0-3395-496C40F4396D}"/>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10C8089-26D6-9F4F-7684-3CB41CD44E4B}"/>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5ED19396-36A8-F2EA-3B33-4957018D6CF6}"/>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1C132D7-0ADF-63B5-09E4-E9FC08CEEA5F}"/>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EA0219E4-D011-3D5B-09FB-97DEBA9F174A}"/>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E3FAA95C-8C5C-6928-215D-85BF6D2C582B}"/>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1ED61B1-709E-3BA4-5FAE-54E6A445DBE1}"/>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523DDF3-A64C-DF29-CB5B-EDB2F9C99BAB}"/>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0B0522EA-1D2F-DB2B-507A-31D4C0D1ABA6}"/>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651ACCFE-8FC3-90BD-B87B-9C953D21AEC4}"/>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A098B281-970E-BF2E-AFB9-5202AC2ED7F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F2D69A6A-57A8-E852-F371-469293887D07}"/>
              </a:ext>
            </a:extLst>
          </p:cNvPr>
          <p:cNvSpPr txBox="1"/>
          <p:nvPr/>
        </p:nvSpPr>
        <p:spPr>
          <a:xfrm>
            <a:off x="2683238" y="3807502"/>
            <a:ext cx="13386217" cy="3170099"/>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(3) O žalobě proti mezitímnímu rozhodnutí </a:t>
            </a:r>
            <a:r>
              <a:rPr lang="cs-CZ" sz="4000" b="1" i="0" dirty="0">
                <a:solidFill>
                  <a:srgbClr val="C00000"/>
                </a:solidFill>
                <a:effectLst/>
                <a:latin typeface="Arial" panose="020B0604020202020204" pitchFamily="34" charset="0"/>
              </a:rPr>
              <a:t>rozhodne soud ve lhůtě 60 dnů</a:t>
            </a:r>
            <a:r>
              <a:rPr lang="cs-CZ" sz="4000" b="1" i="0" dirty="0">
                <a:solidFill>
                  <a:srgbClr val="002060"/>
                </a:solidFill>
                <a:effectLst/>
                <a:latin typeface="Arial" panose="020B0604020202020204" pitchFamily="34" charset="0"/>
              </a:rPr>
              <a:t>; to platí obdobně i pro řízení o opravných prostředcích proti rozhodnutí soudu o žalobě.</a:t>
            </a:r>
            <a:r>
              <a:rPr lang="cs-CZ" sz="4000" b="1" dirty="0">
                <a:solidFill>
                  <a:srgbClr val="002060"/>
                </a:solidFill>
                <a:latin typeface="Arial" panose="020B0604020202020204" pitchFamily="34" charset="0"/>
              </a:rPr>
              <a:t> </a:t>
            </a:r>
          </a:p>
          <a:p>
            <a:pPr algn="just"/>
            <a:endParaRPr lang="cs-CZ" sz="4000" b="1" i="0"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450281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C1CFA-3867-8659-F06A-CE3D54CBAE3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F8478C6-FFBC-2461-CBC2-47F27BF638F3}"/>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6A471FA3-78FF-82CC-75CA-79206D31E95E}"/>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CCA704D3-F701-C6D7-1954-4B0F95ACB225}"/>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1CA57706-A556-CF9B-5DB9-5312A779257B}"/>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64837C15-9EC1-89D8-AFE6-EB205A05DB0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BE404A8-8D19-03CB-8546-C3886F574638}"/>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55D9B5AC-209A-4CEB-401D-917C4BEB9A4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FA155012-BDCC-EB85-E10E-FDE913BBEF23}"/>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449B16D9-969E-F707-E01E-897FB97F7C89}"/>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E0D28B0-8FFF-FB19-1000-AFC41DEFBAFB}"/>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F3891B99-C0F6-3587-9053-FBC042D06A59}"/>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0CAA890F-86A2-7350-9F71-8E3AC4310352}"/>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2859890A-2248-DF04-DC49-A6DF047777C3}"/>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9E76813F-17E6-BB59-9700-3D04ED323BEC}"/>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81920F01-A39E-EFF0-D4D6-88D82B24AB6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C8201A32-BC23-F11A-73A2-701B34887854}"/>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9F067F22-DDA1-D331-A3A1-9094AA762820}"/>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AE56E617-47A5-031B-6220-DD5C553CEF07}"/>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D23A6C5-0B0B-4425-FA6C-79C8893CB4FC}"/>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CE8FFCEE-018E-A59A-C6EE-C5E78012CD2D}"/>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5CFF2DF9-C228-6DAB-57D6-0880C24706CA}"/>
              </a:ext>
            </a:extLst>
          </p:cNvPr>
          <p:cNvSpPr txBox="1"/>
          <p:nvPr/>
        </p:nvSpPr>
        <p:spPr>
          <a:xfrm>
            <a:off x="2683238" y="3807502"/>
            <a:ext cx="13386217" cy="6863417"/>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 4c</a:t>
            </a:r>
          </a:p>
          <a:p>
            <a:pPr algn="just"/>
            <a:r>
              <a:rPr lang="cs-CZ" sz="4000" b="1" i="0" dirty="0">
                <a:solidFill>
                  <a:srgbClr val="002060"/>
                </a:solidFill>
                <a:effectLst/>
                <a:latin typeface="Arial" panose="020B0604020202020204" pitchFamily="34" charset="0"/>
              </a:rPr>
              <a:t>(1) Oprávněný investor může </a:t>
            </a:r>
            <a:r>
              <a:rPr lang="cs-CZ" sz="4000" b="1" i="0" dirty="0">
                <a:solidFill>
                  <a:srgbClr val="C00000"/>
                </a:solidFill>
                <a:effectLst/>
                <a:latin typeface="Arial" panose="020B0604020202020204" pitchFamily="34" charset="0"/>
              </a:rPr>
              <a:t>společně s žádostí o povolení záměru stavby dopravní infrastruktury</a:t>
            </a:r>
            <a:r>
              <a:rPr lang="cs-CZ" sz="4000" b="1" i="0" dirty="0">
                <a:solidFill>
                  <a:srgbClr val="002060"/>
                </a:solidFill>
                <a:effectLst/>
                <a:latin typeface="Arial" panose="020B0604020202020204" pitchFamily="34" charset="0"/>
              </a:rPr>
              <a:t>, požádat stavební úřad příslušný k vedení řízení podle stavebního zákona </a:t>
            </a:r>
            <a:r>
              <a:rPr lang="cs-CZ" sz="4000" b="1" i="0" dirty="0">
                <a:solidFill>
                  <a:srgbClr val="C00000"/>
                </a:solidFill>
                <a:effectLst/>
                <a:latin typeface="Arial" panose="020B0604020202020204" pitchFamily="34" charset="0"/>
              </a:rPr>
              <a:t>o vydání mezitímního rozhodnutí podle § 4a spočívajícího v odnětí nebo omezení vlastnického práva</a:t>
            </a:r>
            <a:r>
              <a:rPr lang="cs-CZ" sz="4000" b="1" i="0" dirty="0">
                <a:solidFill>
                  <a:srgbClr val="002060"/>
                </a:solidFill>
                <a:effectLst/>
                <a:latin typeface="Arial" panose="020B0604020202020204" pitchFamily="34" charset="0"/>
              </a:rPr>
              <a:t> nebo práva odpovídajícího věcnému břemenu k pozemku nebo ke stavbě nebo jejich části potřebné k uskutečnění takové stavby dopravní infrastruktury.</a:t>
            </a:r>
          </a:p>
          <a:p>
            <a:pPr algn="just"/>
            <a:endParaRPr lang="cs-CZ" sz="4000" b="1" i="0"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1008919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BF50-6C91-9B05-4BAB-9A627EB6F2F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3124769-C985-86D3-7156-01B8A9363A6D}"/>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FB68B745-11CD-D15E-CB95-AEB9DDAA5F01}"/>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4EAF855A-2D52-9A15-84E9-24522FC26834}"/>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A937F84B-A5A3-0961-BF49-5960DC2295C7}"/>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03B412E0-591D-0290-3CB8-280D885B2356}"/>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397B80C9-A1CD-84DA-9636-45CE8C7C1062}"/>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139F1500-DB1C-BB85-0286-4FF9A3FBE62B}"/>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6FBDF21D-3F47-AEB6-C7C8-B062B10C10F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3979F230-249A-4496-0FF1-A5F287E967B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DC847E85-1A2D-C6B7-DDB7-3DDF0F88F5CB}"/>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5A4D2CCD-EB2C-3C81-CA9C-800299D73BC6}"/>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E739F786-8389-F3AB-B9C9-21CEB6E14332}"/>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54129042-BA59-4E82-4843-4E56E6F8B374}"/>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A698D47-99DA-8347-1332-55C300846F53}"/>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55611EA5-4A1C-7742-BBE4-4A32AE6C16C9}"/>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5A63B07-E475-AB50-F587-A847EA76537E}"/>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0D6C9DA5-A0A1-5D30-8819-EA402BA2B4A0}"/>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D83EDB-1DC0-7F92-BD33-18CF9E0707A5}"/>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553A12B-52E9-8ECA-FDDA-2A5C5E37D117}"/>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60CC12B9-A80C-AB90-16E2-9C9E4B41F1A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56A76536-2912-FFD3-D253-313C72BA2064}"/>
              </a:ext>
            </a:extLst>
          </p:cNvPr>
          <p:cNvSpPr txBox="1"/>
          <p:nvPr/>
        </p:nvSpPr>
        <p:spPr>
          <a:xfrm>
            <a:off x="2683238" y="3807502"/>
            <a:ext cx="13386217" cy="4401205"/>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(3) V případě podání žádostí podle odstavce 1 vede stavební úřad </a:t>
            </a:r>
            <a:r>
              <a:rPr lang="cs-CZ" sz="4000" b="1" i="0" dirty="0">
                <a:solidFill>
                  <a:srgbClr val="C00000"/>
                </a:solidFill>
                <a:effectLst/>
                <a:latin typeface="Arial" panose="020B0604020202020204" pitchFamily="34" charset="0"/>
              </a:rPr>
              <a:t>vyvlastňovací řízení společně s řízením o povolení záměru stavby dopravní infrastruktury</a:t>
            </a:r>
            <a:r>
              <a:rPr lang="cs-CZ" sz="4000" b="1" i="0" dirty="0">
                <a:solidFill>
                  <a:srgbClr val="002060"/>
                </a:solidFill>
                <a:effectLst/>
                <a:latin typeface="Arial" panose="020B0604020202020204" pitchFamily="34" charset="0"/>
              </a:rPr>
              <a:t>. Stavební úřad rozhodne o žádosti podle stavebního zákona, a pokud žádosti podle stavebního zákona vyhoví, rozhodne zároveň ve společném rozhodnutí o vydání mezitímního rozhodnutí podle § 4a. </a:t>
            </a:r>
          </a:p>
        </p:txBody>
      </p:sp>
    </p:spTree>
    <p:extLst>
      <p:ext uri="{BB962C8B-B14F-4D97-AF65-F5344CB8AC3E}">
        <p14:creationId xmlns:p14="http://schemas.microsoft.com/office/powerpoint/2010/main" val="1883001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DEBD-6F2D-167A-38FD-4C202A90041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9573C71-7AFD-F946-86AE-D93D27FAD872}"/>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175A89AD-CAE3-659C-6A60-96823F857848}"/>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A3C16F4B-69FB-95B0-185F-BE39904F4A67}"/>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D5E48A7-1F25-6281-91ED-2BAABA3E8816}"/>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598AD08C-6620-4B6B-579E-FFFEF85819AB}"/>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96117888-0DF2-ABBE-ABD7-0AB2A980F088}"/>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C2925430-FE30-44B3-72F2-7ADBA9CB467B}"/>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A9642C1D-ACEF-BFE3-01A8-DAFD9B7FCB4A}"/>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A8E1D29-28A0-59AE-2D35-90D8EA452C62}"/>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5337A450-96AE-2CA1-DE6F-25516BDF3D1B}"/>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2990A11D-3DB7-404F-83BC-49AA15AAF91A}"/>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D4C3AFEE-7978-FC01-9099-CC84AA6E7B0C}"/>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C45ACF91-E390-143E-4A58-8B6049870310}"/>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9AF6563D-75CE-8DEB-47DE-55034DA43E96}"/>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ED5D6438-62C9-A387-2867-80E8BE78F03F}"/>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D496E58B-E0C5-989E-28D6-09B62F5C87CD}"/>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D8DB6817-9883-0A22-145C-AE365A3DD0E4}"/>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CD2649CE-B95D-E1EE-0859-1CD28B7D0DC8}"/>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D12BE496-9DEF-2E4F-51C3-8064A784EECB}"/>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B24545D-4AE5-6DEA-0B99-2E441AED90E7}"/>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6CD76F26-33FE-5438-10F2-7EEE956349D0}"/>
              </a:ext>
            </a:extLst>
          </p:cNvPr>
          <p:cNvSpPr txBox="1"/>
          <p:nvPr/>
        </p:nvSpPr>
        <p:spPr>
          <a:xfrm>
            <a:off x="2683238" y="3807502"/>
            <a:ext cx="13386217" cy="6247864"/>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Specifika společného vyvlastňovacího řízení a řízení o povolení záměru stavby dopravní infrastruktury:</a:t>
            </a:r>
          </a:p>
          <a:p>
            <a:pPr marL="742950" indent="-742950" algn="just">
              <a:buFont typeface="+mj-lt"/>
              <a:buAutoNum type="arabicPeriod"/>
            </a:pPr>
            <a:r>
              <a:rPr lang="cs-CZ" sz="4000" b="1" dirty="0">
                <a:solidFill>
                  <a:srgbClr val="C00000"/>
                </a:solidFill>
                <a:latin typeface="Arial" panose="020B0604020202020204" pitchFamily="34" charset="0"/>
              </a:rPr>
              <a:t>s</a:t>
            </a:r>
            <a:r>
              <a:rPr lang="cs-CZ" sz="4000" b="1" i="0" dirty="0">
                <a:solidFill>
                  <a:srgbClr val="C00000"/>
                </a:solidFill>
                <a:effectLst/>
                <a:latin typeface="Arial" panose="020B0604020202020204" pitchFamily="34" charset="0"/>
              </a:rPr>
              <a:t>plnění podmínky podle § 3 odst. 1 věty druhé (</a:t>
            </a:r>
            <a:r>
              <a:rPr lang="cs-CZ" sz="4000" b="1" i="0" dirty="0">
                <a:solidFill>
                  <a:srgbClr val="C00000"/>
                </a:solidFill>
                <a:effectLst/>
                <a:latin typeface="Arial" panose="020B0604020202020204" pitchFamily="34" charset="0"/>
                <a:sym typeface="Symbol" panose="05050102010706020507" pitchFamily="18" charset="2"/>
              </a:rPr>
              <a:t></a:t>
            </a:r>
            <a:r>
              <a:rPr lang="cs-CZ" sz="4000" b="1" i="0" dirty="0">
                <a:solidFill>
                  <a:srgbClr val="C00000"/>
                </a:solidFill>
                <a:effectLst/>
                <a:latin typeface="Arial" panose="020B0604020202020204" pitchFamily="34" charset="0"/>
              </a:rPr>
              <a:t>subsidiarita vyvlastnění) a  § 5 odst. 1 (</a:t>
            </a:r>
            <a:r>
              <a:rPr lang="cs-CZ" sz="4000" b="1" i="0" dirty="0">
                <a:solidFill>
                  <a:srgbClr val="C00000"/>
                </a:solidFill>
                <a:effectLst/>
                <a:latin typeface="Arial" panose="020B0604020202020204" pitchFamily="34" charset="0"/>
                <a:sym typeface="Symbol" panose="05050102010706020507" pitchFamily="18" charset="2"/>
              </a:rPr>
              <a:t>nutnost nab</a:t>
            </a:r>
            <a:r>
              <a:rPr lang="cs-CZ" sz="4000" b="1" dirty="0">
                <a:solidFill>
                  <a:srgbClr val="C00000"/>
                </a:solidFill>
                <a:latin typeface="Arial" panose="020B0604020202020204" pitchFamily="34" charset="0"/>
                <a:sym typeface="Symbol" panose="05050102010706020507" pitchFamily="18" charset="2"/>
              </a:rPr>
              <a:t>ízet smluvní ujednání) </a:t>
            </a:r>
            <a:r>
              <a:rPr lang="cs-CZ" sz="4000" b="1" i="0" dirty="0">
                <a:solidFill>
                  <a:srgbClr val="C00000"/>
                </a:solidFill>
                <a:effectLst/>
                <a:latin typeface="Arial" panose="020B0604020202020204" pitchFamily="34" charset="0"/>
              </a:rPr>
              <a:t>zákona o vyvlastnění se pro vydání mezitímního rozhodnutí podle věty druhé nevyžaduje,</a:t>
            </a:r>
          </a:p>
          <a:p>
            <a:pPr marL="742950" indent="-742950" algn="just">
              <a:buFont typeface="+mj-lt"/>
              <a:buAutoNum type="arabicPeriod"/>
            </a:pPr>
            <a:r>
              <a:rPr lang="cs-CZ" sz="4000" b="1" dirty="0">
                <a:solidFill>
                  <a:srgbClr val="C00000"/>
                </a:solidFill>
                <a:latin typeface="Arial" panose="020B0604020202020204" pitchFamily="34" charset="0"/>
              </a:rPr>
              <a:t>ú</a:t>
            </a:r>
            <a:r>
              <a:rPr lang="cs-CZ" sz="4000" b="1" i="0" dirty="0">
                <a:solidFill>
                  <a:srgbClr val="C00000"/>
                </a:solidFill>
                <a:effectLst/>
                <a:latin typeface="Arial" panose="020B0604020202020204" pitchFamily="34" charset="0"/>
              </a:rPr>
              <a:t>stní jednání se před vydáním mezitímního rozhodnutí podle věty druhé nenařizuje,</a:t>
            </a:r>
          </a:p>
          <a:p>
            <a:pPr algn="just"/>
            <a:endParaRPr lang="cs-CZ" sz="4000" b="1" i="0"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1265796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D88E4-F909-3C5C-F7CF-1EC9EB3C669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E401A9E-FC25-90D5-BDCF-854E23B571F1}"/>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5B88E673-58B7-0843-3EB8-9C71F49B6259}"/>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62B4FAEC-1D51-6FAF-C794-AEBE1ABE5F5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711AA12-F082-290D-B367-67AB32189929}"/>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1B4732CA-5881-E912-70BB-0D4C520D9DED}"/>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54A3DB1-A95D-172B-8B1C-BF8203061C3D}"/>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6D19F888-6A1F-764F-A520-AC4C0758EA95}"/>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4901035-B105-3C42-14D9-6E0D67B299CB}"/>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CD4262EC-E44D-9FE6-5C13-4EB863E569A1}"/>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BEF1D637-C659-C459-A159-34F287C6C4E3}"/>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AC6DB78E-A283-76E3-55A5-6D94FDC1C16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12387542-0350-006E-EA68-6B69C530A6BB}"/>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123A481-B465-487B-C24D-888E03DE191E}"/>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7DA13E09-E267-5882-490C-3812EFD5A972}"/>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6B1E4A41-C3A3-BC85-5A55-69C39E2D725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42348034-24C4-D477-87DF-4BE17A8EC06E}"/>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174D868F-3EBA-006E-EBE0-7554E4F6323B}"/>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FD203436-89A8-E0A1-661C-D57BDCF5857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8CD66E9D-5C29-9000-727A-065689337B2D}"/>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A5B109BB-9883-0050-433D-702C23D4DF48}"/>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8DC9E00E-2838-4367-A64C-9764A66CEF0C}"/>
              </a:ext>
            </a:extLst>
          </p:cNvPr>
          <p:cNvSpPr txBox="1"/>
          <p:nvPr/>
        </p:nvSpPr>
        <p:spPr>
          <a:xfrm>
            <a:off x="2683238" y="3807502"/>
            <a:ext cx="13386217" cy="3785652"/>
          </a:xfrm>
          <a:prstGeom prst="rect">
            <a:avLst/>
          </a:prstGeom>
          <a:noFill/>
        </p:spPr>
        <p:txBody>
          <a:bodyPr wrap="square">
            <a:spAutoFit/>
          </a:bodyPr>
          <a:lstStyle/>
          <a:p>
            <a:pPr algn="just"/>
            <a:r>
              <a:rPr lang="cs-CZ" sz="4000" b="1" i="0" dirty="0">
                <a:solidFill>
                  <a:srgbClr val="C00000"/>
                </a:solidFill>
                <a:effectLst/>
                <a:latin typeface="Arial" panose="020B0604020202020204" pitchFamily="34" charset="0"/>
              </a:rPr>
              <a:t>3. </a:t>
            </a:r>
            <a:r>
              <a:rPr lang="cs-CZ" sz="4000" b="1" dirty="0">
                <a:solidFill>
                  <a:srgbClr val="C00000"/>
                </a:solidFill>
                <a:latin typeface="Arial" panose="020B0604020202020204" pitchFamily="34" charset="0"/>
              </a:rPr>
              <a:t>p</a:t>
            </a:r>
            <a:r>
              <a:rPr lang="cs-CZ" sz="4000" b="1" i="0" dirty="0">
                <a:solidFill>
                  <a:srgbClr val="C00000"/>
                </a:solidFill>
                <a:effectLst/>
                <a:latin typeface="Arial" panose="020B0604020202020204" pitchFamily="34" charset="0"/>
              </a:rPr>
              <a:t>o nabytí právní moci výroku společného rozhodnutí, kterým bylo vydáno mezitímní rozhodnutí, pokračuje stavební úřad ve vyvlastňovacím řízení o zbytku věci obdobně podle zákona o vyvlastnění, pokud tento zákon nestanoví jinak; o zbytku věci se vede s každým vyvlastňovaným samostatné řízení.</a:t>
            </a:r>
          </a:p>
        </p:txBody>
      </p:sp>
    </p:spTree>
    <p:extLst>
      <p:ext uri="{BB962C8B-B14F-4D97-AF65-F5344CB8AC3E}">
        <p14:creationId xmlns:p14="http://schemas.microsoft.com/office/powerpoint/2010/main" val="1901194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5450" y="5438345"/>
            <a:ext cx="14630399" cy="1384995"/>
          </a:xfrm>
          <a:prstGeom prst="rect">
            <a:avLst/>
          </a:prstGeom>
        </p:spPr>
        <p:txBody>
          <a:bodyPr vert="horz" wrap="square" lIns="0" tIns="15240" rIns="0" bIns="0" rtlCol="0">
            <a:spAutoFit/>
          </a:bodyPr>
          <a:lstStyle/>
          <a:p>
            <a:pPr marL="12700">
              <a:lnSpc>
                <a:spcPct val="100000"/>
              </a:lnSpc>
              <a:spcBef>
                <a:spcPts val="120"/>
              </a:spcBef>
            </a:pPr>
            <a:r>
              <a:rPr sz="8900" spc="-25" dirty="0" err="1">
                <a:solidFill>
                  <a:srgbClr val="003657"/>
                </a:solidFill>
                <a:latin typeface="Gill Sans MT" panose="020B0502020104020203" pitchFamily="34" charset="0"/>
                <a:cs typeface="Arial" panose="020B0604020202020204" pitchFamily="34" charset="0"/>
              </a:rPr>
              <a:t>Děku</a:t>
            </a:r>
            <a:r>
              <a:rPr lang="cs-CZ" sz="8900" spc="-25" dirty="0">
                <a:solidFill>
                  <a:srgbClr val="003657"/>
                </a:solidFill>
                <a:latin typeface="Gill Sans MT" panose="020B0502020104020203" pitchFamily="34" charset="0"/>
                <a:cs typeface="Arial" panose="020B0604020202020204" pitchFamily="34" charset="0"/>
              </a:rPr>
              <a:t>ji za pozornost!</a:t>
            </a:r>
            <a:endParaRPr sz="8900" dirty="0">
              <a:latin typeface="Gill Sans MT" panose="020B0502020104020203" pitchFamily="34" charset="0"/>
              <a:cs typeface="Arial" panose="020B0604020202020204" pitchFamily="34" charset="0"/>
            </a:endParaRPr>
          </a:p>
        </p:txBody>
      </p:sp>
      <p:sp>
        <p:nvSpPr>
          <p:cNvPr id="3" name="object 3"/>
          <p:cNvSpPr txBox="1"/>
          <p:nvPr/>
        </p:nvSpPr>
        <p:spPr>
          <a:xfrm>
            <a:off x="11181229" y="7837054"/>
            <a:ext cx="7335485" cy="1922962"/>
          </a:xfrm>
          <a:prstGeom prst="rect">
            <a:avLst/>
          </a:prstGeom>
        </p:spPr>
        <p:txBody>
          <a:bodyPr vert="horz" wrap="square" lIns="0" tIns="12065" rIns="0" bIns="0" rtlCol="0">
            <a:spAutoFit/>
          </a:bodyPr>
          <a:lstStyle/>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prof. JUDr. Jakub Handrlica, Ph.D., </a:t>
            </a:r>
            <a:r>
              <a:rPr lang="cs-CZ" sz="2000" b="1" dirty="0" err="1">
                <a:solidFill>
                  <a:srgbClr val="003657"/>
                </a:solidFill>
                <a:latin typeface="Gill Sans MT" panose="020B0502020104020203" pitchFamily="34" charset="0"/>
                <a:cs typeface="Arial" panose="020B0604020202020204" pitchFamily="34" charset="0"/>
              </a:rPr>
              <a:t>DSc</a:t>
            </a:r>
            <a:r>
              <a:rPr lang="cs-CZ" sz="2000" b="1" dirty="0">
                <a:solidFill>
                  <a:srgbClr val="003657"/>
                </a:solidFill>
                <a:latin typeface="Gill Sans MT" panose="020B0502020104020203" pitchFamily="34" charset="0"/>
                <a:cs typeface="Arial" panose="020B0604020202020204" pitchFamily="34" charset="0"/>
              </a:rPr>
              <a:t>. </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Katedra správního práva a správní vědy</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Právnická fakulta, Univerzita Karlova</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Nám. Curieových 7, 116 40 Praha 1</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Email: </a:t>
            </a:r>
            <a:r>
              <a:rPr lang="cs-CZ" sz="2000" b="1" dirty="0">
                <a:solidFill>
                  <a:srgbClr val="003657"/>
                </a:solidFill>
                <a:latin typeface="Gill Sans MT" panose="020B0502020104020203" pitchFamily="34" charset="0"/>
                <a:cs typeface="Arial" panose="020B0604020202020204" pitchFamily="34" charset="0"/>
                <a:hlinkClick r:id="rId2"/>
              </a:rPr>
              <a:t>jakub.handrlica@prf.cuni.cz</a:t>
            </a:r>
            <a:endParaRPr lang="cs-CZ" sz="2000" b="1" dirty="0">
              <a:solidFill>
                <a:srgbClr val="003657"/>
              </a:solidFill>
              <a:latin typeface="Gill Sans MT" panose="020B0502020104020203" pitchFamily="34" charset="0"/>
              <a:cs typeface="Arial" panose="020B0604020202020204" pitchFamily="34" charset="0"/>
            </a:endParaRPr>
          </a:p>
          <a:p>
            <a:pPr marL="26034">
              <a:lnSpc>
                <a:spcPct val="100000"/>
              </a:lnSpc>
              <a:spcBef>
                <a:spcPts val="95"/>
              </a:spcBef>
            </a:pPr>
            <a:endParaRPr sz="2000" dirty="0">
              <a:latin typeface="Gill Sans MT" panose="020B0502020104020203" pitchFamily="34" charset="0"/>
              <a:cs typeface="Arial" panose="020B0604020202020204" pitchFamily="34" charset="0"/>
            </a:endParaRPr>
          </a:p>
        </p:txBody>
      </p:sp>
      <p:pic>
        <p:nvPicPr>
          <p:cNvPr id="4" name="object 4"/>
          <p:cNvPicPr/>
          <p:nvPr/>
        </p:nvPicPr>
        <p:blipFill>
          <a:blip r:embed="rId3" cstate="print"/>
          <a:stretch>
            <a:fillRect/>
          </a:stretch>
        </p:blipFill>
        <p:spPr>
          <a:xfrm>
            <a:off x="15413142" y="9760016"/>
            <a:ext cx="3103572" cy="1548541"/>
          </a:xfrm>
          <a:prstGeom prst="rect">
            <a:avLst/>
          </a:prstGeom>
        </p:spPr>
      </p:pic>
      <p:pic>
        <p:nvPicPr>
          <p:cNvPr id="7" name="object 7"/>
          <p:cNvPicPr/>
          <p:nvPr/>
        </p:nvPicPr>
        <p:blipFill>
          <a:blip r:embed="rId4" cstate="print"/>
          <a:stretch>
            <a:fillRect/>
          </a:stretch>
        </p:blipFill>
        <p:spPr>
          <a:xfrm>
            <a:off x="8436331" y="1468792"/>
            <a:ext cx="3431843" cy="3429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A627510-0F85-151D-BAED-3F5BB77E360A}"/>
              </a:ext>
            </a:extLst>
          </p:cNvPr>
          <p:cNvSpPr txBox="1"/>
          <p:nvPr/>
        </p:nvSpPr>
        <p:spPr>
          <a:xfrm>
            <a:off x="2522562" y="2838122"/>
            <a:ext cx="12220073" cy="8710077"/>
          </a:xfrm>
          <a:prstGeom prst="rect">
            <a:avLst/>
          </a:prstGeom>
          <a:noFill/>
        </p:spPr>
        <p:txBody>
          <a:bodyPr wrap="square">
            <a:spAutoFit/>
          </a:bodyPr>
          <a:lstStyle/>
          <a:p>
            <a:pPr algn="just"/>
            <a:r>
              <a:rPr lang="cs-CZ" sz="4000" b="1" i="0" dirty="0">
                <a:solidFill>
                  <a:srgbClr val="C00000"/>
                </a:solidFill>
                <a:effectLst/>
                <a:latin typeface="Arial" panose="020B0604020202020204" pitchFamily="34" charset="0"/>
              </a:rPr>
              <a:t>§ 1</a:t>
            </a:r>
          </a:p>
          <a:p>
            <a:pPr algn="just"/>
            <a:r>
              <a:rPr lang="cs-CZ" sz="4000" b="1" i="0" dirty="0">
                <a:solidFill>
                  <a:srgbClr val="002060"/>
                </a:solidFill>
                <a:effectLst/>
                <a:latin typeface="Arial" panose="020B0604020202020204" pitchFamily="34" charset="0"/>
              </a:rPr>
              <a:t>(1) Tento zákon zapracovává příslušné předpisy Evropské unie</a:t>
            </a:r>
            <a:r>
              <a:rPr lang="cs-CZ" sz="4000" b="1" i="0" u="none" strike="noStrike" baseline="30000" dirty="0">
                <a:solidFill>
                  <a:srgbClr val="0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24</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a upravuje </a:t>
            </a:r>
            <a:r>
              <a:rPr lang="cs-CZ" sz="4000" b="1" i="0" dirty="0">
                <a:solidFill>
                  <a:srgbClr val="C00000"/>
                </a:solidFill>
                <a:effectLst/>
                <a:latin typeface="Arial" panose="020B0604020202020204" pitchFamily="34" charset="0"/>
              </a:rPr>
              <a:t>postupy při přípravě a povolování staveb</a:t>
            </a:r>
            <a:r>
              <a:rPr lang="cs-CZ" sz="4000" b="1" i="0" dirty="0">
                <a:solidFill>
                  <a:srgbClr val="002060"/>
                </a:solidFill>
                <a:effectLst/>
                <a:latin typeface="Arial" panose="020B0604020202020204" pitchFamily="34" charset="0"/>
              </a:rPr>
              <a:t> dopravní, vodní, energetické a těžební infrastruktury, infrastruktury pro ukládání oxidu uhličitého, infrastruktury elektronických komunikací a strategických investičních staveb, </a:t>
            </a:r>
            <a:r>
              <a:rPr lang="cs-CZ" sz="4000" b="1" i="0" dirty="0">
                <a:solidFill>
                  <a:srgbClr val="C00000"/>
                </a:solidFill>
                <a:effectLst/>
                <a:latin typeface="Arial" panose="020B0604020202020204" pitchFamily="34" charset="0"/>
              </a:rPr>
              <a:t>při získávání práv k pozemkům</a:t>
            </a:r>
            <a:r>
              <a:rPr lang="cs-CZ" sz="4000" b="1" i="0" dirty="0">
                <a:solidFill>
                  <a:srgbClr val="002060"/>
                </a:solidFill>
                <a:effectLst/>
                <a:latin typeface="Arial" panose="020B0604020202020204" pitchFamily="34" charset="0"/>
              </a:rPr>
              <a:t> a stavbám potřebných pro uskutečnění uvedených staveb a uvádění těchto staveb do užívání s cílem urychlit jejich majetkoprávní přípravu, </a:t>
            </a:r>
            <a:r>
              <a:rPr lang="cs-CZ" sz="4000" b="1" i="0" dirty="0">
                <a:solidFill>
                  <a:srgbClr val="C00000"/>
                </a:solidFill>
                <a:effectLst/>
                <a:latin typeface="Arial" panose="020B0604020202020204" pitchFamily="34" charset="0"/>
              </a:rPr>
              <a:t>povolování a následný soudní přezkum správních rozhodnutí v souvislosti s těmito stavbami</a:t>
            </a:r>
            <a:r>
              <a:rPr lang="cs-CZ" sz="4000" b="1" i="0" dirty="0">
                <a:solidFill>
                  <a:srgbClr val="002060"/>
                </a:solidFill>
                <a:effectLst/>
                <a:latin typeface="Arial" panose="020B0604020202020204" pitchFamily="34" charset="0"/>
              </a:rPr>
              <a:t>. </a:t>
            </a:r>
          </a:p>
        </p:txBody>
      </p:sp>
    </p:spTree>
    <p:extLst>
      <p:ext uri="{BB962C8B-B14F-4D97-AF65-F5344CB8AC3E}">
        <p14:creationId xmlns:p14="http://schemas.microsoft.com/office/powerpoint/2010/main" val="377574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A627510-0F85-151D-BAED-3F5BB77E360A}"/>
              </a:ext>
            </a:extLst>
          </p:cNvPr>
          <p:cNvSpPr txBox="1"/>
          <p:nvPr/>
        </p:nvSpPr>
        <p:spPr>
          <a:xfrm>
            <a:off x="2900465" y="3394896"/>
            <a:ext cx="12220073" cy="6063198"/>
          </a:xfrm>
          <a:prstGeom prst="rect">
            <a:avLst/>
          </a:prstGeom>
          <a:noFill/>
        </p:spPr>
        <p:txBody>
          <a:bodyPr wrap="square">
            <a:spAutoFit/>
          </a:bodyPr>
          <a:lstStyle/>
          <a:p>
            <a:r>
              <a:rPr lang="cs-CZ" sz="4000" b="1" dirty="0">
                <a:solidFill>
                  <a:srgbClr val="002060"/>
                </a:solidFill>
              </a:rPr>
              <a:t>Zákon č. 416/2009 Sb. představuje </a:t>
            </a:r>
            <a:r>
              <a:rPr lang="cs-CZ" sz="4000" b="1" dirty="0">
                <a:solidFill>
                  <a:srgbClr val="C00000"/>
                </a:solidFill>
              </a:rPr>
              <a:t>lex </a:t>
            </a:r>
            <a:r>
              <a:rPr lang="cs-CZ" sz="4000" b="1" dirty="0" err="1">
                <a:solidFill>
                  <a:srgbClr val="C00000"/>
                </a:solidFill>
              </a:rPr>
              <a:t>specialis</a:t>
            </a:r>
            <a:r>
              <a:rPr lang="cs-CZ" sz="4000" b="1" dirty="0">
                <a:solidFill>
                  <a:srgbClr val="C00000"/>
                </a:solidFill>
              </a:rPr>
              <a:t> </a:t>
            </a:r>
            <a:r>
              <a:rPr lang="cs-CZ" sz="4000" b="1" dirty="0">
                <a:solidFill>
                  <a:srgbClr val="002060"/>
                </a:solidFill>
              </a:rPr>
              <a:t>vůči: </a:t>
            </a:r>
          </a:p>
          <a:p>
            <a:pPr marL="571500" indent="-571500">
              <a:buFont typeface="Wingdings" panose="05000000000000000000" pitchFamily="2" charset="2"/>
              <a:buChar char="q"/>
            </a:pPr>
            <a:r>
              <a:rPr lang="cs-CZ" sz="4000" b="1" dirty="0">
                <a:solidFill>
                  <a:srgbClr val="002060"/>
                </a:solidFill>
              </a:rPr>
              <a:t>zákonu č. 283/2021 Sb., stavební zákon</a:t>
            </a:r>
          </a:p>
          <a:p>
            <a:pPr marL="571500" indent="-571500">
              <a:buFont typeface="Wingdings" panose="05000000000000000000" pitchFamily="2" charset="2"/>
              <a:buChar char="q"/>
            </a:pPr>
            <a:r>
              <a:rPr lang="cs-CZ" sz="4000" b="1" dirty="0">
                <a:solidFill>
                  <a:srgbClr val="002060"/>
                </a:solidFill>
              </a:rPr>
              <a:t>Zákonu č. 49/1997 Sb., o civilním letectví</a:t>
            </a:r>
          </a:p>
          <a:p>
            <a:pPr marL="571500" indent="-571500">
              <a:buFont typeface="Wingdings" panose="05000000000000000000" pitchFamily="2" charset="2"/>
              <a:buChar char="q"/>
            </a:pPr>
            <a:r>
              <a:rPr lang="cs-CZ" sz="4000" b="1" dirty="0">
                <a:solidFill>
                  <a:srgbClr val="002060"/>
                </a:solidFill>
              </a:rPr>
              <a:t>Zákonu č. 184/2006 Sb., zákon o vyvlastnění</a:t>
            </a:r>
          </a:p>
          <a:p>
            <a:pPr marL="571500" indent="-571500">
              <a:buFont typeface="Wingdings" panose="05000000000000000000" pitchFamily="2" charset="2"/>
              <a:buChar char="q"/>
            </a:pPr>
            <a:r>
              <a:rPr lang="cs-CZ" sz="4000" b="1" dirty="0">
                <a:solidFill>
                  <a:srgbClr val="002060"/>
                </a:solidFill>
              </a:rPr>
              <a:t>Zákonu č. 13/1997 Sb., zákon o pozemních komunikacích</a:t>
            </a:r>
          </a:p>
          <a:p>
            <a:pPr marL="571500" indent="-571500">
              <a:buFont typeface="Wingdings" panose="05000000000000000000" pitchFamily="2" charset="2"/>
              <a:buChar char="q"/>
            </a:pPr>
            <a:r>
              <a:rPr lang="cs-CZ" sz="4000" b="1" dirty="0">
                <a:solidFill>
                  <a:srgbClr val="C00000"/>
                </a:solidFill>
              </a:rPr>
              <a:t>Zákon č. 150/2002 Sb., soudní řád správní </a:t>
            </a:r>
          </a:p>
          <a:p>
            <a:endParaRPr lang="cs-CZ" sz="4000" b="1" dirty="0">
              <a:solidFill>
                <a:srgbClr val="C00000"/>
              </a:solidFill>
            </a:endParaRPr>
          </a:p>
          <a:p>
            <a:pPr>
              <a:buFont typeface="Wingdings" panose="05000000000000000000" pitchFamily="2" charset="2"/>
              <a:buChar char="q"/>
            </a:pPr>
            <a:endParaRPr lang="cs-CZ" sz="2800" b="1" dirty="0">
              <a:solidFill>
                <a:srgbClr val="C0000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56485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7B02D-38F4-6451-0A15-FB14D8104091}"/>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61D3B7E8-5DDE-F955-F932-A048F2D2E5D9}"/>
              </a:ext>
            </a:extLst>
          </p:cNvPr>
          <p:cNvSpPr>
            <a:spLocks noGrp="1"/>
          </p:cNvSpPr>
          <p:nvPr>
            <p:ph type="subTitle" idx="4"/>
          </p:nvPr>
        </p:nvSpPr>
        <p:spPr>
          <a:xfrm>
            <a:off x="3015615" y="6333236"/>
            <a:ext cx="14072870" cy="961802"/>
          </a:xfrm>
        </p:spPr>
        <p:txBody>
          <a:bodyPr/>
          <a:lstStyle/>
          <a:p>
            <a:pPr algn="ctr"/>
            <a:r>
              <a:rPr lang="cs-CZ" sz="4800" b="1" dirty="0">
                <a:solidFill>
                  <a:schemeClr val="bg1"/>
                </a:solidFill>
              </a:rPr>
              <a:t>Specifické kategorie staveb v urychleném režimu</a:t>
            </a:r>
          </a:p>
          <a:p>
            <a:endParaRPr lang="cs-CZ" dirty="0"/>
          </a:p>
        </p:txBody>
      </p:sp>
    </p:spTree>
    <p:extLst>
      <p:ext uri="{BB962C8B-B14F-4D97-AF65-F5344CB8AC3E}">
        <p14:creationId xmlns:p14="http://schemas.microsoft.com/office/powerpoint/2010/main" val="90341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0F492-DA69-571A-4B70-3EAE98406C2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026DF51F-FBEC-9447-8E12-49201D1EE178}"/>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9D99C5ED-CAA8-F81C-7258-83D00203CB83}"/>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DCA99E59-AB82-9058-7AC0-DED5964BDA1F}"/>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8ECD318E-B02E-7605-2B1F-4D5081460B46}"/>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C6A9C2ED-C6B4-735E-B447-EE80EFD0332F}"/>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69EE44A-3687-424C-CD86-FAFFDC9D6EEE}"/>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717CEFA8-949E-779F-9241-51B155FED5D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E5993B68-72E8-45EE-1461-E3B1410CF925}"/>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84E9820E-9A8C-A85E-BD45-9C622BA775B6}"/>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E059542D-CFC6-C413-798E-26EFED664F5A}"/>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03665695-D43A-2372-9D0F-EE9A2ECE608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2DF48C8A-F54D-49A4-586A-A09444D49712}"/>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6CA22C78-9B39-49AC-AB8F-2F3C8FD3466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54B87A24-4DCC-D97F-5885-5775189A4B26}"/>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267D9C04-02AF-B0DE-5C66-F96A51F43928}"/>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795EEED1-D4FF-021D-A940-5BA9DE307A90}"/>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8C4D73C-BA06-93B5-4B96-9724C6FFEFEA}"/>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7A214A37-CFC1-FC02-E9F9-172CEDD41407}"/>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8F8095EF-4675-45EB-7F57-FA1B759F95E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3107F1E0-C749-D9A8-541B-5F43905B7C05}"/>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F6DE67A5-B544-88D5-3911-60DBC258F48A}"/>
              </a:ext>
            </a:extLst>
          </p:cNvPr>
          <p:cNvSpPr txBox="1"/>
          <p:nvPr/>
        </p:nvSpPr>
        <p:spPr>
          <a:xfrm>
            <a:off x="2522562" y="2838122"/>
            <a:ext cx="12220073" cy="5016758"/>
          </a:xfrm>
          <a:prstGeom prst="rect">
            <a:avLst/>
          </a:prstGeom>
          <a:noFill/>
        </p:spPr>
        <p:txBody>
          <a:bodyPr wrap="square">
            <a:spAutoFit/>
          </a:bodyPr>
          <a:lstStyle/>
          <a:p>
            <a:pPr marL="571500" indent="-571500">
              <a:buFont typeface="Wingdings" panose="05000000000000000000" pitchFamily="2" charset="2"/>
              <a:buChar char="q"/>
            </a:pPr>
            <a:r>
              <a:rPr lang="cs-CZ" sz="4000" b="1" dirty="0">
                <a:solidFill>
                  <a:srgbClr val="002060"/>
                </a:solidFill>
                <a:latin typeface="Quire Sans" panose="020B0502040400020003" pitchFamily="34" charset="0"/>
                <a:cs typeface="Quire Sans" panose="020B0502040400020003" pitchFamily="34" charset="0"/>
              </a:rPr>
              <a:t>Stavby strategických staveb – dopravní, vodní, energetická infrastruktura (</a:t>
            </a:r>
            <a:r>
              <a:rPr lang="cs-CZ" sz="4000" b="1" dirty="0">
                <a:solidFill>
                  <a:srgbClr val="C00000"/>
                </a:solidFill>
                <a:latin typeface="Quire Sans" panose="020B0502040400020003" pitchFamily="34" charset="0"/>
                <a:cs typeface="Quire Sans" panose="020B0502040400020003" pitchFamily="34" charset="0"/>
              </a:rPr>
              <a:t>abstraktní kategorie - 1)</a:t>
            </a:r>
          </a:p>
          <a:p>
            <a:pPr marL="571500" indent="-571500">
              <a:buFont typeface="Wingdings" panose="05000000000000000000" pitchFamily="2" charset="2"/>
              <a:buChar char="q"/>
            </a:pPr>
            <a:r>
              <a:rPr lang="cs-CZ" sz="4000" b="1" dirty="0">
                <a:solidFill>
                  <a:srgbClr val="002060"/>
                </a:solidFill>
                <a:latin typeface="Quire Sans" panose="020B0502040400020003" pitchFamily="34" charset="0"/>
                <a:cs typeface="Quire Sans" panose="020B0502040400020003" pitchFamily="34" charset="0"/>
              </a:rPr>
              <a:t>Záměry uvedené v Příloze č. 1 tohoto zákona </a:t>
            </a:r>
            <a:r>
              <a:rPr lang="cs-CZ" sz="4000" b="1" dirty="0">
                <a:solidFill>
                  <a:srgbClr val="C00000"/>
                </a:solidFill>
                <a:latin typeface="Quire Sans" panose="020B0502040400020003" pitchFamily="34" charset="0"/>
                <a:cs typeface="Quire Sans" panose="020B0502040400020003" pitchFamily="34" charset="0"/>
              </a:rPr>
              <a:t>(konkrétní kategorie – konkrétní projekty – 1a)</a:t>
            </a:r>
          </a:p>
          <a:p>
            <a:pPr marL="571500" indent="-571500">
              <a:buFont typeface="Wingdings" panose="05000000000000000000" pitchFamily="2" charset="2"/>
              <a:buChar char="q"/>
            </a:pPr>
            <a:r>
              <a:rPr lang="cs-CZ" sz="4000" b="1" dirty="0">
                <a:solidFill>
                  <a:srgbClr val="002060"/>
                </a:solidFill>
                <a:latin typeface="Quire Sans" panose="020B0502040400020003" pitchFamily="34" charset="0"/>
                <a:cs typeface="Quire Sans" panose="020B0502040400020003" pitchFamily="34" charset="0"/>
              </a:rPr>
              <a:t>Stavby vybrané transevropské infrastruktury </a:t>
            </a:r>
            <a:r>
              <a:rPr lang="cs-CZ" sz="4000" b="1" dirty="0">
                <a:solidFill>
                  <a:srgbClr val="C00000"/>
                </a:solidFill>
                <a:latin typeface="Quire Sans" panose="020B0502040400020003" pitchFamily="34" charset="0"/>
                <a:cs typeface="Quire Sans" panose="020B0502040400020003" pitchFamily="34" charset="0"/>
              </a:rPr>
              <a:t>(konkrétní kategorie – konkrétní projekty – 1b)</a:t>
            </a:r>
          </a:p>
          <a:p>
            <a:pPr marL="571500" indent="-571500">
              <a:buFont typeface="Wingdings" panose="05000000000000000000" pitchFamily="2" charset="2"/>
              <a:buChar char="q"/>
            </a:pPr>
            <a:endParaRPr lang="cs-CZ" sz="4000" b="1" dirty="0">
              <a:solidFill>
                <a:srgbClr val="002060"/>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52334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1751-B05F-4D8A-F047-CB180B344F2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1EC084B-9078-4327-3685-0233D3D6231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2AE489EF-7CD3-48C3-EE8B-C446B6FC9BAF}"/>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102E3744-EC37-C13F-6657-E48B3A9D2C3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771D2A96-16A4-0B66-714E-321D259CE307}"/>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4E8C2FA8-F9E0-F4F1-B188-1D19D25102F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67F32CA5-0379-A88E-EC7B-4F32430BB918}"/>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FF8B0FD6-85EF-52EF-6E09-ABB18EFA70EE}"/>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104E9E41-F9BD-F91C-8B6B-10CF701E8B93}"/>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3F9AD11-BE23-20C7-0A01-DC5EC4BA8101}"/>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9A0D7B32-BEF4-F706-DD30-6FD195F5A3E4}"/>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6A8E43D4-0707-D3CB-4FA4-CA8D0413877E}"/>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5569FE5F-6997-2DD2-A4C2-11BAD7984F40}"/>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D675F76C-5FEA-5519-523F-85F048A4DA8C}"/>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6C567356-0357-DC2A-6462-03BE6C15B9C4}"/>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827D1722-FDE8-34EE-62FA-B8C0BE90F448}"/>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2B6CE20D-E31F-FA5C-8573-5AAB33D5100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32787000-89F8-5E52-3C13-C9BB2F6B8752}"/>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F5746D6C-E48A-82F7-4100-75004F6608F7}"/>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D484F228-0B42-777B-9ED9-D5C5EC98BBE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A07A3E09-10F0-6887-FEB3-5F0BA84C51AC}"/>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5DF67C4C-DDEB-6E18-892C-656B7AE12EEE}"/>
              </a:ext>
            </a:extLst>
          </p:cNvPr>
          <p:cNvSpPr txBox="1"/>
          <p:nvPr/>
        </p:nvSpPr>
        <p:spPr>
          <a:xfrm>
            <a:off x="2522562" y="2838122"/>
            <a:ext cx="12220073" cy="8710077"/>
          </a:xfrm>
          <a:prstGeom prst="rect">
            <a:avLst/>
          </a:prstGeom>
          <a:noFill/>
        </p:spPr>
        <p:txBody>
          <a:bodyPr wrap="square">
            <a:spAutoFit/>
          </a:bodyPr>
          <a:lstStyle/>
          <a:p>
            <a:r>
              <a:rPr lang="cs-CZ" sz="4000" b="1" dirty="0">
                <a:solidFill>
                  <a:srgbClr val="002060"/>
                </a:solidFill>
                <a:latin typeface="Quire Sans" panose="020B0502040400020003" pitchFamily="34" charset="0"/>
                <a:cs typeface="Quire Sans" panose="020B0502040400020003" pitchFamily="34" charset="0"/>
              </a:rPr>
              <a:t>1. </a:t>
            </a:r>
            <a:r>
              <a:rPr lang="cs-CZ" sz="4000" b="1" dirty="0">
                <a:solidFill>
                  <a:srgbClr val="C00000"/>
                </a:solidFill>
                <a:latin typeface="Quire Sans" panose="020B0502040400020003" pitchFamily="34" charset="0"/>
                <a:cs typeface="Quire Sans" panose="020B0502040400020003" pitchFamily="34" charset="0"/>
              </a:rPr>
              <a:t>Dopravní infrastrukturou </a:t>
            </a:r>
            <a:r>
              <a:rPr lang="cs-CZ" sz="4000" b="1" dirty="0">
                <a:solidFill>
                  <a:srgbClr val="002060"/>
                </a:solidFill>
                <a:latin typeface="Quire Sans" panose="020B0502040400020003" pitchFamily="34" charset="0"/>
                <a:cs typeface="Quire Sans" panose="020B0502040400020003" pitchFamily="34" charset="0"/>
              </a:rPr>
              <a:t>se pro účely tohoto zákona rozumí:</a:t>
            </a:r>
          </a:p>
          <a:p>
            <a:pPr algn="just"/>
            <a:r>
              <a:rPr lang="cs-CZ" sz="4000" b="1" i="0" dirty="0">
                <a:solidFill>
                  <a:srgbClr val="002060"/>
                </a:solidFill>
                <a:effectLst/>
                <a:latin typeface="Quire Sans" panose="020B0502040400020003" pitchFamily="34" charset="0"/>
                <a:cs typeface="Quire Sans" panose="020B0502040400020003" pitchFamily="34" charset="0"/>
              </a:rPr>
              <a:t>a) </a:t>
            </a:r>
            <a:r>
              <a:rPr lang="cs-CZ" sz="4000" b="1" i="0" dirty="0">
                <a:solidFill>
                  <a:srgbClr val="C00000"/>
                </a:solidFill>
                <a:effectLst/>
                <a:latin typeface="Quire Sans" panose="020B0502040400020003" pitchFamily="34" charset="0"/>
                <a:cs typeface="Quire Sans" panose="020B0502040400020003" pitchFamily="34" charset="0"/>
              </a:rPr>
              <a:t>stavby dálnic nebo silnic I. třídy </a:t>
            </a:r>
            <a:r>
              <a:rPr lang="cs-CZ" sz="4000" b="1" i="0" dirty="0">
                <a:solidFill>
                  <a:srgbClr val="002060"/>
                </a:solidFill>
                <a:effectLst/>
                <a:latin typeface="Quire Sans" panose="020B0502040400020003" pitchFamily="34" charset="0"/>
                <a:cs typeface="Quire Sans" panose="020B0502040400020003" pitchFamily="34" charset="0"/>
              </a:rPr>
              <a:t>nebo stavby s nimi související,</a:t>
            </a:r>
          </a:p>
          <a:p>
            <a:pPr algn="just"/>
            <a:r>
              <a:rPr lang="cs-CZ" sz="4000" b="1" i="0" dirty="0">
                <a:solidFill>
                  <a:srgbClr val="002060"/>
                </a:solidFill>
                <a:effectLst/>
                <a:latin typeface="Quire Sans" panose="020B0502040400020003" pitchFamily="34" charset="0"/>
                <a:cs typeface="Quire Sans" panose="020B0502040400020003" pitchFamily="34" charset="0"/>
              </a:rPr>
              <a:t>(…)</a:t>
            </a:r>
          </a:p>
          <a:p>
            <a:pPr algn="just"/>
            <a:r>
              <a:rPr lang="cs-CZ" sz="4000" b="1" i="0" dirty="0">
                <a:solidFill>
                  <a:srgbClr val="002060"/>
                </a:solidFill>
                <a:effectLst/>
                <a:latin typeface="Quire Sans" panose="020B0502040400020003" pitchFamily="34" charset="0"/>
                <a:cs typeface="Quire Sans" panose="020B0502040400020003" pitchFamily="34" charset="0"/>
              </a:rPr>
              <a:t>d) </a:t>
            </a:r>
            <a:r>
              <a:rPr lang="cs-CZ" sz="4000" b="1" i="0" dirty="0">
                <a:solidFill>
                  <a:srgbClr val="C00000"/>
                </a:solidFill>
                <a:effectLst/>
                <a:latin typeface="Quire Sans" panose="020B0502040400020003" pitchFamily="34" charset="0"/>
                <a:cs typeface="Quire Sans" panose="020B0502040400020003" pitchFamily="34" charset="0"/>
              </a:rPr>
              <a:t>terminály</a:t>
            </a:r>
            <a:r>
              <a:rPr lang="cs-CZ" sz="4000" b="1" i="0" dirty="0">
                <a:solidFill>
                  <a:srgbClr val="002060"/>
                </a:solidFill>
                <a:effectLst/>
                <a:latin typeface="Quire Sans" panose="020B0502040400020003" pitchFamily="34" charset="0"/>
                <a:cs typeface="Quire Sans" panose="020B0502040400020003" pitchFamily="34" charset="0"/>
              </a:rPr>
              <a:t> železniční a </a:t>
            </a:r>
            <a:r>
              <a:rPr lang="cs-CZ" sz="4000" b="1" i="0" dirty="0">
                <a:solidFill>
                  <a:srgbClr val="C00000"/>
                </a:solidFill>
                <a:effectLst/>
                <a:latin typeface="Quire Sans" panose="020B0502040400020003" pitchFamily="34" charset="0"/>
                <a:cs typeface="Quire Sans" panose="020B0502040400020003" pitchFamily="34" charset="0"/>
              </a:rPr>
              <a:t>silniční dopravy </a:t>
            </a:r>
            <a:r>
              <a:rPr lang="cs-CZ" sz="4000" b="1" i="0" dirty="0">
                <a:solidFill>
                  <a:srgbClr val="002060"/>
                </a:solidFill>
                <a:effectLst/>
                <a:latin typeface="Quire Sans" panose="020B0502040400020003" pitchFamily="34" charset="0"/>
                <a:cs typeface="Quire Sans" panose="020B0502040400020003" pitchFamily="34" charset="0"/>
              </a:rPr>
              <a:t>podle § 5e odst. 1 písm. c),</a:t>
            </a:r>
          </a:p>
          <a:p>
            <a:pPr algn="just"/>
            <a:r>
              <a:rPr lang="cs-CZ" sz="4000" b="1" i="0" dirty="0">
                <a:solidFill>
                  <a:srgbClr val="002060"/>
                </a:solidFill>
                <a:effectLst/>
                <a:latin typeface="Quire Sans" panose="020B0502040400020003" pitchFamily="34" charset="0"/>
                <a:cs typeface="Quire Sans" panose="020B0502040400020003" pitchFamily="34" charset="0"/>
              </a:rPr>
              <a:t>e) </a:t>
            </a:r>
            <a:r>
              <a:rPr lang="cs-CZ" sz="4000" b="1" i="0" dirty="0">
                <a:solidFill>
                  <a:srgbClr val="C00000"/>
                </a:solidFill>
                <a:effectLst/>
                <a:latin typeface="Quire Sans" panose="020B0502040400020003" pitchFamily="34" charset="0"/>
                <a:cs typeface="Quire Sans" panose="020B0502040400020003" pitchFamily="34" charset="0"/>
              </a:rPr>
              <a:t>další stavby dopravní infrastruktury</a:t>
            </a:r>
            <a:r>
              <a:rPr lang="cs-CZ" sz="4000" b="1" i="0" u="none" strike="noStrike" baseline="30000" dirty="0">
                <a:solidFill>
                  <a:srgbClr val="C00000"/>
                </a:solidFill>
                <a:effectLst/>
                <a:latin typeface="Quire Sans" panose="020B0502040400020003" pitchFamily="34" charset="0"/>
                <a:cs typeface="Quire Sans" panose="020B0502040400020003" pitchFamily="34" charset="0"/>
                <a:hlinkClick r:id="rId11">
                  <a:extLst>
                    <a:ext uri="{A12FA001-AC4F-418D-AE19-62706E023703}">
                      <ahyp:hlinkClr xmlns:ahyp="http://schemas.microsoft.com/office/drawing/2018/hyperlinkcolor" val="tx"/>
                    </a:ext>
                  </a:extLst>
                </a:hlinkClick>
              </a:rPr>
              <a:t>1</a:t>
            </a:r>
            <a:r>
              <a:rPr lang="cs-CZ" sz="4000" b="1" i="0" u="none" strike="noStrike" dirty="0">
                <a:solidFill>
                  <a:srgbClr val="002060"/>
                </a:solidFill>
                <a:effectLst/>
                <a:latin typeface="Quire Sans" panose="020B0502040400020003" pitchFamily="34" charset="0"/>
                <a:cs typeface="Quire Sans" panose="020B0502040400020003"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Quire Sans" panose="020B0502040400020003" pitchFamily="34" charset="0"/>
                <a:cs typeface="Quire Sans" panose="020B0502040400020003" pitchFamily="34" charset="0"/>
              </a:rPr>
              <a:t> nebo stavby s nimi související umisťované </a:t>
            </a:r>
            <a:r>
              <a:rPr lang="cs-CZ" sz="4000" b="1" i="0" dirty="0">
                <a:solidFill>
                  <a:srgbClr val="C00000"/>
                </a:solidFill>
                <a:effectLst/>
                <a:latin typeface="Quire Sans" panose="020B0502040400020003" pitchFamily="34" charset="0"/>
                <a:cs typeface="Quire Sans" panose="020B0502040400020003" pitchFamily="34" charset="0"/>
              </a:rPr>
              <a:t>v plochách nebo koridorech vymezených v územním rozvojovém plánu, nebo</a:t>
            </a:r>
          </a:p>
          <a:p>
            <a:pPr algn="just"/>
            <a:r>
              <a:rPr lang="cs-CZ" sz="4000" b="1" i="0" dirty="0">
                <a:solidFill>
                  <a:srgbClr val="002060"/>
                </a:solidFill>
                <a:effectLst/>
                <a:latin typeface="Quire Sans" panose="020B0502040400020003" pitchFamily="34" charset="0"/>
                <a:cs typeface="Quire Sans" panose="020B0502040400020003" pitchFamily="34" charset="0"/>
              </a:rPr>
              <a:t>f) </a:t>
            </a:r>
            <a:r>
              <a:rPr lang="cs-CZ" sz="4000" b="1" i="0" dirty="0">
                <a:solidFill>
                  <a:srgbClr val="C00000"/>
                </a:solidFill>
                <a:effectLst/>
                <a:latin typeface="Quire Sans" panose="020B0502040400020003" pitchFamily="34" charset="0"/>
                <a:cs typeface="Quire Sans" panose="020B0502040400020003" pitchFamily="34" charset="0"/>
              </a:rPr>
              <a:t>v územně plánovací dokumentaci </a:t>
            </a:r>
            <a:r>
              <a:rPr lang="cs-CZ" sz="4000" b="1" i="0" dirty="0">
                <a:solidFill>
                  <a:srgbClr val="002060"/>
                </a:solidFill>
                <a:effectLst/>
                <a:latin typeface="Quire Sans" panose="020B0502040400020003" pitchFamily="34" charset="0"/>
                <a:cs typeface="Quire Sans" panose="020B0502040400020003" pitchFamily="34" charset="0"/>
              </a:rPr>
              <a:t>vymezené veřejně prospěšné stavby </a:t>
            </a:r>
            <a:r>
              <a:rPr lang="cs-CZ" sz="4000" b="1" i="0" dirty="0">
                <a:solidFill>
                  <a:srgbClr val="C00000"/>
                </a:solidFill>
                <a:effectLst/>
                <a:latin typeface="Quire Sans" panose="020B0502040400020003" pitchFamily="34" charset="0"/>
                <a:cs typeface="Quire Sans" panose="020B0502040400020003" pitchFamily="34" charset="0"/>
              </a:rPr>
              <a:t>dopravní infrastruktury</a:t>
            </a:r>
            <a:r>
              <a:rPr lang="cs-CZ" sz="4000" b="1" i="0" u="none" strike="noStrike" baseline="30000" dirty="0">
                <a:solidFill>
                  <a:srgbClr val="000000"/>
                </a:solidFill>
                <a:effectLst/>
                <a:latin typeface="Quire Sans" panose="020B0502040400020003" pitchFamily="34" charset="0"/>
                <a:cs typeface="Quire Sans" panose="020B0502040400020003" pitchFamily="34" charset="0"/>
                <a:hlinkClick r:id="rId11">
                  <a:extLst>
                    <a:ext uri="{A12FA001-AC4F-418D-AE19-62706E023703}">
                      <ahyp:hlinkClr xmlns:ahyp="http://schemas.microsoft.com/office/drawing/2018/hyperlinkcolor" val="tx"/>
                    </a:ext>
                  </a:extLst>
                </a:hlinkClick>
              </a:rPr>
              <a:t>1</a:t>
            </a:r>
            <a:r>
              <a:rPr lang="cs-CZ" sz="4000" b="1" i="0" u="none" strike="noStrike" dirty="0">
                <a:solidFill>
                  <a:srgbClr val="002060"/>
                </a:solidFill>
                <a:effectLst/>
                <a:latin typeface="Quire Sans" panose="020B0502040400020003" pitchFamily="34" charset="0"/>
                <a:cs typeface="Quire Sans" panose="020B0502040400020003"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Quire Sans" panose="020B0502040400020003" pitchFamily="34" charset="0"/>
                <a:cs typeface="Quire Sans" panose="020B0502040400020003" pitchFamily="34" charset="0"/>
              </a:rPr>
              <a:t> nebo stavby s nimi související.</a:t>
            </a:r>
          </a:p>
        </p:txBody>
      </p:sp>
    </p:spTree>
    <p:extLst>
      <p:ext uri="{BB962C8B-B14F-4D97-AF65-F5344CB8AC3E}">
        <p14:creationId xmlns:p14="http://schemas.microsoft.com/office/powerpoint/2010/main" val="116468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5D5CE-1EFD-31B7-926B-CBF2B835F6C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054ABD1-D432-73F2-30A0-EA1F21FD3A39}"/>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0DD656AE-C9BA-1406-C620-CFD115E19703}"/>
              </a:ext>
            </a:extLst>
          </p:cNvPr>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B2F0D89C-EB9F-63FD-5C7C-39BB622015A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8F5C4C69-E525-03BB-E6FE-5350AE871C0D}"/>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F30B2CBC-A4B2-CB18-5679-0CF1080732A5}"/>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45669B8C-1963-C03A-B135-F06F4CEDD0FC}"/>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E91AB1BE-DD32-58C5-E869-6E9C69905396}"/>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6299B0C0-308D-1D42-886D-551EBC65E50B}"/>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02E95358-506C-465E-B5F0-077B1497EBE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94CDB58F-715F-DCD6-B1F5-29E1CDA1F15D}"/>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F1E3ED6D-93C6-5D61-0902-266BD859A556}"/>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BE992E10-DA92-3EA8-DFBD-EC0B034EA2FD}"/>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C90FCDC0-CAA9-F771-5993-F683E557FBD9}"/>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8DFE3AB6-5E04-DCB8-6192-1204DB2F9F33}"/>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6A2D8E2D-A823-7271-B614-C98DBC547F73}"/>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1AF8EA5D-1CA3-7F36-4F3A-2249604B2E72}"/>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8326BD41-4BFA-2E3F-E67B-087DE60DBD97}"/>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55CACF0F-1C2B-3700-EE76-11C39874D9E6}"/>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4140818-F9B6-A823-4C6A-210560391F2B}"/>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4982025F-8E46-A849-1300-6ADA44BB1E54}"/>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60FF317-FB0A-723F-BC99-31C8D5673B46}"/>
              </a:ext>
            </a:extLst>
          </p:cNvPr>
          <p:cNvSpPr txBox="1"/>
          <p:nvPr/>
        </p:nvSpPr>
        <p:spPr>
          <a:xfrm>
            <a:off x="2522562" y="2838122"/>
            <a:ext cx="12220073" cy="7171194"/>
          </a:xfrm>
          <a:prstGeom prst="rect">
            <a:avLst/>
          </a:prstGeom>
          <a:noFill/>
        </p:spPr>
        <p:txBody>
          <a:bodyPr wrap="square">
            <a:spAutoFit/>
          </a:bodyPr>
          <a:lstStyle/>
          <a:p>
            <a:pPr algn="just"/>
            <a:r>
              <a:rPr lang="cs-CZ" sz="4000" b="1" i="0" dirty="0">
                <a:solidFill>
                  <a:srgbClr val="002060"/>
                </a:solidFill>
                <a:effectLst/>
                <a:latin typeface="Arial" panose="020B0604020202020204" pitchFamily="34" charset="0"/>
              </a:rPr>
              <a:t>(3) </a:t>
            </a:r>
            <a:r>
              <a:rPr lang="cs-CZ" sz="4000" b="1" i="1" dirty="0">
                <a:solidFill>
                  <a:srgbClr val="002060"/>
                </a:solidFill>
                <a:effectLst/>
                <a:latin typeface="Arial" panose="020B0604020202020204" pitchFamily="34" charset="0"/>
              </a:rPr>
              <a:t>Vodní infrastrukturou </a:t>
            </a:r>
            <a:r>
              <a:rPr lang="cs-CZ" sz="4000" b="1" i="0" dirty="0">
                <a:solidFill>
                  <a:srgbClr val="002060"/>
                </a:solidFill>
                <a:effectLst/>
                <a:latin typeface="Arial" panose="020B0604020202020204" pitchFamily="34" charset="0"/>
              </a:rPr>
              <a:t>se pro účely tohoto zákona rozumí</a:t>
            </a:r>
          </a:p>
          <a:p>
            <a:pPr algn="just"/>
            <a:r>
              <a:rPr lang="cs-CZ" sz="4000" b="1" i="0" dirty="0">
                <a:solidFill>
                  <a:srgbClr val="002060"/>
                </a:solidFill>
                <a:effectLst/>
                <a:latin typeface="Arial" panose="020B0604020202020204" pitchFamily="34" charset="0"/>
              </a:rPr>
              <a:t>a) stavba vodního díla</a:t>
            </a:r>
            <a:r>
              <a:rPr lang="cs-CZ" sz="4000" b="1" i="0" u="none" strike="noStrike" baseline="30000" dirty="0">
                <a:solidFill>
                  <a:srgbClr val="0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11</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umisťovaného v plochách a koridorech vymezených v územním rozvojovém plánu a stavby s ním související, nebo</a:t>
            </a:r>
          </a:p>
          <a:p>
            <a:pPr algn="just"/>
            <a:r>
              <a:rPr lang="cs-CZ" sz="4000" b="1" i="0" dirty="0">
                <a:solidFill>
                  <a:srgbClr val="002060"/>
                </a:solidFill>
                <a:effectLst/>
                <a:latin typeface="Arial" panose="020B0604020202020204" pitchFamily="34" charset="0"/>
              </a:rPr>
              <a:t>b) stavba vodního díla</a:t>
            </a:r>
            <a:r>
              <a:rPr lang="cs-CZ" sz="4000" b="1" i="0" u="none" strike="noStrike" baseline="30000" dirty="0">
                <a:solidFill>
                  <a:srgbClr val="0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11</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budovaná ve veřejném zájmu na ochranu před povodněmi, k prevenci nebo zmírnění následků sucha, jakož i k jiným účelům podle vodního zákona</a:t>
            </a:r>
            <a:r>
              <a:rPr lang="cs-CZ" sz="4000" b="1" i="0" u="none" strike="noStrike" baseline="30000" dirty="0">
                <a:solidFill>
                  <a:srgbClr val="00000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11</a:t>
            </a:r>
            <a:r>
              <a:rPr lang="cs-CZ" sz="4000" b="1" i="0" u="none" strike="noStrike" dirty="0">
                <a:solidFill>
                  <a:srgbClr val="00206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a:t>
            </a:r>
            <a:r>
              <a:rPr lang="cs-CZ" sz="4000" b="1" i="0" dirty="0">
                <a:solidFill>
                  <a:srgbClr val="002060"/>
                </a:solidFill>
                <a:effectLst/>
                <a:latin typeface="Arial" panose="020B0604020202020204" pitchFamily="34" charset="0"/>
              </a:rPr>
              <a:t> a ve veřejném zájmu, a stavby s ní související.</a:t>
            </a:r>
          </a:p>
          <a:p>
            <a:pPr>
              <a:buFont typeface="Wingdings" panose="05000000000000000000" pitchFamily="2" charset="2"/>
              <a:buChar char="q"/>
            </a:pPr>
            <a:endParaRPr lang="cs-CZ" sz="2000" b="1" dirty="0">
              <a:solidFill>
                <a:srgbClr val="002060"/>
              </a:solidFill>
            </a:endParaRPr>
          </a:p>
        </p:txBody>
      </p:sp>
    </p:spTree>
    <p:extLst>
      <p:ext uri="{BB962C8B-B14F-4D97-AF65-F5344CB8AC3E}">
        <p14:creationId xmlns:p14="http://schemas.microsoft.com/office/powerpoint/2010/main" val="255031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0EB4B94AA2444A2F16D775C9B6FAB" ma:contentTypeVersion="0" ma:contentTypeDescription="Vytvoří nový dokument" ma:contentTypeScope="" ma:versionID="1ebf40800d075f05dd33badd59f8eb7f">
  <xsd:schema xmlns:xsd="http://www.w3.org/2001/XMLSchema" xmlns:xs="http://www.w3.org/2001/XMLSchema" xmlns:p="http://schemas.microsoft.com/office/2006/metadata/properties" targetNamespace="http://schemas.microsoft.com/office/2006/metadata/properties" ma:root="true" ma:fieldsID="ba51473e6d4ec2e8577f2065f57c737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D3247A-8BE5-4F14-8861-EB3092464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61F763E-AD66-4B0D-BF1A-F36976BFE4BB}">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0A145F00-A98C-4539-BA9C-D306628C3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2197</Words>
  <Application>Microsoft Office PowerPoint</Application>
  <PresentationFormat>Vlastní</PresentationFormat>
  <Paragraphs>289</Paragraphs>
  <Slides>38</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38</vt:i4>
      </vt:variant>
    </vt:vector>
  </HeadingPairs>
  <TitlesOfParts>
    <vt:vector size="47" baseType="lpstr">
      <vt:lpstr>Arial</vt:lpstr>
      <vt:lpstr>Calibri</vt:lpstr>
      <vt:lpstr>Gill Sans MT</vt:lpstr>
      <vt:lpstr>Quire Sans</vt:lpstr>
      <vt:lpstr>Silka</vt:lpstr>
      <vt:lpstr>Silka Bold</vt:lpstr>
      <vt:lpstr>Silka-SemiBold</vt:lpstr>
      <vt:lpstr>Wingdings</vt:lpstr>
      <vt:lpstr>Office Theme</vt:lpstr>
      <vt:lpstr>Správní právo IV.</vt:lpstr>
      <vt:lpstr>Prezentace aplikace PowerPoint</vt:lpstr>
      <vt:lpstr>1.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Lorem ipsum ipsum</dc:title>
  <dc:creator>Lukáš Nachtigal</dc:creator>
  <cp:lastModifiedBy>Jakub Handrlica</cp:lastModifiedBy>
  <cp:revision>456</cp:revision>
  <dcterms:created xsi:type="dcterms:W3CDTF">2023-09-06T12:34:45Z</dcterms:created>
  <dcterms:modified xsi:type="dcterms:W3CDTF">2024-12-03T18:10:30Z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2023-09-06T00:00:00Z</vt:filetime>
  </property>
  <property fmtid="{D5CDD505-2E9C-101B-9397-08002B2CF9AE}" pid="3" name="Creator">
    <vt:lpwstr>Adobe InDesign 18.5 (Macintosh)</vt:lpwstr>
  </property>
  <property fmtid="{D5CDD505-2E9C-101B-9397-08002B2CF9AE}" pid="4" name="LastSaved">
    <vt:filetime>2023-09-06T00:00:00Z</vt:filetime>
  </property>
  <property fmtid="{D5CDD505-2E9C-101B-9397-08002B2CF9AE}" pid="5" name="Producer">
    <vt:lpwstr>Adobe PDF Library 17.0</vt:lpwstr>
  </property>
  <property fmtid="{D5CDD505-2E9C-101B-9397-08002B2CF9AE}" pid="6" name="ContentTypeId">
    <vt:lpwstr>0x010100B130EB4B94AA2444A2F16D775C9B6FAB</vt:lpwstr>
  </property>
  <property fmtid="{D5CDD505-2E9C-101B-9397-08002B2CF9AE}" pid="7" name="MediaServiceImageTags">
    <vt:lpwstr/>
  </property>
</Properties>
</file>