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75" r:id="rId6"/>
    <p:sldId id="276" r:id="rId7"/>
    <p:sldId id="277" r:id="rId8"/>
    <p:sldId id="278" r:id="rId9"/>
    <p:sldId id="279" r:id="rId10"/>
    <p:sldId id="272" r:id="rId11"/>
    <p:sldId id="280" r:id="rId12"/>
    <p:sldId id="281" r:id="rId13"/>
    <p:sldId id="282" r:id="rId14"/>
    <p:sldId id="283" r:id="rId15"/>
    <p:sldId id="284" r:id="rId16"/>
    <p:sldId id="268" r:id="rId17"/>
    <p:sldId id="269" r:id="rId18"/>
    <p:sldId id="273" r:id="rId19"/>
    <p:sldId id="274" r:id="rId20"/>
    <p:sldId id="285" r:id="rId21"/>
    <p:sldId id="270" r:id="rId2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1" d="100"/>
          <a:sy n="81" d="100"/>
        </p:scale>
        <p:origin x="108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Třetí přednáška –</a:t>
            </a:r>
            <a:r>
              <a:rPr lang="cs-CZ" sz="2800" dirty="0" smtClean="0"/>
              <a:t> </a:t>
            </a:r>
            <a:r>
              <a:rPr lang="cs-CZ" sz="2400" b="1" dirty="0" smtClean="0"/>
              <a:t>PRAMENY PRÁVA v ČR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rozhodnutí Ústavního soudu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Tzv. zrušovací nálezy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Ostatní nálezy</a:t>
            </a:r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PRÁVO I – </a:t>
            </a:r>
            <a:r>
              <a:rPr lang="cs-CZ" sz="2400" b="1" dirty="0" smtClean="0"/>
              <a:t>PRAMENY PRÁVA v ČR </a:t>
            </a:r>
            <a:r>
              <a:rPr lang="cs-CZ" sz="2400" dirty="0" smtClean="0"/>
              <a:t>– </a:t>
            </a:r>
            <a:r>
              <a:rPr lang="cs-CZ" sz="2400" b="1" dirty="0" smtClean="0"/>
              <a:t>rozhodnutí Ústavního soudu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cs-CZ" sz="1900" b="1" dirty="0" smtClean="0"/>
              <a:t>Čl.83</a:t>
            </a:r>
          </a:p>
          <a:p>
            <a:pPr marL="514350" indent="-514350">
              <a:buNone/>
            </a:pPr>
            <a:endParaRPr lang="cs-CZ" sz="1900" b="1" dirty="0" smtClean="0"/>
          </a:p>
          <a:p>
            <a:pPr marL="514350" indent="-514350">
              <a:buNone/>
            </a:pPr>
            <a:r>
              <a:rPr lang="cs-CZ" sz="1900" b="1" dirty="0" smtClean="0"/>
              <a:t>„Ústavní soud je soudním orgánem ochrany ústavnosti.“</a:t>
            </a:r>
          </a:p>
          <a:p>
            <a:pPr marL="514350" indent="-514350">
              <a:buNone/>
            </a:pPr>
            <a:endParaRPr lang="cs-CZ" sz="1900" b="1" dirty="0" smtClean="0"/>
          </a:p>
          <a:p>
            <a:pPr marL="514350" indent="-514350">
              <a:buNone/>
            </a:pPr>
            <a:r>
              <a:rPr lang="cs-CZ" sz="1900" b="1" dirty="0" smtClean="0"/>
              <a:t>Čl.87 </a:t>
            </a:r>
          </a:p>
          <a:p>
            <a:pPr marL="514350" indent="-514350">
              <a:buNone/>
            </a:pPr>
            <a:endParaRPr lang="cs-CZ" sz="1900" b="1" dirty="0" smtClean="0"/>
          </a:p>
          <a:p>
            <a:pPr marL="514350" indent="-514350">
              <a:buNone/>
            </a:pPr>
            <a:r>
              <a:rPr lang="cs-CZ" sz="1900" b="1" dirty="0" smtClean="0"/>
              <a:t> (1) Ústavní soud rozhoduje </a:t>
            </a:r>
          </a:p>
          <a:p>
            <a:pPr marL="514350" indent="-514350">
              <a:buNone/>
            </a:pPr>
            <a:r>
              <a:rPr lang="cs-CZ" sz="1900" dirty="0" smtClean="0"/>
              <a:t> a) </a:t>
            </a:r>
            <a:r>
              <a:rPr lang="cs-CZ" sz="1900" b="1" dirty="0" smtClean="0"/>
              <a:t>o zrušení zákonů nebo jejich jednotlivých ustanovení, jsou-li v rozporu s ústavním pořádkem</a:t>
            </a:r>
            <a:r>
              <a:rPr lang="cs-CZ" sz="1900" dirty="0" smtClean="0"/>
              <a:t>,</a:t>
            </a:r>
          </a:p>
          <a:p>
            <a:pPr marL="514350" indent="-514350">
              <a:buNone/>
            </a:pPr>
            <a:r>
              <a:rPr lang="cs-CZ" sz="1900" dirty="0" smtClean="0"/>
              <a:t> b</a:t>
            </a:r>
            <a:r>
              <a:rPr lang="cs-CZ" sz="1900" b="1" dirty="0" smtClean="0"/>
              <a:t>) o zrušení jiných právních předpisů </a:t>
            </a:r>
            <a:r>
              <a:rPr lang="cs-CZ" sz="1900" dirty="0" smtClean="0"/>
              <a:t>nebo jejich jednotlivých ustanovení, jsou-li v rozporu s ústavním pořádkem nebo zákonem,</a:t>
            </a:r>
          </a:p>
          <a:p>
            <a:pPr marL="514350" indent="-514350">
              <a:buNone/>
            </a:pPr>
            <a:r>
              <a:rPr lang="cs-CZ" sz="1900" dirty="0" smtClean="0"/>
              <a:t> c) </a:t>
            </a:r>
            <a:r>
              <a:rPr lang="cs-CZ" sz="1900" b="1" dirty="0" smtClean="0"/>
              <a:t>o ústavní stížnosti orgánů územní samosprávy </a:t>
            </a:r>
            <a:r>
              <a:rPr lang="cs-CZ" sz="1900" dirty="0" smtClean="0"/>
              <a:t>proti nezákonnému zásahu státu,</a:t>
            </a:r>
          </a:p>
          <a:p>
            <a:pPr marL="514350" indent="-514350">
              <a:buNone/>
            </a:pPr>
            <a:r>
              <a:rPr lang="cs-CZ" sz="1900" dirty="0" smtClean="0"/>
              <a:t> d) </a:t>
            </a:r>
            <a:r>
              <a:rPr lang="cs-CZ" sz="1900" b="1" dirty="0" smtClean="0"/>
              <a:t>o ústavní stížnosti proti pravomocnému rozhodnutí a jinému zásahu orgánů veřejné moci do ústavně zaručených základních práv a svobod,</a:t>
            </a:r>
          </a:p>
          <a:p>
            <a:pPr marL="514350" indent="-514350">
              <a:buNone/>
            </a:pPr>
            <a:r>
              <a:rPr lang="cs-CZ" sz="1900" dirty="0" smtClean="0"/>
              <a:t> e) o opravném prostředku proti rozhodnutí ve věci ověření volby poslance nebo senátora,</a:t>
            </a:r>
          </a:p>
          <a:p>
            <a:pPr marL="514350" indent="-514350">
              <a:buNone/>
            </a:pPr>
            <a:r>
              <a:rPr lang="cs-CZ" sz="1900" dirty="0" smtClean="0"/>
              <a:t> f) v pochybnostech o ztrátě volitelnosti a o neslučitelnosti výkonu funkcí poslance nebo senátora podle čl. 25,</a:t>
            </a:r>
          </a:p>
          <a:p>
            <a:pPr marL="514350" indent="-514350">
              <a:buNone/>
            </a:pPr>
            <a:r>
              <a:rPr lang="cs-CZ" sz="1900" dirty="0" smtClean="0"/>
              <a:t> g) o ústavní žalobě Senátu proti prezidentu republiky podle čl. 65 odst. 2,</a:t>
            </a:r>
          </a:p>
          <a:p>
            <a:pPr marL="514350" indent="-514350">
              <a:buNone/>
            </a:pPr>
            <a:r>
              <a:rPr lang="cs-CZ" sz="1900" dirty="0" smtClean="0"/>
              <a:t> h) o návrhu prezidenta republiky na zrušení usnesení Poslanecké sněmovny a Senátu podle čl. 66,</a:t>
            </a:r>
          </a:p>
          <a:p>
            <a:pPr marL="514350" indent="-514350">
              <a:buNone/>
            </a:pPr>
            <a:r>
              <a:rPr lang="cs-CZ" sz="1900" dirty="0" smtClean="0"/>
              <a:t> i) o opatřeních nezbytných k provedení rozhodnutí mezinárodního soudu, které je pro Českou republiku závazné, pokud je nelze provést jinak,</a:t>
            </a:r>
          </a:p>
          <a:p>
            <a:pPr marL="514350" indent="-514350">
              <a:buNone/>
            </a:pPr>
            <a:r>
              <a:rPr lang="cs-CZ" sz="1900" dirty="0" smtClean="0"/>
              <a:t> j) o tom, zda rozhodnutí o rozpuštění politické strany nebo jiné rozhodnutí týkající se činnosti politické strany je ve shodě s ústavními nebo jinými zákony,</a:t>
            </a:r>
          </a:p>
          <a:p>
            <a:pPr marL="514350" indent="-514350">
              <a:buNone/>
            </a:pPr>
            <a:r>
              <a:rPr lang="cs-CZ" sz="1900" dirty="0" smtClean="0"/>
              <a:t> k) spory o rozsah kompetencí státních orgánů a orgánů územní samosprávy, nepřísluší-li podle zákona jinému orgánu.</a:t>
            </a:r>
          </a:p>
          <a:p>
            <a:pPr marL="514350" indent="-514350">
              <a:buNone/>
            </a:pPr>
            <a:r>
              <a:rPr lang="cs-CZ" sz="1900" dirty="0" smtClean="0"/>
              <a:t> l) zrušeno</a:t>
            </a:r>
          </a:p>
          <a:p>
            <a:pPr marL="514350" indent="-514350">
              <a:buNone/>
            </a:pPr>
            <a:r>
              <a:rPr lang="cs-CZ" sz="1900" dirty="0" smtClean="0"/>
              <a:t>m) zrušeno</a:t>
            </a:r>
          </a:p>
          <a:p>
            <a:pPr marL="514350" indent="-514350">
              <a:buNone/>
            </a:pPr>
            <a:endParaRPr lang="cs-CZ" sz="1900" dirty="0" smtClean="0"/>
          </a:p>
          <a:p>
            <a:pPr marL="514350" indent="-514350">
              <a:buNone/>
            </a:pPr>
            <a:r>
              <a:rPr lang="cs-CZ" sz="1900" b="1" dirty="0" smtClean="0"/>
              <a:t>(2) Ústavní soud dále rozhoduje o souladu mezinárodní smlouvy podle čl. 10a a čl. 49 s ústavním pořádkem, a to před její ratifikací. Do rozhodnutí Ústavního soudu nemůže být smlouva ratifikována</a:t>
            </a:r>
            <a:r>
              <a:rPr lang="cs-CZ" sz="1900" dirty="0" smtClean="0"/>
              <a:t>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722212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000" dirty="0"/>
              <a:t>PRÁVO I – </a:t>
            </a:r>
            <a:r>
              <a:rPr lang="cs-CZ" sz="2000" b="1" dirty="0"/>
              <a:t>PRAMENY PRÁVA v ČR </a:t>
            </a:r>
            <a:r>
              <a:rPr lang="cs-CZ" sz="2000" dirty="0"/>
              <a:t>– </a:t>
            </a:r>
            <a:r>
              <a:rPr lang="cs-CZ" sz="2000" b="1" dirty="0"/>
              <a:t>rozhodnutí Ústavního soudu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/>
              <a:t>Řízení o zrušení zákonů a jiných právních </a:t>
            </a:r>
            <a:r>
              <a:rPr lang="cs-CZ" sz="1400" b="1" dirty="0" smtClean="0"/>
              <a:t>předpisů </a:t>
            </a:r>
            <a:r>
              <a:rPr lang="cs-CZ" sz="1400" dirty="0" smtClean="0"/>
              <a:t>jde </a:t>
            </a:r>
            <a:r>
              <a:rPr lang="cs-CZ" sz="1400" dirty="0"/>
              <a:t>o </a:t>
            </a:r>
            <a:r>
              <a:rPr lang="cs-CZ" sz="1400" i="1" dirty="0"/>
              <a:t>abstraktní či konkrétní kontrolu ústavnosti norem</a:t>
            </a:r>
            <a:endParaRPr lang="cs-CZ" sz="1400" dirty="0"/>
          </a:p>
          <a:p>
            <a:endParaRPr lang="cs-CZ" sz="1400" b="1" dirty="0" smtClean="0"/>
          </a:p>
          <a:p>
            <a:r>
              <a:rPr lang="cs-CZ" sz="1400" b="1" dirty="0" smtClean="0"/>
              <a:t>návrh </a:t>
            </a:r>
            <a:r>
              <a:rPr lang="cs-CZ" sz="1400" b="1" i="1" dirty="0"/>
              <a:t>na zrušení zákona</a:t>
            </a:r>
            <a:r>
              <a:rPr lang="cs-CZ" sz="1400" b="1" dirty="0"/>
              <a:t> (nebo jeho částí) jsou </a:t>
            </a:r>
            <a:r>
              <a:rPr lang="cs-CZ" sz="1400" b="1" i="1" dirty="0"/>
              <a:t>oprávněni podat:</a:t>
            </a:r>
            <a:endParaRPr lang="cs-CZ" sz="1400" b="1" dirty="0"/>
          </a:p>
          <a:p>
            <a:pPr lvl="1"/>
            <a:r>
              <a:rPr lang="cs-CZ" sz="1100" dirty="0"/>
              <a:t>prezident</a:t>
            </a:r>
          </a:p>
          <a:p>
            <a:pPr lvl="1"/>
            <a:r>
              <a:rPr lang="cs-CZ" sz="1100" dirty="0"/>
              <a:t>min. 41 poslanců/17 senátorů</a:t>
            </a:r>
          </a:p>
          <a:p>
            <a:pPr lvl="1"/>
            <a:r>
              <a:rPr lang="cs-CZ" sz="1100" dirty="0"/>
              <a:t>senát ÚS v souvislosti s rozhodováním o ústavní stížnosti</a:t>
            </a:r>
          </a:p>
          <a:p>
            <a:pPr lvl="1"/>
            <a:r>
              <a:rPr lang="cs-CZ" sz="1100" dirty="0"/>
              <a:t>vláda, pokud má provést rozhodnutí mezinárodního soudu</a:t>
            </a:r>
          </a:p>
          <a:p>
            <a:pPr lvl="1"/>
            <a:r>
              <a:rPr lang="cs-CZ" sz="1100" dirty="0"/>
              <a:t>ten, kdo podal ústavní stížnost (jejíž předmětem je skutečnost, která nastala uplatněním takového zákona)</a:t>
            </a:r>
          </a:p>
          <a:p>
            <a:pPr lvl="1"/>
            <a:r>
              <a:rPr lang="cs-CZ" sz="1100" dirty="0"/>
              <a:t>ten, kdo podal návrh na obnovu řízení (viz výše)</a:t>
            </a:r>
          </a:p>
          <a:p>
            <a:pPr lvl="1"/>
            <a:r>
              <a:rPr lang="cs-CZ" sz="1100" dirty="0"/>
              <a:t>obecný soud v souvislosti se svou rozhodovací činností dle čl. 95 odst. 2 Ústavy</a:t>
            </a:r>
          </a:p>
          <a:p>
            <a:pPr lvl="1"/>
            <a:r>
              <a:rPr lang="cs-CZ" sz="1100" dirty="0"/>
              <a:t>plénum ÚS, jsou-li dány důvody dle § 78 odst. 2 ZÚS (plénum při rozhodování o ústavní stížnosti zjistí rozpor zákona, na jehož základě vznikla skutečnost, jež je předmětem stížnosti, s ústavním pořádkem)</a:t>
            </a:r>
          </a:p>
          <a:p>
            <a:endParaRPr lang="cs-CZ" sz="1400" b="1" dirty="0" smtClean="0"/>
          </a:p>
          <a:p>
            <a:r>
              <a:rPr lang="cs-CZ" sz="1400" b="1" dirty="0" smtClean="0"/>
              <a:t>návrh </a:t>
            </a:r>
            <a:r>
              <a:rPr lang="cs-CZ" sz="1400" b="1" dirty="0"/>
              <a:t>na </a:t>
            </a:r>
            <a:r>
              <a:rPr lang="cs-CZ" sz="1400" b="1" i="1" dirty="0"/>
              <a:t>zrušení podzákonného právního předpisu</a:t>
            </a:r>
            <a:r>
              <a:rPr lang="cs-CZ" sz="1400" b="1" dirty="0"/>
              <a:t> (nebo jeho částí) jsou </a:t>
            </a:r>
            <a:r>
              <a:rPr lang="cs-CZ" sz="1400" b="1" i="1" dirty="0"/>
              <a:t>oprávnění podat:</a:t>
            </a:r>
            <a:endParaRPr lang="cs-CZ" sz="1400" b="1" dirty="0"/>
          </a:p>
          <a:p>
            <a:pPr lvl="1"/>
            <a:r>
              <a:rPr lang="cs-CZ" sz="1100" dirty="0"/>
              <a:t>vláda</a:t>
            </a:r>
          </a:p>
          <a:p>
            <a:pPr lvl="1"/>
            <a:r>
              <a:rPr lang="cs-CZ" sz="1100" dirty="0"/>
              <a:t>min. 25 poslanců / 10 senátorů</a:t>
            </a:r>
          </a:p>
          <a:p>
            <a:pPr lvl="1"/>
            <a:r>
              <a:rPr lang="cs-CZ" sz="1100" dirty="0"/>
              <a:t>senát ÚS v souvislosti s rozhodováním o ústavní stížnosti</a:t>
            </a:r>
          </a:p>
          <a:p>
            <a:pPr lvl="1"/>
            <a:r>
              <a:rPr lang="cs-CZ" sz="1100" dirty="0"/>
              <a:t>ten, kdo podal ústavní stížnost</a:t>
            </a:r>
          </a:p>
          <a:p>
            <a:pPr lvl="1"/>
            <a:r>
              <a:rPr lang="cs-CZ" sz="1100" dirty="0"/>
              <a:t>ten, kdo podal návrh na obnovu řízení</a:t>
            </a:r>
          </a:p>
          <a:p>
            <a:pPr lvl="1"/>
            <a:r>
              <a:rPr lang="cs-CZ" sz="1100" dirty="0"/>
              <a:t>zastupitelstvo kraje</a:t>
            </a:r>
          </a:p>
          <a:p>
            <a:pPr lvl="1"/>
            <a:r>
              <a:rPr lang="cs-CZ" sz="1100" dirty="0"/>
              <a:t>Veřejný ochránce práv</a:t>
            </a:r>
          </a:p>
          <a:p>
            <a:pPr lvl="1"/>
            <a:r>
              <a:rPr lang="cs-CZ" sz="1100" dirty="0"/>
              <a:t>plénum ÚS, jsou-li dány důvody dle § 78 odst. 2 ZÚS</a:t>
            </a:r>
          </a:p>
          <a:p>
            <a:pPr lvl="1"/>
            <a:r>
              <a:rPr lang="cs-CZ" sz="1100" dirty="0"/>
              <a:t>ministerstvo vnitra smí podat návrh na zrušení obecně závazné vyhlášky obce/kraje/Prahy</a:t>
            </a:r>
          </a:p>
          <a:p>
            <a:pPr lvl="1"/>
            <a:r>
              <a:rPr lang="cs-CZ" sz="1100" dirty="0"/>
              <a:t>příslušné ministerstvo/ústřední správní úřad smí podat návrh na zrušení nařízení obce/kraje/Prahy</a:t>
            </a:r>
          </a:p>
          <a:p>
            <a:pPr lvl="1"/>
            <a:r>
              <a:rPr lang="cs-CZ" sz="1100" dirty="0"/>
              <a:t>ředitel krajského úřadu smí podat návrh na zrušení nařízení obce, která spadá do jeho území</a:t>
            </a:r>
          </a:p>
          <a:p>
            <a:pPr lvl="1"/>
            <a:r>
              <a:rPr lang="cs-CZ" sz="1100" dirty="0"/>
              <a:t>zastupitelstvo obce smí podat návrh na zrušení vyhlášky nebo nařízení kraje, do nějž spadá</a:t>
            </a:r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29253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Předpisy vydávané výkonnou mocí a správními úřady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200" dirty="0" smtClean="0"/>
              <a:t>Obecná </a:t>
            </a:r>
            <a:r>
              <a:rPr lang="cs-CZ" sz="2200" b="1" dirty="0" smtClean="0"/>
              <a:t>forma </a:t>
            </a:r>
            <a:r>
              <a:rPr lang="cs-CZ" sz="2200" b="1" dirty="0" err="1" smtClean="0"/>
              <a:t>normotvorby</a:t>
            </a:r>
            <a:r>
              <a:rPr lang="cs-CZ" sz="2200" b="1" dirty="0" smtClean="0"/>
              <a:t> veřejné správy a jí svěřené pravomoci </a:t>
            </a:r>
            <a:r>
              <a:rPr lang="cs-CZ" sz="2200" dirty="0" smtClean="0"/>
              <a:t>upravovat obecně závaznými normami společenské vztahy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Atribut </a:t>
            </a:r>
            <a:r>
              <a:rPr lang="cs-CZ" sz="2200" b="1" dirty="0" smtClean="0"/>
              <a:t>výkonné moci </a:t>
            </a:r>
            <a:r>
              <a:rPr lang="cs-CZ" sz="2200" dirty="0" smtClean="0"/>
              <a:t>(tj. exekutivy)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Nesmí být </a:t>
            </a:r>
            <a:r>
              <a:rPr lang="cs-CZ" sz="2200" dirty="0" err="1" smtClean="0"/>
              <a:t>praeter</a:t>
            </a:r>
            <a:r>
              <a:rPr lang="cs-CZ" sz="2200" dirty="0" smtClean="0"/>
              <a:t> legem naopak vždy </a:t>
            </a:r>
            <a:r>
              <a:rPr lang="cs-CZ" sz="2200" b="1" dirty="0" err="1" smtClean="0"/>
              <a:t>intra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et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secundum</a:t>
            </a:r>
            <a:r>
              <a:rPr lang="cs-CZ" sz="2200" b="1" dirty="0" smtClean="0"/>
              <a:t> legem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Až na výjimky projev </a:t>
            </a:r>
            <a:r>
              <a:rPr lang="cs-CZ" sz="2200" b="1" dirty="0" smtClean="0"/>
              <a:t>delegované (odvozené normotvorby</a:t>
            </a:r>
            <a:r>
              <a:rPr lang="cs-CZ" sz="22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Mají výhradně </a:t>
            </a:r>
            <a:r>
              <a:rPr lang="cs-CZ" sz="2200" b="1" dirty="0" smtClean="0"/>
              <a:t>obecný charakter a </a:t>
            </a:r>
            <a:r>
              <a:rPr lang="cs-CZ" sz="2200" dirty="0" smtClean="0"/>
              <a:t>rysy</a:t>
            </a:r>
            <a:r>
              <a:rPr lang="cs-CZ" sz="2200" b="1" dirty="0" smtClean="0"/>
              <a:t> rychlosti, operativnosti, specializace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Subjekt, který  je vydal je může </a:t>
            </a:r>
            <a:r>
              <a:rPr lang="cs-CZ" sz="2200" b="1" dirty="0" smtClean="0"/>
              <a:t>kdykoli změnit, nebo zrušit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Dle ústavy mají </a:t>
            </a:r>
            <a:r>
              <a:rPr lang="cs-CZ" sz="2200" b="1" dirty="0" smtClean="0"/>
              <a:t>oprávnění vydávat nařízení: Vláda </a:t>
            </a:r>
            <a:r>
              <a:rPr lang="cs-CZ" sz="2200" dirty="0" smtClean="0"/>
              <a:t>(k provedení zákona a v jeho mezích), </a:t>
            </a:r>
            <a:r>
              <a:rPr lang="cs-CZ" sz="2200" b="1" dirty="0" smtClean="0"/>
              <a:t>ministerstva, jiné správní úřady a orgány územní samosprávy </a:t>
            </a:r>
            <a:r>
              <a:rPr lang="cs-CZ" sz="2200" dirty="0" smtClean="0"/>
              <a:t>(na základě zákona a v jeho mezích) </a:t>
            </a:r>
          </a:p>
          <a:p>
            <a:pPr>
              <a:buFont typeface="Wingdings" pitchFamily="2" charset="2"/>
              <a:buChar char="Ø"/>
            </a:pPr>
            <a:r>
              <a:rPr lang="cs-CZ" sz="2200" b="1" dirty="0" smtClean="0"/>
              <a:t>Ústavní zakotvení</a:t>
            </a:r>
            <a:endParaRPr lang="cs-CZ" sz="2200" dirty="0" smtClean="0"/>
          </a:p>
          <a:p>
            <a:pPr lvl="1">
              <a:buNone/>
            </a:pPr>
            <a:r>
              <a:rPr lang="cs-CZ" sz="1600" b="1" dirty="0" smtClean="0"/>
              <a:t>Čl.78  Ústavy</a:t>
            </a:r>
          </a:p>
          <a:p>
            <a:pPr lvl="1">
              <a:buNone/>
            </a:pPr>
            <a:r>
              <a:rPr lang="cs-CZ" sz="1600" b="1" dirty="0" smtClean="0"/>
              <a:t>„K provedení zákona a v jeho mezích je vláda oprávněna vydávat nařízení. Nařízení podepisuje předseda vlády a příslušný člen vlády.“</a:t>
            </a:r>
          </a:p>
          <a:p>
            <a:pPr lvl="1">
              <a:buNone/>
            </a:pPr>
            <a:r>
              <a:rPr lang="cs-CZ" sz="1600" b="1" dirty="0" smtClean="0"/>
              <a:t>Čl.79  Ústavy</a:t>
            </a:r>
          </a:p>
          <a:p>
            <a:pPr lvl="1">
              <a:buNone/>
            </a:pPr>
            <a:r>
              <a:rPr lang="cs-CZ" sz="1600" b="1" dirty="0" smtClean="0"/>
              <a:t>(3) „Ministerstva, jiné správní úřady a orgány územní samosprávy mohou na základě a v mezích zákona vydávat právní předpisy, jsou-li k tomu zákonem zmocněny.“</a:t>
            </a:r>
          </a:p>
          <a:p>
            <a:pPr lvl="1"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„</a:t>
            </a:r>
            <a:r>
              <a:rPr lang="cs-CZ" sz="2400" dirty="0" err="1" smtClean="0"/>
              <a:t>normotvorba</a:t>
            </a:r>
            <a:r>
              <a:rPr lang="cs-CZ" sz="2400" dirty="0" smtClean="0"/>
              <a:t> prezidenta republiky“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61653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4800" dirty="0" smtClean="0"/>
              <a:t>Čl.62 </a:t>
            </a:r>
          </a:p>
          <a:p>
            <a:pPr>
              <a:buNone/>
            </a:pPr>
            <a:r>
              <a:rPr lang="cs-CZ" sz="4800" b="1" dirty="0" smtClean="0"/>
              <a:t>Prezident republiky</a:t>
            </a:r>
          </a:p>
          <a:p>
            <a:pPr>
              <a:buNone/>
            </a:pPr>
            <a:r>
              <a:rPr lang="cs-CZ" sz="4800" dirty="0" smtClean="0"/>
              <a:t> a) jmenuje a odvolává předsedu a další členy vlády a přijímá jejich demisi, odvolává vládu a přijímá její demisi,</a:t>
            </a:r>
          </a:p>
          <a:p>
            <a:pPr>
              <a:buNone/>
            </a:pPr>
            <a:r>
              <a:rPr lang="cs-CZ" sz="4800" dirty="0" smtClean="0"/>
              <a:t> b) svolává zasedání Poslanecké sněmovny,</a:t>
            </a:r>
          </a:p>
          <a:p>
            <a:pPr>
              <a:buNone/>
            </a:pPr>
            <a:r>
              <a:rPr lang="cs-CZ" sz="4800" dirty="0" smtClean="0"/>
              <a:t> c) rozpouští Poslaneckou sněmovnu,</a:t>
            </a:r>
          </a:p>
          <a:p>
            <a:pPr>
              <a:buNone/>
            </a:pPr>
            <a:r>
              <a:rPr lang="cs-CZ" sz="4800" dirty="0" smtClean="0"/>
              <a:t> d) pověřuje vládu, jejíž demisi přijal nebo kterou odvolal, vykonáváním jejích funkcí prozatímně až do jmenování nové vlády,</a:t>
            </a:r>
          </a:p>
          <a:p>
            <a:pPr>
              <a:buNone/>
            </a:pPr>
            <a:r>
              <a:rPr lang="cs-CZ" sz="4800" dirty="0" smtClean="0"/>
              <a:t> e) jmenuje soudce Ústavního soudu, jeho předsedu a místopředsedy, </a:t>
            </a:r>
          </a:p>
          <a:p>
            <a:pPr>
              <a:buNone/>
            </a:pPr>
            <a:r>
              <a:rPr lang="cs-CZ" sz="4800" dirty="0" smtClean="0"/>
              <a:t>f) jmenuje ze soudců předsedu a místopředsedy Nejvyššího soudu,</a:t>
            </a:r>
          </a:p>
          <a:p>
            <a:pPr>
              <a:buNone/>
            </a:pPr>
            <a:r>
              <a:rPr lang="cs-CZ" sz="4800" dirty="0" smtClean="0"/>
              <a:t> g) </a:t>
            </a:r>
            <a:r>
              <a:rPr lang="cs-CZ" sz="4800" b="1" dirty="0" smtClean="0"/>
              <a:t>odpouští a zmírňuje tresty uložené soudem a zahlazuje odsouzení,</a:t>
            </a:r>
          </a:p>
          <a:p>
            <a:pPr>
              <a:buNone/>
            </a:pPr>
            <a:r>
              <a:rPr lang="cs-CZ" sz="4800" dirty="0" smtClean="0"/>
              <a:t> h) má právo vrátit Parlamentu přijatý zákon s výjimkou zákona ústavního,</a:t>
            </a:r>
          </a:p>
          <a:p>
            <a:pPr>
              <a:buNone/>
            </a:pPr>
            <a:r>
              <a:rPr lang="cs-CZ" sz="4800" dirty="0" smtClean="0"/>
              <a:t> i) podepisuje zákony,</a:t>
            </a:r>
          </a:p>
          <a:p>
            <a:pPr>
              <a:buNone/>
            </a:pPr>
            <a:r>
              <a:rPr lang="cs-CZ" sz="4800" dirty="0" smtClean="0"/>
              <a:t> j) jmenuje prezidenta a viceprezidenta Nejvyššího kontrolního úřadu,</a:t>
            </a:r>
          </a:p>
          <a:p>
            <a:pPr>
              <a:buNone/>
            </a:pPr>
            <a:r>
              <a:rPr lang="cs-CZ" sz="4800" dirty="0" smtClean="0"/>
              <a:t> k) jmenuje členy Bankovní rady České národní banky.</a:t>
            </a:r>
          </a:p>
          <a:p>
            <a:pPr>
              <a:buNone/>
            </a:pPr>
            <a:r>
              <a:rPr lang="cs-CZ" sz="4800" dirty="0" smtClean="0"/>
              <a:t> l) zrušeno</a:t>
            </a:r>
          </a:p>
          <a:p>
            <a:pPr>
              <a:buNone/>
            </a:pPr>
            <a:endParaRPr lang="cs-CZ" sz="4800" dirty="0" smtClean="0"/>
          </a:p>
          <a:p>
            <a:pPr>
              <a:buNone/>
            </a:pPr>
            <a:r>
              <a:rPr lang="cs-CZ" sz="4800" dirty="0" smtClean="0"/>
              <a:t>Čl.63</a:t>
            </a:r>
          </a:p>
          <a:p>
            <a:pPr>
              <a:buNone/>
            </a:pPr>
            <a:r>
              <a:rPr lang="cs-CZ" sz="4800" dirty="0" smtClean="0"/>
              <a:t> (1) Prezident republiky dále</a:t>
            </a:r>
          </a:p>
          <a:p>
            <a:pPr>
              <a:buNone/>
            </a:pPr>
            <a:r>
              <a:rPr lang="cs-CZ" sz="4800" dirty="0" smtClean="0"/>
              <a:t> a) zastupuje stát navenek,</a:t>
            </a:r>
          </a:p>
          <a:p>
            <a:pPr>
              <a:buNone/>
            </a:pPr>
            <a:r>
              <a:rPr lang="cs-CZ" sz="4800" dirty="0" smtClean="0"/>
              <a:t> b) </a:t>
            </a:r>
            <a:r>
              <a:rPr lang="cs-CZ" sz="4800" b="1" dirty="0" smtClean="0"/>
              <a:t>sjednává a ratifikuje mezinárodní smlouvy; sjednávání mezinárodních smluv může přenést na vládu nebo s jejím souhlasem na její jednotlivé členy,</a:t>
            </a:r>
          </a:p>
          <a:p>
            <a:pPr>
              <a:buNone/>
            </a:pPr>
            <a:r>
              <a:rPr lang="cs-CZ" sz="4800" dirty="0" smtClean="0"/>
              <a:t> c) je vrchním velitelem ozbrojených sil,</a:t>
            </a:r>
          </a:p>
          <a:p>
            <a:pPr>
              <a:buNone/>
            </a:pPr>
            <a:r>
              <a:rPr lang="cs-CZ" sz="4800" dirty="0" smtClean="0"/>
              <a:t> d) přijímá vedoucí zastupitelských misí,</a:t>
            </a:r>
          </a:p>
          <a:p>
            <a:pPr>
              <a:buNone/>
            </a:pPr>
            <a:r>
              <a:rPr lang="cs-CZ" sz="4800" dirty="0" smtClean="0"/>
              <a:t> e) pověřuje a odvolává vedoucí zastupitelských misí,</a:t>
            </a:r>
          </a:p>
          <a:p>
            <a:pPr>
              <a:buNone/>
            </a:pPr>
            <a:r>
              <a:rPr lang="cs-CZ" sz="4800" dirty="0" smtClean="0"/>
              <a:t> f) vyhlašuje volby do Poslanecké sněmovny a do Senátu,</a:t>
            </a:r>
          </a:p>
          <a:p>
            <a:pPr>
              <a:buNone/>
            </a:pPr>
            <a:r>
              <a:rPr lang="cs-CZ" sz="4800" dirty="0" smtClean="0"/>
              <a:t> g) jmenuje a povyšuje generály,</a:t>
            </a:r>
          </a:p>
          <a:p>
            <a:pPr>
              <a:buNone/>
            </a:pPr>
            <a:r>
              <a:rPr lang="cs-CZ" sz="4800" dirty="0" smtClean="0"/>
              <a:t> h) propůjčuje a uděluje státní vyznamenání, nezmocní-li k tomu jiný orgán,</a:t>
            </a:r>
          </a:p>
          <a:p>
            <a:pPr>
              <a:buNone/>
            </a:pPr>
            <a:r>
              <a:rPr lang="cs-CZ" sz="4800" dirty="0" smtClean="0"/>
              <a:t> i) jmenuje soudce,</a:t>
            </a:r>
          </a:p>
          <a:p>
            <a:pPr>
              <a:buNone/>
            </a:pPr>
            <a:r>
              <a:rPr lang="cs-CZ" sz="4800" dirty="0" smtClean="0"/>
              <a:t> j) </a:t>
            </a:r>
            <a:r>
              <a:rPr lang="cs-CZ" sz="4800" b="1" dirty="0" smtClean="0"/>
              <a:t>nařizuje, aby se trestní řízení nezahajovalo, a bylo-li zahájeno, aby se v něm nepokračovalo</a:t>
            </a:r>
            <a:r>
              <a:rPr lang="cs-CZ" sz="4800" dirty="0" smtClean="0"/>
              <a:t>,</a:t>
            </a:r>
          </a:p>
          <a:p>
            <a:pPr>
              <a:buNone/>
            </a:pPr>
            <a:r>
              <a:rPr lang="cs-CZ" sz="4800" b="1" dirty="0" smtClean="0"/>
              <a:t> k) má právo udělovat amnestii.</a:t>
            </a:r>
          </a:p>
          <a:p>
            <a:pPr>
              <a:buNone/>
            </a:pPr>
            <a:r>
              <a:rPr lang="cs-CZ" sz="4800" dirty="0" smtClean="0"/>
              <a:t> (2) Prezidentovi republiky </a:t>
            </a:r>
            <a:r>
              <a:rPr lang="cs-CZ" sz="4800" b="1" dirty="0" smtClean="0"/>
              <a:t>přísluší vykonávat i pravomoci, které nejsou výslovně v ústavním zákoně uvedeny, stanoví-li tak zákon.</a:t>
            </a:r>
          </a:p>
          <a:p>
            <a:pPr>
              <a:buNone/>
            </a:pPr>
            <a:r>
              <a:rPr lang="cs-CZ" sz="4800" b="1" dirty="0" smtClean="0"/>
              <a:t>(3) Rozhodnutí prezidenta republiky vydané podle odstavců 1 a 2 vyžaduje ke své platnosti spolupodpis předsedy vlády nebo jím pověřeného člena vlády.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6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OBECNĚ ZÁVAZNÉ VYHLÁŠKY ÚZEMNÍCH SAMOSPRÁVNÝCH CELKŮ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4400" b="1" dirty="0" smtClean="0"/>
              <a:t>Forma </a:t>
            </a:r>
            <a:r>
              <a:rPr lang="cs-CZ" sz="4400" b="1" dirty="0" err="1" smtClean="0"/>
              <a:t>normotvorby</a:t>
            </a:r>
            <a:r>
              <a:rPr lang="cs-CZ" sz="4400" b="1" dirty="0" smtClean="0"/>
              <a:t> subjektů územní samosprávy </a:t>
            </a:r>
            <a:r>
              <a:rPr lang="cs-CZ" dirty="0" smtClean="0"/>
              <a:t> </a:t>
            </a:r>
            <a:r>
              <a:rPr lang="cs-CZ" sz="4400" dirty="0" smtClean="0"/>
              <a:t>(obce a kraje) a způsob </a:t>
            </a:r>
            <a:r>
              <a:rPr lang="cs-CZ" sz="4400" b="1" dirty="0" smtClean="0"/>
              <a:t>realizace práva na samosprávu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Náleží do </a:t>
            </a:r>
            <a:r>
              <a:rPr lang="cs-CZ" sz="4400" b="1" dirty="0" smtClean="0"/>
              <a:t>samostatné působnosti </a:t>
            </a:r>
            <a:r>
              <a:rPr lang="cs-CZ" sz="4400" dirty="0" smtClean="0"/>
              <a:t>územních samosprávných celků</a:t>
            </a:r>
          </a:p>
          <a:p>
            <a:pPr>
              <a:buFont typeface="Wingdings" pitchFamily="2" charset="2"/>
              <a:buChar char="Ø"/>
            </a:pPr>
            <a:r>
              <a:rPr lang="cs-CZ" sz="4400" b="1" dirty="0" smtClean="0"/>
              <a:t>Ústavní základ čl. 104 Ústavy:</a:t>
            </a:r>
          </a:p>
          <a:p>
            <a:pPr>
              <a:buNone/>
            </a:pPr>
            <a:r>
              <a:rPr lang="cs-CZ" dirty="0" smtClean="0"/>
              <a:t> (3) „Zastupitelstva mohou v mezích své působnosti vydávat obecně závazné vyhlášky.“</a:t>
            </a:r>
          </a:p>
          <a:p>
            <a:pPr>
              <a:buFont typeface="Wingdings" pitchFamily="2" charset="2"/>
              <a:buChar char="Ø"/>
            </a:pPr>
            <a:r>
              <a:rPr lang="cs-CZ" sz="4000" b="1" dirty="0" smtClean="0"/>
              <a:t>Zákonná úprava působnosti:</a:t>
            </a:r>
          </a:p>
          <a:p>
            <a:pPr>
              <a:buNone/>
            </a:pPr>
            <a:r>
              <a:rPr lang="cs-CZ" sz="4000" b="1" dirty="0" smtClean="0"/>
              <a:t>	</a:t>
            </a:r>
            <a:r>
              <a:rPr lang="cs-CZ" b="1" dirty="0" smtClean="0"/>
              <a:t>Zákon č. 128/2000 Sb. o obcích („obecní zřízení“)</a:t>
            </a:r>
          </a:p>
          <a:p>
            <a:pPr>
              <a:buNone/>
            </a:pPr>
            <a:r>
              <a:rPr lang="cs-CZ" b="1" dirty="0" smtClean="0"/>
              <a:t>	Zákon č. 129/2000 </a:t>
            </a:r>
            <a:r>
              <a:rPr lang="cs-CZ" b="1" dirty="0"/>
              <a:t>Sb</a:t>
            </a:r>
            <a:r>
              <a:rPr lang="cs-CZ" b="1" dirty="0" smtClean="0"/>
              <a:t>. zákon </a:t>
            </a:r>
            <a:r>
              <a:rPr lang="cs-CZ" b="1" dirty="0"/>
              <a:t>o krajích (krajské zřízení)</a:t>
            </a:r>
          </a:p>
          <a:p>
            <a:pPr>
              <a:buNone/>
            </a:pPr>
            <a:r>
              <a:rPr lang="cs-CZ" b="1" dirty="0" smtClean="0"/>
              <a:t>	Zákon č. 131/2000 Sb. o hlavním městě Praze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2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Správní právo – prameny – </a:t>
            </a:r>
            <a:r>
              <a:rPr lang="cs-CZ" sz="4900" b="1" dirty="0" smtClean="0"/>
              <a:t>EVROPSKÉ 					PRÁVO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základem </a:t>
            </a:r>
            <a:r>
              <a:rPr lang="cs-CZ" sz="2400" b="1" dirty="0" smtClean="0"/>
              <a:t>Montánní unie </a:t>
            </a:r>
            <a:r>
              <a:rPr lang="cs-CZ" sz="2400" dirty="0" smtClean="0"/>
              <a:t>a </a:t>
            </a:r>
            <a:r>
              <a:rPr lang="cs-CZ" sz="2400" b="1" dirty="0" smtClean="0"/>
              <a:t>Evropské hospodářské společenství </a:t>
            </a:r>
          </a:p>
          <a:p>
            <a:pPr>
              <a:buNone/>
            </a:pPr>
            <a:r>
              <a:rPr lang="cs-CZ" sz="2400" b="1" dirty="0" smtClean="0"/>
              <a:t>Výklad Soudního dvora evropské unie (SDEU):</a:t>
            </a:r>
          </a:p>
          <a:p>
            <a:pPr>
              <a:buNone/>
            </a:pPr>
            <a:r>
              <a:rPr lang="cs-CZ" sz="2400" b="1" dirty="0" smtClean="0"/>
              <a:t>Smlouva o založení EHS = svébytný právní řád, který se stává součástí právních řádů členských států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Smlouva o založení ES (SES) – </a:t>
            </a:r>
            <a:r>
              <a:rPr lang="cs-CZ" sz="2000" b="1" dirty="0" err="1" smtClean="0">
                <a:solidFill>
                  <a:srgbClr val="0070C0"/>
                </a:solidFill>
              </a:rPr>
              <a:t>komunitární</a:t>
            </a:r>
            <a:r>
              <a:rPr lang="cs-CZ" sz="2000" b="1" dirty="0" smtClean="0">
                <a:solidFill>
                  <a:srgbClr val="0070C0"/>
                </a:solidFill>
              </a:rPr>
              <a:t> právo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Smlouva o založení EU (SEU) – unijní právo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+ Smlouva o fungování EU (SFEU)</a:t>
            </a:r>
          </a:p>
          <a:p>
            <a:pPr>
              <a:buNone/>
            </a:pPr>
            <a:r>
              <a:rPr lang="cs-CZ" sz="2400" b="1" dirty="0" smtClean="0"/>
              <a:t>Vliv Evropské úmluvy o ochraně lidských práv a základních svobod (není právem EU)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Směrnice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Nařízení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Doporučení 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/>
          </a:p>
        </p:txBody>
      </p:sp>
      <p:sp>
        <p:nvSpPr>
          <p:cNvPr id="5" name="Čárový popisek 1 4"/>
          <p:cNvSpPr/>
          <p:nvPr/>
        </p:nvSpPr>
        <p:spPr>
          <a:xfrm>
            <a:off x="6084168" y="3356992"/>
            <a:ext cx="2448272" cy="792088"/>
          </a:xfrm>
          <a:prstGeom prst="borderCallout1">
            <a:avLst>
              <a:gd name="adj1" fmla="val 53522"/>
              <a:gd name="adj2" fmla="val -1842"/>
              <a:gd name="adj3" fmla="val 54083"/>
              <a:gd name="adj4" fmla="val -12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Primární právo</a:t>
            </a:r>
            <a:endParaRPr lang="cs-CZ" dirty="0"/>
          </a:p>
        </p:txBody>
      </p:sp>
      <p:sp>
        <p:nvSpPr>
          <p:cNvPr id="6" name="Pravá složená závorka 5"/>
          <p:cNvSpPr/>
          <p:nvPr/>
        </p:nvSpPr>
        <p:spPr>
          <a:xfrm>
            <a:off x="5436096" y="3356992"/>
            <a:ext cx="432048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Čárový popisek 1 6"/>
          <p:cNvSpPr/>
          <p:nvPr/>
        </p:nvSpPr>
        <p:spPr>
          <a:xfrm>
            <a:off x="3347864" y="5085184"/>
            <a:ext cx="3024336" cy="648072"/>
          </a:xfrm>
          <a:prstGeom prst="borderCallout1">
            <a:avLst>
              <a:gd name="adj1" fmla="val 45949"/>
              <a:gd name="adj2" fmla="val -683"/>
              <a:gd name="adj3" fmla="val 68301"/>
              <a:gd name="adj4" fmla="val -28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Sekundární právo</a:t>
            </a:r>
            <a:endParaRPr lang="cs-CZ" dirty="0"/>
          </a:p>
        </p:txBody>
      </p:sp>
      <p:sp>
        <p:nvSpPr>
          <p:cNvPr id="8" name="Pravá složená závorka 7"/>
          <p:cNvSpPr/>
          <p:nvPr/>
        </p:nvSpPr>
        <p:spPr>
          <a:xfrm>
            <a:off x="2123728" y="4941168"/>
            <a:ext cx="360040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PRÁVO I – </a:t>
            </a:r>
            <a:r>
              <a:rPr lang="cs-CZ" sz="2800" b="1" dirty="0" smtClean="0"/>
              <a:t>PRAMENY PRÁVA v ČR </a:t>
            </a:r>
            <a:r>
              <a:rPr lang="cs-CZ" sz="2800" dirty="0" smtClean="0"/>
              <a:t>– </a:t>
            </a:r>
            <a:r>
              <a:rPr lang="cs-CZ" sz="2800" b="1" dirty="0" smtClean="0"/>
              <a:t>prameny evropského práva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u="sng" dirty="0" err="1" smtClean="0"/>
              <a:t>Komunitární</a:t>
            </a:r>
            <a:r>
              <a:rPr lang="cs-CZ" u="sng" dirty="0" smtClean="0"/>
              <a:t> právo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Primární právo </a:t>
            </a:r>
            <a:r>
              <a:rPr lang="cs-CZ" dirty="0" smtClean="0"/>
              <a:t>– normativní smlouvy, uzavřené členskými státy, základní smlouvy (ES/EHS + ESUO + EURATOM) 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Sekundární právo – </a:t>
            </a:r>
            <a:r>
              <a:rPr lang="cs-CZ" dirty="0" smtClean="0"/>
              <a:t>vytváří orgány EU:</a:t>
            </a:r>
          </a:p>
          <a:p>
            <a:pPr marL="514350" indent="-514350"/>
            <a:endParaRPr lang="cs-CZ" u="sng" dirty="0" smtClean="0"/>
          </a:p>
          <a:p>
            <a:pPr marL="514350" indent="-514350"/>
            <a:r>
              <a:rPr lang="cs-CZ" u="sng" dirty="0" smtClean="0"/>
              <a:t>Nařízení</a:t>
            </a:r>
            <a:r>
              <a:rPr lang="cs-CZ" dirty="0" smtClean="0"/>
              <a:t> (</a:t>
            </a:r>
            <a:r>
              <a:rPr lang="cs-CZ" dirty="0" err="1" smtClean="0"/>
              <a:t>regulation</a:t>
            </a:r>
            <a:r>
              <a:rPr lang="cs-CZ" dirty="0" smtClean="0"/>
              <a:t>) – přímý účinek a bezprostřední závaznost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sz="2500" dirty="0" err="1" smtClean="0"/>
              <a:t>Příklad</a:t>
            </a:r>
            <a:r>
              <a:rPr lang="sk-SK" sz="2500" dirty="0" smtClean="0"/>
              <a:t>: </a:t>
            </a:r>
            <a:r>
              <a:rPr lang="sk-SK" sz="2500" dirty="0" err="1" smtClean="0"/>
              <a:t>nařízení</a:t>
            </a:r>
            <a:r>
              <a:rPr lang="sk-SK" sz="2500" dirty="0" smtClean="0"/>
              <a:t> </a:t>
            </a:r>
            <a:r>
              <a:rPr lang="sk-SK" sz="2500" dirty="0" err="1"/>
              <a:t>Evropského</a:t>
            </a:r>
            <a:r>
              <a:rPr lang="sk-SK" sz="2500" dirty="0"/>
              <a:t> parlamentu a Rady EÚ č. 2016/679 o </a:t>
            </a:r>
            <a:r>
              <a:rPr lang="sk-SK" sz="2500" dirty="0" err="1"/>
              <a:t>ochraně</a:t>
            </a:r>
            <a:r>
              <a:rPr lang="sk-SK" sz="2500" dirty="0"/>
              <a:t> fyzických </a:t>
            </a:r>
            <a:r>
              <a:rPr lang="sk-SK" sz="2500" dirty="0" err="1"/>
              <a:t>osob</a:t>
            </a:r>
            <a:r>
              <a:rPr lang="sk-SK" sz="2500" dirty="0"/>
              <a:t> </a:t>
            </a:r>
            <a:r>
              <a:rPr lang="sk-SK" sz="2500" dirty="0" err="1"/>
              <a:t>při</a:t>
            </a:r>
            <a:r>
              <a:rPr lang="sk-SK" sz="2500" dirty="0"/>
              <a:t> </a:t>
            </a:r>
            <a:r>
              <a:rPr lang="sk-SK" sz="2500" dirty="0" smtClean="0"/>
              <a:t>	</a:t>
            </a:r>
            <a:r>
              <a:rPr lang="sk-SK" sz="2500" dirty="0" err="1" smtClean="0"/>
              <a:t>zpracování</a:t>
            </a:r>
            <a:r>
              <a:rPr lang="sk-SK" sz="2500" dirty="0" smtClean="0"/>
              <a:t> </a:t>
            </a:r>
            <a:r>
              <a:rPr lang="sk-SK" sz="2500" dirty="0" err="1"/>
              <a:t>osobních</a:t>
            </a:r>
            <a:r>
              <a:rPr lang="sk-SK" sz="2500" dirty="0"/>
              <a:t> </a:t>
            </a:r>
            <a:r>
              <a:rPr lang="sk-SK" sz="2500" dirty="0" err="1"/>
              <a:t>údajů</a:t>
            </a:r>
            <a:r>
              <a:rPr lang="sk-SK" sz="2500" dirty="0"/>
              <a:t> a o </a:t>
            </a:r>
            <a:r>
              <a:rPr lang="sk-SK" sz="2500" dirty="0" err="1"/>
              <a:t>volném</a:t>
            </a:r>
            <a:r>
              <a:rPr lang="sk-SK" sz="2500" dirty="0"/>
              <a:t> pohybu </a:t>
            </a:r>
            <a:r>
              <a:rPr lang="sk-SK" sz="2500" dirty="0" err="1"/>
              <a:t>těchto</a:t>
            </a:r>
            <a:r>
              <a:rPr lang="sk-SK" sz="2500" dirty="0"/>
              <a:t> </a:t>
            </a:r>
            <a:r>
              <a:rPr lang="sk-SK" sz="2500" dirty="0" err="1"/>
              <a:t>údajů</a:t>
            </a:r>
            <a:r>
              <a:rPr lang="sk-SK" sz="2500" dirty="0"/>
              <a:t>, </a:t>
            </a:r>
            <a:r>
              <a:rPr lang="sk-SK" sz="2500" dirty="0" err="1"/>
              <a:t>kterým</a:t>
            </a:r>
            <a:r>
              <a:rPr lang="sk-SK" sz="2500" dirty="0"/>
              <a:t> </a:t>
            </a:r>
            <a:r>
              <a:rPr lang="sk-SK" sz="2500" dirty="0" err="1"/>
              <a:t>se</a:t>
            </a:r>
            <a:r>
              <a:rPr lang="sk-SK" sz="2500" dirty="0"/>
              <a:t> ruší </a:t>
            </a:r>
            <a:r>
              <a:rPr lang="sk-SK" sz="2500" dirty="0" err="1"/>
              <a:t>směrnice</a:t>
            </a:r>
            <a:r>
              <a:rPr lang="sk-SK" sz="2500" dirty="0"/>
              <a:t> č. 95/46/ES </a:t>
            </a:r>
            <a:endParaRPr lang="cs-CZ" sz="2500" dirty="0" smtClean="0"/>
          </a:p>
          <a:p>
            <a:pPr marL="514350" indent="-514350"/>
            <a:endParaRPr lang="cs-CZ" u="sng" dirty="0" smtClean="0"/>
          </a:p>
          <a:p>
            <a:pPr marL="514350" indent="-514350"/>
            <a:r>
              <a:rPr lang="cs-CZ" u="sng" dirty="0" smtClean="0"/>
              <a:t>Směrnice</a:t>
            </a:r>
            <a:r>
              <a:rPr lang="cs-CZ" dirty="0" smtClean="0"/>
              <a:t> (</a:t>
            </a:r>
            <a:r>
              <a:rPr lang="cs-CZ" dirty="0" err="1" smtClean="0"/>
              <a:t>Directive</a:t>
            </a:r>
            <a:r>
              <a:rPr lang="cs-CZ" dirty="0" smtClean="0"/>
              <a:t>) – závazná pro členské státy co do výsledku</a:t>
            </a:r>
          </a:p>
          <a:p>
            <a:pPr marL="514350" indent="-514350"/>
            <a:endParaRPr lang="cs-CZ" u="sng" dirty="0" smtClean="0"/>
          </a:p>
          <a:p>
            <a:pPr marL="514350" indent="-514350"/>
            <a:r>
              <a:rPr lang="cs-CZ" u="sng" dirty="0" smtClean="0"/>
              <a:t>Rozhodnutí</a:t>
            </a:r>
            <a:r>
              <a:rPr lang="cs-CZ" dirty="0" smtClean="0"/>
              <a:t> (</a:t>
            </a:r>
            <a:r>
              <a:rPr lang="cs-CZ" dirty="0" err="1" smtClean="0"/>
              <a:t>Decision</a:t>
            </a:r>
            <a:r>
              <a:rPr lang="cs-CZ" dirty="0" smtClean="0"/>
              <a:t>) – nemá obecnou platnost pouze bezprostřední závaznost vůči státu</a:t>
            </a:r>
          </a:p>
          <a:p>
            <a:pPr marL="514350" indent="-514350"/>
            <a:endParaRPr lang="cs-CZ" u="sng" dirty="0" smtClean="0"/>
          </a:p>
          <a:p>
            <a:pPr marL="514350" indent="-514350"/>
            <a:r>
              <a:rPr lang="cs-CZ" u="sng" dirty="0" smtClean="0"/>
              <a:t>Doporučení a stanoviska </a:t>
            </a:r>
            <a:r>
              <a:rPr lang="cs-CZ" dirty="0" smtClean="0"/>
              <a:t>(</a:t>
            </a:r>
            <a:r>
              <a:rPr lang="cs-CZ" dirty="0" err="1" smtClean="0"/>
              <a:t>Recommendation</a:t>
            </a:r>
            <a:r>
              <a:rPr lang="cs-CZ" dirty="0" smtClean="0"/>
              <a:t>, </a:t>
            </a:r>
            <a:r>
              <a:rPr lang="cs-CZ" dirty="0" err="1" smtClean="0"/>
              <a:t>Opinion</a:t>
            </a:r>
            <a:r>
              <a:rPr lang="cs-CZ" dirty="0" smtClean="0"/>
              <a:t>) právně nezávazné</a:t>
            </a:r>
          </a:p>
          <a:p>
            <a:pPr marL="514350" indent="-514350"/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mezinárodní smlouvy v právu ČR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/>
              <a:t>Mezinárodní smlouvy</a:t>
            </a:r>
          </a:p>
          <a:p>
            <a:pPr>
              <a:buNone/>
            </a:pPr>
            <a:endParaRPr lang="cs-CZ" sz="2800" b="1" u="sng" dirty="0" smtClean="0"/>
          </a:p>
          <a:p>
            <a:pPr>
              <a:buNone/>
            </a:pPr>
            <a:r>
              <a:rPr lang="cs-CZ" sz="2800" b="1" u="sng" dirty="0" smtClean="0"/>
              <a:t>Od roku 2000 ve Sbírce </a:t>
            </a:r>
            <a:r>
              <a:rPr lang="cs-CZ" sz="2800" b="1" u="sng" smtClean="0"/>
              <a:t>mezinárodních smluv</a:t>
            </a:r>
            <a:endParaRPr lang="cs-CZ" sz="2800" b="1" u="sng" dirty="0" smtClean="0"/>
          </a:p>
          <a:p>
            <a:pPr>
              <a:buNone/>
            </a:pPr>
            <a:endParaRPr lang="cs-CZ" sz="2800" b="1" u="sng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914400" lvl="1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mezinárodní smlouvy v právu ČR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800" b="1" u="sng" dirty="0" smtClean="0"/>
              <a:t>Mezinárodní smlouvy</a:t>
            </a:r>
          </a:p>
          <a:p>
            <a:pPr>
              <a:buNone/>
            </a:pPr>
            <a:r>
              <a:rPr lang="cs-CZ" sz="2800" b="1" dirty="0" smtClean="0"/>
              <a:t>Uzavření mezinárodní smlouvy není považováno za legislativní funkci - kompetence exekutivy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b="1" dirty="0" smtClean="0"/>
              <a:t>určité mezinárodní smlouvy sjednané vládou schvalují v Parlamentu oběma komoram</a:t>
            </a:r>
            <a:r>
              <a:rPr lang="cs-CZ" sz="2800" dirty="0" smtClean="0"/>
              <a:t>i</a:t>
            </a:r>
          </a:p>
          <a:p>
            <a:pPr>
              <a:buNone/>
            </a:pPr>
            <a:r>
              <a:rPr lang="cs-CZ" sz="2800" dirty="0" smtClean="0"/>
              <a:t>Smlouvy, které vyžadují souhlas Parlamentu, </a:t>
            </a:r>
            <a:r>
              <a:rPr lang="cs-CZ" sz="2800" b="1" dirty="0" smtClean="0"/>
              <a:t>jsou vyjmenovány v Ústavě České republiky v čl. 49</a:t>
            </a:r>
            <a:r>
              <a:rPr lang="cs-CZ" sz="2800" dirty="0" smtClean="0"/>
              <a:t>., kromě toho souhlas Parlamentu </a:t>
            </a:r>
            <a:r>
              <a:rPr lang="cs-CZ" sz="2800" b="1" dirty="0" smtClean="0"/>
              <a:t>vyžadují mezinárodní smlouvy o státních hranicích, a to ve formě ústavního zákona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b="1" dirty="0" smtClean="0"/>
              <a:t>Zvláštní postavení </a:t>
            </a:r>
            <a:r>
              <a:rPr lang="cs-CZ" sz="2800" dirty="0" smtClean="0"/>
              <a:t>mají dále mezinárodní smlouvy, kterými se </a:t>
            </a:r>
            <a:r>
              <a:rPr lang="cs-CZ" sz="2800" b="1" dirty="0" smtClean="0"/>
              <a:t>přenáší některé pravomoci orgánů České republiky na mezinárodní organizaci nebo instituci</a:t>
            </a:r>
            <a:r>
              <a:rPr lang="cs-CZ" sz="2800" dirty="0" smtClean="0"/>
              <a:t>. Tyto smlouvy musí být schváleny v Parlamentu oběma komorami ústavní většinou nebo musí být schváleny celostátním referendem, pokud to stanoví ústavní zákon.</a:t>
            </a:r>
          </a:p>
          <a:p>
            <a:pPr>
              <a:buNone/>
            </a:pPr>
            <a:r>
              <a:rPr lang="cs-CZ" sz="2800" b="1" dirty="0" smtClean="0"/>
              <a:t>Ostatní mezinárodní smlouvy souhlas Parlamentu nevyžadují </a:t>
            </a:r>
            <a:r>
              <a:rPr lang="cs-CZ" sz="2800" dirty="0" smtClean="0"/>
              <a:t>a jsou přijímány vládou České republiky a ratifikovány prezidentem republiky. </a:t>
            </a:r>
          </a:p>
          <a:p>
            <a:pPr>
              <a:buNone/>
            </a:pPr>
            <a:endParaRPr lang="cs-CZ" sz="2800" b="1" u="sng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914400" lvl="1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u="sng" dirty="0" smtClean="0"/>
              <a:t>Přehled obecných pramenů práva v ČR:</a:t>
            </a:r>
          </a:p>
          <a:p>
            <a:pPr>
              <a:buNone/>
            </a:pPr>
            <a:endParaRPr lang="cs-CZ" b="1" u="sng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Zákony a jiné normativní akty orgánů ČR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Specificky určité nálezy Ústavního soudu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Smlouva o přistoupení ČR k EU a další prameny evropského práva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Mezinárodní smlouvy jimiž je ČR vázána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přehled</a:t>
            </a:r>
            <a:endParaRPr lang="cs-CZ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r>
              <a:rPr lang="cs-CZ" sz="2000" dirty="0" smtClean="0"/>
              <a:t>PRÁVO I – </a:t>
            </a:r>
            <a:r>
              <a:rPr lang="cs-CZ" sz="2000" b="1" dirty="0" smtClean="0"/>
              <a:t>PRAMENY PRÁVA v ČR </a:t>
            </a:r>
            <a:r>
              <a:rPr lang="cs-CZ" sz="2000" dirty="0" smtClean="0"/>
              <a:t>– </a:t>
            </a:r>
            <a:r>
              <a:rPr lang="cs-CZ" sz="2000" b="1" dirty="0" smtClean="0"/>
              <a:t>mezinárodní smlouvy v právu ČR</a:t>
            </a:r>
            <a:endParaRPr lang="cs-CZ" sz="20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fontScale="25000" lnSpcReduction="20000"/>
          </a:bodyPr>
          <a:lstStyle/>
          <a:p>
            <a:r>
              <a:rPr lang="cs-CZ" sz="4500" b="1" dirty="0" smtClean="0"/>
              <a:t>Obecná povinnost státu plnit povinnosti a dodržovat závazky plynoucí z mezinárodního práva </a:t>
            </a:r>
          </a:p>
          <a:p>
            <a:r>
              <a:rPr lang="cs-CZ" sz="4500" b="1" dirty="0" smtClean="0"/>
              <a:t>Existence mezinárodních vztahů, a mezinárodního společenství</a:t>
            </a:r>
          </a:p>
          <a:p>
            <a:r>
              <a:rPr lang="cs-CZ" sz="4500" b="1" dirty="0" smtClean="0"/>
              <a:t>Vztah mezinárodního práva a vnitrostátního práva upravuje ústavní právo:</a:t>
            </a:r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a) Čl. 5, odst. 2 úst. zákona ČNR č.4/1993 Sb. (o opatřeních souvisejících se zánikem federace) – nástupnictví ČR </a:t>
            </a:r>
          </a:p>
          <a:p>
            <a:pPr>
              <a:buNone/>
            </a:pPr>
            <a:r>
              <a:rPr lang="cs-CZ" sz="4800" b="1" dirty="0" smtClean="0"/>
              <a:t>„Česká republika přebírá práva a závazky neuvedené v čl. 4, které pro Českou a Slovenskou Federativní Republiku ke dni jejího zániku vyplývaly z mezinárodního práva s výjimkou závazků České a Slovenské Federativní Republiky spojených s územím, na které se vztahovala svrchovanost České a Slovenské Federativní Republiky, ale nevztahuje se na ně svrchovanost České republiky………“</a:t>
            </a:r>
            <a:endParaRPr lang="cs-CZ" sz="4000" b="1" dirty="0" smtClean="0"/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b) Původní čl. 10 Ústavy – dualistický model, </a:t>
            </a:r>
            <a:r>
              <a:rPr lang="cs-CZ" sz="5600" b="1" dirty="0" err="1" smtClean="0"/>
              <a:t>suprapozitivní</a:t>
            </a:r>
            <a:r>
              <a:rPr lang="cs-CZ" sz="5600" b="1" dirty="0" smtClean="0"/>
              <a:t> postavení mezinárodních smluv o základních lidských právech a svobodách:</a:t>
            </a:r>
          </a:p>
          <a:p>
            <a:pPr>
              <a:buNone/>
            </a:pPr>
            <a:endParaRPr lang="cs-CZ" sz="4000" b="1" dirty="0" smtClean="0"/>
          </a:p>
          <a:p>
            <a:pPr>
              <a:buNone/>
            </a:pPr>
            <a:r>
              <a:rPr lang="cs-CZ" sz="4000" b="1" dirty="0" smtClean="0"/>
              <a:t>„Ratifikované a vyhlášené mezinárodní smlouvy o lidských právech a základních svobodách, jimiž je Česká republika vázána, jsou bezprostředně závazné a mají přednost před zákonem.“</a:t>
            </a:r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c) Dnešní čl. 10 Ústavy - tendence k monistickému modelu, aplikační přednost:</a:t>
            </a:r>
          </a:p>
          <a:p>
            <a:pPr>
              <a:buNone/>
            </a:pPr>
            <a:r>
              <a:rPr lang="cs-CZ" sz="4400" b="1" dirty="0" smtClean="0"/>
              <a:t>	</a:t>
            </a:r>
          </a:p>
          <a:p>
            <a:pPr>
              <a:buNone/>
            </a:pPr>
            <a:r>
              <a:rPr lang="cs-CZ" sz="4400" b="1" dirty="0" smtClean="0"/>
              <a:t>„Vyhlášené mezinárodní smlouvy, k jejichž ratifikaci dal Parlament souhlas a jimiž je Česká republika vázána, jsou součástí právního řádu; stanoví-li mezinárodní smlouva něco jiného než zákon, použije se mezinárodní smlouva.“</a:t>
            </a:r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d) Tzv. „</a:t>
            </a:r>
            <a:r>
              <a:rPr lang="cs-CZ" sz="5600" b="1" dirty="0" err="1" smtClean="0"/>
              <a:t>euronovela</a:t>
            </a:r>
            <a:r>
              <a:rPr lang="cs-CZ" sz="5600" b="1" dirty="0" smtClean="0"/>
              <a:t>“ Ústavy (změny 2002-2003):</a:t>
            </a:r>
          </a:p>
          <a:p>
            <a:pPr>
              <a:buNone/>
            </a:pPr>
            <a:endParaRPr lang="cs-CZ" sz="4000" b="1" dirty="0" smtClean="0"/>
          </a:p>
          <a:p>
            <a:pPr>
              <a:buNone/>
            </a:pPr>
            <a:r>
              <a:rPr lang="cs-CZ" sz="4400" b="1" dirty="0" smtClean="0"/>
              <a:t>Čl.10a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 (1) Mezinárodní smlouvou mohou být některé pravomoci orgánů České republiky přeneseny na mezinárodní organizaci nebo instituci.</a:t>
            </a:r>
          </a:p>
          <a:p>
            <a:pPr>
              <a:buNone/>
            </a:pPr>
            <a:r>
              <a:rPr lang="cs-CZ" sz="4400" b="1" dirty="0" smtClean="0"/>
              <a:t> (2) K ratifikaci mezinárodní smlouvy uvedené v odstavci 1 je třeba souhlasu Parlamentu, nestanoví-li ústavní zákon, že k ratifikaci je třeba souhlasu daného v referendu.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Čl.10b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 (1) Vláda pravidelně a předem informuje Parlament o otázkách souvisejících se závazky vyplývajícími z členství České republiky v mezinárodní organizaci nebo instituci uvedené v čl. 10a.</a:t>
            </a:r>
          </a:p>
          <a:p>
            <a:pPr>
              <a:buNone/>
            </a:pPr>
            <a:r>
              <a:rPr lang="cs-CZ" sz="4400" b="1" dirty="0" smtClean="0"/>
              <a:t> (2) Komory Parlamentu se vyjadřují k připravovaným rozhodnutím takové mezinárodní organizace nebo instituce způsobem, který stanoví jejich jednací řády.</a:t>
            </a:r>
          </a:p>
        </p:txBody>
      </p:sp>
    </p:spTree>
    <p:extLst>
      <p:ext uri="{BB962C8B-B14F-4D97-AF65-F5344CB8AC3E}">
        <p14:creationId xmlns:p14="http://schemas.microsoft.com/office/powerpoint/2010/main" val="50162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interní normativní instrukce („vnitřní předpisy“)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Nejsou prameny práva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normativní akty (právní předpisy)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u="sng" dirty="0" smtClean="0"/>
              <a:t>Normativní akty (právní předpisy)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Zákonodárné akty </a:t>
            </a:r>
            <a:r>
              <a:rPr lang="cs-CZ" dirty="0" smtClean="0"/>
              <a:t>– vydává Parlament ČR, zákony, ústavní zákony, zákonná opatření Senátu – vždy prvotní (originální) normativní akty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Normativní akty výkonné moci </a:t>
            </a:r>
            <a:r>
              <a:rPr lang="cs-CZ" dirty="0" smtClean="0"/>
              <a:t>– normativní akty vydávané prezidentem republiky, nařízení vlády, právní předpisy ministerstev a jiných správních úřadů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Obecně závazné vyhlášky územních samosprávných celků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originální </a:t>
            </a:r>
            <a:r>
              <a:rPr lang="cs-CZ" dirty="0" err="1" smtClean="0"/>
              <a:t>normotvorba</a:t>
            </a:r>
            <a:r>
              <a:rPr lang="cs-CZ" dirty="0" smtClean="0"/>
              <a:t>, projev práva na samosprávu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zákonodárné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Zákonodárné akty z hlediska legislativního procesu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Zákony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Ústavní zákony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Zákonná opatření Senátu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1200" dirty="0" smtClean="0"/>
              <a:t>PRÁVO I – </a:t>
            </a:r>
            <a:r>
              <a:rPr lang="cs-CZ" sz="1200" b="1" dirty="0" smtClean="0"/>
              <a:t>PRAMENY PRÁVA v ČR </a:t>
            </a:r>
            <a:r>
              <a:rPr lang="cs-CZ" sz="1200" dirty="0" smtClean="0"/>
              <a:t>– </a:t>
            </a:r>
            <a:r>
              <a:rPr lang="cs-CZ" sz="1200" b="1" dirty="0" smtClean="0"/>
              <a:t>zákony</a:t>
            </a:r>
            <a:endParaRPr lang="cs-CZ" sz="1200" dirty="0"/>
          </a:p>
        </p:txBody>
      </p:sp>
      <p:pic>
        <p:nvPicPr>
          <p:cNvPr id="4" name="Zástupný symbol pro obsah 3" descr="schema_bezne_zako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8964488" cy="6333102"/>
          </a:xfrm>
        </p:spPr>
      </p:pic>
    </p:spTree>
    <p:extLst>
      <p:ext uri="{BB962C8B-B14F-4D97-AF65-F5344CB8AC3E}">
        <p14:creationId xmlns:p14="http://schemas.microsoft.com/office/powerpoint/2010/main" val="39235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pořádek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200" b="1" i="1" dirty="0" smtClean="0"/>
              <a:t>Ústava</a:t>
            </a:r>
            <a:r>
              <a:rPr lang="cs-CZ" sz="2200" b="1" dirty="0" smtClean="0"/>
              <a:t> (ústavní zákon České národní rady ze dne 16. prosince 1992, č.1/1993 Sb. Ústava České republiky) </a:t>
            </a:r>
            <a:r>
              <a:rPr lang="cs-CZ" sz="2200" b="1" i="1" dirty="0" smtClean="0"/>
              <a:t>a </a:t>
            </a:r>
            <a:r>
              <a:rPr lang="cs-CZ" sz="2400" b="1" i="1" dirty="0" smtClean="0"/>
              <a:t>ústavní zákony </a:t>
            </a:r>
            <a:endParaRPr lang="cs-CZ" sz="2200" b="1" i="1" dirty="0" smtClean="0"/>
          </a:p>
          <a:p>
            <a:pPr>
              <a:buNone/>
            </a:pPr>
            <a:endParaRPr lang="cs-CZ" sz="2200" b="1" dirty="0" smtClean="0"/>
          </a:p>
          <a:p>
            <a:pPr>
              <a:buNone/>
            </a:pPr>
            <a:r>
              <a:rPr lang="cs-CZ" sz="2400" b="1" i="1" dirty="0" smtClean="0"/>
              <a:t>Ústavní pořádek</a:t>
            </a:r>
            <a:r>
              <a:rPr lang="cs-CZ" sz="2100" b="1" i="1" dirty="0" smtClean="0"/>
              <a:t>:	</a:t>
            </a:r>
          </a:p>
          <a:p>
            <a:pPr>
              <a:buNone/>
            </a:pPr>
            <a:r>
              <a:rPr lang="cs-CZ" sz="2100" b="1" dirty="0" smtClean="0"/>
              <a:t>Čl.112</a:t>
            </a:r>
          </a:p>
          <a:p>
            <a:pPr>
              <a:buNone/>
            </a:pPr>
            <a:r>
              <a:rPr lang="cs-CZ" sz="2100" b="1" dirty="0" smtClean="0"/>
              <a:t> (1) Ústavní pořádek České republiky tvoří tato </a:t>
            </a:r>
            <a:r>
              <a:rPr lang="cs-CZ" sz="2100" b="1" u="sng" dirty="0" smtClean="0"/>
              <a:t>Ústava, Listina základních práv a svobod</a:t>
            </a:r>
            <a:r>
              <a:rPr lang="cs-CZ" sz="2100" b="1" dirty="0" smtClean="0"/>
              <a:t>, </a:t>
            </a:r>
            <a:r>
              <a:rPr lang="cs-CZ" sz="2100" b="1" u="sng" dirty="0" smtClean="0"/>
              <a:t>ústavní zákony </a:t>
            </a:r>
            <a:r>
              <a:rPr lang="cs-CZ" sz="2100" b="1" dirty="0" smtClean="0"/>
              <a:t>přijaté podle této Ústavy a ústavní zákony Národního shromáždění Československé republiky, Federálního shromáždění Československé socialistické republiky a České národní rady upravující státní hranice České republiky a ústavní zákony České národní rady přijaté po 6. červnu 1992.</a:t>
            </a:r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r>
              <a:rPr lang="cs-CZ" sz="2400" b="1" i="1" dirty="0" smtClean="0"/>
              <a:t>Listina základních práv a svobod </a:t>
            </a:r>
            <a:r>
              <a:rPr lang="cs-CZ" sz="2100" b="1" dirty="0" smtClean="0"/>
              <a:t>–  původně ústavní zákon Federálního shromáždění ze dne 9.ledna 1991 č. 23/1991 Sb., kterým se uvozuje Listina základních práv a svobod jako ústavní zákon Federálního shromáždění České a Slovenské Federativní Republiky, následná </a:t>
            </a:r>
            <a:r>
              <a:rPr lang="cs-CZ" sz="2100" b="1" dirty="0" err="1" smtClean="0"/>
              <a:t>republikace</a:t>
            </a:r>
            <a:r>
              <a:rPr lang="cs-CZ" sz="2100" b="1" dirty="0" smtClean="0"/>
              <a:t>: USNESENÍ předsednictva České národní rady ze dne 16. prosince 1992 č. 2/1993 Sb.  o vyhlášení Listiny základních práv a svobod jako součásti ústavního pořádku České republiky</a:t>
            </a:r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1600" dirty="0" smtClean="0"/>
              <a:t>PRÁVO I – </a:t>
            </a:r>
            <a:r>
              <a:rPr lang="cs-CZ" sz="1600" b="1" dirty="0" smtClean="0"/>
              <a:t>ústavní zákony</a:t>
            </a:r>
            <a:endParaRPr lang="cs-CZ" sz="1600" dirty="0"/>
          </a:p>
        </p:txBody>
      </p:sp>
      <p:pic>
        <p:nvPicPr>
          <p:cNvPr id="4" name="Zástupný symbol pro obsah 3" descr="schema_ustavni_zako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9567" y="731837"/>
            <a:ext cx="8192873" cy="5793507"/>
          </a:xfrm>
        </p:spPr>
      </p:pic>
    </p:spTree>
    <p:extLst>
      <p:ext uri="{BB962C8B-B14F-4D97-AF65-F5344CB8AC3E}">
        <p14:creationId xmlns:p14="http://schemas.microsoft.com/office/powerpoint/2010/main" val="33861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Zákon o státním rozpočtu</a:t>
            </a:r>
            <a:endParaRPr lang="cs-CZ" sz="2400" dirty="0"/>
          </a:p>
        </p:txBody>
      </p:sp>
      <p:pic>
        <p:nvPicPr>
          <p:cNvPr id="4" name="Zástupný symbol pro obsah 3" descr="schema_statni_rozpoc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60648"/>
            <a:ext cx="7128791" cy="6984776"/>
          </a:xfrm>
        </p:spPr>
      </p:pic>
    </p:spTree>
    <p:extLst>
      <p:ext uri="{BB962C8B-B14F-4D97-AF65-F5344CB8AC3E}">
        <p14:creationId xmlns:p14="http://schemas.microsoft.com/office/powerpoint/2010/main" val="14194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Zákonná opatření senátu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č. 33 Ústavy České republiky: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musí jít o věci, které nesnesou odkladu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musí jít o věci, které by jinak vyžadovaly přijetí zákona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zákonné opatření musí navrhnout vláda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Senátu nepřísluší přijímat zákonná opatření ve věcech Ústavy, státního rozpočtu a volebního zákona</a:t>
            </a:r>
          </a:p>
          <a:p>
            <a:pPr>
              <a:buFont typeface="Wingdings" pitchFamily="2" charset="2"/>
              <a:buChar char="§"/>
            </a:pPr>
            <a:r>
              <a:rPr lang="cs-CZ" dirty="0" err="1"/>
              <a:t>r</a:t>
            </a:r>
            <a:r>
              <a:rPr lang="cs-CZ" dirty="0" err="1" smtClean="0"/>
              <a:t>atihabice</a:t>
            </a:r>
            <a:r>
              <a:rPr lang="cs-CZ" dirty="0" smtClean="0"/>
              <a:t> Poslaneckou sněmovnou Parlamentu</a:t>
            </a:r>
          </a:p>
          <a:p>
            <a:r>
              <a:rPr lang="cs-CZ" b="1" dirty="0" smtClean="0"/>
              <a:t>Příklad: </a:t>
            </a:r>
            <a:r>
              <a:rPr lang="cs-CZ" dirty="0" smtClean="0"/>
              <a:t>zákonné opatření Senátu</a:t>
            </a:r>
            <a:r>
              <a:rPr lang="cs-CZ" b="1" dirty="0" smtClean="0"/>
              <a:t> č. 340/2013 Sb. </a:t>
            </a:r>
            <a:r>
              <a:rPr lang="cs-CZ" dirty="0" smtClean="0"/>
              <a:t>o dani z nabytí nemovitých věcí</a:t>
            </a:r>
            <a:r>
              <a:rPr lang="cs-CZ" dirty="0"/>
              <a:t>, </a:t>
            </a:r>
            <a:r>
              <a:rPr lang="cs-CZ" dirty="0" smtClean="0"/>
              <a:t>zákonné </a:t>
            </a:r>
            <a:r>
              <a:rPr lang="cs-CZ" dirty="0"/>
              <a:t>opatření Senátu </a:t>
            </a:r>
            <a:r>
              <a:rPr lang="cs-CZ" b="1" dirty="0"/>
              <a:t>č</a:t>
            </a:r>
            <a:r>
              <a:rPr lang="cs-CZ" b="1" dirty="0" smtClean="0"/>
              <a:t>. 341/2013 Sb.  </a:t>
            </a:r>
            <a:r>
              <a:rPr lang="cs-CZ" dirty="0" smtClean="0"/>
              <a:t>zákonné </a:t>
            </a:r>
            <a:r>
              <a:rPr lang="cs-CZ" dirty="0"/>
              <a:t>opatření Senátu, kterým se mění zákon č. 137/2006 Sb., o veřejných zakázkách, ve znění pozdějších </a:t>
            </a:r>
            <a:r>
              <a:rPr lang="cs-CZ" dirty="0" smtClean="0"/>
              <a:t>předpisů a </a:t>
            </a:r>
            <a:r>
              <a:rPr lang="cs-CZ" dirty="0"/>
              <a:t>zákon č. 55/2012 Sb., kterým se mění zákon č. 137/2006 Sb., o veřejných zakázkách, ve znění pozdějších </a:t>
            </a:r>
            <a:r>
              <a:rPr lang="cs-CZ" dirty="0" smtClean="0"/>
              <a:t>předpisů, </a:t>
            </a:r>
            <a:r>
              <a:rPr lang="cs-CZ" b="1" dirty="0"/>
              <a:t>zákonné opatření Senátu </a:t>
            </a:r>
            <a:r>
              <a:rPr lang="cs-CZ" b="1" dirty="0" smtClean="0"/>
              <a:t>342/2013 Sb. </a:t>
            </a:r>
            <a:r>
              <a:rPr lang="cs-CZ" dirty="0" smtClean="0"/>
              <a:t>zákonné </a:t>
            </a:r>
            <a:r>
              <a:rPr lang="cs-CZ" dirty="0"/>
              <a:t>opatření Senátu, kterým se mění zákon č. 592/1992 Sb., o pojistném na všeobecné zdravotní pojištění, ve </a:t>
            </a:r>
            <a:r>
              <a:rPr lang="cs-CZ" dirty="0" smtClean="0"/>
              <a:t>znění pozdějších </a:t>
            </a:r>
            <a:r>
              <a:rPr lang="cs-CZ" dirty="0"/>
              <a:t>předpisů</a:t>
            </a:r>
          </a:p>
        </p:txBody>
      </p:sp>
    </p:spTree>
    <p:extLst>
      <p:ext uri="{BB962C8B-B14F-4D97-AF65-F5344CB8AC3E}">
        <p14:creationId xmlns:p14="http://schemas.microsoft.com/office/powerpoint/2010/main" val="38178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2002</Words>
  <Application>Microsoft Office PowerPoint</Application>
  <PresentationFormat>Předvádění na obrazovce (4:3)</PresentationFormat>
  <Paragraphs>228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sady Office</vt:lpstr>
      <vt:lpstr>PRÁVO I</vt:lpstr>
      <vt:lpstr>PRÁVO I – PRAMENY PRÁVA v ČR – přehled</vt:lpstr>
      <vt:lpstr>PRÁVO I – PRAMENY PRÁVA v ČR – normativní akty (právní předpisy)</vt:lpstr>
      <vt:lpstr>PRÁVO I – PRAMENY PRÁVA v ČR – zákonodárné akty</vt:lpstr>
      <vt:lpstr>PRÁVO I – PRAMENY PRÁVA v ČR – zákony</vt:lpstr>
      <vt:lpstr>Ústavní pořádek</vt:lpstr>
      <vt:lpstr>PRÁVO I – ústavní zákony</vt:lpstr>
      <vt:lpstr>Zákon o státním rozpočtu</vt:lpstr>
      <vt:lpstr>Zákonná opatření senátu</vt:lpstr>
      <vt:lpstr>PRÁVO I –PRAMENY PRÁVA v ČR – rozhodnutí Ústavního soudu</vt:lpstr>
      <vt:lpstr>PRÁVO I – PRAMENY PRÁVA v ČR – rozhodnutí Ústavního soudu</vt:lpstr>
      <vt:lpstr>PRÁVO I – PRAMENY PRÁVA v ČR – rozhodnutí Ústavního soudu</vt:lpstr>
      <vt:lpstr>Předpisy vydávané výkonnou mocí a správními úřady</vt:lpstr>
      <vt:lpstr>„normotvorba prezidenta republiky“</vt:lpstr>
      <vt:lpstr>OBECNĚ ZÁVAZNÉ VYHLÁŠKY ÚZEMNÍCH SAMOSPRÁVNÝCH CELKŮ</vt:lpstr>
      <vt:lpstr>Správní právo – prameny – EVROPSKÉ      PRÁVO</vt:lpstr>
      <vt:lpstr>PRÁVO I – PRAMENY PRÁVA v ČR – prameny evropského práva</vt:lpstr>
      <vt:lpstr>PRÁVO I – PRAMENY PRÁVA v ČR – mezinárodní smlouvy v právu ČR</vt:lpstr>
      <vt:lpstr>PRÁVO I – PRAMENY PRÁVA v ČR – mezinárodní smlouvy v právu ČR</vt:lpstr>
      <vt:lpstr>PRÁVO I – PRAMENY PRÁVA v ČR – mezinárodní smlouvy v právu ČR</vt:lpstr>
      <vt:lpstr>PRÁVO I – PRAMENY PRÁVA v ČR – interní normativní instrukce („vnitřní předpisy“)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uzivatel</cp:lastModifiedBy>
  <cp:revision>58</cp:revision>
  <dcterms:created xsi:type="dcterms:W3CDTF">2015-10-04T18:04:49Z</dcterms:created>
  <dcterms:modified xsi:type="dcterms:W3CDTF">2019-12-06T13:35:01Z</dcterms:modified>
</cp:coreProperties>
</file>