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19" r:id="rId1"/>
  </p:sldMasterIdLst>
  <p:notesMasterIdLst>
    <p:notesMasterId r:id="rId12"/>
  </p:notesMasterIdLst>
  <p:sldIdLst>
    <p:sldId id="256" r:id="rId2"/>
    <p:sldId id="306" r:id="rId3"/>
    <p:sldId id="307" r:id="rId4"/>
    <p:sldId id="311" r:id="rId5"/>
    <p:sldId id="312" r:id="rId6"/>
    <p:sldId id="308" r:id="rId7"/>
    <p:sldId id="313" r:id="rId8"/>
    <p:sldId id="314" r:id="rId9"/>
    <p:sldId id="315" r:id="rId10"/>
    <p:sldId id="31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5870" autoAdjust="0"/>
  </p:normalViewPr>
  <p:slideViewPr>
    <p:cSldViewPr snapToGrid="0">
      <p:cViewPr varScale="1">
        <p:scale>
          <a:sx n="67" d="100"/>
          <a:sy n="67" d="100"/>
        </p:scale>
        <p:origin x="1111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50D22-9CDC-4E72-838A-4302CB5DED84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C1DD9-A7A3-48B5-AB76-D7FEAEA35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856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C1DD9-A7A3-48B5-AB76-D7FEAEA3550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48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811F6718-DCDD-422D-8C1B-F9AE4B05B842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CA69198-0F36-4A4D-A722-06FC2E799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31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F6718-DCDD-422D-8C1B-F9AE4B05B842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9198-0F36-4A4D-A722-06FC2E799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893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11F6718-DCDD-422D-8C1B-F9AE4B05B842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CA69198-0F36-4A4D-A722-06FC2E799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735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F6718-DCDD-422D-8C1B-F9AE4B05B842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9198-0F36-4A4D-A722-06FC2E799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388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11F6718-DCDD-422D-8C1B-F9AE4B05B842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CA69198-0F36-4A4D-A722-06FC2E799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363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11F6718-DCDD-422D-8C1B-F9AE4B05B842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CA69198-0F36-4A4D-A722-06FC2E799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3061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11F6718-DCDD-422D-8C1B-F9AE4B05B842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CA69198-0F36-4A4D-A722-06FC2E799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84845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F6718-DCDD-422D-8C1B-F9AE4B05B842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9198-0F36-4A4D-A722-06FC2E799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576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11F6718-DCDD-422D-8C1B-F9AE4B05B842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CA69198-0F36-4A4D-A722-06FC2E799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8977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F6718-DCDD-422D-8C1B-F9AE4B05B842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9198-0F36-4A4D-A722-06FC2E799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90343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11F6718-DCDD-422D-8C1B-F9AE4B05B842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0CA69198-0F36-4A4D-A722-06FC2E799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851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F6718-DCDD-422D-8C1B-F9AE4B05B842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69198-0F36-4A4D-A722-06FC2E799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342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21" r:id="rId2"/>
    <p:sldLayoutId id="2147484022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28" r:id="rId9"/>
    <p:sldLayoutId id="2147484029" r:id="rId10"/>
    <p:sldLayoutId id="2147484030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NEGOTIATION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27 </a:t>
            </a:r>
            <a:r>
              <a:rPr lang="cs-CZ" dirty="0" err="1" smtClean="0"/>
              <a:t>February</a:t>
            </a:r>
            <a:r>
              <a:rPr lang="cs-CZ" dirty="0" smtClean="0"/>
              <a:t> 2024</a:t>
            </a:r>
          </a:p>
          <a:p>
            <a:r>
              <a:rPr lang="cs-CZ" b="1" dirty="0" smtClean="0"/>
              <a:t>Pavlína Vágnerová</a:t>
            </a:r>
          </a:p>
          <a:p>
            <a:r>
              <a:rPr lang="cs-CZ" i="1" dirty="0" smtClean="0"/>
              <a:t>and </a:t>
            </a:r>
            <a:r>
              <a:rPr lang="cs-CZ" i="1" dirty="0" err="1" smtClean="0"/>
              <a:t>theory</a:t>
            </a:r>
            <a:r>
              <a:rPr lang="cs-CZ" i="1" dirty="0" smtClean="0"/>
              <a:t> </a:t>
            </a:r>
            <a:r>
              <a:rPr lang="cs-CZ" i="1" dirty="0" err="1" smtClean="0"/>
              <a:t>from</a:t>
            </a:r>
            <a:r>
              <a:rPr lang="cs-CZ" i="1" dirty="0" smtClean="0"/>
              <a:t> </a:t>
            </a:r>
            <a:r>
              <a:rPr lang="cs-CZ" i="1" dirty="0" err="1" smtClean="0"/>
              <a:t>book</a:t>
            </a:r>
            <a:r>
              <a:rPr lang="cs-CZ" i="1" dirty="0" smtClean="0"/>
              <a:t> </a:t>
            </a:r>
            <a:r>
              <a:rPr lang="cs-CZ" b="1" i="1" dirty="0" err="1" smtClean="0"/>
              <a:t>Getting</a:t>
            </a:r>
            <a:r>
              <a:rPr lang="cs-CZ" b="1" i="1" dirty="0" smtClean="0"/>
              <a:t> </a:t>
            </a:r>
            <a:r>
              <a:rPr lang="en-GB" b="1" i="1" dirty="0"/>
              <a:t>to Yes </a:t>
            </a:r>
            <a:r>
              <a:rPr lang="en-GB" i="1" dirty="0"/>
              <a:t>by </a:t>
            </a:r>
            <a:r>
              <a:rPr lang="en-GB" b="1" i="1" dirty="0"/>
              <a:t>Roger Fisher</a:t>
            </a:r>
            <a:r>
              <a:rPr lang="cs-CZ" b="1" i="1" dirty="0"/>
              <a:t> and</a:t>
            </a:r>
            <a:r>
              <a:rPr lang="en-GB" b="1" i="1" dirty="0"/>
              <a:t> William </a:t>
            </a:r>
            <a:r>
              <a:rPr lang="en-GB" b="1" i="1" dirty="0" err="1"/>
              <a:t>Ury</a:t>
            </a:r>
            <a:endParaRPr lang="cs-CZ" b="1" i="1" dirty="0"/>
          </a:p>
          <a:p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57081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Principled</a:t>
            </a:r>
            <a:r>
              <a:rPr lang="cs-CZ" dirty="0" smtClean="0"/>
              <a:t> </a:t>
            </a:r>
            <a:r>
              <a:rPr lang="cs-CZ" dirty="0" err="1" smtClean="0"/>
              <a:t>Negotiation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00100" lvl="1" indent="-342900">
              <a:buFont typeface="+mj-lt"/>
              <a:buAutoNum type="arabicPeriod" startAt="4"/>
            </a:pPr>
            <a:r>
              <a:rPr lang="cs-CZ" sz="2000" b="1" u="sng" dirty="0" err="1" smtClean="0"/>
              <a:t>Insists</a:t>
            </a:r>
            <a:r>
              <a:rPr lang="cs-CZ" sz="2000" b="1" u="sng" dirty="0" smtClean="0"/>
              <a:t> on </a:t>
            </a:r>
            <a:r>
              <a:rPr lang="cs-CZ" sz="2000" b="1" u="sng" dirty="0" err="1" smtClean="0"/>
              <a:t>using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objective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criteria</a:t>
            </a:r>
            <a:endParaRPr lang="cs-CZ" sz="2000" b="1" u="sng" dirty="0" smtClean="0"/>
          </a:p>
          <a:p>
            <a:pPr lvl="2"/>
            <a:r>
              <a:rPr lang="cs-CZ" sz="1600" dirty="0" smtClean="0"/>
              <a:t>Fair </a:t>
            </a:r>
            <a:r>
              <a:rPr lang="cs-CZ" sz="1600" dirty="0" err="1" smtClean="0"/>
              <a:t>standards</a:t>
            </a:r>
            <a:r>
              <a:rPr lang="cs-CZ" sz="1600" dirty="0" smtClean="0"/>
              <a:t> (market </a:t>
            </a:r>
            <a:r>
              <a:rPr lang="cs-CZ" sz="1600" dirty="0" err="1" smtClean="0"/>
              <a:t>value</a:t>
            </a:r>
            <a:r>
              <a:rPr lang="cs-CZ" sz="1600" dirty="0" smtClean="0"/>
              <a:t>, </a:t>
            </a:r>
            <a:r>
              <a:rPr lang="cs-CZ" sz="1600" dirty="0" err="1" smtClean="0"/>
              <a:t>preedents</a:t>
            </a:r>
            <a:r>
              <a:rPr lang="cs-CZ" sz="1600" dirty="0" smtClean="0"/>
              <a:t>, </a:t>
            </a:r>
            <a:r>
              <a:rPr lang="cs-CZ" sz="1600" dirty="0" err="1" smtClean="0"/>
              <a:t>law</a:t>
            </a:r>
            <a:r>
              <a:rPr lang="cs-CZ" sz="1600" dirty="0" smtClean="0"/>
              <a:t>) and fair </a:t>
            </a:r>
            <a:r>
              <a:rPr lang="cs-CZ" sz="1600" dirty="0" err="1" smtClean="0"/>
              <a:t>procedures</a:t>
            </a:r>
            <a:r>
              <a:rPr lang="cs-CZ" sz="1600" dirty="0" smtClean="0"/>
              <a:t> (</a:t>
            </a:r>
            <a:r>
              <a:rPr lang="cs-CZ" sz="1600" dirty="0" err="1" smtClean="0"/>
              <a:t>one</a:t>
            </a:r>
            <a:r>
              <a:rPr lang="cs-CZ" sz="1600" dirty="0" smtClean="0"/>
              <a:t> </a:t>
            </a:r>
            <a:r>
              <a:rPr lang="cs-CZ" sz="1600" dirty="0" err="1" smtClean="0"/>
              <a:t>cuts</a:t>
            </a:r>
            <a:r>
              <a:rPr lang="cs-CZ" sz="1600" dirty="0" smtClean="0"/>
              <a:t>, </a:t>
            </a: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other</a:t>
            </a:r>
            <a:r>
              <a:rPr lang="cs-CZ" sz="1600" dirty="0" smtClean="0"/>
              <a:t> </a:t>
            </a:r>
            <a:r>
              <a:rPr lang="cs-CZ" sz="1600" dirty="0" err="1" smtClean="0"/>
              <a:t>chooses</a:t>
            </a:r>
            <a:r>
              <a:rPr lang="cs-CZ" sz="1600" dirty="0" smtClean="0"/>
              <a:t>; last </a:t>
            </a:r>
            <a:r>
              <a:rPr lang="cs-CZ" sz="1600" dirty="0" err="1" smtClean="0"/>
              <a:t>best</a:t>
            </a:r>
            <a:r>
              <a:rPr lang="cs-CZ" sz="1600" dirty="0" smtClean="0"/>
              <a:t> </a:t>
            </a:r>
            <a:r>
              <a:rPr lang="cs-CZ" sz="1600" dirty="0" err="1" smtClean="0"/>
              <a:t>offer</a:t>
            </a:r>
            <a:r>
              <a:rPr lang="cs-CZ" sz="1600" dirty="0" smtClean="0"/>
              <a:t> </a:t>
            </a:r>
            <a:r>
              <a:rPr lang="cs-CZ" sz="1600" dirty="0" err="1" smtClean="0"/>
              <a:t>arbitration</a:t>
            </a:r>
            <a:r>
              <a:rPr lang="cs-CZ" sz="1600" dirty="0" smtClean="0"/>
              <a:t>)</a:t>
            </a:r>
            <a:endParaRPr lang="en-GB" sz="1600" dirty="0" smtClean="0"/>
          </a:p>
          <a:p>
            <a:pPr lvl="2"/>
            <a:r>
              <a:rPr lang="cs-CZ" sz="1600" dirty="0" err="1" smtClean="0"/>
              <a:t>Never</a:t>
            </a:r>
            <a:r>
              <a:rPr lang="cs-CZ" sz="1600" dirty="0" smtClean="0"/>
              <a:t> </a:t>
            </a:r>
            <a:r>
              <a:rPr lang="cs-CZ" sz="1600" dirty="0" err="1" smtClean="0"/>
              <a:t>yield</a:t>
            </a:r>
            <a:r>
              <a:rPr lang="cs-CZ" sz="1600" dirty="0" smtClean="0"/>
              <a:t> to </a:t>
            </a:r>
            <a:r>
              <a:rPr lang="cs-CZ" sz="1600" dirty="0" err="1" smtClean="0"/>
              <a:t>pressure</a:t>
            </a:r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208594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cs-CZ" dirty="0" smtClean="0"/>
              <a:t>SALLY SOPRANO NEGOTIATION</a:t>
            </a:r>
            <a:endParaRPr dirty="0"/>
          </a:p>
        </p:txBody>
      </p:sp>
      <p:sp>
        <p:nvSpPr>
          <p:cNvPr id="140" name="Shape 140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355600" indent="-355600"/>
            <a:r>
              <a:rPr lang="cs-CZ" sz="2400" dirty="0" smtClean="0"/>
              <a:t>s</a:t>
            </a:r>
            <a:r>
              <a:rPr lang="en-US" sz="2400" dirty="0" smtClean="0"/>
              <a:t>alary </a:t>
            </a:r>
            <a:r>
              <a:rPr lang="en-US" sz="2400" dirty="0"/>
              <a:t>negotiation between an opera singer and an opera </a:t>
            </a:r>
            <a:r>
              <a:rPr lang="en-US" sz="2400" dirty="0" smtClean="0"/>
              <a:t>company</a:t>
            </a:r>
            <a:endParaRPr lang="cs-CZ" sz="2400" dirty="0" smtClean="0"/>
          </a:p>
          <a:p>
            <a:pPr marL="812800" lvl="1" indent="-355600"/>
            <a:r>
              <a:rPr lang="cs-CZ" sz="2200" dirty="0" smtClean="0"/>
              <a:t>20 min: </a:t>
            </a:r>
            <a:r>
              <a:rPr lang="cs-CZ" sz="2200" dirty="0" err="1" smtClean="0"/>
              <a:t>preparation</a:t>
            </a:r>
            <a:r>
              <a:rPr lang="cs-CZ" sz="2200" dirty="0" smtClean="0"/>
              <a:t> and </a:t>
            </a:r>
            <a:r>
              <a:rPr lang="cs-CZ" sz="2200" dirty="0" err="1" smtClean="0"/>
              <a:t>questions</a:t>
            </a:r>
            <a:endParaRPr lang="cs-CZ" sz="2200" dirty="0" smtClean="0"/>
          </a:p>
          <a:p>
            <a:pPr marL="812800" lvl="1" indent="-355600"/>
            <a:r>
              <a:rPr lang="cs-CZ" sz="2200" dirty="0" smtClean="0"/>
              <a:t>35 min: </a:t>
            </a:r>
            <a:r>
              <a:rPr lang="cs-CZ" sz="2200" dirty="0" err="1" smtClean="0"/>
              <a:t>negotiation</a:t>
            </a:r>
            <a:endParaRPr lang="cs-CZ" sz="2200" dirty="0" smtClean="0"/>
          </a:p>
          <a:p>
            <a:pPr marL="812800" lvl="1" indent="-355600"/>
            <a:r>
              <a:rPr lang="cs-CZ" sz="2200" dirty="0" err="1" smtClean="0"/>
              <a:t>debriefing</a:t>
            </a:r>
            <a:endParaRPr lang="cs-CZ" sz="2200" dirty="0" smtClean="0"/>
          </a:p>
          <a:p>
            <a:pPr marL="355600" indent="-355600"/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27888670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cs-CZ" dirty="0" smtClean="0"/>
              <a:t>STRATEGY AND BATNA</a:t>
            </a:r>
            <a:endParaRPr dirty="0"/>
          </a:p>
        </p:txBody>
      </p:sp>
      <p:sp>
        <p:nvSpPr>
          <p:cNvPr id="140" name="Shape 140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55600" indent="-355600"/>
            <a:r>
              <a:rPr lang="cs-CZ" sz="2400" dirty="0"/>
              <a:t>B</a:t>
            </a:r>
            <a:r>
              <a:rPr lang="en-US" sz="2400" dirty="0" err="1" smtClean="0"/>
              <a:t>est</a:t>
            </a:r>
            <a:r>
              <a:rPr lang="en-US" sz="2400" dirty="0" smtClean="0"/>
              <a:t> </a:t>
            </a:r>
            <a:r>
              <a:rPr lang="en-US" sz="2400" dirty="0"/>
              <a:t>alternative to a negotiated </a:t>
            </a:r>
            <a:r>
              <a:rPr lang="en-US" sz="2400" dirty="0" smtClean="0"/>
              <a:t>agreement</a:t>
            </a:r>
            <a:r>
              <a:rPr lang="cs-CZ" sz="2400" dirty="0" smtClean="0"/>
              <a:t> (a no-</a:t>
            </a:r>
            <a:r>
              <a:rPr lang="cs-CZ" sz="2400" dirty="0" err="1" smtClean="0"/>
              <a:t>deal</a:t>
            </a:r>
            <a:r>
              <a:rPr lang="cs-CZ" sz="2400" dirty="0" smtClean="0"/>
              <a:t> </a:t>
            </a:r>
            <a:r>
              <a:rPr lang="cs-CZ" sz="2400" dirty="0" err="1" smtClean="0"/>
              <a:t>scenario</a:t>
            </a:r>
            <a:r>
              <a:rPr lang="cs-CZ" sz="2400" dirty="0" smtClean="0"/>
              <a:t>)</a:t>
            </a:r>
          </a:p>
          <a:p>
            <a:pPr marL="355600" indent="-355600"/>
            <a:r>
              <a:rPr lang="cs-CZ" sz="2400" dirty="0"/>
              <a:t>C</a:t>
            </a:r>
            <a:r>
              <a:rPr lang="en-US" sz="2400" dirty="0" err="1" smtClean="0"/>
              <a:t>ourse</a:t>
            </a:r>
            <a:r>
              <a:rPr lang="en-US" sz="2400" dirty="0" smtClean="0"/>
              <a:t> </a:t>
            </a:r>
            <a:r>
              <a:rPr lang="en-US" sz="2400" dirty="0"/>
              <a:t>of action </a:t>
            </a:r>
            <a:r>
              <a:rPr lang="cs-CZ" sz="2400" dirty="0" err="1" smtClean="0"/>
              <a:t>you</a:t>
            </a:r>
            <a:r>
              <a:rPr lang="en-US" sz="2400" dirty="0" smtClean="0"/>
              <a:t> </a:t>
            </a:r>
            <a:r>
              <a:rPr lang="en-US" sz="2400" dirty="0"/>
              <a:t>will pursue if the current </a:t>
            </a:r>
            <a:r>
              <a:rPr lang="en-US" sz="2400" dirty="0" smtClean="0"/>
              <a:t>negotiation</a:t>
            </a:r>
            <a:r>
              <a:rPr lang="cs-CZ" sz="2400" dirty="0" smtClean="0"/>
              <a:t> </a:t>
            </a:r>
            <a:r>
              <a:rPr lang="en-US" sz="2400" dirty="0" smtClean="0"/>
              <a:t>results </a:t>
            </a:r>
            <a:r>
              <a:rPr lang="en-US" sz="2400" dirty="0"/>
              <a:t>in an </a:t>
            </a:r>
            <a:r>
              <a:rPr lang="en-US" sz="2400" dirty="0" smtClean="0"/>
              <a:t>impasse</a:t>
            </a:r>
            <a:endParaRPr lang="cs-CZ" sz="2400" dirty="0" smtClean="0"/>
          </a:p>
          <a:p>
            <a:pPr marL="355600" indent="-355600"/>
            <a:r>
              <a:rPr lang="cs-CZ" sz="2400" dirty="0"/>
              <a:t>C</a:t>
            </a:r>
            <a:r>
              <a:rPr lang="en-US" sz="2400" dirty="0" err="1" smtClean="0"/>
              <a:t>ritical</a:t>
            </a:r>
            <a:r>
              <a:rPr lang="en-US" sz="2400" dirty="0" smtClean="0"/>
              <a:t> if</a:t>
            </a:r>
            <a:r>
              <a:rPr lang="cs-CZ" sz="2400" dirty="0" smtClean="0"/>
              <a:t> </a:t>
            </a:r>
            <a:r>
              <a:rPr lang="en-US" sz="2400" dirty="0" smtClean="0"/>
              <a:t>you </a:t>
            </a:r>
            <a:r>
              <a:rPr lang="en-US" sz="2400" dirty="0"/>
              <a:t>are to establish the threshold at which you will reject an </a:t>
            </a:r>
            <a:r>
              <a:rPr lang="en-US" sz="2400" dirty="0" smtClean="0"/>
              <a:t>offer</a:t>
            </a:r>
            <a:endParaRPr lang="cs-CZ" sz="2400" dirty="0" smtClean="0"/>
          </a:p>
          <a:p>
            <a:pPr marL="355600" indent="-355600"/>
            <a:r>
              <a:rPr lang="cs-CZ" sz="2400" dirty="0" err="1"/>
              <a:t>P</a:t>
            </a:r>
            <a:r>
              <a:rPr lang="cs-CZ" sz="2400" dirty="0" err="1" smtClean="0"/>
              <a:t>repared</a:t>
            </a:r>
            <a:r>
              <a:rPr lang="cs-CZ" sz="2400" dirty="0" smtClean="0"/>
              <a:t> </a:t>
            </a:r>
            <a:r>
              <a:rPr lang="cs-CZ" sz="2400" dirty="0" err="1"/>
              <a:t>before</a:t>
            </a:r>
            <a:r>
              <a:rPr lang="cs-CZ" sz="2400" dirty="0"/>
              <a:t> </a:t>
            </a:r>
            <a:r>
              <a:rPr lang="cs-CZ" sz="2400" dirty="0" err="1"/>
              <a:t>talks</a:t>
            </a:r>
            <a:r>
              <a:rPr lang="cs-CZ" sz="2400" dirty="0"/>
              <a:t> </a:t>
            </a:r>
            <a:r>
              <a:rPr lang="cs-CZ" sz="2400" dirty="0" err="1" smtClean="0"/>
              <a:t>begin</a:t>
            </a:r>
            <a:endParaRPr lang="cs-CZ" sz="2400" dirty="0" smtClean="0"/>
          </a:p>
          <a:p>
            <a:pPr marL="355600" indent="-355600"/>
            <a:r>
              <a:rPr lang="en-GB" sz="2400" dirty="0"/>
              <a:t>The better your BATNA, the greater your </a:t>
            </a:r>
            <a:r>
              <a:rPr lang="en-GB" sz="2400" dirty="0" smtClean="0"/>
              <a:t>power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920588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cs-CZ" dirty="0" smtClean="0"/>
              <a:t>INTERESTS NOT POSITIONS</a:t>
            </a:r>
            <a:endParaRPr dirty="0"/>
          </a:p>
        </p:txBody>
      </p:sp>
      <p:sp>
        <p:nvSpPr>
          <p:cNvPr id="140" name="Shape 140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355600" indent="-355600"/>
            <a:r>
              <a:rPr lang="cs-CZ" sz="2400" dirty="0" err="1" smtClean="0"/>
              <a:t>Positional</a:t>
            </a:r>
            <a:r>
              <a:rPr lang="cs-CZ" sz="2400" dirty="0" smtClean="0"/>
              <a:t> (</a:t>
            </a:r>
            <a:r>
              <a:rPr lang="cs-CZ" sz="2400" dirty="0" err="1" smtClean="0"/>
              <a:t>distributive</a:t>
            </a:r>
            <a:r>
              <a:rPr lang="cs-CZ" sz="2400" dirty="0" smtClean="0"/>
              <a:t>) </a:t>
            </a:r>
            <a:r>
              <a:rPr lang="cs-CZ" sz="2400" dirty="0" err="1" smtClean="0"/>
              <a:t>bargaining</a:t>
            </a:r>
            <a:r>
              <a:rPr lang="cs-CZ" sz="2400" dirty="0" smtClean="0"/>
              <a:t> vs. </a:t>
            </a:r>
            <a:r>
              <a:rPr lang="cs-CZ" sz="2400" dirty="0" err="1" smtClean="0"/>
              <a:t>interest-based</a:t>
            </a:r>
            <a:r>
              <a:rPr lang="cs-CZ" sz="2400" dirty="0" smtClean="0"/>
              <a:t> (</a:t>
            </a:r>
            <a:r>
              <a:rPr lang="cs-CZ" sz="2400" dirty="0" err="1" smtClean="0"/>
              <a:t>integrative</a:t>
            </a:r>
            <a:r>
              <a:rPr lang="cs-CZ" sz="2400" dirty="0" smtClean="0"/>
              <a:t>) </a:t>
            </a:r>
            <a:r>
              <a:rPr lang="cs-CZ" sz="2400" dirty="0" err="1" smtClean="0"/>
              <a:t>negotiation</a:t>
            </a:r>
            <a:endParaRPr lang="cs-CZ" sz="2400" dirty="0" smtClean="0"/>
          </a:p>
          <a:p>
            <a:pPr marL="355600" indent="-355600"/>
            <a:r>
              <a:rPr lang="cs-CZ" sz="2400" dirty="0" err="1" smtClean="0"/>
              <a:t>What</a:t>
            </a:r>
            <a:r>
              <a:rPr lang="cs-CZ" sz="2400" dirty="0" smtClean="0"/>
              <a:t> non-</a:t>
            </a:r>
            <a:r>
              <a:rPr lang="cs-CZ" sz="2400" dirty="0" err="1" smtClean="0"/>
              <a:t>monetary</a:t>
            </a:r>
            <a:r>
              <a:rPr lang="cs-CZ" sz="2400" dirty="0" smtClean="0"/>
              <a:t> and </a:t>
            </a:r>
            <a:r>
              <a:rPr lang="cs-CZ" sz="2400" dirty="0" err="1" smtClean="0"/>
              <a:t>monetary</a:t>
            </a:r>
            <a:r>
              <a:rPr lang="cs-CZ" sz="2400" dirty="0" smtClean="0"/>
              <a:t> </a:t>
            </a:r>
            <a:r>
              <a:rPr lang="cs-CZ" sz="2400" dirty="0" err="1" smtClean="0"/>
              <a:t>interests</a:t>
            </a:r>
            <a:r>
              <a:rPr lang="cs-CZ" sz="2400" dirty="0" smtClean="0"/>
              <a:t> </a:t>
            </a:r>
            <a:r>
              <a:rPr lang="cs-CZ" sz="2400" dirty="0" err="1" smtClean="0"/>
              <a:t>does</a:t>
            </a:r>
            <a:r>
              <a:rPr lang="cs-CZ" sz="2400" dirty="0" smtClean="0"/>
              <a:t> </a:t>
            </a:r>
            <a:r>
              <a:rPr lang="cs-CZ" sz="2400" dirty="0" err="1" smtClean="0"/>
              <a:t>each</a:t>
            </a:r>
            <a:r>
              <a:rPr lang="cs-CZ" sz="2400" dirty="0" smtClean="0"/>
              <a:t> party </a:t>
            </a:r>
            <a:r>
              <a:rPr lang="cs-CZ" sz="2400" dirty="0" err="1" smtClean="0"/>
              <a:t>have</a:t>
            </a:r>
            <a:r>
              <a:rPr lang="cs-CZ" sz="2400" dirty="0" smtClean="0"/>
              <a:t>?</a:t>
            </a:r>
          </a:p>
          <a:p>
            <a:pPr marL="355600" indent="-355600"/>
            <a:r>
              <a:rPr lang="cs-CZ" sz="2400" dirty="0" err="1" smtClean="0"/>
              <a:t>Invent</a:t>
            </a:r>
            <a:r>
              <a:rPr lang="cs-CZ" sz="2400" dirty="0" smtClean="0"/>
              <a:t> </a:t>
            </a:r>
            <a:r>
              <a:rPr lang="cs-CZ" sz="2400" dirty="0" err="1" smtClean="0"/>
              <a:t>options</a:t>
            </a:r>
            <a:r>
              <a:rPr lang="cs-CZ" sz="2400" dirty="0" smtClean="0"/>
              <a:t> </a:t>
            </a:r>
            <a:r>
              <a:rPr lang="cs-CZ" sz="2400" dirty="0" err="1" smtClean="0"/>
              <a:t>for</a:t>
            </a:r>
            <a:r>
              <a:rPr lang="cs-CZ" sz="2400" dirty="0" smtClean="0"/>
              <a:t> </a:t>
            </a:r>
            <a:r>
              <a:rPr lang="cs-CZ" sz="2400" dirty="0" err="1" smtClean="0"/>
              <a:t>mutual</a:t>
            </a:r>
            <a:r>
              <a:rPr lang="cs-CZ" sz="2400" dirty="0" smtClean="0"/>
              <a:t> </a:t>
            </a:r>
            <a:r>
              <a:rPr lang="cs-CZ" sz="2400" dirty="0" err="1" smtClean="0"/>
              <a:t>gain</a:t>
            </a:r>
            <a:r>
              <a:rPr lang="cs-CZ" sz="2400" dirty="0" smtClean="0"/>
              <a:t> (</a:t>
            </a:r>
            <a:r>
              <a:rPr lang="cs-CZ" sz="2400" dirty="0" err="1" smtClean="0"/>
              <a:t>brainstorm</a:t>
            </a:r>
            <a:r>
              <a:rPr lang="cs-CZ" sz="2400" dirty="0" smtClean="0"/>
              <a:t> </a:t>
            </a:r>
            <a:r>
              <a:rPr lang="cs-CZ" sz="2400" dirty="0" err="1" smtClean="0"/>
              <a:t>ideas</a:t>
            </a:r>
            <a:r>
              <a:rPr lang="cs-CZ" sz="2400" dirty="0" smtClean="0"/>
              <a:t> </a:t>
            </a:r>
            <a:r>
              <a:rPr lang="cs-CZ" sz="2400" dirty="0" err="1" smtClean="0"/>
              <a:t>without</a:t>
            </a:r>
            <a:r>
              <a:rPr lang="cs-CZ" sz="2400" dirty="0" smtClean="0"/>
              <a:t> </a:t>
            </a:r>
            <a:r>
              <a:rPr lang="cs-CZ" sz="2400" dirty="0" err="1" smtClean="0"/>
              <a:t>committing</a:t>
            </a:r>
            <a:r>
              <a:rPr lang="cs-CZ" sz="2400" dirty="0" smtClean="0"/>
              <a:t>)</a:t>
            </a:r>
          </a:p>
          <a:p>
            <a:pPr marL="355600" indent="-355600"/>
            <a:r>
              <a:rPr lang="cs-CZ" sz="2400" dirty="0" smtClean="0"/>
              <a:t>Joint </a:t>
            </a:r>
            <a:r>
              <a:rPr lang="cs-CZ" sz="2400" dirty="0" err="1" smtClean="0"/>
              <a:t>problem-solving</a:t>
            </a:r>
            <a:endParaRPr sz="3600" dirty="0"/>
          </a:p>
        </p:txBody>
      </p:sp>
    </p:spTree>
    <p:extLst>
      <p:ext uri="{BB962C8B-B14F-4D97-AF65-F5344CB8AC3E}">
        <p14:creationId xmlns:p14="http://schemas.microsoft.com/office/powerpoint/2010/main" val="30621679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cs-CZ" dirty="0" smtClean="0"/>
              <a:t>STANDARDS AND CRITERIA</a:t>
            </a:r>
            <a:endParaRPr dirty="0"/>
          </a:p>
        </p:txBody>
      </p:sp>
      <p:sp>
        <p:nvSpPr>
          <p:cNvPr id="140" name="Shape 140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355600" indent="-355600"/>
            <a:r>
              <a:rPr lang="cs-CZ" sz="2400" dirty="0" err="1" smtClean="0"/>
              <a:t>Objective</a:t>
            </a:r>
            <a:r>
              <a:rPr lang="cs-CZ" sz="2400" dirty="0" smtClean="0"/>
              <a:t> </a:t>
            </a:r>
            <a:r>
              <a:rPr lang="cs-CZ" sz="2400" dirty="0" err="1" smtClean="0"/>
              <a:t>criteria</a:t>
            </a:r>
            <a:r>
              <a:rPr lang="cs-CZ" sz="2400" dirty="0" smtClean="0"/>
              <a:t> (</a:t>
            </a:r>
            <a:r>
              <a:rPr lang="cs-CZ" sz="2400" dirty="0" err="1" smtClean="0"/>
              <a:t>examples</a:t>
            </a:r>
            <a:r>
              <a:rPr lang="cs-CZ" sz="2400" dirty="0" smtClean="0"/>
              <a:t>?)</a:t>
            </a:r>
          </a:p>
          <a:p>
            <a:pPr marL="355600" indent="-355600"/>
            <a:r>
              <a:rPr lang="cs-CZ" sz="2400" dirty="0" err="1" smtClean="0"/>
              <a:t>Other</a:t>
            </a:r>
            <a:r>
              <a:rPr lang="cs-CZ" sz="2400" dirty="0" smtClean="0"/>
              <a:t> fair </a:t>
            </a:r>
            <a:r>
              <a:rPr lang="cs-CZ" sz="2400" dirty="0" err="1" smtClean="0"/>
              <a:t>standards</a:t>
            </a:r>
            <a:r>
              <a:rPr lang="cs-CZ" sz="2400" dirty="0" smtClean="0"/>
              <a:t> </a:t>
            </a:r>
            <a:r>
              <a:rPr lang="cs-CZ" sz="2400" dirty="0" err="1" smtClean="0"/>
              <a:t>or</a:t>
            </a:r>
            <a:r>
              <a:rPr lang="cs-CZ" sz="2400" dirty="0" smtClean="0"/>
              <a:t> fair </a:t>
            </a:r>
            <a:r>
              <a:rPr lang="cs-CZ" sz="2400" dirty="0" err="1" smtClean="0"/>
              <a:t>procedures</a:t>
            </a:r>
            <a:r>
              <a:rPr lang="cs-CZ" sz="2400" dirty="0" smtClean="0"/>
              <a:t> in business </a:t>
            </a:r>
            <a:r>
              <a:rPr lang="cs-CZ" sz="2400" dirty="0" err="1" smtClean="0"/>
              <a:t>world</a:t>
            </a:r>
            <a:endParaRPr lang="cs-CZ" sz="2400" dirty="0" smtClean="0"/>
          </a:p>
          <a:p>
            <a:pPr marL="355600" indent="-355600"/>
            <a:r>
              <a:rPr lang="cs-CZ" sz="2400" dirty="0" err="1" smtClean="0"/>
              <a:t>Framing</a:t>
            </a:r>
            <a:r>
              <a:rPr lang="cs-CZ" sz="2400" dirty="0" smtClean="0"/>
              <a:t> </a:t>
            </a:r>
            <a:r>
              <a:rPr lang="cs-CZ" sz="2400" dirty="0" err="1" smtClean="0"/>
              <a:t>negotiation</a:t>
            </a:r>
            <a:r>
              <a:rPr lang="cs-CZ" sz="2400" dirty="0" smtClean="0"/>
              <a:t> as a joint </a:t>
            </a:r>
            <a:r>
              <a:rPr lang="cs-CZ" sz="2400" dirty="0" err="1" smtClean="0"/>
              <a:t>search</a:t>
            </a:r>
            <a:r>
              <a:rPr lang="cs-CZ" sz="2400" dirty="0" smtClean="0"/>
              <a:t> </a:t>
            </a:r>
            <a:r>
              <a:rPr lang="cs-CZ" sz="2400" dirty="0" err="1" smtClean="0"/>
              <a:t>for</a:t>
            </a:r>
            <a:r>
              <a:rPr lang="cs-CZ" sz="2400" dirty="0" smtClean="0"/>
              <a:t> </a:t>
            </a:r>
            <a:r>
              <a:rPr lang="cs-CZ" sz="2400" dirty="0" err="1" smtClean="0"/>
              <a:t>objective</a:t>
            </a:r>
            <a:r>
              <a:rPr lang="cs-CZ" sz="2400" dirty="0" smtClean="0"/>
              <a:t> </a:t>
            </a:r>
            <a:r>
              <a:rPr lang="cs-CZ" sz="2400" dirty="0" err="1" smtClean="0"/>
              <a:t>criteria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9742562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cs-CZ" dirty="0" smtClean="0"/>
              <a:t>AGENCY ISSUES</a:t>
            </a:r>
            <a:endParaRPr dirty="0"/>
          </a:p>
        </p:txBody>
      </p:sp>
      <p:sp>
        <p:nvSpPr>
          <p:cNvPr id="140" name="Shape 140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355600" indent="-355600"/>
            <a:r>
              <a:rPr lang="cs-CZ" sz="2400" dirty="0" err="1" smtClean="0"/>
              <a:t>Nature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commitment</a:t>
            </a:r>
            <a:r>
              <a:rPr lang="cs-CZ" sz="2400" dirty="0" smtClean="0"/>
              <a:t>?</a:t>
            </a:r>
          </a:p>
          <a:p>
            <a:pPr marL="355600" indent="-355600"/>
            <a:r>
              <a:rPr lang="cs-CZ" sz="2400" dirty="0" err="1" smtClean="0"/>
              <a:t>Was</a:t>
            </a:r>
            <a:r>
              <a:rPr lang="cs-CZ" sz="2400" dirty="0" smtClean="0"/>
              <a:t> </a:t>
            </a:r>
            <a:r>
              <a:rPr lang="cs-CZ" sz="2400" dirty="0" err="1" smtClean="0"/>
              <a:t>it</a:t>
            </a:r>
            <a:r>
              <a:rPr lang="cs-CZ" sz="2400" dirty="0" smtClean="0"/>
              <a:t> </a:t>
            </a:r>
            <a:r>
              <a:rPr lang="cs-CZ" sz="2400" dirty="0" err="1" smtClean="0"/>
              <a:t>final</a:t>
            </a:r>
            <a:r>
              <a:rPr lang="cs-CZ" sz="2400" dirty="0" smtClean="0"/>
              <a:t> and </a:t>
            </a:r>
            <a:r>
              <a:rPr lang="cs-CZ" sz="2400" dirty="0" err="1" smtClean="0"/>
              <a:t>binding</a:t>
            </a:r>
            <a:r>
              <a:rPr lang="cs-CZ" sz="2400" dirty="0" smtClean="0"/>
              <a:t>?</a:t>
            </a:r>
          </a:p>
          <a:p>
            <a:pPr marL="355600" indent="-355600"/>
            <a:r>
              <a:rPr lang="cs-CZ" sz="2400" dirty="0" err="1" smtClean="0"/>
              <a:t>Was</a:t>
            </a:r>
            <a:r>
              <a:rPr lang="cs-CZ" sz="2400" dirty="0" smtClean="0"/>
              <a:t> </a:t>
            </a:r>
            <a:r>
              <a:rPr lang="cs-CZ" sz="2400" dirty="0" err="1" smtClean="0"/>
              <a:t>it</a:t>
            </a:r>
            <a:r>
              <a:rPr lang="cs-CZ" sz="2400" dirty="0" smtClean="0"/>
              <a:t> </a:t>
            </a:r>
            <a:r>
              <a:rPr lang="cs-CZ" sz="2400" dirty="0" err="1" smtClean="0"/>
              <a:t>subject</a:t>
            </a:r>
            <a:r>
              <a:rPr lang="cs-CZ" sz="2400" dirty="0" smtClean="0"/>
              <a:t> to </a:t>
            </a:r>
            <a:r>
              <a:rPr lang="cs-CZ" sz="2400" dirty="0" err="1" smtClean="0"/>
              <a:t>client</a:t>
            </a:r>
            <a:r>
              <a:rPr lang="cs-CZ" sz="2400" dirty="0" smtClean="0"/>
              <a:t> </a:t>
            </a:r>
            <a:r>
              <a:rPr lang="cs-CZ" sz="2400" dirty="0" err="1" smtClean="0"/>
              <a:t>approval</a:t>
            </a:r>
            <a:r>
              <a:rPr lang="cs-CZ" sz="2400" dirty="0" smtClean="0"/>
              <a:t>?</a:t>
            </a:r>
          </a:p>
          <a:p>
            <a:pPr marL="355600" indent="-355600"/>
            <a:r>
              <a:rPr lang="cs-CZ" sz="2400" dirty="0" err="1" smtClean="0"/>
              <a:t>Was</a:t>
            </a:r>
            <a:r>
              <a:rPr lang="cs-CZ" sz="2400" dirty="0" smtClean="0"/>
              <a:t> </a:t>
            </a:r>
            <a:r>
              <a:rPr lang="cs-CZ" sz="2400" dirty="0" err="1" smtClean="0"/>
              <a:t>it</a:t>
            </a:r>
            <a:r>
              <a:rPr lang="cs-CZ" sz="2400" dirty="0" smtClean="0"/>
              <a:t> </a:t>
            </a:r>
            <a:r>
              <a:rPr lang="cs-CZ" sz="2400" dirty="0" err="1" smtClean="0"/>
              <a:t>discussed</a:t>
            </a:r>
            <a:r>
              <a:rPr lang="cs-CZ" sz="2400" dirty="0" smtClean="0"/>
              <a:t> </a:t>
            </a:r>
            <a:r>
              <a:rPr lang="cs-CZ" sz="2400" dirty="0" err="1" smtClean="0"/>
              <a:t>explicitly</a:t>
            </a:r>
            <a:r>
              <a:rPr lang="cs-CZ" sz="2400" dirty="0" smtClean="0"/>
              <a:t> </a:t>
            </a:r>
            <a:r>
              <a:rPr lang="cs-CZ" sz="2400" dirty="0" err="1" smtClean="0"/>
              <a:t>or</a:t>
            </a:r>
            <a:r>
              <a:rPr lang="cs-CZ" sz="2400" dirty="0" smtClean="0"/>
              <a:t> just </a:t>
            </a:r>
            <a:r>
              <a:rPr lang="cs-CZ" sz="2400" dirty="0" err="1" smtClean="0"/>
              <a:t>assumed</a:t>
            </a:r>
            <a:r>
              <a:rPr lang="cs-CZ" sz="2400" dirty="0" smtClean="0"/>
              <a:t>?</a:t>
            </a:r>
            <a:endParaRPr lang="cs-CZ" sz="2800" dirty="0" smtClean="0"/>
          </a:p>
          <a:p>
            <a:pPr marL="355600" indent="-355600"/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8333918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GETTING TO YES: </a:t>
            </a:r>
            <a:r>
              <a:rPr lang="cs-CZ" dirty="0" err="1" smtClean="0"/>
              <a:t>Theory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PLANNING PHASE</a:t>
            </a:r>
          </a:p>
          <a:p>
            <a:pPr lvl="1"/>
            <a:r>
              <a:rPr lang="cs-CZ" dirty="0" err="1" smtClean="0"/>
              <a:t>Develop</a:t>
            </a:r>
            <a:r>
              <a:rPr lang="cs-CZ" dirty="0" smtClean="0"/>
              <a:t> a BATNA</a:t>
            </a:r>
          </a:p>
          <a:p>
            <a:pPr lvl="1"/>
            <a:r>
              <a:rPr lang="cs-CZ" dirty="0" smtClean="0"/>
              <a:t>List </a:t>
            </a:r>
            <a:r>
              <a:rPr lang="cs-CZ" dirty="0" err="1" smtClean="0"/>
              <a:t>out</a:t>
            </a:r>
            <a:r>
              <a:rPr lang="cs-CZ" dirty="0" smtClean="0"/>
              <a:t> </a:t>
            </a:r>
            <a:r>
              <a:rPr lang="cs-CZ" dirty="0" err="1" smtClean="0"/>
              <a:t>interests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each</a:t>
            </a:r>
            <a:r>
              <a:rPr lang="cs-CZ" dirty="0" smtClean="0"/>
              <a:t> </a:t>
            </a:r>
            <a:r>
              <a:rPr lang="cs-CZ" dirty="0" err="1" smtClean="0"/>
              <a:t>side</a:t>
            </a:r>
            <a:endParaRPr lang="cs-CZ" dirty="0" smtClean="0"/>
          </a:p>
          <a:p>
            <a:pPr lvl="1"/>
            <a:r>
              <a:rPr lang="cs-CZ" dirty="0" err="1" smtClean="0"/>
              <a:t>Brainstorm</a:t>
            </a:r>
            <a:r>
              <a:rPr lang="cs-CZ" dirty="0" smtClean="0"/>
              <a:t> negative </a:t>
            </a:r>
            <a:r>
              <a:rPr lang="cs-CZ" dirty="0" err="1" smtClean="0"/>
              <a:t>perceptions</a:t>
            </a:r>
            <a:r>
              <a:rPr lang="cs-CZ" dirty="0" smtClean="0"/>
              <a:t> and </a:t>
            </a:r>
            <a:r>
              <a:rPr lang="cs-CZ" dirty="0" err="1" smtClean="0"/>
              <a:t>arguments</a:t>
            </a:r>
            <a:r>
              <a:rPr lang="cs-CZ" dirty="0" smtClean="0"/>
              <a:t> to </a:t>
            </a:r>
            <a:r>
              <a:rPr lang="cs-CZ" dirty="0" err="1" smtClean="0"/>
              <a:t>counter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endParaRPr lang="cs-CZ" dirty="0" smtClean="0"/>
          </a:p>
          <a:p>
            <a:pPr lvl="1"/>
            <a:r>
              <a:rPr lang="cs-CZ" dirty="0" smtClean="0"/>
              <a:t>Make </a:t>
            </a:r>
            <a:r>
              <a:rPr lang="cs-CZ" dirty="0" err="1" smtClean="0"/>
              <a:t>note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conflicting</a:t>
            </a:r>
            <a:r>
              <a:rPr lang="cs-CZ" dirty="0" smtClean="0"/>
              <a:t> </a:t>
            </a:r>
            <a:r>
              <a:rPr lang="cs-CZ" dirty="0" err="1" smtClean="0"/>
              <a:t>interests</a:t>
            </a:r>
            <a:r>
              <a:rPr lang="cs-CZ" dirty="0" smtClean="0"/>
              <a:t> and </a:t>
            </a:r>
            <a:r>
              <a:rPr lang="cs-CZ" dirty="0" err="1" smtClean="0"/>
              <a:t>brainstorm</a:t>
            </a:r>
            <a:r>
              <a:rPr lang="cs-CZ" dirty="0" smtClean="0"/>
              <a:t> </a:t>
            </a:r>
            <a:r>
              <a:rPr lang="cs-CZ" dirty="0" err="1" smtClean="0"/>
              <a:t>potential</a:t>
            </a:r>
            <a:r>
              <a:rPr lang="cs-CZ" dirty="0" smtClean="0"/>
              <a:t> </a:t>
            </a:r>
            <a:r>
              <a:rPr lang="cs-CZ" dirty="0" err="1" smtClean="0"/>
              <a:t>objective</a:t>
            </a:r>
            <a:r>
              <a:rPr lang="cs-CZ" dirty="0" smtClean="0"/>
              <a:t> </a:t>
            </a:r>
            <a:r>
              <a:rPr lang="cs-CZ" dirty="0" err="1" smtClean="0"/>
              <a:t>criteria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resolving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endParaRPr lang="cs-CZ" dirty="0" smtClean="0"/>
          </a:p>
          <a:p>
            <a:endParaRPr lang="cs-CZ" dirty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3592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Principled</a:t>
            </a:r>
            <a:r>
              <a:rPr lang="cs-CZ" dirty="0" smtClean="0"/>
              <a:t> </a:t>
            </a:r>
            <a:r>
              <a:rPr lang="cs-CZ" dirty="0" err="1" smtClean="0"/>
              <a:t>Negotiation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1" indent="-342900">
              <a:buFont typeface="+mj-lt"/>
              <a:buAutoNum type="arabicPeriod"/>
            </a:pPr>
            <a:r>
              <a:rPr lang="en-GB" sz="2000" b="1" u="sng" dirty="0" smtClean="0"/>
              <a:t>Separate the people from the problem</a:t>
            </a:r>
          </a:p>
          <a:p>
            <a:pPr lvl="2"/>
            <a:r>
              <a:rPr lang="cs-CZ" sz="1600" dirty="0" err="1" smtClean="0"/>
              <a:t>Relationship</a:t>
            </a:r>
            <a:r>
              <a:rPr lang="cs-CZ" sz="1600" dirty="0" smtClean="0"/>
              <a:t> </a:t>
            </a:r>
            <a:r>
              <a:rPr lang="cs-CZ" sz="1600" dirty="0" err="1" smtClean="0"/>
              <a:t>entangled</a:t>
            </a:r>
            <a:r>
              <a:rPr lang="cs-CZ" sz="1600" dirty="0" smtClean="0"/>
              <a:t> </a:t>
            </a:r>
            <a:r>
              <a:rPr lang="cs-CZ" sz="1600" dirty="0" err="1" smtClean="0"/>
              <a:t>with</a:t>
            </a:r>
            <a:r>
              <a:rPr lang="cs-CZ" sz="1600" dirty="0" smtClean="0"/>
              <a:t> </a:t>
            </a: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problem</a:t>
            </a:r>
            <a:r>
              <a:rPr lang="cs-CZ" sz="1600" dirty="0" smtClean="0"/>
              <a:t> </a:t>
            </a:r>
            <a:r>
              <a:rPr lang="cs-CZ" sz="1600" i="1" dirty="0" smtClean="0"/>
              <a:t>(</a:t>
            </a:r>
            <a:r>
              <a:rPr lang="cs-CZ" sz="1600" i="1" dirty="0" err="1" smtClean="0"/>
              <a:t>interpretation</a:t>
            </a:r>
            <a:r>
              <a:rPr lang="cs-CZ" sz="1600" i="1" dirty="0" smtClean="0"/>
              <a:t>)</a:t>
            </a:r>
            <a:endParaRPr lang="cs-CZ" sz="1600" dirty="0" smtClean="0"/>
          </a:p>
          <a:p>
            <a:pPr lvl="2"/>
            <a:r>
              <a:rPr lang="cs-CZ" sz="1600" dirty="0" err="1" smtClean="0"/>
              <a:t>Negotiators</a:t>
            </a:r>
            <a:r>
              <a:rPr lang="cs-CZ" sz="1600" dirty="0" smtClean="0"/>
              <a:t> are </a:t>
            </a:r>
            <a:r>
              <a:rPr lang="cs-CZ" sz="1600" dirty="0" err="1" smtClean="0"/>
              <a:t>people</a:t>
            </a:r>
            <a:r>
              <a:rPr lang="cs-CZ" sz="1600" dirty="0" smtClean="0"/>
              <a:t> </a:t>
            </a:r>
            <a:r>
              <a:rPr lang="cs-CZ" sz="1600" dirty="0" err="1" smtClean="0"/>
              <a:t>first</a:t>
            </a:r>
            <a:r>
              <a:rPr lang="cs-CZ" sz="1600" dirty="0" smtClean="0"/>
              <a:t>! </a:t>
            </a:r>
            <a:r>
              <a:rPr lang="cs-CZ" sz="1600" dirty="0" smtClean="0">
                <a:sym typeface="Wingdings" panose="05000000000000000000" pitchFamily="2" charset="2"/>
              </a:rPr>
              <a:t>:) </a:t>
            </a:r>
            <a:r>
              <a:rPr lang="en-GB" sz="1600" dirty="0" smtClean="0"/>
              <a:t>Be soft on people</a:t>
            </a:r>
            <a:r>
              <a:rPr lang="cs-CZ" sz="1600" dirty="0" smtClean="0"/>
              <a:t> and </a:t>
            </a:r>
            <a:r>
              <a:rPr lang="en-GB" sz="1600" dirty="0" smtClean="0"/>
              <a:t>hard on the </a:t>
            </a:r>
            <a:r>
              <a:rPr lang="en-GB" sz="1600" dirty="0" err="1" smtClean="0"/>
              <a:t>probl</a:t>
            </a:r>
            <a:r>
              <a:rPr lang="cs-CZ" sz="1600" dirty="0" smtClean="0"/>
              <a:t>e</a:t>
            </a:r>
            <a:r>
              <a:rPr lang="en-GB" sz="1600" dirty="0" smtClean="0"/>
              <a:t>m</a:t>
            </a:r>
            <a:endParaRPr lang="cs-CZ" sz="1600" dirty="0" smtClean="0"/>
          </a:p>
          <a:p>
            <a:pPr lvl="2"/>
            <a:r>
              <a:rPr lang="cs-CZ" sz="1600" dirty="0" err="1"/>
              <a:t>D</a:t>
            </a:r>
            <a:r>
              <a:rPr lang="cs-CZ" sz="1600" dirty="0" err="1" smtClean="0"/>
              <a:t>eal</a:t>
            </a:r>
            <a:r>
              <a:rPr lang="cs-CZ" sz="1600" dirty="0" smtClean="0"/>
              <a:t> </a:t>
            </a:r>
            <a:r>
              <a:rPr lang="cs-CZ" sz="1600" dirty="0" err="1" smtClean="0"/>
              <a:t>with</a:t>
            </a:r>
            <a:r>
              <a:rPr lang="cs-CZ" sz="1600" dirty="0" smtClean="0"/>
              <a:t> </a:t>
            </a:r>
            <a:r>
              <a:rPr lang="cs-CZ" sz="1600" dirty="0" err="1" smtClean="0"/>
              <a:t>them</a:t>
            </a:r>
            <a:r>
              <a:rPr lang="cs-CZ" sz="1600" dirty="0" smtClean="0"/>
              <a:t> </a:t>
            </a:r>
            <a:r>
              <a:rPr lang="cs-CZ" sz="1600" dirty="0" err="1" smtClean="0"/>
              <a:t>separately</a:t>
            </a:r>
            <a:r>
              <a:rPr lang="cs-CZ" sz="1600" dirty="0" smtClean="0"/>
              <a:t>, </a:t>
            </a:r>
            <a:r>
              <a:rPr lang="cs-CZ" sz="1600" dirty="0" err="1" smtClean="0"/>
              <a:t>ackowledge</a:t>
            </a:r>
            <a:r>
              <a:rPr lang="cs-CZ" sz="1600" dirty="0" smtClean="0"/>
              <a:t> </a:t>
            </a:r>
            <a:r>
              <a:rPr lang="cs-CZ" sz="1600" dirty="0" err="1" smtClean="0"/>
              <a:t>them</a:t>
            </a:r>
            <a:r>
              <a:rPr lang="cs-CZ" sz="1600" dirty="0" smtClean="0"/>
              <a:t> as </a:t>
            </a:r>
            <a:r>
              <a:rPr lang="cs-CZ" sz="1600" dirty="0" err="1" smtClean="0"/>
              <a:t>legitimate</a:t>
            </a:r>
            <a:endParaRPr lang="cs-CZ" sz="1600" dirty="0" smtClean="0"/>
          </a:p>
          <a:p>
            <a:pPr lvl="2"/>
            <a:r>
              <a:rPr lang="cs-CZ" sz="1600" dirty="0" err="1" smtClean="0"/>
              <a:t>Sit</a:t>
            </a:r>
            <a:r>
              <a:rPr lang="cs-CZ" sz="1600" dirty="0" smtClean="0"/>
              <a:t> </a:t>
            </a:r>
            <a:r>
              <a:rPr lang="cs-CZ" sz="1600" dirty="0" err="1" smtClean="0"/>
              <a:t>side</a:t>
            </a:r>
            <a:r>
              <a:rPr lang="cs-CZ" sz="1600" dirty="0" smtClean="0"/>
              <a:t>-by-</a:t>
            </a:r>
            <a:r>
              <a:rPr lang="cs-CZ" sz="1600" dirty="0" err="1" smtClean="0"/>
              <a:t>side</a:t>
            </a:r>
            <a:endParaRPr lang="cs-CZ" sz="1600" dirty="0" smtClean="0"/>
          </a:p>
          <a:p>
            <a:pPr lvl="2"/>
            <a:r>
              <a:rPr lang="cs-CZ" sz="1600" dirty="0" err="1" smtClean="0"/>
              <a:t>Don‘t</a:t>
            </a:r>
            <a:r>
              <a:rPr lang="cs-CZ" sz="1600" dirty="0" smtClean="0"/>
              <a:t> </a:t>
            </a:r>
            <a:r>
              <a:rPr lang="cs-CZ" sz="1600" dirty="0" err="1" smtClean="0"/>
              <a:t>blame</a:t>
            </a:r>
            <a:endParaRPr lang="cs-CZ" sz="1600" dirty="0" smtClean="0"/>
          </a:p>
          <a:p>
            <a:pPr lvl="2"/>
            <a:r>
              <a:rPr lang="cs-CZ" sz="1600" dirty="0" smtClean="0"/>
              <a:t>Make </a:t>
            </a:r>
            <a:r>
              <a:rPr lang="cs-CZ" sz="1600" dirty="0" err="1" smtClean="0"/>
              <a:t>sure</a:t>
            </a:r>
            <a:r>
              <a:rPr lang="cs-CZ" sz="1600" dirty="0" smtClean="0"/>
              <a:t> </a:t>
            </a:r>
            <a:r>
              <a:rPr lang="cs-CZ" sz="1600" dirty="0" err="1" smtClean="0"/>
              <a:t>they</a:t>
            </a:r>
            <a:r>
              <a:rPr lang="cs-CZ" sz="1600" dirty="0" smtClean="0"/>
              <a:t> </a:t>
            </a:r>
            <a:r>
              <a:rPr lang="cs-CZ" sz="1600" dirty="0" err="1" smtClean="0"/>
              <a:t>participate</a:t>
            </a:r>
            <a:r>
              <a:rPr lang="cs-CZ" sz="1600" dirty="0" smtClean="0"/>
              <a:t> in </a:t>
            </a:r>
            <a:r>
              <a:rPr lang="cs-CZ" sz="1600" dirty="0" err="1" smtClean="0"/>
              <a:t>the</a:t>
            </a:r>
            <a:r>
              <a:rPr lang="cs-CZ" sz="1600" dirty="0" smtClean="0"/>
              <a:t> proces</a:t>
            </a:r>
          </a:p>
          <a:p>
            <a:pPr lvl="2"/>
            <a:r>
              <a:rPr lang="cs-CZ" sz="1600" dirty="0" err="1" smtClean="0"/>
              <a:t>Pay</a:t>
            </a:r>
            <a:r>
              <a:rPr lang="cs-CZ" sz="1600" dirty="0" smtClean="0"/>
              <a:t> </a:t>
            </a:r>
            <a:r>
              <a:rPr lang="cs-CZ" sz="1600" dirty="0" err="1" smtClean="0"/>
              <a:t>attention</a:t>
            </a:r>
            <a:r>
              <a:rPr lang="cs-CZ" sz="1600" dirty="0" smtClean="0"/>
              <a:t> to </a:t>
            </a:r>
            <a:r>
              <a:rPr lang="cs-CZ" sz="1600" dirty="0" err="1" smtClean="0"/>
              <a:t>core</a:t>
            </a:r>
            <a:r>
              <a:rPr lang="cs-CZ" sz="1600" dirty="0" smtClean="0"/>
              <a:t> </a:t>
            </a:r>
            <a:r>
              <a:rPr lang="cs-CZ" sz="1600" dirty="0" err="1" smtClean="0"/>
              <a:t>concerns</a:t>
            </a:r>
            <a:r>
              <a:rPr lang="cs-CZ" sz="1600" dirty="0" smtClean="0"/>
              <a:t> (autonomy, </a:t>
            </a:r>
            <a:r>
              <a:rPr lang="cs-CZ" sz="1600" dirty="0" err="1" smtClean="0"/>
              <a:t>appreciation</a:t>
            </a:r>
            <a:r>
              <a:rPr lang="cs-CZ" sz="1600" dirty="0" smtClean="0"/>
              <a:t>, </a:t>
            </a:r>
            <a:r>
              <a:rPr lang="cs-CZ" sz="1600" dirty="0" err="1" smtClean="0"/>
              <a:t>affiliation</a:t>
            </a:r>
            <a:r>
              <a:rPr lang="cs-CZ" sz="1600" dirty="0" smtClean="0"/>
              <a:t>, status)</a:t>
            </a:r>
          </a:p>
          <a:p>
            <a:pPr lvl="2"/>
            <a:r>
              <a:rPr lang="cs-CZ" sz="1600" dirty="0" err="1" smtClean="0"/>
              <a:t>Active</a:t>
            </a:r>
            <a:r>
              <a:rPr lang="cs-CZ" sz="1600" dirty="0" smtClean="0"/>
              <a:t> </a:t>
            </a:r>
            <a:r>
              <a:rPr lang="cs-CZ" sz="1600" dirty="0" err="1" smtClean="0"/>
              <a:t>listening</a:t>
            </a:r>
            <a:endParaRPr lang="cs-CZ" sz="1600" dirty="0" smtClean="0"/>
          </a:p>
          <a:p>
            <a:pPr lvl="2"/>
            <a:r>
              <a:rPr lang="cs-CZ" sz="1600" dirty="0" err="1" smtClean="0"/>
              <a:t>Speak</a:t>
            </a:r>
            <a:r>
              <a:rPr lang="cs-CZ" sz="1600" dirty="0" smtClean="0"/>
              <a:t> </a:t>
            </a:r>
            <a:r>
              <a:rPr lang="cs-CZ" sz="1600" dirty="0" err="1" smtClean="0"/>
              <a:t>about</a:t>
            </a:r>
            <a:r>
              <a:rPr lang="cs-CZ" sz="1600" dirty="0" smtClean="0"/>
              <a:t> YOU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42242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Principled</a:t>
            </a:r>
            <a:r>
              <a:rPr lang="cs-CZ" dirty="0" smtClean="0"/>
              <a:t> </a:t>
            </a:r>
            <a:r>
              <a:rPr lang="cs-CZ" dirty="0" err="1" smtClean="0"/>
              <a:t>Negotiation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00100" lvl="1" indent="-342900">
              <a:buFont typeface="+mj-lt"/>
              <a:buAutoNum type="arabicPeriod" startAt="2"/>
            </a:pPr>
            <a:r>
              <a:rPr lang="cs-CZ" sz="2000" b="1" u="sng" dirty="0" err="1" smtClean="0"/>
              <a:t>Focus</a:t>
            </a:r>
            <a:r>
              <a:rPr lang="cs-CZ" sz="2000" b="1" u="sng" dirty="0" smtClean="0"/>
              <a:t> on </a:t>
            </a:r>
            <a:r>
              <a:rPr lang="cs-CZ" sz="2000" b="1" u="sng" dirty="0" err="1" smtClean="0"/>
              <a:t>interests</a:t>
            </a:r>
            <a:r>
              <a:rPr lang="cs-CZ" sz="2000" b="1" u="sng" dirty="0" smtClean="0"/>
              <a:t>, not </a:t>
            </a:r>
            <a:r>
              <a:rPr lang="cs-CZ" sz="2000" b="1" u="sng" dirty="0" err="1" smtClean="0"/>
              <a:t>positions</a:t>
            </a:r>
            <a:endParaRPr lang="cs-CZ" sz="2000" b="1" u="sng" dirty="0" smtClean="0"/>
          </a:p>
          <a:p>
            <a:pPr lvl="2"/>
            <a:r>
              <a:rPr lang="cs-CZ" sz="1600" dirty="0" err="1" smtClean="0"/>
              <a:t>There</a:t>
            </a:r>
            <a:r>
              <a:rPr lang="cs-CZ" sz="1600" dirty="0" smtClean="0"/>
              <a:t> </a:t>
            </a:r>
            <a:r>
              <a:rPr lang="cs-CZ" sz="1600" dirty="0" err="1" smtClean="0"/>
              <a:t>can</a:t>
            </a:r>
            <a:r>
              <a:rPr lang="cs-CZ" sz="1600" dirty="0" smtClean="0"/>
              <a:t> </a:t>
            </a:r>
            <a:r>
              <a:rPr lang="cs-CZ" sz="1600" dirty="0" err="1" smtClean="0"/>
              <a:t>be</a:t>
            </a:r>
            <a:r>
              <a:rPr lang="cs-CZ" sz="1600" dirty="0" smtClean="0"/>
              <a:t> </a:t>
            </a:r>
            <a:r>
              <a:rPr lang="cs-CZ" sz="1600" dirty="0" err="1" smtClean="0"/>
              <a:t>multiple</a:t>
            </a:r>
            <a:r>
              <a:rPr lang="cs-CZ" sz="1600" dirty="0" smtClean="0"/>
              <a:t> </a:t>
            </a:r>
            <a:r>
              <a:rPr lang="cs-CZ" sz="1600" dirty="0" err="1" smtClean="0"/>
              <a:t>positions</a:t>
            </a:r>
            <a:r>
              <a:rPr lang="cs-CZ" sz="1600" dirty="0" smtClean="0"/>
              <a:t> </a:t>
            </a:r>
            <a:r>
              <a:rPr lang="cs-CZ" sz="1600" dirty="0" err="1" smtClean="0"/>
              <a:t>than</a:t>
            </a:r>
            <a:r>
              <a:rPr lang="cs-CZ" sz="1600" dirty="0" smtClean="0"/>
              <a:t> </a:t>
            </a:r>
            <a:r>
              <a:rPr lang="cs-CZ" sz="1600" dirty="0" err="1" smtClean="0"/>
              <a:t>can</a:t>
            </a:r>
            <a:r>
              <a:rPr lang="cs-CZ" sz="1600" dirty="0" smtClean="0"/>
              <a:t> </a:t>
            </a:r>
            <a:r>
              <a:rPr lang="cs-CZ" sz="1600" dirty="0" err="1" smtClean="0"/>
              <a:t>satisfy</a:t>
            </a:r>
            <a:r>
              <a:rPr lang="cs-CZ" sz="1600" dirty="0" smtClean="0"/>
              <a:t> </a:t>
            </a:r>
            <a:r>
              <a:rPr lang="cs-CZ" sz="1600" dirty="0" err="1" smtClean="0"/>
              <a:t>one</a:t>
            </a:r>
            <a:r>
              <a:rPr lang="cs-CZ" sz="1600" dirty="0" smtClean="0"/>
              <a:t> </a:t>
            </a:r>
            <a:r>
              <a:rPr lang="cs-CZ" sz="1600" dirty="0" err="1" smtClean="0"/>
              <a:t>interest</a:t>
            </a:r>
            <a:endParaRPr lang="cs-CZ" sz="1600" dirty="0" smtClean="0"/>
          </a:p>
          <a:p>
            <a:pPr lvl="2"/>
            <a:r>
              <a:rPr lang="cs-CZ" sz="1600" dirty="0" err="1" smtClean="0"/>
              <a:t>Behind</a:t>
            </a:r>
            <a:r>
              <a:rPr lang="cs-CZ" sz="1600" dirty="0" smtClean="0"/>
              <a:t> </a:t>
            </a:r>
            <a:r>
              <a:rPr lang="cs-CZ" sz="1600" dirty="0" err="1"/>
              <a:t>opposed</a:t>
            </a:r>
            <a:r>
              <a:rPr lang="cs-CZ" sz="1600" dirty="0"/>
              <a:t> </a:t>
            </a:r>
            <a:r>
              <a:rPr lang="cs-CZ" sz="1600" dirty="0" err="1" smtClean="0"/>
              <a:t>positions</a:t>
            </a:r>
            <a:r>
              <a:rPr lang="cs-CZ" sz="1600" dirty="0" smtClean="0"/>
              <a:t> </a:t>
            </a:r>
            <a:r>
              <a:rPr lang="cs-CZ" sz="1600" dirty="0" err="1" smtClean="0"/>
              <a:t>lie</a:t>
            </a:r>
            <a:r>
              <a:rPr lang="cs-CZ" sz="1600" dirty="0" smtClean="0"/>
              <a:t> many </a:t>
            </a:r>
            <a:r>
              <a:rPr lang="cs-CZ" sz="1600" dirty="0" err="1" smtClean="0"/>
              <a:t>shared</a:t>
            </a:r>
            <a:r>
              <a:rPr lang="cs-CZ" sz="1600" dirty="0" smtClean="0"/>
              <a:t> and </a:t>
            </a:r>
            <a:r>
              <a:rPr lang="cs-CZ" sz="1600" dirty="0" err="1" smtClean="0"/>
              <a:t>compatible</a:t>
            </a:r>
            <a:r>
              <a:rPr lang="cs-CZ" sz="1600" dirty="0" smtClean="0"/>
              <a:t> </a:t>
            </a:r>
            <a:r>
              <a:rPr lang="cs-CZ" sz="1600" dirty="0" err="1" smtClean="0"/>
              <a:t>interests</a:t>
            </a:r>
            <a:endParaRPr lang="cs-CZ" sz="1600" dirty="0" smtClean="0"/>
          </a:p>
          <a:p>
            <a:pPr lvl="2"/>
            <a:r>
              <a:rPr lang="cs-CZ" sz="1600" dirty="0" err="1" smtClean="0"/>
              <a:t>Usually</a:t>
            </a:r>
            <a:r>
              <a:rPr lang="cs-CZ" sz="1600" dirty="0" smtClean="0"/>
              <a:t> – basic </a:t>
            </a:r>
            <a:r>
              <a:rPr lang="cs-CZ" sz="1600" dirty="0" err="1" smtClean="0"/>
              <a:t>human</a:t>
            </a:r>
            <a:r>
              <a:rPr lang="cs-CZ" sz="1600" dirty="0" smtClean="0"/>
              <a:t> </a:t>
            </a:r>
            <a:r>
              <a:rPr lang="cs-CZ" sz="1600" dirty="0" err="1" smtClean="0"/>
              <a:t>needs</a:t>
            </a:r>
            <a:r>
              <a:rPr lang="cs-CZ" sz="1600" dirty="0" smtClean="0"/>
              <a:t> (</a:t>
            </a:r>
            <a:r>
              <a:rPr lang="cs-CZ" sz="1600" dirty="0" err="1" smtClean="0"/>
              <a:t>security</a:t>
            </a:r>
            <a:r>
              <a:rPr lang="cs-CZ" sz="1600" dirty="0" smtClean="0"/>
              <a:t>, </a:t>
            </a:r>
            <a:r>
              <a:rPr lang="cs-CZ" sz="1600" dirty="0" err="1" smtClean="0"/>
              <a:t>economic</a:t>
            </a:r>
            <a:r>
              <a:rPr lang="cs-CZ" sz="1600" dirty="0" smtClean="0"/>
              <a:t> </a:t>
            </a:r>
            <a:r>
              <a:rPr lang="cs-CZ" sz="1600" dirty="0" err="1" smtClean="0"/>
              <a:t>well</a:t>
            </a:r>
            <a:r>
              <a:rPr lang="cs-CZ" sz="1600" dirty="0" smtClean="0"/>
              <a:t> </a:t>
            </a:r>
            <a:r>
              <a:rPr lang="cs-CZ" sz="1600" dirty="0" err="1" smtClean="0"/>
              <a:t>being</a:t>
            </a:r>
            <a:r>
              <a:rPr lang="cs-CZ" sz="1600" dirty="0" smtClean="0"/>
              <a:t>, </a:t>
            </a:r>
            <a:r>
              <a:rPr lang="cs-CZ" sz="1600" dirty="0" err="1" smtClean="0"/>
              <a:t>recognition</a:t>
            </a:r>
            <a:r>
              <a:rPr lang="cs-CZ" sz="1600" dirty="0" smtClean="0"/>
              <a:t>)</a:t>
            </a:r>
          </a:p>
          <a:p>
            <a:pPr lvl="2"/>
            <a:r>
              <a:rPr lang="cs-CZ" sz="1600" dirty="0" err="1" smtClean="0"/>
              <a:t>Be</a:t>
            </a:r>
            <a:r>
              <a:rPr lang="cs-CZ" sz="1600" dirty="0" smtClean="0"/>
              <a:t> </a:t>
            </a:r>
            <a:r>
              <a:rPr lang="cs-CZ" sz="1600" dirty="0" err="1" smtClean="0"/>
              <a:t>specific</a:t>
            </a:r>
            <a:r>
              <a:rPr lang="cs-CZ" sz="1600" dirty="0" smtClean="0"/>
              <a:t> </a:t>
            </a:r>
            <a:r>
              <a:rPr lang="cs-CZ" sz="1600" dirty="0" err="1" smtClean="0"/>
              <a:t>about</a:t>
            </a:r>
            <a:r>
              <a:rPr lang="cs-CZ" sz="1600" dirty="0" smtClean="0"/>
              <a:t> </a:t>
            </a:r>
            <a:r>
              <a:rPr lang="cs-CZ" sz="1600" dirty="0" err="1" smtClean="0"/>
              <a:t>your</a:t>
            </a:r>
            <a:r>
              <a:rPr lang="cs-CZ" sz="1600" dirty="0" smtClean="0"/>
              <a:t> </a:t>
            </a:r>
            <a:r>
              <a:rPr lang="cs-CZ" sz="1600" dirty="0" err="1" smtClean="0"/>
              <a:t>interests</a:t>
            </a:r>
            <a:r>
              <a:rPr lang="cs-CZ" sz="1600" dirty="0" smtClean="0"/>
              <a:t> and </a:t>
            </a:r>
            <a:r>
              <a:rPr lang="cs-CZ" sz="1600" dirty="0" err="1" smtClean="0"/>
              <a:t>commit</a:t>
            </a:r>
            <a:r>
              <a:rPr lang="cs-CZ" sz="1600" dirty="0" smtClean="0"/>
              <a:t> to </a:t>
            </a:r>
            <a:r>
              <a:rPr lang="cs-CZ" sz="1600" dirty="0" err="1" smtClean="0"/>
              <a:t>them</a:t>
            </a:r>
            <a:endParaRPr lang="cs-CZ" sz="1600" dirty="0" smtClean="0"/>
          </a:p>
          <a:p>
            <a:pPr lvl="2"/>
            <a:endParaRPr lang="cs-CZ" sz="1600" dirty="0"/>
          </a:p>
          <a:p>
            <a:pPr marL="914400" lvl="1" indent="-457200">
              <a:buFont typeface="+mj-lt"/>
              <a:buAutoNum type="arabicPeriod" startAt="3"/>
            </a:pPr>
            <a:r>
              <a:rPr lang="cs-CZ" sz="2000" b="1" u="sng" dirty="0" err="1" smtClean="0"/>
              <a:t>Invent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options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for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mutual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gain</a:t>
            </a:r>
            <a:endParaRPr lang="cs-CZ" sz="2000" b="1" u="sng" dirty="0" smtClean="0"/>
          </a:p>
          <a:p>
            <a:pPr lvl="2"/>
            <a:r>
              <a:rPr lang="cs-CZ" sz="1600" dirty="0" err="1" smtClean="0"/>
              <a:t>Designing</a:t>
            </a:r>
            <a:r>
              <a:rPr lang="cs-CZ" sz="1600" dirty="0" smtClean="0"/>
              <a:t> </a:t>
            </a:r>
            <a:r>
              <a:rPr lang="cs-CZ" sz="1600" dirty="0" err="1" smtClean="0"/>
              <a:t>optimal</a:t>
            </a:r>
            <a:r>
              <a:rPr lang="cs-CZ" sz="1600" dirty="0" smtClean="0"/>
              <a:t> </a:t>
            </a:r>
            <a:r>
              <a:rPr lang="cs-CZ" sz="1600" dirty="0" err="1" smtClean="0"/>
              <a:t>solutions</a:t>
            </a:r>
            <a:r>
              <a:rPr lang="cs-CZ" sz="1600" dirty="0" smtClean="0"/>
              <a:t> </a:t>
            </a:r>
            <a:r>
              <a:rPr lang="cs-CZ" sz="1600" dirty="0" err="1" smtClean="0"/>
              <a:t>under</a:t>
            </a:r>
            <a:r>
              <a:rPr lang="cs-CZ" sz="1600" dirty="0" smtClean="0"/>
              <a:t> </a:t>
            </a:r>
            <a:r>
              <a:rPr lang="cs-CZ" sz="1600" dirty="0" err="1" smtClean="0"/>
              <a:t>pressure</a:t>
            </a:r>
            <a:r>
              <a:rPr lang="cs-CZ" sz="1600" dirty="0" smtClean="0"/>
              <a:t> </a:t>
            </a:r>
            <a:r>
              <a:rPr lang="cs-CZ" sz="1600" dirty="0" err="1" smtClean="0"/>
              <a:t>is</a:t>
            </a:r>
            <a:r>
              <a:rPr lang="cs-CZ" sz="1600" dirty="0" smtClean="0"/>
              <a:t> </a:t>
            </a:r>
            <a:r>
              <a:rPr lang="cs-CZ" sz="1600" dirty="0" err="1" smtClean="0"/>
              <a:t>difficult</a:t>
            </a:r>
            <a:r>
              <a:rPr lang="cs-CZ" sz="1600" dirty="0" smtClean="0"/>
              <a:t>, </a:t>
            </a:r>
            <a:r>
              <a:rPr lang="cs-CZ" sz="1600" dirty="0" err="1" smtClean="0"/>
              <a:t>creativity</a:t>
            </a:r>
            <a:r>
              <a:rPr lang="cs-CZ" sz="1600" dirty="0" smtClean="0"/>
              <a:t> </a:t>
            </a:r>
            <a:r>
              <a:rPr lang="cs-CZ" sz="1600" dirty="0" err="1" smtClean="0"/>
              <a:t>is</a:t>
            </a:r>
            <a:r>
              <a:rPr lang="cs-CZ" sz="1600" dirty="0" smtClean="0"/>
              <a:t> </a:t>
            </a:r>
            <a:r>
              <a:rPr lang="cs-CZ" sz="1600" dirty="0" err="1" smtClean="0"/>
              <a:t>inhibited</a:t>
            </a:r>
            <a:r>
              <a:rPr lang="cs-CZ" sz="1600" dirty="0" smtClean="0"/>
              <a:t> </a:t>
            </a:r>
            <a:r>
              <a:rPr lang="cs-CZ" sz="1600" dirty="0" err="1" smtClean="0"/>
              <a:t>before</a:t>
            </a:r>
            <a:r>
              <a:rPr lang="cs-CZ" sz="1600" dirty="0" smtClean="0"/>
              <a:t> </a:t>
            </a:r>
            <a:r>
              <a:rPr lang="cs-CZ" sz="1600" dirty="0" err="1" smtClean="0"/>
              <a:t>an</a:t>
            </a:r>
            <a:r>
              <a:rPr lang="cs-CZ" sz="1600" dirty="0" smtClean="0"/>
              <a:t> </a:t>
            </a:r>
            <a:r>
              <a:rPr lang="cs-CZ" sz="1600" dirty="0" err="1" smtClean="0"/>
              <a:t>adversary</a:t>
            </a:r>
            <a:endParaRPr lang="cs-CZ" sz="1600" dirty="0"/>
          </a:p>
          <a:p>
            <a:pPr lvl="2"/>
            <a:r>
              <a:rPr lang="cs-CZ" sz="1600" dirty="0" err="1" smtClean="0"/>
              <a:t>Have</a:t>
            </a:r>
            <a:r>
              <a:rPr lang="cs-CZ" sz="1600" dirty="0" smtClean="0"/>
              <a:t> a </a:t>
            </a:r>
            <a:r>
              <a:rPr lang="cs-CZ" sz="1600" dirty="0" err="1" smtClean="0"/>
              <a:t>special</a:t>
            </a:r>
            <a:r>
              <a:rPr lang="cs-CZ" sz="1600" dirty="0" smtClean="0"/>
              <a:t> and </a:t>
            </a:r>
            <a:r>
              <a:rPr lang="cs-CZ" sz="1600" dirty="0" err="1" smtClean="0"/>
              <a:t>separate</a:t>
            </a:r>
            <a:r>
              <a:rPr lang="cs-CZ" sz="1600" dirty="0" smtClean="0"/>
              <a:t> brainstorming session </a:t>
            </a:r>
            <a:r>
              <a:rPr lang="cs-CZ" sz="1600" dirty="0" err="1" smtClean="0"/>
              <a:t>without</a:t>
            </a:r>
            <a:r>
              <a:rPr lang="cs-CZ" sz="1600" dirty="0" smtClean="0"/>
              <a:t> </a:t>
            </a:r>
            <a:r>
              <a:rPr lang="cs-CZ" sz="1600" dirty="0" err="1" smtClean="0"/>
              <a:t>committing</a:t>
            </a:r>
            <a:r>
              <a:rPr lang="cs-CZ" sz="1600" dirty="0" smtClean="0"/>
              <a:t> to </a:t>
            </a:r>
            <a:r>
              <a:rPr lang="cs-CZ" sz="1600" dirty="0" err="1" smtClean="0"/>
              <a:t>any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them</a:t>
            </a:r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352860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Custom 2">
      <a:majorFont>
        <a:latin typeface="Britannic Bold"/>
        <a:ea typeface=""/>
        <a:cs typeface=""/>
      </a:majorFont>
      <a:minorFont>
        <a:latin typeface="Bookman Old Style"/>
        <a:ea typeface=""/>
        <a:cs typeface="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3826</TotalTime>
  <Words>423</Words>
  <Application>Microsoft Office PowerPoint</Application>
  <PresentationFormat>Širokoúhlá obrazovka</PresentationFormat>
  <Paragraphs>61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Bookman Old Style</vt:lpstr>
      <vt:lpstr>Britannic Bold</vt:lpstr>
      <vt:lpstr>Calibri</vt:lpstr>
      <vt:lpstr>Wingdings</vt:lpstr>
      <vt:lpstr>Atlas</vt:lpstr>
      <vt:lpstr>NEGOTIATION</vt:lpstr>
      <vt:lpstr>SALLY SOPRANO NEGOTIATION</vt:lpstr>
      <vt:lpstr>STRATEGY AND BATNA</vt:lpstr>
      <vt:lpstr>INTERESTS NOT POSITIONS</vt:lpstr>
      <vt:lpstr>STANDARDS AND CRITERIA</vt:lpstr>
      <vt:lpstr>AGENCY ISSUES</vt:lpstr>
      <vt:lpstr>GETTING TO YES: Theory</vt:lpstr>
      <vt:lpstr>Principled Negotiation</vt:lpstr>
      <vt:lpstr>Principled Negotiation</vt:lpstr>
      <vt:lpstr>Principled Negotiation</vt:lpstr>
    </vt:vector>
  </TitlesOfParts>
  <Company>PricewaterhouseCoopers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COURSE</dc:title>
  <dc:creator>Pavlina Vagnerova</dc:creator>
  <cp:lastModifiedBy>Uzivatel</cp:lastModifiedBy>
  <cp:revision>157</cp:revision>
  <dcterms:created xsi:type="dcterms:W3CDTF">2018-02-13T22:05:13Z</dcterms:created>
  <dcterms:modified xsi:type="dcterms:W3CDTF">2024-03-04T21:17:00Z</dcterms:modified>
</cp:coreProperties>
</file>