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diagrams/layout4.xml" ContentType="application/vnd.openxmlformats-officedocument.drawingml.diagram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diagrams/data5.xml" ContentType="application/vnd.openxmlformats-officedocument.drawingml.diagramData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diagrams/layout5.xml" ContentType="application/vnd.openxmlformats-officedocument.drawingml.diagramLayout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0"/>
  </p:notesMasterIdLst>
  <p:sldIdLst>
    <p:sldId id="256" r:id="rId2"/>
    <p:sldId id="684" r:id="rId3"/>
    <p:sldId id="685" r:id="rId4"/>
    <p:sldId id="686" r:id="rId5"/>
    <p:sldId id="687" r:id="rId6"/>
    <p:sldId id="811" r:id="rId7"/>
    <p:sldId id="812" r:id="rId8"/>
    <p:sldId id="688" r:id="rId9"/>
    <p:sldId id="689" r:id="rId10"/>
    <p:sldId id="691" r:id="rId11"/>
    <p:sldId id="690" r:id="rId12"/>
    <p:sldId id="692" r:id="rId13"/>
    <p:sldId id="693" r:id="rId14"/>
    <p:sldId id="694" r:id="rId15"/>
    <p:sldId id="695" r:id="rId16"/>
    <p:sldId id="696" r:id="rId17"/>
    <p:sldId id="697" r:id="rId18"/>
    <p:sldId id="809" r:id="rId19"/>
    <p:sldId id="810" r:id="rId20"/>
    <p:sldId id="698" r:id="rId21"/>
    <p:sldId id="699" r:id="rId22"/>
    <p:sldId id="700" r:id="rId23"/>
    <p:sldId id="701" r:id="rId24"/>
    <p:sldId id="584" r:id="rId25"/>
    <p:sldId id="703" r:id="rId26"/>
    <p:sldId id="652" r:id="rId27"/>
    <p:sldId id="578" r:id="rId28"/>
    <p:sldId id="651" r:id="rId29"/>
    <p:sldId id="583" r:id="rId30"/>
    <p:sldId id="582" r:id="rId31"/>
    <p:sldId id="767" r:id="rId32"/>
    <p:sldId id="768" r:id="rId33"/>
    <p:sldId id="586" r:id="rId34"/>
    <p:sldId id="589" r:id="rId35"/>
    <p:sldId id="585" r:id="rId36"/>
    <p:sldId id="588" r:id="rId37"/>
    <p:sldId id="587" r:id="rId38"/>
    <p:sldId id="769" r:id="rId39"/>
    <p:sldId id="591" r:id="rId40"/>
    <p:sldId id="592" r:id="rId41"/>
    <p:sldId id="770" r:id="rId42"/>
    <p:sldId id="771" r:id="rId43"/>
    <p:sldId id="593" r:id="rId44"/>
    <p:sldId id="594" r:id="rId45"/>
    <p:sldId id="595" r:id="rId46"/>
    <p:sldId id="787" r:id="rId47"/>
    <p:sldId id="780" r:id="rId48"/>
    <p:sldId id="781" r:id="rId49"/>
    <p:sldId id="776" r:id="rId50"/>
    <p:sldId id="782" r:id="rId51"/>
    <p:sldId id="783" r:id="rId52"/>
    <p:sldId id="785" r:id="rId53"/>
    <p:sldId id="609" r:id="rId54"/>
    <p:sldId id="602" r:id="rId55"/>
    <p:sldId id="784" r:id="rId56"/>
    <p:sldId id="601" r:id="rId57"/>
    <p:sldId id="606" r:id="rId58"/>
    <p:sldId id="608" r:id="rId59"/>
    <p:sldId id="605" r:id="rId60"/>
    <p:sldId id="607" r:id="rId61"/>
    <p:sldId id="603" r:id="rId62"/>
    <p:sldId id="714" r:id="rId63"/>
    <p:sldId id="705" r:id="rId64"/>
    <p:sldId id="706" r:id="rId65"/>
    <p:sldId id="707" r:id="rId66"/>
    <p:sldId id="708" r:id="rId67"/>
    <p:sldId id="709" r:id="rId68"/>
    <p:sldId id="710" r:id="rId69"/>
    <p:sldId id="711" r:id="rId70"/>
    <p:sldId id="792" r:id="rId71"/>
    <p:sldId id="793" r:id="rId72"/>
    <p:sldId id="712" r:id="rId73"/>
    <p:sldId id="716" r:id="rId74"/>
    <p:sldId id="715" r:id="rId75"/>
    <p:sldId id="717" r:id="rId76"/>
    <p:sldId id="718" r:id="rId77"/>
    <p:sldId id="719" r:id="rId78"/>
    <p:sldId id="720" r:id="rId79"/>
    <p:sldId id="721" r:id="rId80"/>
    <p:sldId id="722" r:id="rId81"/>
    <p:sldId id="723" r:id="rId82"/>
    <p:sldId id="725" r:id="rId83"/>
    <p:sldId id="726" r:id="rId84"/>
    <p:sldId id="727" r:id="rId85"/>
    <p:sldId id="728" r:id="rId86"/>
    <p:sldId id="729" r:id="rId87"/>
    <p:sldId id="731" r:id="rId88"/>
    <p:sldId id="730" r:id="rId89"/>
    <p:sldId id="704" r:id="rId90"/>
    <p:sldId id="612" r:id="rId91"/>
    <p:sldId id="614" r:id="rId92"/>
    <p:sldId id="613" r:id="rId93"/>
    <p:sldId id="803" r:id="rId94"/>
    <p:sldId id="615" r:id="rId95"/>
    <p:sldId id="623" r:id="rId96"/>
    <p:sldId id="616" r:id="rId97"/>
    <p:sldId id="618" r:id="rId98"/>
    <p:sldId id="619" r:id="rId99"/>
    <p:sldId id="620" r:id="rId100"/>
    <p:sldId id="624" r:id="rId101"/>
    <p:sldId id="621" r:id="rId102"/>
    <p:sldId id="622" r:id="rId103"/>
    <p:sldId id="625" r:id="rId104"/>
    <p:sldId id="626" r:id="rId105"/>
    <p:sldId id="627" r:id="rId106"/>
    <p:sldId id="629" r:id="rId107"/>
    <p:sldId id="632" r:id="rId108"/>
    <p:sldId id="631" r:id="rId109"/>
    <p:sldId id="630" r:id="rId110"/>
    <p:sldId id="634" r:id="rId111"/>
    <p:sldId id="635" r:id="rId112"/>
    <p:sldId id="637" r:id="rId113"/>
    <p:sldId id="638" r:id="rId114"/>
    <p:sldId id="636" r:id="rId115"/>
    <p:sldId id="639" r:id="rId116"/>
    <p:sldId id="806" r:id="rId117"/>
    <p:sldId id="790" r:id="rId118"/>
    <p:sldId id="804" r:id="rId119"/>
    <p:sldId id="791" r:id="rId120"/>
    <p:sldId id="642" r:id="rId121"/>
    <p:sldId id="807" r:id="rId122"/>
    <p:sldId id="808" r:id="rId123"/>
    <p:sldId id="640" r:id="rId124"/>
    <p:sldId id="641" r:id="rId125"/>
    <p:sldId id="643" r:id="rId126"/>
    <p:sldId id="644" r:id="rId127"/>
    <p:sldId id="674" r:id="rId128"/>
    <p:sldId id="682" r:id="rId129"/>
    <p:sldId id="805" r:id="rId130"/>
    <p:sldId id="645" r:id="rId131"/>
    <p:sldId id="646" r:id="rId132"/>
    <p:sldId id="647" r:id="rId133"/>
    <p:sldId id="802" r:id="rId134"/>
    <p:sldId id="648" r:id="rId135"/>
    <p:sldId id="650" r:id="rId136"/>
    <p:sldId id="649" r:id="rId137"/>
    <p:sldId id="526" r:id="rId138"/>
    <p:sldId id="775" r:id="rId139"/>
    <p:sldId id="794" r:id="rId140"/>
    <p:sldId id="795" r:id="rId141"/>
    <p:sldId id="789" r:id="rId142"/>
    <p:sldId id="527" r:id="rId143"/>
    <p:sldId id="528" r:id="rId144"/>
    <p:sldId id="529" r:id="rId145"/>
    <p:sldId id="557" r:id="rId146"/>
    <p:sldId id="530" r:id="rId147"/>
    <p:sldId id="531" r:id="rId148"/>
    <p:sldId id="532" r:id="rId149"/>
    <p:sldId id="534" r:id="rId150"/>
    <p:sldId id="535" r:id="rId151"/>
    <p:sldId id="536" r:id="rId152"/>
    <p:sldId id="537" r:id="rId153"/>
    <p:sldId id="538" r:id="rId154"/>
    <p:sldId id="551" r:id="rId155"/>
    <p:sldId id="542" r:id="rId156"/>
    <p:sldId id="543" r:id="rId157"/>
    <p:sldId id="552" r:id="rId158"/>
    <p:sldId id="544" r:id="rId159"/>
    <p:sldId id="546" r:id="rId160"/>
    <p:sldId id="547" r:id="rId161"/>
    <p:sldId id="549" r:id="rId162"/>
    <p:sldId id="553" r:id="rId163"/>
    <p:sldId id="550" r:id="rId164"/>
    <p:sldId id="556" r:id="rId165"/>
    <p:sldId id="558" r:id="rId166"/>
    <p:sldId id="559" r:id="rId167"/>
    <p:sldId id="554" r:id="rId168"/>
    <p:sldId id="560" r:id="rId169"/>
    <p:sldId id="561" r:id="rId170"/>
    <p:sldId id="555" r:id="rId171"/>
    <p:sldId id="562" r:id="rId172"/>
    <p:sldId id="563" r:id="rId173"/>
    <p:sldId id="566" r:id="rId174"/>
    <p:sldId id="564" r:id="rId175"/>
    <p:sldId id="565" r:id="rId176"/>
    <p:sldId id="568" r:id="rId177"/>
    <p:sldId id="569" r:id="rId178"/>
    <p:sldId id="570" r:id="rId179"/>
    <p:sldId id="571" r:id="rId180"/>
    <p:sldId id="746" r:id="rId181"/>
    <p:sldId id="747" r:id="rId182"/>
    <p:sldId id="748" r:id="rId183"/>
    <p:sldId id="751" r:id="rId184"/>
    <p:sldId id="755" r:id="rId185"/>
    <p:sldId id="756" r:id="rId186"/>
    <p:sldId id="758" r:id="rId187"/>
    <p:sldId id="759" r:id="rId188"/>
    <p:sldId id="761" r:id="rId189"/>
    <p:sldId id="762" r:id="rId190"/>
    <p:sldId id="763" r:id="rId191"/>
    <p:sldId id="764" r:id="rId192"/>
    <p:sldId id="765" r:id="rId193"/>
    <p:sldId id="766" r:id="rId194"/>
    <p:sldId id="736" r:id="rId195"/>
    <p:sldId id="737" r:id="rId196"/>
    <p:sldId id="738" r:id="rId197"/>
    <p:sldId id="739" r:id="rId198"/>
    <p:sldId id="740" r:id="rId199"/>
    <p:sldId id="796" r:id="rId200"/>
    <p:sldId id="797" r:id="rId201"/>
    <p:sldId id="798" r:id="rId202"/>
    <p:sldId id="799" r:id="rId203"/>
    <p:sldId id="744" r:id="rId204"/>
    <p:sldId id="741" r:id="rId205"/>
    <p:sldId id="800" r:id="rId206"/>
    <p:sldId id="801" r:id="rId207"/>
    <p:sldId id="742" r:id="rId208"/>
    <p:sldId id="745" r:id="rId20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>
        <p:scale>
          <a:sx n="46" d="100"/>
          <a:sy n="46" d="100"/>
        </p:scale>
        <p:origin x="-1349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1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0F695-246F-4A56-8C95-B56D5617258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66E1C1F-3932-42B9-A103-AD3E48C0F061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2400" b="0" dirty="0" smtClean="0"/>
            <a:t>Akciový</a:t>
          </a:r>
        </a:p>
        <a:p>
          <a:r>
            <a:rPr lang="cs-CZ" sz="2400" b="0" dirty="0" smtClean="0"/>
            <a:t>fond</a:t>
          </a:r>
          <a:endParaRPr lang="cs-CZ" sz="2400" b="0" dirty="0"/>
        </a:p>
      </dgm:t>
    </dgm:pt>
    <dgm:pt modelId="{24C4707A-BC3E-4F14-8166-856C7C235583}" type="parTrans" cxnId="{85622D15-F26B-40AD-9430-6F73791828B5}">
      <dgm:prSet/>
      <dgm:spPr/>
      <dgm:t>
        <a:bodyPr/>
        <a:lstStyle/>
        <a:p>
          <a:endParaRPr lang="cs-CZ"/>
        </a:p>
      </dgm:t>
    </dgm:pt>
    <dgm:pt modelId="{88EC541A-0F02-43F5-A0FE-04F8C31A63F8}" type="sibTrans" cxnId="{85622D15-F26B-40AD-9430-6F73791828B5}">
      <dgm:prSet/>
      <dgm:spPr/>
      <dgm:t>
        <a:bodyPr/>
        <a:lstStyle/>
        <a:p>
          <a:endParaRPr lang="cs-CZ"/>
        </a:p>
      </dgm:t>
    </dgm:pt>
    <dgm:pt modelId="{858D2D01-FDB8-4F53-95E4-92F546080270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2400" b="0" dirty="0" smtClean="0"/>
            <a:t>Peněžní</a:t>
          </a:r>
        </a:p>
        <a:p>
          <a:r>
            <a:rPr lang="cs-CZ" sz="2400" b="0" dirty="0" smtClean="0"/>
            <a:t>fond</a:t>
          </a:r>
          <a:endParaRPr lang="cs-CZ" sz="2400" b="0" dirty="0"/>
        </a:p>
      </dgm:t>
    </dgm:pt>
    <dgm:pt modelId="{79E95B70-D4E5-404F-A28B-25E422EE47A6}" type="parTrans" cxnId="{09925471-B854-46FF-8B77-05DC03E26E8F}">
      <dgm:prSet/>
      <dgm:spPr/>
      <dgm:t>
        <a:bodyPr/>
        <a:lstStyle/>
        <a:p>
          <a:endParaRPr lang="cs-CZ"/>
        </a:p>
      </dgm:t>
    </dgm:pt>
    <dgm:pt modelId="{E11F1DB7-C525-43C4-AE22-43C9C09892AF}" type="sibTrans" cxnId="{09925471-B854-46FF-8B77-05DC03E26E8F}">
      <dgm:prSet/>
      <dgm:spPr/>
      <dgm:t>
        <a:bodyPr/>
        <a:lstStyle/>
        <a:p>
          <a:endParaRPr lang="cs-CZ"/>
        </a:p>
      </dgm:t>
    </dgm:pt>
    <dgm:pt modelId="{17BE1E8E-736B-4E06-877E-512A3B499AFA}">
      <dgm:prSet phldrT="[Text]" custT="1"/>
      <dgm:spPr>
        <a:solidFill>
          <a:srgbClr val="FFC000"/>
        </a:solidFill>
      </dgm:spPr>
      <dgm:t>
        <a:bodyPr/>
        <a:lstStyle/>
        <a:p>
          <a:pPr algn="l"/>
          <a:r>
            <a:rPr lang="cs-CZ" sz="2400" dirty="0" err="1" smtClean="0"/>
            <a:t>Dluopis</a:t>
          </a:r>
          <a:endParaRPr lang="cs-CZ" sz="2400" dirty="0" smtClean="0"/>
        </a:p>
        <a:p>
          <a:pPr algn="l"/>
          <a:r>
            <a:rPr lang="cs-CZ" sz="2400" dirty="0" smtClean="0"/>
            <a:t>fond</a:t>
          </a:r>
          <a:endParaRPr lang="cs-CZ" sz="2400" dirty="0"/>
        </a:p>
      </dgm:t>
    </dgm:pt>
    <dgm:pt modelId="{F617DF77-D90B-4DF4-9EAE-7C51302C32F2}" type="sibTrans" cxnId="{B12823AC-8790-4824-9035-79E4634C0E57}">
      <dgm:prSet/>
      <dgm:spPr/>
      <dgm:t>
        <a:bodyPr/>
        <a:lstStyle/>
        <a:p>
          <a:endParaRPr lang="cs-CZ"/>
        </a:p>
      </dgm:t>
    </dgm:pt>
    <dgm:pt modelId="{62E7B8DD-EF78-4946-BEF3-875648E7079D}" type="parTrans" cxnId="{B12823AC-8790-4824-9035-79E4634C0E57}">
      <dgm:prSet/>
      <dgm:spPr/>
      <dgm:t>
        <a:bodyPr/>
        <a:lstStyle/>
        <a:p>
          <a:endParaRPr lang="cs-CZ"/>
        </a:p>
      </dgm:t>
    </dgm:pt>
    <dgm:pt modelId="{DBD6DAB0-6518-4AF7-ADDC-AF81204D45F0}" type="pres">
      <dgm:prSet presAssocID="{3E60F695-246F-4A56-8C95-B56D5617258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56B10C5-0679-462A-B533-0A5A45125912}" type="pres">
      <dgm:prSet presAssocID="{A66E1C1F-3932-42B9-A103-AD3E48C0F061}" presName="circ1" presStyleLbl="vennNode1" presStyleIdx="0" presStyleCnt="3" custLinFactNeighborX="366" custLinFactNeighborY="12980"/>
      <dgm:spPr/>
      <dgm:t>
        <a:bodyPr/>
        <a:lstStyle/>
        <a:p>
          <a:endParaRPr lang="cs-CZ"/>
        </a:p>
      </dgm:t>
    </dgm:pt>
    <dgm:pt modelId="{E0644367-8C50-4456-BFEF-C01240CD4D97}" type="pres">
      <dgm:prSet presAssocID="{A66E1C1F-3932-42B9-A103-AD3E48C0F06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4D5A3B-F0E5-4CCE-9DD2-649BF1EEC827}" type="pres">
      <dgm:prSet presAssocID="{17BE1E8E-736B-4E06-877E-512A3B499AFA}" presName="circ2" presStyleLbl="vennNode1" presStyleIdx="1" presStyleCnt="3" custLinFactNeighborX="64584" custLinFactNeighborY="-3668"/>
      <dgm:spPr/>
      <dgm:t>
        <a:bodyPr/>
        <a:lstStyle/>
        <a:p>
          <a:endParaRPr lang="cs-CZ"/>
        </a:p>
      </dgm:t>
    </dgm:pt>
    <dgm:pt modelId="{E79227E8-C254-414A-A66B-A3C19C4B8AD0}" type="pres">
      <dgm:prSet presAssocID="{17BE1E8E-736B-4E06-877E-512A3B499A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C396CC-3F3C-45C4-BCF5-02926B083FDA}" type="pres">
      <dgm:prSet presAssocID="{858D2D01-FDB8-4F53-95E4-92F546080270}" presName="circ3" presStyleLbl="vennNode1" presStyleIdx="2" presStyleCnt="3" custLinFactNeighborX="-60987" custLinFactNeighborY="-6533"/>
      <dgm:spPr/>
      <dgm:t>
        <a:bodyPr/>
        <a:lstStyle/>
        <a:p>
          <a:endParaRPr lang="cs-CZ"/>
        </a:p>
      </dgm:t>
    </dgm:pt>
    <dgm:pt modelId="{8396D28D-B5A4-446C-8100-6E9DF32FF4F4}" type="pres">
      <dgm:prSet presAssocID="{858D2D01-FDB8-4F53-95E4-92F54608027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16ABAC4-A7E2-4D1D-9E35-6E21C5F902BE}" type="presOf" srcId="{858D2D01-FDB8-4F53-95E4-92F546080270}" destId="{8396D28D-B5A4-446C-8100-6E9DF32FF4F4}" srcOrd="1" destOrd="0" presId="urn:microsoft.com/office/officeart/2005/8/layout/venn1"/>
    <dgm:cxn modelId="{7FE59E59-A789-42D3-A0B8-9F26DA3C0DB5}" type="presOf" srcId="{A66E1C1F-3932-42B9-A103-AD3E48C0F061}" destId="{E0644367-8C50-4456-BFEF-C01240CD4D97}" srcOrd="1" destOrd="0" presId="urn:microsoft.com/office/officeart/2005/8/layout/venn1"/>
    <dgm:cxn modelId="{3B188465-D215-4A0B-8ACB-DD49A552B2D7}" type="presOf" srcId="{A66E1C1F-3932-42B9-A103-AD3E48C0F061}" destId="{756B10C5-0679-462A-B533-0A5A45125912}" srcOrd="0" destOrd="0" presId="urn:microsoft.com/office/officeart/2005/8/layout/venn1"/>
    <dgm:cxn modelId="{85622D15-F26B-40AD-9430-6F73791828B5}" srcId="{3E60F695-246F-4A56-8C95-B56D56172583}" destId="{A66E1C1F-3932-42B9-A103-AD3E48C0F061}" srcOrd="0" destOrd="0" parTransId="{24C4707A-BC3E-4F14-8166-856C7C235583}" sibTransId="{88EC541A-0F02-43F5-A0FE-04F8C31A63F8}"/>
    <dgm:cxn modelId="{D57A4117-E12C-403F-9A41-B9EFC4713A89}" type="presOf" srcId="{3E60F695-246F-4A56-8C95-B56D56172583}" destId="{DBD6DAB0-6518-4AF7-ADDC-AF81204D45F0}" srcOrd="0" destOrd="0" presId="urn:microsoft.com/office/officeart/2005/8/layout/venn1"/>
    <dgm:cxn modelId="{58E943D0-A8D7-4296-81D8-104F773F7473}" type="presOf" srcId="{17BE1E8E-736B-4E06-877E-512A3B499AFA}" destId="{E79227E8-C254-414A-A66B-A3C19C4B8AD0}" srcOrd="1" destOrd="0" presId="urn:microsoft.com/office/officeart/2005/8/layout/venn1"/>
    <dgm:cxn modelId="{994B4FD3-371B-46B6-9018-48D2C168B558}" type="presOf" srcId="{858D2D01-FDB8-4F53-95E4-92F546080270}" destId="{BCC396CC-3F3C-45C4-BCF5-02926B083FDA}" srcOrd="0" destOrd="0" presId="urn:microsoft.com/office/officeart/2005/8/layout/venn1"/>
    <dgm:cxn modelId="{B12823AC-8790-4824-9035-79E4634C0E57}" srcId="{3E60F695-246F-4A56-8C95-B56D56172583}" destId="{17BE1E8E-736B-4E06-877E-512A3B499AFA}" srcOrd="1" destOrd="0" parTransId="{62E7B8DD-EF78-4946-BEF3-875648E7079D}" sibTransId="{F617DF77-D90B-4DF4-9EAE-7C51302C32F2}"/>
    <dgm:cxn modelId="{09925471-B854-46FF-8B77-05DC03E26E8F}" srcId="{3E60F695-246F-4A56-8C95-B56D56172583}" destId="{858D2D01-FDB8-4F53-95E4-92F546080270}" srcOrd="2" destOrd="0" parTransId="{79E95B70-D4E5-404F-A28B-25E422EE47A6}" sibTransId="{E11F1DB7-C525-43C4-AE22-43C9C09892AF}"/>
    <dgm:cxn modelId="{B141AC03-14E3-40A2-801D-61D4F75E66E5}" type="presOf" srcId="{17BE1E8E-736B-4E06-877E-512A3B499AFA}" destId="{744D5A3B-F0E5-4CCE-9DD2-649BF1EEC827}" srcOrd="0" destOrd="0" presId="urn:microsoft.com/office/officeart/2005/8/layout/venn1"/>
    <dgm:cxn modelId="{CA939FD1-17C5-40C1-AC6D-8284DC84B019}" type="presParOf" srcId="{DBD6DAB0-6518-4AF7-ADDC-AF81204D45F0}" destId="{756B10C5-0679-462A-B533-0A5A45125912}" srcOrd="0" destOrd="0" presId="urn:microsoft.com/office/officeart/2005/8/layout/venn1"/>
    <dgm:cxn modelId="{B60C03DB-D09A-4F94-89BD-F424AD069071}" type="presParOf" srcId="{DBD6DAB0-6518-4AF7-ADDC-AF81204D45F0}" destId="{E0644367-8C50-4456-BFEF-C01240CD4D97}" srcOrd="1" destOrd="0" presId="urn:microsoft.com/office/officeart/2005/8/layout/venn1"/>
    <dgm:cxn modelId="{4EC6EF4D-B3EB-40B7-AE95-53271D6326BF}" type="presParOf" srcId="{DBD6DAB0-6518-4AF7-ADDC-AF81204D45F0}" destId="{744D5A3B-F0E5-4CCE-9DD2-649BF1EEC827}" srcOrd="2" destOrd="0" presId="urn:microsoft.com/office/officeart/2005/8/layout/venn1"/>
    <dgm:cxn modelId="{8D1ADA8F-E98E-44AB-A38D-8431FAC36EF5}" type="presParOf" srcId="{DBD6DAB0-6518-4AF7-ADDC-AF81204D45F0}" destId="{E79227E8-C254-414A-A66B-A3C19C4B8AD0}" srcOrd="3" destOrd="0" presId="urn:microsoft.com/office/officeart/2005/8/layout/venn1"/>
    <dgm:cxn modelId="{071B0843-C1B8-45C1-BA20-2CBE3143F479}" type="presParOf" srcId="{DBD6DAB0-6518-4AF7-ADDC-AF81204D45F0}" destId="{BCC396CC-3F3C-45C4-BCF5-02926B083FDA}" srcOrd="4" destOrd="0" presId="urn:microsoft.com/office/officeart/2005/8/layout/venn1"/>
    <dgm:cxn modelId="{E77B0EFE-93C1-428B-9C40-DEAF0961ACD3}" type="presParOf" srcId="{DBD6DAB0-6518-4AF7-ADDC-AF81204D45F0}" destId="{8396D28D-B5A4-446C-8100-6E9DF32FF4F4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E4E563-A177-453C-A9D8-E0CEA208F23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B85E6DB-9617-494C-BACA-941D02357B4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vydaná faktura</a:t>
          </a:r>
        </a:p>
      </dgm:t>
    </dgm:pt>
    <dgm:pt modelId="{9150BDD4-38FE-4901-B22E-221B1D972DF7}" type="parTrans" cxnId="{CB91A0B4-226B-4795-A852-375134C6187D}">
      <dgm:prSet/>
      <dgm:spPr/>
      <dgm:t>
        <a:bodyPr/>
        <a:lstStyle/>
        <a:p>
          <a:endParaRPr lang="cs-CZ"/>
        </a:p>
      </dgm:t>
    </dgm:pt>
    <dgm:pt modelId="{DC735775-BE24-4424-83F2-CAC32DF9BF4E}" type="sibTrans" cxnId="{CB91A0B4-226B-4795-A852-375134C6187D}">
      <dgm:prSet/>
      <dgm:spPr/>
      <dgm:t>
        <a:bodyPr/>
        <a:lstStyle/>
        <a:p>
          <a:endParaRPr lang="cs-CZ"/>
        </a:p>
      </dgm:t>
    </dgm:pt>
    <dgm:pt modelId="{171878D3-098F-4817-B715-B0856477219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/>
            <a:t>Tržby</a:t>
          </a:r>
        </a:p>
      </dgm:t>
    </dgm:pt>
    <dgm:pt modelId="{FD3D9362-5C1C-4BD6-9A14-F6816C5B86B0}" type="parTrans" cxnId="{EB45246C-C2FD-493D-8CDC-E5DE66C124BA}">
      <dgm:prSet/>
      <dgm:spPr/>
      <dgm:t>
        <a:bodyPr/>
        <a:lstStyle/>
        <a:p>
          <a:endParaRPr lang="cs-CZ"/>
        </a:p>
      </dgm:t>
    </dgm:pt>
    <dgm:pt modelId="{74720652-5184-47DA-B62E-DBC1487667B9}" type="sibTrans" cxnId="{EB45246C-C2FD-493D-8CDC-E5DE66C124BA}">
      <dgm:prSet/>
      <dgm:spPr/>
      <dgm:t>
        <a:bodyPr/>
        <a:lstStyle/>
        <a:p>
          <a:endParaRPr lang="cs-CZ"/>
        </a:p>
      </dgm:t>
    </dgm:pt>
    <dgm:pt modelId="{68C164B7-78A5-4B39-9BB5-A36EFEAF32B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dirty="0"/>
            <a:t>Hospodářský výsledek</a:t>
          </a:r>
        </a:p>
      </dgm:t>
    </dgm:pt>
    <dgm:pt modelId="{97548457-7355-498D-929E-37A29C3E564A}" type="parTrans" cxnId="{C95A8737-3CBC-455B-90D3-500D8137FC0C}">
      <dgm:prSet/>
      <dgm:spPr/>
      <dgm:t>
        <a:bodyPr/>
        <a:lstStyle/>
        <a:p>
          <a:endParaRPr lang="cs-CZ"/>
        </a:p>
      </dgm:t>
    </dgm:pt>
    <dgm:pt modelId="{03F79B49-971C-4972-A97B-0AE52A0317DD}" type="sibTrans" cxnId="{C95A8737-3CBC-455B-90D3-500D8137FC0C}">
      <dgm:prSet/>
      <dgm:spPr/>
      <dgm:t>
        <a:bodyPr/>
        <a:lstStyle/>
        <a:p>
          <a:endParaRPr lang="cs-CZ"/>
        </a:p>
      </dgm:t>
    </dgm:pt>
    <dgm:pt modelId="{4F08D865-F2BF-4300-BAFA-1BD81F4174BB}" type="pres">
      <dgm:prSet presAssocID="{12E4E563-A177-453C-A9D8-E0CEA208F23C}" presName="CompostProcess" presStyleCnt="0">
        <dgm:presLayoutVars>
          <dgm:dir/>
          <dgm:resizeHandles val="exact"/>
        </dgm:presLayoutVars>
      </dgm:prSet>
      <dgm:spPr/>
    </dgm:pt>
    <dgm:pt modelId="{5E58D3A8-741B-463E-950C-C495A1F7979D}" type="pres">
      <dgm:prSet presAssocID="{12E4E563-A177-453C-A9D8-E0CEA208F23C}" presName="arrow" presStyleLbl="bgShp" presStyleIdx="0" presStyleCnt="1"/>
      <dgm:spPr/>
    </dgm:pt>
    <dgm:pt modelId="{649E448C-F1D1-43F9-9F80-D876615F8129}" type="pres">
      <dgm:prSet presAssocID="{12E4E563-A177-453C-A9D8-E0CEA208F23C}" presName="linearProcess" presStyleCnt="0"/>
      <dgm:spPr/>
    </dgm:pt>
    <dgm:pt modelId="{AE27EFDE-FF76-4189-982B-D1C777C9D958}" type="pres">
      <dgm:prSet presAssocID="{4B85E6DB-9617-494C-BACA-941D02357B4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3C3689-0F15-4812-8EA9-734847066C19}" type="pres">
      <dgm:prSet presAssocID="{DC735775-BE24-4424-83F2-CAC32DF9BF4E}" presName="sibTrans" presStyleCnt="0"/>
      <dgm:spPr/>
    </dgm:pt>
    <dgm:pt modelId="{AB05353C-10A2-41C1-B36B-4C3429571556}" type="pres">
      <dgm:prSet presAssocID="{171878D3-098F-4817-B715-B0856477219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43B126-2E1E-49FA-910A-4D12E7FD6CC0}" type="pres">
      <dgm:prSet presAssocID="{74720652-5184-47DA-B62E-DBC1487667B9}" presName="sibTrans" presStyleCnt="0"/>
      <dgm:spPr/>
    </dgm:pt>
    <dgm:pt modelId="{BD908FBF-AAB2-4D9C-A702-8D1738BC2F9E}" type="pres">
      <dgm:prSet presAssocID="{68C164B7-78A5-4B39-9BB5-A36EFEAF32B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95A8737-3CBC-455B-90D3-500D8137FC0C}" srcId="{12E4E563-A177-453C-A9D8-E0CEA208F23C}" destId="{68C164B7-78A5-4B39-9BB5-A36EFEAF32B3}" srcOrd="2" destOrd="0" parTransId="{97548457-7355-498D-929E-37A29C3E564A}" sibTransId="{03F79B49-971C-4972-A97B-0AE52A0317DD}"/>
    <dgm:cxn modelId="{5A04E3EE-945F-4D2D-B235-1CBB67CC8B72}" type="presOf" srcId="{171878D3-098F-4817-B715-B08564772190}" destId="{AB05353C-10A2-41C1-B36B-4C3429571556}" srcOrd="0" destOrd="0" presId="urn:microsoft.com/office/officeart/2005/8/layout/hProcess9"/>
    <dgm:cxn modelId="{8F084983-7695-4BB7-87ED-73D53DC00F0E}" type="presOf" srcId="{68C164B7-78A5-4B39-9BB5-A36EFEAF32B3}" destId="{BD908FBF-AAB2-4D9C-A702-8D1738BC2F9E}" srcOrd="0" destOrd="0" presId="urn:microsoft.com/office/officeart/2005/8/layout/hProcess9"/>
    <dgm:cxn modelId="{EB45246C-C2FD-493D-8CDC-E5DE66C124BA}" srcId="{12E4E563-A177-453C-A9D8-E0CEA208F23C}" destId="{171878D3-098F-4817-B715-B08564772190}" srcOrd="1" destOrd="0" parTransId="{FD3D9362-5C1C-4BD6-9A14-F6816C5B86B0}" sibTransId="{74720652-5184-47DA-B62E-DBC1487667B9}"/>
    <dgm:cxn modelId="{63AFEECC-5E50-434C-AD4C-87E08E260F9F}" type="presOf" srcId="{4B85E6DB-9617-494C-BACA-941D02357B41}" destId="{AE27EFDE-FF76-4189-982B-D1C777C9D958}" srcOrd="0" destOrd="0" presId="urn:microsoft.com/office/officeart/2005/8/layout/hProcess9"/>
    <dgm:cxn modelId="{6919DDF9-EB5E-4F09-8548-98CF29F333DA}" type="presOf" srcId="{12E4E563-A177-453C-A9D8-E0CEA208F23C}" destId="{4F08D865-F2BF-4300-BAFA-1BD81F4174BB}" srcOrd="0" destOrd="0" presId="urn:microsoft.com/office/officeart/2005/8/layout/hProcess9"/>
    <dgm:cxn modelId="{CB91A0B4-226B-4795-A852-375134C6187D}" srcId="{12E4E563-A177-453C-A9D8-E0CEA208F23C}" destId="{4B85E6DB-9617-494C-BACA-941D02357B41}" srcOrd="0" destOrd="0" parTransId="{9150BDD4-38FE-4901-B22E-221B1D972DF7}" sibTransId="{DC735775-BE24-4424-83F2-CAC32DF9BF4E}"/>
    <dgm:cxn modelId="{41D39EE3-E568-4CDF-8077-C00CAF48FB90}" type="presParOf" srcId="{4F08D865-F2BF-4300-BAFA-1BD81F4174BB}" destId="{5E58D3A8-741B-463E-950C-C495A1F7979D}" srcOrd="0" destOrd="0" presId="urn:microsoft.com/office/officeart/2005/8/layout/hProcess9"/>
    <dgm:cxn modelId="{E67EBF3F-B826-406C-968A-C7EB6F45F589}" type="presParOf" srcId="{4F08D865-F2BF-4300-BAFA-1BD81F4174BB}" destId="{649E448C-F1D1-43F9-9F80-D876615F8129}" srcOrd="1" destOrd="0" presId="urn:microsoft.com/office/officeart/2005/8/layout/hProcess9"/>
    <dgm:cxn modelId="{5F10C3D5-FFB6-4DF8-A34E-EB2DDB4D2559}" type="presParOf" srcId="{649E448C-F1D1-43F9-9F80-D876615F8129}" destId="{AE27EFDE-FF76-4189-982B-D1C777C9D958}" srcOrd="0" destOrd="0" presId="urn:microsoft.com/office/officeart/2005/8/layout/hProcess9"/>
    <dgm:cxn modelId="{4BC0AE9F-A0ED-41AD-861B-0ADAE26C04C8}" type="presParOf" srcId="{649E448C-F1D1-43F9-9F80-D876615F8129}" destId="{3B3C3689-0F15-4812-8EA9-734847066C19}" srcOrd="1" destOrd="0" presId="urn:microsoft.com/office/officeart/2005/8/layout/hProcess9"/>
    <dgm:cxn modelId="{2B98B918-9B93-4827-9A7E-5B35013B7570}" type="presParOf" srcId="{649E448C-F1D1-43F9-9F80-D876615F8129}" destId="{AB05353C-10A2-41C1-B36B-4C3429571556}" srcOrd="2" destOrd="0" presId="urn:microsoft.com/office/officeart/2005/8/layout/hProcess9"/>
    <dgm:cxn modelId="{BF3D0C3A-D9A4-4A90-A735-75F6FF372FF3}" type="presParOf" srcId="{649E448C-F1D1-43F9-9F80-D876615F8129}" destId="{4D43B126-2E1E-49FA-910A-4D12E7FD6CC0}" srcOrd="3" destOrd="0" presId="urn:microsoft.com/office/officeart/2005/8/layout/hProcess9"/>
    <dgm:cxn modelId="{233408FD-2BAE-499D-8755-757DBC272D1B}" type="presParOf" srcId="{649E448C-F1D1-43F9-9F80-D876615F8129}" destId="{BD908FBF-AAB2-4D9C-A702-8D1738BC2F9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E4E563-A177-453C-A9D8-E0CEA208F23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B85E6DB-9617-494C-BACA-941D02357B41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přijatá faktura</a:t>
          </a:r>
        </a:p>
      </dgm:t>
    </dgm:pt>
    <dgm:pt modelId="{9150BDD4-38FE-4901-B22E-221B1D972DF7}" type="parTrans" cxnId="{CB91A0B4-226B-4795-A852-375134C6187D}">
      <dgm:prSet/>
      <dgm:spPr/>
      <dgm:t>
        <a:bodyPr/>
        <a:lstStyle/>
        <a:p>
          <a:endParaRPr lang="cs-CZ"/>
        </a:p>
      </dgm:t>
    </dgm:pt>
    <dgm:pt modelId="{DC735775-BE24-4424-83F2-CAC32DF9BF4E}" type="sibTrans" cxnId="{CB91A0B4-226B-4795-A852-375134C6187D}">
      <dgm:prSet/>
      <dgm:spPr/>
      <dgm:t>
        <a:bodyPr/>
        <a:lstStyle/>
        <a:p>
          <a:endParaRPr lang="cs-CZ"/>
        </a:p>
      </dgm:t>
    </dgm:pt>
    <dgm:pt modelId="{171878D3-098F-4817-B715-B08564772190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/>
            <a:t>Náklady</a:t>
          </a:r>
        </a:p>
      </dgm:t>
    </dgm:pt>
    <dgm:pt modelId="{FD3D9362-5C1C-4BD6-9A14-F6816C5B86B0}" type="parTrans" cxnId="{EB45246C-C2FD-493D-8CDC-E5DE66C124BA}">
      <dgm:prSet/>
      <dgm:spPr/>
      <dgm:t>
        <a:bodyPr/>
        <a:lstStyle/>
        <a:p>
          <a:endParaRPr lang="cs-CZ"/>
        </a:p>
      </dgm:t>
    </dgm:pt>
    <dgm:pt modelId="{74720652-5184-47DA-B62E-DBC1487667B9}" type="sibTrans" cxnId="{EB45246C-C2FD-493D-8CDC-E5DE66C124BA}">
      <dgm:prSet/>
      <dgm:spPr/>
      <dgm:t>
        <a:bodyPr/>
        <a:lstStyle/>
        <a:p>
          <a:endParaRPr lang="cs-CZ"/>
        </a:p>
      </dgm:t>
    </dgm:pt>
    <dgm:pt modelId="{68C164B7-78A5-4B39-9BB5-A36EFEAF32B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dirty="0"/>
            <a:t>Hospodářský výsledek</a:t>
          </a:r>
        </a:p>
      </dgm:t>
    </dgm:pt>
    <dgm:pt modelId="{97548457-7355-498D-929E-37A29C3E564A}" type="parTrans" cxnId="{C95A8737-3CBC-455B-90D3-500D8137FC0C}">
      <dgm:prSet/>
      <dgm:spPr/>
      <dgm:t>
        <a:bodyPr/>
        <a:lstStyle/>
        <a:p>
          <a:endParaRPr lang="cs-CZ"/>
        </a:p>
      </dgm:t>
    </dgm:pt>
    <dgm:pt modelId="{03F79B49-971C-4972-A97B-0AE52A0317DD}" type="sibTrans" cxnId="{C95A8737-3CBC-455B-90D3-500D8137FC0C}">
      <dgm:prSet/>
      <dgm:spPr/>
      <dgm:t>
        <a:bodyPr/>
        <a:lstStyle/>
        <a:p>
          <a:endParaRPr lang="cs-CZ"/>
        </a:p>
      </dgm:t>
    </dgm:pt>
    <dgm:pt modelId="{4F08D865-F2BF-4300-BAFA-1BD81F4174BB}" type="pres">
      <dgm:prSet presAssocID="{12E4E563-A177-453C-A9D8-E0CEA208F23C}" presName="CompostProcess" presStyleCnt="0">
        <dgm:presLayoutVars>
          <dgm:dir/>
          <dgm:resizeHandles val="exact"/>
        </dgm:presLayoutVars>
      </dgm:prSet>
      <dgm:spPr/>
    </dgm:pt>
    <dgm:pt modelId="{5E58D3A8-741B-463E-950C-C495A1F7979D}" type="pres">
      <dgm:prSet presAssocID="{12E4E563-A177-453C-A9D8-E0CEA208F23C}" presName="arrow" presStyleLbl="bgShp" presStyleIdx="0" presStyleCnt="1"/>
      <dgm:spPr/>
    </dgm:pt>
    <dgm:pt modelId="{649E448C-F1D1-43F9-9F80-D876615F8129}" type="pres">
      <dgm:prSet presAssocID="{12E4E563-A177-453C-A9D8-E0CEA208F23C}" presName="linearProcess" presStyleCnt="0"/>
      <dgm:spPr/>
    </dgm:pt>
    <dgm:pt modelId="{AE27EFDE-FF76-4189-982B-D1C777C9D958}" type="pres">
      <dgm:prSet presAssocID="{4B85E6DB-9617-494C-BACA-941D02357B4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3C3689-0F15-4812-8EA9-734847066C19}" type="pres">
      <dgm:prSet presAssocID="{DC735775-BE24-4424-83F2-CAC32DF9BF4E}" presName="sibTrans" presStyleCnt="0"/>
      <dgm:spPr/>
    </dgm:pt>
    <dgm:pt modelId="{AB05353C-10A2-41C1-B36B-4C3429571556}" type="pres">
      <dgm:prSet presAssocID="{171878D3-098F-4817-B715-B0856477219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43B126-2E1E-49FA-910A-4D12E7FD6CC0}" type="pres">
      <dgm:prSet presAssocID="{74720652-5184-47DA-B62E-DBC1487667B9}" presName="sibTrans" presStyleCnt="0"/>
      <dgm:spPr/>
    </dgm:pt>
    <dgm:pt modelId="{BD908FBF-AAB2-4D9C-A702-8D1738BC2F9E}" type="pres">
      <dgm:prSet presAssocID="{68C164B7-78A5-4B39-9BB5-A36EFEAF32B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248CB70-FFA6-4AC0-8ED2-8BC6F6B70C32}" type="presOf" srcId="{4B85E6DB-9617-494C-BACA-941D02357B41}" destId="{AE27EFDE-FF76-4189-982B-D1C777C9D958}" srcOrd="0" destOrd="0" presId="urn:microsoft.com/office/officeart/2005/8/layout/hProcess9"/>
    <dgm:cxn modelId="{B6B43EE4-ABE9-4695-8FAF-309E61D275EC}" type="presOf" srcId="{171878D3-098F-4817-B715-B08564772190}" destId="{AB05353C-10A2-41C1-B36B-4C3429571556}" srcOrd="0" destOrd="0" presId="urn:microsoft.com/office/officeart/2005/8/layout/hProcess9"/>
    <dgm:cxn modelId="{C95A8737-3CBC-455B-90D3-500D8137FC0C}" srcId="{12E4E563-A177-453C-A9D8-E0CEA208F23C}" destId="{68C164B7-78A5-4B39-9BB5-A36EFEAF32B3}" srcOrd="2" destOrd="0" parTransId="{97548457-7355-498D-929E-37A29C3E564A}" sibTransId="{03F79B49-971C-4972-A97B-0AE52A0317DD}"/>
    <dgm:cxn modelId="{EB45246C-C2FD-493D-8CDC-E5DE66C124BA}" srcId="{12E4E563-A177-453C-A9D8-E0CEA208F23C}" destId="{171878D3-098F-4817-B715-B08564772190}" srcOrd="1" destOrd="0" parTransId="{FD3D9362-5C1C-4BD6-9A14-F6816C5B86B0}" sibTransId="{74720652-5184-47DA-B62E-DBC1487667B9}"/>
    <dgm:cxn modelId="{C2A85050-5BA0-4BFA-8A68-F691A3CC0250}" type="presOf" srcId="{12E4E563-A177-453C-A9D8-E0CEA208F23C}" destId="{4F08D865-F2BF-4300-BAFA-1BD81F4174BB}" srcOrd="0" destOrd="0" presId="urn:microsoft.com/office/officeart/2005/8/layout/hProcess9"/>
    <dgm:cxn modelId="{22901E7E-99C0-471C-AAE9-DCA260044EEC}" type="presOf" srcId="{68C164B7-78A5-4B39-9BB5-A36EFEAF32B3}" destId="{BD908FBF-AAB2-4D9C-A702-8D1738BC2F9E}" srcOrd="0" destOrd="0" presId="urn:microsoft.com/office/officeart/2005/8/layout/hProcess9"/>
    <dgm:cxn modelId="{CB91A0B4-226B-4795-A852-375134C6187D}" srcId="{12E4E563-A177-453C-A9D8-E0CEA208F23C}" destId="{4B85E6DB-9617-494C-BACA-941D02357B41}" srcOrd="0" destOrd="0" parTransId="{9150BDD4-38FE-4901-B22E-221B1D972DF7}" sibTransId="{DC735775-BE24-4424-83F2-CAC32DF9BF4E}"/>
    <dgm:cxn modelId="{C57A99A7-4D25-485F-A20F-C09CA566CF17}" type="presParOf" srcId="{4F08D865-F2BF-4300-BAFA-1BD81F4174BB}" destId="{5E58D3A8-741B-463E-950C-C495A1F7979D}" srcOrd="0" destOrd="0" presId="urn:microsoft.com/office/officeart/2005/8/layout/hProcess9"/>
    <dgm:cxn modelId="{E2009908-7762-4B7E-8F4B-4D63553B773B}" type="presParOf" srcId="{4F08D865-F2BF-4300-BAFA-1BD81F4174BB}" destId="{649E448C-F1D1-43F9-9F80-D876615F8129}" srcOrd="1" destOrd="0" presId="urn:microsoft.com/office/officeart/2005/8/layout/hProcess9"/>
    <dgm:cxn modelId="{F57C77F0-D765-42B1-A5ED-7ED3E445AC60}" type="presParOf" srcId="{649E448C-F1D1-43F9-9F80-D876615F8129}" destId="{AE27EFDE-FF76-4189-982B-D1C777C9D958}" srcOrd="0" destOrd="0" presId="urn:microsoft.com/office/officeart/2005/8/layout/hProcess9"/>
    <dgm:cxn modelId="{75C4190C-3604-4632-AA3B-B734C3A40C4D}" type="presParOf" srcId="{649E448C-F1D1-43F9-9F80-D876615F8129}" destId="{3B3C3689-0F15-4812-8EA9-734847066C19}" srcOrd="1" destOrd="0" presId="urn:microsoft.com/office/officeart/2005/8/layout/hProcess9"/>
    <dgm:cxn modelId="{9EC2C920-1E9C-469E-BF90-A7CF3A9DF7B2}" type="presParOf" srcId="{649E448C-F1D1-43F9-9F80-D876615F8129}" destId="{AB05353C-10A2-41C1-B36B-4C3429571556}" srcOrd="2" destOrd="0" presId="urn:microsoft.com/office/officeart/2005/8/layout/hProcess9"/>
    <dgm:cxn modelId="{3E915D3D-C32F-46B7-BF60-B58763A40AFC}" type="presParOf" srcId="{649E448C-F1D1-43F9-9F80-D876615F8129}" destId="{4D43B126-2E1E-49FA-910A-4D12E7FD6CC0}" srcOrd="3" destOrd="0" presId="urn:microsoft.com/office/officeart/2005/8/layout/hProcess9"/>
    <dgm:cxn modelId="{3C28F880-3D69-4F9D-8CAA-401DAD7D77FA}" type="presParOf" srcId="{649E448C-F1D1-43F9-9F80-D876615F8129}" destId="{BD908FBF-AAB2-4D9C-A702-8D1738BC2F9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50C6A5-7EF7-48E8-98C4-50E0F362F5E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3FE1E71-2735-4475-938F-73C928D3709E}">
      <dgm:prSet phldrT="[Text]" custT="1"/>
      <dgm:spPr>
        <a:solidFill>
          <a:srgbClr val="FF0000"/>
        </a:solidFill>
      </dgm:spPr>
      <dgm:t>
        <a:bodyPr/>
        <a:lstStyle/>
        <a:p>
          <a:pPr algn="l"/>
          <a:r>
            <a:rPr lang="cs-CZ" sz="2400" dirty="0" smtClean="0"/>
            <a:t>  úspory</a:t>
          </a:r>
          <a:endParaRPr lang="cs-CZ" sz="2400" dirty="0"/>
        </a:p>
      </dgm:t>
    </dgm:pt>
    <dgm:pt modelId="{6AED1F34-640F-4972-A771-C5293CD4CECC}" type="parTrans" cxnId="{199980B8-12D4-4E1E-B7E3-79BBC199A5AF}">
      <dgm:prSet/>
      <dgm:spPr/>
      <dgm:t>
        <a:bodyPr/>
        <a:lstStyle/>
        <a:p>
          <a:endParaRPr lang="cs-CZ"/>
        </a:p>
      </dgm:t>
    </dgm:pt>
    <dgm:pt modelId="{53B6AA50-D50E-477A-AEF3-ACEDD565A7B0}" type="sibTrans" cxnId="{199980B8-12D4-4E1E-B7E3-79BBC199A5AF}">
      <dgm:prSet/>
      <dgm:spPr/>
      <dgm:t>
        <a:bodyPr/>
        <a:lstStyle/>
        <a:p>
          <a:endParaRPr lang="cs-CZ"/>
        </a:p>
      </dgm:t>
    </dgm:pt>
    <dgm:pt modelId="{D9E6D761-8570-45A4-A632-046668FFA9F4}">
      <dgm:prSet phldrT="[Text]" custT="1"/>
      <dgm:spPr>
        <a:solidFill>
          <a:srgbClr val="7030A0"/>
        </a:solidFill>
      </dgm:spPr>
      <dgm:t>
        <a:bodyPr/>
        <a:lstStyle/>
        <a:p>
          <a:r>
            <a:rPr lang="cs-CZ" sz="2400" dirty="0" smtClean="0"/>
            <a:t>Přidělený úvěr</a:t>
          </a:r>
          <a:endParaRPr lang="cs-CZ" sz="2400" dirty="0"/>
        </a:p>
      </dgm:t>
    </dgm:pt>
    <dgm:pt modelId="{10A7FE21-8AB9-41F3-91CA-22DB29A38F5F}" type="parTrans" cxnId="{56EA9C0D-D7C1-4478-905D-60C019817615}">
      <dgm:prSet/>
      <dgm:spPr/>
      <dgm:t>
        <a:bodyPr/>
        <a:lstStyle/>
        <a:p>
          <a:endParaRPr lang="cs-CZ"/>
        </a:p>
      </dgm:t>
    </dgm:pt>
    <dgm:pt modelId="{C655D680-E163-4F13-9237-2D20A04C55B1}" type="sibTrans" cxnId="{56EA9C0D-D7C1-4478-905D-60C019817615}">
      <dgm:prSet/>
      <dgm:spPr/>
      <dgm:t>
        <a:bodyPr/>
        <a:lstStyle/>
        <a:p>
          <a:endParaRPr lang="cs-CZ"/>
        </a:p>
      </dgm:t>
    </dgm:pt>
    <dgm:pt modelId="{FBF3C4AE-D6B7-4EE0-A482-01E34A897974}" type="pres">
      <dgm:prSet presAssocID="{4450C6A5-7EF7-48E8-98C4-50E0F362F5E6}" presName="Name0" presStyleCnt="0">
        <dgm:presLayoutVars>
          <dgm:dir/>
          <dgm:resizeHandles val="exact"/>
        </dgm:presLayoutVars>
      </dgm:prSet>
      <dgm:spPr/>
    </dgm:pt>
    <dgm:pt modelId="{E7338AFF-334C-4152-BA6E-E56F61BD31EE}" type="pres">
      <dgm:prSet presAssocID="{93FE1E71-2735-4475-938F-73C928D3709E}" presName="parTxOnly" presStyleLbl="node1" presStyleIdx="0" presStyleCnt="2" custScaleX="49263" custLinFactNeighborX="-6043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949858-DE3D-42A4-9C15-1C579335639C}" type="pres">
      <dgm:prSet presAssocID="{53B6AA50-D50E-477A-AEF3-ACEDD565A7B0}" presName="parSpace" presStyleCnt="0"/>
      <dgm:spPr/>
    </dgm:pt>
    <dgm:pt modelId="{8318CFD8-C3DA-4853-82FF-8C799BA781CF}" type="pres">
      <dgm:prSet presAssocID="{D9E6D761-8570-45A4-A632-046668FFA9F4}" presName="parTxOnly" presStyleLbl="node1" presStyleIdx="1" presStyleCnt="2" custScaleX="74052" custLinFactNeighborX="5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5D93D84-E3E0-424D-9640-B319D9D4A301}" type="presOf" srcId="{93FE1E71-2735-4475-938F-73C928D3709E}" destId="{E7338AFF-334C-4152-BA6E-E56F61BD31EE}" srcOrd="0" destOrd="0" presId="urn:microsoft.com/office/officeart/2005/8/layout/hChevron3"/>
    <dgm:cxn modelId="{DDF1958E-F79E-4A0C-B828-F8E507EA493B}" type="presOf" srcId="{D9E6D761-8570-45A4-A632-046668FFA9F4}" destId="{8318CFD8-C3DA-4853-82FF-8C799BA781CF}" srcOrd="0" destOrd="0" presId="urn:microsoft.com/office/officeart/2005/8/layout/hChevron3"/>
    <dgm:cxn modelId="{56EA9C0D-D7C1-4478-905D-60C019817615}" srcId="{4450C6A5-7EF7-48E8-98C4-50E0F362F5E6}" destId="{D9E6D761-8570-45A4-A632-046668FFA9F4}" srcOrd="1" destOrd="0" parTransId="{10A7FE21-8AB9-41F3-91CA-22DB29A38F5F}" sibTransId="{C655D680-E163-4F13-9237-2D20A04C55B1}"/>
    <dgm:cxn modelId="{FC0C6278-8443-4162-A6F4-2F8CDB3C196C}" type="presOf" srcId="{4450C6A5-7EF7-48E8-98C4-50E0F362F5E6}" destId="{FBF3C4AE-D6B7-4EE0-A482-01E34A897974}" srcOrd="0" destOrd="0" presId="urn:microsoft.com/office/officeart/2005/8/layout/hChevron3"/>
    <dgm:cxn modelId="{199980B8-12D4-4E1E-B7E3-79BBC199A5AF}" srcId="{4450C6A5-7EF7-48E8-98C4-50E0F362F5E6}" destId="{93FE1E71-2735-4475-938F-73C928D3709E}" srcOrd="0" destOrd="0" parTransId="{6AED1F34-640F-4972-A771-C5293CD4CECC}" sibTransId="{53B6AA50-D50E-477A-AEF3-ACEDD565A7B0}"/>
    <dgm:cxn modelId="{47894C86-4F13-44FD-8A5E-5D836E94394C}" type="presParOf" srcId="{FBF3C4AE-D6B7-4EE0-A482-01E34A897974}" destId="{E7338AFF-334C-4152-BA6E-E56F61BD31EE}" srcOrd="0" destOrd="0" presId="urn:microsoft.com/office/officeart/2005/8/layout/hChevron3"/>
    <dgm:cxn modelId="{544B1BC4-B5FE-47E3-96F3-C822E9B07F86}" type="presParOf" srcId="{FBF3C4AE-D6B7-4EE0-A482-01E34A897974}" destId="{5C949858-DE3D-42A4-9C15-1C579335639C}" srcOrd="1" destOrd="0" presId="urn:microsoft.com/office/officeart/2005/8/layout/hChevron3"/>
    <dgm:cxn modelId="{501FCBB3-44A2-4A60-BBF1-506201B02B08}" type="presParOf" srcId="{FBF3C4AE-D6B7-4EE0-A482-01E34A897974}" destId="{8318CFD8-C3DA-4853-82FF-8C799BA781CF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50C6A5-7EF7-48E8-98C4-50E0F362F5E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3FE1E71-2735-4475-938F-73C928D3709E}">
      <dgm:prSet phldrT="[Text]" custT="1"/>
      <dgm:spPr>
        <a:solidFill>
          <a:srgbClr val="FF0000"/>
        </a:solidFill>
      </dgm:spPr>
      <dgm:t>
        <a:bodyPr/>
        <a:lstStyle/>
        <a:p>
          <a:pPr algn="l"/>
          <a:r>
            <a:rPr lang="cs-CZ" sz="2400" dirty="0" smtClean="0"/>
            <a:t>překlenovací</a:t>
          </a:r>
          <a:endParaRPr lang="cs-CZ" sz="2400" dirty="0"/>
        </a:p>
      </dgm:t>
    </dgm:pt>
    <dgm:pt modelId="{6AED1F34-640F-4972-A771-C5293CD4CECC}" type="parTrans" cxnId="{199980B8-12D4-4E1E-B7E3-79BBC199A5AF}">
      <dgm:prSet/>
      <dgm:spPr/>
      <dgm:t>
        <a:bodyPr/>
        <a:lstStyle/>
        <a:p>
          <a:endParaRPr lang="cs-CZ"/>
        </a:p>
      </dgm:t>
    </dgm:pt>
    <dgm:pt modelId="{53B6AA50-D50E-477A-AEF3-ACEDD565A7B0}" type="sibTrans" cxnId="{199980B8-12D4-4E1E-B7E3-79BBC199A5AF}">
      <dgm:prSet/>
      <dgm:spPr/>
      <dgm:t>
        <a:bodyPr/>
        <a:lstStyle/>
        <a:p>
          <a:endParaRPr lang="cs-CZ"/>
        </a:p>
      </dgm:t>
    </dgm:pt>
    <dgm:pt modelId="{D9E6D761-8570-45A4-A632-046668FFA9F4}">
      <dgm:prSet phldrT="[Text]" custT="1"/>
      <dgm:spPr>
        <a:solidFill>
          <a:srgbClr val="7030A0"/>
        </a:solidFill>
      </dgm:spPr>
      <dgm:t>
        <a:bodyPr/>
        <a:lstStyle/>
        <a:p>
          <a:r>
            <a:rPr lang="cs-CZ" sz="2400" dirty="0" smtClean="0"/>
            <a:t>přidělený úvěr</a:t>
          </a:r>
          <a:endParaRPr lang="cs-CZ" sz="2400" dirty="0"/>
        </a:p>
      </dgm:t>
    </dgm:pt>
    <dgm:pt modelId="{10A7FE21-8AB9-41F3-91CA-22DB29A38F5F}" type="parTrans" cxnId="{56EA9C0D-D7C1-4478-905D-60C019817615}">
      <dgm:prSet/>
      <dgm:spPr/>
      <dgm:t>
        <a:bodyPr/>
        <a:lstStyle/>
        <a:p>
          <a:endParaRPr lang="cs-CZ"/>
        </a:p>
      </dgm:t>
    </dgm:pt>
    <dgm:pt modelId="{C655D680-E163-4F13-9237-2D20A04C55B1}" type="sibTrans" cxnId="{56EA9C0D-D7C1-4478-905D-60C019817615}">
      <dgm:prSet/>
      <dgm:spPr/>
      <dgm:t>
        <a:bodyPr/>
        <a:lstStyle/>
        <a:p>
          <a:endParaRPr lang="cs-CZ"/>
        </a:p>
      </dgm:t>
    </dgm:pt>
    <dgm:pt modelId="{FBF3C4AE-D6B7-4EE0-A482-01E34A897974}" type="pres">
      <dgm:prSet presAssocID="{4450C6A5-7EF7-48E8-98C4-50E0F362F5E6}" presName="Name0" presStyleCnt="0">
        <dgm:presLayoutVars>
          <dgm:dir/>
          <dgm:resizeHandles val="exact"/>
        </dgm:presLayoutVars>
      </dgm:prSet>
      <dgm:spPr/>
    </dgm:pt>
    <dgm:pt modelId="{E7338AFF-334C-4152-BA6E-E56F61BD31EE}" type="pres">
      <dgm:prSet presAssocID="{93FE1E71-2735-4475-938F-73C928D3709E}" presName="parTxOnly" presStyleLbl="node1" presStyleIdx="0" presStyleCnt="2" custScaleX="49263" custLinFactNeighborX="-6043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949858-DE3D-42A4-9C15-1C579335639C}" type="pres">
      <dgm:prSet presAssocID="{53B6AA50-D50E-477A-AEF3-ACEDD565A7B0}" presName="parSpace" presStyleCnt="0"/>
      <dgm:spPr/>
    </dgm:pt>
    <dgm:pt modelId="{8318CFD8-C3DA-4853-82FF-8C799BA781CF}" type="pres">
      <dgm:prSet presAssocID="{D9E6D761-8570-45A4-A632-046668FFA9F4}" presName="parTxOnly" presStyleLbl="node1" presStyleIdx="1" presStyleCnt="2" custScaleX="74052" custLinFactNeighborX="5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6EA9C0D-D7C1-4478-905D-60C019817615}" srcId="{4450C6A5-7EF7-48E8-98C4-50E0F362F5E6}" destId="{D9E6D761-8570-45A4-A632-046668FFA9F4}" srcOrd="1" destOrd="0" parTransId="{10A7FE21-8AB9-41F3-91CA-22DB29A38F5F}" sibTransId="{C655D680-E163-4F13-9237-2D20A04C55B1}"/>
    <dgm:cxn modelId="{D60AB30B-DAD4-4C82-B9DE-C55A09E8340E}" type="presOf" srcId="{D9E6D761-8570-45A4-A632-046668FFA9F4}" destId="{8318CFD8-C3DA-4853-82FF-8C799BA781CF}" srcOrd="0" destOrd="0" presId="urn:microsoft.com/office/officeart/2005/8/layout/hChevron3"/>
    <dgm:cxn modelId="{4690DFBC-BE1A-4619-8194-614C047EE0AA}" type="presOf" srcId="{93FE1E71-2735-4475-938F-73C928D3709E}" destId="{E7338AFF-334C-4152-BA6E-E56F61BD31EE}" srcOrd="0" destOrd="0" presId="urn:microsoft.com/office/officeart/2005/8/layout/hChevron3"/>
    <dgm:cxn modelId="{D5A13098-FB09-47A1-B05D-C1B70512BF2C}" type="presOf" srcId="{4450C6A5-7EF7-48E8-98C4-50E0F362F5E6}" destId="{FBF3C4AE-D6B7-4EE0-A482-01E34A897974}" srcOrd="0" destOrd="0" presId="urn:microsoft.com/office/officeart/2005/8/layout/hChevron3"/>
    <dgm:cxn modelId="{199980B8-12D4-4E1E-B7E3-79BBC199A5AF}" srcId="{4450C6A5-7EF7-48E8-98C4-50E0F362F5E6}" destId="{93FE1E71-2735-4475-938F-73C928D3709E}" srcOrd="0" destOrd="0" parTransId="{6AED1F34-640F-4972-A771-C5293CD4CECC}" sibTransId="{53B6AA50-D50E-477A-AEF3-ACEDD565A7B0}"/>
    <dgm:cxn modelId="{AE0838C3-C932-4883-8E3F-7C10C56E8D1E}" type="presParOf" srcId="{FBF3C4AE-D6B7-4EE0-A482-01E34A897974}" destId="{E7338AFF-334C-4152-BA6E-E56F61BD31EE}" srcOrd="0" destOrd="0" presId="urn:microsoft.com/office/officeart/2005/8/layout/hChevron3"/>
    <dgm:cxn modelId="{0989346B-A4F1-42A3-A051-D0F8E81CAB5A}" type="presParOf" srcId="{FBF3C4AE-D6B7-4EE0-A482-01E34A897974}" destId="{5C949858-DE3D-42A4-9C15-1C579335639C}" srcOrd="1" destOrd="0" presId="urn:microsoft.com/office/officeart/2005/8/layout/hChevron3"/>
    <dgm:cxn modelId="{6C292EE3-4415-4920-A55F-B1DB6E52E02E}" type="presParOf" srcId="{FBF3C4AE-D6B7-4EE0-A482-01E34A897974}" destId="{8318CFD8-C3DA-4853-82FF-8C799BA781CF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B10C5-0679-462A-B533-0A5A45125912}">
      <dsp:nvSpPr>
        <dsp:cNvPr id="0" name=""/>
        <dsp:cNvSpPr/>
      </dsp:nvSpPr>
      <dsp:spPr>
        <a:xfrm>
          <a:off x="2844629" y="378495"/>
          <a:ext cx="2512695" cy="2512695"/>
        </a:xfrm>
        <a:prstGeom prst="ellipse">
          <a:avLst/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 smtClean="0"/>
            <a:t>Akciový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 smtClean="0"/>
            <a:t>fond</a:t>
          </a:r>
          <a:endParaRPr lang="cs-CZ" sz="2400" b="0" kern="1200" dirty="0"/>
        </a:p>
      </dsp:txBody>
      <dsp:txXfrm>
        <a:off x="3179655" y="818217"/>
        <a:ext cx="1842643" cy="1130712"/>
      </dsp:txXfrm>
    </dsp:sp>
    <dsp:sp modelId="{744D5A3B-F0E5-4CCE-9DD2-649BF1EEC827}">
      <dsp:nvSpPr>
        <dsp:cNvPr id="0" name=""/>
        <dsp:cNvSpPr/>
      </dsp:nvSpPr>
      <dsp:spPr>
        <a:xfrm>
          <a:off x="5364896" y="1530616"/>
          <a:ext cx="2512695" cy="2512695"/>
        </a:xfrm>
        <a:prstGeom prst="ellipse">
          <a:avLst/>
        </a:prstGeom>
        <a:solidFill>
          <a:srgbClr val="FFC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Dluopis</a:t>
          </a:r>
          <a:endParaRPr lang="cs-CZ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fond</a:t>
          </a:r>
          <a:endParaRPr lang="cs-CZ" sz="2400" kern="1200" dirty="0"/>
        </a:p>
      </dsp:txBody>
      <dsp:txXfrm>
        <a:off x="6133362" y="2179729"/>
        <a:ext cx="1507617" cy="1381982"/>
      </dsp:txXfrm>
    </dsp:sp>
    <dsp:sp modelId="{BCC396CC-3F3C-45C4-BCF5-02926B083FDA}">
      <dsp:nvSpPr>
        <dsp:cNvPr id="0" name=""/>
        <dsp:cNvSpPr/>
      </dsp:nvSpPr>
      <dsp:spPr>
        <a:xfrm>
          <a:off x="396352" y="1458627"/>
          <a:ext cx="2512695" cy="2512695"/>
        </a:xfrm>
        <a:prstGeom prst="ellipse">
          <a:avLst/>
        </a:prstGeom>
        <a:solidFill>
          <a:srgbClr val="00B0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 smtClean="0"/>
            <a:t>Peněžní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kern="1200" dirty="0" smtClean="0"/>
            <a:t>fond</a:t>
          </a:r>
          <a:endParaRPr lang="cs-CZ" sz="2400" b="0" kern="1200" dirty="0"/>
        </a:p>
      </dsp:txBody>
      <dsp:txXfrm>
        <a:off x="632964" y="2107740"/>
        <a:ext cx="1507617" cy="13819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58D3A8-741B-463E-950C-C495A1F7979D}">
      <dsp:nvSpPr>
        <dsp:cNvPr id="0" name=""/>
        <dsp:cNvSpPr/>
      </dsp:nvSpPr>
      <dsp:spPr>
        <a:xfrm>
          <a:off x="307834" y="0"/>
          <a:ext cx="3488787" cy="19442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7EFDE-FF76-4189-982B-D1C777C9D958}">
      <dsp:nvSpPr>
        <dsp:cNvPr id="0" name=""/>
        <dsp:cNvSpPr/>
      </dsp:nvSpPr>
      <dsp:spPr>
        <a:xfrm>
          <a:off x="4409" y="583264"/>
          <a:ext cx="1321121" cy="77768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vydaná faktura</a:t>
          </a:r>
        </a:p>
      </dsp:txBody>
      <dsp:txXfrm>
        <a:off x="4409" y="583264"/>
        <a:ext cx="1321121" cy="777686"/>
      </dsp:txXfrm>
    </dsp:sp>
    <dsp:sp modelId="{AB05353C-10A2-41C1-B36B-4C3429571556}">
      <dsp:nvSpPr>
        <dsp:cNvPr id="0" name=""/>
        <dsp:cNvSpPr/>
      </dsp:nvSpPr>
      <dsp:spPr>
        <a:xfrm>
          <a:off x="1391667" y="583264"/>
          <a:ext cx="1321121" cy="777686"/>
        </a:xfrm>
        <a:prstGeom prst="roundRect">
          <a:avLst/>
        </a:prstGeom>
        <a:solidFill>
          <a:schemeClr val="accent2">
            <a:lumMod val="7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Tržby</a:t>
          </a:r>
        </a:p>
      </dsp:txBody>
      <dsp:txXfrm>
        <a:off x="1391667" y="583264"/>
        <a:ext cx="1321121" cy="777686"/>
      </dsp:txXfrm>
    </dsp:sp>
    <dsp:sp modelId="{BD908FBF-AAB2-4D9C-A702-8D1738BC2F9E}">
      <dsp:nvSpPr>
        <dsp:cNvPr id="0" name=""/>
        <dsp:cNvSpPr/>
      </dsp:nvSpPr>
      <dsp:spPr>
        <a:xfrm>
          <a:off x="2778925" y="583264"/>
          <a:ext cx="1321121" cy="777686"/>
        </a:xfrm>
        <a:prstGeom prst="roundRect">
          <a:avLst/>
        </a:prstGeom>
        <a:solidFill>
          <a:schemeClr val="accent3">
            <a:lumMod val="7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Hospodářský výsledek</a:t>
          </a:r>
        </a:p>
      </dsp:txBody>
      <dsp:txXfrm>
        <a:off x="2778925" y="583264"/>
        <a:ext cx="1321121" cy="7776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58D3A8-741B-463E-950C-C495A1F7979D}">
      <dsp:nvSpPr>
        <dsp:cNvPr id="0" name=""/>
        <dsp:cNvSpPr/>
      </dsp:nvSpPr>
      <dsp:spPr>
        <a:xfrm>
          <a:off x="302433" y="0"/>
          <a:ext cx="3427580" cy="20162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7EFDE-FF76-4189-982B-D1C777C9D958}">
      <dsp:nvSpPr>
        <dsp:cNvPr id="0" name=""/>
        <dsp:cNvSpPr/>
      </dsp:nvSpPr>
      <dsp:spPr>
        <a:xfrm>
          <a:off x="4331" y="604867"/>
          <a:ext cx="1297944" cy="80648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přijatá faktura</a:t>
          </a:r>
        </a:p>
      </dsp:txBody>
      <dsp:txXfrm>
        <a:off x="4331" y="604867"/>
        <a:ext cx="1297944" cy="806489"/>
      </dsp:txXfrm>
    </dsp:sp>
    <dsp:sp modelId="{AB05353C-10A2-41C1-B36B-4C3429571556}">
      <dsp:nvSpPr>
        <dsp:cNvPr id="0" name=""/>
        <dsp:cNvSpPr/>
      </dsp:nvSpPr>
      <dsp:spPr>
        <a:xfrm>
          <a:off x="1367251" y="604867"/>
          <a:ext cx="1297944" cy="806489"/>
        </a:xfrm>
        <a:prstGeom prst="roundRect">
          <a:avLst/>
        </a:prstGeom>
        <a:solidFill>
          <a:schemeClr val="tx2">
            <a:lumMod val="7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Náklady</a:t>
          </a:r>
        </a:p>
      </dsp:txBody>
      <dsp:txXfrm>
        <a:off x="1367251" y="604867"/>
        <a:ext cx="1297944" cy="806489"/>
      </dsp:txXfrm>
    </dsp:sp>
    <dsp:sp modelId="{BD908FBF-AAB2-4D9C-A702-8D1738BC2F9E}">
      <dsp:nvSpPr>
        <dsp:cNvPr id="0" name=""/>
        <dsp:cNvSpPr/>
      </dsp:nvSpPr>
      <dsp:spPr>
        <a:xfrm>
          <a:off x="2730172" y="604867"/>
          <a:ext cx="1297944" cy="806489"/>
        </a:xfrm>
        <a:prstGeom prst="roundRect">
          <a:avLst/>
        </a:prstGeom>
        <a:solidFill>
          <a:schemeClr val="accent3">
            <a:lumMod val="7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Hospodářský výsledek</a:t>
          </a:r>
        </a:p>
      </dsp:txBody>
      <dsp:txXfrm>
        <a:off x="2730172" y="604867"/>
        <a:ext cx="1297944" cy="8064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338AFF-334C-4152-BA6E-E56F61BD31EE}">
      <dsp:nvSpPr>
        <dsp:cNvPr id="0" name=""/>
        <dsp:cNvSpPr/>
      </dsp:nvSpPr>
      <dsp:spPr>
        <a:xfrm>
          <a:off x="0" y="0"/>
          <a:ext cx="3501672" cy="720080"/>
        </a:xfrm>
        <a:prstGeom prst="homePlate">
          <a:avLst/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  úspory</a:t>
          </a:r>
          <a:endParaRPr lang="cs-CZ" sz="2400" kern="1200" dirty="0"/>
        </a:p>
      </dsp:txBody>
      <dsp:txXfrm>
        <a:off x="0" y="0"/>
        <a:ext cx="3501672" cy="720080"/>
      </dsp:txXfrm>
    </dsp:sp>
    <dsp:sp modelId="{8318CFD8-C3DA-4853-82FF-8C799BA781CF}">
      <dsp:nvSpPr>
        <dsp:cNvPr id="0" name=""/>
        <dsp:cNvSpPr/>
      </dsp:nvSpPr>
      <dsp:spPr>
        <a:xfrm>
          <a:off x="2081112" y="0"/>
          <a:ext cx="5263703" cy="720080"/>
        </a:xfrm>
        <a:prstGeom prst="chevron">
          <a:avLst/>
        </a:prstGeom>
        <a:solidFill>
          <a:srgbClr val="7030A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Přidělený úvěr</a:t>
          </a:r>
          <a:endParaRPr lang="cs-CZ" sz="2400" kern="1200" dirty="0"/>
        </a:p>
      </dsp:txBody>
      <dsp:txXfrm>
        <a:off x="2081112" y="0"/>
        <a:ext cx="5263703" cy="7200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338AFF-334C-4152-BA6E-E56F61BD31EE}">
      <dsp:nvSpPr>
        <dsp:cNvPr id="0" name=""/>
        <dsp:cNvSpPr/>
      </dsp:nvSpPr>
      <dsp:spPr>
        <a:xfrm>
          <a:off x="0" y="0"/>
          <a:ext cx="3501672" cy="720080"/>
        </a:xfrm>
        <a:prstGeom prst="homePlate">
          <a:avLst/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překlenovací</a:t>
          </a:r>
          <a:endParaRPr lang="cs-CZ" sz="2400" kern="1200" dirty="0"/>
        </a:p>
      </dsp:txBody>
      <dsp:txXfrm>
        <a:off x="0" y="0"/>
        <a:ext cx="3501672" cy="720080"/>
      </dsp:txXfrm>
    </dsp:sp>
    <dsp:sp modelId="{8318CFD8-C3DA-4853-82FF-8C799BA781CF}">
      <dsp:nvSpPr>
        <dsp:cNvPr id="0" name=""/>
        <dsp:cNvSpPr/>
      </dsp:nvSpPr>
      <dsp:spPr>
        <a:xfrm>
          <a:off x="2081112" y="0"/>
          <a:ext cx="5263703" cy="720080"/>
        </a:xfrm>
        <a:prstGeom prst="chevron">
          <a:avLst/>
        </a:prstGeom>
        <a:solidFill>
          <a:srgbClr val="7030A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přidělený úvěr</a:t>
          </a:r>
          <a:endParaRPr lang="cs-CZ" sz="2400" kern="1200" dirty="0"/>
        </a:p>
      </dsp:txBody>
      <dsp:txXfrm>
        <a:off x="2081112" y="0"/>
        <a:ext cx="5263703" cy="72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05CA2-A570-41C1-B413-B9C786595856}" type="datetimeFigureOut">
              <a:rPr lang="cs-CZ"/>
              <a:pPr>
                <a:defRPr/>
              </a:pPr>
              <a:t>30.9.2019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A80282-F230-44A5-9DC7-4A871E3E97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80282-F230-44A5-9DC7-4A871E3E97F9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ABEF95-6CFB-462C-8571-B578B553EF4A}" type="datetimeFigureOut">
              <a:rPr lang="cs-CZ"/>
              <a:pPr>
                <a:defRPr/>
              </a:pPr>
              <a:t>30.9.2019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5327B-FBAC-4DBE-A702-DE8D95B5B2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F3BD9-0B58-46DF-9C84-44957D422844}" type="datetimeFigureOut">
              <a:rPr lang="cs-CZ"/>
              <a:pPr>
                <a:defRPr/>
              </a:pPr>
              <a:t>30.9.2019</a:t>
            </a:fld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024F0-FD0D-4E87-9EEF-AAFA0252F2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52D0-199E-496F-9F59-9B8DBA281ED0}" type="datetimeFigureOut">
              <a:rPr lang="cs-CZ"/>
              <a:pPr>
                <a:defRPr/>
              </a:pPr>
              <a:t>30.9.2019</a:t>
            </a:fld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2454-58A5-4A75-B79C-BEA30A1D8C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6342-3150-4420-8DCA-544D7B683CE5}" type="datetimeFigureOut">
              <a:rPr lang="cs-CZ"/>
              <a:pPr>
                <a:defRPr/>
              </a:pPr>
              <a:t>30.9.2019</a:t>
            </a:fld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3E406-3006-42E3-ADC4-9D56A91C91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91E671-B572-4119-9D34-609D420D2007}" type="datetimeFigureOut">
              <a:rPr lang="cs-CZ"/>
              <a:pPr>
                <a:defRPr/>
              </a:pPr>
              <a:t>30.9.2019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AE6B4E-7D98-473B-A238-C290A11DFE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D571-28DF-4D39-8366-AD7ABFD1900D}" type="datetimeFigureOut">
              <a:rPr lang="cs-CZ"/>
              <a:pPr>
                <a:defRPr/>
              </a:pPr>
              <a:t>30.9.2019</a:t>
            </a:fld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CB8C3-DDAF-4DD0-9F5A-3A773761B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53D28-168C-44DD-9A29-3FF807B25916}" type="datetimeFigureOut">
              <a:rPr lang="cs-CZ"/>
              <a:pPr>
                <a:defRPr/>
              </a:pPr>
              <a:t>30.9.2019</a:t>
            </a:fld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A8AD2-83C0-4691-A93F-C63323134F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81DEF-C3AB-4C7C-8A41-1AE06D2D8311}" type="datetimeFigureOut">
              <a:rPr lang="cs-CZ"/>
              <a:pPr>
                <a:defRPr/>
              </a:pPr>
              <a:t>30.9.2019</a:t>
            </a:fld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639C-E475-442F-AE57-F2CD63027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EBF64D-63C0-44C8-AFDF-F62561A3B925}" type="datetimeFigureOut">
              <a:rPr lang="cs-CZ"/>
              <a:pPr>
                <a:defRPr/>
              </a:pPr>
              <a:t>30.9.2019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418303-5BBE-474B-BDAA-68E48AE1DE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0AB9A-FE3F-460E-852E-3897251FFBC3}" type="datetimeFigureOut">
              <a:rPr lang="cs-CZ"/>
              <a:pPr>
                <a:defRPr/>
              </a:pPr>
              <a:t>30.9.2019</a:t>
            </a:fld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5E9D0-767F-42DA-BB28-1765BF32A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02C2B8-3C04-4C83-A003-791AA590C91E}" type="datetimeFigureOut">
              <a:rPr lang="cs-CZ"/>
              <a:pPr>
                <a:defRPr/>
              </a:pPr>
              <a:t>30.9.2019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EFD7B-B653-4985-B385-391EAB323D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778518B-2ADA-44DA-93E8-3B69B74DC0FD}" type="datetimeFigureOut">
              <a:rPr lang="cs-CZ"/>
              <a:pPr>
                <a:defRPr/>
              </a:pPr>
              <a:t>30.9.2019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3E96317-3AA3-4556-8045-32AAC83E3C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1" r:id="rId2"/>
    <p:sldLayoutId id="2147483969" r:id="rId3"/>
    <p:sldLayoutId id="2147483962" r:id="rId4"/>
    <p:sldLayoutId id="2147483963" r:id="rId5"/>
    <p:sldLayoutId id="2147483964" r:id="rId6"/>
    <p:sldLayoutId id="2147483970" r:id="rId7"/>
    <p:sldLayoutId id="2147483965" r:id="rId8"/>
    <p:sldLayoutId id="2147483971" r:id="rId9"/>
    <p:sldLayoutId id="2147483966" r:id="rId10"/>
    <p:sldLayoutId id="2147483967" r:id="rId11"/>
  </p:sldLayoutIdLst>
  <p:transition>
    <p:wheel spokes="2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300" dirty="0" smtClean="0">
                <a:solidFill>
                  <a:srgbClr val="C00000"/>
                </a:solidFill>
              </a:rPr>
              <a:t>Ekonomie</a:t>
            </a: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611560" y="4077072"/>
            <a:ext cx="7772400" cy="914400"/>
          </a:xfrm>
        </p:spPr>
        <p:txBody>
          <a:bodyPr/>
          <a:lstStyle/>
          <a:p>
            <a:pPr marL="36513"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smtClean="0">
                <a:solidFill>
                  <a:schemeClr val="tx1"/>
                </a:solidFill>
              </a:rPr>
              <a:t>Irena Šímová</a:t>
            </a:r>
          </a:p>
        </p:txBody>
      </p:sp>
      <p:sp>
        <p:nvSpPr>
          <p:cNvPr id="6148" name="AutoShape 2" descr="data:image/jpeg;base64,/9j/4AAQSkZJRgABAQAAAQABAAD/2wCEAAkGBhQSEBQUEhQWFBQWGRgZGBgYGRoaFxwcGBUVFR4XGB0YHCYgGBkjHRgXHy8gIycqLCwsFh4xNTAqNSYrLCkBCQoKDgwOGg8PGjAkHyQsLCwpKTAsLCwsLCwsLCwsLCwsLCksLCwsLCwsLCwsLCwsLCwsLCwsLCwsLCwsLCwsKf/AABEIAL4BCQMBIgACEQEDEQH/xAAcAAACAgMBAQAAAAAAAAAAAAAABQQGAQMHAgj/xABHEAACAQIEAggDBAcFBgcBAAABAhEAAwQSITEFQQYTIjJRYXGBUpGhByNCsRRicoKSwdEVM1Oy8BZUk6LS8RckNENjwuFz/8QAGgEAAwEBAQEAAAAAAAAAAAAAAAMEAgUBBv/EADERAAICAQQBAwEGBQUAAAAAAAABAgMRBBIhMUETIlFhFDJCcYGRobHB8PEVIzPR4f/aAAwDAQACEQMRAD8A7jRRRQAUUUUAFFFYoAzRWi7i1XvMB71BudJ8OszdXTcyIHPXWluyMe2aUW+kNaKTDpbhi2UXVJ8JHhPjW+z0hw77XU/iFeK6t9SR7sl8DKivKvIkaivVNMBRRRQAUUUUAFFFFABRRRQAUUUUAFFFFABRRRQAUUUUAFFFFABRRRQAUUUUAFFFFABRRRQBg1TelnHrnWXLNkkdWgd8sZzOwHl+etXI1QPtF4KLf/nEzZ5VSFMNLEKCp5+lSatTdT2Dqdu/3FH6Q2791QLlxxqGEHs6jQ+VJMNww2p++YAkTLhF95/On+HvSpMOwOxBBH5ET5b+NaMTi7QgXLF25AIns7+JGXU7fKuDXKf3WdKSj2L7dr9IfWFUHvCchjQ9ojU+lO1wItEAlANR2dW2mdfH1pRieOFyT+j37jxlguAIiJhE9NPKoOL4pilnq7dnCAjViQX8e9eYmflTnp5T64F+qol94N04XAG3bvFm6xj2JlkH4WIO3OfKuo4LFrdtq6GVYSDXzFhcdZsl7txzi75GkFmWeZuOQJH6q/Ou7fZXduPwqw90yz529AXaF9gK6ulUoex9Ijuw3nyW6iiiricKKKKACiiigAooooAKKKKACiiigAooooAKKKKACiiigAooooAKKKKACiiigAooooAwa599q9t4w7KZCm5Ns7PKZducCfYmK6DVe6b8LS9hHZ2C9UC4Y6RA8eVI1EXKtpDK2lJZON4M2MxJN2y/MgsoP7yyD6trpTu/jbJCg3XuT4pYuRy3BU1E4TegZpLI0FXRhr/rw051o43xMgnLcOoPftoTv4wa+dSU5YZ1G8IiY3iOGEyCdYI/RxrvqPv6V3cbZJPV4R3I/wDjRfmYc1ovcbuzpciNOzbSf8tK76Ym+csX7oHjmy/LYV0qqookssZnjPHbhXqwlq0OYTVz+0xJgekelfQHQ/pdgkwNlFcW+qREa2xhlOUbzuDMzzmvn21wZbPaxL20jXqwczmORCSR7xU7C3M9xS5i5ecwo3CBYE+Go09Kpcti9iEqO7mR9DP9oOCXQ30B8J/pW+10zwrKGF5CDzzD+tcBxfBXVZBJk6kkaDwII7XzrQcM8nMMmojJGQ/LY+RpK1MsZyhvor4PpPDccsXO5dRvRgf51NVwRIMivnvDcCIOzFvIGddRtVx6KcUvYW7bW6WW1caO1JAP8uWtar12ZbWjMtPhZTOqTWa1rdBEggjxnSk3FumeFw/95dE+A1P0q+U4x5bJlFvoe0VQ8R9q9gaouceTAGPPNz8qjN9s1gHWxd9ZX+tLV8H5N+lL4Oi0VSsJ9rOCcAsblsExLJpPqs1ZeG8esYgTZuo/PQ6/KtxsjLpmXCS7QworANZphkKKKKACiiigAooooAKKKKACiiigAooooAKKxNFAGaVdJ+FfpOEvWf8AEUjTf286aTWHOhnasyWVg9TwzhGGwDWUVLeUlND8D694x2rdzWJEg+FTMUguWzntXEMbrFxP4rcke4FRrl5M7ZXOQEhbqwZVWIC3RzKjQN4AVsd0ZMzIwRhyaHaI1Md1T718pJYm8/udv8KK7jOFODKAtpGhI99t6WXeHYgqQbd0qPiZo+ulPMfxa7bYrYw6gRCkk3GAgg6sYPjtpFScP0iu/jy2uzyymTHw5JB/Kr4WSis9kkoJ9cFDOMyGLVu0reOXO3tmlZ9qm9H8U1rHWnZ4uFjmd4MSpBnMDVww/E77t3lyaEMUVm1HiBpXjFdGLd8hiotOTAcAKM3KVXQyd/WmvVx+7IyqH2iV/tHiGKqzWHtzJfq0I2kAEczGk+FbL2MuiWQqpOsgAsTPOQYHKBW/h1q6lt1ZFc9lTZcwrrqfu31GYHaY9KkYdcMolrV203wXVdfYMAyn1qCU8vhcFSjwV7F8TxeWWuMqgEyGYD00BqPg+k19YVLtwM4kh27JjbKT5ct6tt3iWFRf7pyNRKXFP9KQ4zjWEAUdViG3+A6+Op/KnQeeNouSx5JHDuK4wiReeOYnMPDYzWW4etwkuA2h8QkxOuUiPWlLdO7KDLbwl14EDrLigDXllX+dRDxvEY9+rMWbQGqWw7z4ZyJZj/qK36NucvhGVZHpclg4XwTCOo+/YORJUqpEeAn/AFtU/DdEbBPezjkGJtt88pU/OkWGe3aKhbTlgMoCspkAfDcUNNPMFxRlUH9ExBET2uptj/mf15V7iXhnvHkZXehFo2wFQnQ/rQfVWI94rxhOAdVcRbbE3idGUFSp0ILaD0pfiuk2IVfusJaQHY3cUkSeeW2RPuaZ/ZzjbqX7t7HOiqVC2spTq5JLGMp7xEanWK9jU3JZlj9TxzwnhHVrcwJ3jWvdRMJxO1d/u7it6ETUqa7aaa4Oa1gzRRRWjwKKKKACiiigAooooAKKKKAMVA4vxy1hkDXWCz3RuzEclHOp5rl32gkNjiLrtbAtILT7qpJfMHHwtIE+KUjUW+lByQyqG+WBnxH7VUSclpmiPbWNZ5jeBSXEfbOw7toE+bR77Uut8DuMoJa2U3zKZX10n/RoPRpTI62yGjWLgVgD5nxrjx1k5dsvdEUNcN9sDxN2zAPdKsCDGhnwrZe+1Vb1q5bNtgHVkzKQSMylZjTaZqmt0Qy5WDoDrINy2VI/WBMT51LwlizaWLl2wh1JLXE+QykmdeYrbvn+FtmfSj5E9vBPbje6kQxUFHygR21O+nMU/scSIt21PVvlByMYDZG0hhs3rS7F9KcLaWUudddnRbZ0EHm0RB8qW8PxnWyxKW7xbfTKVYllHaETqwKncRsRU8q5TWZLA5TWcJ5LDcwmokBc2/bXnpPaIOnvUZuGqJ6y+DbiDbS7bSOYZzM776Vvs4d20vWrZnQMtzJPotzT/mrXjej1ssT1ZX4h9231F2l1tRZ7JMj2eKpYWOvsWhBlVLXd4IgKDr70uxHTQbWEe7dO1y52VDT3lRZLehrZd4XbRY+6BGuZ7akx4Cb0Gl13EWwO1jSi/DbCg+g6mT8yKthXXLnGSeU5LydCwltii3ShDOAXtg6ByO0NdUPOD41q4ojIDluX7YPhmIHyYVB6KWWw1gFUN1Lp6zKTFxlYDLcQkw7RoyTIK07xPF8K4ytcawx/DdDWztHMR9a5mXXY0uUVr3RTKZjMc0nNjLgjQ9l+fOq/xE2GB6zE4i6w5BNPmzbVc8ZwIFibVwPMd17Jjz1NQMVwvEqO/cAH69hZ+Rq+rUQ+RE62U2xw4sJtYe5B/Hc0X56AfOpWAvZLpYwVtg5oiIMLCgEczMzuN6n4zhAd4dnvHkHvhv8Alt5z8qh4rhjM5tIgDAd1QwgDmQ2ub1j0qtzhJdioxlHwW7gPEbVywOrZ2vQcys5zAE91M5Me1bcbh2W3nL9WmwL5CfScpNc/wzdWdTsYBIOkabrqB86slriV+4oUGxdA5MbTx/xCrVJOj3ZT4HqXt5JWAwnXXMrEuQubsgsd+ccj5xTZLwvdokZUkCTlCkbkcvkKUWcNiShHVWADBMLaE5dtrusfzNeHxeKURmt2hrywy+PxXCRvQ6t3kzuwWT9Ja2iXM+VRu5GW2I3kxLT86vX2ddJxjcPcYXOsyXSgJGuWARJ/Fz1rhGPa2xzYrGm9H4Ed7zHyEKttfDc1237LMB+j8ODuq2VuE3FBOoQjQu2ksd/cVbpavTff/RNdPci8UUkxPS/DIYN0T/rxqNienVhO8YHjuPmBFVvUVruQhVTfgslFVjD/AGh4NzAvL+X5xTzCcUtXRKOrehrUbYS6Zlwku0S6KxNE00yZooooAKKKKAMRVW+0SyP0MtlDMGWPiidQp8Y5Vaqqn2js4wYKANFxCwJiRqIB5GSINI1H/FL8hlX30cx4bj2tk9WU18jlb1GhB8q88Y41JbPhwQRqVaNhzzA86zgVt3WYErqZh5Vgf1gNdPGo/HeFm3blSYOhAcOOfLevm61Fz5XJ1bMroruJ4hYbvYdpOut1f5JSTEIrNKolsHmSWj6fyqU9gk7ExzC1qvWWC7GPAwK7deF0c6bb7POHu2kO7XSPAdWnuT2iPKBTvo5cS4l0nIXLSUiCqjQFfFZP5VXrOHtrPWuP2bfbb3PdX5n0qw9BsE/WNeFs5Rsfw6ciNM3oTWdQlsbNUt7ki48I4SuXNaDEQeyl1l18CplfpzqLjOFs857Bnbt37Kk+spNTL74slSjzOyWyNPVQABXq5wDFP3leRqZA8N65Km1y+S5xK3iej2vYw9pzyzYq3+ShfzpFxThGMtKT+jdWnxWkz/NwWj5ir/Z6IMx76TzUmG+RqZc6IuryhYkmCB2RtyynWKpjq3DtCZUKXkTfZVjLy2rtu5Ny0pU9WRmZQ4J6xRuVkageMjnXRDdV7X3WRh4HtDfaG29K550p4M2DH6XYuG3etlQ2sypgAEbaeHhS5vtMxTp2YRuZRA4Pr/2qWyqWon6tfT7GRSgsMsnFeJFLhAwmFdt9VUac9ZpZf43fns4XAJOxKIx+rVUOIdI3umbnVsx0PYZdPQbVBFxOVu2I2ksatq0+2PuFzmm+C03+NX2EXsdaw9vmtnJb0naLAZz6UvbpHZsIyYNSzN3rzDKNfgDEsxPxNr5CklzDljCwCd8qH6TUlOGKqszHM0aDc+um1OlCvGJft4Mw3t+0xhWcE/eQDOsZgfUbj5VOS2Qnew5J56KY94qPY4OCQQ2h2mQw8mG/uAaY3eGZgO2kDTtNb/8AvlNYlOOcFDi0hZcwfKLJ8e2P+qo1xAoJzWl9BmP0mn1vo8JnOgnw6j8+trOI4Rh1T7zE2x5dcnyiyjmtRsWcE8oZKrZKz+JjykBR7Aak11LhPSp8TaTCXD1PUKgC6y+nePppprvVFvYvDWxFibjnSQjKvnL3GLsPIBaadHbTu/WqQ7HRgN9P9aciNjyrzUWNQb6NU1pvstd3gC3BvDH8eYFP4YB+VZPQl1Gjo/mrFSfKDzrOHwi3VI6zIfhaZH8x8qZYDh1xFAlXA2IZY9wYNceN31KpV4FP+xeYxIDadkyG9s0T7VK/si5ZuBlLAaLlQZYge4Pmaslm6yrBYAcwzKR8i2lL+L9LrNkd9A07WyzH5KMvzIpqlKX3ReMdmrjPT7FYMIGi4raA5TMgTBjdSOfKPOol37X79tlz2lYGNBuZG4nbWqdisbfx157iL1iW9laYGbWWyfiIB9AKLXC8lxjla5pmhbVwW47w1IkwDz8q6cJzjFbnySyhHPCOlYD7WwR97hnXzzLt4wdRV04Lx61iree00jmOYPgRXEriBDmNnqQJM32VRB07rHkfKtHC+mFy1fRMExYKWNy4olXndVUjUDT86dXqJp+7oXKqL67PoQVmlvR/iv6Rh0u7FgZHmCVP1FMq6KaayiZrAVVPtLZv7OuZIJzJImMwzjsg8iatVUD7SrjXfuFMZFW94fiKg+giJ5TU+qsUKm2NojumkUPAot49mHKwMjwt1fLbX1rPHMJdC62yY1BGpB9iZ+VMOH4S3e7N9AWHPuuv7w1pncwOHWAcReUHZSRdBjkAylt+U18tG9KWF+3+Drzrfk5g2Cuvp1b6mTvp9KjXOi91pJthB8TsFH/MRXVTgLI/9+2P2sPaB/5iPypPxZLNtSSt66o1m1Zsqnu1sMRXQq1jfCRJKhFFt8AW2sk9dcM5Ut9yfFmI1A3gA+oqwdBcVfSxoc6MzdnUHzdPiE6EDw5Ulx/SXPadLSdWp0JE5iPB2MsR5aDypz0SsxhkUyQe0y94anRo3BiIKyafqHJ1Pd8nlcYqfBajxFzAVhm9RPvOoNMMLdxBUC6CSD4T48xtVevvC6s1xdoZ7ZI8oxCZvDnSnEJaOaLN1iY2FoT7q1QV1JlMpHTP08on3l0IB/iOsfJzSXin2jYROytxbz+FpJ182MKPrXPsRw/SRgtzAa7cyrp4wFH1qKmDzNlATMTOW0OyBt3ufzjTeqlpq0syE7nJ8GzpT0ouYtwICruEmSeUme8eXptUbB4aIJtupHNTH5/1rPE+BQq3QREwZ7pjmPLlO1T8Dw0MmqT5Zxl9jTN8IwW3oohW23kXYm8JMs49Vn6iajZ5mHY/uR+e1MsbworoEdQOYJJPpWjC8OzNGW+T7UyNkNuciJVy3YwecLZYg6MTyBOnrU3HYUW8G7zuVg7Sc4OhO8DntJ5xVq4bwFbQzXA37JOu2xYwFH18qX9IejrYmM+ItWlgBECsQonblJ86kjqFZNY6z2O2bIv5I/CcS960utt4+LsP9QUPrpTK/wANd0ym03tbtXPcG3cB+lJMP0Mv2TNm9buRyBKEx5Np9ac4fDDEKVuJF1BtEN7jQkeYpVu2Et0eV9O0NTc48i89F2527mnjhT/NoqJjuABB2m6seLdRZH1dm+QqRd4M0kG2T6i7+UGpWE4GjQBhgT5o4G3i2UfWnq3by2xDryVp7dpTlsuLrsILAMVWR8TgT+6APOm/DLQsOBGZT2gdjruAZEjyke9PbnBIXXq7aj8IhjI2EW9PdmNIOkXEED27aGGQdr97cefOaxK31nsj+o2uKgssteA4gNVDZf1bq/SRP5VOe4+UjIvqrL8+0R+VVngvEgFjOI8CAy/I7U3tiRobPtmX6AgVy7aop4ZVhvk0Yi28bt7tb/kTVZx2EzEl3JPgst7kmBy5A1cOqA3ZPaT+ZNJcZigqkgl3OgAgKCxgbc/WKq00knwT2p45F3R/g4dHK3GtuHKsZZQRA1MDXmIHhTD+zcNOW5icU4BnQws+G5NTOCWbaWzYuhlurOvxAnMHWfGdaZ38Nhjl63uj4VCn3K7mqJ3tSfJMq010V29wnAzIw4ueBuXLs+u41rbh8TYS29tMO1vPALWrjC5HgpYHKPSrVb4fhGAydZrtrtynXflU2xwWzIkWyBzOZW+uZTWfWb7YbUvBp6HdMcNgrCYQJdC283aJzklmLsSVHiTyq0/+IWD/AMQ/KkeM6OISDGUA7gLtHlFa/wBAsfGP4Vp3+o2x4F/Z62dBt31bukH0rmX2qYy5bxmGyCJtv2+XegoZ0ykHY6VAwNu7hFF0PlymB2tCJ5if/wA0pl9qWNs3eHWMSLgDEjq41DZx2ljyirletTVJJciFX6M030VLDYg25uK66Du6nX4UYar6NIqPxLjt1x8AiDlABP7RG/ptW/hvC89i2dMzjrGPIKSVUfIEwfiFS8O1vMRbUNpo7CRpzVTy8z7CuJJqEuss6aW5CXCYN7ikwSRy8vapGGzIeyCDzPvMRpFNHxdySOtYEfrFY9hoKhrxs9YEurmCnQtEn0YAEe8itbpS6M4Qv45gLd5TnTJeOmceOsdYRAIPjuNN9q1dGLy20UXFJbVSpJUqQ8b8x58qb4y2Hac4FogkjQMvgCeSwdCN9IpPxKwFa2ywQ8gb6Oo7MMYMlRr6Cn12OcdkhU4qL3IbcYW5bUXQcXZXu6EMuuuhBE0ifHM0Br+NaOQUD/7VZMJiWa32WcRuCmaCB4oVYe80su8ay6HG3EjlOIHtpNOpn4Fzj5F2H4N1p7GGv3vO67HU6zFsT9ac4bCogyYm5bTX+6QBn02HV2yZ9bje1Lr/ABTDMsXcVeu67BbrT5feXFEV6w2K/wB1wTkD/wBy/C2481TKp/fZqdOMprkzFqL4GHEbRxAyIuSzqq5oZmO5kjc6axoKrmD4Y7NFsK3oQY8u3lP1NXKwIi5cZb11uyoTuDTu24gN+yogbk1T8dhrovi3lDdaSVWX8SCIBjT+VSUP3OHj+8lzfCkP8JfvWzAziB4SPpIppb4k4acuWO+0KGHgqiO8fE7AE1U7PDbdlpuOC+nZt9xZMaswJYeYEeZp9wpUALBAwY5j2jmmY3YEcqVdp4Z3Yz/UFa8YDid+7ebQkaacgvgJ5fmeda8BgBmMh7gTKpUaAsBJ2BYCTUnEL1hhWZY3U6EeoGhHntTXg2Law9xreUuY0JIEAASRzgDSNpNEZpRwIcXkjWmklgMikmBroJ3151H4thmbK9snrUkr5jcr6/nU2/xO5dclwCBpoMsa8jz38KyABBOnhrJHyGvKk5wxiyQsMq3VW41i8cwmRZYg+YKiptu+tsaWr48Jtqg+bkVGChGcZroQnMgRUPe705ttdf3qhPeUk/d328yUA98luR86x9njPrr8/wDwdveOTHEekTzCoAxMDXO0+UDKD6SaqWLuFLz5wGk69YD4bnkedXrg/BnvSyIti3MZwc9xo0Kh2JIHjsPKmtnohZQzkDHmXJafWdD8qfCyrT8JGJZkc9wmKV1hFUkbZbmT5JcJBplgFcRmsEeZUN/lq44ro7hnBz2LJ9EA/wAsRSPFdD8HDdUGtMOYYlBPirGSPet/aabFhpowt8XwK+J8YKgiLa+ZhfoST9KV8DuDEYrK9wugB0AyqGOixP4p0BIGseNKulHRy9hyHdhctsYVrYMT8LT3WjWNaj9HA9q9ma1cNtlKmEY77E6agEVfVpq41NwfJHZfKU0pLg6M10sZdJZT45QTsSpjsMdyjAiSYitytoWNpmHgyOBP7VrMvvpUPhq3TqoJaYIDZLniAc2jgDkQai8UxiKwF1LyONMwtge/3bJ+Vc+NacsFMp8E9ekWQKOob0W6p+WZJipK9Obsfd4C4+/ecAe8JVSu8Ut6gXsV7C59JuVHu4Nbm1nF3TvNxsie8yfrV0KI+V/f7k8rG+htxH7QMY5ICWsOP1AHfb4mJjbypd/tLi/95vfxGveF4cMo0TTTLbOaP2nMgc+Z9KY/2G/wL/DcrE7a4PGEUVV5XJq4pjLl9c14i1a1O4M+rQAT5ID7VS8Vj7vYsl36lWLoh2Bcd4DlNW7iWMtWyzYh+sufAW6y5Ph8KDyqkY/iBu3usiNdAOUVTpE+eOCTUtYXPJ1hLubDKA2VStoM36q2rc+ep0jzrw3GUBUJYGYCC5AnTnHdHLcE1G6O4lbuBSAS+cq0nTsgMI+a/wANN8PZgxAuBQMqNoqmO80aknU5RvXDsShNqRfF5imiLxDpDdRJEH9UqCDrpm023rTaxdq+gJRbbDdTOQ/s7lT5f9qYXeD32U5raMTqIA100B5g+9Rf0DMmqZd1dTy5aTrHr9awpwa47PcYYvx2G+7Jicuvt4H/AFpSnjGJyWLeUiVuW4011zaZe7qD786Z2cVFp8zDsZgZJmVza+4FU67igXw9owe2GfzLQApPpz866OlrbfPhk18kl+ZfOFcWgf3gtEGCrL1lufIgh09JIqZeQXTmYYVzyK4nIT6rcU61X8SwvXBkEXUhY2zhRpPgwGh5aVH45wcFczBlI3DIfDxH9KwqouXPDNOcsFrW3lGow6eZxlof5Lc1E4ljsIIN7GWC3w2lfEv+6brFFPtXOBgxP95aHPtZv6Uzw+KFsaYpEPPqbJL/AMbBY9jV0dKvlkzufwXPDYw3Cos22w9sxN/EN966jcKPwqfBBy5Vpx+NHV5rQlrhNu2SDItqSs6a9s5j6ADxqsnpRZtqSqtdufFfbMSdNcq6R+0T6Ve+hN0YkW79yJRVGwGuUagDQfiNR6iv0f8Acx9CmuzctuRc3CrOBsZ8bdbr7i9wQz5TyHwgkCT5VAwHHLZ7lhggjUvJ15dyJqFieD3+JYt7swWMie6qDYk8gBTjhdvD5ksoz4hrclnBi2TO+xZgBpy51qSio5k8vz9DEW8krrLd0fdaOoMA7xzH6wP8xR28otwcrlWMb5RP1JP0rba4My3lPnKwdjvB8iJkb02xeEBZisx2AABmPNjoOUmuVZcoSxHyWRjlcmMBwYsJQZV00JnkI35ka1tu8LtLq98DyGv5VOwfZzTmIymPCRyj4o29DUNWtlCcmYQJjUH0O4qRWyfLZ61zhC3jeAtOEFvFtayyCUQtmmPhYaD+dVzF9FGPat3nxfkHVW/huSflNXzDYGw6gqpX1M/6+dTG4Jay6QNZ9D6Gr6tVOuOFyKf1EnQ26f0ZFyMjWsyvbYwwJJIOw0IPMDn4U6upzIGusAEmf3v6VWemXHBhChsMvXTDAiZSDq43idue8VX/APay8yszZ7Ynv4duzt5goZ9jWq6LLW59JnjkkXTiWEGTsNBO42keBiBPpVVv2HDdxidO6uv/AO0sTpu8f+quyN5sWW+oNRMR01LHtYjFuvwqEsz7of5Gq4aOxPloV6ySLdiyLeHa2UKOxVjLElVQ5s7D8BPdHMzS9+j4uAElzK5tJI1AnYySJnfkaWXeI3HsBv0cWbUyoJJLEbSzRnO50ECplm1omdws/Eq6nyjWvPTlHjOBiaayMLPDXtg57zuiQCSDAG4iecaiPKoOPtKyJc6y9ZOUZgDv5gOV+Ump2L4eSgltD5QPYufoAa0cIs2mVkS9cS4paFBJhZ05drblS4zw3J/yCUekKlQT/wCtxXjog/NbteL1vDSOsbE3zro4X5gvdMfwmmtvhmLO+LtIORupbJ/yk1Mu8Ax/V5v7RtKh1m2AvyIVfzq/1E/KJnHHgjYG/dVQbOGFlRGW5cOYx4qWC2UPmATXj9Mu/wC/J/xj/wBFacP0YIJu3TexJEdt3GXXT8BuOfaKZfoK/wC6H/hYn/qqa1Qzxz+g+GccnHM0E1nDd8HeNYOx8qtGM6BMyl8I5vf/ABsuS7+7BKv7GfKq3ZtkZp0K6FTv6+oNdyNkJr2s5DhKL5Rd+gmNGW7bJAIIdQd4jKfWOz86vtu32mIBInu5SQo0GbTxiPRa4/wjE5O2Pw89I10II3AIq5cD6WW76LZe51dxGJQkwtwGOyZIE8tYnQ+IPF1mlk5ucV+Z0qbltUWXW50ks2wAQznwU6acyJkL+dQ7t8XLV18iovVudJnsg7nmdIqvcV4ZdyABH8xHn5bClHSPpR1WGOHRlNxhlfLqEHMSNCx+k61FXpPUa2fPI6digm5CDHceItlR3mJJ9CZ+v8qRISzjxJH1NeGoRoIPgQflrX1FdUYJ4OPOxzfJ0XhuJYXZCC5OkHtCeZ01E8/A1v4rj2KSou2v2LmZefI6j50r4TxUW70sG0MyhhgTrJifLWIPlTHpDx4XLUqyOfFkUN7sm/vXJcGrFwdHctvZVMRiSxksx5aqJqJdtFhpJ5SSAK23rqk90Dn3jUS+2kwNfU/nXTiiGTPF60qkSyt5IZ9ixH5TV56D9JALN60AEaMyqCeQKkCTOxH1rnjNXvDYlrbBkJDDYivNRp1dDawpu9OWTt/CrSfoZRTq+jEfCPwg+BOnvTzheBs2bYORUyjVgBM+2s1yLo10xCMq3u5sTyAzAgx5GfY+VdL4tjj1enaUpmJUdkyD3SDt4neBXAuonXLbLydSNkZrMSXZ4il1x1Y08PxAzMk+NaMTh2ILW8VaR1eYDaiCfu2AMz47VVeF8TNt2YkC2nauPyC7xPMnYDxNV250SOId773D96zPCr8RJ3aPHwrNOhjubm8fHB7Zc4pKCz8nRcR0qsoervsgViAMjjrFb41gz78qY2brZP8Ay12xeU69puqvT5ldD/CK4be4SbF5TDZQ41IGonX10mrZc4bYKENd6uQTbYrmtsvLKw1B5FWgiqHoK60knkSrpTy8YLlfu41WMI8ftWXHzdAYpBxXjOMdsjYk2yfwIydYfRbSAgeZIHnVFfBEnLnJHkSw9dCdKOpt2iZdiOYChQfXO3/1NV06RR8/wFzvz4JONsZGZiS+YjXMSZ1Oja5v2tvDSmfALxH93dayxnvkif3l0/iiknEeMsyqwWFnszm1iPxHVjHPl4Cp3Asalx4zoAQQUuMUbb8FwAr/ABAU6VcnHk160ekPFwOKY9k2LwPOLFz67n3rziMHj11zWMOPijD2o/eiaX3+jls6gXyP1RZvD523H5VDxHD8Jbk3P0on/wDiqfUvXsYv5/gJlIlXb7SQcV+mYhoAVJdR5m68Afug+tJeK49kvOq3mYA+ErMCYnkDIrfe42GixgrBTPC/HdY7aZQAJ9z501wv2P8AEHXM6Ja8ncZvcKCaYlGD3T4Fym5LEeSJ0T4pfvYi1hxdIVm1IVZAAnQxNdQ/sdEUi0Mo3bxYnWSw/F61zSx0Ix2Gui5aRbjWzMW2lv4TDEegq+9Hukq4nRNLo71s6PI3yg9721rnayOXur684KdPLjEuyLxHgVxtba6+BaZPiukn0pe1u6gC9tYBlW2HMxOnnV/t2gdPn/2O1eLWBAMEM3wkd9fIHmvkZFRws8MoaKDh+HXs4a2XQjYqSIEciOX9ae9Zjf8AGu/xirWVa2JgmfxKNz+uuw9RWf0gf4ln5H+lac34M8Ce3wZLZAtn3gyPUHaudfajw9bWIt3AALjhs4EQ0QM3vt7VZ+KfalhrSZbTG80yCqQfd2AHuAa5XxrjNzFXmu3T2jsOQHJR5VXotNZGzfLhfzJ9RdFx2o3cK4eb7hSCFGrEaaevMk1PwnRpWBe42QE6INWidzNS+DuBaVlG6qCBvKk/1qZdxKk8m2GsAj1naqbLp7mo9C4VxxlmqzgLJGUtdy7a3HA+W3yqFxDoiIzWWO/dYjn4EfzpirDxAA5lgPlpUtroyyDJ+nrrv61P6s4vKY3ZGS5QlxHRtTbS4ohhl6xfwnYEjz8hSTinCxauqJ+7YjXmNQCD4xvVtuGOfnJ5+3hFVrpNjAzhR+GZ9aq09k5Sw+hFsIpE0EdYEIy3bYyHKYJy6BlnRgRBjxo43aYKJKt6rlf5jetQPWv94oLGA2sEMOanlI1HrW7imKZbeUXS6nTLcAYj0bet/iR7n2sROpB2O3jWq45iDFbCuv4a8O2nKq0Ss0UAUGmfDOGOyhws5m6tfCTufQV7KSSyzyKyxdHlVt6MNjlT7txbsn/FAZY/VVhJ9tKZ2eidu06MTmVV5/HPePtsKmYvEALq2blJGg8gSPoJqCzUKfEVkqhU4vLZp4jwTrrf31+40ahVVLdoHxyqIn605wODC2LanXKANefgfKlvBrJc52EW47I+I+Pp5026wakk6jx8OUVFZKT9rKYpdlc6a44LZFsQC5g+IUEwR7wPnSDhfFTbU5yyqdAcue2Y8QdKx0yw7JiixkowXKTO0aj51Dt31S2SlxlJ3XdT7jb94e9dGutemkSym9zZ6u8WUsT1dtvCMyj5AwK8NxoL3LNkHxKm4R6ByV+lLyw5/wAq1t5VSoJCHNs24nFvcbM7Fj58vIDYDyFe8GBqSREf6itAWt9tsqmCDNafWEZXyZIEyOftUe5869yPCvDmhI9bOq9DcRhLCr1IHWjq3D6dZcADC6qluYY6IOQG9dJtdL7GWSwIHs48ipgg+1fNuDxxXsiGUkEqwkSOY2IPmDNPP9orir3LuXaetaPk6kj51zbdLJy3ZKo2x24wdxvccwxBfrEQDcuwSf4v5Vx/p90gw93H5rEwFAd8pUFwe8AQDoI7WhNQcCyZxiL/AFZZIZFZxEggjNzI8gKXdM+Npi8Y95BAYLJiMxAgtHKaNPp1Gfn+gWze0b2PtCxlkwmILqNgwFxdv1xP1qav2xYsDVMO3rbYf5Xiufg1nOfGrfs8PKEerL5LpiftXxjd0Wbe8ZUJiTOmZiPpS/8A8Rcf/jD/AIdv/pqtFzRNaVNa/CjPqS+T3WDRQaYYJnD+Jta21XmDTgcZsuBmlT4HtD661W7e9erywaVOqMnkZGbSLL+mWhs6fKvDcaQbtm8Ik1WaDWPs8fJ76zHGJ6RMe6uvItqR6eFQ8FZzEu8lJyueYzA6/OoU03DdWSkSrgAj9ZND7GmbVBYijxNyeWa7bEEZyRAgONRA2DDmKbXb6G0JEnk1syPdTqKxw3ClULKQVG6t/I/1FLscqMZQZZ8NPypLalIdhxRDub6fUQa8XF5zW4Yczudq1XbcDeqEIZoAq68C45ZGHS2xClRB9ZJzD51TBWyaxbBTWGewlteS44vpMsQLpaNoUD5k/wBKQ4rjLlgRGhnXX5zy+lQEvxzP0rzcuzzJ+X8qXGqMTbm2WSx04u/iUHltrWjEdNbx0UKB6Tt9KQE+3pWotWlRD4PHZL5Gl3it12DOxJBnXUa+WwrVdtC4ZhVP6ugPtOntXi2dJFbLeVuWvpXvXQd9mn+zzz/Mf0rV+ja7/LWpV0KN/wAqjHET3dBWk2zLSRgtlPjFZvXw3KPz+fOvN+3lgbk6mtFbSyZbNjAaRXisUVoyZqSmNuDu3GEeZrQm9bGw58ay8Hqyeb15mMsxY+ZmtdZIrFaR4Yooor08CiiigD//2Q==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Verdana" pitchFamily="34" charset="0"/>
            </a:endParaRPr>
          </a:p>
        </p:txBody>
      </p:sp>
      <p:sp>
        <p:nvSpPr>
          <p:cNvPr id="6149" name="AutoShape 4" descr="data:image/jpeg;base64,/9j/4AAQSkZJRgABAQAAAQABAAD/2wCEAAkGBhQSEBQUEhQWFBQWGRgZGBgYGRoaFxwcGBUVFR4XGB0YHCYgGBkjHRgXHy8gIycqLCwsFh4xNTAqNSYrLCkBCQoKDgwOGg8PGjAkHyQsLCwpKTAsLCwsLCwsLCwsLCwsLCksLCwsLCwsLCwsLCwsLCwsLCwsLCwsLCwsLCwsKf/AABEIAL4BCQMBIgACEQEDEQH/xAAcAAACAgMBAQAAAAAAAAAAAAAABQQGAQMHAgj/xABHEAACAQIEAggDBAcFBgcBAAABAhEAAwQSITEFQQYTIjJRYXGBUpGhByNCsRRicoKSwdEVM1Oy8BZUk6LS8RckNENjwuFz/8QAGgEAAwEBAQEAAAAAAAAAAAAAAAMEAgUBBv/EADERAAICAQQBAwEGBQUAAAAAAAABAgMRBBIhMUETIlFhFDJCcYGRobHB8PEVIzPR4f/aAAwDAQACEQMRAD8A7jRRRQAUUUUAFFFYoAzRWi7i1XvMB71BudJ8OszdXTcyIHPXWluyMe2aUW+kNaKTDpbhi2UXVJ8JHhPjW+z0hw77XU/iFeK6t9SR7sl8DKivKvIkaivVNMBRRRQAUUUUAFFFFABRRRQAUUUUAFFFFABRRRQAUUUUAFFFFABRRRQAUUUUAFFFFABRRRQBg1TelnHrnWXLNkkdWgd8sZzOwHl+etXI1QPtF4KLf/nEzZ5VSFMNLEKCp5+lSatTdT2Dqdu/3FH6Q2791QLlxxqGEHs6jQ+VJMNww2p++YAkTLhF95/On+HvSpMOwOxBBH5ET5b+NaMTi7QgXLF25AIns7+JGXU7fKuDXKf3WdKSj2L7dr9IfWFUHvCchjQ9ojU+lO1wItEAlANR2dW2mdfH1pRieOFyT+j37jxlguAIiJhE9NPKoOL4pilnq7dnCAjViQX8e9eYmflTnp5T64F+qol94N04XAG3bvFm6xj2JlkH4WIO3OfKuo4LFrdtq6GVYSDXzFhcdZsl7txzi75GkFmWeZuOQJH6q/Ou7fZXduPwqw90yz529AXaF9gK6ulUoex9Ijuw3nyW6iiiricKKKKACiiigAooooAKKKKACiiigAooooAKKKKACiiigAooooAKKKKACiiigAooooAwa599q9t4w7KZCm5Ns7PKZducCfYmK6DVe6b8LS9hHZ2C9UC4Y6RA8eVI1EXKtpDK2lJZON4M2MxJN2y/MgsoP7yyD6trpTu/jbJCg3XuT4pYuRy3BU1E4TegZpLI0FXRhr/rw051o43xMgnLcOoPftoTv4wa+dSU5YZ1G8IiY3iOGEyCdYI/RxrvqPv6V3cbZJPV4R3I/wDjRfmYc1ovcbuzpciNOzbSf8tK76Ym+csX7oHjmy/LYV0qqookssZnjPHbhXqwlq0OYTVz+0xJgekelfQHQ/pdgkwNlFcW+qREa2xhlOUbzuDMzzmvn21wZbPaxL20jXqwczmORCSR7xU7C3M9xS5i5ecwo3CBYE+Go09Kpcti9iEqO7mR9DP9oOCXQ30B8J/pW+10zwrKGF5CDzzD+tcBxfBXVZBJk6kkaDwII7XzrQcM8nMMmojJGQ/LY+RpK1MsZyhvor4PpPDccsXO5dRvRgf51NVwRIMivnvDcCIOzFvIGddRtVx6KcUvYW7bW6WW1caO1JAP8uWtar12ZbWjMtPhZTOqTWa1rdBEggjxnSk3FumeFw/95dE+A1P0q+U4x5bJlFvoe0VQ8R9q9gaouceTAGPPNz8qjN9s1gHWxd9ZX+tLV8H5N+lL4Oi0VSsJ9rOCcAsblsExLJpPqs1ZeG8esYgTZuo/PQ6/KtxsjLpmXCS7QworANZphkKKKKACiiigAooooAKKKKACiiigAooooAKKxNFAGaVdJ+FfpOEvWf8AEUjTf286aTWHOhnasyWVg9TwzhGGwDWUVLeUlND8D694x2rdzWJEg+FTMUguWzntXEMbrFxP4rcke4FRrl5M7ZXOQEhbqwZVWIC3RzKjQN4AVsd0ZMzIwRhyaHaI1Md1T718pJYm8/udv8KK7jOFODKAtpGhI99t6WXeHYgqQbd0qPiZo+ulPMfxa7bYrYw6gRCkk3GAgg6sYPjtpFScP0iu/jy2uzyymTHw5JB/Kr4WSis9kkoJ9cFDOMyGLVu0reOXO3tmlZ9qm9H8U1rHWnZ4uFjmd4MSpBnMDVww/E77t3lyaEMUVm1HiBpXjFdGLd8hiotOTAcAKM3KVXQyd/WmvVx+7IyqH2iV/tHiGKqzWHtzJfq0I2kAEczGk+FbL2MuiWQqpOsgAsTPOQYHKBW/h1q6lt1ZFc9lTZcwrrqfu31GYHaY9KkYdcMolrV203wXVdfYMAyn1qCU8vhcFSjwV7F8TxeWWuMqgEyGYD00BqPg+k19YVLtwM4kh27JjbKT5ct6tt3iWFRf7pyNRKXFP9KQ4zjWEAUdViG3+A6+Op/KnQeeNouSx5JHDuK4wiReeOYnMPDYzWW4etwkuA2h8QkxOuUiPWlLdO7KDLbwl14EDrLigDXllX+dRDxvEY9+rMWbQGqWw7z4ZyJZj/qK36NucvhGVZHpclg4XwTCOo+/YORJUqpEeAn/AFtU/DdEbBPezjkGJtt88pU/OkWGe3aKhbTlgMoCspkAfDcUNNPMFxRlUH9ExBET2uptj/mf15V7iXhnvHkZXehFo2wFQnQ/rQfVWI94rxhOAdVcRbbE3idGUFSp0ILaD0pfiuk2IVfusJaQHY3cUkSeeW2RPuaZ/ZzjbqX7t7HOiqVC2spTq5JLGMp7xEanWK9jU3JZlj9TxzwnhHVrcwJ3jWvdRMJxO1d/u7it6ETUqa7aaa4Oa1gzRRRWjwKKKKACiiigAooooAKKKKAMVA4vxy1hkDXWCz3RuzEclHOp5rl32gkNjiLrtbAtILT7qpJfMHHwtIE+KUjUW+lByQyqG+WBnxH7VUSclpmiPbWNZ5jeBSXEfbOw7toE+bR77Uut8DuMoJa2U3zKZX10n/RoPRpTI62yGjWLgVgD5nxrjx1k5dsvdEUNcN9sDxN2zAPdKsCDGhnwrZe+1Vb1q5bNtgHVkzKQSMylZjTaZqmt0Qy5WDoDrINy2VI/WBMT51LwlizaWLl2wh1JLXE+QykmdeYrbvn+FtmfSj5E9vBPbje6kQxUFHygR21O+nMU/scSIt21PVvlByMYDZG0hhs3rS7F9KcLaWUudddnRbZ0EHm0RB8qW8PxnWyxKW7xbfTKVYllHaETqwKncRsRU8q5TWZLA5TWcJ5LDcwmokBc2/bXnpPaIOnvUZuGqJ6y+DbiDbS7bSOYZzM776Vvs4d20vWrZnQMtzJPotzT/mrXjej1ssT1ZX4h9231F2l1tRZ7JMj2eKpYWOvsWhBlVLXd4IgKDr70uxHTQbWEe7dO1y52VDT3lRZLehrZd4XbRY+6BGuZ7akx4Cb0Gl13EWwO1jSi/DbCg+g6mT8yKthXXLnGSeU5LydCwltii3ShDOAXtg6ByO0NdUPOD41q4ojIDluX7YPhmIHyYVB6KWWw1gFUN1Lp6zKTFxlYDLcQkw7RoyTIK07xPF8K4ytcawx/DdDWztHMR9a5mXXY0uUVr3RTKZjMc0nNjLgjQ9l+fOq/xE2GB6zE4i6w5BNPmzbVc8ZwIFibVwPMd17Jjz1NQMVwvEqO/cAH69hZ+Rq+rUQ+RE62U2xw4sJtYe5B/Hc0X56AfOpWAvZLpYwVtg5oiIMLCgEczMzuN6n4zhAd4dnvHkHvhv8Alt5z8qh4rhjM5tIgDAd1QwgDmQ2ub1j0qtzhJdioxlHwW7gPEbVywOrZ2vQcys5zAE91M5Me1bcbh2W3nL9WmwL5CfScpNc/wzdWdTsYBIOkabrqB86slriV+4oUGxdA5MbTx/xCrVJOj3ZT4HqXt5JWAwnXXMrEuQubsgsd+ccj5xTZLwvdokZUkCTlCkbkcvkKUWcNiShHVWADBMLaE5dtrusfzNeHxeKURmt2hrywy+PxXCRvQ6t3kzuwWT9Ja2iXM+VRu5GW2I3kxLT86vX2ddJxjcPcYXOsyXSgJGuWARJ/Fz1rhGPa2xzYrGm9H4Ed7zHyEKttfDc1237LMB+j8ODuq2VuE3FBOoQjQu2ksd/cVbpavTff/RNdPci8UUkxPS/DIYN0T/rxqNienVhO8YHjuPmBFVvUVruQhVTfgslFVjD/AGh4NzAvL+X5xTzCcUtXRKOrehrUbYS6Zlwku0S6KxNE00yZooooAKKKKAMRVW+0SyP0MtlDMGWPiidQp8Y5Vaqqn2js4wYKANFxCwJiRqIB5GSINI1H/FL8hlX30cx4bj2tk9WU18jlb1GhB8q88Y41JbPhwQRqVaNhzzA86zgVt3WYErqZh5Vgf1gNdPGo/HeFm3blSYOhAcOOfLevm61Fz5XJ1bMroruJ4hYbvYdpOut1f5JSTEIrNKolsHmSWj6fyqU9gk7ExzC1qvWWC7GPAwK7deF0c6bb7POHu2kO7XSPAdWnuT2iPKBTvo5cS4l0nIXLSUiCqjQFfFZP5VXrOHtrPWuP2bfbb3PdX5n0qw9BsE/WNeFs5Rsfw6ciNM3oTWdQlsbNUt7ki48I4SuXNaDEQeyl1l18CplfpzqLjOFs857Bnbt37Kk+spNTL74slSjzOyWyNPVQABXq5wDFP3leRqZA8N65Km1y+S5xK3iej2vYw9pzyzYq3+ShfzpFxThGMtKT+jdWnxWkz/NwWj5ir/Z6IMx76TzUmG+RqZc6IuryhYkmCB2RtyynWKpjq3DtCZUKXkTfZVjLy2rtu5Ny0pU9WRmZQ4J6xRuVkageMjnXRDdV7X3WRh4HtDfaG29K550p4M2DH6XYuG3etlQ2sypgAEbaeHhS5vtMxTp2YRuZRA4Pr/2qWyqWon6tfT7GRSgsMsnFeJFLhAwmFdt9VUac9ZpZf43fns4XAJOxKIx+rVUOIdI3umbnVsx0PYZdPQbVBFxOVu2I2ksatq0+2PuFzmm+C03+NX2EXsdaw9vmtnJb0naLAZz6UvbpHZsIyYNSzN3rzDKNfgDEsxPxNr5CklzDljCwCd8qH6TUlOGKqszHM0aDc+um1OlCvGJft4Mw3t+0xhWcE/eQDOsZgfUbj5VOS2Qnew5J56KY94qPY4OCQQ2h2mQw8mG/uAaY3eGZgO2kDTtNb/8AvlNYlOOcFDi0hZcwfKLJ8e2P+qo1xAoJzWl9BmP0mn1vo8JnOgnw6j8+trOI4Rh1T7zE2x5dcnyiyjmtRsWcE8oZKrZKz+JjykBR7Aak11LhPSp8TaTCXD1PUKgC6y+nePppprvVFvYvDWxFibjnSQjKvnL3GLsPIBaadHbTu/WqQ7HRgN9P9aciNjyrzUWNQb6NU1pvstd3gC3BvDH8eYFP4YB+VZPQl1Gjo/mrFSfKDzrOHwi3VI6zIfhaZH8x8qZYDh1xFAlXA2IZY9wYNceN31KpV4FP+xeYxIDadkyG9s0T7VK/si5ZuBlLAaLlQZYge4Pmaslm6yrBYAcwzKR8i2lL+L9LrNkd9A07WyzH5KMvzIpqlKX3ReMdmrjPT7FYMIGi4raA5TMgTBjdSOfKPOol37X79tlz2lYGNBuZG4nbWqdisbfx157iL1iW9laYGbWWyfiIB9AKLXC8lxjla5pmhbVwW47w1IkwDz8q6cJzjFbnySyhHPCOlYD7WwR97hnXzzLt4wdRV04Lx61iree00jmOYPgRXEriBDmNnqQJM32VRB07rHkfKtHC+mFy1fRMExYKWNy4olXndVUjUDT86dXqJp+7oXKqL67PoQVmlvR/iv6Rh0u7FgZHmCVP1FMq6KaayiZrAVVPtLZv7OuZIJzJImMwzjsg8iatVUD7SrjXfuFMZFW94fiKg+giJ5TU+qsUKm2NojumkUPAot49mHKwMjwt1fLbX1rPHMJdC62yY1BGpB9iZ+VMOH4S3e7N9AWHPuuv7w1pncwOHWAcReUHZSRdBjkAylt+U18tG9KWF+3+Drzrfk5g2Cuvp1b6mTvp9KjXOi91pJthB8TsFH/MRXVTgLI/9+2P2sPaB/5iPypPxZLNtSSt66o1m1Zsqnu1sMRXQq1jfCRJKhFFt8AW2sk9dcM5Ut9yfFmI1A3gA+oqwdBcVfSxoc6MzdnUHzdPiE6EDw5Ulx/SXPadLSdWp0JE5iPB2MsR5aDypz0SsxhkUyQe0y94anRo3BiIKyafqHJ1Pd8nlcYqfBajxFzAVhm9RPvOoNMMLdxBUC6CSD4T48xtVevvC6s1xdoZ7ZI8oxCZvDnSnEJaOaLN1iY2FoT7q1QV1JlMpHTP08on3l0IB/iOsfJzSXin2jYROytxbz+FpJ182MKPrXPsRw/SRgtzAa7cyrp4wFH1qKmDzNlATMTOW0OyBt3ufzjTeqlpq0syE7nJ8GzpT0ouYtwICruEmSeUme8eXptUbB4aIJtupHNTH5/1rPE+BQq3QREwZ7pjmPLlO1T8Dw0MmqT5Zxl9jTN8IwW3oohW23kXYm8JMs49Vn6iajZ5mHY/uR+e1MsbworoEdQOYJJPpWjC8OzNGW+T7UyNkNuciJVy3YwecLZYg6MTyBOnrU3HYUW8G7zuVg7Sc4OhO8DntJ5xVq4bwFbQzXA37JOu2xYwFH18qX9IejrYmM+ItWlgBECsQonblJ86kjqFZNY6z2O2bIv5I/CcS960utt4+LsP9QUPrpTK/wANd0ym03tbtXPcG3cB+lJMP0Mv2TNm9buRyBKEx5Np9ac4fDDEKVuJF1BtEN7jQkeYpVu2Et0eV9O0NTc48i89F2527mnjhT/NoqJjuABB2m6seLdRZH1dm+QqRd4M0kG2T6i7+UGpWE4GjQBhgT5o4G3i2UfWnq3by2xDryVp7dpTlsuLrsILAMVWR8TgT+6APOm/DLQsOBGZT2gdjruAZEjyke9PbnBIXXq7aj8IhjI2EW9PdmNIOkXEED27aGGQdr97cefOaxK31nsj+o2uKgssteA4gNVDZf1bq/SRP5VOe4+UjIvqrL8+0R+VVngvEgFjOI8CAy/I7U3tiRobPtmX6AgVy7aop4ZVhvk0Yi28bt7tb/kTVZx2EzEl3JPgst7kmBy5A1cOqA3ZPaT+ZNJcZigqkgl3OgAgKCxgbc/WKq00knwT2p45F3R/g4dHK3GtuHKsZZQRA1MDXmIHhTD+zcNOW5icU4BnQws+G5NTOCWbaWzYuhlurOvxAnMHWfGdaZ38Nhjl63uj4VCn3K7mqJ3tSfJMq010V29wnAzIw4ueBuXLs+u41rbh8TYS29tMO1vPALWrjC5HgpYHKPSrVb4fhGAydZrtrtynXflU2xwWzIkWyBzOZW+uZTWfWb7YbUvBp6HdMcNgrCYQJdC283aJzklmLsSVHiTyq0/+IWD/AMQ/KkeM6OISDGUA7gLtHlFa/wBAsfGP4Vp3+o2x4F/Z62dBt31bukH0rmX2qYy5bxmGyCJtv2+XegoZ0ykHY6VAwNu7hFF0PlymB2tCJ5if/wA0pl9qWNs3eHWMSLgDEjq41DZx2ljyirletTVJJciFX6M030VLDYg25uK66Du6nX4UYar6NIqPxLjt1x8AiDlABP7RG/ptW/hvC89i2dMzjrGPIKSVUfIEwfiFS8O1vMRbUNpo7CRpzVTy8z7CuJJqEuss6aW5CXCYN7ikwSRy8vapGGzIeyCDzPvMRpFNHxdySOtYEfrFY9hoKhrxs9YEurmCnQtEn0YAEe8itbpS6M4Qv45gLd5TnTJeOmceOsdYRAIPjuNN9q1dGLy20UXFJbVSpJUqQ8b8x58qb4y2Hac4FogkjQMvgCeSwdCN9IpPxKwFa2ywQ8gb6Oo7MMYMlRr6Cn12OcdkhU4qL3IbcYW5bUXQcXZXu6EMuuuhBE0ifHM0Br+NaOQUD/7VZMJiWa32WcRuCmaCB4oVYe80su8ay6HG3EjlOIHtpNOpn4Fzj5F2H4N1p7GGv3vO67HU6zFsT9ac4bCogyYm5bTX+6QBn02HV2yZ9bje1Lr/ABTDMsXcVeu67BbrT5feXFEV6w2K/wB1wTkD/wBy/C2481TKp/fZqdOMprkzFqL4GHEbRxAyIuSzqq5oZmO5kjc6axoKrmD4Y7NFsK3oQY8u3lP1NXKwIi5cZb11uyoTuDTu24gN+yogbk1T8dhrovi3lDdaSVWX8SCIBjT+VSUP3OHj+8lzfCkP8JfvWzAziB4SPpIppb4k4acuWO+0KGHgqiO8fE7AE1U7PDbdlpuOC+nZt9xZMaswJYeYEeZp9wpUALBAwY5j2jmmY3YEcqVdp4Z3Yz/UFa8YDid+7ebQkaacgvgJ5fmeda8BgBmMh7gTKpUaAsBJ2BYCTUnEL1hhWZY3U6EeoGhHntTXg2Law9xreUuY0JIEAASRzgDSNpNEZpRwIcXkjWmklgMikmBroJ3151H4thmbK9snrUkr5jcr6/nU2/xO5dclwCBpoMsa8jz38KyABBOnhrJHyGvKk5wxiyQsMq3VW41i8cwmRZYg+YKiptu+tsaWr48Jtqg+bkVGChGcZroQnMgRUPe705ttdf3qhPeUk/d328yUA98luR86x9njPrr8/wDwdveOTHEekTzCoAxMDXO0+UDKD6SaqWLuFLz5wGk69YD4bnkedXrg/BnvSyIti3MZwc9xo0Kh2JIHjsPKmtnohZQzkDHmXJafWdD8qfCyrT8JGJZkc9wmKV1hFUkbZbmT5JcJBplgFcRmsEeZUN/lq44ro7hnBz2LJ9EA/wAsRSPFdD8HDdUGtMOYYlBPirGSPet/aabFhpowt8XwK+J8YKgiLa+ZhfoST9KV8DuDEYrK9wugB0AyqGOixP4p0BIGseNKulHRy9hyHdhctsYVrYMT8LT3WjWNaj9HA9q9ma1cNtlKmEY77E6agEVfVpq41NwfJHZfKU0pLg6M10sZdJZT45QTsSpjsMdyjAiSYitytoWNpmHgyOBP7VrMvvpUPhq3TqoJaYIDZLniAc2jgDkQai8UxiKwF1LyONMwtge/3bJ+Vc+NacsFMp8E9ekWQKOob0W6p+WZJipK9Obsfd4C4+/ecAe8JVSu8Ut6gXsV7C59JuVHu4Nbm1nF3TvNxsie8yfrV0KI+V/f7k8rG+htxH7QMY5ICWsOP1AHfb4mJjbypd/tLi/95vfxGveF4cMo0TTTLbOaP2nMgc+Z9KY/2G/wL/DcrE7a4PGEUVV5XJq4pjLl9c14i1a1O4M+rQAT5ID7VS8Vj7vYsl36lWLoh2Bcd4DlNW7iWMtWyzYh+sufAW6y5Ph8KDyqkY/iBu3usiNdAOUVTpE+eOCTUtYXPJ1hLubDKA2VStoM36q2rc+ep0jzrw3GUBUJYGYCC5AnTnHdHLcE1G6O4lbuBSAS+cq0nTsgMI+a/wANN8PZgxAuBQMqNoqmO80aknU5RvXDsShNqRfF5imiLxDpDdRJEH9UqCDrpm023rTaxdq+gJRbbDdTOQ/s7lT5f9qYXeD32U5raMTqIA100B5g+9Rf0DMmqZd1dTy5aTrHr9awpwa47PcYYvx2G+7Jicuvt4H/AFpSnjGJyWLeUiVuW4011zaZe7qD786Z2cVFp8zDsZgZJmVza+4FU67igXw9owe2GfzLQApPpz866OlrbfPhk18kl+ZfOFcWgf3gtEGCrL1lufIgh09JIqZeQXTmYYVzyK4nIT6rcU61X8SwvXBkEXUhY2zhRpPgwGh5aVH45wcFczBlI3DIfDxH9KwqouXPDNOcsFrW3lGow6eZxlof5Lc1E4ljsIIN7GWC3w2lfEv+6brFFPtXOBgxP95aHPtZv6Uzw+KFsaYpEPPqbJL/AMbBY9jV0dKvlkzufwXPDYw3Cos22w9sxN/EN966jcKPwqfBBy5Vpx+NHV5rQlrhNu2SDItqSs6a9s5j6ADxqsnpRZtqSqtdufFfbMSdNcq6R+0T6Ve+hN0YkW79yJRVGwGuUagDQfiNR6iv0f8Acx9CmuzctuRc3CrOBsZ8bdbr7i9wQz5TyHwgkCT5VAwHHLZ7lhggjUvJ15dyJqFieD3+JYt7swWMie6qDYk8gBTjhdvD5ksoz4hrclnBi2TO+xZgBpy51qSio5k8vz9DEW8krrLd0fdaOoMA7xzH6wP8xR28otwcrlWMb5RP1JP0rba4My3lPnKwdjvB8iJkb02xeEBZisx2AABmPNjoOUmuVZcoSxHyWRjlcmMBwYsJQZV00JnkI35ka1tu8LtLq98DyGv5VOwfZzTmIymPCRyj4o29DUNWtlCcmYQJjUH0O4qRWyfLZ61zhC3jeAtOEFvFtayyCUQtmmPhYaD+dVzF9FGPat3nxfkHVW/huSflNXzDYGw6gqpX1M/6+dTG4Jay6QNZ9D6Gr6tVOuOFyKf1EnQ26f0ZFyMjWsyvbYwwJJIOw0IPMDn4U6upzIGusAEmf3v6VWemXHBhChsMvXTDAiZSDq43idue8VX/APay8yszZ7Ynv4duzt5goZ9jWq6LLW59JnjkkXTiWEGTsNBO42keBiBPpVVv2HDdxidO6uv/AO0sTpu8f+quyN5sWW+oNRMR01LHtYjFuvwqEsz7of5Gq4aOxPloV6ySLdiyLeHa2UKOxVjLElVQ5s7D8BPdHMzS9+j4uAElzK5tJI1AnYySJnfkaWXeI3HsBv0cWbUyoJJLEbSzRnO50ECplm1omdws/Eq6nyjWvPTlHjOBiaayMLPDXtg57zuiQCSDAG4iecaiPKoOPtKyJc6y9ZOUZgDv5gOV+Ump2L4eSgltD5QPYufoAa0cIs2mVkS9cS4paFBJhZ05drblS4zw3J/yCUekKlQT/wCtxXjog/NbteL1vDSOsbE3zro4X5gvdMfwmmtvhmLO+LtIORupbJ/yk1Mu8Ax/V5v7RtKh1m2AvyIVfzq/1E/KJnHHgjYG/dVQbOGFlRGW5cOYx4qWC2UPmATXj9Mu/wC/J/xj/wBFacP0YIJu3TexJEdt3GXXT8BuOfaKZfoK/wC6H/hYn/qqa1Qzxz+g+GccnHM0E1nDd8HeNYOx8qtGM6BMyl8I5vf/ABsuS7+7BKv7GfKq3ZtkZp0K6FTv6+oNdyNkJr2s5DhKL5Rd+gmNGW7bJAIIdQd4jKfWOz86vtu32mIBInu5SQo0GbTxiPRa4/wjE5O2Pw89I10II3AIq5cD6WW76LZe51dxGJQkwtwGOyZIE8tYnQ+IPF1mlk5ucV+Z0qbltUWXW50ks2wAQznwU6acyJkL+dQ7t8XLV18iovVudJnsg7nmdIqvcV4ZdyABH8xHn5bClHSPpR1WGOHRlNxhlfLqEHMSNCx+k61FXpPUa2fPI6digm5CDHceItlR3mJJ9CZ+v8qRISzjxJH1NeGoRoIPgQflrX1FdUYJ4OPOxzfJ0XhuJYXZCC5OkHtCeZ01E8/A1v4rj2KSou2v2LmZefI6j50r4TxUW70sG0MyhhgTrJifLWIPlTHpDx4XLUqyOfFkUN7sm/vXJcGrFwdHctvZVMRiSxksx5aqJqJdtFhpJ5SSAK23rqk90Dn3jUS+2kwNfU/nXTiiGTPF60qkSyt5IZ9ixH5TV56D9JALN60AEaMyqCeQKkCTOxH1rnjNXvDYlrbBkJDDYivNRp1dDawpu9OWTt/CrSfoZRTq+jEfCPwg+BOnvTzheBs2bYORUyjVgBM+2s1yLo10xCMq3u5sTyAzAgx5GfY+VdL4tjj1enaUpmJUdkyD3SDt4neBXAuonXLbLydSNkZrMSXZ4il1x1Y08PxAzMk+NaMTh2ILW8VaR1eYDaiCfu2AMz47VVeF8TNt2YkC2nauPyC7xPMnYDxNV250SOId773D96zPCr8RJ3aPHwrNOhjubm8fHB7Zc4pKCz8nRcR0qsoervsgViAMjjrFb41gz78qY2brZP8Ay12xeU69puqvT5ldD/CK4be4SbF5TDZQ41IGonX10mrZc4bYKENd6uQTbYrmtsvLKw1B5FWgiqHoK60knkSrpTy8YLlfu41WMI8ftWXHzdAYpBxXjOMdsjYk2yfwIydYfRbSAgeZIHnVFfBEnLnJHkSw9dCdKOpt2iZdiOYChQfXO3/1NV06RR8/wFzvz4JONsZGZiS+YjXMSZ1Oja5v2tvDSmfALxH93dayxnvkif3l0/iiknEeMsyqwWFnszm1iPxHVjHPl4Cp3Asalx4zoAQQUuMUbb8FwAr/ABAU6VcnHk160ekPFwOKY9k2LwPOLFz67n3rziMHj11zWMOPijD2o/eiaX3+jls6gXyP1RZvD523H5VDxHD8Jbk3P0on/wDiqfUvXsYv5/gJlIlXb7SQcV+mYhoAVJdR5m68Afug+tJeK49kvOq3mYA+ErMCYnkDIrfe42GixgrBTPC/HdY7aZQAJ9z501wv2P8AEHXM6Ja8ncZvcKCaYlGD3T4Fym5LEeSJ0T4pfvYi1hxdIVm1IVZAAnQxNdQ/sdEUi0Mo3bxYnWSw/F61zSx0Ix2Gui5aRbjWzMW2lv4TDEegq+9Hukq4nRNLo71s6PI3yg9721rnayOXur684KdPLjEuyLxHgVxtba6+BaZPiukn0pe1u6gC9tYBlW2HMxOnnV/t2gdPn/2O1eLWBAMEM3wkd9fIHmvkZFRws8MoaKDh+HXs4a2XQjYqSIEciOX9ae9Zjf8AGu/xirWVa2JgmfxKNz+uuw9RWf0gf4ln5H+lac34M8Ce3wZLZAtn3gyPUHaudfajw9bWIt3AALjhs4EQ0QM3vt7VZ+KfalhrSZbTG80yCqQfd2AHuAa5XxrjNzFXmu3T2jsOQHJR5VXotNZGzfLhfzJ9RdFx2o3cK4eb7hSCFGrEaaevMk1PwnRpWBe42QE6INWidzNS+DuBaVlG6qCBvKk/1qZdxKk8m2GsAj1naqbLp7mo9C4VxxlmqzgLJGUtdy7a3HA+W3yqFxDoiIzWWO/dYjn4EfzpirDxAA5lgPlpUtroyyDJ+nrrv61P6s4vKY3ZGS5QlxHRtTbS4ohhl6xfwnYEjz8hSTinCxauqJ+7YjXmNQCD4xvVtuGOfnJ5+3hFVrpNjAzhR+GZ9aq09k5Sw+hFsIpE0EdYEIy3bYyHKYJy6BlnRgRBjxo43aYKJKt6rlf5jetQPWv94oLGA2sEMOanlI1HrW7imKZbeUXS6nTLcAYj0bet/iR7n2sROpB2O3jWq45iDFbCuv4a8O2nKq0Ss0UAUGmfDOGOyhws5m6tfCTufQV7KSSyzyKyxdHlVt6MNjlT7txbsn/FAZY/VVhJ9tKZ2eidu06MTmVV5/HPePtsKmYvEALq2blJGg8gSPoJqCzUKfEVkqhU4vLZp4jwTrrf31+40ahVVLdoHxyqIn605wODC2LanXKANefgfKlvBrJc52EW47I+I+Pp5026wakk6jx8OUVFZKT9rKYpdlc6a44LZFsQC5g+IUEwR7wPnSDhfFTbU5yyqdAcue2Y8QdKx0yw7JiixkowXKTO0aj51Dt31S2SlxlJ3XdT7jb94e9dGutemkSym9zZ6u8WUsT1dtvCMyj5AwK8NxoL3LNkHxKm4R6ByV+lLyw5/wAq1t5VSoJCHNs24nFvcbM7Fj58vIDYDyFe8GBqSREf6itAWt9tsqmCDNafWEZXyZIEyOftUe5869yPCvDmhI9bOq9DcRhLCr1IHWjq3D6dZcADC6qluYY6IOQG9dJtdL7GWSwIHs48ipgg+1fNuDxxXsiGUkEqwkSOY2IPmDNPP9orir3LuXaetaPk6kj51zbdLJy3ZKo2x24wdxvccwxBfrEQDcuwSf4v5Vx/p90gw93H5rEwFAd8pUFwe8AQDoI7WhNQcCyZxiL/AFZZIZFZxEggjNzI8gKXdM+Npi8Y95BAYLJiMxAgtHKaNPp1Gfn+gWze0b2PtCxlkwmILqNgwFxdv1xP1qav2xYsDVMO3rbYf5Xiufg1nOfGrfs8PKEerL5LpiftXxjd0Wbe8ZUJiTOmZiPpS/8A8Rcf/jD/AIdv/pqtFzRNaVNa/CjPqS+T3WDRQaYYJnD+Jta21XmDTgcZsuBmlT4HtD661W7e9erywaVOqMnkZGbSLL+mWhs6fKvDcaQbtm8Ik1WaDWPs8fJ76zHGJ6RMe6uvItqR6eFQ8FZzEu8lJyueYzA6/OoU03DdWSkSrgAj9ZND7GmbVBYijxNyeWa7bEEZyRAgONRA2DDmKbXb6G0JEnk1syPdTqKxw3ClULKQVG6t/I/1FLscqMZQZZ8NPypLalIdhxRDub6fUQa8XF5zW4Yczudq1XbcDeqEIZoAq68C45ZGHS2xClRB9ZJzD51TBWyaxbBTWGewlteS44vpMsQLpaNoUD5k/wBKQ4rjLlgRGhnXX5zy+lQEvxzP0rzcuzzJ+X8qXGqMTbm2WSx04u/iUHltrWjEdNbx0UKB6Tt9KQE+3pWotWlRD4PHZL5Gl3it12DOxJBnXUa+WwrVdtC4ZhVP6ugPtOntXi2dJFbLeVuWvpXvXQd9mn+zzz/Mf0rV+ja7/LWpV0KN/wAqjHET3dBWk2zLSRgtlPjFZvXw3KPz+fOvN+3lgbk6mtFbSyZbNjAaRXisUVoyZqSmNuDu3GEeZrQm9bGw58ay8Hqyeb15mMsxY+ZmtdZIrFaR4Yooor08CiiigD//2Q==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Verdana" pitchFamily="34" charset="0"/>
            </a:endParaRPr>
          </a:p>
        </p:txBody>
      </p:sp>
      <p:sp>
        <p:nvSpPr>
          <p:cNvPr id="6150" name="AutoShape 6" descr="data:image/jpeg;base64,/9j/4AAQSkZJRgABAQAAAQABAAD/2wCEAAkGBhQSEBQUEhQWFBQWGRgZGBgYGRoaFxwcGBUVFR4XGB0YHCYgGBkjHRgXHy8gIycqLCwsFh4xNTAqNSYrLCkBCQoKDgwOGg8PGjAkHyQsLCwpKTAsLCwsLCwsLCwsLCwsLCksLCwsLCwsLCwsLCwsLCwsLCwsLCwsLCwsLCwsKf/AABEIAL4BCQMBIgACEQEDEQH/xAAcAAACAgMBAQAAAAAAAAAAAAAABQQGAQMHAgj/xABHEAACAQIEAggDBAcFBgcBAAABAhEAAwQSITEFQQYTIjJRYXGBUpGhByNCsRRicoKSwdEVM1Oy8BZUk6LS8RckNENjwuFz/8QAGgEAAwEBAQEAAAAAAAAAAAAAAAMEAgUBBv/EADERAAICAQQBAwEGBQUAAAAAAAABAgMRBBIhMUETIlFhFDJCcYGRobHB8PEVIzPR4f/aAAwDAQACEQMRAD8A7jRRRQAUUUUAFFFYoAzRWi7i1XvMB71BudJ8OszdXTcyIHPXWluyMe2aUW+kNaKTDpbhi2UXVJ8JHhPjW+z0hw77XU/iFeK6t9SR7sl8DKivKvIkaivVNMBRRRQAUUUUAFFFFABRRRQAUUUUAFFFFABRRRQAUUUUAFFFFABRRRQAUUUUAFFFFABRRRQBg1TelnHrnWXLNkkdWgd8sZzOwHl+etXI1QPtF4KLf/nEzZ5VSFMNLEKCp5+lSatTdT2Dqdu/3FH6Q2791QLlxxqGEHs6jQ+VJMNww2p++YAkTLhF95/On+HvSpMOwOxBBH5ET5b+NaMTi7QgXLF25AIns7+JGXU7fKuDXKf3WdKSj2L7dr9IfWFUHvCchjQ9ojU+lO1wItEAlANR2dW2mdfH1pRieOFyT+j37jxlguAIiJhE9NPKoOL4pilnq7dnCAjViQX8e9eYmflTnp5T64F+qol94N04XAG3bvFm6xj2JlkH4WIO3OfKuo4LFrdtq6GVYSDXzFhcdZsl7txzi75GkFmWeZuOQJH6q/Ou7fZXduPwqw90yz529AXaF9gK6ulUoex9Ijuw3nyW6iiiricKKKKACiiigAooooAKKKKACiiigAooooAKKKKACiiigAooooAKKKKACiiigAooooAwa599q9t4w7KZCm5Ns7PKZducCfYmK6DVe6b8LS9hHZ2C9UC4Y6RA8eVI1EXKtpDK2lJZON4M2MxJN2y/MgsoP7yyD6trpTu/jbJCg3XuT4pYuRy3BU1E4TegZpLI0FXRhr/rw051o43xMgnLcOoPftoTv4wa+dSU5YZ1G8IiY3iOGEyCdYI/RxrvqPv6V3cbZJPV4R3I/wDjRfmYc1ovcbuzpciNOzbSf8tK76Ym+csX7oHjmy/LYV0qqookssZnjPHbhXqwlq0OYTVz+0xJgekelfQHQ/pdgkwNlFcW+qREa2xhlOUbzuDMzzmvn21wZbPaxL20jXqwczmORCSR7xU7C3M9xS5i5ecwo3CBYE+Go09Kpcti9iEqO7mR9DP9oOCXQ30B8J/pW+10zwrKGF5CDzzD+tcBxfBXVZBJk6kkaDwII7XzrQcM8nMMmojJGQ/LY+RpK1MsZyhvor4PpPDccsXO5dRvRgf51NVwRIMivnvDcCIOzFvIGddRtVx6KcUvYW7bW6WW1caO1JAP8uWtar12ZbWjMtPhZTOqTWa1rdBEggjxnSk3FumeFw/95dE+A1P0q+U4x5bJlFvoe0VQ8R9q9gaouceTAGPPNz8qjN9s1gHWxd9ZX+tLV8H5N+lL4Oi0VSsJ9rOCcAsblsExLJpPqs1ZeG8esYgTZuo/PQ6/KtxsjLpmXCS7QworANZphkKKKKACiiigAooooAKKKKACiiigAooooAKKxNFAGaVdJ+FfpOEvWf8AEUjTf286aTWHOhnasyWVg9TwzhGGwDWUVLeUlND8D694x2rdzWJEg+FTMUguWzntXEMbrFxP4rcke4FRrl5M7ZXOQEhbqwZVWIC3RzKjQN4AVsd0ZMzIwRhyaHaI1Md1T718pJYm8/udv8KK7jOFODKAtpGhI99t6WXeHYgqQbd0qPiZo+ulPMfxa7bYrYw6gRCkk3GAgg6sYPjtpFScP0iu/jy2uzyymTHw5JB/Kr4WSis9kkoJ9cFDOMyGLVu0reOXO3tmlZ9qm9H8U1rHWnZ4uFjmd4MSpBnMDVww/E77t3lyaEMUVm1HiBpXjFdGLd8hiotOTAcAKM3KVXQyd/WmvVx+7IyqH2iV/tHiGKqzWHtzJfq0I2kAEczGk+FbL2MuiWQqpOsgAsTPOQYHKBW/h1q6lt1ZFc9lTZcwrrqfu31GYHaY9KkYdcMolrV203wXVdfYMAyn1qCU8vhcFSjwV7F8TxeWWuMqgEyGYD00BqPg+k19YVLtwM4kh27JjbKT5ct6tt3iWFRf7pyNRKXFP9KQ4zjWEAUdViG3+A6+Op/KnQeeNouSx5JHDuK4wiReeOYnMPDYzWW4etwkuA2h8QkxOuUiPWlLdO7KDLbwl14EDrLigDXllX+dRDxvEY9+rMWbQGqWw7z4ZyJZj/qK36NucvhGVZHpclg4XwTCOo+/YORJUqpEeAn/AFtU/DdEbBPezjkGJtt88pU/OkWGe3aKhbTlgMoCspkAfDcUNNPMFxRlUH9ExBET2uptj/mf15V7iXhnvHkZXehFo2wFQnQ/rQfVWI94rxhOAdVcRbbE3idGUFSp0ILaD0pfiuk2IVfusJaQHY3cUkSeeW2RPuaZ/ZzjbqX7t7HOiqVC2spTq5JLGMp7xEanWK9jU3JZlj9TxzwnhHVrcwJ3jWvdRMJxO1d/u7it6ETUqa7aaa4Oa1gzRRRWjwKKKKACiiigAooooAKKKKAMVA4vxy1hkDXWCz3RuzEclHOp5rl32gkNjiLrtbAtILT7qpJfMHHwtIE+KUjUW+lByQyqG+WBnxH7VUSclpmiPbWNZ5jeBSXEfbOw7toE+bR77Uut8DuMoJa2U3zKZX10n/RoPRpTI62yGjWLgVgD5nxrjx1k5dsvdEUNcN9sDxN2zAPdKsCDGhnwrZe+1Vb1q5bNtgHVkzKQSMylZjTaZqmt0Qy5WDoDrINy2VI/WBMT51LwlizaWLl2wh1JLXE+QykmdeYrbvn+FtmfSj5E9vBPbje6kQxUFHygR21O+nMU/scSIt21PVvlByMYDZG0hhs3rS7F9KcLaWUudddnRbZ0EHm0RB8qW8PxnWyxKW7xbfTKVYllHaETqwKncRsRU8q5TWZLA5TWcJ5LDcwmokBc2/bXnpPaIOnvUZuGqJ6y+DbiDbS7bSOYZzM776Vvs4d20vWrZnQMtzJPotzT/mrXjej1ssT1ZX4h9231F2l1tRZ7JMj2eKpYWOvsWhBlVLXd4IgKDr70uxHTQbWEe7dO1y52VDT3lRZLehrZd4XbRY+6BGuZ7akx4Cb0Gl13EWwO1jSi/DbCg+g6mT8yKthXXLnGSeU5LydCwltii3ShDOAXtg6ByO0NdUPOD41q4ojIDluX7YPhmIHyYVB6KWWw1gFUN1Lp6zKTFxlYDLcQkw7RoyTIK07xPF8K4ytcawx/DdDWztHMR9a5mXXY0uUVr3RTKZjMc0nNjLgjQ9l+fOq/xE2GB6zE4i6w5BNPmzbVc8ZwIFibVwPMd17Jjz1NQMVwvEqO/cAH69hZ+Rq+rUQ+RE62U2xw4sJtYe5B/Hc0X56AfOpWAvZLpYwVtg5oiIMLCgEczMzuN6n4zhAd4dnvHkHvhv8Alt5z8qh4rhjM5tIgDAd1QwgDmQ2ub1j0qtzhJdioxlHwW7gPEbVywOrZ2vQcys5zAE91M5Me1bcbh2W3nL9WmwL5CfScpNc/wzdWdTsYBIOkabrqB86slriV+4oUGxdA5MbTx/xCrVJOj3ZT4HqXt5JWAwnXXMrEuQubsgsd+ccj5xTZLwvdokZUkCTlCkbkcvkKUWcNiShHVWADBMLaE5dtrusfzNeHxeKURmt2hrywy+PxXCRvQ6t3kzuwWT9Ja2iXM+VRu5GW2I3kxLT86vX2ddJxjcPcYXOsyXSgJGuWARJ/Fz1rhGPa2xzYrGm9H4Ed7zHyEKttfDc1237LMB+j8ODuq2VuE3FBOoQjQu2ksd/cVbpavTff/RNdPci8UUkxPS/DIYN0T/rxqNienVhO8YHjuPmBFVvUVruQhVTfgslFVjD/AGh4NzAvL+X5xTzCcUtXRKOrehrUbYS6Zlwku0S6KxNE00yZooooAKKKKAMRVW+0SyP0MtlDMGWPiidQp8Y5Vaqqn2js4wYKANFxCwJiRqIB5GSINI1H/FL8hlX30cx4bj2tk9WU18jlb1GhB8q88Y41JbPhwQRqVaNhzzA86zgVt3WYErqZh5Vgf1gNdPGo/HeFm3blSYOhAcOOfLevm61Fz5XJ1bMroruJ4hYbvYdpOut1f5JSTEIrNKolsHmSWj6fyqU9gk7ExzC1qvWWC7GPAwK7deF0c6bb7POHu2kO7XSPAdWnuT2iPKBTvo5cS4l0nIXLSUiCqjQFfFZP5VXrOHtrPWuP2bfbb3PdX5n0qw9BsE/WNeFs5Rsfw6ciNM3oTWdQlsbNUt7ki48I4SuXNaDEQeyl1l18CplfpzqLjOFs857Bnbt37Kk+spNTL74slSjzOyWyNPVQABXq5wDFP3leRqZA8N65Km1y+S5xK3iej2vYw9pzyzYq3+ShfzpFxThGMtKT+jdWnxWkz/NwWj5ir/Z6IMx76TzUmG+RqZc6IuryhYkmCB2RtyynWKpjq3DtCZUKXkTfZVjLy2rtu5Ny0pU9WRmZQ4J6xRuVkageMjnXRDdV7X3WRh4HtDfaG29K550p4M2DH6XYuG3etlQ2sypgAEbaeHhS5vtMxTp2YRuZRA4Pr/2qWyqWon6tfT7GRSgsMsnFeJFLhAwmFdt9VUac9ZpZf43fns4XAJOxKIx+rVUOIdI3umbnVsx0PYZdPQbVBFxOVu2I2ksatq0+2PuFzmm+C03+NX2EXsdaw9vmtnJb0naLAZz6UvbpHZsIyYNSzN3rzDKNfgDEsxPxNr5CklzDljCwCd8qH6TUlOGKqszHM0aDc+um1OlCvGJft4Mw3t+0xhWcE/eQDOsZgfUbj5VOS2Qnew5J56KY94qPY4OCQQ2h2mQw8mG/uAaY3eGZgO2kDTtNb/8AvlNYlOOcFDi0hZcwfKLJ8e2P+qo1xAoJzWl9BmP0mn1vo8JnOgnw6j8+trOI4Rh1T7zE2x5dcnyiyjmtRsWcE8oZKrZKz+JjykBR7Aak11LhPSp8TaTCXD1PUKgC6y+nePppprvVFvYvDWxFibjnSQjKvnL3GLsPIBaadHbTu/WqQ7HRgN9P9aciNjyrzUWNQb6NU1pvstd3gC3BvDH8eYFP4YB+VZPQl1Gjo/mrFSfKDzrOHwi3VI6zIfhaZH8x8qZYDh1xFAlXA2IZY9wYNceN31KpV4FP+xeYxIDadkyG9s0T7VK/si5ZuBlLAaLlQZYge4Pmaslm6yrBYAcwzKR8i2lL+L9LrNkd9A07WyzH5KMvzIpqlKX3ReMdmrjPT7FYMIGi4raA5TMgTBjdSOfKPOol37X79tlz2lYGNBuZG4nbWqdisbfx157iL1iW9laYGbWWyfiIB9AKLXC8lxjla5pmhbVwW47w1IkwDz8q6cJzjFbnySyhHPCOlYD7WwR97hnXzzLt4wdRV04Lx61iree00jmOYPgRXEriBDmNnqQJM32VRB07rHkfKtHC+mFy1fRMExYKWNy4olXndVUjUDT86dXqJp+7oXKqL67PoQVmlvR/iv6Rh0u7FgZHmCVP1FMq6KaayiZrAVVPtLZv7OuZIJzJImMwzjsg8iatVUD7SrjXfuFMZFW94fiKg+giJ5TU+qsUKm2NojumkUPAot49mHKwMjwt1fLbX1rPHMJdC62yY1BGpB9iZ+VMOH4S3e7N9AWHPuuv7w1pncwOHWAcReUHZSRdBjkAylt+U18tG9KWF+3+Drzrfk5g2Cuvp1b6mTvp9KjXOi91pJthB8TsFH/MRXVTgLI/9+2P2sPaB/5iPypPxZLNtSSt66o1m1Zsqnu1sMRXQq1jfCRJKhFFt8AW2sk9dcM5Ut9yfFmI1A3gA+oqwdBcVfSxoc6MzdnUHzdPiE6EDw5Ulx/SXPadLSdWp0JE5iPB2MsR5aDypz0SsxhkUyQe0y94anRo3BiIKyafqHJ1Pd8nlcYqfBajxFzAVhm9RPvOoNMMLdxBUC6CSD4T48xtVevvC6s1xdoZ7ZI8oxCZvDnSnEJaOaLN1iY2FoT7q1QV1JlMpHTP08on3l0IB/iOsfJzSXin2jYROytxbz+FpJ182MKPrXPsRw/SRgtzAa7cyrp4wFH1qKmDzNlATMTOW0OyBt3ufzjTeqlpq0syE7nJ8GzpT0ouYtwICruEmSeUme8eXptUbB4aIJtupHNTH5/1rPE+BQq3QREwZ7pjmPLlO1T8Dw0MmqT5Zxl9jTN8IwW3oohW23kXYm8JMs49Vn6iajZ5mHY/uR+e1MsbworoEdQOYJJPpWjC8OzNGW+T7UyNkNuciJVy3YwecLZYg6MTyBOnrU3HYUW8G7zuVg7Sc4OhO8DntJ5xVq4bwFbQzXA37JOu2xYwFH18qX9IejrYmM+ItWlgBECsQonblJ86kjqFZNY6z2O2bIv5I/CcS960utt4+LsP9QUPrpTK/wANd0ym03tbtXPcG3cB+lJMP0Mv2TNm9buRyBKEx5Np9ac4fDDEKVuJF1BtEN7jQkeYpVu2Et0eV9O0NTc48i89F2527mnjhT/NoqJjuABB2m6seLdRZH1dm+QqRd4M0kG2T6i7+UGpWE4GjQBhgT5o4G3i2UfWnq3by2xDryVp7dpTlsuLrsILAMVWR8TgT+6APOm/DLQsOBGZT2gdjruAZEjyke9PbnBIXXq7aj8IhjI2EW9PdmNIOkXEED27aGGQdr97cefOaxK31nsj+o2uKgssteA4gNVDZf1bq/SRP5VOe4+UjIvqrL8+0R+VVngvEgFjOI8CAy/I7U3tiRobPtmX6AgVy7aop4ZVhvk0Yi28bt7tb/kTVZx2EzEl3JPgst7kmBy5A1cOqA3ZPaT+ZNJcZigqkgl3OgAgKCxgbc/WKq00knwT2p45F3R/g4dHK3GtuHKsZZQRA1MDXmIHhTD+zcNOW5icU4BnQws+G5NTOCWbaWzYuhlurOvxAnMHWfGdaZ38Nhjl63uj4VCn3K7mqJ3tSfJMq010V29wnAzIw4ueBuXLs+u41rbh8TYS29tMO1vPALWrjC5HgpYHKPSrVb4fhGAydZrtrtynXflU2xwWzIkWyBzOZW+uZTWfWb7YbUvBp6HdMcNgrCYQJdC283aJzklmLsSVHiTyq0/+IWD/AMQ/KkeM6OISDGUA7gLtHlFa/wBAsfGP4Vp3+o2x4F/Z62dBt31bukH0rmX2qYy5bxmGyCJtv2+XegoZ0ykHY6VAwNu7hFF0PlymB2tCJ5if/wA0pl9qWNs3eHWMSLgDEjq41DZx2ljyirletTVJJciFX6M030VLDYg25uK66Du6nX4UYar6NIqPxLjt1x8AiDlABP7RG/ptW/hvC89i2dMzjrGPIKSVUfIEwfiFS8O1vMRbUNpo7CRpzVTy8z7CuJJqEuss6aW5CXCYN7ikwSRy8vapGGzIeyCDzPvMRpFNHxdySOtYEfrFY9hoKhrxs9YEurmCnQtEn0YAEe8itbpS6M4Qv45gLd5TnTJeOmceOsdYRAIPjuNN9q1dGLy20UXFJbVSpJUqQ8b8x58qb4y2Hac4FogkjQMvgCeSwdCN9IpPxKwFa2ywQ8gb6Oo7MMYMlRr6Cn12OcdkhU4qL3IbcYW5bUXQcXZXu6EMuuuhBE0ifHM0Br+NaOQUD/7VZMJiWa32WcRuCmaCB4oVYe80su8ay6HG3EjlOIHtpNOpn4Fzj5F2H4N1p7GGv3vO67HU6zFsT9ac4bCogyYm5bTX+6QBn02HV2yZ9bje1Lr/ABTDMsXcVeu67BbrT5feXFEV6w2K/wB1wTkD/wBy/C2481TKp/fZqdOMprkzFqL4GHEbRxAyIuSzqq5oZmO5kjc6axoKrmD4Y7NFsK3oQY8u3lP1NXKwIi5cZb11uyoTuDTu24gN+yogbk1T8dhrovi3lDdaSVWX8SCIBjT+VSUP3OHj+8lzfCkP8JfvWzAziB4SPpIppb4k4acuWO+0KGHgqiO8fE7AE1U7PDbdlpuOC+nZt9xZMaswJYeYEeZp9wpUALBAwY5j2jmmY3YEcqVdp4Z3Yz/UFa8YDid+7ebQkaacgvgJ5fmeda8BgBmMh7gTKpUaAsBJ2BYCTUnEL1hhWZY3U6EeoGhHntTXg2Law9xreUuY0JIEAASRzgDSNpNEZpRwIcXkjWmklgMikmBroJ3151H4thmbK9snrUkr5jcr6/nU2/xO5dclwCBpoMsa8jz38KyABBOnhrJHyGvKk5wxiyQsMq3VW41i8cwmRZYg+YKiptu+tsaWr48Jtqg+bkVGChGcZroQnMgRUPe705ttdf3qhPeUk/d328yUA98luR86x9njPrr8/wDwdveOTHEekTzCoAxMDXO0+UDKD6SaqWLuFLz5wGk69YD4bnkedXrg/BnvSyIti3MZwc9xo0Kh2JIHjsPKmtnohZQzkDHmXJafWdD8qfCyrT8JGJZkc9wmKV1hFUkbZbmT5JcJBplgFcRmsEeZUN/lq44ro7hnBz2LJ9EA/wAsRSPFdD8HDdUGtMOYYlBPirGSPet/aabFhpowt8XwK+J8YKgiLa+ZhfoST9KV8DuDEYrK9wugB0AyqGOixP4p0BIGseNKulHRy9hyHdhctsYVrYMT8LT3WjWNaj9HA9q9ma1cNtlKmEY77E6agEVfVpq41NwfJHZfKU0pLg6M10sZdJZT45QTsSpjsMdyjAiSYitytoWNpmHgyOBP7VrMvvpUPhq3TqoJaYIDZLniAc2jgDkQai8UxiKwF1LyONMwtge/3bJ+Vc+NacsFMp8E9ekWQKOob0W6p+WZJipK9Obsfd4C4+/ecAe8JVSu8Ut6gXsV7C59JuVHu4Nbm1nF3TvNxsie8yfrV0KI+V/f7k8rG+htxH7QMY5ICWsOP1AHfb4mJjbypd/tLi/95vfxGveF4cMo0TTTLbOaP2nMgc+Z9KY/2G/wL/DcrE7a4PGEUVV5XJq4pjLl9c14i1a1O4M+rQAT5ID7VS8Vj7vYsl36lWLoh2Bcd4DlNW7iWMtWyzYh+sufAW6y5Ph8KDyqkY/iBu3usiNdAOUVTpE+eOCTUtYXPJ1hLubDKA2VStoM36q2rc+ep0jzrw3GUBUJYGYCC5AnTnHdHLcE1G6O4lbuBSAS+cq0nTsgMI+a/wANN8PZgxAuBQMqNoqmO80aknU5RvXDsShNqRfF5imiLxDpDdRJEH9UqCDrpm023rTaxdq+gJRbbDdTOQ/s7lT5f9qYXeD32U5raMTqIA100B5g+9Rf0DMmqZd1dTy5aTrHr9awpwa47PcYYvx2G+7Jicuvt4H/AFpSnjGJyWLeUiVuW4011zaZe7qD786Z2cVFp8zDsZgZJmVza+4FU67igXw9owe2GfzLQApPpz866OlrbfPhk18kl+ZfOFcWgf3gtEGCrL1lufIgh09JIqZeQXTmYYVzyK4nIT6rcU61X8SwvXBkEXUhY2zhRpPgwGh5aVH45wcFczBlI3DIfDxH9KwqouXPDNOcsFrW3lGow6eZxlof5Lc1E4ljsIIN7GWC3w2lfEv+6brFFPtXOBgxP95aHPtZv6Uzw+KFsaYpEPPqbJL/AMbBY9jV0dKvlkzufwXPDYw3Cos22w9sxN/EN966jcKPwqfBBy5Vpx+NHV5rQlrhNu2SDItqSs6a9s5j6ADxqsnpRZtqSqtdufFfbMSdNcq6R+0T6Ve+hN0YkW79yJRVGwGuUagDQfiNR6iv0f8Acx9CmuzctuRc3CrOBsZ8bdbr7i9wQz5TyHwgkCT5VAwHHLZ7lhggjUvJ15dyJqFieD3+JYt7swWMie6qDYk8gBTjhdvD5ksoz4hrclnBi2TO+xZgBpy51qSio5k8vz9DEW8krrLd0fdaOoMA7xzH6wP8xR28otwcrlWMb5RP1JP0rba4My3lPnKwdjvB8iJkb02xeEBZisx2AABmPNjoOUmuVZcoSxHyWRjlcmMBwYsJQZV00JnkI35ka1tu8LtLq98DyGv5VOwfZzTmIymPCRyj4o29DUNWtlCcmYQJjUH0O4qRWyfLZ61zhC3jeAtOEFvFtayyCUQtmmPhYaD+dVzF9FGPat3nxfkHVW/huSflNXzDYGw6gqpX1M/6+dTG4Jay6QNZ9D6Gr6tVOuOFyKf1EnQ26f0ZFyMjWsyvbYwwJJIOw0IPMDn4U6upzIGusAEmf3v6VWemXHBhChsMvXTDAiZSDq43idue8VX/APay8yszZ7Ynv4duzt5goZ9jWq6LLW59JnjkkXTiWEGTsNBO42keBiBPpVVv2HDdxidO6uv/AO0sTpu8f+quyN5sWW+oNRMR01LHtYjFuvwqEsz7of5Gq4aOxPloV6ySLdiyLeHa2UKOxVjLElVQ5s7D8BPdHMzS9+j4uAElzK5tJI1AnYySJnfkaWXeI3HsBv0cWbUyoJJLEbSzRnO50ECplm1omdws/Eq6nyjWvPTlHjOBiaayMLPDXtg57zuiQCSDAG4iecaiPKoOPtKyJc6y9ZOUZgDv5gOV+Ump2L4eSgltD5QPYufoAa0cIs2mVkS9cS4paFBJhZ05drblS4zw3J/yCUekKlQT/wCtxXjog/NbteL1vDSOsbE3zro4X5gvdMfwmmtvhmLO+LtIORupbJ/yk1Mu8Ax/V5v7RtKh1m2AvyIVfzq/1E/KJnHHgjYG/dVQbOGFlRGW5cOYx4qWC2UPmATXj9Mu/wC/J/xj/wBFacP0YIJu3TexJEdt3GXXT8BuOfaKZfoK/wC6H/hYn/qqa1Qzxz+g+GccnHM0E1nDd8HeNYOx8qtGM6BMyl8I5vf/ABsuS7+7BKv7GfKq3ZtkZp0K6FTv6+oNdyNkJr2s5DhKL5Rd+gmNGW7bJAIIdQd4jKfWOz86vtu32mIBInu5SQo0GbTxiPRa4/wjE5O2Pw89I10II3AIq5cD6WW76LZe51dxGJQkwtwGOyZIE8tYnQ+IPF1mlk5ucV+Z0qbltUWXW50ks2wAQznwU6acyJkL+dQ7t8XLV18iovVudJnsg7nmdIqvcV4ZdyABH8xHn5bClHSPpR1WGOHRlNxhlfLqEHMSNCx+k61FXpPUa2fPI6digm5CDHceItlR3mJJ9CZ+v8qRISzjxJH1NeGoRoIPgQflrX1FdUYJ4OPOxzfJ0XhuJYXZCC5OkHtCeZ01E8/A1v4rj2KSou2v2LmZefI6j50r4TxUW70sG0MyhhgTrJifLWIPlTHpDx4XLUqyOfFkUN7sm/vXJcGrFwdHctvZVMRiSxksx5aqJqJdtFhpJ5SSAK23rqk90Dn3jUS+2kwNfU/nXTiiGTPF60qkSyt5IZ9ixH5TV56D9JALN60AEaMyqCeQKkCTOxH1rnjNXvDYlrbBkJDDYivNRp1dDawpu9OWTt/CrSfoZRTq+jEfCPwg+BOnvTzheBs2bYORUyjVgBM+2s1yLo10xCMq3u5sTyAzAgx5GfY+VdL4tjj1enaUpmJUdkyD3SDt4neBXAuonXLbLydSNkZrMSXZ4il1x1Y08PxAzMk+NaMTh2ILW8VaR1eYDaiCfu2AMz47VVeF8TNt2YkC2nauPyC7xPMnYDxNV250SOId773D96zPCr8RJ3aPHwrNOhjubm8fHB7Zc4pKCz8nRcR0qsoervsgViAMjjrFb41gz78qY2brZP8Ay12xeU69puqvT5ldD/CK4be4SbF5TDZQ41IGonX10mrZc4bYKENd6uQTbYrmtsvLKw1B5FWgiqHoK60knkSrpTy8YLlfu41WMI8ftWXHzdAYpBxXjOMdsjYk2yfwIydYfRbSAgeZIHnVFfBEnLnJHkSw9dCdKOpt2iZdiOYChQfXO3/1NV06RR8/wFzvz4JONsZGZiS+YjXMSZ1Oja5v2tvDSmfALxH93dayxnvkif3l0/iiknEeMsyqwWFnszm1iPxHVjHPl4Cp3Asalx4zoAQQUuMUbb8FwAr/ABAU6VcnHk160ekPFwOKY9k2LwPOLFz67n3rziMHj11zWMOPijD2o/eiaX3+jls6gXyP1RZvD523H5VDxHD8Jbk3P0on/wDiqfUvXsYv5/gJlIlXb7SQcV+mYhoAVJdR5m68Afug+tJeK49kvOq3mYA+ErMCYnkDIrfe42GixgrBTPC/HdY7aZQAJ9z501wv2P8AEHXM6Ja8ncZvcKCaYlGD3T4Fym5LEeSJ0T4pfvYi1hxdIVm1IVZAAnQxNdQ/sdEUi0Mo3bxYnWSw/F61zSx0Ix2Gui5aRbjWzMW2lv4TDEegq+9Hukq4nRNLo71s6PI3yg9721rnayOXur684KdPLjEuyLxHgVxtba6+BaZPiukn0pe1u6gC9tYBlW2HMxOnnV/t2gdPn/2O1eLWBAMEM3wkd9fIHmvkZFRws8MoaKDh+HXs4a2XQjYqSIEciOX9ae9Zjf8AGu/xirWVa2JgmfxKNz+uuw9RWf0gf4ln5H+lac34M8Ce3wZLZAtn3gyPUHaudfajw9bWIt3AALjhs4EQ0QM3vt7VZ+KfalhrSZbTG80yCqQfd2AHuAa5XxrjNzFXmu3T2jsOQHJR5VXotNZGzfLhfzJ9RdFx2o3cK4eb7hSCFGrEaaevMk1PwnRpWBe42QE6INWidzNS+DuBaVlG6qCBvKk/1qZdxKk8m2GsAj1naqbLp7mo9C4VxxlmqzgLJGUtdy7a3HA+W3yqFxDoiIzWWO/dYjn4EfzpirDxAA5lgPlpUtroyyDJ+nrrv61P6s4vKY3ZGS5QlxHRtTbS4ohhl6xfwnYEjz8hSTinCxauqJ+7YjXmNQCD4xvVtuGOfnJ5+3hFVrpNjAzhR+GZ9aq09k5Sw+hFsIpE0EdYEIy3bYyHKYJy6BlnRgRBjxo43aYKJKt6rlf5jetQPWv94oLGA2sEMOanlI1HrW7imKZbeUXS6nTLcAYj0bet/iR7n2sROpB2O3jWq45iDFbCuv4a8O2nKq0Ss0UAUGmfDOGOyhws5m6tfCTufQV7KSSyzyKyxdHlVt6MNjlT7txbsn/FAZY/VVhJ9tKZ2eidu06MTmVV5/HPePtsKmYvEALq2blJGg8gSPoJqCzUKfEVkqhU4vLZp4jwTrrf31+40ahVVLdoHxyqIn605wODC2LanXKANefgfKlvBrJc52EW47I+I+Pp5026wakk6jx8OUVFZKT9rKYpdlc6a44LZFsQC5g+IUEwR7wPnSDhfFTbU5yyqdAcue2Y8QdKx0yw7JiixkowXKTO0aj51Dt31S2SlxlJ3XdT7jb94e9dGutemkSym9zZ6u8WUsT1dtvCMyj5AwK8NxoL3LNkHxKm4R6ByV+lLyw5/wAq1t5VSoJCHNs24nFvcbM7Fj58vIDYDyFe8GBqSREf6itAWt9tsqmCDNafWEZXyZIEyOftUe5869yPCvDmhI9bOq9DcRhLCr1IHWjq3D6dZcADC6qluYY6IOQG9dJtdL7GWSwIHs48ipgg+1fNuDxxXsiGUkEqwkSOY2IPmDNPP9orir3LuXaetaPk6kj51zbdLJy3ZKo2x24wdxvccwxBfrEQDcuwSf4v5Vx/p90gw93H5rEwFAd8pUFwe8AQDoI7WhNQcCyZxiL/AFZZIZFZxEggjNzI8gKXdM+Npi8Y95BAYLJiMxAgtHKaNPp1Gfn+gWze0b2PtCxlkwmILqNgwFxdv1xP1qav2xYsDVMO3rbYf5Xiufg1nOfGrfs8PKEerL5LpiftXxjd0Wbe8ZUJiTOmZiPpS/8A8Rcf/jD/AIdv/pqtFzRNaVNa/CjPqS+T3WDRQaYYJnD+Jta21XmDTgcZsuBmlT4HtD661W7e9erywaVOqMnkZGbSLL+mWhs6fKvDcaQbtm8Ik1WaDWPs8fJ76zHGJ6RMe6uvItqR6eFQ8FZzEu8lJyueYzA6/OoU03DdWSkSrgAj9ZND7GmbVBYijxNyeWa7bEEZyRAgONRA2DDmKbXb6G0JEnk1syPdTqKxw3ClULKQVG6t/I/1FLscqMZQZZ8NPypLalIdhxRDub6fUQa8XF5zW4Yczudq1XbcDeqEIZoAq68C45ZGHS2xClRB9ZJzD51TBWyaxbBTWGewlteS44vpMsQLpaNoUD5k/wBKQ4rjLlgRGhnXX5zy+lQEvxzP0rzcuzzJ+X8qXGqMTbm2WSx04u/iUHltrWjEdNbx0UKB6Tt9KQE+3pWotWlRD4PHZL5Gl3it12DOxJBnXUa+WwrVdtC4ZhVP6ugPtOntXi2dJFbLeVuWvpXvXQd9mn+zzz/Mf0rV+ja7/LWpV0KN/wAqjHET3dBWk2zLSRgtlPjFZvXw3KPz+fOvN+3lgbk6mtFbSyZbNjAaRXisUVoyZqSmNuDu3GEeZrQm9bGw58ay8Hqyeb15mMsxY+ZmtdZIrFaR4Yooor08CiiigD//2Q==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Verdana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632450"/>
            <a:ext cx="8183562" cy="82088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B050"/>
                </a:solidFill>
              </a:rPr>
              <a:t>Jak nakládat s penězi?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530224"/>
            <a:ext cx="8183562" cy="5203031"/>
          </a:xfrm>
          <a:solidFill>
            <a:schemeClr val="bg1"/>
          </a:solidFill>
        </p:spPr>
        <p:txBody>
          <a:bodyPr/>
          <a:lstStyle/>
          <a:p>
            <a:pPr eaLnBrk="1" hangingPunct="1">
              <a:buNone/>
            </a:pPr>
            <a:r>
              <a:rPr lang="cs-CZ" sz="2000" b="1" dirty="0" smtClean="0"/>
              <a:t>1. Krátkodobé peníze</a:t>
            </a:r>
            <a:endParaRPr lang="cs-CZ" sz="2000" dirty="0" smtClean="0"/>
          </a:p>
          <a:p>
            <a:pPr eaLnBrk="1" hangingPunct="1"/>
            <a:r>
              <a:rPr lang="cs-CZ" sz="2000" dirty="0" smtClean="0"/>
              <a:t>Běžný </a:t>
            </a:r>
            <a:r>
              <a:rPr lang="cs-CZ" sz="2000" dirty="0" smtClean="0"/>
              <a:t>účet</a:t>
            </a:r>
            <a:endParaRPr lang="cs-CZ" sz="2000" dirty="0" smtClean="0"/>
          </a:p>
          <a:p>
            <a:pPr eaLnBrk="1" hangingPunct="1"/>
            <a:r>
              <a:rPr lang="cs-CZ" sz="2000" dirty="0" smtClean="0"/>
              <a:t>Spořící </a:t>
            </a:r>
            <a:r>
              <a:rPr lang="cs-CZ" sz="2000" dirty="0" smtClean="0"/>
              <a:t>účet</a:t>
            </a:r>
            <a:endParaRPr lang="cs-CZ" sz="2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sz="2000" dirty="0" smtClean="0"/>
              <a:t>Termínované vklady </a:t>
            </a:r>
            <a:endParaRPr lang="cs-CZ" sz="2000" dirty="0" smtClean="0">
              <a:solidFill>
                <a:srgbClr val="FF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cs-CZ" sz="2000" dirty="0" smtClean="0"/>
              <a:t>Hotovost</a:t>
            </a:r>
            <a:endParaRPr lang="cs-CZ" sz="2000" b="1" dirty="0" smtClean="0"/>
          </a:p>
          <a:p>
            <a:pPr eaLnBrk="1" hangingPunct="1">
              <a:buNone/>
            </a:pPr>
            <a:r>
              <a:rPr lang="cs-CZ" sz="2000" b="1" dirty="0" smtClean="0"/>
              <a:t>2. Střednědobé peníze</a:t>
            </a:r>
            <a:endParaRPr lang="cs-CZ" sz="2000" dirty="0" smtClean="0"/>
          </a:p>
          <a:p>
            <a:pPr indent="-144000" eaLnBrk="1" hangingPunct="1">
              <a:spcAft>
                <a:spcPts val="0"/>
              </a:spcAft>
            </a:pPr>
            <a:r>
              <a:rPr lang="cs-CZ" sz="2000" dirty="0" smtClean="0"/>
              <a:t>Termínované vklady </a:t>
            </a:r>
          </a:p>
          <a:p>
            <a:pPr indent="-144000" eaLnBrk="1" hangingPunct="1">
              <a:spcAft>
                <a:spcPts val="0"/>
              </a:spcAft>
            </a:pPr>
            <a:r>
              <a:rPr lang="cs-CZ" sz="2000" dirty="0" smtClean="0"/>
              <a:t>Spořicí účet                                </a:t>
            </a:r>
          </a:p>
          <a:p>
            <a:pPr indent="-144000" eaLnBrk="1" hangingPunct="1">
              <a:spcAft>
                <a:spcPts val="0"/>
              </a:spcAft>
            </a:pPr>
            <a:r>
              <a:rPr lang="cs-CZ" sz="2000" dirty="0" smtClean="0"/>
              <a:t>Stavební spoření </a:t>
            </a:r>
            <a:r>
              <a:rPr lang="cs-CZ" sz="2000" dirty="0" smtClean="0"/>
              <a:t> </a:t>
            </a:r>
            <a:endParaRPr lang="cs-CZ" sz="2000" dirty="0" smtClean="0"/>
          </a:p>
          <a:p>
            <a:pPr indent="-144000" eaLnBrk="1" hangingPunct="1">
              <a:spcAft>
                <a:spcPts val="600"/>
              </a:spcAft>
            </a:pPr>
            <a:r>
              <a:rPr lang="cs-CZ" sz="2000" dirty="0" smtClean="0"/>
              <a:t>Cenné papíry        </a:t>
            </a:r>
          </a:p>
          <a:p>
            <a:pPr eaLnBrk="1" hangingPunct="1"/>
            <a:r>
              <a:rPr lang="cs-CZ" sz="2000" b="1" dirty="0" smtClean="0"/>
              <a:t>3. Dlouhodobé peníze</a:t>
            </a:r>
          </a:p>
          <a:p>
            <a:pPr eaLnBrk="1" hangingPunct="1"/>
            <a:r>
              <a:rPr lang="cs-CZ" sz="2000" dirty="0" smtClean="0"/>
              <a:t>P</a:t>
            </a:r>
            <a:r>
              <a:rPr lang="cs-CZ" sz="2000" dirty="0" smtClean="0"/>
              <a:t>enzijní připojištění, Stavební spoření, Cenné papíry, Životní kapitálové pojištění, nemovitosti, drahé kovy, ……..</a:t>
            </a:r>
          </a:p>
          <a:p>
            <a:pPr eaLnBrk="1" hangingPunct="1"/>
            <a:endParaRPr lang="cs-CZ" sz="2000" dirty="0" smtClean="0"/>
          </a:p>
          <a:p>
            <a:pPr eaLnBrk="1" hangingPunct="1"/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ekonomickÃ½ rÅ¯st ÄÃ­ny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18000" contrast="24000"/>
          </a:blip>
          <a:srcRect/>
          <a:stretch>
            <a:fillRect/>
          </a:stretch>
        </p:blipFill>
        <p:spPr bwMode="auto">
          <a:xfrm>
            <a:off x="0" y="0"/>
            <a:ext cx="3364702" cy="2520280"/>
          </a:xfrm>
          <a:prstGeom prst="rect">
            <a:avLst/>
          </a:prstGeom>
        </p:spPr>
      </p:pic>
      <p:pic>
        <p:nvPicPr>
          <p:cNvPr id="2054" name="Picture 6" descr="VÃ½sledek obrÃ¡zku pro ekonomickÃ½ rÅ¯st hdp USA v ÄÃ­sle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0848"/>
            <a:ext cx="5716328" cy="47971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Hospodářský růst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Příklad: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sz="2400" dirty="0" smtClean="0"/>
              <a:t>Jan a Martin mají ve svém prvním zaměstnání stejný plat – 30 000 dolarů za rok.</a:t>
            </a:r>
          </a:p>
          <a:p>
            <a:pPr>
              <a:buNone/>
            </a:pPr>
            <a:r>
              <a:rPr lang="cs-CZ" sz="2400" dirty="0" smtClean="0"/>
              <a:t> Jan žije v ekonomice, která roste tempem 1% za rok, Martin v ekonomice s 3% růstem. </a:t>
            </a:r>
          </a:p>
          <a:p>
            <a:pPr>
              <a:buNone/>
            </a:pPr>
            <a:r>
              <a:rPr lang="cs-CZ" sz="2400" dirty="0" smtClean="0"/>
              <a:t>O čtyřicet let později (oběma je již přes 60 let), Jan vydělává 45 000 dolarů, kdežto Martin již </a:t>
            </a:r>
          </a:p>
          <a:p>
            <a:pPr>
              <a:buNone/>
            </a:pPr>
            <a:r>
              <a:rPr lang="cs-CZ" sz="2400" dirty="0" smtClean="0"/>
              <a:t>   98 000 dolarů ročně. </a:t>
            </a:r>
          </a:p>
          <a:p>
            <a:pPr>
              <a:buNone/>
            </a:pPr>
            <a:r>
              <a:rPr lang="cs-CZ" sz="2400" dirty="0" smtClean="0"/>
              <a:t>Přestože je rozdíl v růstu jejich příjmů pouhá 2% ročně, vydělává Martin více než dvakrát tolik co Jan.</a:t>
            </a:r>
            <a:endParaRPr lang="cs-CZ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83880" cy="105156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Produktivita práce </a:t>
            </a:r>
            <a:r>
              <a:rPr lang="cs-CZ" b="0" dirty="0" smtClean="0">
                <a:solidFill>
                  <a:srgbClr val="002060"/>
                </a:solidFill>
              </a:rPr>
              <a:t>(PP)</a:t>
            </a:r>
            <a:endParaRPr lang="cs-CZ" b="0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PP = množství statků vyrobených  </a:t>
            </a:r>
          </a:p>
          <a:p>
            <a:pPr>
              <a:buNone/>
            </a:pPr>
            <a:r>
              <a:rPr lang="cs-CZ" dirty="0" smtClean="0">
                <a:solidFill>
                  <a:srgbClr val="002060"/>
                </a:solidFill>
              </a:rPr>
              <a:t>        pracovníkem za hodinu práce</a:t>
            </a:r>
          </a:p>
          <a:p>
            <a:pPr>
              <a:buNone/>
            </a:pPr>
            <a:endParaRPr lang="cs-CZ" dirty="0" smtClean="0"/>
          </a:p>
          <a:p>
            <a:pPr>
              <a:spcAft>
                <a:spcPts val="1200"/>
              </a:spcAft>
              <a:buNone/>
            </a:pPr>
            <a:r>
              <a:rPr lang="cs-CZ" dirty="0" smtClean="0"/>
              <a:t>Co určuje produktivitu práce: 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cs-CZ" b="1" dirty="0" smtClean="0"/>
              <a:t>Fyzický kapitál </a:t>
            </a:r>
            <a:r>
              <a:rPr lang="cs-CZ" sz="2400" dirty="0" smtClean="0"/>
              <a:t>(zařízení, budovy k výrobě…)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cs-CZ" b="1" dirty="0" smtClean="0"/>
              <a:t>Lidský kapitál </a:t>
            </a:r>
            <a:r>
              <a:rPr lang="cs-CZ" sz="2400" dirty="0" smtClean="0"/>
              <a:t>(vzdělání,schopnosti,zkušen.)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cs-CZ" b="1" dirty="0" smtClean="0"/>
              <a:t>Přírodní zdroje </a:t>
            </a:r>
            <a:r>
              <a:rPr lang="cs-CZ" sz="2400" dirty="0" smtClean="0"/>
              <a:t>(půda, voda, </a:t>
            </a:r>
            <a:r>
              <a:rPr lang="cs-CZ" sz="2400" dirty="0" err="1" smtClean="0"/>
              <a:t>sur</a:t>
            </a:r>
            <a:r>
              <a:rPr lang="cs-CZ" sz="2400" dirty="0" smtClean="0"/>
              <a:t>. bohatství)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cs-CZ" b="1" dirty="0" smtClean="0"/>
              <a:t>Technologické znalosti </a:t>
            </a:r>
            <a:r>
              <a:rPr lang="cs-CZ" sz="2400" dirty="0" smtClean="0"/>
              <a:t>(znalosti   </a:t>
            </a:r>
          </a:p>
          <a:p>
            <a:pPr>
              <a:buClr>
                <a:srgbClr val="002060"/>
              </a:buClr>
              <a:buNone/>
            </a:pPr>
            <a:r>
              <a:rPr lang="cs-CZ" sz="2400" dirty="0" smtClean="0"/>
              <a:t>           společnosti o nejlepších způsobech výroby)</a:t>
            </a:r>
          </a:p>
          <a:p>
            <a:pPr>
              <a:buClr>
                <a:srgbClr val="002060"/>
              </a:buClr>
              <a:buNone/>
            </a:pPr>
            <a:endParaRPr lang="cs-CZ" sz="2400" dirty="0" smtClean="0"/>
          </a:p>
          <a:p>
            <a:pPr>
              <a:buClr>
                <a:srgbClr val="002060"/>
              </a:buClr>
              <a:buNone/>
            </a:pPr>
            <a:endParaRPr lang="cs-CZ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Ovlivňování Růstu HDP vládní politikou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4896544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cs-CZ" sz="2500" b="1" dirty="0" smtClean="0"/>
              <a:t>podpora investic </a:t>
            </a:r>
            <a:r>
              <a:rPr lang="cs-CZ" sz="2400" dirty="0" smtClean="0"/>
              <a:t>(pro akumulaci kapitálu platí zákon klesajících výnosů, neplatí v chudých zemích)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cs-CZ" sz="2500" b="1" dirty="0" smtClean="0"/>
              <a:t>zahraniční investice </a:t>
            </a:r>
            <a:r>
              <a:rPr lang="cs-CZ" sz="2400" dirty="0" smtClean="0"/>
              <a:t>(dovoz </a:t>
            </a:r>
            <a:r>
              <a:rPr lang="cs-CZ" sz="2400" dirty="0" err="1" smtClean="0"/>
              <a:t>know</a:t>
            </a:r>
            <a:r>
              <a:rPr lang="cs-CZ" sz="2400" dirty="0" smtClean="0"/>
              <a:t> </a:t>
            </a:r>
            <a:r>
              <a:rPr lang="cs-CZ" sz="2400" dirty="0" err="1" smtClean="0"/>
              <a:t>how</a:t>
            </a:r>
            <a:r>
              <a:rPr lang="cs-CZ" sz="2400" dirty="0" smtClean="0"/>
              <a:t>) ?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cs-CZ" sz="2500" b="1" dirty="0" smtClean="0"/>
              <a:t>úroveň vzdělání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cs-CZ" sz="2500" b="1" dirty="0" smtClean="0"/>
              <a:t>populační politikou </a:t>
            </a:r>
            <a:r>
              <a:rPr lang="cs-CZ" sz="2500" dirty="0" smtClean="0"/>
              <a:t>?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cs-CZ" sz="2500" b="1" dirty="0" smtClean="0"/>
              <a:t>politickou stabilitou </a:t>
            </a:r>
            <a:r>
              <a:rPr lang="cs-CZ" sz="2400" dirty="0" smtClean="0"/>
              <a:t>(dodržování vlastnic. práv)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cs-CZ" sz="2500" b="1" dirty="0" smtClean="0"/>
              <a:t>podpora výzkumu a vývoje nových technologií</a:t>
            </a:r>
          </a:p>
          <a:p>
            <a:pPr>
              <a:lnSpc>
                <a:spcPct val="150000"/>
              </a:lnSpc>
              <a:buNone/>
            </a:pPr>
            <a:endParaRPr lang="cs-CZ" dirty="0"/>
          </a:p>
        </p:txBody>
      </p:sp>
    </p:spTree>
  </p:cSld>
  <p:clrMapOvr>
    <a:masterClrMapping/>
  </p:clrMapOvr>
  <p:transition>
    <p:wheel spokes="2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8183880" cy="835536"/>
          </a:xfrm>
        </p:spPr>
        <p:txBody>
          <a:bodyPr/>
          <a:lstStyle/>
          <a:p>
            <a:pPr algn="ctr"/>
            <a:r>
              <a:rPr lang="cs-CZ" dirty="0" smtClean="0"/>
              <a:t>Finanční trhy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r>
              <a:rPr lang="cs-CZ" b="1" dirty="0" smtClean="0"/>
              <a:t>Obligace</a:t>
            </a:r>
          </a:p>
          <a:p>
            <a:r>
              <a:rPr lang="cs-CZ" b="1" dirty="0" smtClean="0"/>
              <a:t>Akcie</a:t>
            </a:r>
            <a:r>
              <a:rPr lang="cs-CZ" dirty="0" smtClean="0"/>
              <a:t> </a:t>
            </a:r>
            <a:r>
              <a:rPr lang="cs-CZ" sz="2000" dirty="0" smtClean="0"/>
              <a:t>(P/E = poměr ceny k výnosům,   </a:t>
            </a:r>
          </a:p>
          <a:p>
            <a:pPr>
              <a:buNone/>
            </a:pPr>
            <a:r>
              <a:rPr lang="cs-CZ" sz="2000" dirty="0" smtClean="0"/>
              <a:t>              obvykle by se měl pohybovat kolem 15)</a:t>
            </a:r>
          </a:p>
          <a:p>
            <a:pPr algn="ctr">
              <a:buNone/>
            </a:pPr>
            <a:r>
              <a:rPr lang="cs-CZ" b="1" dirty="0" smtClean="0"/>
              <a:t>akciový trh: </a:t>
            </a:r>
          </a:p>
          <a:p>
            <a:r>
              <a:rPr lang="cs-CZ" dirty="0" smtClean="0"/>
              <a:t>akciový index = průměrná cena určité skupiny akcií</a:t>
            </a:r>
            <a:endParaRPr lang="cs-CZ" b="1" dirty="0" smtClean="0"/>
          </a:p>
          <a:p>
            <a:pPr>
              <a:spcAft>
                <a:spcPts val="600"/>
              </a:spcAft>
            </a:pPr>
            <a:r>
              <a:rPr lang="cs-CZ" i="1" dirty="0" err="1" smtClean="0">
                <a:solidFill>
                  <a:srgbClr val="C00000"/>
                </a:solidFill>
              </a:rPr>
              <a:t>Dow</a:t>
            </a:r>
            <a:r>
              <a:rPr lang="cs-CZ" i="1" dirty="0" smtClean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Jonesův</a:t>
            </a:r>
            <a:r>
              <a:rPr lang="cs-CZ" i="1" dirty="0" smtClean="0">
                <a:solidFill>
                  <a:srgbClr val="C00000"/>
                </a:solidFill>
              </a:rPr>
              <a:t> průmyslový index </a:t>
            </a:r>
            <a:r>
              <a:rPr lang="cs-CZ" sz="2400" dirty="0" smtClean="0"/>
              <a:t>(od 1896), 30 </a:t>
            </a:r>
            <a:r>
              <a:rPr lang="cs-CZ" sz="2400" dirty="0" err="1" smtClean="0"/>
              <a:t>nejvýz.amer.společností</a:t>
            </a:r>
            <a:endParaRPr lang="cs-CZ" sz="2400" dirty="0" smtClean="0"/>
          </a:p>
          <a:p>
            <a:r>
              <a:rPr lang="cs-CZ" i="1" dirty="0" smtClean="0">
                <a:solidFill>
                  <a:srgbClr val="C00000"/>
                </a:solidFill>
              </a:rPr>
              <a:t>Standard &amp; </a:t>
            </a:r>
            <a:r>
              <a:rPr lang="cs-CZ" i="1" dirty="0" err="1" smtClean="0">
                <a:solidFill>
                  <a:srgbClr val="C00000"/>
                </a:solidFill>
              </a:rPr>
              <a:t>Poor</a:t>
            </a:r>
            <a:r>
              <a:rPr lang="cs-CZ" i="1" dirty="0" smtClean="0">
                <a:solidFill>
                  <a:srgbClr val="C00000"/>
                </a:solidFill>
              </a:rPr>
              <a:t>'s 500 index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– akcie 500 důležitých společností</a:t>
            </a:r>
          </a:p>
          <a:p>
            <a:r>
              <a:rPr lang="cs-CZ" dirty="0" smtClean="0"/>
              <a:t>indexy ostře sledovány, je pohlíženo na ně jako na indikátory vývoje ekonomiky </a:t>
            </a:r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Investiční fondy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Indexové fondy – </a:t>
            </a:r>
            <a:r>
              <a:rPr lang="cs-CZ" sz="2400" dirty="0" smtClean="0"/>
              <a:t>nakupují všechny akcie v indexech, neboť jejich zisky kopírují vývoj trhu </a:t>
            </a:r>
            <a:r>
              <a:rPr lang="cs-CZ" sz="2000" dirty="0" smtClean="0"/>
              <a:t>(lepší zisky než ostatní fondy, neboť spoří náklady na řízení portfolia a platby za změnu struktury akcií 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dirty="0" smtClean="0"/>
              <a:t>Úroková míra vyrovnává nabídku a poptávku po úsporách a úvěrech</a:t>
            </a:r>
            <a:endParaRPr lang="cs-CZ" dirty="0"/>
          </a:p>
        </p:txBody>
      </p:sp>
    </p:spTree>
  </p:cSld>
  <p:clrMapOvr>
    <a:masterClrMapping/>
  </p:clrMapOvr>
  <p:transition>
    <p:wheel spokes="2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183880" cy="1051560"/>
          </a:xfrm>
        </p:spPr>
        <p:txBody>
          <a:bodyPr/>
          <a:lstStyle/>
          <a:p>
            <a:pPr algn="ctr"/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404664"/>
            <a:ext cx="8183880" cy="5400600"/>
          </a:xfrm>
        </p:spPr>
        <p:txBody>
          <a:bodyPr/>
          <a:lstStyle/>
          <a:p>
            <a:pPr>
              <a:buNone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Míra nezaměstnanosti </a:t>
            </a:r>
            <a:r>
              <a:rPr lang="cs-CZ" sz="2400" dirty="0" smtClean="0"/>
              <a:t>- podíl nezaměstnaných ke všem osobám schopným pracovat </a:t>
            </a:r>
          </a:p>
          <a:p>
            <a:pPr>
              <a:buNone/>
            </a:pPr>
            <a:r>
              <a:rPr lang="cs-CZ" sz="2400" dirty="0" smtClean="0"/>
              <a:t>  (tedy i zaměstnaným a nezaměstnaným) 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Přirozená míra nezaměstnanosti – normální míra nezaměstnanosti, kolem které kolísá míra nezaměstnanosti </a:t>
            </a:r>
          </a:p>
        </p:txBody>
      </p:sp>
    </p:spTree>
  </p:cSld>
  <p:clrMapOvr>
    <a:masterClrMapping/>
  </p:clrMapOvr>
  <p:transition>
    <p:wheel spokes="2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259632" y="33265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Míra nezaměstnanosti  v České republice  1991 - 2019</a:t>
            </a:r>
            <a:endParaRPr lang="cs-CZ" sz="20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48680"/>
            <a:ext cx="8421950" cy="54006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483768" y="602128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rok 2018</a:t>
            </a:r>
            <a:endParaRPr lang="cs-CZ" sz="24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183880" cy="1051560"/>
          </a:xfrm>
        </p:spPr>
        <p:txBody>
          <a:bodyPr/>
          <a:lstStyle/>
          <a:p>
            <a:pPr algn="ctr"/>
            <a:r>
              <a:rPr lang="cs-CZ" dirty="0" smtClean="0"/>
              <a:t>Příčiny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183880" cy="55446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400" b="1" i="1" dirty="0" smtClean="0"/>
              <a:t>zákon o minimální mzdě </a:t>
            </a:r>
            <a:r>
              <a:rPr lang="cs-CZ" sz="2000" dirty="0" smtClean="0"/>
              <a:t>– pokud je min.mzda nad tržní cenou mzdy, vzniká přebytek nabídky práce nad poptávkou </a:t>
            </a:r>
            <a:r>
              <a:rPr lang="cs-CZ" sz="2000" dirty="0" smtClean="0">
                <a:latin typeface="Calibri"/>
              </a:rPr>
              <a:t>→ </a:t>
            </a:r>
            <a:r>
              <a:rPr lang="cs-CZ" sz="2000" dirty="0" smtClean="0"/>
              <a:t>nezaměstnanost</a:t>
            </a:r>
          </a:p>
          <a:p>
            <a:pPr>
              <a:spcAft>
                <a:spcPts val="600"/>
              </a:spcAft>
            </a:pPr>
            <a:r>
              <a:rPr lang="cs-CZ" sz="2400" b="1" i="1" dirty="0" smtClean="0"/>
              <a:t>odbory a kolektivní vyjednávání </a:t>
            </a:r>
            <a:r>
              <a:rPr lang="cs-CZ" sz="2000" dirty="0" smtClean="0"/>
              <a:t>- zvýšení mezd může vést k následnému propouštění  </a:t>
            </a:r>
          </a:p>
          <a:p>
            <a:pPr>
              <a:spcAft>
                <a:spcPts val="0"/>
              </a:spcAft>
            </a:pPr>
            <a:r>
              <a:rPr lang="cs-CZ" sz="2400" b="1" i="1" dirty="0" smtClean="0"/>
              <a:t>mzdová renta </a:t>
            </a:r>
            <a:r>
              <a:rPr lang="cs-CZ" sz="2400" dirty="0" smtClean="0"/>
              <a:t>– </a:t>
            </a:r>
            <a:r>
              <a:rPr lang="cs-CZ" sz="2000" dirty="0" smtClean="0"/>
              <a:t>zaměstnavatel zaplatí zaměstnancům více než musí, jeho odchod z firmy by byl pro firmu ztrátou, zdravotně ohrožující práce, zamezení fluktuace lidí, zvyšují pracovní úsilí (Henry Ford r.1912)</a:t>
            </a:r>
          </a:p>
          <a:p>
            <a:r>
              <a:rPr lang="cs-CZ" sz="2400" b="1" i="1" dirty="0" smtClean="0"/>
              <a:t>náhrada lidí za stroje </a:t>
            </a:r>
            <a:r>
              <a:rPr lang="cs-CZ" sz="2000" dirty="0" smtClean="0"/>
              <a:t>– </a:t>
            </a:r>
            <a:r>
              <a:rPr lang="cs-CZ" sz="2000" dirty="0" err="1" smtClean="0"/>
              <a:t>stroje</a:t>
            </a:r>
            <a:r>
              <a:rPr lang="cs-CZ" sz="2000" dirty="0" smtClean="0"/>
              <a:t> obecně levnější než lidská pracovní síla</a:t>
            </a:r>
          </a:p>
          <a:p>
            <a:pPr>
              <a:spcAft>
                <a:spcPts val="600"/>
              </a:spcAft>
            </a:pPr>
            <a:r>
              <a:rPr lang="cs-CZ" sz="2400" b="1" i="1" dirty="0" smtClean="0"/>
              <a:t>příliš vysoké sociální dávky</a:t>
            </a:r>
            <a:endParaRPr lang="cs-CZ" sz="2000" dirty="0" smtClean="0"/>
          </a:p>
          <a:p>
            <a:r>
              <a:rPr lang="cs-CZ" sz="2400" b="1" i="1" dirty="0" smtClean="0"/>
              <a:t>omezení migrace za prací  </a:t>
            </a:r>
            <a:r>
              <a:rPr lang="cs-CZ" sz="2000" dirty="0" smtClean="0"/>
              <a:t>- svázanost s prostředím, s majetkem (rodinným domem), rodinou…</a:t>
            </a:r>
          </a:p>
          <a:p>
            <a:endParaRPr lang="cs-CZ" sz="20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dmin\Desktop\stažený soub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41689"/>
            <a:ext cx="6480720" cy="437554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Centrální banka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30352"/>
            <a:ext cx="8363272" cy="49148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b="1" dirty="0" smtClean="0"/>
              <a:t>Operace na volném trhu </a:t>
            </a:r>
            <a:r>
              <a:rPr lang="cs-CZ" sz="2400" dirty="0" smtClean="0"/>
              <a:t>– centrální banka (CB) nakupuje a prodává státní dluhopisy bankám</a:t>
            </a:r>
          </a:p>
          <a:p>
            <a:pPr>
              <a:spcAft>
                <a:spcPts val="1200"/>
              </a:spcAft>
            </a:pPr>
            <a:r>
              <a:rPr lang="cs-CZ" b="1" dirty="0" smtClean="0"/>
              <a:t>Povinné minimální rezervy </a:t>
            </a:r>
            <a:r>
              <a:rPr lang="cs-CZ" sz="2400" dirty="0" smtClean="0"/>
              <a:t>určité procento z vkladů (nebankovních subjektů), které banka musí držet jako rezervu v podobě vkladu na účtu u centrální banky (USA 10%, </a:t>
            </a:r>
            <a:r>
              <a:rPr lang="cs-CZ" sz="2400" dirty="0" err="1" smtClean="0"/>
              <a:t>Eurozóna</a:t>
            </a:r>
            <a:r>
              <a:rPr lang="cs-CZ" sz="2400" dirty="0" smtClean="0"/>
              <a:t> 2%),</a:t>
            </a:r>
          </a:p>
          <a:p>
            <a:pPr>
              <a:spcAft>
                <a:spcPts val="1200"/>
              </a:spcAft>
              <a:buNone/>
            </a:pPr>
            <a:r>
              <a:rPr lang="cs-CZ" sz="2400" dirty="0" smtClean="0"/>
              <a:t>  (peněžní multiplikátor)</a:t>
            </a:r>
          </a:p>
          <a:p>
            <a:r>
              <a:rPr lang="cs-CZ" b="1" dirty="0" smtClean="0"/>
              <a:t>Diskontní sazba </a:t>
            </a:r>
            <a:r>
              <a:rPr lang="cs-CZ" sz="2400" dirty="0" smtClean="0"/>
              <a:t> - úroková sazba, za kterou si banky mohou půjčit rezervy od centrální banky                    </a:t>
            </a:r>
          </a:p>
        </p:txBody>
      </p:sp>
    </p:spTree>
  </p:cSld>
  <p:clrMapOvr>
    <a:masterClrMapping/>
  </p:clrMapOvr>
  <p:transition>
    <p:wheel spokes="2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Inflace a zadlužování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30352"/>
            <a:ext cx="8496944" cy="498688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cs-CZ" sz="2400" dirty="0" smtClean="0"/>
              <a:t>  Příklad:</a:t>
            </a:r>
          </a:p>
          <a:p>
            <a:pPr>
              <a:spcAft>
                <a:spcPts val="600"/>
              </a:spcAft>
            </a:pPr>
            <a:r>
              <a:rPr lang="cs-CZ" sz="2400" dirty="0" smtClean="0"/>
              <a:t>Tomáš si vezme půjčku 100 000 Kč se 7% </a:t>
            </a:r>
            <a:r>
              <a:rPr lang="cs-CZ" sz="2400" dirty="0" err="1" smtClean="0"/>
              <a:t>p.a</a:t>
            </a:r>
            <a:r>
              <a:rPr lang="cs-CZ" sz="2400" dirty="0" smtClean="0"/>
              <a:t>. úrokem (složené úročení a fixované) na studium</a:t>
            </a:r>
          </a:p>
          <a:p>
            <a:r>
              <a:rPr lang="cs-CZ" sz="2400" dirty="0" smtClean="0"/>
              <a:t>po 10 letech (70:7=10) začne půjčku splácet, během této doby díky úrokům (složeném úročení) se půjčka zdvojnásobí, tj. na výši 200 000 Kč</a:t>
            </a:r>
          </a:p>
          <a:p>
            <a:pPr>
              <a:buNone/>
            </a:pPr>
            <a:r>
              <a:rPr lang="cs-CZ" dirty="0" smtClean="0"/>
              <a:t>   </a:t>
            </a:r>
          </a:p>
          <a:p>
            <a:pPr>
              <a:buNone/>
            </a:pPr>
            <a:r>
              <a:rPr lang="cs-CZ" dirty="0" smtClean="0"/>
              <a:t>  Jaká bude reálná hodnota půjčky,</a:t>
            </a:r>
          </a:p>
          <a:p>
            <a:pPr>
              <a:spcAft>
                <a:spcPts val="600"/>
              </a:spcAft>
              <a:buNone/>
            </a:pPr>
            <a:r>
              <a:rPr lang="cs-CZ" dirty="0" smtClean="0"/>
              <a:t>  1)pokud inflace bude narůstat </a:t>
            </a:r>
            <a:r>
              <a:rPr lang="cs-CZ" sz="2400" dirty="0" smtClean="0"/>
              <a:t>(hyperinflace) </a:t>
            </a:r>
            <a:r>
              <a:rPr lang="cs-CZ" dirty="0" smtClean="0"/>
              <a:t>?</a:t>
            </a:r>
          </a:p>
          <a:p>
            <a:pPr>
              <a:buNone/>
            </a:pPr>
            <a:r>
              <a:rPr lang="cs-CZ" dirty="0" smtClean="0"/>
              <a:t>  2)pokud se bude inflace snižovat </a:t>
            </a:r>
            <a:r>
              <a:rPr lang="cs-CZ" sz="2400" dirty="0" smtClean="0"/>
              <a:t>(směrem k deflaci) </a:t>
            </a:r>
            <a:r>
              <a:rPr lang="cs-CZ" dirty="0" smtClean="0"/>
              <a:t>?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heel spokes="2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183880" cy="76352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Inflace a investování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640"/>
            <a:ext cx="8820472" cy="576064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cs-CZ" sz="2400" dirty="0" smtClean="0"/>
              <a:t> Příklad:</a:t>
            </a:r>
          </a:p>
          <a:p>
            <a:pPr>
              <a:spcAft>
                <a:spcPts val="600"/>
              </a:spcAft>
            </a:pPr>
            <a:r>
              <a:rPr lang="cs-CZ" sz="2400" dirty="0" smtClean="0"/>
              <a:t>Petr si koupil desetiletý dluhopis ve výši </a:t>
            </a:r>
            <a:r>
              <a:rPr lang="cs-CZ" sz="2400" b="1" dirty="0" smtClean="0"/>
              <a:t>100 000 Kč </a:t>
            </a:r>
            <a:r>
              <a:rPr lang="cs-CZ" sz="2400" dirty="0" smtClean="0"/>
              <a:t>s ročním výnosem 5%</a:t>
            </a:r>
          </a:p>
          <a:p>
            <a:r>
              <a:rPr lang="cs-CZ" sz="2400" dirty="0" smtClean="0"/>
              <a:t>každý rok dostává vyplaceno 5tis.Kč </a:t>
            </a:r>
            <a:r>
              <a:rPr lang="cs-CZ" sz="2400" b="1" dirty="0" smtClean="0"/>
              <a:t>výnos</a:t>
            </a:r>
            <a:r>
              <a:rPr lang="cs-CZ" sz="2400" dirty="0" smtClean="0"/>
              <a:t> bez ohledu na inflaci (10 x 5 = 50 000 Kč)</a:t>
            </a:r>
          </a:p>
          <a:p>
            <a:r>
              <a:rPr lang="cs-CZ" sz="2400" dirty="0" smtClean="0"/>
              <a:t>při nulové inflaci, jeho investice bude mít za 10 let stejnou kupní sílu, jakou má dnes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pokud ale průměrná inflace = </a:t>
            </a:r>
            <a:r>
              <a:rPr lang="cs-CZ" sz="2400" b="1" dirty="0" smtClean="0"/>
              <a:t>3%</a:t>
            </a:r>
            <a:r>
              <a:rPr lang="cs-CZ" sz="2400" dirty="0" smtClean="0"/>
              <a:t>, jeho investice  ze 100 tis.Kč se sníží </a:t>
            </a:r>
            <a:r>
              <a:rPr lang="cs-CZ" sz="2400" b="1" dirty="0" smtClean="0"/>
              <a:t>po 10 letech </a:t>
            </a:r>
            <a:r>
              <a:rPr lang="cs-CZ" sz="2400" dirty="0" smtClean="0"/>
              <a:t>na 74 409 Kč </a:t>
            </a:r>
          </a:p>
          <a:p>
            <a:r>
              <a:rPr lang="cs-CZ" sz="2400" dirty="0" smtClean="0">
                <a:solidFill>
                  <a:srgbClr val="C00000"/>
                </a:solidFill>
              </a:rPr>
              <a:t>Reálná hodnota investice 100 000 - 25 591= </a:t>
            </a:r>
            <a:r>
              <a:rPr lang="cs-CZ" sz="2400" b="1" dirty="0" smtClean="0">
                <a:solidFill>
                  <a:srgbClr val="C00000"/>
                </a:solidFill>
              </a:rPr>
              <a:t>74 409</a:t>
            </a:r>
          </a:p>
          <a:p>
            <a:r>
              <a:rPr lang="cs-CZ" sz="2400" dirty="0" smtClean="0">
                <a:solidFill>
                  <a:srgbClr val="7030A0"/>
                </a:solidFill>
              </a:rPr>
              <a:t>Reálná hodnota výnosu   50 000 – 12 796= </a:t>
            </a:r>
            <a:r>
              <a:rPr lang="cs-CZ" sz="2400" b="1" dirty="0" smtClean="0">
                <a:solidFill>
                  <a:srgbClr val="7030A0"/>
                </a:solidFill>
              </a:rPr>
              <a:t>37 204</a:t>
            </a:r>
          </a:p>
          <a:p>
            <a:pPr>
              <a:spcAft>
                <a:spcPts val="600"/>
              </a:spcAft>
              <a:buNone/>
            </a:pPr>
            <a:r>
              <a:rPr lang="cs-CZ" sz="2400" dirty="0" smtClean="0">
                <a:solidFill>
                  <a:srgbClr val="7030A0"/>
                </a:solidFill>
              </a:rPr>
              <a:t>   </a:t>
            </a:r>
            <a:r>
              <a:rPr lang="cs-CZ" sz="2400" dirty="0" smtClean="0">
                <a:solidFill>
                  <a:srgbClr val="C00000"/>
                </a:solidFill>
              </a:rPr>
              <a:t>74 409 </a:t>
            </a:r>
            <a:r>
              <a:rPr lang="cs-CZ" sz="2400" dirty="0" smtClean="0"/>
              <a:t>+</a:t>
            </a:r>
            <a:r>
              <a:rPr lang="cs-CZ" sz="2400" dirty="0" smtClean="0">
                <a:solidFill>
                  <a:srgbClr val="7030A0"/>
                </a:solidFill>
              </a:rPr>
              <a:t> 37 204 </a:t>
            </a:r>
            <a:r>
              <a:rPr lang="cs-CZ" sz="2400" dirty="0" smtClean="0"/>
              <a:t>= </a:t>
            </a:r>
            <a:r>
              <a:rPr lang="cs-CZ" sz="2400" b="1" dirty="0" smtClean="0"/>
              <a:t>111 613 Kč</a:t>
            </a:r>
          </a:p>
          <a:p>
            <a:pPr>
              <a:buNone/>
            </a:pPr>
            <a:r>
              <a:rPr lang="cs-CZ" sz="2400" dirty="0" smtClean="0"/>
              <a:t>   </a:t>
            </a:r>
            <a:r>
              <a:rPr lang="cs-CZ" sz="2000" dirty="0" smtClean="0"/>
              <a:t>(při průměrné inflaci 6% </a:t>
            </a:r>
            <a:r>
              <a:rPr lang="cs-CZ" sz="2000" dirty="0" smtClean="0">
                <a:latin typeface="Calibri"/>
              </a:rPr>
              <a:t>→</a:t>
            </a:r>
            <a:r>
              <a:rPr lang="cs-CZ" sz="2000" dirty="0" smtClean="0"/>
              <a:t> 83 758 Kč)</a:t>
            </a:r>
          </a:p>
        </p:txBody>
      </p:sp>
    </p:spTree>
  </p:cSld>
  <p:clrMapOvr>
    <a:masterClrMapping/>
  </p:clrMapOvr>
  <p:transition>
    <p:wheel spokes="2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183880" cy="105156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Indexování dle inflace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 Indexované obligace o inflaci = </a:t>
            </a:r>
            <a:r>
              <a:rPr lang="cs-CZ" dirty="0" smtClean="0"/>
              <a:t>úrokové platby i jistina jsou uzpůsobovány podle inflace</a:t>
            </a:r>
          </a:p>
          <a:p>
            <a:pPr>
              <a:buNone/>
            </a:pPr>
            <a:r>
              <a:rPr lang="cs-CZ" dirty="0" smtClean="0"/>
              <a:t>  (velmi vhodné pro penzijní úspory)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se obvykle emitují ve Velké Británii, Kanadě, Austrálii, </a:t>
            </a:r>
            <a:r>
              <a:rPr lang="cs-CZ" dirty="0" err="1" smtClean="0"/>
              <a:t>N.Zélandu</a:t>
            </a:r>
            <a:r>
              <a:rPr lang="cs-CZ" dirty="0" smtClean="0"/>
              <a:t> či Švédsku</a:t>
            </a:r>
          </a:p>
          <a:p>
            <a:pPr>
              <a:buNone/>
            </a:pPr>
            <a:r>
              <a:rPr lang="cs-CZ" dirty="0" smtClean="0"/>
              <a:t> 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Indexované hypotéky (měsíční splátky upravovány podle inflace) ?</a:t>
            </a:r>
            <a:endParaRPr lang="cs-CZ" dirty="0"/>
          </a:p>
        </p:txBody>
      </p:sp>
    </p:spTree>
  </p:cSld>
  <p:clrMapOvr>
    <a:masterClrMapping/>
  </p:clrMapOvr>
  <p:transition>
    <p:wheel spokes="2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183880" cy="86409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Daňové deformace vyvolané inflací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  </a:t>
            </a:r>
            <a:r>
              <a:rPr lang="cs-CZ" sz="2800" dirty="0" smtClean="0"/>
              <a:t>Inflace 0%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   </a:t>
            </a:r>
            <a:r>
              <a:rPr lang="cs-CZ" sz="2800" dirty="0" smtClean="0"/>
              <a:t>Inflace 6%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23528" y="1340768"/>
            <a:ext cx="4392488" cy="4392488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Reálná úroková míra=      </a:t>
            </a:r>
          </a:p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                4%</a:t>
            </a:r>
          </a:p>
          <a:p>
            <a:r>
              <a:rPr lang="cs-CZ" dirty="0" smtClean="0"/>
              <a:t>Nominální ÚM na účtu</a:t>
            </a:r>
          </a:p>
          <a:p>
            <a:pPr>
              <a:buNone/>
            </a:pPr>
            <a:r>
              <a:rPr lang="cs-CZ" dirty="0" smtClean="0"/>
              <a:t>   v bance </a:t>
            </a:r>
            <a:r>
              <a:rPr lang="cs-CZ" b="1" dirty="0" smtClean="0"/>
              <a:t>4%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Daň z úroků 15%</a:t>
            </a:r>
          </a:p>
          <a:p>
            <a:r>
              <a:rPr lang="cs-CZ" dirty="0" smtClean="0"/>
              <a:t>Nominální ÚM po zdanění na účtu = </a:t>
            </a:r>
            <a:r>
              <a:rPr lang="cs-CZ" b="1" dirty="0" smtClean="0"/>
              <a:t>3,4%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C00000"/>
                </a:solidFill>
              </a:rPr>
              <a:t>Reálná ÚM po zdanění=</a:t>
            </a:r>
            <a:r>
              <a:rPr lang="cs-CZ" b="1" dirty="0" smtClean="0">
                <a:solidFill>
                  <a:srgbClr val="C00000"/>
                </a:solidFill>
              </a:rPr>
              <a:t>3,4%       </a:t>
            </a:r>
            <a:r>
              <a:rPr lang="cs-CZ" sz="2800" b="1" dirty="0" smtClean="0">
                <a:solidFill>
                  <a:srgbClr val="C00000"/>
                </a:solidFill>
                <a:latin typeface="Calibri"/>
              </a:rPr>
              <a:t>→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283968" y="1340768"/>
            <a:ext cx="4572000" cy="4429472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Reálná úroková míra= </a:t>
            </a:r>
          </a:p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               4%</a:t>
            </a:r>
          </a:p>
          <a:p>
            <a:r>
              <a:rPr lang="cs-CZ" dirty="0" smtClean="0"/>
              <a:t>Nominální ÚM na účtu v bance </a:t>
            </a:r>
            <a:r>
              <a:rPr lang="cs-CZ" b="1" dirty="0" smtClean="0"/>
              <a:t>10%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Daň z úroků 15%</a:t>
            </a:r>
          </a:p>
          <a:p>
            <a:r>
              <a:rPr lang="cs-CZ" dirty="0" smtClean="0"/>
              <a:t>Nominální ÚM po zdanění na účtu = </a:t>
            </a:r>
            <a:r>
              <a:rPr lang="cs-CZ" b="1" dirty="0" smtClean="0"/>
              <a:t>8,5%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C00000"/>
                </a:solidFill>
              </a:rPr>
              <a:t>Reálná ÚM po zdanění=</a:t>
            </a:r>
            <a:r>
              <a:rPr lang="cs-CZ" b="1" dirty="0" smtClean="0">
                <a:solidFill>
                  <a:srgbClr val="C00000"/>
                </a:solidFill>
              </a:rPr>
              <a:t>2,5%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8183880" cy="83553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Inflace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404664"/>
            <a:ext cx="8183880" cy="54189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200" dirty="0" smtClean="0"/>
              <a:t>primární příčinou inflace je především růst množství peněz v dané ekonomice</a:t>
            </a:r>
          </a:p>
          <a:p>
            <a:r>
              <a:rPr lang="cs-CZ" sz="2200" dirty="0" smtClean="0"/>
              <a:t>aby centrální banka udržela stabilní ceny, musí mít pevně pod kontrolou peněžní nabídku</a:t>
            </a:r>
          </a:p>
          <a:p>
            <a:pPr>
              <a:buNone/>
            </a:pPr>
            <a:endParaRPr lang="cs-CZ" sz="2200" dirty="0" smtClean="0"/>
          </a:p>
          <a:p>
            <a:r>
              <a:rPr lang="cs-CZ" sz="2200" dirty="0" smtClean="0"/>
              <a:t>inflace kromě úrokové míry, rovněž zvyšuje nominální příjmy (princip neutrality)</a:t>
            </a:r>
          </a:p>
          <a:p>
            <a:endParaRPr lang="cs-CZ" sz="2200" dirty="0" smtClean="0"/>
          </a:p>
          <a:p>
            <a:r>
              <a:rPr lang="cs-CZ" sz="2200" dirty="0" smtClean="0"/>
              <a:t>vláda může platit své výdaje prostým tištěním peněz, </a:t>
            </a:r>
          </a:p>
          <a:p>
            <a:pPr>
              <a:buNone/>
            </a:pPr>
            <a:r>
              <a:rPr lang="cs-CZ" sz="2200" dirty="0" smtClean="0"/>
              <a:t>   to pak přerůstá často v hyperinflaci (I = převyšující 50% měsíčně)</a:t>
            </a:r>
          </a:p>
          <a:p>
            <a:r>
              <a:rPr lang="cs-CZ" sz="2000" dirty="0" smtClean="0"/>
              <a:t>např. hyperinflace kolem r. 1920 v Německu, Rakousku, Maďarsku,Polsku, 1993 v Srbsku, aktuálně Venezuela</a:t>
            </a:r>
            <a:endParaRPr lang="cs-CZ" sz="2000" dirty="0"/>
          </a:p>
        </p:txBody>
      </p:sp>
    </p:spTree>
  </p:cSld>
  <p:clrMapOvr>
    <a:masterClrMapping/>
  </p:clrMapOvr>
  <p:transition>
    <p:wheel spokes="2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Inflace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</a:t>
            </a:r>
          </a:p>
          <a:p>
            <a:pPr algn="ctr">
              <a:buNone/>
            </a:pPr>
            <a:r>
              <a:rPr lang="cs-CZ" dirty="0" smtClean="0"/>
              <a:t>Jakými nástroji lze regulovat inflaci?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ransition>
    <p:wheel spokes="2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183880" cy="105156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7030A0"/>
                </a:solidFill>
              </a:rPr>
              <a:t>Mezinárodní obchod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sz="2400" dirty="0" smtClean="0"/>
              <a:t>jaký bude mít volný obchod mezi státy vliv, lze zjistit porovnáním </a:t>
            </a:r>
            <a:r>
              <a:rPr lang="cs-CZ" sz="2400" dirty="0" smtClean="0">
                <a:solidFill>
                  <a:srgbClr val="C00000"/>
                </a:solidFill>
              </a:rPr>
              <a:t>domácí ceny </a:t>
            </a:r>
            <a:r>
              <a:rPr lang="cs-CZ" sz="2400" dirty="0" smtClean="0"/>
              <a:t>a </a:t>
            </a:r>
            <a:r>
              <a:rPr lang="cs-CZ" sz="2400" dirty="0" smtClean="0">
                <a:solidFill>
                  <a:srgbClr val="C00000"/>
                </a:solidFill>
              </a:rPr>
              <a:t>světové ceny</a:t>
            </a:r>
          </a:p>
          <a:p>
            <a:r>
              <a:rPr lang="cs-CZ" sz="2400" b="1" dirty="0" smtClean="0"/>
              <a:t>nízká domácí cena </a:t>
            </a:r>
            <a:r>
              <a:rPr lang="cs-CZ" sz="2400" dirty="0" smtClean="0"/>
              <a:t>– země má komparativní výhodu – země se stane </a:t>
            </a:r>
            <a:r>
              <a:rPr lang="cs-CZ" sz="2400" b="1" dirty="0" smtClean="0"/>
              <a:t>vývozcem  </a:t>
            </a:r>
            <a:r>
              <a:rPr lang="cs-CZ" sz="2400" dirty="0" smtClean="0"/>
              <a:t>(spotřebitelé daného zboží jsou na tom hůře než výrobci v dané zemi)</a:t>
            </a:r>
            <a:endParaRPr lang="cs-CZ" sz="2400" b="1" dirty="0" smtClean="0"/>
          </a:p>
          <a:p>
            <a:r>
              <a:rPr lang="cs-CZ" sz="2400" b="1" dirty="0" smtClean="0"/>
              <a:t>vysoká domácí cena </a:t>
            </a:r>
            <a:r>
              <a:rPr lang="cs-CZ" sz="2400" dirty="0" smtClean="0"/>
              <a:t>– komparativní výhodu ve výrobě má zbytek světa - země se stává </a:t>
            </a:r>
            <a:r>
              <a:rPr lang="cs-CZ" sz="2400" b="1" dirty="0" smtClean="0"/>
              <a:t>dovozcem</a:t>
            </a:r>
            <a:r>
              <a:rPr lang="cs-CZ" sz="2400" dirty="0" smtClean="0"/>
              <a:t> (spotřebitelé daného zboží jsou na tom lépe než výrobci v dané zemi)</a:t>
            </a:r>
          </a:p>
          <a:p>
            <a:r>
              <a:rPr lang="cs-CZ" sz="2400" dirty="0" smtClean="0">
                <a:solidFill>
                  <a:srgbClr val="C00000"/>
                </a:solidFill>
              </a:rPr>
              <a:t>v obou případech přínosy z obchodování převyšují ztráty, obvykle roste bohatství země (levnější zboží, specializace, efektivita)</a:t>
            </a:r>
            <a:endParaRPr lang="cs-CZ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183880" cy="105156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7030A0"/>
                </a:solidFill>
              </a:rPr>
              <a:t>Mezinárodní obchod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5328592"/>
          </a:xfrm>
        </p:spPr>
        <p:txBody>
          <a:bodyPr/>
          <a:lstStyle/>
          <a:p>
            <a:r>
              <a:rPr lang="cs-CZ" sz="2400" dirty="0" smtClean="0"/>
              <a:t>mezinárodní obchod je ve své podstatě arbitráž na světovém trhu zboží, statek je kupován na levném trhu jedné země, aby byl prodáván na dražším trhu jiné země</a:t>
            </a:r>
          </a:p>
          <a:p>
            <a:r>
              <a:rPr lang="cs-CZ" sz="2000" dirty="0" smtClean="0"/>
              <a:t>přínosy z obchodu vyniknou srovnáním produkčních možností obou ekonomik před a po mezinárodní specializaci</a:t>
            </a:r>
          </a:p>
          <a:p>
            <a:pPr>
              <a:buNone/>
            </a:pPr>
            <a:r>
              <a:rPr lang="cs-CZ" sz="2400" dirty="0" smtClean="0">
                <a:solidFill>
                  <a:srgbClr val="7030A0"/>
                </a:solidFill>
              </a:rPr>
              <a:t>                           Příklad</a:t>
            </a:r>
          </a:p>
          <a:p>
            <a:pPr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Před: země A 230 jednotek potravin, 25 jednotek oděvů </a:t>
            </a:r>
          </a:p>
          <a:p>
            <a:pPr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	      země B 68 jednotek potravin, 35 jednotek oděvů </a:t>
            </a:r>
          </a:p>
          <a:p>
            <a:pPr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	      celkem: 298 jednotek potravin, 60 jednotek oděvů</a:t>
            </a:r>
          </a:p>
          <a:p>
            <a:pPr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         množství práce 400 + </a:t>
            </a:r>
            <a:r>
              <a:rPr lang="cs-CZ" sz="2000" dirty="0" err="1" smtClean="0">
                <a:solidFill>
                  <a:srgbClr val="7030A0"/>
                </a:solidFill>
              </a:rPr>
              <a:t>400</a:t>
            </a:r>
            <a:r>
              <a:rPr lang="cs-CZ" sz="2000" dirty="0" smtClean="0">
                <a:solidFill>
                  <a:srgbClr val="7030A0"/>
                </a:solidFill>
              </a:rPr>
              <a:t> = 800 h</a:t>
            </a:r>
          </a:p>
          <a:p>
            <a:pPr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Po specializaci:</a:t>
            </a:r>
          </a:p>
          <a:p>
            <a:pPr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         celkem: 350 jednotek potravin, 80 jednotek oděvů</a:t>
            </a:r>
          </a:p>
          <a:p>
            <a:pPr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         množství práce 400 + </a:t>
            </a:r>
            <a:r>
              <a:rPr lang="cs-CZ" sz="2000" dirty="0" err="1" smtClean="0">
                <a:solidFill>
                  <a:srgbClr val="7030A0"/>
                </a:solidFill>
              </a:rPr>
              <a:t>400</a:t>
            </a:r>
            <a:r>
              <a:rPr lang="cs-CZ" sz="2000" dirty="0" smtClean="0">
                <a:solidFill>
                  <a:srgbClr val="7030A0"/>
                </a:solidFill>
              </a:rPr>
              <a:t> = 800 h</a:t>
            </a:r>
          </a:p>
          <a:p>
            <a:pPr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		</a:t>
            </a:r>
          </a:p>
          <a:p>
            <a:pPr lvl="1"/>
            <a:endParaRPr lang="cs-CZ" sz="2000" dirty="0"/>
          </a:p>
        </p:txBody>
      </p:sp>
    </p:spTree>
  </p:cSld>
  <p:clrMapOvr>
    <a:masterClrMapping/>
  </p:clrMapOvr>
  <p:transition>
    <p:wheel spokes="2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183880" cy="105156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7030A0"/>
                </a:solidFill>
              </a:rPr>
              <a:t>Mezinárodní obchod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sz="2400" b="1" dirty="0" smtClean="0"/>
              <a:t>Clo</a:t>
            </a:r>
            <a:r>
              <a:rPr lang="cs-CZ" sz="2400" dirty="0" smtClean="0"/>
              <a:t>, tj. daň z dovozu, snižuje přínosy z obchodování. Ačkoliv jsou na tom domácí výrobci lépe a vláda má příjem navíc, ztráty spotřebitelů tyto přínosy převýší</a:t>
            </a:r>
          </a:p>
          <a:p>
            <a:pPr>
              <a:spcAft>
                <a:spcPts val="1200"/>
              </a:spcAft>
            </a:pPr>
            <a:r>
              <a:rPr lang="cs-CZ" sz="2400" b="1" dirty="0" smtClean="0"/>
              <a:t>Dovozní kvóta </a:t>
            </a:r>
            <a:r>
              <a:rPr lang="cs-CZ" sz="2400" dirty="0" smtClean="0"/>
              <a:t>má podobný vliv jako clo. Při jejím zavedení však získávají držitelé dovozních licencí příjem, který by ze cla získala vláda</a:t>
            </a:r>
          </a:p>
          <a:p>
            <a:pPr>
              <a:spcAft>
                <a:spcPts val="1200"/>
              </a:spcAft>
            </a:pPr>
            <a:r>
              <a:rPr lang="cs-CZ" sz="2400" dirty="0" smtClean="0"/>
              <a:t>různé </a:t>
            </a:r>
            <a:r>
              <a:rPr lang="cs-CZ" sz="2400" b="1" dirty="0" smtClean="0"/>
              <a:t>argumenty pro omezení obchodu</a:t>
            </a:r>
            <a:r>
              <a:rPr lang="cs-CZ" sz="2400" dirty="0" smtClean="0"/>
              <a:t>: ochrana pracovních míst, obrana národní bezpečnosti, pomoc rozvíjejícím se odvětvím, reakce na omezení obchodu ze zahraničí apod. </a:t>
            </a:r>
            <a:endParaRPr lang="cs-CZ" sz="2400" dirty="0" smtClean="0">
              <a:solidFill>
                <a:srgbClr val="C00000"/>
              </a:solidFill>
            </a:endParaRPr>
          </a:p>
          <a:p>
            <a:endParaRPr lang="cs-CZ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966787"/>
          </a:xfrm>
        </p:spPr>
        <p:txBody>
          <a:bodyPr anchor="t"/>
          <a:lstStyle/>
          <a:p>
            <a:pPr>
              <a:defRPr/>
            </a:pPr>
            <a:r>
              <a:rPr lang="cs-CZ" dirty="0" smtClean="0">
                <a:solidFill>
                  <a:srgbClr val="7030A0"/>
                </a:solidFill>
              </a:rPr>
              <a:t>Pojištění vkladů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>
              <a:spcAft>
                <a:spcPts val="600"/>
              </a:spcAft>
              <a:buFont typeface="Wingdings 2" pitchFamily="18" charset="2"/>
              <a:buNone/>
            </a:pPr>
            <a:r>
              <a:rPr lang="cs-CZ" smtClean="0"/>
              <a:t> Pojistný limit je </a:t>
            </a:r>
            <a:r>
              <a:rPr lang="cs-CZ" b="1" smtClean="0"/>
              <a:t>100tis. EUR </a:t>
            </a:r>
            <a:r>
              <a:rPr lang="cs-CZ" smtClean="0"/>
              <a:t>na osobu (fyzickou či právnickou) a finanční instituci. </a:t>
            </a:r>
          </a:p>
          <a:p>
            <a:pPr algn="ctr">
              <a:buFont typeface="Wingdings 2" pitchFamily="18" charset="2"/>
              <a:buNone/>
            </a:pPr>
            <a:endParaRPr lang="cs-CZ" smtClean="0"/>
          </a:p>
          <a:p>
            <a:pPr>
              <a:buFont typeface="Wingdings 2" pitchFamily="18" charset="2"/>
              <a:buNone/>
            </a:pPr>
            <a:r>
              <a:rPr lang="cs-CZ" smtClean="0"/>
              <a:t>pouze vklady u:</a:t>
            </a:r>
          </a:p>
          <a:p>
            <a:pPr>
              <a:buFont typeface="Wingdings" pitchFamily="2" charset="2"/>
              <a:buChar char="§"/>
            </a:pPr>
            <a:r>
              <a:rPr lang="cs-CZ" b="1" smtClean="0"/>
              <a:t>banky</a:t>
            </a:r>
          </a:p>
          <a:p>
            <a:pPr>
              <a:buFont typeface="Wingdings" pitchFamily="2" charset="2"/>
              <a:buChar char="§"/>
            </a:pPr>
            <a:r>
              <a:rPr lang="cs-CZ" b="1" smtClean="0"/>
              <a:t>stavební</a:t>
            </a:r>
            <a:r>
              <a:rPr lang="cs-CZ" smtClean="0"/>
              <a:t> </a:t>
            </a:r>
            <a:r>
              <a:rPr lang="cs-CZ" b="1" smtClean="0"/>
              <a:t>spořitelny</a:t>
            </a:r>
          </a:p>
          <a:p>
            <a:pPr>
              <a:buFont typeface="Wingdings" pitchFamily="2" charset="2"/>
              <a:buChar char="§"/>
            </a:pPr>
            <a:r>
              <a:rPr lang="cs-CZ" b="1" smtClean="0"/>
              <a:t>družstevní záložny</a:t>
            </a:r>
          </a:p>
        </p:txBody>
      </p:sp>
      <p:pic>
        <p:nvPicPr>
          <p:cNvPr id="89092" name="Obrázek 4" descr="images1HQ9HRJ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168525"/>
            <a:ext cx="31686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Obchodní bilance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</a:t>
            </a:r>
            <a:r>
              <a:rPr lang="cs-CZ" b="1" dirty="0" smtClean="0"/>
              <a:t>Obchodní bilance </a:t>
            </a:r>
            <a:r>
              <a:rPr lang="cs-CZ" dirty="0" smtClean="0"/>
              <a:t>= hodnota vývozu mínus hodnota dovozu (čistý vývoz)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Přebytek </a:t>
            </a:r>
            <a:r>
              <a:rPr lang="cs-CZ" dirty="0" smtClean="0"/>
              <a:t>obchodní bilance = převis vývozu nad dovozem</a:t>
            </a:r>
          </a:p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Deficit</a:t>
            </a:r>
            <a:r>
              <a:rPr lang="cs-CZ" dirty="0" smtClean="0"/>
              <a:t> obchodní bilance = převis dovozu nad vývozem</a:t>
            </a:r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latebni-bilance-cr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126838" cy="538965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619672" y="33265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Platební bilance ČR</a:t>
            </a:r>
            <a:endParaRPr lang="cs-CZ" sz="2800" b="1" dirty="0"/>
          </a:p>
        </p:txBody>
      </p:sp>
    </p:spTree>
  </p:cSld>
  <p:clrMapOvr>
    <a:masterClrMapping/>
  </p:clrMapOvr>
  <p:transition>
    <p:wheel spokes="2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03964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611560" y="4797152"/>
            <a:ext cx="7776864" cy="1754326"/>
          </a:xfrm>
          <a:prstGeom prst="rect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Vyrovnávačem platební bilance je </a:t>
            </a:r>
            <a:r>
              <a:rPr lang="cs-CZ" b="1" dirty="0" smtClean="0">
                <a:solidFill>
                  <a:srgbClr val="7030A0"/>
                </a:solidFill>
              </a:rPr>
              <a:t>volně pohyblivý měnový kurz </a:t>
            </a:r>
            <a:r>
              <a:rPr lang="cs-CZ" dirty="0" smtClean="0">
                <a:solidFill>
                  <a:srgbClr val="C00000"/>
                </a:solidFill>
              </a:rPr>
              <a:t>nebo </a:t>
            </a:r>
            <a:r>
              <a:rPr lang="cs-CZ" b="1" dirty="0" smtClean="0">
                <a:solidFill>
                  <a:srgbClr val="C00000"/>
                </a:solidFill>
              </a:rPr>
              <a:t>devizové rezervy </a:t>
            </a:r>
            <a:r>
              <a:rPr lang="cs-CZ" dirty="0" smtClean="0">
                <a:solidFill>
                  <a:srgbClr val="C00000"/>
                </a:solidFill>
              </a:rPr>
              <a:t>(není-li volně pohyblivý měnový kurz).</a:t>
            </a:r>
          </a:p>
          <a:p>
            <a:endParaRPr lang="cs-CZ" dirty="0" smtClean="0">
              <a:solidFill>
                <a:srgbClr val="C00000"/>
              </a:solidFill>
            </a:endParaRPr>
          </a:p>
          <a:p>
            <a:r>
              <a:rPr lang="cs-CZ" dirty="0" smtClean="0">
                <a:solidFill>
                  <a:srgbClr val="7030A0"/>
                </a:solidFill>
              </a:rPr>
              <a:t>růst investic </a:t>
            </a:r>
            <a:r>
              <a:rPr lang="cs-CZ" dirty="0" smtClean="0">
                <a:solidFill>
                  <a:srgbClr val="7030A0"/>
                </a:solidFill>
                <a:latin typeface="Calibri"/>
              </a:rPr>
              <a:t>→zvyšuje úrokovou míru → vyvolá přebytek finančního účtu </a:t>
            </a:r>
            <a:r>
              <a:rPr lang="cs-CZ" dirty="0" err="1" smtClean="0">
                <a:solidFill>
                  <a:srgbClr val="7030A0"/>
                </a:solidFill>
                <a:latin typeface="Calibri"/>
              </a:rPr>
              <a:t>p.bilance</a:t>
            </a:r>
            <a:r>
              <a:rPr lang="cs-CZ" dirty="0" smtClean="0">
                <a:solidFill>
                  <a:srgbClr val="7030A0"/>
                </a:solidFill>
                <a:latin typeface="Calibri"/>
              </a:rPr>
              <a:t> →zhodnocení měny →vyvolá schodek na běžném účtu platební bilance</a:t>
            </a:r>
            <a:endParaRPr lang="cs-CZ" dirty="0" smtClean="0">
              <a:solidFill>
                <a:srgbClr val="7030A0"/>
              </a:solidFill>
            </a:endParaRPr>
          </a:p>
          <a:p>
            <a:endParaRPr lang="cs-CZ" dirty="0"/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6660232" y="5085184"/>
            <a:ext cx="0" cy="504056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/>
          <a:lstStyle/>
          <a:p>
            <a:pPr algn="ctr"/>
            <a:r>
              <a:rPr lang="cs-CZ" dirty="0" smtClean="0"/>
              <a:t>Měnový kurz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30352"/>
            <a:ext cx="8424936" cy="5130896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  </a:t>
            </a:r>
          </a:p>
          <a:p>
            <a:pPr algn="ctr">
              <a:buNone/>
            </a:pPr>
            <a:r>
              <a:rPr lang="cs-CZ" b="1" dirty="0" smtClean="0"/>
              <a:t>   Měnový kurz </a:t>
            </a:r>
            <a:r>
              <a:rPr lang="cs-CZ" dirty="0" smtClean="0"/>
              <a:t>= cena jedné měny     </a:t>
            </a:r>
          </a:p>
          <a:p>
            <a:pPr algn="ctr">
              <a:buNone/>
            </a:pPr>
            <a:r>
              <a:rPr lang="cs-CZ" dirty="0" smtClean="0"/>
              <a:t>   vyjádřená v jednotkách měny jiné</a:t>
            </a:r>
          </a:p>
          <a:p>
            <a:pPr>
              <a:buNone/>
            </a:pPr>
            <a:r>
              <a:rPr lang="cs-CZ" sz="2400" dirty="0" smtClean="0"/>
              <a:t>                  (nominální měnový kurz)</a:t>
            </a:r>
          </a:p>
          <a:p>
            <a:pPr>
              <a:spcAft>
                <a:spcPts val="600"/>
              </a:spcAft>
              <a:buNone/>
            </a:pPr>
            <a:r>
              <a:rPr lang="cs-CZ" dirty="0" smtClean="0"/>
              <a:t>                 </a:t>
            </a:r>
          </a:p>
          <a:p>
            <a:pPr algn="ctr">
              <a:spcAft>
                <a:spcPts val="600"/>
              </a:spcAft>
              <a:buNone/>
            </a:pPr>
            <a:r>
              <a:rPr lang="cs-CZ" dirty="0" smtClean="0"/>
              <a:t>26 Kč / 1 EUR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heel spokes="2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83880" cy="1051560"/>
          </a:xfrm>
        </p:spPr>
        <p:txBody>
          <a:bodyPr/>
          <a:lstStyle/>
          <a:p>
            <a:pPr algn="ctr"/>
            <a:r>
              <a:rPr lang="cs-CZ" dirty="0" smtClean="0"/>
              <a:t>Měnový kurz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Zhodnocení měny (</a:t>
            </a:r>
            <a:r>
              <a:rPr lang="cs-CZ" dirty="0" err="1" smtClean="0"/>
              <a:t>apreciace</a:t>
            </a:r>
            <a:r>
              <a:rPr lang="cs-CZ" dirty="0" smtClean="0"/>
              <a:t>)</a:t>
            </a:r>
          </a:p>
          <a:p>
            <a:pPr lvl="1">
              <a:buNone/>
            </a:pPr>
            <a:r>
              <a:rPr lang="cs-CZ" dirty="0" smtClean="0"/>
              <a:t>= měna vůči jiné posiluje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cs-CZ" sz="2000" dirty="0" smtClean="0"/>
              <a:t>zlevňuje dovážené zboží do země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cs-CZ" sz="2000" dirty="0" smtClean="0"/>
              <a:t>zvýhodňuje dovozce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cs-CZ" sz="2000" dirty="0" smtClean="0"/>
              <a:t>zdražuje vyvážené zboží do zahraničí 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cs-CZ" sz="2000" dirty="0" smtClean="0"/>
              <a:t>znevýhodňuje vývozce</a:t>
            </a:r>
          </a:p>
          <a:p>
            <a:pPr>
              <a:buNone/>
            </a:pPr>
            <a:r>
              <a:rPr lang="cs-CZ" dirty="0" smtClean="0"/>
              <a:t>  Znehodnocení měny (depreciace)</a:t>
            </a:r>
          </a:p>
          <a:p>
            <a:pPr lvl="1">
              <a:buNone/>
            </a:pPr>
            <a:r>
              <a:rPr lang="cs-CZ" dirty="0" smtClean="0"/>
              <a:t> = měna oslabuje vůči jiným měnám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cs-CZ" sz="2000" dirty="0" smtClean="0"/>
              <a:t>zdražuje dovážené zboží do země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cs-CZ" sz="2000" dirty="0" smtClean="0"/>
              <a:t>znevýhodňuje dovozce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cs-CZ" sz="2000" dirty="0" smtClean="0"/>
              <a:t>zlevňuje vyvážené zboží do zahraničí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cs-CZ" sz="2000" dirty="0" smtClean="0"/>
              <a:t>zvýhodňuje vývozce</a:t>
            </a:r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183880" cy="1051560"/>
          </a:xfrm>
        </p:spPr>
        <p:txBody>
          <a:bodyPr/>
          <a:lstStyle/>
          <a:p>
            <a:pPr algn="ctr"/>
            <a:r>
              <a:rPr lang="cs-CZ" dirty="0" smtClean="0"/>
              <a:t>Měnový kurz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Vlivy působící na měnový kurz:</a:t>
            </a:r>
          </a:p>
          <a:p>
            <a:pPr>
              <a:lnSpc>
                <a:spcPts val="3800"/>
              </a:lnSpc>
            </a:pPr>
            <a:r>
              <a:rPr lang="cs-CZ" sz="2400" dirty="0" smtClean="0"/>
              <a:t>cenový vývoj, inflace dané země</a:t>
            </a:r>
          </a:p>
          <a:p>
            <a:pPr>
              <a:lnSpc>
                <a:spcPts val="3800"/>
              </a:lnSpc>
            </a:pPr>
            <a:r>
              <a:rPr lang="cs-CZ" sz="2400" dirty="0" smtClean="0"/>
              <a:t>výše úrokových sazeb </a:t>
            </a:r>
          </a:p>
          <a:p>
            <a:pPr>
              <a:lnSpc>
                <a:spcPts val="3800"/>
              </a:lnSpc>
            </a:pPr>
            <a:r>
              <a:rPr lang="cs-CZ" sz="2400" dirty="0" smtClean="0"/>
              <a:t>nabídka a poptávka po měně (příliv, odliv  </a:t>
            </a:r>
          </a:p>
          <a:p>
            <a:pPr>
              <a:lnSpc>
                <a:spcPts val="3800"/>
              </a:lnSpc>
              <a:buNone/>
            </a:pPr>
            <a:r>
              <a:rPr lang="cs-CZ" sz="2400" dirty="0" smtClean="0"/>
              <a:t>                                      zahraničního kapitálu)</a:t>
            </a:r>
          </a:p>
          <a:p>
            <a:pPr>
              <a:lnSpc>
                <a:spcPts val="3800"/>
              </a:lnSpc>
            </a:pPr>
            <a:r>
              <a:rPr lang="cs-CZ" sz="2400" dirty="0" smtClean="0"/>
              <a:t>saldo obchodní a platební bilance </a:t>
            </a:r>
          </a:p>
          <a:p>
            <a:pPr>
              <a:lnSpc>
                <a:spcPts val="3800"/>
              </a:lnSpc>
            </a:pPr>
            <a:r>
              <a:rPr lang="cs-CZ" sz="2400" dirty="0" smtClean="0"/>
              <a:t>rozsáhlé nákupy a prodeje měny (devizové  </a:t>
            </a:r>
          </a:p>
          <a:p>
            <a:pPr>
              <a:lnSpc>
                <a:spcPts val="3800"/>
              </a:lnSpc>
              <a:buNone/>
            </a:pPr>
            <a:r>
              <a:rPr lang="cs-CZ" sz="2400" dirty="0" smtClean="0"/>
              <a:t>                                intervence centrální banky)</a:t>
            </a:r>
          </a:p>
          <a:p>
            <a:pPr>
              <a:lnSpc>
                <a:spcPts val="3800"/>
              </a:lnSpc>
            </a:pPr>
            <a:r>
              <a:rPr lang="cs-CZ" sz="2400" dirty="0" smtClean="0"/>
              <a:t>ekonomická a politická situace a aktuální události</a:t>
            </a:r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183880" cy="83553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Změny měnového kurzu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518457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 smtClean="0"/>
              <a:t>Zvyšování úrokové míry </a:t>
            </a:r>
            <a:r>
              <a:rPr lang="cs-CZ" sz="2400" dirty="0" smtClean="0"/>
              <a:t>(</a:t>
            </a:r>
            <a:r>
              <a:rPr lang="cs-CZ" sz="2400" dirty="0" err="1" smtClean="0"/>
              <a:t>např.růstem</a:t>
            </a:r>
            <a:r>
              <a:rPr lang="cs-CZ" sz="2400" dirty="0" smtClean="0"/>
              <a:t> investic)</a:t>
            </a:r>
            <a:r>
              <a:rPr lang="cs-CZ" dirty="0" smtClean="0">
                <a:latin typeface="Calibri"/>
              </a:rPr>
              <a:t>→ obvykle posilování měny</a:t>
            </a:r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dirty="0" smtClean="0"/>
              <a:t>Odliv zahraničního kapitálu </a:t>
            </a:r>
            <a:r>
              <a:rPr lang="cs-CZ" dirty="0" smtClean="0">
                <a:latin typeface="Calibri"/>
              </a:rPr>
              <a:t>→ obvykle oslabování měny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Příliv zahraničního kapitálu </a:t>
            </a:r>
            <a:r>
              <a:rPr lang="cs-CZ" dirty="0" smtClean="0">
                <a:latin typeface="Calibri"/>
              </a:rPr>
              <a:t>→ obvykle posilování měny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Protekcionistické obchodní politiky, tj. dovozní cla, dovoz. kvóty </a:t>
            </a:r>
            <a:r>
              <a:rPr lang="cs-CZ" dirty="0" smtClean="0">
                <a:latin typeface="Calibri"/>
              </a:rPr>
              <a:t>→ obvykle posilování měny</a:t>
            </a:r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dirty="0" smtClean="0"/>
              <a:t>Deficitní státní rozpočet </a:t>
            </a:r>
            <a:r>
              <a:rPr lang="cs-CZ" dirty="0" smtClean="0">
                <a:latin typeface="Calibri"/>
              </a:rPr>
              <a:t>→ obvykle posilování měny</a:t>
            </a:r>
          </a:p>
        </p:txBody>
      </p:sp>
    </p:spTree>
  </p:cSld>
  <p:clrMapOvr>
    <a:masterClrMapping/>
  </p:clrMapOvr>
  <p:transition>
    <p:wheel spokes="2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966787"/>
          </a:xfrm>
        </p:spPr>
        <p:txBody>
          <a:bodyPr anchor="t"/>
          <a:lstStyle/>
          <a:p>
            <a:pPr>
              <a:defRPr/>
            </a:pPr>
            <a:r>
              <a:rPr lang="cs-CZ" dirty="0" smtClean="0">
                <a:solidFill>
                  <a:schemeClr val="accent1"/>
                </a:solidFill>
              </a:rPr>
              <a:t>Kurzovní lístek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83971" name="Zástupný symbol pro obsah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b="1" smtClean="0">
                <a:solidFill>
                  <a:srgbClr val="C00000"/>
                </a:solidFill>
              </a:rPr>
              <a:t>valuta prodej</a:t>
            </a:r>
            <a:r>
              <a:rPr lang="cs-CZ" smtClean="0">
                <a:solidFill>
                  <a:srgbClr val="C00000"/>
                </a:solidFill>
              </a:rPr>
              <a:t> </a:t>
            </a:r>
            <a:r>
              <a:rPr lang="cs-CZ" smtClean="0"/>
              <a:t>= </a:t>
            </a:r>
            <a:r>
              <a:rPr lang="cs-CZ" b="1" smtClean="0"/>
              <a:t>banka prodává</a:t>
            </a:r>
            <a:r>
              <a:rPr lang="cs-CZ" smtClean="0"/>
              <a:t> měnu  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(vy nakupujete)</a:t>
            </a:r>
          </a:p>
          <a:p>
            <a:pPr>
              <a:buFont typeface="Wingdings 2" pitchFamily="18" charset="2"/>
              <a:buNone/>
            </a:pPr>
            <a:r>
              <a:rPr lang="cs-CZ" b="1" smtClean="0">
                <a:solidFill>
                  <a:srgbClr val="C00000"/>
                </a:solidFill>
              </a:rPr>
              <a:t>valuta nákup</a:t>
            </a:r>
            <a:r>
              <a:rPr lang="cs-CZ" smtClean="0">
                <a:solidFill>
                  <a:srgbClr val="C00000"/>
                </a:solidFill>
              </a:rPr>
              <a:t> </a:t>
            </a:r>
            <a:r>
              <a:rPr lang="cs-CZ" smtClean="0"/>
              <a:t>= </a:t>
            </a:r>
            <a:r>
              <a:rPr lang="cs-CZ" b="1" smtClean="0"/>
              <a:t>banka nakupuje</a:t>
            </a:r>
            <a:r>
              <a:rPr lang="cs-CZ" smtClean="0"/>
              <a:t> měnu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(vy prodáváte)</a:t>
            </a:r>
          </a:p>
          <a:p>
            <a:pPr algn="ctr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83972" name="Picture 2" descr="Výstřiž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36838"/>
            <a:ext cx="4146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404665"/>
            <a:ext cx="748883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Parita kupní síly </a:t>
            </a:r>
          </a:p>
          <a:p>
            <a:pPr algn="ctr"/>
            <a:r>
              <a:rPr lang="cs-CZ" sz="2000" dirty="0" smtClean="0"/>
              <a:t>PPP (</a:t>
            </a:r>
            <a:r>
              <a:rPr lang="cs-CZ" sz="2000" dirty="0" err="1" smtClean="0"/>
              <a:t>Purchasing</a:t>
            </a:r>
            <a:r>
              <a:rPr lang="cs-CZ" sz="2000" dirty="0" smtClean="0"/>
              <a:t> </a:t>
            </a:r>
            <a:r>
              <a:rPr lang="cs-CZ" sz="2000" dirty="0" err="1" smtClean="0"/>
              <a:t>Power</a:t>
            </a:r>
            <a:r>
              <a:rPr lang="cs-CZ" sz="2000" dirty="0" smtClean="0"/>
              <a:t> Parity)  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za danou měnu lze koupit stejné množství zboží a služeb doma i v zahraničí (daná měna má stejnou kupní sílu)</a:t>
            </a:r>
          </a:p>
          <a:p>
            <a:r>
              <a:rPr lang="cs-CZ" sz="2000" dirty="0" smtClean="0">
                <a:solidFill>
                  <a:srgbClr val="7030A0"/>
                </a:solidFill>
              </a:rPr>
              <a:t>Předpokládá, že košík zboží v jedné zemi by měl stát stejně jako identický košík v jiné zemi. </a:t>
            </a:r>
          </a:p>
          <a:p>
            <a:r>
              <a:rPr lang="cs-CZ" sz="2000" u="sng" dirty="0" smtClean="0">
                <a:solidFill>
                  <a:srgbClr val="7030A0"/>
                </a:solidFill>
              </a:rPr>
              <a:t>PPP = cena </a:t>
            </a:r>
            <a:r>
              <a:rPr lang="cs-CZ" sz="2000" u="sng" dirty="0" err="1" smtClean="0">
                <a:solidFill>
                  <a:srgbClr val="7030A0"/>
                </a:solidFill>
              </a:rPr>
              <a:t>spotřebit.koše</a:t>
            </a:r>
            <a:r>
              <a:rPr lang="cs-CZ" sz="2000" u="sng" dirty="0" smtClean="0">
                <a:solidFill>
                  <a:srgbClr val="7030A0"/>
                </a:solidFill>
              </a:rPr>
              <a:t> země A / cena </a:t>
            </a:r>
            <a:r>
              <a:rPr lang="cs-CZ" sz="2000" u="sng" dirty="0" err="1" smtClean="0">
                <a:solidFill>
                  <a:srgbClr val="7030A0"/>
                </a:solidFill>
              </a:rPr>
              <a:t>spotřebit.koše</a:t>
            </a:r>
            <a:r>
              <a:rPr lang="cs-CZ" sz="2000" u="sng" dirty="0" smtClean="0">
                <a:solidFill>
                  <a:srgbClr val="7030A0"/>
                </a:solidFill>
              </a:rPr>
              <a:t> země B</a:t>
            </a:r>
          </a:p>
          <a:p>
            <a:endParaRPr lang="cs-CZ" sz="2000" u="sng" dirty="0" smtClean="0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7030A0"/>
                </a:solidFill>
              </a:rPr>
              <a:t>Je to jeden z mála způsobů jak zkusit a určit, zda je měna podhodnocená nebo nadhodnocená. 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7030A0"/>
                </a:solidFill>
              </a:rPr>
              <a:t>Kromě toho je to také skvělý nástroj pro srovnávání mezi zeměmi (HDP).</a:t>
            </a:r>
          </a:p>
          <a:p>
            <a:r>
              <a:rPr lang="cs-CZ" sz="2000" dirty="0" smtClean="0"/>
              <a:t>Příklad: cena </a:t>
            </a:r>
            <a:r>
              <a:rPr lang="cs-CZ" sz="2000" dirty="0" err="1" smtClean="0"/>
              <a:t>BigMacu</a:t>
            </a:r>
            <a:r>
              <a:rPr lang="cs-CZ" sz="2000" dirty="0" smtClean="0"/>
              <a:t> je v USA 4 USD a v ČR 79 Kč  </a:t>
            </a:r>
          </a:p>
          <a:p>
            <a:r>
              <a:rPr lang="cs-CZ" sz="2000" dirty="0" smtClean="0">
                <a:latin typeface="Calibri"/>
              </a:rPr>
              <a:t>→ </a:t>
            </a:r>
            <a:r>
              <a:rPr lang="cs-CZ" sz="2000" dirty="0" smtClean="0"/>
              <a:t>79/4 = 19,75 →  1 : 20</a:t>
            </a:r>
          </a:p>
          <a:p>
            <a:r>
              <a:rPr lang="cs-CZ" sz="2000" dirty="0" smtClean="0"/>
              <a:t>Dle kurzovního lístku kurz je kurz 1USD / 23 CZK. </a:t>
            </a:r>
          </a:p>
          <a:p>
            <a:r>
              <a:rPr lang="cs-CZ" sz="2000" dirty="0" smtClean="0"/>
              <a:t>Z tohoto příkladu lze vyvodit, že měna CZK je podhodnocena.</a:t>
            </a:r>
          </a:p>
          <a:p>
            <a:endParaRPr lang="cs-CZ" sz="2000" dirty="0" smtClean="0"/>
          </a:p>
          <a:p>
            <a:endParaRPr lang="cs-CZ" sz="2800" dirty="0"/>
          </a:p>
        </p:txBody>
      </p:sp>
    </p:spTree>
  </p:cSld>
  <p:clrMapOvr>
    <a:masterClrMapping/>
  </p:clrMapOvr>
  <p:transition>
    <p:wheel spokes="2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Měnový kurz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Proč se vlastně liší měnový kurz </a:t>
            </a:r>
          </a:p>
          <a:p>
            <a:pPr algn="ctr">
              <a:buNone/>
            </a:pPr>
            <a:r>
              <a:rPr lang="cs-CZ" dirty="0" smtClean="0"/>
              <a:t>od paritního kurzu?</a:t>
            </a:r>
          </a:p>
          <a:p>
            <a:r>
              <a:rPr lang="cs-CZ" sz="2400" dirty="0" smtClean="0"/>
              <a:t>dopravní náklady</a:t>
            </a:r>
          </a:p>
          <a:p>
            <a:r>
              <a:rPr lang="cs-CZ" sz="2400" dirty="0" smtClean="0"/>
              <a:t>náklady na pojištění</a:t>
            </a:r>
          </a:p>
          <a:p>
            <a:r>
              <a:rPr lang="cs-CZ" sz="2400" dirty="0" smtClean="0"/>
              <a:t>cla</a:t>
            </a:r>
          </a:p>
          <a:p>
            <a:r>
              <a:rPr lang="cs-CZ" sz="2400" dirty="0" smtClean="0"/>
              <a:t>veterinární opatření</a:t>
            </a:r>
          </a:p>
          <a:p>
            <a:r>
              <a:rPr lang="cs-CZ" sz="2400" dirty="0" smtClean="0"/>
              <a:t>neobchodovatelné statky (nájemné, služby taxikářů,…)</a:t>
            </a:r>
          </a:p>
          <a:p>
            <a:r>
              <a:rPr lang="cs-CZ" sz="2400" dirty="0" smtClean="0"/>
              <a:t>politické překážky</a:t>
            </a:r>
            <a:endParaRPr lang="cs-CZ" sz="2400" dirty="0"/>
          </a:p>
        </p:txBody>
      </p:sp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966787"/>
          </a:xfrm>
        </p:spPr>
        <p:txBody>
          <a:bodyPr anchor="t"/>
          <a:lstStyle/>
          <a:p>
            <a:pPr algn="ctr">
              <a:defRPr/>
            </a:pPr>
            <a:r>
              <a:rPr lang="cs-CZ" dirty="0" smtClean="0">
                <a:solidFill>
                  <a:srgbClr val="7030A0"/>
                </a:solidFill>
              </a:rPr>
              <a:t>Zdanění úroků ze vkladů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90115" name="Zástupný symbol pro obsah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>
              <a:spcAft>
                <a:spcPts val="600"/>
              </a:spcAft>
              <a:buFont typeface="Wingdings 2" pitchFamily="18" charset="2"/>
              <a:buNone/>
            </a:pPr>
            <a:endParaRPr lang="cs-CZ" smtClean="0"/>
          </a:p>
          <a:p>
            <a:pPr algn="ctr">
              <a:spcAft>
                <a:spcPts val="600"/>
              </a:spcAft>
              <a:buFont typeface="Wingdings 2" pitchFamily="18" charset="2"/>
              <a:buNone/>
            </a:pPr>
            <a:r>
              <a:rPr lang="cs-CZ" smtClean="0"/>
              <a:t>Úroky z vkladů fyzických osob v bankách jsou zdaněny. </a:t>
            </a:r>
          </a:p>
          <a:p>
            <a:pPr algn="ctr">
              <a:spcAft>
                <a:spcPts val="600"/>
              </a:spcAft>
              <a:buFont typeface="Wingdings 2" pitchFamily="18" charset="2"/>
              <a:buNone/>
            </a:pPr>
            <a:r>
              <a:rPr lang="cs-CZ" smtClean="0"/>
              <a:t>Tuto srážkovou daň, která činí 15% z připsaného úroku, banka za vás vypočte a zároveň odvede. </a:t>
            </a:r>
          </a:p>
          <a:p>
            <a:pPr algn="ctr">
              <a:spcAft>
                <a:spcPts val="600"/>
              </a:spcAft>
              <a:buFont typeface="Wingdings 2" pitchFamily="18" charset="2"/>
              <a:buNone/>
            </a:pPr>
            <a:endParaRPr lang="cs-CZ" smtClean="0"/>
          </a:p>
          <a:p>
            <a:pPr algn="ctr">
              <a:spcAft>
                <a:spcPts val="600"/>
              </a:spcAft>
              <a:buFont typeface="Wingdings 2" pitchFamily="18" charset="2"/>
              <a:buNone/>
            </a:pPr>
            <a:r>
              <a:rPr lang="cs-CZ" smtClean="0"/>
              <a:t> </a:t>
            </a:r>
          </a:p>
          <a:p>
            <a:pPr algn="ctr">
              <a:buFont typeface="Wingdings 2" pitchFamily="18" charset="2"/>
              <a:buNone/>
            </a:pPr>
            <a:endParaRPr lang="cs-CZ" smtClean="0"/>
          </a:p>
          <a:p>
            <a:pPr algn="ctr">
              <a:buFont typeface="Wingdings 2" pitchFamily="18" charset="2"/>
              <a:buNone/>
            </a:pPr>
            <a:endParaRPr lang="cs-CZ" b="1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183880" cy="1051560"/>
          </a:xfrm>
        </p:spPr>
        <p:txBody>
          <a:bodyPr/>
          <a:lstStyle/>
          <a:p>
            <a:pPr algn="ctr"/>
            <a:r>
              <a:rPr lang="cs-CZ" dirty="0" smtClean="0"/>
              <a:t>  Hospodářský cyklus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332656"/>
            <a:ext cx="8183880" cy="4187952"/>
          </a:xfrm>
        </p:spPr>
        <p:txBody>
          <a:bodyPr/>
          <a:lstStyle/>
          <a:p>
            <a:r>
              <a:rPr lang="cs-CZ" sz="2400" b="1" dirty="0" smtClean="0"/>
              <a:t>Recese</a:t>
            </a:r>
            <a:r>
              <a:rPr lang="cs-CZ" dirty="0" smtClean="0"/>
              <a:t> – </a:t>
            </a:r>
            <a:r>
              <a:rPr lang="cs-CZ" sz="2400" dirty="0" smtClean="0"/>
              <a:t>období poklesu reálných příjmů a  </a:t>
            </a:r>
          </a:p>
          <a:p>
            <a:pPr>
              <a:buNone/>
            </a:pPr>
            <a:r>
              <a:rPr lang="cs-CZ" sz="2400" dirty="0" smtClean="0"/>
              <a:t>                   rostoucí nezaměstnaností</a:t>
            </a:r>
          </a:p>
          <a:p>
            <a:r>
              <a:rPr lang="cs-CZ" sz="2400" b="1" dirty="0" smtClean="0"/>
              <a:t>Deprese</a:t>
            </a:r>
            <a:r>
              <a:rPr lang="cs-CZ" sz="2400" dirty="0" smtClean="0"/>
              <a:t> – hluboká recese</a:t>
            </a:r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561705" cy="415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805264"/>
            <a:ext cx="8183880" cy="76352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  Příčiny vzniku recese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55446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200" dirty="0" smtClean="0"/>
              <a:t>jednou z možných příčin recese je </a:t>
            </a:r>
            <a:r>
              <a:rPr lang="cs-CZ" sz="2200" b="1" dirty="0" smtClean="0"/>
              <a:t>pokles  agregátní  poptávky </a:t>
            </a:r>
            <a:r>
              <a:rPr lang="cs-CZ" sz="2000" dirty="0" smtClean="0"/>
              <a:t>(poptávky všech </a:t>
            </a:r>
            <a:r>
              <a:rPr lang="cs-CZ" sz="2000" dirty="0" err="1" smtClean="0"/>
              <a:t>ek</a:t>
            </a:r>
            <a:r>
              <a:rPr lang="cs-CZ" sz="2000" dirty="0" smtClean="0"/>
              <a:t>. subjektů - domácností,  firem, státu, zahraničí…)</a:t>
            </a:r>
          </a:p>
          <a:p>
            <a:r>
              <a:rPr lang="cs-CZ" sz="2200" b="1" dirty="0" smtClean="0"/>
              <a:t>pesimistické nálady </a:t>
            </a:r>
            <a:r>
              <a:rPr lang="cs-CZ" sz="2200" dirty="0" smtClean="0"/>
              <a:t>- vypuknutí války v zahraničí, krach na burze, ekonomické skandály,……</a:t>
            </a:r>
          </a:p>
          <a:p>
            <a:r>
              <a:rPr lang="cs-CZ" sz="2200" b="1" dirty="0" smtClean="0"/>
              <a:t>klesající tržby </a:t>
            </a:r>
            <a:r>
              <a:rPr lang="cs-CZ" sz="2200" dirty="0" smtClean="0"/>
              <a:t>mohou naznačovat počátek recese, následuje omezení výroby, nezaměstnanost, </a:t>
            </a:r>
            <a:r>
              <a:rPr lang="cs-CZ" sz="2200" dirty="0" smtClean="0">
                <a:latin typeface="Calibri"/>
              </a:rPr>
              <a:t>↓HDP</a:t>
            </a:r>
          </a:p>
          <a:p>
            <a:pPr>
              <a:buNone/>
            </a:pPr>
            <a:r>
              <a:rPr lang="cs-CZ" sz="2000" dirty="0" smtClean="0">
                <a:latin typeface="Calibri"/>
              </a:rPr>
              <a:t>    (krize ve 1929 – 33 : HDP v USA klesl o 30%, nezaměstnanost ze 3%  na 25%) </a:t>
            </a:r>
            <a:endParaRPr lang="cs-CZ" sz="2000" dirty="0" smtClean="0"/>
          </a:p>
          <a:p>
            <a:r>
              <a:rPr lang="cs-CZ" sz="2200" dirty="0" smtClean="0"/>
              <a:t>počáteční pesimismus pak vlastně sám sebe naplňuje</a:t>
            </a:r>
          </a:p>
          <a:p>
            <a:r>
              <a:rPr lang="cs-CZ" sz="2200" dirty="0" smtClean="0"/>
              <a:t>ke změnám agregátní poptávky dochází z velké části k iracionálním vlnám pesimismu a optimismu  </a:t>
            </a:r>
          </a:p>
          <a:p>
            <a:pPr>
              <a:buNone/>
            </a:pPr>
            <a:r>
              <a:rPr lang="cs-CZ" sz="2000" dirty="0" smtClean="0"/>
              <a:t>                                                                  (</a:t>
            </a:r>
            <a:r>
              <a:rPr lang="cs-CZ" sz="2000" dirty="0" err="1" smtClean="0"/>
              <a:t>J.M.Keynes</a:t>
            </a:r>
            <a:r>
              <a:rPr lang="cs-CZ" sz="2000" dirty="0" smtClean="0"/>
              <a:t>)</a:t>
            </a:r>
          </a:p>
          <a:p>
            <a:r>
              <a:rPr 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Keynes</a:t>
            </a:r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 – autor teorie, že v dobách recese má být </a:t>
            </a:r>
            <a:r>
              <a:rPr 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agreg</a:t>
            </a:r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. poptávka podpořena vládními výdaji, v dobách růstu spořit a splácet dluhy – dlouhodobě vyrovnané rozpočty</a:t>
            </a:r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83880" cy="1051560"/>
          </a:xfrm>
        </p:spPr>
        <p:txBody>
          <a:bodyPr/>
          <a:lstStyle/>
          <a:p>
            <a:pPr algn="ctr"/>
            <a:r>
              <a:rPr lang="cs-CZ" dirty="0" smtClean="0"/>
              <a:t>Hospodářský cyklus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30896"/>
          </a:xfrm>
        </p:spPr>
        <p:txBody>
          <a:bodyPr/>
          <a:lstStyle/>
          <a:p>
            <a:r>
              <a:rPr lang="cs-CZ" sz="2400" dirty="0" smtClean="0"/>
              <a:t>druhou možnou příčinou recese je nepříznivá změna agregátní nabídky</a:t>
            </a:r>
          </a:p>
          <a:p>
            <a:r>
              <a:rPr lang="cs-CZ" sz="2400" dirty="0" smtClean="0"/>
              <a:t>dochází v krátkém období k poklesu produktu a růstu cen</a:t>
            </a:r>
          </a:p>
          <a:p>
            <a:endParaRPr lang="cs-CZ" sz="2400" dirty="0" smtClean="0"/>
          </a:p>
          <a:p>
            <a:r>
              <a:rPr lang="cs-CZ" sz="2400" dirty="0" smtClean="0"/>
              <a:t>70.léta – stagflace (stagnace+inflace), tj. pokles výroby a růst cen z důvodu světového růstu ceny ropy (kartelová dohoda OPEC) </a:t>
            </a:r>
            <a:r>
              <a:rPr lang="cs-CZ" sz="2400" dirty="0" smtClean="0">
                <a:latin typeface="Calibri"/>
              </a:rPr>
              <a:t>→ nezaměstnanost v USA 10%, inflace nad 10% </a:t>
            </a:r>
          </a:p>
          <a:p>
            <a:endParaRPr lang="cs-CZ" sz="2400" dirty="0" smtClean="0">
              <a:latin typeface="Calibri"/>
            </a:endParaRPr>
          </a:p>
          <a:p>
            <a:r>
              <a:rPr lang="cs-CZ" sz="2400" dirty="0" smtClean="0"/>
              <a:t>časem se ovšem očekávání, mzdy a ceny přizpůsobují, cenová hladina se vrací zpět a produkt se zvyšuje</a:t>
            </a:r>
          </a:p>
        </p:txBody>
      </p:sp>
    </p:spTree>
  </p:cSld>
  <p:clrMapOvr>
    <a:masterClrMapping/>
  </p:clrMapOvr>
  <p:transition>
    <p:wheel spokes="2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7030A0"/>
                </a:solidFill>
              </a:rPr>
              <a:t>Makroekonomická stabilizační ekonomika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54832"/>
          </a:xfrm>
        </p:spPr>
        <p:txBody>
          <a:bodyPr/>
          <a:lstStyle/>
          <a:p>
            <a:r>
              <a:rPr lang="cs-CZ" dirty="0" smtClean="0"/>
              <a:t>Hospodářský růst </a:t>
            </a:r>
            <a:r>
              <a:rPr lang="cs-CZ" sz="2400" dirty="0" smtClean="0"/>
              <a:t>(zejména výše a tempo růstu HDP)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dirty="0" smtClean="0"/>
              <a:t>Hospodářská rovnováha </a:t>
            </a:r>
            <a:r>
              <a:rPr lang="cs-CZ" sz="2400" dirty="0" smtClean="0"/>
              <a:t>(nízká míra nezaměstnanosti, nízká míra inflace)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dirty="0" smtClean="0"/>
              <a:t>Vnější ekonomická rovnováha </a:t>
            </a:r>
            <a:r>
              <a:rPr lang="cs-CZ" sz="2400" dirty="0" smtClean="0"/>
              <a:t>(rovnováha vývozů a dovozů, stabilita měnového kurzu)</a:t>
            </a:r>
          </a:p>
          <a:p>
            <a:endParaRPr lang="cs-CZ" dirty="0" smtClean="0"/>
          </a:p>
          <a:p>
            <a:pPr marL="265113" lvl="1" indent="-265113">
              <a:buSzPct val="80000"/>
              <a:buNone/>
            </a:pPr>
            <a:r>
              <a:rPr lang="cs-CZ" sz="1800" dirty="0" smtClean="0"/>
              <a:t>Účinky nástrojů mohou působit i s delším časovým zpožděním, a tím prohlubovat krizové období hospodářského cyklu.</a:t>
            </a:r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399904" cy="8640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Nástroje ke stabilizaci ekonomiky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cs-CZ" sz="2400" b="1" dirty="0" smtClean="0">
                <a:solidFill>
                  <a:srgbClr val="C00000"/>
                </a:solidFill>
              </a:rPr>
              <a:t>Fiskální nástroje </a:t>
            </a:r>
            <a:r>
              <a:rPr lang="cs-CZ" sz="2400" dirty="0" smtClean="0"/>
              <a:t>(vládou)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dirty="0" smtClean="0"/>
              <a:t>omezením či zvýšením výdajů státního rozpočtu (multiplikační účinek vládních výdajů)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dirty="0" smtClean="0"/>
              <a:t> snížením či zvýšením daní (</a:t>
            </a:r>
            <a:r>
              <a:rPr lang="cs-CZ" sz="2000" dirty="0" smtClean="0">
                <a:latin typeface="Calibri"/>
              </a:rPr>
              <a:t>↓ </a:t>
            </a:r>
            <a:r>
              <a:rPr lang="cs-CZ" sz="2000" dirty="0" err="1" smtClean="0"/>
              <a:t>Kennedy</a:t>
            </a:r>
            <a:r>
              <a:rPr lang="cs-CZ" sz="2000" dirty="0" smtClean="0"/>
              <a:t>, Reagan)</a:t>
            </a:r>
          </a:p>
          <a:p>
            <a:pPr>
              <a:buClr>
                <a:srgbClr val="C00000"/>
              </a:buClr>
            </a:pP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Monetární nástroje </a:t>
            </a:r>
            <a:r>
              <a:rPr lang="cs-CZ" sz="2400" dirty="0" smtClean="0"/>
              <a:t>(centrální bankou)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dirty="0" smtClean="0"/>
              <a:t> </a:t>
            </a:r>
            <a:r>
              <a:rPr lang="cs-CZ" sz="2000" dirty="0" err="1" smtClean="0"/>
              <a:t>reguluce</a:t>
            </a:r>
            <a:r>
              <a:rPr lang="cs-CZ" sz="2000" dirty="0" smtClean="0"/>
              <a:t> množství peněz v ekonomice </a:t>
            </a:r>
          </a:p>
          <a:p>
            <a:pPr lvl="1">
              <a:spcAft>
                <a:spcPts val="1200"/>
              </a:spcAft>
              <a:buClr>
                <a:srgbClr val="C00000"/>
              </a:buClr>
              <a:buNone/>
            </a:pPr>
            <a:r>
              <a:rPr lang="cs-CZ" sz="2000" dirty="0" smtClean="0"/>
              <a:t>   (operacemi volného trhu, minimálními rezervami,   úrokovou mírou) </a:t>
            </a:r>
          </a:p>
          <a:p>
            <a:pPr>
              <a:buClr>
                <a:srgbClr val="C00000"/>
              </a:buClr>
            </a:pPr>
            <a:r>
              <a:rPr lang="cs-CZ" sz="2400" b="1" dirty="0" smtClean="0"/>
              <a:t>Důchodová politika</a:t>
            </a:r>
            <a:endParaRPr lang="cs-CZ" sz="2400" dirty="0" smtClean="0"/>
          </a:p>
          <a:p>
            <a:pPr lvl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dirty="0" smtClean="0"/>
              <a:t> analýza a eliminace nerovností v rozdělování důchodů (příjmů), nástroje – mzdová regulace, cenová regulace </a:t>
            </a:r>
          </a:p>
          <a:p>
            <a:pPr>
              <a:buClr>
                <a:srgbClr val="C00000"/>
              </a:buClr>
            </a:pPr>
            <a:r>
              <a:rPr lang="cs-CZ" sz="2400" b="1" dirty="0" smtClean="0"/>
              <a:t>Vnější obchodní a měnová politika</a:t>
            </a:r>
            <a:endParaRPr lang="cs-CZ" sz="2400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dirty="0" smtClean="0"/>
              <a:t> proexportní politika, protekcionistická opatření, regulace devizových kurzů (devizové intervence),…</a:t>
            </a:r>
          </a:p>
          <a:p>
            <a:pPr lvl="1">
              <a:buClr>
                <a:srgbClr val="C00000"/>
              </a:buClr>
              <a:buNone/>
            </a:pPr>
            <a:endParaRPr lang="cs-CZ" sz="2000" dirty="0" smtClean="0"/>
          </a:p>
        </p:txBody>
      </p:sp>
    </p:spTree>
  </p:cSld>
  <p:clrMapOvr>
    <a:masterClrMapping/>
  </p:clrMapOvr>
  <p:transition>
    <p:wheel spokes="2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Nástroje ke stabilizaci ekonomiky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nepřímá úměra v krátkém období</a:t>
            </a:r>
          </a:p>
          <a:p>
            <a:endParaRPr lang="cs-CZ" dirty="0" smtClean="0"/>
          </a:p>
          <a:p>
            <a:pPr>
              <a:spcAft>
                <a:spcPts val="1200"/>
              </a:spcAft>
              <a:buNone/>
            </a:pPr>
            <a:r>
              <a:rPr lang="cs-CZ" dirty="0" smtClean="0"/>
              <a:t>           Inflace    </a:t>
            </a:r>
            <a:r>
              <a:rPr lang="cs-CZ" dirty="0" smtClean="0">
                <a:solidFill>
                  <a:srgbClr val="C00000"/>
                </a:solidFill>
              </a:rPr>
              <a:t>X </a:t>
            </a:r>
            <a:r>
              <a:rPr lang="cs-CZ" dirty="0" smtClean="0"/>
              <a:t>   Nezaměstnanost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>
                <a:latin typeface="Calibri"/>
              </a:rPr>
              <a:t>↓nezaměstnanost a ↑inflace platí pouze v krátkém období, nakonec se míra nezaměstnanosti vrátí zpět na přirozenou úroveň, avšak s vyšší inflací </a:t>
            </a:r>
          </a:p>
          <a:p>
            <a:pPr>
              <a:spcAft>
                <a:spcPts val="1200"/>
              </a:spcAft>
              <a:buNone/>
            </a:pPr>
            <a:r>
              <a:rPr lang="cs-CZ" dirty="0" smtClean="0">
                <a:latin typeface="Calibri"/>
              </a:rPr>
              <a:t>(například účinkem expanzivní monetární politiky)</a:t>
            </a:r>
          </a:p>
          <a:p>
            <a:pPr>
              <a:buNone/>
            </a:pPr>
            <a:r>
              <a:rPr lang="cs-CZ" dirty="0" smtClean="0">
                <a:solidFill>
                  <a:srgbClr val="7030A0"/>
                </a:solidFill>
                <a:latin typeface="Calibri"/>
              </a:rPr>
              <a:t>P. </a:t>
            </a:r>
            <a:r>
              <a:rPr lang="cs-CZ" dirty="0" err="1" smtClean="0">
                <a:solidFill>
                  <a:srgbClr val="7030A0"/>
                </a:solidFill>
                <a:latin typeface="Calibri"/>
              </a:rPr>
              <a:t>Volcker</a:t>
            </a:r>
            <a:r>
              <a:rPr lang="cs-CZ" dirty="0" smtClean="0">
                <a:solidFill>
                  <a:srgbClr val="7030A0"/>
                </a:solidFill>
                <a:latin typeface="Calibri"/>
              </a:rPr>
              <a:t>, předseda FED → 10% inflaci v r.1982 snížil na 4% v r.1984 za cenu vysoké nezaměstnanosti 10% a recese v USA, v r. 1987 nezaměstnanost klesla na původní úroveň 6% při zachování nízké inflace</a:t>
            </a:r>
            <a:endParaRPr lang="cs-CZ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Nástroje ke stabilizaci ekonomiky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dirty="0" smtClean="0"/>
              <a:t> </a:t>
            </a:r>
          </a:p>
          <a:p>
            <a:pPr>
              <a:buClr>
                <a:srgbClr val="C00000"/>
              </a:buClr>
              <a:buNone/>
            </a:pPr>
            <a:r>
              <a:rPr lang="cs-CZ" dirty="0" smtClean="0"/>
              <a:t>Úroková míra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v delším období ovlivňuje poptávku a nabídku po </a:t>
            </a:r>
            <a:r>
              <a:rPr lang="cs-CZ" dirty="0" err="1" smtClean="0"/>
              <a:t>zapůjčitelných</a:t>
            </a:r>
            <a:r>
              <a:rPr lang="cs-CZ" dirty="0" smtClean="0"/>
              <a:t> fondech (kapitál)</a:t>
            </a:r>
          </a:p>
          <a:p>
            <a:pPr lvl="1">
              <a:buClr>
                <a:srgbClr val="C00000"/>
              </a:buClr>
              <a:buNone/>
            </a:pPr>
            <a:endParaRPr lang="cs-CZ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v kratším období ovlivňuje poptávku a nabídku po penězích (oběživu)</a:t>
            </a:r>
            <a:endParaRPr lang="cs-CZ" dirty="0"/>
          </a:p>
        </p:txBody>
      </p:sp>
    </p:spTree>
  </p:cSld>
  <p:clrMapOvr>
    <a:masterClrMapping/>
  </p:clrMapOvr>
  <p:transition>
    <p:wheel spokes="2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13" y="620713"/>
            <a:ext cx="7772400" cy="2663825"/>
          </a:xfrm>
        </p:spPr>
        <p:txBody>
          <a:bodyPr anchor="t">
            <a:normAutofit/>
          </a:bodyPr>
          <a:lstStyle/>
          <a:p>
            <a:pPr algn="ctr">
              <a:defRPr/>
            </a:pP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sz="6600" dirty="0" smtClean="0">
                <a:solidFill>
                  <a:srgbClr val="C00000"/>
                </a:solidFill>
              </a:rPr>
              <a:t>Daně </a:t>
            </a:r>
            <a:endParaRPr lang="cs-CZ" sz="6600" dirty="0">
              <a:solidFill>
                <a:srgbClr val="C00000"/>
              </a:solidFill>
            </a:endParaRPr>
          </a:p>
        </p:txBody>
      </p: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611188" y="3716338"/>
            <a:ext cx="7772400" cy="914400"/>
          </a:xfrm>
        </p:spPr>
        <p:txBody>
          <a:bodyPr/>
          <a:lstStyle/>
          <a:p>
            <a:pPr marL="36513" algn="ctr">
              <a:spcBef>
                <a:spcPct val="0"/>
              </a:spcBef>
            </a:pPr>
            <a:r>
              <a:rPr lang="cs-CZ" sz="4800" b="1" dirty="0" smtClean="0">
                <a:solidFill>
                  <a:schemeClr val="accent4"/>
                </a:solidFill>
              </a:rPr>
              <a:t>Jak na ně!</a:t>
            </a:r>
          </a:p>
          <a:p>
            <a:pPr marL="36513" algn="ctr">
              <a:spcBef>
                <a:spcPct val="0"/>
              </a:spcBef>
            </a:pPr>
            <a:r>
              <a:rPr lang="cs-CZ" sz="4800" b="1" dirty="0" smtClean="0">
                <a:solidFill>
                  <a:srgbClr val="00B050"/>
                </a:solidFill>
              </a:rPr>
              <a:t> </a:t>
            </a:r>
          </a:p>
          <a:p>
            <a:pPr marL="36513">
              <a:spcBef>
                <a:spcPct val="0"/>
              </a:spcBef>
            </a:pP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 descr="images 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149080"/>
            <a:ext cx="2520280" cy="237626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83880" cy="83553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Státní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cs-CZ" sz="2400" b="1" dirty="0" smtClean="0">
                <a:solidFill>
                  <a:schemeClr val="accent4">
                    <a:lumMod val="50000"/>
                  </a:schemeClr>
                </a:solidFill>
              </a:rPr>
              <a:t>Příjmy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– daně, sociální pojištění,evropské fondy,…</a:t>
            </a:r>
          </a:p>
          <a:p>
            <a:pPr>
              <a:buNone/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Výdaje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– mandatorní výdaje (=ze zákona) </a:t>
            </a:r>
            <a:r>
              <a:rPr lang="cs-CZ" sz="1800" dirty="0" smtClean="0">
                <a:solidFill>
                  <a:schemeClr val="accent6">
                    <a:lumMod val="50000"/>
                  </a:schemeClr>
                </a:solidFill>
              </a:rPr>
              <a:t>sociální dávky,   </a:t>
            </a:r>
          </a:p>
          <a:p>
            <a:pPr>
              <a:buNone/>
            </a:pPr>
            <a:r>
              <a:rPr lang="cs-CZ" sz="18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důchody, dávky nemocenského pojištění,     </a:t>
            </a:r>
          </a:p>
          <a:p>
            <a:pPr>
              <a:buNone/>
            </a:pPr>
            <a:r>
              <a:rPr lang="cs-CZ" sz="18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státní podpory, dluhová služba….</a:t>
            </a:r>
          </a:p>
          <a:p>
            <a:pPr>
              <a:spcAft>
                <a:spcPts val="600"/>
              </a:spcAft>
              <a:buNone/>
            </a:pP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	           – výdaje na obranu státu, policii, soudnictví,  			školství, zdravotnictví, vědu a výzkum, 			infrastrukturu, státní zakázky, dotace….</a:t>
            </a:r>
          </a:p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   výdaje &lt; příjmy   </a:t>
            </a:r>
            <a:r>
              <a:rPr lang="cs-CZ" dirty="0" smtClean="0">
                <a:solidFill>
                  <a:srgbClr val="C00000"/>
                </a:solidFill>
                <a:sym typeface="Wingdings"/>
              </a:rPr>
              <a:t></a:t>
            </a:r>
            <a:r>
              <a:rPr lang="cs-CZ" dirty="0" smtClean="0">
                <a:solidFill>
                  <a:srgbClr val="C00000"/>
                </a:solidFill>
              </a:rPr>
              <a:t>    přebytek SR</a:t>
            </a:r>
          </a:p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   výdaje &gt; příjmy   </a:t>
            </a:r>
            <a:r>
              <a:rPr lang="cs-CZ" dirty="0" smtClean="0">
                <a:solidFill>
                  <a:srgbClr val="C00000"/>
                </a:solidFill>
                <a:sym typeface="Wingdings"/>
              </a:rPr>
              <a:t>    schodek SR</a:t>
            </a:r>
          </a:p>
          <a:p>
            <a:endParaRPr lang="cs-CZ" dirty="0" smtClean="0"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cs-CZ" sz="1800" dirty="0" smtClean="0">
                <a:sym typeface="Wingdings"/>
              </a:rPr>
              <a:t>stát vydává dluhopisy, kterými kryje schodek (deficit) státního rozpočtu</a:t>
            </a:r>
          </a:p>
          <a:p>
            <a:r>
              <a:rPr lang="cs-CZ" sz="1800" dirty="0" smtClean="0">
                <a:sym typeface="Wingdings"/>
              </a:rPr>
              <a:t>tyto státní dluhopisy kupují  tuzemské či zahraniční investoři (banky, investiční fondy apod.)   </a:t>
            </a:r>
            <a:endParaRPr lang="cs-CZ" sz="1800" dirty="0"/>
          </a:p>
        </p:txBody>
      </p:sp>
    </p:spTree>
  </p:cSld>
  <p:clrMapOvr>
    <a:masterClrMapping/>
  </p:clrMapOvr>
  <p:transition>
    <p:wheel spokes="2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420px-Prijmy_a_vydaje_C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11589"/>
            <a:ext cx="7344816" cy="503644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CENNÉ  PAPÍRY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AKCIE (podíl na majetku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            společnosti)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DLUHOPIS (dlužní úpis) – státní, firemní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</p:txBody>
      </p:sp>
      <p:pic>
        <p:nvPicPr>
          <p:cNvPr id="14340" name="Picture 3" descr="C:\Users\Admin\Pictures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620713"/>
            <a:ext cx="1868488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Admin\Pictures\imagesCAA4OWC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650" y="3644900"/>
            <a:ext cx="29305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9542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971600" y="47667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    Státní rozpočet České republiky (v </a:t>
            </a:r>
            <a:r>
              <a:rPr lang="cs-CZ" sz="2400" dirty="0" err="1" smtClean="0"/>
              <a:t>mld</a:t>
            </a:r>
            <a:r>
              <a:rPr lang="cs-CZ" sz="2400" dirty="0" smtClean="0"/>
              <a:t> Kč)</a:t>
            </a:r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79928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183880" cy="1051560"/>
          </a:xfrm>
        </p:spPr>
        <p:txBody>
          <a:bodyPr/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Dopad daní na trh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245544" cy="52749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000" dirty="0" smtClean="0"/>
              <a:t>pokud vláda uvalí na zboží daň (zdražení statku), jeho rovnovážné množství klesne, tzn. zdanění trhu zmenší jeho objem (možnou efektivitu výroby)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příliš vysoké daně příjem státní pokladny snižuje, protože deformuje pobídku a vede k poklesu objemu trhu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dle </a:t>
            </a:r>
            <a:r>
              <a:rPr lang="cs-CZ" sz="2000" dirty="0" err="1" smtClean="0"/>
              <a:t>Lafferovy</a:t>
            </a:r>
            <a:r>
              <a:rPr lang="cs-CZ" sz="2000" dirty="0" smtClean="0"/>
              <a:t> křivky někde mezi těmito dvěma body sazby </a:t>
            </a:r>
            <a:r>
              <a:rPr lang="cs-CZ" sz="1600" dirty="0" smtClean="0"/>
              <a:t>(0% -100%)</a:t>
            </a:r>
            <a:r>
              <a:rPr lang="cs-CZ" sz="2000" dirty="0" smtClean="0"/>
              <a:t> existuje taková míra zdanění, která generuje maximální výnosy. Zvyšování daňové sazby nad tuto hranici se dle ní již projeví negativně</a:t>
            </a:r>
          </a:p>
          <a:p>
            <a:r>
              <a:rPr lang="cs-CZ" sz="2000" dirty="0" smtClean="0"/>
              <a:t>další zátěží daní je jejich velká</a:t>
            </a:r>
          </a:p>
          <a:p>
            <a:pPr>
              <a:buNone/>
            </a:pPr>
            <a:r>
              <a:rPr lang="cs-CZ" sz="2000" dirty="0" smtClean="0"/>
              <a:t>   administrativní náročnost </a:t>
            </a:r>
          </a:p>
        </p:txBody>
      </p:sp>
      <p:pic>
        <p:nvPicPr>
          <p:cNvPr id="114690" name="Picture 2" descr="C:\Users\Admin\Desktop\stažený sou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29000"/>
            <a:ext cx="3006682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620688"/>
            <a:ext cx="813690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 smtClean="0"/>
              <a:t>           </a:t>
            </a:r>
            <a:r>
              <a:rPr lang="cs-CZ" sz="2800" dirty="0" smtClean="0">
                <a:solidFill>
                  <a:schemeClr val="accent4">
                    <a:lumMod val="75000"/>
                  </a:schemeClr>
                </a:solidFill>
              </a:rPr>
              <a:t>Pomocná osnova pro čtení zákona:</a:t>
            </a:r>
          </a:p>
          <a:p>
            <a:pPr lvl="0"/>
            <a:r>
              <a:rPr lang="cs-CZ" sz="2400" dirty="0" smtClean="0"/>
              <a:t>první je </a:t>
            </a:r>
            <a:r>
              <a:rPr lang="cs-CZ" sz="2400" b="1" dirty="0" smtClean="0">
                <a:solidFill>
                  <a:srgbClr val="C00000"/>
                </a:solidFill>
              </a:rPr>
              <a:t>předmět</a:t>
            </a:r>
            <a:endParaRPr lang="cs-CZ" sz="2400" dirty="0" smtClean="0">
              <a:solidFill>
                <a:srgbClr val="C00000"/>
              </a:solidFill>
            </a:endParaRPr>
          </a:p>
          <a:p>
            <a:pPr lvl="0"/>
            <a:r>
              <a:rPr lang="cs-CZ" sz="2400" dirty="0" smtClean="0"/>
              <a:t>co </a:t>
            </a:r>
            <a:r>
              <a:rPr lang="cs-CZ" sz="2400" b="1" dirty="0" smtClean="0">
                <a:solidFill>
                  <a:srgbClr val="C00000"/>
                </a:solidFill>
              </a:rPr>
              <a:t>není předmětem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– mě nezajímá a nevstupuje do daňového přiznání</a:t>
            </a:r>
          </a:p>
          <a:p>
            <a:pPr lvl="0"/>
            <a:r>
              <a:rPr lang="cs-CZ" sz="2400" b="1" dirty="0" smtClean="0">
                <a:solidFill>
                  <a:srgbClr val="C00000"/>
                </a:solidFill>
              </a:rPr>
              <a:t>co je osvobozeno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– vstupuje do daňového přiznání (např. podmínka osvobození), přesto se podává daňové přiznání</a:t>
            </a:r>
          </a:p>
          <a:p>
            <a:pPr lvl="0"/>
            <a:r>
              <a:rPr lang="cs-CZ" sz="2400" dirty="0" smtClean="0"/>
              <a:t>kdo je </a:t>
            </a:r>
            <a:r>
              <a:rPr lang="cs-CZ" sz="2400" b="1" dirty="0" smtClean="0">
                <a:solidFill>
                  <a:srgbClr val="C00000"/>
                </a:solidFill>
              </a:rPr>
              <a:t>plátcem</a:t>
            </a:r>
            <a:r>
              <a:rPr lang="cs-CZ" sz="2400" dirty="0" smtClean="0"/>
              <a:t> – kdo odvádí daň</a:t>
            </a:r>
          </a:p>
          <a:p>
            <a:pPr lvl="0"/>
            <a:r>
              <a:rPr lang="cs-CZ" sz="2400" dirty="0" smtClean="0"/>
              <a:t>kdo je </a:t>
            </a:r>
            <a:r>
              <a:rPr lang="cs-CZ" sz="2400" b="1" dirty="0" smtClean="0">
                <a:solidFill>
                  <a:srgbClr val="C00000"/>
                </a:solidFill>
              </a:rPr>
              <a:t>poplatníkem</a:t>
            </a:r>
            <a:r>
              <a:rPr lang="cs-CZ" sz="2400" dirty="0" smtClean="0"/>
              <a:t> – kdo platí daň</a:t>
            </a:r>
          </a:p>
          <a:p>
            <a:pPr lvl="0"/>
            <a:r>
              <a:rPr lang="cs-CZ" sz="2400" dirty="0" smtClean="0"/>
              <a:t>co je </a:t>
            </a:r>
            <a:r>
              <a:rPr lang="cs-CZ" sz="2400" b="1" dirty="0" smtClean="0">
                <a:solidFill>
                  <a:srgbClr val="C00000"/>
                </a:solidFill>
              </a:rPr>
              <a:t>základ daně</a:t>
            </a:r>
            <a:endParaRPr lang="cs-CZ" sz="2400" dirty="0" smtClean="0">
              <a:solidFill>
                <a:srgbClr val="C00000"/>
              </a:solidFill>
            </a:endParaRPr>
          </a:p>
          <a:p>
            <a:pPr lvl="0"/>
            <a:r>
              <a:rPr lang="cs-CZ" sz="2400" dirty="0" smtClean="0"/>
              <a:t>jaká je</a:t>
            </a: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sazba daně</a:t>
            </a:r>
          </a:p>
          <a:p>
            <a:pPr lvl="0"/>
            <a:r>
              <a:rPr lang="cs-CZ" sz="2400" b="1" dirty="0" smtClean="0">
                <a:solidFill>
                  <a:srgbClr val="C00000"/>
                </a:solidFill>
              </a:rPr>
              <a:t>daňová přiznání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– kdy, kdo podává přiznání</a:t>
            </a:r>
          </a:p>
          <a:p>
            <a:pPr lvl="0"/>
            <a:r>
              <a:rPr lang="cs-CZ" sz="2400" dirty="0" smtClean="0"/>
              <a:t>kde, jak se</a:t>
            </a: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registrovat </a:t>
            </a:r>
            <a:r>
              <a:rPr lang="cs-CZ" sz="2400" dirty="0" smtClean="0"/>
              <a:t>– zda se vůbec registrovat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5445224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chemeClr val="accent4"/>
                </a:solidFill>
              </a:rPr>
              <a:t>Jak číst daňové zákony ?</a:t>
            </a:r>
            <a:endParaRPr lang="cs-CZ" sz="4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39552" y="1196753"/>
          <a:ext cx="8064896" cy="5232460"/>
        </p:xfrm>
        <a:graphic>
          <a:graphicData uri="http://schemas.openxmlformats.org/drawingml/2006/table">
            <a:tbl>
              <a:tblPr/>
              <a:tblGrid>
                <a:gridCol w="3308549"/>
                <a:gridCol w="1299963"/>
                <a:gridCol w="1584176"/>
                <a:gridCol w="1872208"/>
              </a:tblGrid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příjmu právnických osob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Finanční úřad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příjmu fyzických osob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92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silniční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168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DPH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15% </a:t>
                      </a:r>
                      <a:r>
                        <a:rPr lang="cs-CZ" sz="2000" dirty="0" smtClean="0">
                          <a:latin typeface="Calibri"/>
                          <a:ea typeface="Calibri"/>
                          <a:cs typeface="Times New Roman"/>
                        </a:rPr>
                        <a:t>a 21</a:t>
                      </a: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92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z nemovitých věcí 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04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z nabytí nemovitosti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Spotřební daň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Celní správa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Ekologické daně 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11560" y="4046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4"/>
                </a:solidFill>
              </a:rPr>
              <a:t>             Základní přehled </a:t>
            </a:r>
            <a:endParaRPr lang="cs-CZ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828092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Předmětem</a:t>
            </a:r>
            <a:r>
              <a:rPr lang="cs-CZ" sz="2400" dirty="0" smtClean="0"/>
              <a:t> = příjmy právnický osob, tj. hospodářský            </a:t>
            </a:r>
          </a:p>
          <a:p>
            <a:r>
              <a:rPr lang="cs-CZ" sz="2400" dirty="0" smtClean="0"/>
              <a:t>                                                                    výsledek</a:t>
            </a:r>
          </a:p>
          <a:p>
            <a:r>
              <a:rPr lang="cs-CZ" sz="2000" b="1" dirty="0" smtClean="0"/>
              <a:t> </a:t>
            </a:r>
            <a:r>
              <a:rPr lang="cs-CZ" sz="2000" b="1" dirty="0" smtClean="0">
                <a:solidFill>
                  <a:srgbClr val="C00000"/>
                </a:solidFill>
              </a:rPr>
              <a:t>Základ daně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= 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Hospodářský výsledek</a:t>
            </a:r>
            <a:r>
              <a:rPr lang="cs-CZ" sz="2000" dirty="0" smtClean="0">
                <a:solidFill>
                  <a:srgbClr val="0070C0"/>
                </a:solidFill>
              </a:rPr>
              <a:t> (zisk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+  </a:t>
            </a:r>
            <a:r>
              <a:rPr lang="cs-CZ" sz="2000" dirty="0" smtClean="0">
                <a:solidFill>
                  <a:schemeClr val="accent4"/>
                </a:solidFill>
              </a:rPr>
              <a:t>Náklady</a:t>
            </a:r>
            <a:r>
              <a:rPr lang="cs-CZ" sz="2000" dirty="0" smtClean="0"/>
              <a:t>  daňově uznatelné – daňově neuznatelné </a:t>
            </a:r>
            <a:r>
              <a:rPr lang="cs-CZ" dirty="0" smtClean="0"/>
              <a:t>(dary, náklady na  </a:t>
            </a:r>
          </a:p>
          <a:p>
            <a:r>
              <a:rPr lang="cs-CZ" dirty="0" smtClean="0"/>
              <a:t>                                    repre, daně z nemovitostí, sociální a zdrav.pojištění….)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-   </a:t>
            </a:r>
            <a:r>
              <a:rPr lang="cs-CZ" sz="2000" dirty="0" smtClean="0">
                <a:solidFill>
                  <a:schemeClr val="accent4"/>
                </a:solidFill>
              </a:rPr>
              <a:t>Výnosy</a:t>
            </a:r>
            <a:r>
              <a:rPr lang="cs-CZ" sz="2000" dirty="0" smtClean="0"/>
              <a:t>   </a:t>
            </a:r>
            <a:r>
              <a:rPr lang="cs-CZ" sz="2000" dirty="0" err="1" smtClean="0"/>
              <a:t>výnosy</a:t>
            </a:r>
            <a:r>
              <a:rPr lang="cs-CZ" sz="2000" dirty="0" smtClean="0"/>
              <a:t> – dividendy</a:t>
            </a:r>
          </a:p>
          <a:p>
            <a:r>
              <a:rPr lang="cs-CZ" sz="2000" u="sng" dirty="0" smtClean="0"/>
              <a:t>+/- Odpisy (účetní&lt;daňové= odečítám)</a:t>
            </a:r>
            <a:endParaRPr lang="cs-CZ" sz="2000" dirty="0" smtClean="0"/>
          </a:p>
          <a:p>
            <a:r>
              <a:rPr lang="cs-CZ" sz="2000" b="1" dirty="0" smtClean="0">
                <a:solidFill>
                  <a:srgbClr val="0070C0"/>
                </a:solidFill>
              </a:rPr>
              <a:t>Dílčí daňový základ (DDZ)</a:t>
            </a:r>
          </a:p>
          <a:p>
            <a:endParaRPr lang="cs-CZ" sz="2000" b="1" dirty="0" smtClean="0">
              <a:solidFill>
                <a:srgbClr val="0070C0"/>
              </a:solidFill>
            </a:endParaRPr>
          </a:p>
          <a:p>
            <a:r>
              <a:rPr lang="cs-CZ" sz="2000" u="sng" dirty="0" smtClean="0"/>
              <a:t>- Dary  (5%,10% z DDZ, max. výše daru)</a:t>
            </a:r>
            <a:endParaRPr lang="cs-CZ" sz="2000" dirty="0" smtClean="0"/>
          </a:p>
          <a:p>
            <a:r>
              <a:rPr lang="cs-CZ" sz="2000" b="1" dirty="0" smtClean="0">
                <a:solidFill>
                  <a:srgbClr val="0070C0"/>
                </a:solidFill>
              </a:rPr>
              <a:t>Základ daně (ZD)</a:t>
            </a:r>
          </a:p>
          <a:p>
            <a:endParaRPr lang="cs-CZ" sz="2000" dirty="0" smtClean="0">
              <a:solidFill>
                <a:srgbClr val="C00000"/>
              </a:solidFill>
            </a:endParaRPr>
          </a:p>
          <a:p>
            <a:r>
              <a:rPr lang="cs-CZ" sz="2000" dirty="0" smtClean="0">
                <a:solidFill>
                  <a:srgbClr val="C00000"/>
                </a:solidFill>
              </a:rPr>
              <a:t>Daň (19% ze ZD)</a:t>
            </a:r>
          </a:p>
          <a:p>
            <a:r>
              <a:rPr lang="cs-CZ" sz="2000" u="sng" dirty="0" smtClean="0"/>
              <a:t>- slevy z daně (na osoby zdrav. postižené, investiční pobídky </a:t>
            </a:r>
            <a:r>
              <a:rPr lang="cs-CZ" sz="2000" dirty="0" smtClean="0"/>
              <a:t>)</a:t>
            </a:r>
          </a:p>
          <a:p>
            <a:r>
              <a:rPr lang="cs-CZ" sz="2000" b="1" dirty="0" smtClean="0">
                <a:solidFill>
                  <a:srgbClr val="C00000"/>
                </a:solidFill>
              </a:rPr>
              <a:t>Daň </a:t>
            </a:r>
            <a:r>
              <a:rPr lang="cs-CZ" sz="2000" dirty="0" smtClean="0">
                <a:solidFill>
                  <a:srgbClr val="C00000"/>
                </a:solidFill>
              </a:rPr>
              <a:t> (po slevách)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56612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Daň z příjmů právnických osob</a:t>
            </a:r>
            <a:endParaRPr lang="cs-CZ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39552" y="1196753"/>
          <a:ext cx="8064896" cy="5232460"/>
        </p:xfrm>
        <a:graphic>
          <a:graphicData uri="http://schemas.openxmlformats.org/drawingml/2006/table">
            <a:tbl>
              <a:tblPr/>
              <a:tblGrid>
                <a:gridCol w="3308549"/>
                <a:gridCol w="1299963"/>
                <a:gridCol w="1584176"/>
                <a:gridCol w="1872208"/>
              </a:tblGrid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příjmu právnických osob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Finanční úřad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příjmu fyzických osob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92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silniční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168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DPH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15% </a:t>
                      </a:r>
                      <a:r>
                        <a:rPr lang="cs-CZ" sz="2000" dirty="0" smtClean="0">
                          <a:latin typeface="Calibri"/>
                          <a:ea typeface="Calibri"/>
                          <a:cs typeface="Times New Roman"/>
                        </a:rPr>
                        <a:t>a 21</a:t>
                      </a: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92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z nemovitých věcí 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04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z nabytí nemovitosti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Spotřební daň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Celní správa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Ekologické daně 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11560" y="4046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4"/>
                </a:solidFill>
              </a:rPr>
              <a:t>             Základní přehled </a:t>
            </a:r>
            <a:endParaRPr lang="cs-CZ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828092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Předmětem</a:t>
            </a:r>
            <a:r>
              <a:rPr lang="cs-CZ" sz="2800" dirty="0" smtClean="0"/>
              <a:t> = příjmy fyzických osob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 </a:t>
            </a:r>
            <a:endParaRPr lang="cs-CZ" sz="2400" dirty="0" smtClean="0"/>
          </a:p>
          <a:p>
            <a:pPr lvl="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400" b="1" dirty="0" smtClean="0"/>
              <a:t>Příjmy ze závislé činnosti (zaměstnání) - §6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400" b="1" dirty="0" smtClean="0"/>
              <a:t>Příjmy ze samostatné činnosti (z podnikání) - §7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400" b="1" dirty="0" smtClean="0"/>
              <a:t>Příjmy z kapitálového majetku (cenné papíry) - §8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400" b="1" dirty="0" smtClean="0"/>
              <a:t>Příjmy z nájmu - §9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400" b="1" dirty="0" smtClean="0"/>
              <a:t>Ostatní příjmy - §10</a:t>
            </a:r>
          </a:p>
          <a:p>
            <a:r>
              <a:rPr lang="cs-CZ" sz="2400" b="1" dirty="0" smtClean="0"/>
              <a:t> </a:t>
            </a:r>
          </a:p>
          <a:p>
            <a:r>
              <a:rPr lang="cs-CZ" sz="2400" dirty="0" smtClean="0"/>
              <a:t>Daň z příjmu FO (15%) + solidární 7% přirážka k dani </a:t>
            </a:r>
          </a:p>
          <a:p>
            <a:r>
              <a:rPr lang="cs-CZ" dirty="0" smtClean="0"/>
              <a:t>                                                         (roční příjem nad  1 438 992 Kč)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566124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C00000"/>
                </a:solidFill>
              </a:rPr>
              <a:t>Daň z příjmů fyzických osob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Příjmy ze závislé činnosti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30352"/>
            <a:ext cx="8424936" cy="5058888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Základ daně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= </a:t>
            </a:r>
            <a:r>
              <a:rPr lang="cs-CZ" sz="2400" dirty="0" err="1" smtClean="0"/>
              <a:t>superhrubá</a:t>
            </a:r>
            <a:r>
              <a:rPr lang="cs-CZ" sz="2400" dirty="0" smtClean="0"/>
              <a:t> mzda </a:t>
            </a:r>
            <a:r>
              <a:rPr lang="cs-CZ" sz="1800" dirty="0" smtClean="0"/>
              <a:t>(hrubá mzda x 1,34) </a:t>
            </a:r>
          </a:p>
          <a:p>
            <a:pPr>
              <a:buNone/>
            </a:pPr>
            <a:r>
              <a:rPr lang="cs-CZ" sz="2000" dirty="0" smtClean="0"/>
              <a:t> </a:t>
            </a:r>
          </a:p>
          <a:p>
            <a:pPr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Příklad: 34% = sociální a zdrav.pojištění zaměstnavatele                          </a:t>
            </a:r>
          </a:p>
          <a:p>
            <a:pPr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             </a:t>
            </a:r>
            <a:r>
              <a:rPr lang="cs-CZ" sz="2000" b="1" dirty="0" smtClean="0">
                <a:solidFill>
                  <a:srgbClr val="7030A0"/>
                </a:solidFill>
              </a:rPr>
              <a:t>20.000</a:t>
            </a:r>
            <a:r>
              <a:rPr lang="cs-CZ" sz="2000" dirty="0" smtClean="0">
                <a:solidFill>
                  <a:srgbClr val="7030A0"/>
                </a:solidFill>
              </a:rPr>
              <a:t> x 12 x 1,34 = 321.600 Kč = ZD</a:t>
            </a:r>
          </a:p>
          <a:p>
            <a:pPr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             Daň = 321.600 x 15% = 48.240 Kč </a:t>
            </a:r>
          </a:p>
          <a:p>
            <a:pPr>
              <a:buNone/>
            </a:pPr>
            <a:r>
              <a:rPr lang="cs-CZ" sz="2000" dirty="0" smtClean="0"/>
              <a:t> </a:t>
            </a:r>
          </a:p>
          <a:p>
            <a:pPr>
              <a:buNone/>
            </a:pPr>
            <a:r>
              <a:rPr lang="cs-CZ" sz="2000" dirty="0" smtClean="0"/>
              <a:t>   Dohoda o provedení práce </a:t>
            </a:r>
            <a:r>
              <a:rPr lang="cs-CZ" sz="1800" dirty="0" smtClean="0"/>
              <a:t>(max.300 hodin ročně)</a:t>
            </a:r>
          </a:p>
          <a:p>
            <a:pPr lvl="1">
              <a:buFont typeface="Wingdings" pitchFamily="2" charset="2"/>
              <a:buChar char="§"/>
            </a:pPr>
            <a:r>
              <a:rPr lang="cs-CZ" sz="1600" dirty="0" smtClean="0"/>
              <a:t> daň 15% (srážkovou daní do výše mzdy 10tis.Kč/</a:t>
            </a:r>
            <a:r>
              <a:rPr lang="cs-CZ" sz="1600" dirty="0" err="1" smtClean="0"/>
              <a:t>měs</a:t>
            </a:r>
            <a:r>
              <a:rPr lang="cs-CZ" sz="1600" dirty="0" smtClean="0"/>
              <a:t>., ovšem bez  </a:t>
            </a:r>
          </a:p>
          <a:p>
            <a:pPr lvl="1">
              <a:buNone/>
            </a:pPr>
            <a:r>
              <a:rPr lang="cs-CZ" sz="1600" dirty="0" smtClean="0"/>
              <a:t>                   podepsání Prohlášení k dani)</a:t>
            </a:r>
          </a:p>
          <a:p>
            <a:pPr lvl="1">
              <a:buFont typeface="Wingdings" pitchFamily="2" charset="2"/>
              <a:buChar char="§"/>
            </a:pP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C00000"/>
                </a:solidFill>
              </a:rPr>
              <a:t>neplatí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C00000"/>
                </a:solidFill>
              </a:rPr>
              <a:t>se</a:t>
            </a:r>
            <a:r>
              <a:rPr lang="cs-CZ" sz="1600" dirty="0" smtClean="0"/>
              <a:t> zdravotní a sociální pojištění do výše mzdy 10tis.Kč/</a:t>
            </a:r>
            <a:r>
              <a:rPr lang="cs-CZ" sz="1600" dirty="0" err="1" smtClean="0"/>
              <a:t>měs</a:t>
            </a:r>
            <a:r>
              <a:rPr lang="cs-CZ" sz="1600" dirty="0" smtClean="0"/>
              <a:t>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 Dohoda o pracovní činnosti </a:t>
            </a:r>
            <a:r>
              <a:rPr lang="cs-CZ" sz="1800" dirty="0" smtClean="0"/>
              <a:t>(20 hodin týdně celkem za 52 týdnů)</a:t>
            </a:r>
          </a:p>
          <a:p>
            <a:pPr lvl="1">
              <a:buFont typeface="Wingdings" pitchFamily="2" charset="2"/>
              <a:buChar char="§"/>
            </a:pPr>
            <a:r>
              <a:rPr lang="cs-CZ" sz="1600" dirty="0" smtClean="0"/>
              <a:t>daň 15% (srážkovou daní do výše mzdy 2500 Kč/</a:t>
            </a:r>
            <a:r>
              <a:rPr lang="cs-CZ" sz="1600" dirty="0" err="1" smtClean="0"/>
              <a:t>měs</a:t>
            </a:r>
            <a:r>
              <a:rPr lang="cs-CZ" sz="1600" dirty="0" smtClean="0"/>
              <a:t>., ovšem bez  </a:t>
            </a:r>
          </a:p>
          <a:p>
            <a:pPr lvl="1">
              <a:buNone/>
            </a:pPr>
            <a:r>
              <a:rPr lang="cs-CZ" sz="1600" dirty="0" smtClean="0"/>
              <a:t>                  podepsání Prohlášení k dani)</a:t>
            </a:r>
          </a:p>
          <a:p>
            <a:pPr lvl="1">
              <a:buFont typeface="Wingdings" pitchFamily="2" charset="2"/>
              <a:buChar char="§"/>
            </a:pPr>
            <a:r>
              <a:rPr lang="cs-CZ" sz="1600" dirty="0" smtClean="0">
                <a:solidFill>
                  <a:srgbClr val="C00000"/>
                </a:solidFill>
              </a:rPr>
              <a:t>neplatí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C00000"/>
                </a:solidFill>
              </a:rPr>
              <a:t>se</a:t>
            </a:r>
            <a:r>
              <a:rPr lang="cs-CZ" sz="1600" dirty="0" smtClean="0"/>
              <a:t> zdravotní a sociální pojištění do výše mzdy 3tis.Kč/</a:t>
            </a:r>
            <a:r>
              <a:rPr lang="cs-CZ" sz="1600" dirty="0" err="1" smtClean="0"/>
              <a:t>měs</a:t>
            </a:r>
            <a:r>
              <a:rPr lang="cs-CZ" sz="1600" dirty="0" smtClean="0"/>
              <a:t>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rgbClr val="C00000"/>
                </a:solidFill>
              </a:rPr>
              <a:t>Příjmy ze samostatné činnosti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30352"/>
            <a:ext cx="8712968" cy="5058888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Základ daně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= hospodářský výsledek </a:t>
            </a:r>
          </a:p>
          <a:p>
            <a:pPr>
              <a:buNone/>
            </a:pPr>
            <a:r>
              <a:rPr lang="cs-CZ" sz="2400" dirty="0" smtClean="0"/>
              <a:t>                       (výnosy – náklady) </a:t>
            </a:r>
          </a:p>
          <a:p>
            <a:pPr>
              <a:buNone/>
            </a:pPr>
            <a:r>
              <a:rPr lang="cs-CZ" sz="2000" dirty="0" smtClean="0"/>
              <a:t> </a:t>
            </a:r>
          </a:p>
          <a:p>
            <a:pPr>
              <a:buNone/>
            </a:pPr>
            <a:r>
              <a:rPr lang="cs-CZ" sz="2000" b="1" dirty="0" smtClean="0"/>
              <a:t>Náklady 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cs-CZ" sz="2000" dirty="0" smtClean="0"/>
              <a:t>skutečné náklady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cs-CZ" sz="2000" dirty="0" smtClean="0"/>
              <a:t>nákladový paušál:</a:t>
            </a:r>
          </a:p>
          <a:p>
            <a:pPr marL="756000" lvl="0">
              <a:buClr>
                <a:srgbClr val="C00000"/>
              </a:buClr>
            </a:pPr>
            <a:r>
              <a:rPr lang="cs-CZ" sz="2000" dirty="0" smtClean="0"/>
              <a:t>80% </a:t>
            </a:r>
            <a:r>
              <a:rPr lang="cs-CZ" sz="1800" dirty="0" smtClean="0"/>
              <a:t>z příjmů </a:t>
            </a:r>
            <a:r>
              <a:rPr lang="cs-CZ" sz="2000" dirty="0" smtClean="0"/>
              <a:t>(řemeslné živnosti,</a:t>
            </a:r>
            <a:r>
              <a:rPr lang="cs-CZ" sz="2000" dirty="0" err="1" smtClean="0"/>
              <a:t>zeměděl</a:t>
            </a:r>
            <a:r>
              <a:rPr lang="cs-CZ" sz="2000" dirty="0" smtClean="0"/>
              <a:t>.,lesní </a:t>
            </a:r>
            <a:r>
              <a:rPr lang="cs-CZ" sz="2000" dirty="0" err="1" smtClean="0"/>
              <a:t>hosp</a:t>
            </a:r>
            <a:r>
              <a:rPr lang="cs-CZ" sz="2000" dirty="0" smtClean="0"/>
              <a:t>.) </a:t>
            </a:r>
          </a:p>
          <a:p>
            <a:pPr marL="756000" lvl="0">
              <a:buClr>
                <a:srgbClr val="C00000"/>
              </a:buClr>
              <a:buNone/>
            </a:pPr>
            <a:r>
              <a:rPr lang="cs-CZ" sz="2000" dirty="0" smtClean="0"/>
              <a:t>   </a:t>
            </a:r>
            <a:r>
              <a:rPr lang="cs-CZ" sz="1600" dirty="0" smtClean="0"/>
              <a:t>max. výše výdajů 1600tis.Kč</a:t>
            </a:r>
          </a:p>
          <a:p>
            <a:pPr marL="756000" lvl="0">
              <a:buClr>
                <a:srgbClr val="C00000"/>
              </a:buClr>
            </a:pPr>
            <a:r>
              <a:rPr lang="cs-CZ" sz="2000" dirty="0" smtClean="0"/>
              <a:t>60% </a:t>
            </a:r>
            <a:r>
              <a:rPr lang="cs-CZ" sz="1800" dirty="0" smtClean="0"/>
              <a:t>z příjmů </a:t>
            </a:r>
            <a:r>
              <a:rPr lang="cs-CZ" sz="2000" dirty="0" smtClean="0"/>
              <a:t>(ostatní živnosti) </a:t>
            </a:r>
            <a:r>
              <a:rPr lang="cs-CZ" sz="1600" dirty="0" smtClean="0"/>
              <a:t>max.1200tis.Kč</a:t>
            </a:r>
          </a:p>
          <a:p>
            <a:pPr marL="756000" lvl="0">
              <a:buClr>
                <a:srgbClr val="C00000"/>
              </a:buClr>
            </a:pPr>
            <a:r>
              <a:rPr lang="cs-CZ" sz="2000" dirty="0" smtClean="0"/>
              <a:t>40% </a:t>
            </a:r>
            <a:r>
              <a:rPr lang="cs-CZ" sz="1800" dirty="0" smtClean="0"/>
              <a:t>z příjmů </a:t>
            </a:r>
            <a:r>
              <a:rPr lang="cs-CZ" sz="2000" dirty="0" smtClean="0"/>
              <a:t>(svobodná povolání, autorská práva) </a:t>
            </a:r>
            <a:r>
              <a:rPr lang="cs-CZ" sz="1600" dirty="0" smtClean="0"/>
              <a:t>max.800tis.Kč</a:t>
            </a:r>
          </a:p>
          <a:p>
            <a:pPr marL="756000" lvl="0">
              <a:buClr>
                <a:srgbClr val="C00000"/>
              </a:buClr>
            </a:pPr>
            <a:r>
              <a:rPr lang="cs-CZ" sz="2000" dirty="0" smtClean="0"/>
              <a:t>30% </a:t>
            </a:r>
            <a:r>
              <a:rPr lang="cs-CZ" sz="1800" dirty="0" smtClean="0"/>
              <a:t>z příjmů </a:t>
            </a:r>
            <a:r>
              <a:rPr lang="cs-CZ" sz="2000" dirty="0" smtClean="0"/>
              <a:t>(pronájem) </a:t>
            </a:r>
            <a:r>
              <a:rPr lang="cs-CZ" sz="1600" dirty="0" smtClean="0"/>
              <a:t>max.600tis.Kč</a:t>
            </a:r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zároveň lze uplatnit slevy na manželku a děti v rámci těchto limitů</a:t>
            </a:r>
            <a:endParaRPr lang="cs-CZ" sz="20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Příjmy z kapitálového majetku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Základ daně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= úroky z kladů, výnosy z majetku, dividendy a podíly, pokud již nebyly zdaněny přímo poskytovatelem </a:t>
            </a:r>
          </a:p>
          <a:p>
            <a:pPr>
              <a:buNone/>
            </a:pPr>
            <a:r>
              <a:rPr lang="cs-CZ" sz="2000" dirty="0" smtClean="0"/>
              <a:t> 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Osvobozeno</a:t>
            </a:r>
            <a:r>
              <a:rPr lang="cs-CZ" sz="2400" dirty="0" smtClean="0"/>
              <a:t> </a:t>
            </a:r>
            <a:r>
              <a:rPr lang="cs-CZ" sz="2000" dirty="0" smtClean="0"/>
              <a:t>= jestliže úhrn CP u jednoho poplatníka nepřekročí částku</a:t>
            </a:r>
            <a:r>
              <a:rPr lang="cs-CZ" sz="2000" b="1" dirty="0" smtClean="0"/>
              <a:t> 100 000 Kč </a:t>
            </a:r>
            <a:r>
              <a:rPr lang="cs-CZ" sz="2000" dirty="0" smtClean="0"/>
              <a:t>v rámci jednoho zdaňovacího období,</a:t>
            </a:r>
          </a:p>
          <a:p>
            <a:pPr>
              <a:buNone/>
            </a:pPr>
            <a:r>
              <a:rPr lang="cs-CZ" sz="2000" dirty="0" smtClean="0"/>
              <a:t>   nebo je splněn</a:t>
            </a:r>
            <a:r>
              <a:rPr lang="cs-CZ" sz="2000" b="1" dirty="0" smtClean="0"/>
              <a:t> tzv. časový test</a:t>
            </a:r>
            <a:r>
              <a:rPr lang="cs-CZ" sz="2000" dirty="0" smtClean="0"/>
              <a:t>, tzn. doba mezi nabytím a převodem těchto cenných papírů překročí 3 roky. </a:t>
            </a:r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Investiční Fondy</a:t>
            </a:r>
            <a:endParaRPr lang="cs-CZ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3" descr="C:\Users\Admin\Pictures\imagesCA1006P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3449638"/>
            <a:ext cx="252095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Skupina 7"/>
          <p:cNvGrpSpPr/>
          <p:nvPr/>
        </p:nvGrpSpPr>
        <p:grpSpPr>
          <a:xfrm>
            <a:off x="5868144" y="2060848"/>
            <a:ext cx="2512695" cy="2512695"/>
            <a:chOff x="396352" y="1458627"/>
            <a:chExt cx="2512695" cy="2512695"/>
          </a:xfrm>
          <a:solidFill>
            <a:srgbClr val="FFC000"/>
          </a:solidFill>
        </p:grpSpPr>
        <p:sp>
          <p:nvSpPr>
            <p:cNvPr id="9" name="Elipsa 8"/>
            <p:cNvSpPr/>
            <p:nvPr/>
          </p:nvSpPr>
          <p:spPr>
            <a:xfrm>
              <a:off x="396352" y="1458627"/>
              <a:ext cx="2512695" cy="251269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Elipsa 4"/>
            <p:cNvSpPr/>
            <p:nvPr/>
          </p:nvSpPr>
          <p:spPr>
            <a:xfrm>
              <a:off x="632964" y="2107740"/>
              <a:ext cx="1995636" cy="12951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sz="2400" dirty="0"/>
                <a:t>Dluhopisový</a:t>
              </a:r>
            </a:p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sz="2400" dirty="0"/>
                <a:t>fond</a:t>
              </a:r>
            </a:p>
          </p:txBody>
        </p:sp>
      </p:grpSp>
      <p:cxnSp>
        <p:nvCxnSpPr>
          <p:cNvPr id="19" name="Přímá spojovací čára 18"/>
          <p:cNvCxnSpPr/>
          <p:nvPr/>
        </p:nvCxnSpPr>
        <p:spPr>
          <a:xfrm flipH="1">
            <a:off x="2987675" y="3860800"/>
            <a:ext cx="288925" cy="2889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Výseč 20"/>
          <p:cNvSpPr/>
          <p:nvPr/>
        </p:nvSpPr>
        <p:spPr>
          <a:xfrm>
            <a:off x="3492500" y="908050"/>
            <a:ext cx="2374900" cy="2520950"/>
          </a:xfrm>
          <a:prstGeom prst="pie">
            <a:avLst>
              <a:gd name="adj1" fmla="val 3385332"/>
              <a:gd name="adj2" fmla="val 457855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Příjmy z nájmu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Předmětem</a:t>
            </a:r>
            <a:r>
              <a:rPr lang="cs-CZ" sz="2400" dirty="0" smtClean="0"/>
              <a:t> = příjmy z pronájmu nemovitosti, bytu, movitosti (ne příležitostné) apod.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000" dirty="0" smtClean="0"/>
              <a:t>Pokud tyto příjmy zahrnu do podnikání (mám na pronájem v ŽL), již dále nedaním. U SJM daní jeden manželů.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Základ daně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= čistý příjem z nájmu (bez energií, služeb apod.) – výdaje (opravy, údržba předmětu pronájmu,…)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000" dirty="0" smtClean="0"/>
              <a:t>Namísto skutečných výdajů lze použít 30% nákladový paušál.</a:t>
            </a:r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Ostatní příjmy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Předmětem</a:t>
            </a:r>
            <a:r>
              <a:rPr lang="cs-CZ" sz="2400" dirty="0" smtClean="0"/>
              <a:t> = příjmy z příležitostných činností, které nejsou živností, např. prodej plodů, doučování, příležitostná práce u souseda, příležitostní pronájem (movitosti i nemovitosti) apod. Netýká se příjmů pravidelných.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Základ daně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= příjem z příležitostné činnosti </a:t>
            </a:r>
          </a:p>
          <a:p>
            <a:pPr>
              <a:buNone/>
            </a:pPr>
            <a:r>
              <a:rPr lang="cs-CZ" sz="2400" dirty="0" smtClean="0"/>
              <a:t>   </a:t>
            </a:r>
          </a:p>
          <a:p>
            <a:pPr>
              <a:buNone/>
            </a:pPr>
            <a:r>
              <a:rPr lang="cs-CZ" sz="2400" dirty="0" smtClean="0"/>
              <a:t>Nákladový paušál zde není.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Osvobozeny</a:t>
            </a:r>
            <a:r>
              <a:rPr lang="cs-CZ" sz="2400" dirty="0" smtClean="0"/>
              <a:t> = příležitostné příjmy do </a:t>
            </a:r>
            <a:r>
              <a:rPr lang="cs-CZ" sz="2400" b="1" dirty="0" smtClean="0"/>
              <a:t>limitu  </a:t>
            </a:r>
          </a:p>
          <a:p>
            <a:pPr>
              <a:buNone/>
            </a:pPr>
            <a:r>
              <a:rPr lang="cs-CZ" sz="2400" b="1" dirty="0" smtClean="0"/>
              <a:t>                                30tis.Kč</a:t>
            </a:r>
            <a:r>
              <a:rPr lang="cs-CZ" sz="2400" dirty="0" smtClean="0"/>
              <a:t> za rok</a:t>
            </a:r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51519" y="332655"/>
          <a:ext cx="8568953" cy="6510518"/>
        </p:xfrm>
        <a:graphic>
          <a:graphicData uri="http://schemas.openxmlformats.org/drawingml/2006/table">
            <a:tbl>
              <a:tblPr/>
              <a:tblGrid>
                <a:gridCol w="3915874"/>
                <a:gridCol w="4653079"/>
              </a:tblGrid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Daňový základ ze závislé činnosti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Daňový základ z </a:t>
                      </a:r>
                      <a:r>
                        <a:rPr lang="cs-CZ" sz="1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cs-CZ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samostatné činnosti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Daňový základ z kapitálového majetku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Daňový základ z </a:t>
                      </a:r>
                      <a:r>
                        <a:rPr lang="cs-CZ" sz="1400" dirty="0" smtClean="0">
                          <a:latin typeface="Calibri"/>
                          <a:ea typeface="Calibri"/>
                          <a:cs typeface="Times New Roman"/>
                        </a:rPr>
                        <a:t> nájmu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Daňový základ z ostatních příjmů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Základ daně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(celkem)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Nezdanitelné části základu daně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latin typeface="Calibri"/>
                          <a:ea typeface="Calibri"/>
                          <a:cs typeface="Times New Roman"/>
                        </a:rPr>
                        <a:t>Bezúplatná plnění  - dary  (min.1tis.Kč, max.15</a:t>
                      </a: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% ze ZD u FO), dárcovství krve </a:t>
                      </a:r>
                      <a:r>
                        <a:rPr lang="cs-CZ" sz="12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cs-CZ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cs-CZ" sz="1200" dirty="0" smtClean="0">
                          <a:latin typeface="Calibri"/>
                          <a:ea typeface="Calibri"/>
                          <a:cs typeface="Times New Roman"/>
                        </a:rPr>
                        <a:t>is.Kč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8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Odečet úroků (hypotéka, úvěr ze stav.spoř.- max.300tis.Kč)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Penzijní </a:t>
                      </a:r>
                      <a:r>
                        <a:rPr lang="cs-CZ" sz="1200" dirty="0" smtClean="0">
                          <a:latin typeface="Calibri"/>
                          <a:ea typeface="Calibri"/>
                          <a:cs typeface="Times New Roman"/>
                        </a:rPr>
                        <a:t>připojištění (snížené o 12tis</a:t>
                      </a: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. - </a:t>
                      </a:r>
                      <a:r>
                        <a:rPr lang="cs-CZ" sz="1200" dirty="0" smtClean="0">
                          <a:latin typeface="Calibri"/>
                          <a:ea typeface="Calibri"/>
                          <a:cs typeface="Times New Roman"/>
                        </a:rPr>
                        <a:t> max.24tis.Kč</a:t>
                      </a: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Životní pojištění (max. </a:t>
                      </a:r>
                      <a:r>
                        <a:rPr lang="cs-CZ" sz="1200" dirty="0" smtClean="0">
                          <a:latin typeface="Calibri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tis.Kč)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Odborové příspěvky (1,5% z </a:t>
                      </a:r>
                      <a:r>
                        <a:rPr lang="cs-CZ" sz="1200" dirty="0" smtClean="0">
                          <a:latin typeface="Calibri"/>
                          <a:ea typeface="Calibri"/>
                          <a:cs typeface="Times New Roman"/>
                        </a:rPr>
                        <a:t>příjmů ze závislé činnosti, </a:t>
                      </a: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max.3tis.Kč)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Úhrada zkoušky dalšího vzdělávání (max.10tis.Kč)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Základ daně snížený o nezdanitelné části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latin typeface="Calibri"/>
                          <a:ea typeface="Calibri"/>
                          <a:cs typeface="Times New Roman"/>
                        </a:rPr>
                        <a:t>Daň (15%)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Solidární zvýšení daně (+7%)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Daň celkem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Slevy z daně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Sleva na poplatníka 24.840 Kč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Sleva na manželku/manžela </a:t>
                      </a:r>
                      <a:r>
                        <a:rPr lang="cs-CZ" sz="1200" dirty="0" smtClean="0">
                          <a:latin typeface="Calibri"/>
                          <a:ea typeface="Calibri"/>
                          <a:cs typeface="Times New Roman"/>
                        </a:rPr>
                        <a:t> bez příjmu 24.840 </a:t>
                      </a: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Kč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Sleva na poživ invalid.důchodu </a:t>
                      </a:r>
                      <a:r>
                        <a:rPr lang="cs-CZ" sz="1200" dirty="0" smtClean="0">
                          <a:latin typeface="Calibri"/>
                          <a:ea typeface="Calibri"/>
                          <a:cs typeface="Times New Roman"/>
                        </a:rPr>
                        <a:t> 1.a2.stup.2.520Kč, 3.stup.5.040Kč/rok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Sleva na držitele průkazu ZTP/P  16.140 Kč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Sleva </a:t>
                      </a:r>
                      <a:r>
                        <a:rPr lang="cs-CZ" sz="1200" dirty="0" smtClean="0">
                          <a:latin typeface="Calibri"/>
                          <a:ea typeface="Calibri"/>
                          <a:cs typeface="Times New Roman"/>
                        </a:rPr>
                        <a:t> na studujícího </a:t>
                      </a: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4.020 </a:t>
                      </a:r>
                      <a:r>
                        <a:rPr lang="cs-CZ" sz="1200" dirty="0" smtClean="0">
                          <a:latin typeface="Calibri"/>
                          <a:ea typeface="Calibri"/>
                          <a:cs typeface="Times New Roman"/>
                        </a:rPr>
                        <a:t>Kč/rok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latin typeface="Calibri"/>
                          <a:ea typeface="Calibri"/>
                          <a:cs typeface="Times New Roman"/>
                        </a:rPr>
                        <a:t>Školkovné</a:t>
                      </a:r>
                      <a:r>
                        <a:rPr lang="cs-CZ" sz="1200" dirty="0" smtClean="0">
                          <a:latin typeface="Calibri"/>
                          <a:ea typeface="Calibri"/>
                          <a:cs typeface="Times New Roman"/>
                        </a:rPr>
                        <a:t>  max. 13.350 Kč/rok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latin typeface="Calibri"/>
                          <a:ea typeface="Calibri"/>
                          <a:cs typeface="Times New Roman"/>
                        </a:rPr>
                        <a:t>Sleva na EET   – pouze  v roce</a:t>
                      </a:r>
                      <a:r>
                        <a:rPr lang="cs-CZ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zahájení  EET - </a:t>
                      </a:r>
                      <a:r>
                        <a:rPr lang="cs-CZ" sz="1200" dirty="0" smtClean="0">
                          <a:latin typeface="Calibri"/>
                          <a:ea typeface="Calibri"/>
                          <a:cs typeface="Times New Roman"/>
                        </a:rPr>
                        <a:t>max.5.000Kč/rok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Sleva na </a:t>
                      </a:r>
                      <a:r>
                        <a:rPr lang="cs-CZ" sz="1200" dirty="0" smtClean="0">
                          <a:latin typeface="Calibri"/>
                          <a:ea typeface="Calibri"/>
                          <a:cs typeface="Times New Roman"/>
                        </a:rPr>
                        <a:t>1.dítě 15.204 Kč, 2.dítě 19.404, 3.a další dítě 24.204Kč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Daňový bonus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Daň po slevách a bonusu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Sražené zálohy na daň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Přeplatek/Nedoplatek daně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04664"/>
            <a:ext cx="8064896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Daňové přiznání – do 31.3 za předcházející rok (do 30.6., pokud přiznání         </a:t>
            </a:r>
          </a:p>
          <a:p>
            <a:r>
              <a:rPr lang="cs-CZ" dirty="0" smtClean="0"/>
              <a:t>                                                                       zpracovává daňový poradce)</a:t>
            </a:r>
          </a:p>
          <a:p>
            <a:r>
              <a:rPr lang="cs-CZ" dirty="0" smtClean="0"/>
              <a:t>Pokud mám ŽL aktivní, DP podávám, přestože mám nulové příjmy.</a:t>
            </a:r>
          </a:p>
          <a:p>
            <a:r>
              <a:rPr lang="cs-CZ" dirty="0" smtClean="0"/>
              <a:t> </a:t>
            </a:r>
          </a:p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C00000"/>
                </a:solidFill>
              </a:rPr>
              <a:t>Osvobozené </a:t>
            </a:r>
            <a:r>
              <a:rPr lang="cs-CZ" sz="2000" b="1" dirty="0" smtClean="0"/>
              <a:t>příjmy, které nejčastěji vyskytují:</a:t>
            </a:r>
            <a:endParaRPr lang="cs-CZ" dirty="0" smtClean="0"/>
          </a:p>
          <a:p>
            <a:pPr lvl="0">
              <a:buFont typeface="Wingdings" pitchFamily="2" charset="2"/>
              <a:buChar char="Ø"/>
            </a:pPr>
            <a:r>
              <a:rPr lang="cs-CZ" dirty="0" smtClean="0"/>
              <a:t>dary – bezúplatné příjmy </a:t>
            </a:r>
            <a:r>
              <a:rPr lang="cs-CZ" sz="1600" dirty="0" smtClean="0"/>
              <a:t>(od osoby v přímé a vedlejší příbuzenské linii, od osoby  </a:t>
            </a:r>
          </a:p>
          <a:p>
            <a:pPr lvl="0"/>
            <a:r>
              <a:rPr lang="cs-CZ" sz="1600" dirty="0" smtClean="0"/>
              <a:t>          žijící ve společné domácnosti min.1 rok, dary nabyté příležitostně max.15tis.Kč 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Ø"/>
            </a:pPr>
            <a:r>
              <a:rPr lang="cs-CZ" dirty="0" smtClean="0"/>
              <a:t>dědictví</a:t>
            </a:r>
          </a:p>
          <a:p>
            <a:pPr lvl="0">
              <a:buFont typeface="Wingdings" pitchFamily="2" charset="2"/>
              <a:buChar char="Ø"/>
            </a:pPr>
            <a:r>
              <a:rPr lang="cs-CZ" dirty="0" smtClean="0"/>
              <a:t>výhry z hazardních her do 10tis.Kč </a:t>
            </a:r>
            <a:r>
              <a:rPr lang="cs-CZ" sz="1600" dirty="0" smtClean="0"/>
              <a:t>(loterie, slosování, sázkové hry, hrací </a:t>
            </a:r>
          </a:p>
          <a:p>
            <a:pPr lvl="0">
              <a:spcAft>
                <a:spcPts val="600"/>
              </a:spcAft>
            </a:pPr>
            <a:r>
              <a:rPr lang="cs-CZ" sz="1600" dirty="0" smtClean="0"/>
              <a:t>                                                     přístroje, dostihové sázky, tomboly, turnaje…)</a:t>
            </a:r>
          </a:p>
          <a:p>
            <a:pPr lvl="0">
              <a:buFont typeface="Wingdings" pitchFamily="2" charset="2"/>
              <a:buChar char="Ø"/>
            </a:pPr>
            <a:r>
              <a:rPr lang="cs-CZ" dirty="0" smtClean="0"/>
              <a:t>příjmy z prodeje rodinného domu či bytu, pokud v něm měl prodávající  </a:t>
            </a:r>
          </a:p>
          <a:p>
            <a:pPr lvl="0">
              <a:spcAft>
                <a:spcPts val="600"/>
              </a:spcAft>
            </a:pPr>
            <a:r>
              <a:rPr lang="cs-CZ" dirty="0" smtClean="0"/>
              <a:t>   bydliště nejméně 2 roky bezprostředně před prodejem nemovitosti</a:t>
            </a:r>
          </a:p>
          <a:p>
            <a:pPr lvl="0">
              <a:buFont typeface="Wingdings" pitchFamily="2" charset="2"/>
              <a:buChar char="Ø"/>
            </a:pPr>
            <a:r>
              <a:rPr lang="cs-CZ" dirty="0" smtClean="0"/>
              <a:t>příjmy z prodeje  nemovitostí, přesáhne-li doba mezi nabytím a prodejem </a:t>
            </a:r>
          </a:p>
          <a:p>
            <a:pPr lvl="0">
              <a:spcAft>
                <a:spcPts val="600"/>
              </a:spcAft>
            </a:pPr>
            <a:r>
              <a:rPr lang="cs-CZ" dirty="0" smtClean="0"/>
              <a:t>    dobu 5 let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Ø"/>
            </a:pPr>
            <a:r>
              <a:rPr lang="cs-CZ" dirty="0" smtClean="0"/>
              <a:t>přijatá náhrada škody a plnění z pojištění majetku a  odpovědnosti za škody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Ø"/>
            </a:pPr>
            <a:r>
              <a:rPr lang="cs-CZ" dirty="0" smtClean="0"/>
              <a:t>dávky sociální podpory, z nemocenského pojištění, důchodového pojištění                                                                 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Ø"/>
            </a:pPr>
            <a:r>
              <a:rPr lang="cs-CZ" dirty="0" smtClean="0"/>
              <a:t>plnění z vyživovací povinnosti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Ø"/>
            </a:pPr>
            <a:r>
              <a:rPr lang="cs-CZ" dirty="0" smtClean="0"/>
              <a:t>stipendia</a:t>
            </a:r>
          </a:p>
          <a:p>
            <a:pPr lvl="0">
              <a:buFont typeface="Wingdings" pitchFamily="2" charset="2"/>
              <a:buChar char="Ø"/>
            </a:pPr>
            <a:r>
              <a:rPr lang="cs-CZ" dirty="0" smtClean="0"/>
              <a:t>dotace ze státního rozpočtu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39552" y="1196753"/>
          <a:ext cx="8064896" cy="5232460"/>
        </p:xfrm>
        <a:graphic>
          <a:graphicData uri="http://schemas.openxmlformats.org/drawingml/2006/table">
            <a:tbl>
              <a:tblPr/>
              <a:tblGrid>
                <a:gridCol w="3308549"/>
                <a:gridCol w="1227955"/>
                <a:gridCol w="1656184"/>
                <a:gridCol w="1872208"/>
              </a:tblGrid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příjmu právnických osob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Finanční úřad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příjmu fyzických osob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92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Daň silniční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168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DPH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15% </a:t>
                      </a:r>
                      <a:r>
                        <a:rPr lang="cs-CZ" sz="2000" dirty="0" smtClean="0">
                          <a:latin typeface="Calibri"/>
                          <a:ea typeface="Calibri"/>
                          <a:cs typeface="Times New Roman"/>
                        </a:rPr>
                        <a:t>a 21</a:t>
                      </a: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92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z nemovitých věcí 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04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z nabytí nemovitosti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Spotřební daň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Celní správa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Ekologické daně 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11560" y="4046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4"/>
                </a:solidFill>
              </a:rPr>
              <a:t>             Základní přehled </a:t>
            </a:r>
            <a:endParaRPr lang="cs-CZ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Daň silniční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Předmětem</a:t>
            </a:r>
            <a:r>
              <a:rPr lang="cs-CZ" sz="2400" dirty="0" smtClean="0"/>
              <a:t> </a:t>
            </a:r>
            <a:r>
              <a:rPr lang="cs-CZ" sz="2000" dirty="0" smtClean="0"/>
              <a:t>=</a:t>
            </a:r>
            <a:r>
              <a:rPr lang="cs-CZ" sz="2400" dirty="0" smtClean="0"/>
              <a:t> </a:t>
            </a:r>
            <a:r>
              <a:rPr lang="cs-CZ" sz="2000" dirty="0" smtClean="0"/>
              <a:t>všechna motorová vozidla, která </a:t>
            </a:r>
          </a:p>
          <a:p>
            <a:pPr>
              <a:buNone/>
            </a:pPr>
            <a:r>
              <a:rPr lang="cs-CZ" sz="2000" dirty="0" smtClean="0"/>
              <a:t>   jsou určena k provozu na pozemních komunikacích, mají 4 kola a </a:t>
            </a:r>
          </a:p>
          <a:p>
            <a:pPr>
              <a:buNone/>
            </a:pPr>
            <a:r>
              <a:rPr lang="cs-CZ" sz="2000" dirty="0" smtClean="0"/>
              <a:t>   a) splňují podmínku registrace v ČR (česká SPZ)</a:t>
            </a:r>
          </a:p>
          <a:p>
            <a:pPr>
              <a:spcAft>
                <a:spcPts val="600"/>
              </a:spcAft>
              <a:buNone/>
            </a:pPr>
            <a:r>
              <a:rPr lang="cs-CZ" sz="2000" dirty="0" smtClean="0"/>
              <a:t>   b) je využíváno k podnikání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Plátcem</a:t>
            </a:r>
            <a:r>
              <a:rPr lang="cs-CZ" sz="2400" dirty="0" smtClean="0"/>
              <a:t> </a:t>
            </a:r>
            <a:r>
              <a:rPr lang="cs-CZ" sz="2000" dirty="0" smtClean="0"/>
              <a:t>= FO či PO, která je jako provozovatel vozidla zapsána v technickém průkazu vozidla</a:t>
            </a:r>
          </a:p>
          <a:p>
            <a:pPr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Není předmětem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= pásová vozidla, traktory,   </a:t>
            </a:r>
          </a:p>
          <a:p>
            <a:pPr>
              <a:spcAft>
                <a:spcPts val="600"/>
              </a:spcAft>
              <a:buNone/>
            </a:pPr>
            <a:r>
              <a:rPr lang="cs-CZ" sz="2000" dirty="0" smtClean="0"/>
              <a:t>                                     historická vozidla, čtyřkolka,…	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Osvobozeno</a:t>
            </a:r>
            <a:r>
              <a:rPr lang="cs-CZ" sz="2400" b="1" dirty="0" smtClean="0"/>
              <a:t> </a:t>
            </a:r>
            <a:r>
              <a:rPr lang="cs-CZ" sz="2000" dirty="0" smtClean="0"/>
              <a:t>= vozidla PČR, hasičů, armády ČR, </a:t>
            </a:r>
          </a:p>
          <a:p>
            <a:pPr>
              <a:buNone/>
            </a:pPr>
            <a:r>
              <a:rPr lang="cs-CZ" sz="2000" dirty="0" smtClean="0"/>
              <a:t>                            zdravotních služeb,.........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Daň silniční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Základem daně </a:t>
            </a:r>
            <a:r>
              <a:rPr lang="cs-CZ" sz="2000" dirty="0" smtClean="0"/>
              <a:t>= u osobních vozidel je objem cm³ motoru, u nákladních vozidel je to počet náprav a celková povolená hmotnost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Sazba</a:t>
            </a:r>
            <a:r>
              <a:rPr lang="cs-CZ" sz="2400" b="1" dirty="0" smtClean="0"/>
              <a:t> </a:t>
            </a:r>
            <a:r>
              <a:rPr lang="cs-CZ" sz="2000" dirty="0" smtClean="0"/>
              <a:t>= v tabulkách roční sazby, denní sazby (25Kč/den)    </a:t>
            </a:r>
          </a:p>
          <a:p>
            <a:pPr>
              <a:buNone/>
            </a:pPr>
            <a:r>
              <a:rPr lang="cs-CZ" sz="2000" dirty="0" smtClean="0"/>
              <a:t>                  </a:t>
            </a:r>
            <a:r>
              <a:rPr lang="cs-CZ" sz="1800" dirty="0" smtClean="0"/>
              <a:t>(u zaměstnanců nebo nepravidelného užívání auta)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Slevy</a:t>
            </a:r>
            <a:r>
              <a:rPr lang="cs-CZ" sz="2400" b="1" dirty="0" smtClean="0"/>
              <a:t> </a:t>
            </a:r>
            <a:r>
              <a:rPr lang="cs-CZ" sz="1800" dirty="0" smtClean="0"/>
              <a:t>= z vypočtené daně od první registrace uběhlo maximálně: 36 měsíců (48% sleva), 72 měsíců (40% sleva), 108 měsíců (25% sleva)</a:t>
            </a:r>
          </a:p>
          <a:p>
            <a:pPr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Daňové přiznání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= vždy k 31. 1. za uplynulý rok </a:t>
            </a:r>
          </a:p>
          <a:p>
            <a:pPr>
              <a:buNone/>
            </a:pPr>
            <a:r>
              <a:rPr lang="cs-CZ" sz="2000" dirty="0" smtClean="0"/>
              <a:t>                              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Registrace</a:t>
            </a:r>
            <a:r>
              <a:rPr lang="cs-CZ" sz="2400" dirty="0" smtClean="0"/>
              <a:t> </a:t>
            </a:r>
            <a:r>
              <a:rPr lang="cs-CZ" sz="2000" dirty="0" smtClean="0"/>
              <a:t>= v okamžiku využívání vozidla </a:t>
            </a:r>
          </a:p>
          <a:p>
            <a:pPr>
              <a:buNone/>
            </a:pPr>
            <a:r>
              <a:rPr lang="cs-CZ" sz="2000" dirty="0" smtClean="0"/>
              <a:t>                      </a:t>
            </a:r>
            <a:r>
              <a:rPr lang="cs-CZ" sz="1800" dirty="0" smtClean="0"/>
              <a:t>(v den začátku podnikání nebo nového vozidla)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39552" y="1196753"/>
          <a:ext cx="8064896" cy="5232460"/>
        </p:xfrm>
        <a:graphic>
          <a:graphicData uri="http://schemas.openxmlformats.org/drawingml/2006/table">
            <a:tbl>
              <a:tblPr/>
              <a:tblGrid>
                <a:gridCol w="3240360"/>
                <a:gridCol w="1368152"/>
                <a:gridCol w="1584176"/>
                <a:gridCol w="1872208"/>
              </a:tblGrid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příjmu právnických osob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Finanční úřad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příjmu fyzických osob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92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silniční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168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DPH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15% </a:t>
                      </a:r>
                      <a:r>
                        <a:rPr lang="cs-CZ" sz="2000" dirty="0" smtClean="0">
                          <a:latin typeface="Calibri"/>
                          <a:ea typeface="Calibri"/>
                          <a:cs typeface="Times New Roman"/>
                        </a:rPr>
                        <a:t>a 21</a:t>
                      </a: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92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z nemovitých věcí 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04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z nabytí nemovitosti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Spotřební daň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Celní správa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Ekologické daně 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11560" y="4046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4"/>
                </a:solidFill>
              </a:rPr>
              <a:t>             Základní přehled </a:t>
            </a:r>
            <a:endParaRPr lang="cs-CZ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7030A0"/>
                </a:solidFill>
              </a:rPr>
              <a:t>DPH </a:t>
            </a:r>
            <a:r>
              <a:rPr lang="cs-CZ" b="0" dirty="0" smtClean="0">
                <a:solidFill>
                  <a:srgbClr val="7030A0"/>
                </a:solidFill>
              </a:rPr>
              <a:t>=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b="0" dirty="0" smtClean="0">
                <a:solidFill>
                  <a:srgbClr val="7030A0"/>
                </a:solidFill>
              </a:rPr>
              <a:t>nepřímá daň</a:t>
            </a:r>
            <a:endParaRPr lang="cs-CZ" b="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Předmětem</a:t>
            </a:r>
            <a:r>
              <a:rPr lang="cs-CZ" sz="2400" dirty="0" smtClean="0"/>
              <a:t> = prakticky všechno, nákupy a prodeje služeb, movitých, nemovitých věcí…….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dirty="0" smtClean="0">
                <a:solidFill>
                  <a:srgbClr val="7030A0"/>
                </a:solidFill>
              </a:rPr>
              <a:t>Příklad:</a:t>
            </a:r>
          </a:p>
          <a:p>
            <a:pPr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Obchodník zakoupí od svého dodavatele zboží za 1 150 Kč – z toho 1 000 Kč tvoří cena zboží a 150 Kč tvoří DPH, kterou dodavatel odvede státu. </a:t>
            </a:r>
          </a:p>
          <a:p>
            <a:pPr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   Obchodník zboží rozveze svým odběratelům a prodá za 1725 Kč. Z toho 1500 činí cena zboží a </a:t>
            </a:r>
            <a:r>
              <a:rPr lang="cs-CZ" sz="2000" dirty="0" smtClean="0"/>
              <a:t>225 Kč DPH</a:t>
            </a:r>
            <a:r>
              <a:rPr lang="cs-CZ" sz="2000" dirty="0" smtClean="0">
                <a:solidFill>
                  <a:srgbClr val="7030A0"/>
                </a:solidFill>
              </a:rPr>
              <a:t>. </a:t>
            </a:r>
          </a:p>
          <a:p>
            <a:pPr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   Při vyčíslení daně obchodník od </a:t>
            </a:r>
            <a:r>
              <a:rPr lang="cs-CZ" sz="2000" dirty="0" smtClean="0"/>
              <a:t>DPH na výstupu (225 Kč) </a:t>
            </a:r>
            <a:r>
              <a:rPr lang="cs-CZ" sz="2000" dirty="0" smtClean="0">
                <a:solidFill>
                  <a:srgbClr val="7030A0"/>
                </a:solidFill>
              </a:rPr>
              <a:t>odečte </a:t>
            </a:r>
            <a:r>
              <a:rPr lang="cs-CZ" sz="2000" dirty="0" smtClean="0"/>
              <a:t>DPH na vstupu (150 Kč</a:t>
            </a:r>
            <a:r>
              <a:rPr lang="cs-CZ" sz="2000" dirty="0" smtClean="0">
                <a:solidFill>
                  <a:srgbClr val="7030A0"/>
                </a:solidFill>
              </a:rPr>
              <a:t>) a </a:t>
            </a:r>
            <a:r>
              <a:rPr lang="cs-CZ" sz="2000" b="1" dirty="0" smtClean="0">
                <a:solidFill>
                  <a:srgbClr val="7030A0"/>
                </a:solidFill>
              </a:rPr>
              <a:t>odvede rozdíl: </a:t>
            </a:r>
            <a:r>
              <a:rPr lang="cs-CZ" sz="2000" b="1" dirty="0" smtClean="0"/>
              <a:t>75 Kč</a:t>
            </a:r>
            <a:r>
              <a:rPr lang="cs-CZ" sz="2000" b="1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2"/>
          <p:cNvCxnSpPr>
            <a:cxnSpLocks noChangeShapeType="1"/>
          </p:cNvCxnSpPr>
          <p:nvPr/>
        </p:nvCxnSpPr>
        <p:spPr bwMode="auto">
          <a:xfrm>
            <a:off x="2051720" y="1484784"/>
            <a:ext cx="46085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" name="AutoShape 3"/>
          <p:cNvCxnSpPr>
            <a:cxnSpLocks noChangeShapeType="1"/>
          </p:cNvCxnSpPr>
          <p:nvPr/>
        </p:nvCxnSpPr>
        <p:spPr bwMode="auto">
          <a:xfrm flipH="1">
            <a:off x="4427984" y="1484784"/>
            <a:ext cx="6350" cy="29523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95736" y="764704"/>
            <a:ext cx="4248472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343 - DPH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51720" y="155679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MD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76056" y="1556792"/>
            <a:ext cx="157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         D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95736" y="2492896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B050"/>
                </a:solidFill>
              </a:rPr>
              <a:t>Nákupy   </a:t>
            </a:r>
          </a:p>
          <a:p>
            <a:r>
              <a:rPr lang="cs-CZ" sz="2800" dirty="0" smtClean="0">
                <a:solidFill>
                  <a:srgbClr val="00B050"/>
                </a:solidFill>
              </a:rPr>
              <a:t>   321</a:t>
            </a:r>
            <a:endParaRPr lang="cs-CZ" sz="2800" dirty="0">
              <a:solidFill>
                <a:srgbClr val="00B0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32040" y="2492896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B050"/>
                </a:solidFill>
              </a:rPr>
              <a:t>Prodeje </a:t>
            </a:r>
          </a:p>
          <a:p>
            <a:r>
              <a:rPr lang="cs-CZ" sz="2800" dirty="0" smtClean="0">
                <a:solidFill>
                  <a:srgbClr val="00B050"/>
                </a:solidFill>
              </a:rPr>
              <a:t>    311</a:t>
            </a:r>
            <a:endParaRPr lang="cs-CZ" sz="2800" dirty="0">
              <a:solidFill>
                <a:srgbClr val="00B0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835696" y="429309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Nadměrný odpočet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429309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Daňová povinnost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4724400"/>
            <a:ext cx="8183562" cy="12968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Nákup a prodej CP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027" name="AutoShape 3"/>
          <p:cNvSpPr>
            <a:spLocks noGrp="1" noChangeArrowheads="1"/>
          </p:cNvSpPr>
          <p:nvPr>
            <p:ph idx="1"/>
          </p:nvPr>
        </p:nvSpPr>
        <p:spPr bwMode="auto">
          <a:xfrm>
            <a:off x="3779912" y="1556792"/>
            <a:ext cx="1944216" cy="64807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Obchodník s CP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267744" y="2492896"/>
            <a:ext cx="1233041" cy="720080"/>
          </a:xfrm>
          <a:prstGeom prst="roundRect">
            <a:avLst>
              <a:gd name="adj" fmla="val 16667"/>
            </a:avLst>
          </a:prstGeom>
          <a:solidFill>
            <a:srgbClr val="B6DD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BCPP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5868144" y="2492896"/>
            <a:ext cx="1296144" cy="648072"/>
          </a:xfrm>
          <a:prstGeom prst="roundRect">
            <a:avLst>
              <a:gd name="adj" fmla="val 16667"/>
            </a:avLst>
          </a:prstGeom>
          <a:solidFill>
            <a:srgbClr val="B6DD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RM-SYSTÉM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339752" y="3789040"/>
            <a:ext cx="1233041" cy="7200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CDCP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5796136" y="3717032"/>
            <a:ext cx="1368152" cy="72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SVYT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995936" y="4509120"/>
            <a:ext cx="1440160" cy="648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Clearstream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3" name="AutoShape 9"/>
          <p:cNvCxnSpPr>
            <a:cxnSpLocks noChangeShapeType="1"/>
          </p:cNvCxnSpPr>
          <p:nvPr/>
        </p:nvCxnSpPr>
        <p:spPr bwMode="auto">
          <a:xfrm flipH="1">
            <a:off x="4067944" y="2924944"/>
            <a:ext cx="1296144" cy="9361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034" name="AutoShape 10"/>
          <p:cNvCxnSpPr>
            <a:cxnSpLocks noChangeShapeType="1"/>
          </p:cNvCxnSpPr>
          <p:nvPr/>
        </p:nvCxnSpPr>
        <p:spPr bwMode="auto">
          <a:xfrm flipH="1">
            <a:off x="3131840" y="1844824"/>
            <a:ext cx="504056" cy="3730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5940152" y="1772816"/>
            <a:ext cx="504056" cy="4320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 flipV="1">
            <a:off x="6516216" y="3212976"/>
            <a:ext cx="0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4" name="AutoShape 13"/>
          <p:cNvCxnSpPr>
            <a:cxnSpLocks noChangeShapeType="1"/>
          </p:cNvCxnSpPr>
          <p:nvPr/>
        </p:nvCxnSpPr>
        <p:spPr bwMode="auto">
          <a:xfrm flipV="1">
            <a:off x="2915816" y="3284984"/>
            <a:ext cx="1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>
            <a:off x="3203848" y="4725144"/>
            <a:ext cx="576064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 flipH="1">
            <a:off x="5724128" y="4653136"/>
            <a:ext cx="673224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5652120" y="404664"/>
            <a:ext cx="2520279" cy="936104"/>
          </a:xfrm>
          <a:prstGeom prst="cloudCallout">
            <a:avLst>
              <a:gd name="adj1" fmla="val -80792"/>
              <a:gd name="adj2" fmla="val 189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invest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zprostředkovatel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či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vázaný zástupce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4499992" y="692696"/>
            <a:ext cx="319088" cy="34290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>
            <a:off x="4644008" y="1196752"/>
            <a:ext cx="6350" cy="260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4" name="AutoShape 20"/>
          <p:cNvSpPr>
            <a:spLocks noChangeArrowheads="1"/>
          </p:cNvSpPr>
          <p:nvPr/>
        </p:nvSpPr>
        <p:spPr bwMode="auto">
          <a:xfrm>
            <a:off x="6228184" y="1412776"/>
            <a:ext cx="1584176" cy="504056"/>
          </a:xfrm>
          <a:prstGeom prst="cloudCallout">
            <a:avLst>
              <a:gd name="adj1" fmla="val -88419"/>
              <a:gd name="adj2" fmla="val 74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makléř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7030A0"/>
                </a:solidFill>
              </a:rPr>
              <a:t>DPH </a:t>
            </a:r>
            <a:endParaRPr lang="cs-CZ" b="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317552" cy="5058888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Plátcem</a:t>
            </a:r>
            <a:r>
              <a:rPr lang="cs-CZ" sz="2400" b="1" dirty="0" smtClean="0"/>
              <a:t> </a:t>
            </a:r>
            <a:r>
              <a:rPr lang="cs-CZ" sz="2400" dirty="0" smtClean="0"/>
              <a:t>= právnická osoba bez výjimky, </a:t>
            </a:r>
          </a:p>
          <a:p>
            <a:pPr>
              <a:buNone/>
            </a:pPr>
            <a:r>
              <a:rPr lang="cs-CZ" sz="2400" dirty="0" smtClean="0"/>
              <a:t>   fyzická osoba podnikatel:</a:t>
            </a:r>
          </a:p>
          <a:p>
            <a:pPr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cs-CZ" sz="2000" b="1" dirty="0" smtClean="0"/>
              <a:t>povinně</a:t>
            </a:r>
            <a:r>
              <a:rPr lang="cs-CZ" sz="2000" dirty="0" smtClean="0"/>
              <a:t> – registrovat se k DPH tehdy, kdy obrat za posledních 12 měsíců po sobě jdoucích je vyšší než 1mil.Kč </a:t>
            </a:r>
          </a:p>
          <a:p>
            <a:pPr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cs-CZ" sz="2000" b="1" dirty="0" smtClean="0"/>
              <a:t>dobrovolně</a:t>
            </a:r>
            <a:r>
              <a:rPr lang="cs-CZ" sz="2000" dirty="0" smtClean="0"/>
              <a:t>  – i když nedosahuje obrat 1 mil. Kč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sz="2000" b="1" dirty="0" smtClean="0"/>
              <a:t>výjimky </a:t>
            </a:r>
            <a:r>
              <a:rPr lang="cs-CZ" sz="2000" dirty="0" smtClean="0"/>
              <a:t>– povinná registrace k DPH, i když nedosahuji obratu 1mil. Kč, např.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1400" dirty="0" smtClean="0"/>
              <a:t>pořídím si zboží z jiného členského státu EU (hodnota zboží vyšší než 326 tis. Kč bez DPH)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1400" dirty="0" smtClean="0"/>
              <a:t>pořídím se z jiného členského státu EU nový dopravní prostředek nebo zboží, které je předmětem spotřební daně (alkohol, cigarety….)</a:t>
            </a:r>
          </a:p>
          <a:p>
            <a:pPr>
              <a:buNone/>
            </a:pPr>
            <a:r>
              <a:rPr lang="cs-CZ" sz="1800" dirty="0" smtClean="0"/>
              <a:t> </a:t>
            </a:r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108012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7030A0"/>
                </a:solidFill>
              </a:rPr>
              <a:t>DPH </a:t>
            </a:r>
            <a:endParaRPr lang="cs-CZ" b="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30352"/>
            <a:ext cx="8424936" cy="5562944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Základ daně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= cena, za kterou prodávám nebo   </a:t>
            </a:r>
          </a:p>
          <a:p>
            <a:pPr>
              <a:buNone/>
            </a:pPr>
            <a:r>
              <a:rPr lang="cs-CZ" sz="2400" dirty="0" smtClean="0"/>
              <a:t>                        přijaté úplaty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Sazba</a:t>
            </a:r>
            <a:r>
              <a:rPr lang="cs-CZ" sz="2400" b="1" dirty="0" smtClean="0"/>
              <a:t> </a:t>
            </a:r>
            <a:r>
              <a:rPr lang="cs-CZ" sz="2400" dirty="0" smtClean="0"/>
              <a:t>= </a:t>
            </a:r>
          </a:p>
          <a:p>
            <a:pPr>
              <a:buClr>
                <a:srgbClr val="C00000"/>
              </a:buClr>
            </a:pPr>
            <a:r>
              <a:rPr lang="cs-CZ" sz="2000" b="1" dirty="0" smtClean="0"/>
              <a:t>základní 21% </a:t>
            </a:r>
            <a:r>
              <a:rPr lang="cs-CZ" sz="2000" dirty="0" smtClean="0"/>
              <a:t>(ostatní)</a:t>
            </a:r>
            <a:endParaRPr lang="cs-CZ" sz="2000" b="1" dirty="0" smtClean="0"/>
          </a:p>
          <a:p>
            <a:pPr lvl="0">
              <a:buClr>
                <a:srgbClr val="C00000"/>
              </a:buClr>
            </a:pPr>
            <a:r>
              <a:rPr lang="cs-CZ" sz="2000" b="1" dirty="0" smtClean="0"/>
              <a:t>snížená 15% </a:t>
            </a:r>
            <a:r>
              <a:rPr lang="cs-CZ" sz="2000" dirty="0" smtClean="0"/>
              <a:t>(potraviny, nealko.nápoje, městská doprava, časopisy, noviny,…)                  </a:t>
            </a:r>
          </a:p>
          <a:p>
            <a:pPr lvl="0">
              <a:spcAft>
                <a:spcPts val="600"/>
              </a:spcAft>
              <a:buClr>
                <a:srgbClr val="C00000"/>
              </a:buClr>
            </a:pPr>
            <a:r>
              <a:rPr lang="cs-CZ" sz="2000" b="1" dirty="0" smtClean="0"/>
              <a:t>snížená 10% </a:t>
            </a:r>
            <a:r>
              <a:rPr lang="cs-CZ" sz="2000" dirty="0" smtClean="0"/>
              <a:t>(knihy, léky, dětská výživa)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Zdanitelné období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=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000" dirty="0" smtClean="0"/>
              <a:t>měsíčně </a:t>
            </a:r>
            <a:r>
              <a:rPr lang="cs-CZ" sz="1800" dirty="0" smtClean="0"/>
              <a:t>(pokud jsme novým plátcem DPH nebo roční obrat nad 10mil.Kč)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000" dirty="0" smtClean="0"/>
              <a:t>čtvrtletně </a:t>
            </a:r>
            <a:r>
              <a:rPr lang="cs-CZ" sz="1800" dirty="0" smtClean="0"/>
              <a:t>(po 3 letech registrace a roční obrat menší než 10mil.Kč)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000" dirty="0" smtClean="0"/>
              <a:t>měsíčně dobrovolně </a:t>
            </a:r>
            <a:r>
              <a:rPr lang="cs-CZ" sz="1800" dirty="0" smtClean="0"/>
              <a:t>(2–10mil.Kč/rok)</a:t>
            </a:r>
          </a:p>
          <a:p>
            <a:pPr lvl="0">
              <a:buClr>
                <a:srgbClr val="C00000"/>
              </a:buClr>
              <a:buNone/>
            </a:pPr>
            <a:endParaRPr lang="cs-CZ" sz="1800" dirty="0" smtClean="0"/>
          </a:p>
          <a:p>
            <a:pPr lvl="0">
              <a:buClr>
                <a:srgbClr val="C00000"/>
              </a:buCl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Daňové přiznání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= vždy k 25.dni po zdanitelném období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39552" y="1196753"/>
          <a:ext cx="8064896" cy="5428527"/>
        </p:xfrm>
        <a:graphic>
          <a:graphicData uri="http://schemas.openxmlformats.org/drawingml/2006/table">
            <a:tbl>
              <a:tblPr/>
              <a:tblGrid>
                <a:gridCol w="3308549"/>
                <a:gridCol w="1371971"/>
                <a:gridCol w="1728192"/>
                <a:gridCol w="1656184"/>
              </a:tblGrid>
              <a:tr h="66794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příjmu právnických osob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Finanční úřad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66794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příjmu fyzických osob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406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silniční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9907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DPH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15% </a:t>
                      </a:r>
                      <a:r>
                        <a:rPr lang="cs-CZ" sz="2000" dirty="0" smtClean="0">
                          <a:latin typeface="Calibri"/>
                          <a:ea typeface="Calibri"/>
                          <a:cs typeface="Times New Roman"/>
                        </a:rPr>
                        <a:t>a 21</a:t>
                      </a: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6794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nemovitých věcí 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latin typeface="Calibri"/>
                          <a:ea typeface="Calibri"/>
                          <a:cs typeface="Times New Roman"/>
                        </a:rPr>
                        <a:t>obec,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latin typeface="Calibri"/>
                          <a:ea typeface="Calibri"/>
                          <a:cs typeface="Times New Roman"/>
                        </a:rPr>
                        <a:t>město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373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z nabytí nemovitosti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6794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Spotřební daň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Celní správa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6794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Ekologické daně 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11560" y="4046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4"/>
                </a:solidFill>
              </a:rPr>
              <a:t>             Základní přehled </a:t>
            </a:r>
            <a:endParaRPr lang="cs-CZ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1"/>
                </a:solidFill>
              </a:rPr>
              <a:t>Daň z nemovitých věcí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POZEMEK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Předmětem</a:t>
            </a:r>
            <a:r>
              <a:rPr lang="cs-CZ" sz="2400" dirty="0" smtClean="0"/>
              <a:t> = všechny pozemky na území ČR, které jsou evidované v katastru nemovitostí</a:t>
            </a:r>
          </a:p>
          <a:p>
            <a:pPr lvl="0"/>
            <a:r>
              <a:rPr lang="cs-CZ" sz="2000" dirty="0" smtClean="0"/>
              <a:t>zemědělské pozemky (orné půdy, chmelnice, ovocné sady, zahrady, ….)</a:t>
            </a:r>
          </a:p>
          <a:p>
            <a:pPr lvl="0"/>
            <a:r>
              <a:rPr lang="cs-CZ" sz="2000" dirty="0" smtClean="0"/>
              <a:t>nezemědělské pozemky (hospodářský les, stavební pozemky,…)</a:t>
            </a:r>
          </a:p>
          <a:p>
            <a:pPr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Není předmětem </a:t>
            </a:r>
            <a:r>
              <a:rPr lang="cs-CZ" sz="2400" dirty="0" smtClean="0"/>
              <a:t>= </a:t>
            </a:r>
          </a:p>
          <a:p>
            <a:pPr lvl="0"/>
            <a:r>
              <a:rPr lang="cs-CZ" sz="2000" dirty="0" smtClean="0"/>
              <a:t>pozemky v půdorysu stavby (zastavěná plocha)</a:t>
            </a:r>
          </a:p>
          <a:p>
            <a:pPr lvl="0"/>
            <a:r>
              <a:rPr lang="cs-CZ" sz="2000" dirty="0" smtClean="0"/>
              <a:t>lesní pozemky (není určen k těžbě dřeva)</a:t>
            </a:r>
          </a:p>
          <a:p>
            <a:pPr lvl="0"/>
            <a:r>
              <a:rPr lang="cs-CZ" sz="2000" dirty="0" smtClean="0"/>
              <a:t>vodní plochy (řeky, rybníky bez chovu)</a:t>
            </a:r>
          </a:p>
          <a:p>
            <a:pPr lvl="0"/>
            <a:r>
              <a:rPr lang="cs-CZ" sz="2000" dirty="0" smtClean="0"/>
              <a:t>pozemky určené pro obranu státu (cvičiště…)……</a:t>
            </a:r>
          </a:p>
          <a:p>
            <a:pPr lvl="0">
              <a:buNone/>
            </a:pPr>
            <a:endParaRPr lang="cs-CZ" sz="20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1"/>
                </a:solidFill>
              </a:rPr>
              <a:t>Daň z nemovitých věcí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POZEMEK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Poplatníkem</a:t>
            </a:r>
            <a:r>
              <a:rPr lang="cs-CZ" sz="2000" b="1" dirty="0" smtClean="0"/>
              <a:t> </a:t>
            </a:r>
            <a:r>
              <a:rPr lang="cs-CZ" sz="2000" dirty="0" smtClean="0"/>
              <a:t>= vlastník, nájemce (pronajímá si státní pozemky), uživatel (vlastník není znám…)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Pokud má pozemek více vlastníků, podává se jedno DP a pak podělí se.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Osvobozeno</a:t>
            </a:r>
            <a:r>
              <a:rPr lang="cs-CZ" sz="2000" b="1" dirty="0" smtClean="0"/>
              <a:t> </a:t>
            </a:r>
            <a:r>
              <a:rPr lang="cs-CZ" sz="2000" dirty="0" smtClean="0"/>
              <a:t>= pozemky ve vlastnictví státu a státních institucí, pozemky sloužící k náboženským účelům, sloužící školám, muzeím, galeriím, zdravotním účelům…</a:t>
            </a:r>
          </a:p>
          <a:p>
            <a:pPr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Základ daně </a:t>
            </a:r>
            <a:r>
              <a:rPr lang="cs-CZ" sz="2400" dirty="0" smtClean="0"/>
              <a:t>= </a:t>
            </a:r>
            <a:r>
              <a:rPr lang="cs-CZ" sz="2000" dirty="0" smtClean="0"/>
              <a:t>základem je </a:t>
            </a:r>
            <a:r>
              <a:rPr lang="cs-CZ" sz="2000" b="1" dirty="0" smtClean="0"/>
              <a:t>výměra x cena/m² </a:t>
            </a:r>
          </a:p>
          <a:p>
            <a:pPr>
              <a:buNone/>
            </a:pPr>
            <a:r>
              <a:rPr lang="cs-CZ" sz="1800" dirty="0" smtClean="0"/>
              <a:t>sazba se stanoví podle druhu pozemku, který se třídí do 3 skupin: např. zemědělské pozemky – sazba 0,75% ze základu daně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1"/>
                </a:solidFill>
              </a:rPr>
              <a:t>Daň z nemovitých věcí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STAVBY a JEDNOTKY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Poplatníkem</a:t>
            </a:r>
            <a:r>
              <a:rPr lang="cs-CZ" sz="2400" b="1" dirty="0" smtClean="0"/>
              <a:t> </a:t>
            </a:r>
            <a:r>
              <a:rPr lang="cs-CZ" sz="2400" dirty="0" smtClean="0"/>
              <a:t>= všechny stavby a jednotky na území ČR</a:t>
            </a:r>
            <a:r>
              <a:rPr lang="cs-CZ" sz="1800" dirty="0" smtClean="0"/>
              <a:t>, které jsou registrovány v katastru nemovitostí a musí být pevně spojeny se zemí (ne mobilní dům)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Není předmětem </a:t>
            </a:r>
            <a:r>
              <a:rPr lang="cs-CZ" sz="2400" dirty="0" smtClean="0"/>
              <a:t>= </a:t>
            </a:r>
            <a:r>
              <a:rPr lang="cs-CZ" sz="2000" dirty="0" smtClean="0"/>
              <a:t>přehrady, úpravny vod, stavby na ochranu před povodněmi, čističky odpadních vod, dálnice, železnice…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Poplatník</a:t>
            </a:r>
            <a:r>
              <a:rPr lang="cs-CZ" sz="2400" b="1" dirty="0" smtClean="0"/>
              <a:t> </a:t>
            </a:r>
            <a:r>
              <a:rPr lang="cs-CZ" sz="2400" dirty="0" smtClean="0"/>
              <a:t>= vlastník</a:t>
            </a:r>
            <a:r>
              <a:rPr lang="cs-CZ" sz="2000" dirty="0" smtClean="0"/>
              <a:t>, spoluvlastníci dávají jedno DP a pak se podělí(jinak určí plátce FÚ)</a:t>
            </a:r>
          </a:p>
          <a:p>
            <a:pPr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Osvobozeno</a:t>
            </a:r>
            <a:r>
              <a:rPr lang="cs-CZ" sz="2400" b="1" dirty="0" smtClean="0"/>
              <a:t> </a:t>
            </a:r>
            <a:r>
              <a:rPr lang="cs-CZ" sz="2400" dirty="0" smtClean="0"/>
              <a:t>= stavby ve vlastnictví státu (krajů, obcí), muzea, školství, zdravotnictví, </a:t>
            </a:r>
            <a:r>
              <a:rPr lang="cs-CZ" sz="2000" dirty="0" smtClean="0"/>
              <a:t>dále fyzické osoby, které jsou držiteli průkazu ZTP, </a:t>
            </a:r>
            <a:r>
              <a:rPr lang="cs-CZ" sz="2000" dirty="0" err="1" smtClean="0"/>
              <a:t>ZTP</a:t>
            </a:r>
            <a:r>
              <a:rPr lang="cs-CZ" sz="2000" dirty="0" smtClean="0"/>
              <a:t>/P a zároveň pobírá příspěvek na živobytí apod.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1"/>
                </a:solidFill>
              </a:rPr>
              <a:t>Daň z nemovitých věcí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STAVBY a JEDNOTKY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Základ daně </a:t>
            </a:r>
            <a:r>
              <a:rPr lang="cs-CZ" sz="2400" dirty="0" smtClean="0"/>
              <a:t>= výměra půdorysu podle stavu k 1.1. zdaňovacího období (zastavěná plocha)</a:t>
            </a:r>
          </a:p>
          <a:p>
            <a:pPr lvl="0">
              <a:buNone/>
            </a:pPr>
            <a:endParaRPr lang="cs-CZ" sz="2400" dirty="0" smtClean="0"/>
          </a:p>
          <a:p>
            <a:pPr lvl="0">
              <a:spcAft>
                <a:spcPts val="1200"/>
              </a:spcAft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Sazba</a:t>
            </a:r>
            <a:r>
              <a:rPr lang="cs-CZ" sz="2400" dirty="0" smtClean="0"/>
              <a:t> se dělí podle druhu stavby</a:t>
            </a:r>
          </a:p>
          <a:p>
            <a:pPr lvl="0">
              <a:buNone/>
            </a:pPr>
            <a:r>
              <a:rPr lang="cs-CZ" sz="2100" dirty="0" smtClean="0"/>
              <a:t>Např. obytné domy 2Kč/m² (zastavěná plocha), garáže 8Kč/m², podnik.zemědělské stavby 2Kč/m²….,</a:t>
            </a:r>
          </a:p>
          <a:p>
            <a:pPr lvl="0">
              <a:buNone/>
            </a:pPr>
            <a:r>
              <a:rPr lang="cs-CZ" sz="2100" dirty="0" smtClean="0"/>
              <a:t>bytové jednotky: podlahová výměra plochy se násobí koeficientem 1,2 a pak sazbou 2Kč/m² (</a:t>
            </a:r>
            <a:r>
              <a:rPr lang="cs-CZ" sz="2100" dirty="0" err="1" smtClean="0"/>
              <a:t>př</a:t>
            </a:r>
            <a:r>
              <a:rPr lang="cs-CZ" sz="2100" dirty="0" smtClean="0"/>
              <a:t>: 80m² x 1,2 x 2Kč = daň). </a:t>
            </a:r>
          </a:p>
          <a:p>
            <a:pPr>
              <a:buNone/>
            </a:pPr>
            <a:endParaRPr lang="cs-CZ" sz="2400" dirty="0" smtClean="0"/>
          </a:p>
          <a:p>
            <a:pPr>
              <a:spcAft>
                <a:spcPts val="600"/>
              </a:spcAft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Daňové přiznání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= se podává vždy do 31. ledna následujícího roku po nabytí nemovitosti </a:t>
            </a:r>
            <a:r>
              <a:rPr lang="cs-CZ" sz="2100" dirty="0" smtClean="0"/>
              <a:t>(pouze jednou po nabytí) stačí podat DP jeden ze spoluvlastníků </a:t>
            </a:r>
          </a:p>
          <a:p>
            <a:pPr>
              <a:buNone/>
            </a:pPr>
            <a:r>
              <a:rPr lang="cs-CZ" sz="2400" dirty="0" smtClean="0"/>
              <a:t>následné DP: </a:t>
            </a:r>
          </a:p>
          <a:p>
            <a:pPr lvl="0"/>
            <a:r>
              <a:rPr lang="cs-CZ" sz="2400" dirty="0" smtClean="0"/>
              <a:t>změna předmětu daně </a:t>
            </a:r>
            <a:r>
              <a:rPr lang="cs-CZ" sz="2100" dirty="0" smtClean="0"/>
              <a:t>(z rekreačního domku udělám nemovitost k trvalému bydlení)</a:t>
            </a:r>
          </a:p>
          <a:p>
            <a:pPr lvl="0"/>
            <a:r>
              <a:rPr lang="cs-CZ" sz="2400" dirty="0" smtClean="0"/>
              <a:t>rozšíření stavby </a:t>
            </a:r>
            <a:r>
              <a:rPr lang="cs-CZ" sz="2100" dirty="0" smtClean="0"/>
              <a:t>(přístavba, nástavba…)</a:t>
            </a:r>
          </a:p>
          <a:p>
            <a:pPr lvl="0"/>
            <a:r>
              <a:rPr lang="cs-CZ" sz="2400" dirty="0" smtClean="0"/>
              <a:t>dochází ke změně druhu pozemku apod.</a:t>
            </a:r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39552" y="1196753"/>
          <a:ext cx="8064896" cy="5232460"/>
        </p:xfrm>
        <a:graphic>
          <a:graphicData uri="http://schemas.openxmlformats.org/drawingml/2006/table">
            <a:tbl>
              <a:tblPr/>
              <a:tblGrid>
                <a:gridCol w="3308549"/>
                <a:gridCol w="1299963"/>
                <a:gridCol w="1584176"/>
                <a:gridCol w="1872208"/>
              </a:tblGrid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příjmu právnických osob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Finanční úřad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příjmu fyzických osob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92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silniční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168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DPH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15% </a:t>
                      </a:r>
                      <a:r>
                        <a:rPr lang="cs-CZ" sz="20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92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z nemovitých věcí 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04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nabytí nemovitosti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Spotřební daň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Celní správa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Ekologické daně 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11560" y="4046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4"/>
                </a:solidFill>
              </a:rPr>
              <a:t>             Základní přehled </a:t>
            </a:r>
            <a:endParaRPr lang="cs-CZ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Daň z nabytí nemovitosti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Předmětem = </a:t>
            </a:r>
            <a:r>
              <a:rPr lang="cs-CZ" sz="2400" dirty="0" smtClean="0"/>
              <a:t>pouze nemovitý majetek, kdy dochází ke vzniku, zániku nebo změně vlastnického práva k nemovitosti, a to vždy úplatně</a:t>
            </a:r>
          </a:p>
          <a:p>
            <a:pPr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Poplatníkem</a:t>
            </a:r>
            <a:r>
              <a:rPr lang="cs-CZ" sz="2400" b="1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=</a:t>
            </a:r>
            <a:r>
              <a:rPr lang="cs-CZ" sz="2400" dirty="0" smtClean="0"/>
              <a:t> kupující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600" b="1" dirty="0" smtClean="0">
                <a:solidFill>
                  <a:srgbClr val="C00000"/>
                </a:solidFill>
              </a:rPr>
              <a:t>Osvobozeno</a:t>
            </a:r>
            <a:r>
              <a:rPr lang="cs-CZ" sz="2600" b="1" dirty="0" smtClean="0"/>
              <a:t> </a:t>
            </a:r>
            <a:r>
              <a:rPr lang="cs-CZ" sz="2600" dirty="0" smtClean="0">
                <a:solidFill>
                  <a:srgbClr val="C00000"/>
                </a:solidFill>
              </a:rPr>
              <a:t>=</a:t>
            </a:r>
            <a:r>
              <a:rPr lang="cs-CZ" sz="2000" dirty="0" smtClean="0"/>
              <a:t> </a:t>
            </a:r>
          </a:p>
          <a:p>
            <a:pPr lvl="0">
              <a:spcBef>
                <a:spcPts val="600"/>
              </a:spcBef>
            </a:pPr>
            <a:r>
              <a:rPr lang="cs-CZ" sz="2000" b="1" dirty="0" smtClean="0"/>
              <a:t>první úplatné převody </a:t>
            </a:r>
            <a:r>
              <a:rPr lang="cs-CZ" sz="2000" dirty="0" smtClean="0"/>
              <a:t>stavebních pozemků, novostaveb rodinných domů, garáží, bytových jednotek, vzniklé rovněž stavební úpravou (přístavbou, nástavbou…), k převodu vlastnictví musí dojít nejpozději do 5 let</a:t>
            </a:r>
          </a:p>
          <a:p>
            <a:pPr lvl="0">
              <a:spcBef>
                <a:spcPts val="600"/>
              </a:spcBef>
            </a:pPr>
            <a:r>
              <a:rPr lang="cs-CZ" sz="2000" dirty="0" smtClean="0"/>
              <a:t>převody bytových jednotek, garáží z družstva do vlastnictví členů družstva nebo nájemců těchto prostor do jejich osobního vlastnictví</a:t>
            </a:r>
          </a:p>
          <a:p>
            <a:pPr lvl="0">
              <a:spcBef>
                <a:spcPts val="600"/>
              </a:spcBef>
            </a:pPr>
            <a:r>
              <a:rPr lang="cs-CZ" sz="2000" dirty="0" smtClean="0"/>
              <a:t>převody bytových jednotek, garáží z právnické osoby (vzniklé za účelem, aby se stala vlastníkem tohoto domu s jednotkami) do vlastnictví členů této právnické osoby nebo nájemců těchto prostor do jejich osobního vlastnictví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Daň z nabytí nemovitosti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389560" cy="50588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Sazba daně </a:t>
            </a:r>
            <a:r>
              <a:rPr lang="cs-CZ" sz="2000" dirty="0" smtClean="0"/>
              <a:t>= </a:t>
            </a:r>
            <a:r>
              <a:rPr lang="cs-CZ" sz="2000" b="1" dirty="0" smtClean="0"/>
              <a:t>4%</a:t>
            </a:r>
            <a:r>
              <a:rPr lang="cs-CZ" sz="2000" dirty="0" smtClean="0"/>
              <a:t> ze základu daně</a:t>
            </a:r>
          </a:p>
          <a:p>
            <a:pPr>
              <a:buNone/>
            </a:pPr>
            <a:endParaRPr lang="cs-CZ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Základ daně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dirty="0" smtClean="0"/>
              <a:t>sjednaná (kupní) cena</a:t>
            </a:r>
          </a:p>
          <a:p>
            <a:pPr>
              <a:buClr>
                <a:srgbClr val="C00000"/>
              </a:buClr>
              <a:buNone/>
            </a:pPr>
            <a:endParaRPr lang="cs-CZ" sz="2000" dirty="0" smtClean="0"/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dirty="0" smtClean="0"/>
              <a:t>  75% „směrné ceny“ (dle vyhlášky MF)       </a:t>
            </a:r>
            <a:r>
              <a:rPr lang="cs-CZ" sz="1600" dirty="0" smtClean="0"/>
              <a:t>platí ta vyšší z nich                                                                                   </a:t>
            </a:r>
          </a:p>
          <a:p>
            <a:pPr>
              <a:spcBef>
                <a:spcPts val="0"/>
              </a:spcBef>
              <a:buClr>
                <a:srgbClr val="C00000"/>
              </a:buClr>
              <a:buNone/>
            </a:pPr>
            <a:r>
              <a:rPr lang="cs-CZ" sz="2000" dirty="0" smtClean="0"/>
              <a:t>     75% ceny dle znaleckého posudku                             </a:t>
            </a:r>
          </a:p>
          <a:p>
            <a:pPr>
              <a:buClr>
                <a:schemeClr val="tx1"/>
              </a:buClr>
              <a:buNone/>
            </a:pPr>
            <a:r>
              <a:rPr lang="cs-CZ" sz="2000" dirty="0" smtClean="0"/>
              <a:t>                                                                               </a:t>
            </a:r>
          </a:p>
          <a:p>
            <a:pPr>
              <a:buNone/>
            </a:pPr>
            <a:endParaRPr lang="cs-CZ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Daňové přiznání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= do konce 3. kalendářního měsíce následujícího po kalendářním měsíci, v němž byl v katastru nemovitostí proveden vklad vlastnického práva </a:t>
            </a:r>
            <a:endParaRPr lang="cs-CZ" sz="2600" dirty="0" smtClean="0"/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endParaRPr lang="cs-CZ" sz="2000" dirty="0" smtClean="0"/>
          </a:p>
          <a:p>
            <a:pPr>
              <a:buNone/>
            </a:pPr>
            <a:endParaRPr lang="cs-CZ" sz="2400" dirty="0" smtClean="0"/>
          </a:p>
        </p:txBody>
      </p:sp>
      <p:sp>
        <p:nvSpPr>
          <p:cNvPr id="4" name="Pravá složená závorka 3"/>
          <p:cNvSpPr/>
          <p:nvPr/>
        </p:nvSpPr>
        <p:spPr>
          <a:xfrm>
            <a:off x="6012160" y="2276872"/>
            <a:ext cx="216024" cy="648072"/>
          </a:xfrm>
          <a:prstGeom prst="rightBrace">
            <a:avLst/>
          </a:prstGeom>
          <a:ln w="1905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4139952" y="1844824"/>
            <a:ext cx="24482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>
            <a:stCxn id="4" idx="1"/>
          </p:cNvCxnSpPr>
          <p:nvPr/>
        </p:nvCxnSpPr>
        <p:spPr>
          <a:xfrm flipV="1">
            <a:off x="6228184" y="2492896"/>
            <a:ext cx="360040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á složená závorka 14"/>
          <p:cNvSpPr/>
          <p:nvPr/>
        </p:nvSpPr>
        <p:spPr>
          <a:xfrm flipH="1">
            <a:off x="827584" y="2276872"/>
            <a:ext cx="216024" cy="648072"/>
          </a:xfrm>
          <a:prstGeom prst="rightBrace">
            <a:avLst/>
          </a:prstGeom>
          <a:ln w="1905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966787"/>
          </a:xfrm>
        </p:spPr>
        <p:txBody>
          <a:bodyPr anchor="t"/>
          <a:lstStyle/>
          <a:p>
            <a:pPr algn="r">
              <a:defRPr/>
            </a:pPr>
            <a:r>
              <a:rPr lang="cs-CZ" dirty="0" smtClean="0">
                <a:solidFill>
                  <a:srgbClr val="7030A0"/>
                </a:solidFill>
              </a:rPr>
              <a:t>Zdanění investic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20000"/>
          </a:bodyPr>
          <a:lstStyle/>
          <a:p>
            <a:pPr algn="ctr">
              <a:spcAft>
                <a:spcPts val="600"/>
              </a:spcAft>
              <a:buFont typeface="Wingdings 2" pitchFamily="18" charset="2"/>
              <a:buNone/>
              <a:defRPr/>
            </a:pPr>
            <a:endParaRPr lang="cs-CZ" dirty="0" smtClean="0"/>
          </a:p>
          <a:p>
            <a:pPr algn="ctr"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cs-CZ" dirty="0" smtClean="0"/>
              <a:t>Příjmy z </a:t>
            </a:r>
            <a:r>
              <a:rPr lang="cs-CZ" b="1" dirty="0" smtClean="0"/>
              <a:t>prodeje</a:t>
            </a:r>
            <a:r>
              <a:rPr lang="cs-CZ" dirty="0" smtClean="0"/>
              <a:t> cenných papírů jsou daněny 15%.Daň se platí </a:t>
            </a:r>
            <a:r>
              <a:rPr lang="cs-CZ" b="1" dirty="0" smtClean="0"/>
              <a:t>ze zisku </a:t>
            </a:r>
            <a:r>
              <a:rPr lang="cs-CZ" dirty="0" smtClean="0"/>
              <a:t>z prodeje.</a:t>
            </a:r>
          </a:p>
          <a:p>
            <a:pPr algn="ctr">
              <a:spcAft>
                <a:spcPts val="600"/>
              </a:spcAft>
              <a:buFont typeface="Wingdings 2" pitchFamily="18" charset="2"/>
              <a:buNone/>
              <a:defRPr/>
            </a:pPr>
            <a:endParaRPr lang="cs-CZ" dirty="0" smtClean="0"/>
          </a:p>
          <a:p>
            <a:pPr algn="ctr"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cs-CZ" dirty="0" smtClean="0"/>
              <a:t> Pokud doba mezi nabytím a prodejem přesáhne </a:t>
            </a:r>
            <a:r>
              <a:rPr lang="cs-CZ" b="1" dirty="0" smtClean="0"/>
              <a:t>3 roky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dirty="0" smtClean="0"/>
              <a:t>je tento příjem od daně osvobozen.</a:t>
            </a:r>
          </a:p>
          <a:p>
            <a:pPr algn="ctr"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cs-CZ" dirty="0" smtClean="0"/>
              <a:t> (</a:t>
            </a:r>
            <a:r>
              <a:rPr lang="cs-CZ" sz="2400" dirty="0" smtClean="0"/>
              <a:t>Pokud přece jen prodáte CP do 3 let, je zde  limit příjmu z prodeje CP 100tis.Kč.)</a:t>
            </a:r>
          </a:p>
          <a:p>
            <a:pPr algn="ctr"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cs-CZ" dirty="0" smtClean="0"/>
              <a:t> </a:t>
            </a:r>
          </a:p>
          <a:p>
            <a:pPr algn="ctr">
              <a:buFont typeface="Wingdings 2" pitchFamily="18" charset="2"/>
              <a:buNone/>
              <a:defRPr/>
            </a:pPr>
            <a:endParaRPr lang="cs-CZ" dirty="0" smtClean="0"/>
          </a:p>
          <a:p>
            <a:pPr algn="ctr">
              <a:buFont typeface="Wingdings 2" pitchFamily="18" charset="2"/>
              <a:buNone/>
              <a:defRPr/>
            </a:pPr>
            <a:endParaRPr lang="cs-CZ" b="1" dirty="0"/>
          </a:p>
        </p:txBody>
      </p:sp>
      <p:pic>
        <p:nvPicPr>
          <p:cNvPr id="91140" name="Obrázek 3" descr="imagesO1485U9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21163"/>
            <a:ext cx="35290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39552" y="1196753"/>
          <a:ext cx="8064896" cy="5232460"/>
        </p:xfrm>
        <a:graphic>
          <a:graphicData uri="http://schemas.openxmlformats.org/drawingml/2006/table">
            <a:tbl>
              <a:tblPr/>
              <a:tblGrid>
                <a:gridCol w="3308549"/>
                <a:gridCol w="1299963"/>
                <a:gridCol w="1584176"/>
                <a:gridCol w="1872208"/>
              </a:tblGrid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příjmu právnických osob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Finanční úřad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příjmu fyzických osob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92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silniční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168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DPH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15% </a:t>
                      </a:r>
                      <a:r>
                        <a:rPr lang="cs-CZ" sz="20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92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z nemovitých věcí 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04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z nabytí nemovitosti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Spotřební daň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Celní správa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Ekologické daně 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11560" y="4046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4"/>
                </a:solidFill>
              </a:rPr>
              <a:t>             Základní přehled </a:t>
            </a:r>
            <a:endParaRPr lang="cs-CZ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>      Spotřební daň 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cs-CZ" dirty="0" smtClean="0"/>
              <a:t>Účelem je zejména regulovat spotřebu  </a:t>
            </a:r>
          </a:p>
          <a:p>
            <a:pPr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Předmětem daně </a:t>
            </a:r>
            <a:r>
              <a:rPr lang="cs-CZ" sz="2400" dirty="0" smtClean="0"/>
              <a:t>= </a:t>
            </a:r>
          </a:p>
          <a:p>
            <a:pPr lvl="0">
              <a:spcBef>
                <a:spcPts val="600"/>
              </a:spcBef>
              <a:buClrTx/>
              <a:buFont typeface="Wingdings" pitchFamily="2" charset="2"/>
              <a:buChar char="Ø"/>
            </a:pPr>
            <a:r>
              <a:rPr lang="cs-CZ" sz="2200" b="1" dirty="0" smtClean="0"/>
              <a:t>minerální oleje</a:t>
            </a:r>
            <a:r>
              <a:rPr lang="cs-CZ" sz="2200" dirty="0" smtClean="0"/>
              <a:t> (benzín, nafta), osvobozeno v případě používání v lékařství, potravinářství</a:t>
            </a:r>
          </a:p>
          <a:p>
            <a:pPr lvl="0">
              <a:spcBef>
                <a:spcPts val="600"/>
              </a:spcBef>
              <a:buClrTx/>
              <a:buFont typeface="Wingdings" pitchFamily="2" charset="2"/>
              <a:buChar char="Ø"/>
            </a:pPr>
            <a:r>
              <a:rPr lang="cs-CZ" sz="2200" b="1" dirty="0" smtClean="0"/>
              <a:t>líh</a:t>
            </a:r>
            <a:r>
              <a:rPr lang="cs-CZ" sz="2200" dirty="0" smtClean="0"/>
              <a:t>, osvobozeno v případě používání v lékařství, potravinářství, domácí lihovarnictví (nepodnikám s ním, neprodávám  → omezení max. množství x l/osobu</a:t>
            </a:r>
          </a:p>
          <a:p>
            <a:pPr lvl="0">
              <a:spcBef>
                <a:spcPts val="600"/>
              </a:spcBef>
              <a:buClrTx/>
              <a:buFont typeface="Wingdings" pitchFamily="2" charset="2"/>
              <a:buChar char="Ø"/>
            </a:pPr>
            <a:r>
              <a:rPr lang="cs-CZ" sz="2200" b="1" dirty="0" smtClean="0"/>
              <a:t>víno šumivé</a:t>
            </a:r>
            <a:r>
              <a:rPr lang="cs-CZ" sz="2200" dirty="0" smtClean="0"/>
              <a:t> (šampaňské), víno tiché (nešumivé) je plně osvobozeno, u fyzické osoby je osvobozeno, pokud nepřesáhne 2000l/kalendářní rok</a:t>
            </a:r>
          </a:p>
          <a:p>
            <a:pPr lvl="0">
              <a:spcBef>
                <a:spcPts val="600"/>
              </a:spcBef>
              <a:buClrTx/>
              <a:buFont typeface="Wingdings" pitchFamily="2" charset="2"/>
              <a:buChar char="Ø"/>
            </a:pPr>
            <a:r>
              <a:rPr lang="cs-CZ" sz="2200" b="1" dirty="0" smtClean="0"/>
              <a:t>pivo</a:t>
            </a:r>
            <a:r>
              <a:rPr lang="cs-CZ" sz="2200" dirty="0" smtClean="0"/>
              <a:t> (osvobozeno v potravinářství, domácí pivovar (nepodnikám, neprodávám, max.200l/rok)</a:t>
            </a:r>
          </a:p>
          <a:p>
            <a:pPr lvl="0">
              <a:spcBef>
                <a:spcPts val="600"/>
              </a:spcBef>
              <a:buClrTx/>
              <a:buFont typeface="Wingdings" pitchFamily="2" charset="2"/>
              <a:buChar char="Ø"/>
            </a:pPr>
            <a:r>
              <a:rPr lang="cs-CZ" sz="2200" b="1" dirty="0" smtClean="0"/>
              <a:t>tabákové výrobky </a:t>
            </a:r>
            <a:r>
              <a:rPr lang="cs-CZ" sz="2200" dirty="0" smtClean="0"/>
              <a:t>(není povolena domácí výroba), jiný režim dohledu než alkohol → přísně hlídané ceny, není povolena vlastní tvorba ceny</a:t>
            </a:r>
          </a:p>
          <a:p>
            <a:pPr>
              <a:buNone/>
            </a:pPr>
            <a:r>
              <a:rPr lang="cs-CZ" sz="2600" b="1" dirty="0" smtClean="0"/>
              <a:t>       </a:t>
            </a:r>
          </a:p>
          <a:p>
            <a:pPr>
              <a:buNone/>
            </a:pPr>
            <a:r>
              <a:rPr lang="cs-CZ" sz="2600" b="1" dirty="0" smtClean="0"/>
              <a:t>         Správcem daně je celní správa.</a:t>
            </a:r>
            <a:endParaRPr lang="cs-CZ" sz="2600" dirty="0" smtClean="0"/>
          </a:p>
          <a:p>
            <a:pPr algn="ctr"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  <p:pic>
        <p:nvPicPr>
          <p:cNvPr id="4" name="Obrázek 3" descr="celní správ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815502"/>
            <a:ext cx="2333620" cy="174796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2"/>
                </a:solidFill>
              </a:rPr>
              <a:t>Spotřební daň 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/>
              <a:t>Nedaňové sklady</a:t>
            </a:r>
            <a:r>
              <a:rPr lang="cs-CZ" sz="2400" dirty="0" smtClean="0"/>
              <a:t> - jsou schválené celním úřadem (podnik, sklad vybraných výrobků)</a:t>
            </a:r>
          </a:p>
          <a:p>
            <a:pPr>
              <a:buNone/>
            </a:pPr>
            <a:r>
              <a:rPr lang="cs-CZ" sz="2400" dirty="0" smtClean="0"/>
              <a:t> </a:t>
            </a:r>
          </a:p>
          <a:p>
            <a:pPr>
              <a:buNone/>
            </a:pPr>
            <a:r>
              <a:rPr lang="cs-CZ" sz="2200" dirty="0" smtClean="0"/>
              <a:t>   </a:t>
            </a:r>
            <a:r>
              <a:rPr lang="cs-CZ" sz="2000" dirty="0" smtClean="0"/>
              <a:t>opuštění nedaňového skladu → dopředu dám vědět celnímu úřadu → zaplatím celnímu úřadu spotřební daň, vybavím auto s řidičem příslušnými doklady, jinak hrozí zabavení vozidla s nákladem.</a:t>
            </a:r>
          </a:p>
          <a:p>
            <a:pPr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Registrace</a:t>
            </a:r>
            <a:r>
              <a:rPr lang="cs-CZ" sz="2400" dirty="0" smtClean="0"/>
              <a:t> = na celním úřadě ke každé komoditě zvlášť (líh, cigarety,….)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Daňové přiznání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= k 25. dni po předchozím měsíci (nikoli čtvrtletně) 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Plátce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= výrobce + dovozce těchto komodit</a:t>
            </a:r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2"/>
                </a:solidFill>
              </a:rPr>
              <a:t>                Spotřební daň 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Poplatníkem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= konečný spotřebitel, kupující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dirty="0" smtClean="0">
                <a:solidFill>
                  <a:schemeClr val="accent5"/>
                </a:solidFill>
              </a:rPr>
              <a:t>Příklad:</a:t>
            </a:r>
          </a:p>
          <a:p>
            <a:pPr>
              <a:buNone/>
            </a:pPr>
            <a:r>
              <a:rPr lang="cs-CZ" sz="2400" dirty="0" smtClean="0">
                <a:solidFill>
                  <a:schemeClr val="accent5"/>
                </a:solidFill>
              </a:rPr>
              <a:t> </a:t>
            </a: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Celkovou daň u cigaret tvoří spotřební daň a DPH. </a:t>
            </a:r>
          </a:p>
          <a:p>
            <a:pPr>
              <a:buNone/>
            </a:pP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   Je uvažována celková cena krabičky cigaret pro koncového spotřebitele 80 Kč. </a:t>
            </a:r>
          </a:p>
          <a:p>
            <a:pPr>
              <a:buNone/>
            </a:pP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Spotřební daň: </a:t>
            </a:r>
            <a:r>
              <a:rPr lang="cs-CZ" sz="1800" dirty="0" smtClean="0">
                <a:solidFill>
                  <a:schemeClr val="accent3">
                    <a:lumMod val="75000"/>
                  </a:schemeClr>
                </a:solidFill>
              </a:rPr>
              <a:t>součet pevné části 29,20 Kč (20 × 1,46 Kč) a procentní části 21,60 Kč (80 Kč × 27 %) spotřební daně nedosahuje minimální výše 52,60 Kč (20 × 2,63 Kč), je tedy aplikována minimální sazba. </a:t>
            </a:r>
          </a:p>
          <a:p>
            <a:pPr>
              <a:buNone/>
            </a:pP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DPH u krabičky činí 13,88 Kč (80 Kč ÷ 121 % × 21 %).</a:t>
            </a:r>
          </a:p>
          <a:p>
            <a:pPr>
              <a:buNone/>
            </a:pP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Celková daň 66,48 Kč, tj. 83,1 % konečné ceny cigarety. </a:t>
            </a:r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39552" y="1196753"/>
          <a:ext cx="8064896" cy="5232460"/>
        </p:xfrm>
        <a:graphic>
          <a:graphicData uri="http://schemas.openxmlformats.org/drawingml/2006/table">
            <a:tbl>
              <a:tblPr/>
              <a:tblGrid>
                <a:gridCol w="3308549"/>
                <a:gridCol w="1299963"/>
                <a:gridCol w="1584176"/>
                <a:gridCol w="1872208"/>
              </a:tblGrid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příjmu právnických osob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Finanční úřad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Daň z příjmu fyzických osob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92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silniční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168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DPH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15% </a:t>
                      </a:r>
                      <a:r>
                        <a:rPr lang="cs-CZ" sz="2000" dirty="0" smtClean="0">
                          <a:latin typeface="Calibri"/>
                          <a:ea typeface="Calibri"/>
                          <a:cs typeface="Times New Roman"/>
                        </a:rPr>
                        <a:t>a 21</a:t>
                      </a: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92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z nemovitých věcí 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04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Daň z nabytí nemovitosti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Spotřební daň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Celní správa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586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Ekologické daně 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nepřímá daň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11560" y="4046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4"/>
                </a:solidFill>
              </a:rPr>
              <a:t>             Základní přehled </a:t>
            </a:r>
            <a:endParaRPr lang="cs-CZ" sz="4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4"/>
                </a:solidFill>
              </a:rPr>
              <a:t>Ekologické daně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20688"/>
            <a:ext cx="8183880" cy="5058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/>
              <a:t>Správcem daně je celní správa.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Předmětem daně </a:t>
            </a:r>
            <a:r>
              <a:rPr lang="cs-CZ" sz="2000" dirty="0" smtClean="0"/>
              <a:t>= </a:t>
            </a:r>
            <a:r>
              <a:rPr lang="cs-CZ" sz="2000" b="1" dirty="0" smtClean="0"/>
              <a:t>zemní plyn </a:t>
            </a:r>
            <a:r>
              <a:rPr lang="cs-CZ" sz="2000" dirty="0" smtClean="0"/>
              <a:t>a některé další plyny, </a:t>
            </a:r>
            <a:r>
              <a:rPr lang="cs-CZ" sz="2000" b="1" dirty="0" smtClean="0"/>
              <a:t>pevná paliva </a:t>
            </a:r>
            <a:r>
              <a:rPr lang="cs-CZ" sz="2000" dirty="0" smtClean="0"/>
              <a:t>(černé uhlí, hnědé uhlí, koks), </a:t>
            </a:r>
            <a:r>
              <a:rPr lang="cs-CZ" sz="2000" b="1" dirty="0" smtClean="0"/>
              <a:t>elektřina</a:t>
            </a:r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Osvobozeno </a:t>
            </a:r>
            <a:r>
              <a:rPr lang="cs-CZ" sz="2000" dirty="0" smtClean="0"/>
              <a:t>= plyn určený pro výrobu tepla  </a:t>
            </a:r>
          </a:p>
          <a:p>
            <a:pPr>
              <a:buNone/>
            </a:pPr>
            <a:r>
              <a:rPr lang="cs-CZ" sz="2000" dirty="0" smtClean="0"/>
              <a:t>                    v domácnostech, ekologicky šetrná elektřina……</a:t>
            </a:r>
          </a:p>
          <a:p>
            <a:pPr>
              <a:buNone/>
            </a:pPr>
            <a:endParaRPr lang="cs-CZ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Plátcem daně </a:t>
            </a:r>
            <a:r>
              <a:rPr lang="cs-CZ" sz="2000" dirty="0" smtClean="0"/>
              <a:t>= dodavatel ke konečnému spotřebiteli,  </a:t>
            </a:r>
          </a:p>
          <a:p>
            <a:pPr>
              <a:buNone/>
            </a:pPr>
            <a:r>
              <a:rPr lang="cs-CZ" sz="2000" dirty="0" smtClean="0"/>
              <a:t>                          provozovatel distribuční soustavy….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Daňové přiznání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= do 25. dne po skončení zdaňovacího období (kalendářní měsíc), ve kterém tato povinnost vznikla 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13" y="620713"/>
            <a:ext cx="7772400" cy="2663825"/>
          </a:xfrm>
        </p:spPr>
        <p:txBody>
          <a:bodyPr anchor="t">
            <a:normAutofit/>
          </a:bodyPr>
          <a:lstStyle/>
          <a:p>
            <a:pPr algn="ctr">
              <a:defRPr/>
            </a:pP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sz="5400" dirty="0" smtClean="0">
                <a:solidFill>
                  <a:schemeClr val="accent4"/>
                </a:solidFill>
              </a:rPr>
              <a:t>C l o</a:t>
            </a:r>
            <a:endParaRPr lang="cs-CZ" sz="5400" dirty="0">
              <a:solidFill>
                <a:schemeClr val="accent4"/>
              </a:solidFill>
            </a:endParaRPr>
          </a:p>
        </p:txBody>
      </p: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611188" y="3716338"/>
            <a:ext cx="7772400" cy="914400"/>
          </a:xfrm>
        </p:spPr>
        <p:txBody>
          <a:bodyPr/>
          <a:lstStyle/>
          <a:p>
            <a:pPr marL="36513" algn="ctr">
              <a:spcBef>
                <a:spcPct val="0"/>
              </a:spcBef>
            </a:pPr>
            <a:r>
              <a:rPr lang="cs-CZ" sz="4800" b="1" dirty="0" smtClean="0">
                <a:solidFill>
                  <a:schemeClr val="accent4"/>
                </a:solidFill>
              </a:rPr>
              <a:t>           a jeho význam</a:t>
            </a:r>
          </a:p>
          <a:p>
            <a:pPr marL="36513" algn="ctr">
              <a:spcBef>
                <a:spcPct val="0"/>
              </a:spcBef>
            </a:pPr>
            <a:r>
              <a:rPr lang="cs-CZ" sz="4800" b="1" dirty="0" smtClean="0">
                <a:solidFill>
                  <a:srgbClr val="00B050"/>
                </a:solidFill>
              </a:rPr>
              <a:t> </a:t>
            </a:r>
          </a:p>
          <a:p>
            <a:pPr marL="36513">
              <a:spcBef>
                <a:spcPct val="0"/>
              </a:spcBef>
            </a:pP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 descr="c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933056"/>
            <a:ext cx="2520280" cy="237626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CLO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20688"/>
            <a:ext cx="8183880" cy="5058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Clo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= dávka vybíraná státem při přechodu zboží přes celní   </a:t>
            </a:r>
          </a:p>
          <a:p>
            <a:pPr>
              <a:buNone/>
            </a:pPr>
            <a:r>
              <a:rPr lang="cs-CZ" sz="2000" dirty="0" smtClean="0"/>
              <a:t>          hranici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b="1" dirty="0" smtClean="0"/>
              <a:t>ochranářský </a:t>
            </a:r>
            <a:r>
              <a:rPr lang="cs-CZ" sz="2000" dirty="0" smtClean="0"/>
              <a:t>prostředek (ochrání vnitřní trh)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dirty="0" smtClean="0"/>
              <a:t>prostředek </a:t>
            </a:r>
            <a:r>
              <a:rPr lang="cs-CZ" sz="2000" b="1" dirty="0" smtClean="0"/>
              <a:t>ekonomické formy politického boje</a:t>
            </a:r>
            <a:r>
              <a:rPr lang="cs-CZ" sz="2000" dirty="0" smtClean="0"/>
              <a:t> 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dirty="0" smtClean="0"/>
              <a:t>prostředek, jak </a:t>
            </a:r>
            <a:r>
              <a:rPr lang="cs-CZ" sz="2000" b="1" dirty="0" smtClean="0"/>
              <a:t>získat peníze</a:t>
            </a:r>
            <a:endParaRPr lang="cs-CZ" sz="2000" dirty="0" smtClean="0"/>
          </a:p>
          <a:p>
            <a:pPr>
              <a:buClr>
                <a:srgbClr val="C00000"/>
              </a:buClr>
              <a:buNone/>
            </a:pPr>
            <a:endParaRPr lang="cs-CZ" sz="2000" dirty="0" smtClean="0"/>
          </a:p>
          <a:p>
            <a:pPr algn="ctr">
              <a:buClr>
                <a:srgbClr val="C00000"/>
              </a:buClr>
              <a:buNone/>
            </a:pPr>
            <a:r>
              <a:rPr lang="cs-CZ" sz="2000" dirty="0" smtClean="0"/>
              <a:t>Vybírání cla kontroluje celní správa té dané země a upravuje ho celní zákon.</a:t>
            </a:r>
          </a:p>
          <a:p>
            <a:pPr algn="ctr">
              <a:buClr>
                <a:srgbClr val="C00000"/>
              </a:buClr>
              <a:buNone/>
            </a:pPr>
            <a:endParaRPr lang="cs-CZ" sz="2000" dirty="0" smtClean="0"/>
          </a:p>
          <a:p>
            <a:pPr lvl="0"/>
            <a:r>
              <a:rPr lang="cs-CZ" sz="2000" b="1" dirty="0" smtClean="0"/>
              <a:t>Vývozní clo </a:t>
            </a:r>
            <a:r>
              <a:rPr lang="cs-CZ" sz="2000" dirty="0" smtClean="0"/>
              <a:t>- platí se za vyvezené zboží. Není příliš běžné, týká se např. vývozu strategických komodit (ropa) a často je uvaleno za fiskálním účelem</a:t>
            </a:r>
          </a:p>
          <a:p>
            <a:pPr lvl="0"/>
            <a:r>
              <a:rPr lang="cs-CZ" sz="2000" b="1" dirty="0" smtClean="0"/>
              <a:t>Dovozní clo</a:t>
            </a:r>
            <a:r>
              <a:rPr lang="cs-CZ" sz="2000" dirty="0" smtClean="0"/>
              <a:t> - platí se za dovezené zboží</a:t>
            </a:r>
          </a:p>
          <a:p>
            <a:pPr lvl="0"/>
            <a:r>
              <a:rPr lang="cs-CZ" sz="2000" b="1" dirty="0" smtClean="0"/>
              <a:t>Tranzitní clo</a:t>
            </a:r>
            <a:r>
              <a:rPr lang="cs-CZ" sz="2000" dirty="0" smtClean="0"/>
              <a:t> - platí se za zboží, procházející územím státu</a:t>
            </a:r>
          </a:p>
          <a:p>
            <a:pPr>
              <a:buClr>
                <a:srgbClr val="C00000"/>
              </a:buCl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CLO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20688"/>
            <a:ext cx="8183880" cy="50588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 smtClean="0"/>
              <a:t>Zóna volného obchodu</a:t>
            </a:r>
            <a:r>
              <a:rPr lang="cs-CZ" sz="2000" dirty="0" smtClean="0"/>
              <a:t> - </a:t>
            </a:r>
            <a:r>
              <a:rPr lang="cs-CZ" sz="1800" dirty="0" smtClean="0"/>
              <a:t>nejnižším stupněm </a:t>
            </a:r>
            <a:r>
              <a:rPr lang="cs-CZ" sz="1800" dirty="0" err="1" smtClean="0"/>
              <a:t>ek</a:t>
            </a:r>
            <a:r>
              <a:rPr lang="cs-CZ" sz="1800" dirty="0" smtClean="0"/>
              <a:t>. integrace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 smtClean="0"/>
              <a:t>   navzájem si </a:t>
            </a:r>
            <a:r>
              <a:rPr lang="cs-CZ" sz="1800" dirty="0" smtClean="0">
                <a:solidFill>
                  <a:srgbClr val="C00000"/>
                </a:solidFill>
              </a:rPr>
              <a:t>sníží či úplně odstraní cla</a:t>
            </a:r>
            <a:r>
              <a:rPr lang="cs-CZ" sz="1800" dirty="0" smtClean="0"/>
              <a:t> na některé výrobky   např. NAFTA (Kanada, Mexiko, USA), EFTA (Island, Lichtenštejnsko, Norsko, Švýcarsko)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dirty="0" smtClean="0"/>
              <a:t>Celní unie</a:t>
            </a:r>
            <a:r>
              <a:rPr lang="cs-CZ" sz="2000" dirty="0" smtClean="0"/>
              <a:t> </a:t>
            </a:r>
            <a:r>
              <a:rPr lang="cs-CZ" sz="1800" dirty="0" smtClean="0"/>
              <a:t>bez vzájemných obchodních bariér + </a:t>
            </a:r>
            <a:r>
              <a:rPr lang="cs-CZ" sz="1800" dirty="0" smtClean="0">
                <a:solidFill>
                  <a:srgbClr val="C00000"/>
                </a:solidFill>
              </a:rPr>
              <a:t>společné celní sazby vůči třetím zemím</a:t>
            </a:r>
            <a:r>
              <a:rPr lang="cs-CZ" sz="1800" dirty="0" smtClean="0"/>
              <a:t>, např. Celní unie EU-Turecko, Celní unie </a:t>
            </a:r>
            <a:r>
              <a:rPr lang="cs-CZ" sz="1800" dirty="0" err="1" smtClean="0"/>
              <a:t>Česko</a:t>
            </a:r>
            <a:r>
              <a:rPr lang="cs-CZ" sz="1800" dirty="0" smtClean="0"/>
              <a:t>-Slovensko (1993-2004)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 smtClean="0"/>
              <a:t>Společný trh</a:t>
            </a:r>
            <a:r>
              <a:rPr lang="cs-CZ" sz="2000" dirty="0" smtClean="0"/>
              <a:t> - </a:t>
            </a:r>
            <a:r>
              <a:rPr lang="cs-CZ" sz="1800" dirty="0" smtClean="0"/>
              <a:t>již vysoký stupeň ekonomické integrace,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   </a:t>
            </a:r>
            <a:r>
              <a:rPr lang="cs-CZ" sz="1800" dirty="0" smtClean="0">
                <a:solidFill>
                  <a:srgbClr val="C00000"/>
                </a:solidFill>
              </a:rPr>
              <a:t>odbourání veškerých cel</a:t>
            </a:r>
            <a:r>
              <a:rPr lang="cs-CZ" sz="1800" dirty="0" smtClean="0"/>
              <a:t>, společný celní sazebník vůči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 smtClean="0"/>
              <a:t>   třetím zemím + </a:t>
            </a:r>
            <a:r>
              <a:rPr lang="cs-CZ" sz="1800" dirty="0" smtClean="0">
                <a:solidFill>
                  <a:srgbClr val="C00000"/>
                </a:solidFill>
              </a:rPr>
              <a:t>volný pohyb zboží, služeb, práce a kapitálu</a:t>
            </a:r>
            <a:r>
              <a:rPr lang="cs-CZ" sz="1800" dirty="0" smtClean="0"/>
              <a:t>, např. Evropské společenství v 80. letech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000" b="1" dirty="0" smtClean="0"/>
              <a:t>Jednotný vnitřní trh</a:t>
            </a:r>
            <a:r>
              <a:rPr lang="cs-CZ" sz="2000" dirty="0" smtClean="0"/>
              <a:t> </a:t>
            </a:r>
            <a:r>
              <a:rPr lang="cs-CZ" sz="1800" dirty="0" smtClean="0"/>
              <a:t>je vyšší stádium společného trhu, </a:t>
            </a:r>
            <a:r>
              <a:rPr lang="cs-CZ" sz="1800" dirty="0" smtClean="0">
                <a:solidFill>
                  <a:srgbClr val="C00000"/>
                </a:solidFill>
              </a:rPr>
              <a:t>společné technologické a jiné normy na výrobky</a:t>
            </a:r>
            <a:r>
              <a:rPr lang="cs-CZ" sz="1800" dirty="0" smtClean="0"/>
              <a:t> a </a:t>
            </a:r>
            <a:r>
              <a:rPr lang="cs-CZ" sz="1800" dirty="0" smtClean="0">
                <a:solidFill>
                  <a:srgbClr val="C00000"/>
                </a:solidFill>
              </a:rPr>
              <a:t>vnitřní hranice mezi členskými státy již neexistují</a:t>
            </a:r>
            <a:r>
              <a:rPr lang="cs-CZ" sz="1800" dirty="0" smtClean="0"/>
              <a:t>, např. EU od 1. 1. 1993</a:t>
            </a:r>
          </a:p>
          <a:p>
            <a:pPr>
              <a:buNone/>
            </a:pPr>
            <a:r>
              <a:rPr lang="cs-CZ" sz="2000" dirty="0" smtClean="0"/>
              <a:t> </a:t>
            </a:r>
          </a:p>
          <a:p>
            <a:pPr>
              <a:buNone/>
            </a:pPr>
            <a:endParaRPr lang="cs-CZ" sz="2000" dirty="0" smtClean="0"/>
          </a:p>
          <a:p>
            <a:pPr>
              <a:buClr>
                <a:srgbClr val="C00000"/>
              </a:buCl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CLO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20688"/>
            <a:ext cx="8183880" cy="50588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 smtClean="0"/>
              <a:t>Hospodářská a měnová unie</a:t>
            </a:r>
            <a:r>
              <a:rPr lang="cs-CZ" sz="2000" dirty="0" smtClean="0"/>
              <a:t> = </a:t>
            </a:r>
            <a:r>
              <a:rPr lang="cs-CZ" sz="1800" dirty="0" smtClean="0"/>
              <a:t>ekonomiky zemí jsou již plně zapojeny do jednotného vnitřního trhu a navíc přenášejí část svých pravomocí na nadnárodní instituce </a:t>
            </a:r>
          </a:p>
          <a:p>
            <a:pPr>
              <a:buNone/>
            </a:pPr>
            <a:r>
              <a:rPr lang="cs-CZ" sz="1800" dirty="0" smtClean="0"/>
              <a:t>   (ty spolurozhodují o obchodní politice, sociální sféře nebo rozpočtových deficitech členských zemí). Měnová unie znamená, že členské státy navíc používají společnou měnu jako zákonné platidlo, např. současná EU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b="1" dirty="0" smtClean="0"/>
              <a:t>Úplná ekonomická a politická integrace</a:t>
            </a:r>
            <a:r>
              <a:rPr lang="cs-CZ" sz="2000" dirty="0" smtClean="0"/>
              <a:t> – </a:t>
            </a:r>
            <a:r>
              <a:rPr lang="cs-CZ" sz="1800" dirty="0" smtClean="0"/>
              <a:t>vrcholem integrace, kdy původně samostatné státy splynou v nový celek, který je řízený z jednoho centra, např. sjednocení Německa v roce 1990</a:t>
            </a:r>
          </a:p>
          <a:p>
            <a:pPr>
              <a:buNone/>
            </a:pPr>
            <a:r>
              <a:rPr lang="cs-CZ" sz="2000" dirty="0" smtClean="0"/>
              <a:t> </a:t>
            </a:r>
          </a:p>
          <a:p>
            <a:pPr>
              <a:buNone/>
            </a:pPr>
            <a:endParaRPr lang="cs-CZ" sz="2000" dirty="0" smtClean="0"/>
          </a:p>
          <a:p>
            <a:pPr>
              <a:buClr>
                <a:srgbClr val="C00000"/>
              </a:buCl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648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115616" y="69269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Jak lidé ve světě ukládají své peníze (v %)</a:t>
            </a:r>
            <a:endParaRPr lang="cs-CZ" sz="2400" b="1" dirty="0"/>
          </a:p>
        </p:txBody>
      </p:sp>
    </p:spTree>
  </p:cSld>
  <p:clrMapOvr>
    <a:masterClrMapping/>
  </p:clrMapOvr>
  <p:transition>
    <p:wheel spokes="2"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13" y="549275"/>
            <a:ext cx="7772400" cy="3167063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dirty="0" smtClean="0">
                <a:solidFill>
                  <a:srgbClr val="C00000"/>
                </a:solidFill>
              </a:rPr>
              <a:t/>
            </a:r>
            <a:br>
              <a:rPr lang="cs-CZ" sz="4800" dirty="0" smtClean="0">
                <a:solidFill>
                  <a:srgbClr val="C00000"/>
                </a:solidFill>
              </a:rPr>
            </a:br>
            <a:r>
              <a:rPr lang="cs-CZ" sz="4800" dirty="0" smtClean="0">
                <a:solidFill>
                  <a:srgbClr val="FF0000"/>
                </a:solidFill>
              </a:rPr>
              <a:t>ÚVĚRY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s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3" y="1340769"/>
            <a:ext cx="244132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467544" y="1772816"/>
            <a:ext cx="2160240" cy="1296144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Věřitel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úvěrující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6372200" y="1772816"/>
            <a:ext cx="2376264" cy="1368152"/>
          </a:xfrm>
          <a:prstGeom prst="ellipse">
            <a:avLst/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Dlužník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úvěrovaný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52" name="AutoShape 4"/>
          <p:cNvCxnSpPr>
            <a:cxnSpLocks noChangeShapeType="1"/>
          </p:cNvCxnSpPr>
          <p:nvPr/>
        </p:nvCxnSpPr>
        <p:spPr bwMode="auto">
          <a:xfrm>
            <a:off x="2771800" y="2276872"/>
            <a:ext cx="6096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53" name="AutoShape 5"/>
          <p:cNvCxnSpPr>
            <a:cxnSpLocks noChangeShapeType="1"/>
          </p:cNvCxnSpPr>
          <p:nvPr/>
        </p:nvCxnSpPr>
        <p:spPr bwMode="auto">
          <a:xfrm>
            <a:off x="5652120" y="2276872"/>
            <a:ext cx="5778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54" name="AutoShape 6"/>
          <p:cNvCxnSpPr>
            <a:cxnSpLocks noChangeShapeType="1"/>
          </p:cNvCxnSpPr>
          <p:nvPr/>
        </p:nvCxnSpPr>
        <p:spPr bwMode="auto">
          <a:xfrm>
            <a:off x="1619672" y="3068960"/>
            <a:ext cx="0" cy="2905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5" name="AutoShape 7"/>
          <p:cNvCxnSpPr>
            <a:cxnSpLocks noChangeShapeType="1"/>
          </p:cNvCxnSpPr>
          <p:nvPr/>
        </p:nvCxnSpPr>
        <p:spPr bwMode="auto">
          <a:xfrm>
            <a:off x="7308304" y="3068960"/>
            <a:ext cx="0" cy="288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9" name="Obdélník 8"/>
          <p:cNvSpPr/>
          <p:nvPr/>
        </p:nvSpPr>
        <p:spPr>
          <a:xfrm>
            <a:off x="611560" y="3573016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POHLEDÁVKA</a:t>
            </a:r>
            <a:r>
              <a:rPr lang="cs-CZ" b="1" dirty="0" smtClean="0"/>
              <a:t>	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516216" y="3573016"/>
            <a:ext cx="1679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 </a:t>
            </a:r>
            <a:r>
              <a:rPr lang="cs-CZ" sz="2400" b="1" dirty="0" smtClean="0"/>
              <a:t>ZÁVAZEK</a:t>
            </a:r>
            <a:endParaRPr lang="cs-CZ" sz="2400" dirty="0"/>
          </a:p>
        </p:txBody>
      </p:sp>
      <p:sp>
        <p:nvSpPr>
          <p:cNvPr id="11" name="Obdélník 10"/>
          <p:cNvSpPr/>
          <p:nvPr/>
        </p:nvSpPr>
        <p:spPr>
          <a:xfrm>
            <a:off x="3419872" y="3140968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/>
              <a:t> JISTINA   +   ÚROK</a:t>
            </a:r>
            <a:r>
              <a:rPr lang="cs-CZ" b="1" dirty="0" smtClean="0"/>
              <a:t>	</a:t>
            </a:r>
            <a:endParaRPr lang="cs-CZ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979712" y="5301208"/>
            <a:ext cx="5543550" cy="720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cs-CZ" sz="4800" b="1" dirty="0" smtClean="0">
                <a:solidFill>
                  <a:srgbClr val="C00000"/>
                </a:solidFill>
                <a:latin typeface="Calibri" pitchFamily="34" charset="0"/>
              </a:rPr>
              <a:t>ÚVĚR</a:t>
            </a:r>
            <a:endParaRPr lang="cs-CZ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Úvěry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26840"/>
          </a:xfrm>
        </p:spPr>
        <p:txBody>
          <a:bodyPr/>
          <a:lstStyle/>
          <a:p>
            <a:pPr lvl="0"/>
            <a:r>
              <a:rPr lang="en-US" b="1" dirty="0" err="1" smtClean="0">
                <a:solidFill>
                  <a:srgbClr val="C00000"/>
                </a:solidFill>
              </a:rPr>
              <a:t>krátkodobé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(do 1 </a:t>
            </a:r>
            <a:r>
              <a:rPr lang="en-US" sz="2400" dirty="0" err="1" smtClean="0"/>
              <a:t>roku</a:t>
            </a:r>
            <a:r>
              <a:rPr lang="en-US" sz="2400" dirty="0" smtClean="0"/>
              <a:t>)</a:t>
            </a:r>
            <a:endParaRPr lang="cs-CZ" sz="2400" dirty="0" smtClean="0"/>
          </a:p>
          <a:p>
            <a:pPr lvl="0"/>
            <a:r>
              <a:rPr lang="en-US" b="1" dirty="0" err="1" smtClean="0">
                <a:solidFill>
                  <a:srgbClr val="C00000"/>
                </a:solidFill>
              </a:rPr>
              <a:t>střednědobé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(do 5 let)</a:t>
            </a:r>
            <a:endParaRPr lang="cs-CZ" sz="2400" dirty="0" smtClean="0"/>
          </a:p>
          <a:p>
            <a:r>
              <a:rPr lang="en-US" b="1" dirty="0" err="1" smtClean="0">
                <a:solidFill>
                  <a:srgbClr val="C00000"/>
                </a:solidFill>
              </a:rPr>
              <a:t>dlouhodobé</a:t>
            </a:r>
            <a:endParaRPr lang="cs-CZ" dirty="0" smtClean="0">
              <a:solidFill>
                <a:srgbClr val="C00000"/>
              </a:solidFill>
            </a:endParaRPr>
          </a:p>
          <a:p>
            <a:pPr lvl="0" algn="r"/>
            <a:r>
              <a:rPr lang="cs-CZ" b="1" dirty="0" err="1" smtClean="0">
                <a:solidFill>
                  <a:srgbClr val="C00000"/>
                </a:solidFill>
              </a:rPr>
              <a:t>b</a:t>
            </a:r>
            <a:r>
              <a:rPr lang="en-US" b="1" dirty="0" err="1" smtClean="0">
                <a:solidFill>
                  <a:srgbClr val="C00000"/>
                </a:solidFill>
              </a:rPr>
              <a:t>ankovní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cs-CZ" dirty="0" smtClean="0">
              <a:solidFill>
                <a:srgbClr val="C00000"/>
              </a:solidFill>
            </a:endParaRPr>
          </a:p>
          <a:p>
            <a:pPr algn="r"/>
            <a:r>
              <a:rPr lang="en-US" b="1" dirty="0" err="1" smtClean="0">
                <a:solidFill>
                  <a:srgbClr val="C00000"/>
                </a:solidFill>
              </a:rPr>
              <a:t>nebankovní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úvěrem je také:</a:t>
            </a:r>
          </a:p>
          <a:p>
            <a:r>
              <a:rPr lang="cs-CZ" b="1" dirty="0" smtClean="0"/>
              <a:t>kreditní karta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kontokorent </a:t>
            </a:r>
            <a:r>
              <a:rPr lang="cs-CZ" sz="2000" dirty="0" smtClean="0"/>
              <a:t>(= čerpání peněz z vašeho  </a:t>
            </a:r>
          </a:p>
          <a:p>
            <a:pPr>
              <a:buNone/>
            </a:pPr>
            <a:r>
              <a:rPr lang="cs-CZ" sz="2000" dirty="0" smtClean="0"/>
              <a:t>                                běžného účtu do </a:t>
            </a:r>
            <a:r>
              <a:rPr lang="cs-CZ" sz="2000" dirty="0" err="1" smtClean="0"/>
              <a:t>mínusového</a:t>
            </a:r>
            <a:r>
              <a:rPr lang="cs-CZ" sz="2000" dirty="0" smtClean="0"/>
              <a:t> limitu)</a:t>
            </a:r>
          </a:p>
          <a:p>
            <a:endParaRPr lang="cs-CZ" dirty="0"/>
          </a:p>
        </p:txBody>
      </p:sp>
      <p:pic>
        <p:nvPicPr>
          <p:cNvPr id="5" name="Picture 4" descr="C:\Users\Admin\Pictures\imagesCAB6Q1M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72816"/>
            <a:ext cx="22438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9379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RPSN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</a:t>
            </a:r>
            <a:r>
              <a:rPr lang="cs-CZ" b="1" dirty="0" smtClean="0"/>
              <a:t>RPSN </a:t>
            </a:r>
            <a:r>
              <a:rPr lang="cs-CZ" dirty="0" smtClean="0"/>
              <a:t>(= roční procentní sazba nákladů) </a:t>
            </a:r>
            <a:r>
              <a:rPr lang="cs-CZ" sz="2400" dirty="0" smtClean="0"/>
              <a:t>udává % podíl z dlužné částky, který musí dlužník zaplatit za období </a:t>
            </a:r>
            <a:r>
              <a:rPr lang="cs-CZ" sz="2400" b="1" dirty="0" smtClean="0"/>
              <a:t>1 roku</a:t>
            </a:r>
            <a:r>
              <a:rPr lang="cs-CZ" sz="2400" dirty="0" smtClean="0"/>
              <a:t>.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   = </a:t>
            </a:r>
            <a:r>
              <a:rPr lang="cs-CZ" sz="2400" b="1" dirty="0" smtClean="0">
                <a:solidFill>
                  <a:srgbClr val="C00000"/>
                </a:solidFill>
              </a:rPr>
              <a:t>úroky + poplatky + platby </a:t>
            </a:r>
            <a:r>
              <a:rPr lang="cs-CZ" sz="2400" dirty="0" smtClean="0"/>
              <a:t>za doplňkové  </a:t>
            </a:r>
          </a:p>
          <a:p>
            <a:pPr>
              <a:buNone/>
            </a:pPr>
            <a:r>
              <a:rPr lang="cs-CZ" sz="2400" dirty="0" smtClean="0"/>
              <a:t>                                                    služby </a:t>
            </a:r>
          </a:p>
          <a:p>
            <a:pPr>
              <a:buNone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dirty="0" smtClean="0"/>
              <a:t>  </a:t>
            </a:r>
            <a:r>
              <a:rPr lang="cs-CZ" sz="2400" dirty="0" smtClean="0">
                <a:solidFill>
                  <a:schemeClr val="accent4"/>
                </a:solidFill>
              </a:rPr>
              <a:t>Tento údaj může být rovněž zavádějící. </a:t>
            </a:r>
          </a:p>
          <a:p>
            <a:pPr>
              <a:buNone/>
            </a:pPr>
            <a:r>
              <a:rPr lang="cs-CZ" sz="2400" dirty="0" smtClean="0">
                <a:solidFill>
                  <a:schemeClr val="accent4"/>
                </a:solidFill>
              </a:rPr>
              <a:t>   Záleží totiž na tom, jak rychle se úvěr splácí: </a:t>
            </a:r>
          </a:p>
          <a:p>
            <a:pPr>
              <a:buNone/>
            </a:pPr>
            <a:r>
              <a:rPr lang="cs-CZ" sz="2400" dirty="0" smtClean="0">
                <a:solidFill>
                  <a:schemeClr val="accent4"/>
                </a:solidFill>
              </a:rPr>
              <a:t>   krátký úvěr – vyšší RPSN a naopak, při stejné výši úvěru</a:t>
            </a:r>
            <a:endParaRPr lang="cs-CZ" sz="2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rgbClr val="C00000"/>
                </a:solidFill>
              </a:rPr>
              <a:t>Spotřebitelský úvěr  </a:t>
            </a:r>
            <a:r>
              <a:rPr lang="cs-CZ" sz="4000" dirty="0" smtClean="0">
                <a:solidFill>
                  <a:srgbClr val="00B050"/>
                </a:solidFill>
              </a:rPr>
              <a:t>Odstoupení</a:t>
            </a:r>
            <a:endParaRPr lang="cs-CZ" sz="40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476672"/>
            <a:ext cx="8183562" cy="4392488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právo od smlouvy </a:t>
            </a:r>
            <a:r>
              <a:rPr lang="cs-CZ" sz="2400" b="1" dirty="0" smtClean="0"/>
              <a:t>odstoupit bez uvedení důvodu do 14 dnů</a:t>
            </a:r>
            <a:r>
              <a:rPr lang="cs-CZ" sz="2400" dirty="0" smtClean="0"/>
              <a:t> od jejího uzavření, a to písemně (v této lhůtě stačí odstoupení odeslat)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400" b="1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dirty="0" smtClean="0"/>
              <a:t>do 30 dnů od odstoupení</a:t>
            </a:r>
            <a:r>
              <a:rPr lang="cs-CZ" sz="2400" dirty="0" smtClean="0"/>
              <a:t> od smlouvy musíte  </a:t>
            </a:r>
            <a:r>
              <a:rPr lang="cs-CZ" sz="2400" b="1" dirty="0" smtClean="0"/>
              <a:t>zaplatit jistinu</a:t>
            </a:r>
            <a:r>
              <a:rPr lang="cs-CZ" sz="2400" dirty="0" smtClean="0"/>
              <a:t> úvěru a </a:t>
            </a:r>
            <a:r>
              <a:rPr lang="cs-CZ" sz="2400" b="1" dirty="0" smtClean="0"/>
              <a:t>poměrnou část úroků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odstoupením </a:t>
            </a:r>
            <a:r>
              <a:rPr lang="cs-CZ" sz="2400" b="1" dirty="0" smtClean="0"/>
              <a:t>zanikají také smlouvy o doplňkových službách </a:t>
            </a:r>
            <a:r>
              <a:rPr lang="cs-CZ" sz="2000" dirty="0" smtClean="0"/>
              <a:t>(například pojistné, pokud je povinné pro získání tohoto úvěru apod.)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/>
          </a:p>
          <a:p>
            <a:pPr marL="265176" indent="-265176" fontAlgn="auto">
              <a:spcAft>
                <a:spcPts val="0"/>
              </a:spcAft>
              <a:buNone/>
              <a:defRPr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rgbClr val="C00000"/>
                </a:solidFill>
              </a:rPr>
              <a:t>Spotřebitelský úvěr  </a:t>
            </a:r>
            <a:br>
              <a:rPr lang="cs-CZ" sz="4000" dirty="0" smtClean="0">
                <a:solidFill>
                  <a:srgbClr val="C00000"/>
                </a:solidFill>
              </a:rPr>
            </a:br>
            <a:r>
              <a:rPr lang="cs-CZ" sz="4000" dirty="0" smtClean="0">
                <a:solidFill>
                  <a:srgbClr val="00B050"/>
                </a:solidFill>
              </a:rPr>
              <a:t>Předčasné splacení</a:t>
            </a:r>
            <a:endParaRPr lang="cs-CZ" sz="40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476672"/>
            <a:ext cx="8183562" cy="4392488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spotřebitel </a:t>
            </a:r>
            <a:r>
              <a:rPr lang="cs-CZ" sz="2400" b="1" dirty="0" smtClean="0"/>
              <a:t>má právo</a:t>
            </a:r>
            <a:r>
              <a:rPr lang="cs-CZ" sz="2400" dirty="0" smtClean="0"/>
              <a:t> kdykoli zcela nebo zčásti (mimořádnou splátkou) spotřebitelský úvěr splatit, avšak musí počítat s tím, že zaplatí jisté náklady věřiteli, které mu s předčasným splacením úvěru vznikly</a:t>
            </a:r>
          </a:p>
          <a:p>
            <a:pPr marL="265176" indent="-265176" fontAlgn="auto">
              <a:spcAft>
                <a:spcPts val="0"/>
              </a:spcAft>
              <a:buNone/>
              <a:defRPr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věřitel po spotřebiteli </a:t>
            </a:r>
            <a:r>
              <a:rPr lang="cs-CZ" sz="2400" b="1" dirty="0" smtClean="0"/>
              <a:t>může</a:t>
            </a:r>
            <a:r>
              <a:rPr lang="cs-CZ" sz="2400" dirty="0" smtClean="0"/>
              <a:t> ze zákona požadovat </a:t>
            </a:r>
            <a:r>
              <a:rPr lang="cs-CZ" sz="2400" b="1" dirty="0" smtClean="0"/>
              <a:t>maximálně 1% z předčasně splacené části</a:t>
            </a:r>
            <a:r>
              <a:rPr lang="cs-CZ" sz="2400" dirty="0" smtClean="0"/>
              <a:t> spotřebitelského úvěru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rgbClr val="C00000"/>
                </a:solidFill>
              </a:rPr>
              <a:t>Spotřebitelský úvěr  </a:t>
            </a:r>
            <a:endParaRPr lang="cs-CZ" sz="40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476672"/>
            <a:ext cx="8183562" cy="4824536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v reakci na časté zneužívání je zcela zákonem </a:t>
            </a:r>
            <a:r>
              <a:rPr lang="cs-CZ" sz="2400" b="1" dirty="0" smtClean="0"/>
              <a:t>zakázáno</a:t>
            </a:r>
            <a:r>
              <a:rPr lang="cs-CZ" sz="2400" dirty="0" smtClean="0"/>
              <a:t> ke splacení či zajištění spotřebitelského úvěru </a:t>
            </a:r>
            <a:r>
              <a:rPr lang="cs-CZ" sz="2400" b="1" dirty="0" smtClean="0"/>
              <a:t>používat směnky nebo šeku</a:t>
            </a:r>
            <a:r>
              <a:rPr lang="cs-CZ" sz="2400" dirty="0" smtClean="0"/>
              <a:t> 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b="1" dirty="0" smtClean="0"/>
              <a:t>zajištění </a:t>
            </a:r>
            <a:r>
              <a:rPr lang="cs-CZ" sz="2400" dirty="0" smtClean="0"/>
              <a:t>spotřebitelského úvěru nesmí být </a:t>
            </a:r>
            <a:r>
              <a:rPr lang="cs-CZ" sz="2400" b="1" dirty="0" smtClean="0"/>
              <a:t>ve zjevném nepoměru</a:t>
            </a:r>
            <a:r>
              <a:rPr lang="cs-CZ" sz="2400" dirty="0" smtClean="0"/>
              <a:t> k hodnotě zajišťované pohledávky  </a:t>
            </a:r>
          </a:p>
          <a:p>
            <a:endParaRPr lang="cs-CZ" sz="2400" dirty="0" smtClean="0"/>
          </a:p>
          <a:p>
            <a:r>
              <a:rPr lang="cs-CZ" sz="2400" dirty="0" smtClean="0"/>
              <a:t>zákon také zakazuje, aby byly u spotřebitelského úvěru používány</a:t>
            </a:r>
            <a:r>
              <a:rPr lang="cs-CZ" sz="2400" b="1" dirty="0" smtClean="0"/>
              <a:t> telefonní linky s vysokou sazbou ceny hovoru</a:t>
            </a:r>
            <a:r>
              <a:rPr lang="cs-CZ" sz="2400" dirty="0" smtClean="0"/>
              <a:t> (např. telefonní čísla začínající číslicí 9). </a:t>
            </a:r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HYPOTÉKA</a:t>
            </a:r>
            <a:endParaRPr lang="cs-CZ" sz="4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698975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cs-CZ" b="1" dirty="0" smtClean="0"/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účelový, neúčelový (americká hypotéka)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bezhotovostně (proplácením faktur)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vždy </a:t>
            </a:r>
            <a:r>
              <a:rPr lang="cs-CZ" b="1" dirty="0" smtClean="0"/>
              <a:t>zástava nemovitostí </a:t>
            </a:r>
            <a:r>
              <a:rPr lang="cs-CZ" dirty="0" smtClean="0"/>
              <a:t>na území ČR (jakýkoliv vlastník)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fixace úrokové sazby </a:t>
            </a:r>
            <a:r>
              <a:rPr lang="cs-CZ" dirty="0" smtClean="0"/>
              <a:t>(1-15let)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Anuita </a:t>
            </a:r>
            <a:r>
              <a:rPr lang="cs-CZ" dirty="0" smtClean="0"/>
              <a:t>(úrok</a:t>
            </a:r>
            <a:r>
              <a:rPr lang="cs-CZ" dirty="0" smtClean="0">
                <a:latin typeface="Vrinda"/>
                <a:cs typeface="Vrinda"/>
              </a:rPr>
              <a:t>+</a:t>
            </a:r>
            <a:r>
              <a:rPr lang="cs-CZ" dirty="0" smtClean="0"/>
              <a:t>splátka úvěru)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daňová úleva (roční úroky až 300tis.Kč)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548680"/>
            <a:ext cx="77768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Dlouhodobý úvěr na bydlení</a:t>
            </a:r>
            <a:endParaRPr lang="cs-CZ" sz="2800" b="1" dirty="0"/>
          </a:p>
        </p:txBody>
      </p:sp>
      <p:pic>
        <p:nvPicPr>
          <p:cNvPr id="5" name="Obrázek 4" descr="bez názvu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2708920"/>
            <a:ext cx="1647574" cy="244827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5157192"/>
            <a:ext cx="8183562" cy="11521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rgbClr val="7030A0"/>
                </a:solidFill>
              </a:rPr>
              <a:t/>
            </a:r>
            <a:br>
              <a:rPr lang="cs-CZ" sz="4400" dirty="0" smtClean="0">
                <a:solidFill>
                  <a:srgbClr val="7030A0"/>
                </a:solidFill>
              </a:rPr>
            </a:br>
            <a:r>
              <a:rPr lang="cs-CZ" sz="4400" dirty="0" smtClean="0">
                <a:solidFill>
                  <a:srgbClr val="7030A0"/>
                </a:solidFill>
              </a:rPr>
              <a:t/>
            </a:r>
            <a:br>
              <a:rPr lang="cs-CZ" sz="4400" dirty="0" smtClean="0">
                <a:solidFill>
                  <a:srgbClr val="7030A0"/>
                </a:solidFill>
              </a:rPr>
            </a:br>
            <a:r>
              <a:rPr lang="cs-CZ" sz="4400" dirty="0" smtClean="0">
                <a:solidFill>
                  <a:srgbClr val="7030A0"/>
                </a:solidFill>
              </a:rPr>
              <a:t>Úvěr ze stavebního spoření</a:t>
            </a:r>
            <a:r>
              <a:rPr lang="cs-CZ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cs-CZ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cs-CZ" sz="44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698975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cs-CZ" dirty="0" smtClean="0"/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v</a:t>
            </a:r>
            <a:r>
              <a:rPr lang="cs-CZ" sz="2400" b="1" dirty="0" smtClean="0"/>
              <a:t>ýše úvěru</a:t>
            </a:r>
            <a:r>
              <a:rPr lang="cs-CZ" sz="2400" dirty="0" smtClean="0"/>
              <a:t> je závislá </a:t>
            </a:r>
            <a:r>
              <a:rPr lang="cs-CZ" sz="2400" b="1" dirty="0" smtClean="0"/>
              <a:t>na výši cílové částky</a:t>
            </a:r>
            <a:r>
              <a:rPr lang="cs-CZ" sz="2400" dirty="0" smtClean="0"/>
              <a:t> při sjednávání stavebního spoření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smlouva písemná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úroková sazba pevná po celou dobu úvěru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výhoda – bez sankcí kdykoliv splatit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2400" dirty="0" smtClean="0"/>
              <a:t>   </a:t>
            </a:r>
            <a:r>
              <a:rPr lang="cs-CZ" sz="2200" dirty="0" smtClean="0"/>
              <a:t>(ne u překlenovacího úvěru)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daňová úleva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zástava nemovitostí až od určité částky (500tis.Kč)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cs-CZ" dirty="0" smtClean="0"/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83568" y="620688"/>
            <a:ext cx="7776864" cy="5760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na bydlení</a:t>
            </a:r>
            <a:endParaRPr lang="cs-CZ" sz="2800" b="1" dirty="0"/>
          </a:p>
        </p:txBody>
      </p:sp>
      <p:pic>
        <p:nvPicPr>
          <p:cNvPr id="5" name="Obrázek 4" descr="imag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068960"/>
            <a:ext cx="2261612" cy="147828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rgbClr val="7030A0"/>
                </a:solidFill>
              </a:rPr>
              <a:t>Úvěr ze stavebního spoření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3835400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None/>
              <a:defRPr/>
            </a:pPr>
            <a:r>
              <a:rPr lang="cs-CZ" dirty="0" smtClean="0"/>
              <a:t>Podmínky pro přidělení úvěru:</a:t>
            </a:r>
          </a:p>
          <a:p>
            <a:pPr marL="804672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7030A0"/>
                </a:solidFill>
              </a:rPr>
              <a:t>Výše</a:t>
            </a:r>
            <a:r>
              <a:rPr lang="cs-CZ" dirty="0" smtClean="0">
                <a:solidFill>
                  <a:srgbClr val="7030A0"/>
                </a:solidFill>
              </a:rPr>
              <a:t> spořených peněz (např. 40% cílové částky)</a:t>
            </a:r>
          </a:p>
          <a:p>
            <a:pPr marL="804672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7030A0"/>
                </a:solidFill>
              </a:rPr>
              <a:t>Doba</a:t>
            </a:r>
            <a:r>
              <a:rPr lang="cs-CZ" dirty="0" smtClean="0">
                <a:solidFill>
                  <a:srgbClr val="7030A0"/>
                </a:solidFill>
              </a:rPr>
              <a:t> spoření (např. 2 roky)</a:t>
            </a:r>
          </a:p>
          <a:p>
            <a:pPr marL="804672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7030A0"/>
                </a:solidFill>
              </a:rPr>
              <a:t>Body</a:t>
            </a:r>
            <a:r>
              <a:rPr lang="cs-CZ" dirty="0" smtClean="0">
                <a:solidFill>
                  <a:srgbClr val="7030A0"/>
                </a:solidFill>
              </a:rPr>
              <a:t> (např. minimálně 55 bodů)</a:t>
            </a:r>
          </a:p>
          <a:p>
            <a:pPr marL="804672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cs-CZ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  ÚVĚR = </a:t>
            </a:r>
            <a:r>
              <a:rPr lang="cs-CZ" dirty="0" smtClean="0">
                <a:solidFill>
                  <a:srgbClr val="FF0000"/>
                </a:solidFill>
              </a:rPr>
              <a:t>úspory</a:t>
            </a:r>
            <a:r>
              <a:rPr lang="cs-CZ" dirty="0" smtClean="0"/>
              <a:t> + </a:t>
            </a:r>
            <a:r>
              <a:rPr lang="cs-CZ" dirty="0" smtClean="0">
                <a:solidFill>
                  <a:srgbClr val="7030A0"/>
                </a:solidFill>
              </a:rPr>
              <a:t>přidělený úvěr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				  	  </a:t>
            </a:r>
            <a:endParaRPr lang="cs-CZ" dirty="0" smtClean="0">
              <a:solidFill>
                <a:srgbClr val="7030A0"/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043608" y="4293096"/>
          <a:ext cx="73448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90638"/>
            <a:ext cx="8064896" cy="509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115616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Vklady českých domácností (v </a:t>
            </a:r>
            <a:r>
              <a:rPr lang="cs-CZ" sz="2400" b="1" dirty="0" err="1" smtClean="0"/>
              <a:t>mld.Kč</a:t>
            </a:r>
            <a:r>
              <a:rPr lang="cs-CZ" sz="2400" b="1" dirty="0" smtClean="0"/>
              <a:t>)</a:t>
            </a:r>
            <a:endParaRPr lang="cs-CZ" sz="2400" b="1" dirty="0"/>
          </a:p>
        </p:txBody>
      </p:sp>
    </p:spTree>
  </p:cSld>
  <p:clrMapOvr>
    <a:masterClrMapping/>
  </p:clrMapOvr>
  <p:transition>
    <p:wheel spokes="2"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7030A0"/>
                </a:solidFill>
              </a:rPr>
              <a:t>Úvěr ze stavebního spoření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36909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cs-CZ" dirty="0" smtClean="0"/>
          </a:p>
          <a:p>
            <a:pPr>
              <a:buFont typeface="Wingdings 2" pitchFamily="18" charset="2"/>
              <a:buNone/>
            </a:pPr>
            <a:r>
              <a:rPr lang="cs-CZ" dirty="0" smtClean="0"/>
              <a:t>ÚVĚR = </a:t>
            </a:r>
            <a:r>
              <a:rPr lang="cs-CZ" dirty="0" smtClean="0">
                <a:solidFill>
                  <a:srgbClr val="FF0000"/>
                </a:solidFill>
              </a:rPr>
              <a:t>překlenovací</a:t>
            </a:r>
            <a:r>
              <a:rPr lang="cs-CZ" dirty="0" smtClean="0"/>
              <a:t> + </a:t>
            </a:r>
            <a:r>
              <a:rPr lang="cs-CZ" dirty="0" smtClean="0">
                <a:solidFill>
                  <a:srgbClr val="7030A0"/>
                </a:solidFill>
              </a:rPr>
              <a:t>přidělený</a:t>
            </a:r>
          </a:p>
          <a:p>
            <a:pPr>
              <a:buFont typeface="Wingdings 2" pitchFamily="18" charset="2"/>
              <a:buNone/>
            </a:pPr>
            <a:r>
              <a:rPr lang="cs-CZ" dirty="0" smtClean="0"/>
              <a:t>			</a:t>
            </a:r>
            <a:endParaRPr lang="cs-CZ" dirty="0" smtClean="0">
              <a:solidFill>
                <a:srgbClr val="7030A0"/>
              </a:solidFill>
            </a:endParaRPr>
          </a:p>
          <a:p>
            <a:pPr>
              <a:buFont typeface="Wingdings 2" pitchFamily="18" charset="2"/>
              <a:buNone/>
            </a:pPr>
            <a:endParaRPr lang="cs-CZ" dirty="0" smtClean="0"/>
          </a:p>
          <a:p>
            <a:pPr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ÚROK z celé cílové částky po celou </a:t>
            </a:r>
          </a:p>
          <a:p>
            <a:pPr>
              <a:buFont typeface="Wingdings 2" pitchFamily="18" charset="2"/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dobu překlenování, tj. </a:t>
            </a:r>
            <a:r>
              <a:rPr lang="cs-CZ" sz="2400" b="1" dirty="0" smtClean="0">
                <a:solidFill>
                  <a:srgbClr val="FF0000"/>
                </a:solidFill>
              </a:rPr>
              <a:t>včetně úspor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rgbClr val="7030A0"/>
                </a:solidFill>
              </a:rPr>
              <a:t>                   ÚROK ze zůstatku přiděleného úvěru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Wingdings 2" pitchFamily="18" charset="2"/>
              <a:buNone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</p:txBody>
      </p:sp>
      <p:cxnSp>
        <p:nvCxnSpPr>
          <p:cNvPr id="8" name="Přímá spojovací šipka 7"/>
          <p:cNvCxnSpPr/>
          <p:nvPr/>
        </p:nvCxnSpPr>
        <p:spPr>
          <a:xfrm flipH="1">
            <a:off x="1619250" y="1628775"/>
            <a:ext cx="576263" cy="720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Diagram 24"/>
          <p:cNvGraphicFramePr/>
          <p:nvPr/>
        </p:nvGraphicFramePr>
        <p:xfrm>
          <a:off x="1115616" y="4365104"/>
          <a:ext cx="73448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8" name="Přímá spojovací šipka 27"/>
          <p:cNvCxnSpPr/>
          <p:nvPr/>
        </p:nvCxnSpPr>
        <p:spPr>
          <a:xfrm>
            <a:off x="6516688" y="1628775"/>
            <a:ext cx="431800" cy="208756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accent4"/>
                </a:solidFill>
              </a:rPr>
              <a:t>    Kreditní karta</a:t>
            </a:r>
            <a:endParaRPr lang="cs-CZ" sz="4400" dirty="0">
              <a:solidFill>
                <a:schemeClr val="accent4"/>
              </a:solidFill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539552" y="476672"/>
            <a:ext cx="8183562" cy="4554959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2400" dirty="0" smtClean="0"/>
              <a:t>technicky stejné jako </a:t>
            </a:r>
            <a:r>
              <a:rPr lang="cs-CZ" sz="2400" b="1" dirty="0" smtClean="0"/>
              <a:t>debetní karta spojená s kontokorentem </a:t>
            </a:r>
            <a:r>
              <a:rPr lang="cs-CZ" sz="2400" dirty="0" smtClean="0"/>
              <a:t>na vašem běžném účtu</a:t>
            </a:r>
          </a:p>
          <a:p>
            <a:endParaRPr lang="cs-CZ" b="1" dirty="0" smtClean="0"/>
          </a:p>
          <a:p>
            <a:r>
              <a:rPr lang="cs-CZ" b="1" dirty="0" smtClean="0"/>
              <a:t>Bezúročné období </a:t>
            </a:r>
            <a:r>
              <a:rPr lang="cs-CZ" dirty="0" smtClean="0"/>
              <a:t>(nejčastěji 40-50 dní) </a:t>
            </a:r>
          </a:p>
          <a:p>
            <a:r>
              <a:rPr lang="cs-CZ" dirty="0" smtClean="0"/>
              <a:t>vysoká úroková sazba nad 20% </a:t>
            </a:r>
            <a:r>
              <a:rPr lang="cs-CZ" dirty="0" err="1" smtClean="0"/>
              <a:t>p.a</a:t>
            </a:r>
            <a:r>
              <a:rPr lang="cs-CZ" dirty="0" smtClean="0"/>
              <a:t>. </a:t>
            </a:r>
          </a:p>
          <a:p>
            <a:r>
              <a:rPr lang="cs-CZ" sz="2400" dirty="0" smtClean="0"/>
              <a:t>pokud se rozhodnete splácet dluh po minimálních částkách, počítejte s tím, že zaplatíte kvůli úrokům více, než jste původně utratili</a:t>
            </a:r>
          </a:p>
          <a:p>
            <a:endParaRPr lang="cs-CZ" dirty="0" smtClean="0"/>
          </a:p>
          <a:p>
            <a:pPr>
              <a:buFont typeface="Wingdings 2" pitchFamily="18" charset="2"/>
              <a:buNone/>
            </a:pPr>
            <a:r>
              <a:rPr lang="cs-CZ" dirty="0" smtClean="0"/>
              <a:t> </a:t>
            </a:r>
          </a:p>
        </p:txBody>
      </p:sp>
      <p:pic>
        <p:nvPicPr>
          <p:cNvPr id="32772" name="Picture 3" descr="C:\Users\Admin\Pictures\imagesCAYVYZ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869160"/>
            <a:ext cx="2593032" cy="17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755576" y="404664"/>
            <a:ext cx="7776864" cy="5760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Kreditní karta = revolvingový úvěr</a:t>
            </a:r>
            <a:endParaRPr lang="cs-CZ" sz="28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rgbClr val="7030A0"/>
                </a:solidFill>
              </a:rPr>
              <a:t>Kontokorentní úvěr</a:t>
            </a:r>
            <a:endParaRPr lang="cs-CZ" sz="44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služba sjednaná na </a:t>
            </a:r>
            <a:r>
              <a:rPr lang="cs-CZ" b="1" dirty="0" smtClean="0"/>
              <a:t>běžném účtu</a:t>
            </a:r>
          </a:p>
          <a:p>
            <a:endParaRPr lang="cs-CZ" b="1" dirty="0" smtClean="0"/>
          </a:p>
          <a:p>
            <a:r>
              <a:rPr lang="cs-CZ" dirty="0" smtClean="0"/>
              <a:t>peníze můžeme „čerpat </a:t>
            </a:r>
            <a:r>
              <a:rPr lang="cs-CZ" b="1" dirty="0" smtClean="0"/>
              <a:t>do mínusu</a:t>
            </a:r>
            <a:r>
              <a:rPr lang="cs-CZ" dirty="0" smtClean="0"/>
              <a:t>“</a:t>
            </a:r>
          </a:p>
          <a:p>
            <a:endParaRPr lang="cs-CZ" dirty="0" smtClean="0"/>
          </a:p>
          <a:p>
            <a:r>
              <a:rPr lang="cs-CZ" dirty="0" smtClean="0"/>
              <a:t>stanoven úvěrový limit</a:t>
            </a:r>
          </a:p>
          <a:p>
            <a:endParaRPr lang="cs-CZ" dirty="0" smtClean="0"/>
          </a:p>
          <a:p>
            <a:r>
              <a:rPr lang="cs-CZ" dirty="0" smtClean="0"/>
              <a:t>není stanovena pevná splátka, je však povinnost  úvěr splatit k určitému datu (zpravidla do 1 roku), opět může být pak čerpán</a:t>
            </a:r>
          </a:p>
          <a:p>
            <a:endParaRPr lang="cs-CZ" dirty="0" smtClean="0"/>
          </a:p>
          <a:p>
            <a:r>
              <a:rPr lang="cs-CZ" dirty="0" smtClean="0"/>
              <a:t>neúčelový, nejištěný úvěr</a:t>
            </a:r>
          </a:p>
          <a:p>
            <a:endParaRPr lang="cs-CZ" dirty="0" smtClean="0"/>
          </a:p>
          <a:p>
            <a:r>
              <a:rPr lang="cs-CZ" dirty="0" smtClean="0"/>
              <a:t>rizika kontokorentního  úvěru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4983162"/>
            <a:ext cx="8183562" cy="1254149"/>
          </a:xfr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accent4"/>
                </a:solidFill>
              </a:rPr>
              <a:t>       </a:t>
            </a:r>
            <a:r>
              <a:rPr lang="cs-CZ" sz="4400" dirty="0" smtClean="0">
                <a:solidFill>
                  <a:schemeClr val="accent1">
                    <a:lumMod val="75000"/>
                  </a:schemeClr>
                </a:solidFill>
              </a:rPr>
              <a:t>Leasing</a:t>
            </a:r>
            <a:endParaRPr lang="cs-CZ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410943"/>
          </a:xfrm>
        </p:spPr>
        <p:txBody>
          <a:bodyPr/>
          <a:lstStyle/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sz="2400" b="1" dirty="0" smtClean="0"/>
              <a:t>   </a:t>
            </a:r>
            <a:r>
              <a:rPr lang="cs-CZ" sz="2400" dirty="0" smtClean="0"/>
              <a:t>Podstatou leasingu je, že financovaný předmět (auto, stroj, dům…) je po celou dobu majetkem financující (leasingové) společnosti a teprve na konci leasingu přechází vlastnictví předmětu na vás. 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  Finanční leasing </a:t>
            </a:r>
            <a:r>
              <a:rPr lang="cs-CZ" b="1" dirty="0" smtClean="0">
                <a:sym typeface="Wingdings"/>
              </a:rPr>
              <a:t></a:t>
            </a:r>
            <a:r>
              <a:rPr lang="cs-CZ" b="1" dirty="0" smtClean="0"/>
              <a:t> s následnou koupí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  Operativní leasing </a:t>
            </a:r>
            <a:r>
              <a:rPr lang="cs-CZ" b="1" dirty="0" smtClean="0">
                <a:sym typeface="Wingdings"/>
              </a:rPr>
              <a:t></a:t>
            </a:r>
            <a:r>
              <a:rPr lang="cs-CZ" b="1" dirty="0" smtClean="0"/>
              <a:t> bez následné koupě</a:t>
            </a:r>
            <a:endParaRPr lang="cs-CZ" dirty="0" smtClean="0"/>
          </a:p>
          <a:p>
            <a:endParaRPr lang="cs-CZ" dirty="0" smtClean="0"/>
          </a:p>
          <a:p>
            <a:pPr>
              <a:buFont typeface="Wingdings 2" pitchFamily="18" charset="2"/>
              <a:buNone/>
            </a:pPr>
            <a:r>
              <a:rPr lang="cs-CZ" dirty="0" smtClean="0"/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755576" y="404664"/>
            <a:ext cx="7776864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pronájem věci </a:t>
            </a:r>
            <a:endParaRPr lang="cs-CZ" sz="2800" b="1" dirty="0"/>
          </a:p>
        </p:txBody>
      </p:sp>
      <p:pic>
        <p:nvPicPr>
          <p:cNvPr id="6" name="Obrázek 5" descr="leas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437112"/>
            <a:ext cx="3240360" cy="192182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181824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solidFill>
                  <a:srgbClr val="C00000"/>
                </a:solidFill>
              </a:rPr>
              <a:t>Zajišťovací nástroje závazků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266800"/>
          </a:xfrm>
        </p:spPr>
        <p:txBody>
          <a:bodyPr/>
          <a:lstStyle/>
          <a:p>
            <a:pPr lvl="0"/>
            <a:r>
              <a:rPr lang="cs-CZ" sz="2400" dirty="0" smtClean="0"/>
              <a:t>ručení</a:t>
            </a:r>
          </a:p>
          <a:p>
            <a:pPr lvl="0"/>
            <a:r>
              <a:rPr lang="cs-CZ" sz="2400" dirty="0" smtClean="0"/>
              <a:t>smluvní pokuta</a:t>
            </a:r>
          </a:p>
          <a:p>
            <a:pPr lvl="0"/>
            <a:r>
              <a:rPr lang="cs-CZ" sz="2400" dirty="0" smtClean="0"/>
              <a:t>zástavní právo </a:t>
            </a:r>
          </a:p>
          <a:p>
            <a:pPr lvl="0"/>
            <a:r>
              <a:rPr lang="cs-CZ" sz="2400" dirty="0" smtClean="0"/>
              <a:t>notářský zápis se svolením vykonavatelnosti</a:t>
            </a:r>
          </a:p>
          <a:p>
            <a:pPr lvl="0"/>
            <a:r>
              <a:rPr lang="cs-CZ" sz="2400" dirty="0" smtClean="0"/>
              <a:t>směnka</a:t>
            </a:r>
          </a:p>
          <a:p>
            <a:pPr lvl="0"/>
            <a:r>
              <a:rPr lang="cs-CZ" sz="2400" dirty="0" smtClean="0"/>
              <a:t>rozhodčí doložka</a:t>
            </a:r>
          </a:p>
          <a:p>
            <a:pPr lvl="0"/>
            <a:r>
              <a:rPr lang="cs-CZ" sz="2400" dirty="0" smtClean="0"/>
              <a:t>zajišťovací převod práva</a:t>
            </a:r>
          </a:p>
          <a:p>
            <a:pPr lvl="0"/>
            <a:r>
              <a:rPr lang="cs-CZ" sz="2400" dirty="0" smtClean="0"/>
              <a:t>věcné břemeno  </a:t>
            </a:r>
          </a:p>
          <a:p>
            <a:pPr lvl="0">
              <a:buNone/>
            </a:pPr>
            <a:r>
              <a:rPr lang="cs-CZ" sz="2400" dirty="0" smtClean="0"/>
              <a:t> 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Ručení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  Ručitel</a:t>
            </a:r>
            <a:r>
              <a:rPr lang="cs-CZ" dirty="0" smtClean="0"/>
              <a:t>, osoba vždy odlišná od dlužníka, která na sebe vezme povinnost uspokojit pohledávku věřitele. Ručitel, který za dlužníka plnil, může domáhat splnění závazku po dlužníkovi.</a:t>
            </a:r>
          </a:p>
          <a:p>
            <a:pPr>
              <a:buNone/>
            </a:pPr>
            <a:r>
              <a:rPr lang="cs-CZ" b="1" dirty="0" smtClean="0"/>
              <a:t>  </a:t>
            </a:r>
          </a:p>
          <a:p>
            <a:pPr algn="ctr">
              <a:buNone/>
            </a:pPr>
            <a:r>
              <a:rPr lang="cs-CZ" sz="2400" b="1" dirty="0" smtClean="0"/>
              <a:t>Ručitelský závazek musí být sjednán písemně!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8183880" cy="136815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Smluvní pokuta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  </a:t>
            </a:r>
            <a:r>
              <a:rPr lang="cs-CZ" dirty="0" smtClean="0"/>
              <a:t>Pokud dlužník svůj primární závazek (např. půjčku) ve stanovené lhůtě nesplní, vznikne mu povinnost zaplatit věřiteli pokutu (sankci).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 </a:t>
            </a:r>
            <a:r>
              <a:rPr lang="cs-CZ" sz="2400" dirty="0" smtClean="0"/>
              <a:t>Ovšem tato pokuta je vždy smluvní, tj. měla by být předem stanovena ve smlouvě. </a:t>
            </a:r>
          </a:p>
          <a:p>
            <a:pPr algn="ctr">
              <a:buNone/>
            </a:pPr>
            <a:r>
              <a:rPr lang="cs-CZ" dirty="0" smtClean="0"/>
              <a:t>  </a:t>
            </a:r>
          </a:p>
          <a:p>
            <a:pPr>
              <a:buNone/>
            </a:pPr>
            <a:r>
              <a:rPr lang="cs-CZ" b="1" dirty="0" smtClean="0"/>
              <a:t>Rizika</a:t>
            </a:r>
            <a:r>
              <a:rPr lang="cs-CZ" dirty="0" smtClean="0"/>
              <a:t> – </a:t>
            </a:r>
            <a:r>
              <a:rPr lang="cs-CZ" sz="2400" dirty="0" smtClean="0"/>
              <a:t>neuvědomíte, nevšimnete si    </a:t>
            </a:r>
          </a:p>
          <a:p>
            <a:pPr>
              <a:buNone/>
            </a:pPr>
            <a:r>
              <a:rPr lang="cs-CZ" sz="2400" dirty="0" smtClean="0"/>
              <a:t>                nepřiměřeně vysoké pokuty,</a:t>
            </a:r>
          </a:p>
          <a:p>
            <a:pPr>
              <a:buNone/>
            </a:pPr>
            <a:r>
              <a:rPr lang="cs-CZ" sz="2400" dirty="0" smtClean="0"/>
              <a:t>              „jakékoli nedodržení podmínek“</a:t>
            </a:r>
            <a:endParaRPr lang="cs-CZ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21784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    Zástavní právo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  Zástavní právo </a:t>
            </a:r>
            <a:r>
              <a:rPr lang="cs-CZ" sz="2000" dirty="0" smtClean="0"/>
              <a:t>se realizuje zpeněžením věci a z výtěžku dražby (soudním prodejem) se splatí dluhy a náklady dražby. Případný přebytek se vrátí bývalému dlužníkovi, ale případný nedoplatek je stále povinen dlužník doplatit.</a:t>
            </a:r>
          </a:p>
          <a:p>
            <a:pPr>
              <a:buNone/>
            </a:pPr>
            <a:r>
              <a:rPr lang="cs-CZ" sz="2400" dirty="0" smtClean="0"/>
              <a:t>            Zástavní právo = </a:t>
            </a:r>
            <a:r>
              <a:rPr lang="cs-CZ" sz="2400" dirty="0" err="1" smtClean="0"/>
              <a:t>právo</a:t>
            </a:r>
            <a:r>
              <a:rPr lang="cs-CZ" sz="2400" dirty="0" smtClean="0"/>
              <a:t> prodat</a:t>
            </a:r>
          </a:p>
          <a:p>
            <a:pPr algn="ctr">
              <a:buNone/>
            </a:pPr>
            <a:endParaRPr lang="cs-CZ" sz="2400" dirty="0" smtClean="0"/>
          </a:p>
          <a:p>
            <a:pPr algn="ctr">
              <a:buNone/>
            </a:pPr>
            <a:r>
              <a:rPr lang="cs-CZ" sz="2000" dirty="0" smtClean="0"/>
              <a:t>U nemovitosti lze zjistit v </a:t>
            </a:r>
            <a:r>
              <a:rPr lang="cs-CZ" sz="2000" b="1" dirty="0" smtClean="0"/>
              <a:t>Listě vlastnictví </a:t>
            </a:r>
          </a:p>
          <a:p>
            <a:pPr algn="ctr">
              <a:buNone/>
            </a:pPr>
            <a:r>
              <a:rPr lang="cs-CZ" sz="2000" dirty="0" smtClean="0"/>
              <a:t> v katastru nemovitostí (</a:t>
            </a:r>
            <a:r>
              <a:rPr lang="cs-CZ" sz="2000" dirty="0" err="1" smtClean="0"/>
              <a:t>Czech</a:t>
            </a:r>
            <a:r>
              <a:rPr lang="cs-CZ" sz="2000" dirty="0" smtClean="0"/>
              <a:t> POINT)</a:t>
            </a:r>
          </a:p>
          <a:p>
            <a:pPr algn="ctr"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  </a:t>
            </a:r>
          </a:p>
        </p:txBody>
      </p:sp>
      <p:pic>
        <p:nvPicPr>
          <p:cNvPr id="4" name="Obrázek 3" descr="imagesZLWL34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2926771" cy="18002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18388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Notářský zápis se svolením k vykonavatelnosti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  = závazek dlužníka, že svoje závazky splní pod pohrůžkou následné exekuce (bez soudního řízení)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nejefektivnější způsob zajištění pro věřitele</a:t>
            </a:r>
          </a:p>
          <a:p>
            <a:r>
              <a:rPr lang="cs-CZ" sz="2400" dirty="0" smtClean="0"/>
              <a:t>notářským zápisem (sepisuje notář)</a:t>
            </a:r>
          </a:p>
          <a:p>
            <a:r>
              <a:rPr lang="cs-CZ" sz="2400" dirty="0" smtClean="0"/>
              <a:t>na jeho základě lze požádat exekutora o exekuci na majetek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183880" cy="100811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Směnka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  </a:t>
            </a:r>
          </a:p>
          <a:p>
            <a:pPr>
              <a:buNone/>
            </a:pPr>
            <a:r>
              <a:rPr lang="cs-CZ" sz="2400" dirty="0" smtClean="0"/>
              <a:t>   </a:t>
            </a:r>
            <a:r>
              <a:rPr lang="cs-CZ" sz="2400" b="1" dirty="0" smtClean="0"/>
              <a:t>Směnka</a:t>
            </a:r>
            <a:r>
              <a:rPr lang="cs-CZ" sz="2400" dirty="0" smtClean="0"/>
              <a:t> je dlužní úpis, příslib o zaplacení dluhu. Je to vlastně úvěrový cenný papír. Majitel směnky má právo požadovat ve stanovenou dobu stanovenou částku.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 algn="ctr"/>
            <a:r>
              <a:rPr lang="cs-CZ" sz="2400" dirty="0" smtClean="0"/>
              <a:t> </a:t>
            </a:r>
            <a:r>
              <a:rPr lang="cs-CZ" sz="2000" dirty="0" smtClean="0"/>
              <a:t>výstavce směnky (emitent) = směnečný dlužník</a:t>
            </a:r>
          </a:p>
          <a:p>
            <a:pPr algn="ctr"/>
            <a:r>
              <a:rPr lang="cs-CZ" sz="2000" dirty="0" smtClean="0"/>
              <a:t>Remitent = věřitel</a:t>
            </a:r>
          </a:p>
          <a:p>
            <a:pPr>
              <a:buNone/>
            </a:pPr>
            <a:endParaRPr lang="cs-CZ" sz="2400" dirty="0" smtClean="0"/>
          </a:p>
          <a:p>
            <a:pPr algn="ctr">
              <a:buNone/>
            </a:pPr>
            <a:endParaRPr lang="cs-CZ" sz="2400" dirty="0" smtClean="0"/>
          </a:p>
        </p:txBody>
      </p:sp>
      <p:pic>
        <p:nvPicPr>
          <p:cNvPr id="168962" name="Picture 2" descr="images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972" y="2636912"/>
            <a:ext cx="42697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13" y="620713"/>
            <a:ext cx="7772400" cy="2663825"/>
          </a:xfrm>
        </p:spPr>
        <p:txBody>
          <a:bodyPr anchor="t"/>
          <a:lstStyle/>
          <a:p>
            <a:pPr algn="ctr">
              <a:defRPr/>
            </a:pP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sz="6000" dirty="0" smtClean="0">
                <a:solidFill>
                  <a:srgbClr val="C00000"/>
                </a:solidFill>
              </a:rPr>
              <a:t>PENÍZE</a:t>
            </a:r>
            <a:endParaRPr lang="cs-CZ" sz="6000" dirty="0">
              <a:solidFill>
                <a:srgbClr val="C00000"/>
              </a:solidFill>
            </a:endParaRPr>
          </a:p>
        </p:txBody>
      </p:sp>
      <p:pic>
        <p:nvPicPr>
          <p:cNvPr id="3" name="Picture 4" descr="http://t1.gstatic.com/images?q=tbn:ANd9GcSmlksqCVQplPEe2u8LnMdFAe45dOwDO40rtfTAK9P8DrAzufC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2235" y="3645024"/>
            <a:ext cx="353618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4868863"/>
            <a:ext cx="8183562" cy="1008062"/>
          </a:xfrm>
        </p:spPr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rgbClr val="C00000"/>
                </a:solidFill>
              </a:rPr>
              <a:t>Hotovostní platby – limit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  </a:t>
            </a:r>
          </a:p>
          <a:p>
            <a:pPr>
              <a:buFont typeface="Wingdings 2" pitchFamily="18" charset="2"/>
              <a:buNone/>
            </a:pPr>
            <a:r>
              <a:rPr lang="cs-CZ" dirty="0" smtClean="0"/>
              <a:t>  Zákon č. 254/2004 Sb., o omezení plateb v hotovosti nám striktně říká, že překračuje-li výše platby částku </a:t>
            </a:r>
          </a:p>
          <a:p>
            <a:pPr>
              <a:buFont typeface="Wingdings 2" pitchFamily="18" charset="2"/>
              <a:buNone/>
            </a:pPr>
            <a:r>
              <a:rPr lang="cs-CZ" b="1" dirty="0" smtClean="0"/>
              <a:t>                      270 000 Kč</a:t>
            </a:r>
            <a:r>
              <a:rPr lang="cs-CZ" dirty="0" smtClean="0"/>
              <a:t>,                     jsme povinni provést platbu bezhotovostně. </a:t>
            </a:r>
          </a:p>
          <a:p>
            <a:pPr>
              <a:buFont typeface="Wingdings 2" pitchFamily="18" charset="2"/>
              <a:buNone/>
            </a:pPr>
            <a:r>
              <a:rPr lang="cs-CZ" dirty="0" smtClean="0"/>
              <a:t>  Jinak se dopouštíme přestupku, za který lze požadovat pokutu.</a:t>
            </a:r>
          </a:p>
          <a:p>
            <a:endParaRPr lang="cs-CZ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Směnka vlastní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   </a:t>
            </a:r>
            <a:r>
              <a:rPr lang="cs-CZ" sz="2400" b="1" dirty="0" smtClean="0"/>
              <a:t>Směnka vlastní</a:t>
            </a:r>
            <a:r>
              <a:rPr lang="cs-CZ" sz="2400" dirty="0" smtClean="0"/>
              <a:t> - výstavce směnky bezpodmínečně </a:t>
            </a:r>
            <a:r>
              <a:rPr lang="cs-CZ" sz="2400" b="1" dirty="0" smtClean="0"/>
              <a:t>slibuje</a:t>
            </a:r>
            <a:r>
              <a:rPr lang="cs-CZ" sz="2400" dirty="0" smtClean="0"/>
              <a:t> osobě ve směnce uvedené (remitentovi), že jí zaplatí směnečnou sumu (v určené době a na určeném místě). Obsahuje slovo „zaplatím“.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  <p:sp>
        <p:nvSpPr>
          <p:cNvPr id="168963" name="Oval 3"/>
          <p:cNvSpPr>
            <a:spLocks noChangeArrowheads="1"/>
          </p:cNvSpPr>
          <p:nvPr/>
        </p:nvSpPr>
        <p:spPr bwMode="auto">
          <a:xfrm>
            <a:off x="899592" y="3140968"/>
            <a:ext cx="3024336" cy="144016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Věřitel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prodává zboží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majitel směnky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4" name="Oval 4"/>
          <p:cNvSpPr>
            <a:spLocks noChangeArrowheads="1"/>
          </p:cNvSpPr>
          <p:nvPr/>
        </p:nvSpPr>
        <p:spPr bwMode="auto">
          <a:xfrm>
            <a:off x="5220072" y="3140968"/>
            <a:ext cx="3096344" cy="1368152"/>
          </a:xfrm>
          <a:prstGeom prst="ellipse">
            <a:avLst/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Dlužník 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vystaví směnku se slibem</a:t>
            </a:r>
            <a:r>
              <a:rPr kumimoji="0" lang="cs-CZ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„zaplatím“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8967" name="AutoShape 7"/>
          <p:cNvCxnSpPr>
            <a:cxnSpLocks noChangeShapeType="1"/>
          </p:cNvCxnSpPr>
          <p:nvPr/>
        </p:nvCxnSpPr>
        <p:spPr bwMode="auto">
          <a:xfrm>
            <a:off x="4067944" y="3861048"/>
            <a:ext cx="864096" cy="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183880" cy="122413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Směnka cizí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   </a:t>
            </a:r>
            <a:r>
              <a:rPr lang="cs-CZ" sz="2400" b="1" dirty="0" smtClean="0"/>
              <a:t>Směnka cizí</a:t>
            </a:r>
            <a:r>
              <a:rPr lang="cs-CZ" sz="2400" dirty="0" smtClean="0"/>
              <a:t> - výstavce směnky bezpodmínečně </a:t>
            </a:r>
            <a:r>
              <a:rPr lang="cs-CZ" sz="2400" b="1" dirty="0" smtClean="0">
                <a:solidFill>
                  <a:srgbClr val="C00000"/>
                </a:solidFill>
              </a:rPr>
              <a:t>přikazuje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třetí osobě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směnečníkovi</a:t>
            </a:r>
            <a:r>
              <a:rPr lang="cs-CZ" sz="2400" dirty="0" smtClean="0"/>
              <a:t>), aby za něj zaplatila osobě ve směnce uvedené směnečnou sumu (v určené době a na určeném místě). Obsahuje slovo „zaplaťte.“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  <p:cxnSp>
        <p:nvCxnSpPr>
          <p:cNvPr id="168967" name="AutoShape 7"/>
          <p:cNvCxnSpPr>
            <a:cxnSpLocks noChangeShapeType="1"/>
          </p:cNvCxnSpPr>
          <p:nvPr/>
        </p:nvCxnSpPr>
        <p:spPr bwMode="auto">
          <a:xfrm>
            <a:off x="4211960" y="3284984"/>
            <a:ext cx="864096" cy="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69986" name="Oval 2"/>
          <p:cNvSpPr>
            <a:spLocks noChangeArrowheads="1"/>
          </p:cNvSpPr>
          <p:nvPr/>
        </p:nvSpPr>
        <p:spPr bwMode="auto">
          <a:xfrm>
            <a:off x="1259632" y="2708920"/>
            <a:ext cx="2736304" cy="1152128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Věřitel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prodává zboží 2.osobě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Oval 3"/>
          <p:cNvSpPr>
            <a:spLocks noChangeArrowheads="1"/>
          </p:cNvSpPr>
          <p:nvPr/>
        </p:nvSpPr>
        <p:spPr bwMode="auto">
          <a:xfrm>
            <a:off x="5292080" y="2636912"/>
            <a:ext cx="2952328" cy="1224136"/>
          </a:xfrm>
          <a:prstGeom prst="ellipse">
            <a:avLst/>
          </a:prstGeom>
          <a:solidFill>
            <a:srgbClr val="CCC0D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2.osoba 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prodává zboží 3.osobě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vystaví směnku s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příkazem „zaplaťte“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8" name="Oval 4"/>
          <p:cNvSpPr>
            <a:spLocks noChangeArrowheads="1"/>
          </p:cNvSpPr>
          <p:nvPr/>
        </p:nvSpPr>
        <p:spPr bwMode="auto">
          <a:xfrm>
            <a:off x="5220072" y="4509120"/>
            <a:ext cx="2880320" cy="1116000"/>
          </a:xfrm>
          <a:prstGeom prst="ellipse">
            <a:avLst/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Dlužník (3.osoba)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má závazek zaplatit ve prospěch věřitele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9991" name="AutoShape 7"/>
          <p:cNvCxnSpPr>
            <a:cxnSpLocks noChangeShapeType="1"/>
          </p:cNvCxnSpPr>
          <p:nvPr/>
        </p:nvCxnSpPr>
        <p:spPr bwMode="auto">
          <a:xfrm>
            <a:off x="6588224" y="4005064"/>
            <a:ext cx="0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183880" cy="1008112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>
                <a:solidFill>
                  <a:srgbClr val="0070C0"/>
                </a:solidFill>
              </a:rPr>
              <a:t>Biankosměnka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  </a:t>
            </a:r>
          </a:p>
          <a:p>
            <a:pPr>
              <a:buNone/>
            </a:pPr>
            <a:r>
              <a:rPr lang="cs-CZ" sz="2400" dirty="0" smtClean="0"/>
              <a:t>  </a:t>
            </a:r>
            <a:r>
              <a:rPr lang="cs-CZ" sz="2400" b="1" dirty="0" err="1" smtClean="0"/>
              <a:t>Biankosměnka</a:t>
            </a:r>
            <a:r>
              <a:rPr lang="cs-CZ" sz="2400" dirty="0" smtClean="0"/>
              <a:t> = směnka, která je záměrně </a:t>
            </a:r>
          </a:p>
          <a:p>
            <a:pPr>
              <a:buNone/>
            </a:pPr>
            <a:r>
              <a:rPr lang="cs-CZ" sz="2400" dirty="0" smtClean="0"/>
              <a:t>                  neúplná, není kompletně vyplněna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                          = zajišťovací prostředek </a:t>
            </a:r>
          </a:p>
          <a:p>
            <a:pPr>
              <a:buNone/>
            </a:pPr>
            <a:endParaRPr lang="cs-CZ" sz="2400" dirty="0" smtClean="0"/>
          </a:p>
          <a:p>
            <a:pPr lvl="8" algn="ctr">
              <a:buNone/>
            </a:pPr>
            <a:endParaRPr lang="cs-CZ" sz="2400" dirty="0" smtClean="0"/>
          </a:p>
          <a:p>
            <a:pPr algn="ctr">
              <a:buNone/>
            </a:pPr>
            <a:r>
              <a:rPr lang="cs-CZ" sz="2400" dirty="0" smtClean="0"/>
              <a:t>Maximální obezřetnost je proto třeba věnovat </a:t>
            </a:r>
            <a:r>
              <a:rPr lang="cs-CZ" sz="2400" b="1" dirty="0" smtClean="0"/>
              <a:t>Dohodě o vyplnění </a:t>
            </a:r>
            <a:r>
              <a:rPr lang="cs-CZ" sz="2400" b="1" dirty="0" err="1" smtClean="0"/>
              <a:t>biankosměnky</a:t>
            </a:r>
            <a:r>
              <a:rPr lang="cs-CZ" sz="2400" dirty="0" smtClean="0"/>
              <a:t> </a:t>
            </a:r>
          </a:p>
          <a:p>
            <a:pPr algn="ctr">
              <a:buNone/>
            </a:pPr>
            <a:r>
              <a:rPr lang="cs-CZ" sz="2400" dirty="0" smtClean="0"/>
              <a:t>(</a:t>
            </a:r>
            <a:r>
              <a:rPr lang="cs-CZ" sz="2000" dirty="0" smtClean="0"/>
              <a:t>bývá součástí samotné smlouvy o půjčce).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869160"/>
            <a:ext cx="8183880" cy="86409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   Rozhodčí doložka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   </a:t>
            </a:r>
            <a:r>
              <a:rPr lang="cs-CZ" sz="2400" b="1" dirty="0" smtClean="0"/>
              <a:t>Rozhodčí doložka</a:t>
            </a:r>
            <a:r>
              <a:rPr lang="cs-CZ" sz="2400" dirty="0" smtClean="0"/>
              <a:t> je zvláštní doložka ke smlouvě, která umožní rozhodci rozhodnout majetkové spory namísto jinak příslušného soudu.</a:t>
            </a: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  </a:t>
            </a:r>
            <a:r>
              <a:rPr lang="cs-CZ" sz="2000" dirty="0" smtClean="0">
                <a:solidFill>
                  <a:srgbClr val="C00000"/>
                </a:solidFill>
              </a:rPr>
              <a:t>V rozhodčí doložce ke </a:t>
            </a:r>
            <a:r>
              <a:rPr lang="cs-CZ" sz="2000" b="1" dirty="0" smtClean="0">
                <a:solidFill>
                  <a:srgbClr val="C00000"/>
                </a:solidFill>
              </a:rPr>
              <a:t>spotřebitelské smlouvě</a:t>
            </a:r>
            <a:r>
              <a:rPr lang="cs-CZ" sz="2000" dirty="0" smtClean="0">
                <a:solidFill>
                  <a:srgbClr val="C00000"/>
                </a:solidFill>
              </a:rPr>
              <a:t> musí být:</a:t>
            </a:r>
          </a:p>
          <a:p>
            <a:r>
              <a:rPr lang="cs-CZ" sz="2000" b="1" dirty="0" smtClean="0">
                <a:solidFill>
                  <a:srgbClr val="C00000"/>
                </a:solidFill>
              </a:rPr>
              <a:t>konkrétní rozhodce</a:t>
            </a:r>
            <a:r>
              <a:rPr lang="cs-CZ" sz="2000" dirty="0" smtClean="0">
                <a:solidFill>
                  <a:srgbClr val="C00000"/>
                </a:solidFill>
              </a:rPr>
              <a:t> zapsaný v seznamu rozhodců při Ministerstvu spravedlnosti 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nebo </a:t>
            </a:r>
            <a:r>
              <a:rPr lang="cs-CZ" sz="2000" b="1" dirty="0" smtClean="0">
                <a:solidFill>
                  <a:srgbClr val="C00000"/>
                </a:solidFill>
              </a:rPr>
              <a:t>konkrétní stálý rozhodčí soud</a:t>
            </a:r>
            <a:r>
              <a:rPr lang="cs-CZ" sz="2000" dirty="0" smtClean="0">
                <a:solidFill>
                  <a:srgbClr val="C00000"/>
                </a:solidFill>
              </a:rPr>
              <a:t>, jinak je rozhodčí doložka neplatná</a:t>
            </a:r>
          </a:p>
          <a:p>
            <a:pPr>
              <a:buNone/>
            </a:pPr>
            <a:r>
              <a:rPr lang="cs-CZ" sz="2000" dirty="0" smtClean="0"/>
              <a:t>   </a:t>
            </a:r>
          </a:p>
          <a:p>
            <a:pPr algn="ctr">
              <a:buNone/>
            </a:pPr>
            <a:r>
              <a:rPr lang="cs-CZ" sz="2000" b="1" dirty="0" smtClean="0"/>
              <a:t>   </a:t>
            </a:r>
            <a:r>
              <a:rPr lang="cs-CZ" sz="2000" dirty="0" smtClean="0"/>
              <a:t>Na </a:t>
            </a:r>
            <a:r>
              <a:rPr lang="cs-CZ" sz="2000" b="1" dirty="0" smtClean="0"/>
              <a:t>samostatném listu papíru</a:t>
            </a:r>
            <a:r>
              <a:rPr lang="cs-CZ" sz="2000" dirty="0" smtClean="0"/>
              <a:t> přiloženém ke spotřebitelské smlouvě!</a:t>
            </a:r>
          </a:p>
          <a:p>
            <a:pPr>
              <a:buNone/>
            </a:pPr>
            <a:endParaRPr lang="cs-CZ" sz="2400" dirty="0" smtClean="0"/>
          </a:p>
        </p:txBody>
      </p:sp>
      <p:pic>
        <p:nvPicPr>
          <p:cNvPr id="4" name="Obrázek 3" descr="imagesNTS3S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2721" y="4509120"/>
            <a:ext cx="2397751" cy="194421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 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Zajišťovací převod práva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4842864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  = dlužník převede na věřitele své právo (např. vlastnické právo) s rozvazovací podmínkou, že zajištěný závazek bude splněn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000" dirty="0" smtClean="0"/>
              <a:t>   Po splnění dluhu se převedené právo „automaticky“ vrátí zpět k dlužníkovi, aniž by k tomu byl potřeba úkon ze strany věřitele.</a:t>
            </a:r>
          </a:p>
          <a:p>
            <a:pPr>
              <a:buNone/>
            </a:pPr>
            <a:r>
              <a:rPr lang="cs-CZ" sz="2400" dirty="0" smtClean="0"/>
              <a:t>  </a:t>
            </a:r>
          </a:p>
          <a:p>
            <a:pPr>
              <a:buNone/>
            </a:pPr>
            <a:r>
              <a:rPr lang="cs-CZ" sz="2400" dirty="0" smtClean="0"/>
              <a:t>  </a:t>
            </a:r>
            <a:r>
              <a:rPr lang="cs-CZ" sz="2000" dirty="0" smtClean="0"/>
              <a:t>Pokud se věřitel stane vlastníkem a tržní cena nemovitosti převyšuje výši zajištěného dluhu, je věřitel povinen vyplatit dlužníkovi rozdíl v penězích. Věřitel musí prodat věc ve veřejné dražbě a vrátit přebytek dlužníkovi.</a:t>
            </a:r>
          </a:p>
          <a:p>
            <a:pPr>
              <a:buNone/>
            </a:pPr>
            <a:r>
              <a:rPr lang="cs-CZ" sz="2400" dirty="0" smtClean="0"/>
              <a:t>  Rizika – převod věci na třetí osobu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2178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    Věcné břemeno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82824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  Věcné břemeno </a:t>
            </a:r>
            <a:r>
              <a:rPr lang="cs-CZ" sz="2000" dirty="0" smtClean="0"/>
              <a:t>slouží k tomu, aby oprávněný mohl využít určitou část užitné hodnoty cizí věci, </a:t>
            </a:r>
          </a:p>
          <a:p>
            <a:pPr>
              <a:buNone/>
            </a:pPr>
            <a:r>
              <a:rPr lang="cs-CZ" sz="2000" dirty="0" smtClean="0"/>
              <a:t>   pro vlastníka věci to znamená, že je naopak povinen něco dát, konat, trpět, nebo se něčeho zdržet.</a:t>
            </a:r>
            <a:endParaRPr lang="cs-CZ" sz="2000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například: </a:t>
            </a:r>
          </a:p>
          <a:p>
            <a:pPr>
              <a:buNone/>
            </a:pPr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   právo jízdy a chůze na příjezdové cestě k domu, </a:t>
            </a:r>
          </a:p>
          <a:p>
            <a:pPr>
              <a:buNone/>
            </a:pPr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   právo dožití v dané nemovitosti, právo užívat vodu ze studny, právo přístupu k teplovodnímu potrubí, ……. </a:t>
            </a:r>
            <a:endParaRPr lang="cs-CZ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cs-CZ" sz="2400" dirty="0" smtClean="0"/>
              <a:t>  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2178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    Věcné břemeno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82824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/>
              <a:t>   Předkupní právo</a:t>
            </a:r>
            <a:r>
              <a:rPr lang="cs-CZ" sz="2400" dirty="0" smtClean="0"/>
              <a:t> </a:t>
            </a:r>
            <a:r>
              <a:rPr lang="cs-CZ" sz="2000" dirty="0" smtClean="0"/>
              <a:t>je právo oprávněné osoby požadovat, aby při prodeji byla věc nejprve nabídnuta ke koupi této osobě.</a:t>
            </a:r>
          </a:p>
          <a:p>
            <a:pPr>
              <a:buNone/>
            </a:pPr>
            <a:r>
              <a:rPr lang="cs-CZ" sz="2000" dirty="0" smtClean="0"/>
              <a:t>   Oprávněná osoba předkupní právo využít nemusí.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 Předkupní právo může vzniknout </a:t>
            </a:r>
            <a:r>
              <a:rPr lang="cs-CZ" sz="2000" dirty="0" smtClean="0">
                <a:solidFill>
                  <a:srgbClr val="C00000"/>
                </a:solidFill>
              </a:rPr>
              <a:t>smluvním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rgbClr val="C00000"/>
                </a:solidFill>
              </a:rPr>
              <a:t>ujednáním</a:t>
            </a:r>
            <a:r>
              <a:rPr lang="cs-CZ" sz="2000" dirty="0" smtClean="0"/>
              <a:t> nebo ze </a:t>
            </a:r>
            <a:r>
              <a:rPr lang="cs-CZ" sz="2000" dirty="0" smtClean="0">
                <a:solidFill>
                  <a:srgbClr val="C00000"/>
                </a:solidFill>
              </a:rPr>
              <a:t>zákona</a:t>
            </a:r>
            <a:r>
              <a:rPr lang="cs-CZ" sz="2000" dirty="0" smtClean="0"/>
              <a:t> (spoluvlastník má předkupní právo k převáděnému podílu).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  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183880" cy="129614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Zajištění závazku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/>
          <a:lstStyle/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Zástavní právo </a:t>
            </a:r>
            <a:r>
              <a:rPr lang="cs-CZ" sz="2400" dirty="0" smtClean="0">
                <a:sym typeface="Wingdings"/>
              </a:rPr>
              <a:t></a:t>
            </a:r>
            <a:r>
              <a:rPr lang="cs-CZ" sz="2400" dirty="0" smtClean="0"/>
              <a:t> podmínečné </a:t>
            </a:r>
            <a:r>
              <a:rPr lang="cs-CZ" sz="2400" b="1" dirty="0" smtClean="0"/>
              <a:t>právo na prodej</a:t>
            </a:r>
            <a:r>
              <a:rPr lang="cs-CZ" sz="2400" dirty="0" smtClean="0"/>
              <a:t>  </a:t>
            </a:r>
          </a:p>
          <a:p>
            <a:pPr>
              <a:buNone/>
            </a:pPr>
            <a:r>
              <a:rPr lang="cs-CZ" sz="2400" dirty="0" smtClean="0"/>
              <a:t>                          věci</a:t>
            </a: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Zajišťovací převod práva </a:t>
            </a:r>
            <a:r>
              <a:rPr lang="cs-CZ" sz="2400" dirty="0" smtClean="0">
                <a:sym typeface="Wingdings"/>
              </a:rPr>
              <a:t></a:t>
            </a:r>
            <a:r>
              <a:rPr lang="cs-CZ" sz="2400" dirty="0" smtClean="0"/>
              <a:t> podmínečné </a:t>
            </a:r>
            <a:r>
              <a:rPr lang="cs-CZ" sz="2400" b="1" dirty="0" smtClean="0"/>
              <a:t>právo  </a:t>
            </a:r>
          </a:p>
          <a:p>
            <a:pPr>
              <a:buNone/>
            </a:pPr>
            <a:r>
              <a:rPr lang="cs-CZ" sz="2400" b="1" dirty="0" smtClean="0"/>
              <a:t>                                         vlastnictví</a:t>
            </a:r>
            <a:r>
              <a:rPr lang="cs-CZ" sz="2400" dirty="0" smtClean="0"/>
              <a:t> věci</a:t>
            </a:r>
          </a:p>
          <a:p>
            <a:pPr algn="ctr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Věcné břemeno </a:t>
            </a:r>
            <a:r>
              <a:rPr lang="cs-CZ" sz="2400" dirty="0" smtClean="0">
                <a:sym typeface="Wingdings"/>
              </a:rPr>
              <a:t></a:t>
            </a:r>
            <a:r>
              <a:rPr lang="cs-CZ" sz="2400" dirty="0" smtClean="0"/>
              <a:t> </a:t>
            </a:r>
            <a:r>
              <a:rPr lang="cs-CZ" sz="2400" b="1" dirty="0" smtClean="0"/>
              <a:t>právo užití</a:t>
            </a:r>
            <a:r>
              <a:rPr lang="cs-CZ" sz="2400" dirty="0" smtClean="0"/>
              <a:t> věci</a:t>
            </a:r>
          </a:p>
          <a:p>
            <a:pPr algn="ctr"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Předkupní právo </a:t>
            </a:r>
            <a:r>
              <a:rPr lang="cs-CZ" sz="2400" dirty="0" smtClean="0">
                <a:sym typeface="Wingdings"/>
              </a:rPr>
              <a:t></a:t>
            </a:r>
            <a:r>
              <a:rPr lang="cs-CZ" sz="2400" dirty="0" smtClean="0"/>
              <a:t> </a:t>
            </a:r>
            <a:r>
              <a:rPr lang="cs-CZ" sz="2400" b="1" dirty="0" smtClean="0"/>
              <a:t>přednostní</a:t>
            </a:r>
            <a:r>
              <a:rPr lang="cs-CZ" sz="2400" dirty="0" smtClean="0"/>
              <a:t> </a:t>
            </a:r>
            <a:r>
              <a:rPr lang="cs-CZ" sz="2400" b="1" dirty="0" smtClean="0"/>
              <a:t>právo </a:t>
            </a:r>
            <a:r>
              <a:rPr lang="cs-CZ" sz="2400" dirty="0" smtClean="0"/>
              <a:t>oprávněné   </a:t>
            </a:r>
          </a:p>
          <a:p>
            <a:pPr>
              <a:buNone/>
            </a:pPr>
            <a:r>
              <a:rPr lang="cs-CZ" sz="2400" dirty="0" smtClean="0"/>
              <a:t>                            osoby</a:t>
            </a:r>
            <a:r>
              <a:rPr lang="cs-CZ" sz="2400" b="1" dirty="0" smtClean="0"/>
              <a:t> k odkoupení věci 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/>
          <a:lstStyle/>
          <a:p>
            <a:pPr algn="ctr"/>
            <a:r>
              <a:rPr lang="cs-CZ" sz="2400" dirty="0" smtClean="0"/>
              <a:t>Zdroje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183880" cy="3683896"/>
          </a:xfrm>
        </p:spPr>
        <p:txBody>
          <a:bodyPr/>
          <a:lstStyle/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err="1" smtClean="0">
                <a:solidFill>
                  <a:schemeClr val="accent4">
                    <a:lumMod val="75000"/>
                  </a:schemeClr>
                </a:solidFill>
              </a:rPr>
              <a:t>N.Gregory</a:t>
            </a:r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4">
                    <a:lumMod val="75000"/>
                  </a:schemeClr>
                </a:solidFill>
              </a:rPr>
              <a:t>Mankiw</a:t>
            </a:r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: Zásady ekonomie,</a:t>
            </a:r>
          </a:p>
          <a:p>
            <a:pPr>
              <a:spcAft>
                <a:spcPts val="600"/>
              </a:spcAft>
              <a:buNone/>
            </a:pPr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</a:t>
            </a:r>
            <a:r>
              <a:rPr 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Grada</a:t>
            </a:r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Publishing</a:t>
            </a:r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 2000</a:t>
            </a:r>
          </a:p>
          <a:p>
            <a:pPr>
              <a:spcAft>
                <a:spcPts val="600"/>
              </a:spcAft>
            </a:pPr>
            <a:r>
              <a:rPr lang="cs-CZ" sz="2400" dirty="0" err="1" smtClean="0">
                <a:solidFill>
                  <a:schemeClr val="accent4">
                    <a:lumMod val="75000"/>
                  </a:schemeClr>
                </a:solidFill>
              </a:rPr>
              <a:t>R.Holman</a:t>
            </a:r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: Ekonomie, </a:t>
            </a:r>
            <a:r>
              <a:rPr lang="cs-CZ" sz="2000" dirty="0" err="1" smtClean="0">
                <a:solidFill>
                  <a:schemeClr val="accent4">
                    <a:lumMod val="75000"/>
                  </a:schemeClr>
                </a:solidFill>
              </a:rPr>
              <a:t>C.H.Beck</a:t>
            </a:r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, Praha 2002</a:t>
            </a:r>
          </a:p>
          <a:p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</a:rPr>
              <a:t>Jena Švarcová a kol.: Ekonomie, </a:t>
            </a:r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stručný přehled, 						</a:t>
            </a:r>
            <a:r>
              <a:rPr lang="cs-CZ" sz="1800" dirty="0" smtClean="0">
                <a:solidFill>
                  <a:schemeClr val="accent4">
                    <a:lumMod val="75000"/>
                  </a:schemeClr>
                </a:solidFill>
              </a:rPr>
              <a:t>2007/2008</a:t>
            </a:r>
          </a:p>
          <a:p>
            <a:pPr>
              <a:buNone/>
            </a:pPr>
            <a:endParaRPr lang="cs-CZ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cs-CZ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cs-CZ" sz="2400" dirty="0" smtClean="0"/>
          </a:p>
          <a:p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5157788"/>
            <a:ext cx="8183562" cy="935037"/>
          </a:xfrm>
        </p:spPr>
        <p:txBody>
          <a:bodyPr anchor="t"/>
          <a:lstStyle/>
          <a:p>
            <a:pPr algn="ctr">
              <a:defRPr/>
            </a:pPr>
            <a:r>
              <a:rPr lang="cs-CZ" dirty="0" smtClean="0">
                <a:solidFill>
                  <a:srgbClr val="C00000"/>
                </a:solidFill>
              </a:rPr>
              <a:t>Bezhotovostní platby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4831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endParaRPr lang="cs-CZ" sz="2400" b="1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Převodem</a:t>
            </a:r>
            <a:r>
              <a:rPr lang="cs-CZ" sz="2400" dirty="0" smtClean="0"/>
              <a:t> z účtu na účet (jednorázový platební příkaz, trvalý příkaz, inkaso, SIPO)</a:t>
            </a:r>
            <a:endParaRPr lang="cs-CZ" sz="2400" b="1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Platební kartou - </a:t>
            </a:r>
            <a:r>
              <a:rPr lang="cs-CZ" sz="2400" dirty="0" smtClean="0"/>
              <a:t>terminálem v </a:t>
            </a:r>
            <a:r>
              <a:rPr lang="cs-CZ" sz="2400" dirty="0" smtClean="0"/>
              <a:t>obchodě, 				     platbou </a:t>
            </a:r>
            <a:r>
              <a:rPr lang="cs-CZ" sz="2400" dirty="0" smtClean="0"/>
              <a:t>na internetu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Internetovým bankovnictvím</a:t>
            </a:r>
          </a:p>
          <a:p>
            <a:pPr eaLnBrk="1" hangingPunct="1">
              <a:spcBef>
                <a:spcPts val="600"/>
              </a:spcBef>
            </a:pPr>
            <a:r>
              <a:rPr lang="cs-CZ" sz="2400" b="1" dirty="0" smtClean="0"/>
              <a:t>Telefonním bankovnictvím</a:t>
            </a:r>
          </a:p>
          <a:p>
            <a:pPr eaLnBrk="1" hangingPunct="1">
              <a:spcBef>
                <a:spcPts val="600"/>
              </a:spcBef>
              <a:buNone/>
            </a:pPr>
            <a:endParaRPr lang="cs-CZ" sz="2400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5157788"/>
            <a:ext cx="8183562" cy="935037"/>
          </a:xfrm>
        </p:spPr>
        <p:txBody>
          <a:bodyPr anchor="t"/>
          <a:lstStyle/>
          <a:p>
            <a:pPr algn="ctr">
              <a:defRPr/>
            </a:pPr>
            <a:r>
              <a:rPr lang="cs-CZ" dirty="0" smtClean="0">
                <a:solidFill>
                  <a:srgbClr val="C00000"/>
                </a:solidFill>
              </a:rPr>
              <a:t>Platební styk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69897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cs-CZ" sz="2400" dirty="0" smtClean="0"/>
              <a:t>clearingové centrum </a:t>
            </a:r>
            <a:r>
              <a:rPr lang="cs-CZ" sz="2400" b="1" dirty="0" smtClean="0"/>
              <a:t>– </a:t>
            </a:r>
            <a:r>
              <a:rPr lang="cs-CZ" sz="2400" dirty="0" smtClean="0"/>
              <a:t>systém</a:t>
            </a:r>
            <a:r>
              <a:rPr lang="cs-CZ" sz="2400" b="1" dirty="0" smtClean="0"/>
              <a:t> CERTIS</a:t>
            </a:r>
            <a:r>
              <a:rPr lang="cs-CZ" sz="2400" dirty="0" smtClean="0"/>
              <a:t> (</a:t>
            </a:r>
            <a:r>
              <a:rPr lang="en-US" sz="2000" b="1" dirty="0" smtClean="0"/>
              <a:t>C</a:t>
            </a:r>
            <a:r>
              <a:rPr lang="en-US" sz="2000" dirty="0" smtClean="0"/>
              <a:t>zech </a:t>
            </a:r>
            <a:r>
              <a:rPr lang="en-US" sz="2000" b="1" dirty="0" smtClean="0"/>
              <a:t>E</a:t>
            </a:r>
            <a:r>
              <a:rPr lang="en-US" sz="2000" dirty="0" smtClean="0"/>
              <a:t>xpress </a:t>
            </a:r>
            <a:r>
              <a:rPr lang="en-US" sz="2000" b="1" dirty="0" smtClean="0"/>
              <a:t>R</a:t>
            </a:r>
            <a:r>
              <a:rPr lang="en-US" sz="2000" dirty="0" smtClean="0"/>
              <a:t>eal </a:t>
            </a:r>
            <a:r>
              <a:rPr lang="en-US" sz="2000" b="1" dirty="0" smtClean="0"/>
              <a:t>T</a:t>
            </a:r>
            <a:r>
              <a:rPr lang="en-US" sz="2000" dirty="0" smtClean="0"/>
              <a:t>ime </a:t>
            </a:r>
            <a:r>
              <a:rPr lang="en-US" sz="2000" b="1" dirty="0" smtClean="0"/>
              <a:t>I</a:t>
            </a:r>
            <a:r>
              <a:rPr lang="en-US" sz="2000" dirty="0" smtClean="0"/>
              <a:t>nterbank Gross </a:t>
            </a:r>
            <a:r>
              <a:rPr lang="en-US" sz="2000" b="1" dirty="0" smtClean="0"/>
              <a:t>S</a:t>
            </a:r>
            <a:r>
              <a:rPr lang="en-US" sz="2000" dirty="0" smtClean="0"/>
              <a:t>ettlement system)</a:t>
            </a:r>
            <a:endParaRPr lang="cs-CZ" sz="2000" dirty="0" smtClean="0"/>
          </a:p>
          <a:p>
            <a:pPr eaLnBrk="1" hangingPunct="1">
              <a:spcBef>
                <a:spcPts val="600"/>
              </a:spcBef>
            </a:pPr>
            <a:r>
              <a:rPr lang="cs-CZ" sz="2000" dirty="0" smtClean="0"/>
              <a:t>při bezhotovostním platebním styku se peníze převádějí 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cs-CZ" sz="2000" dirty="0" smtClean="0"/>
              <a:t>   </a:t>
            </a:r>
            <a:r>
              <a:rPr lang="cs-CZ" sz="2000" b="1" dirty="0" smtClean="0"/>
              <a:t>z</a:t>
            </a:r>
            <a:r>
              <a:rPr lang="cs-CZ" sz="2000" dirty="0" smtClean="0"/>
              <a:t> </a:t>
            </a:r>
            <a:r>
              <a:rPr lang="cs-CZ" sz="2000" b="1" dirty="0" smtClean="0"/>
              <a:t>účtu plátce na účet příjemce </a:t>
            </a:r>
            <a:r>
              <a:rPr lang="cs-CZ" sz="2000" dirty="0" smtClean="0"/>
              <a:t>platby. Z toho vyplývá, že provádění bezhotovostního platebního styku je vyhrazeno peněžním institucím - bankám, u kterých mají jejich klienti uloženy peníze na účtech</a:t>
            </a:r>
          </a:p>
          <a:p>
            <a:pPr eaLnBrk="1" hangingPunct="1">
              <a:spcBef>
                <a:spcPts val="600"/>
              </a:spcBef>
            </a:pPr>
            <a:r>
              <a:rPr lang="cs-CZ" sz="2000" b="1" dirty="0" smtClean="0"/>
              <a:t>provoz účetního dne </a:t>
            </a:r>
            <a:r>
              <a:rPr lang="cs-CZ" sz="2000" dirty="0" smtClean="0"/>
              <a:t>začíná cca v 17.00 hod. předchozího pracovního dne (D-1) a končí v 16.00 hod. následujícího pracovního dne (D), max. 2 dny</a:t>
            </a:r>
          </a:p>
          <a:p>
            <a:pPr eaLnBrk="1" hangingPunct="1">
              <a:spcBef>
                <a:spcPts val="600"/>
              </a:spcBef>
              <a:buNone/>
            </a:pPr>
            <a:endParaRPr lang="cs-CZ" dirty="0" smtClean="0"/>
          </a:p>
          <a:p>
            <a:pPr eaLnBrk="1" hangingPunct="1">
              <a:spcBef>
                <a:spcPts val="600"/>
              </a:spcBef>
            </a:pPr>
            <a:endParaRPr lang="cs-CZ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5157788"/>
            <a:ext cx="8183562" cy="935037"/>
          </a:xfrm>
        </p:spPr>
        <p:txBody>
          <a:bodyPr anchor="t"/>
          <a:lstStyle/>
          <a:p>
            <a:pPr algn="ctr">
              <a:defRPr/>
            </a:pPr>
            <a:r>
              <a:rPr lang="cs-CZ" dirty="0" smtClean="0">
                <a:solidFill>
                  <a:srgbClr val="C00000"/>
                </a:solidFill>
              </a:rPr>
              <a:t>Zahraniční platební styk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482951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cs-CZ" sz="2400" dirty="0" smtClean="0"/>
              <a:t>Evropské clearingové centrum (3-5 dní)</a:t>
            </a:r>
          </a:p>
          <a:p>
            <a:pPr eaLnBrk="1" hangingPunct="1">
              <a:spcBef>
                <a:spcPts val="600"/>
              </a:spcBef>
            </a:pPr>
            <a:r>
              <a:rPr lang="cs-CZ" sz="2000" dirty="0" smtClean="0"/>
              <a:t>Korespondenční banky (nostro účet = náš, loro účet = váš)</a:t>
            </a:r>
          </a:p>
          <a:p>
            <a:pPr eaLnBrk="1" hangingPunct="1">
              <a:spcBef>
                <a:spcPts val="600"/>
              </a:spcBef>
            </a:pPr>
            <a:r>
              <a:rPr lang="cs-CZ" sz="2400" b="1" dirty="0" smtClean="0"/>
              <a:t>SWIFT</a:t>
            </a:r>
            <a:r>
              <a:rPr lang="cs-CZ" sz="2400" dirty="0" smtClean="0"/>
              <a:t> = počítačově řízený systém pro dálkový přenos dat (v Belgii 1973)</a:t>
            </a:r>
          </a:p>
          <a:p>
            <a:pPr eaLnBrk="1" hangingPunct="1">
              <a:spcBef>
                <a:spcPts val="600"/>
              </a:spcBef>
            </a:pPr>
            <a:r>
              <a:rPr lang="cs-CZ" sz="2400" dirty="0" smtClean="0"/>
              <a:t>Každá banka má svůj jedinečný kód v rámci SWIFT = </a:t>
            </a:r>
            <a:r>
              <a:rPr lang="cs-CZ" sz="2400" dirty="0" smtClean="0">
                <a:solidFill>
                  <a:srgbClr val="C00000"/>
                </a:solidFill>
              </a:rPr>
              <a:t>BIC</a:t>
            </a:r>
          </a:p>
          <a:p>
            <a:pPr eaLnBrk="1" hangingPunct="1">
              <a:spcBef>
                <a:spcPts val="600"/>
              </a:spcBef>
            </a:pPr>
            <a:r>
              <a:rPr lang="cs-CZ" sz="2000" dirty="0" smtClean="0"/>
              <a:t>například Komerční banka, a.s. má </a:t>
            </a:r>
            <a:r>
              <a:rPr lang="cs-CZ" sz="2000" dirty="0" smtClean="0">
                <a:solidFill>
                  <a:srgbClr val="C00000"/>
                </a:solidFill>
              </a:rPr>
              <a:t>BIC= KOMBCZPP</a:t>
            </a:r>
          </a:p>
          <a:p>
            <a:pPr eaLnBrk="1" hangingPunct="1">
              <a:spcBef>
                <a:spcPts val="600"/>
              </a:spcBef>
            </a:pPr>
            <a:endParaRPr lang="cs-CZ" sz="2000" dirty="0" smtClean="0"/>
          </a:p>
          <a:p>
            <a:pPr eaLnBrk="1" hangingPunct="1">
              <a:spcBef>
                <a:spcPts val="600"/>
              </a:spcBef>
            </a:pPr>
            <a:r>
              <a:rPr lang="cs-CZ" sz="2400" b="1" dirty="0" smtClean="0"/>
              <a:t>IBAN</a:t>
            </a:r>
            <a:r>
              <a:rPr lang="cs-CZ" sz="2400" dirty="0" smtClean="0"/>
              <a:t> = mezinárodní číslo účtu </a:t>
            </a:r>
            <a:r>
              <a:rPr lang="cs-CZ" sz="2000" dirty="0" smtClean="0"/>
              <a:t>(v Evropě a několik dalších zemí)</a:t>
            </a:r>
          </a:p>
          <a:p>
            <a:pPr eaLnBrk="1" hangingPunct="1">
              <a:spcBef>
                <a:spcPts val="600"/>
              </a:spcBef>
            </a:pPr>
            <a:r>
              <a:rPr lang="cs-CZ" sz="2000" dirty="0" smtClean="0"/>
              <a:t>Příklad </a:t>
            </a:r>
            <a:r>
              <a:rPr lang="cs-CZ" sz="2000" dirty="0" smtClean="0">
                <a:solidFill>
                  <a:srgbClr val="C00000"/>
                </a:solidFill>
              </a:rPr>
              <a:t>IBAN = CZ96 0100 0000 0003 6459 8707</a:t>
            </a:r>
          </a:p>
          <a:p>
            <a:pPr eaLnBrk="1" hangingPunct="1">
              <a:spcBef>
                <a:spcPts val="600"/>
              </a:spcBef>
            </a:pPr>
            <a:endParaRPr lang="cs-CZ" sz="20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3200" dirty="0" smtClean="0">
                <a:solidFill>
                  <a:srgbClr val="C00000"/>
                </a:solidFill>
              </a:rPr>
              <a:t>Makro</a:t>
            </a:r>
            <a:r>
              <a:rPr lang="cs-CZ" sz="3200" dirty="0" smtClean="0"/>
              <a:t>ekonomie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C00000"/>
                </a:solidFill>
              </a:rPr>
              <a:t>   </a:t>
            </a:r>
          </a:p>
          <a:p>
            <a:r>
              <a:rPr lang="cs-CZ" sz="3200" dirty="0" smtClean="0">
                <a:solidFill>
                  <a:srgbClr val="C00000"/>
                </a:solidFill>
              </a:rPr>
              <a:t>Mikro</a:t>
            </a:r>
            <a:r>
              <a:rPr lang="cs-CZ" sz="3200" dirty="0" smtClean="0"/>
              <a:t>ekonomie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95536" y="2204864"/>
            <a:ext cx="4143608" cy="432048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 smtClean="0"/>
              <a:t>studuje ekonomiku jako </a:t>
            </a:r>
            <a:r>
              <a:rPr lang="cs-CZ" b="1" dirty="0" smtClean="0"/>
              <a:t>celek</a:t>
            </a:r>
          </a:p>
          <a:p>
            <a:pPr>
              <a:buNone/>
            </a:pPr>
            <a:r>
              <a:rPr lang="cs-CZ" dirty="0" smtClean="0"/>
              <a:t>   např. ekonomický růst, inflaci, národní důchod, státní dluh…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499992" y="2204864"/>
            <a:ext cx="4320479" cy="3380968"/>
          </a:xfrm>
        </p:spPr>
        <p:txBody>
          <a:bodyPr/>
          <a:lstStyle/>
          <a:p>
            <a:r>
              <a:rPr lang="cs-CZ" dirty="0" smtClean="0"/>
              <a:t>studuje způsob, jakým se </a:t>
            </a:r>
            <a:r>
              <a:rPr lang="cs-CZ" b="1" dirty="0" smtClean="0"/>
              <a:t>domácnosti</a:t>
            </a:r>
            <a:r>
              <a:rPr lang="cs-CZ" dirty="0" smtClean="0"/>
              <a:t> a </a:t>
            </a:r>
            <a:r>
              <a:rPr lang="cs-CZ" b="1" dirty="0" smtClean="0"/>
              <a:t>firmy</a:t>
            </a:r>
            <a:r>
              <a:rPr lang="cs-CZ" dirty="0" smtClean="0"/>
              <a:t> rozhodují a jaké jsou jejich interakce na různých trzích</a:t>
            </a:r>
            <a:endParaRPr lang="cs-CZ" dirty="0"/>
          </a:p>
        </p:txBody>
      </p:sp>
    </p:spTree>
  </p:cSld>
  <p:clrMapOvr>
    <a:masterClrMapping/>
  </p:clrMapOvr>
  <p:transition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13" y="620713"/>
            <a:ext cx="7772400" cy="2663825"/>
          </a:xfrm>
        </p:spPr>
        <p:txBody>
          <a:bodyPr anchor="t">
            <a:normAutofit/>
          </a:bodyPr>
          <a:lstStyle/>
          <a:p>
            <a:pPr algn="ctr">
              <a:defRPr/>
            </a:pP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sz="4800" dirty="0" smtClean="0">
                <a:solidFill>
                  <a:srgbClr val="C00000"/>
                </a:solidFill>
              </a:rPr>
              <a:t>MIKROEKONOMIE</a:t>
            </a:r>
            <a:endParaRPr lang="cs-CZ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C:\Users\Admin\Desktop\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175"/>
            <a:ext cx="9144000" cy="67368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103440" y="551723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Trh</a:t>
            </a:r>
            <a:r>
              <a:rPr lang="cs-CZ" dirty="0" smtClean="0"/>
              <a:t> je oblast ekonomiky, ve které dochází</a:t>
            </a:r>
          </a:p>
          <a:p>
            <a:r>
              <a:rPr lang="cs-CZ" dirty="0" smtClean="0"/>
              <a:t> k výměně činností mezi jednotlivými  subjekty prostřednictvím směny zboží</a:t>
            </a:r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645024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EFEKTIVNOST </a:t>
            </a:r>
          </a:p>
          <a:p>
            <a:pPr algn="ctr"/>
            <a:r>
              <a:rPr lang="cs-CZ" sz="2800" dirty="0" smtClean="0"/>
              <a:t>znamená, že společnost maximálně využívá své vzácné zdroje – výrobní faktory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548680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VÝROBNÍ   FAKTORY </a:t>
            </a:r>
          </a:p>
          <a:p>
            <a:pPr marL="514350" indent="-514350">
              <a:buAutoNum type="arabicPeriod"/>
            </a:pPr>
            <a:r>
              <a:rPr lang="cs-CZ" sz="2800" b="1" dirty="0" smtClean="0"/>
              <a:t>Práce</a:t>
            </a:r>
            <a:r>
              <a:rPr lang="cs-CZ" sz="2800" dirty="0" smtClean="0"/>
              <a:t> - </a:t>
            </a:r>
            <a:r>
              <a:rPr lang="cs-CZ" sz="2400" dirty="0" smtClean="0"/>
              <a:t>lidský faktor</a:t>
            </a:r>
          </a:p>
          <a:p>
            <a:pPr marL="514350" indent="-514350">
              <a:buAutoNum type="arabicPeriod"/>
            </a:pPr>
            <a:r>
              <a:rPr lang="cs-CZ" sz="2800" b="1" dirty="0" smtClean="0"/>
              <a:t>Přírodní zdroje </a:t>
            </a:r>
            <a:r>
              <a:rPr lang="cs-CZ" sz="2400" dirty="0" smtClean="0"/>
              <a:t>– půda, voda, nerostné zdroje, životní prostředí</a:t>
            </a:r>
          </a:p>
          <a:p>
            <a:pPr marL="514350" indent="-514350">
              <a:buAutoNum type="arabicPeriod"/>
            </a:pPr>
            <a:r>
              <a:rPr lang="cs-CZ" sz="2800" b="1" dirty="0" smtClean="0"/>
              <a:t>Kapitál</a:t>
            </a:r>
            <a:r>
              <a:rPr lang="cs-CZ" sz="2800" dirty="0" smtClean="0"/>
              <a:t> – </a:t>
            </a:r>
            <a:r>
              <a:rPr lang="cs-CZ" sz="2400" dirty="0" smtClean="0"/>
              <a:t>stroje, budovy, ….</a:t>
            </a:r>
          </a:p>
          <a:p>
            <a:pPr algn="ctr"/>
            <a:r>
              <a:rPr lang="cs-CZ" sz="2400" dirty="0" smtClean="0"/>
              <a:t> </a:t>
            </a:r>
            <a:endParaRPr lang="cs-CZ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VÃ½sledek obrÃ¡zku pro nÃ¡klady produkÄnÃ­ch moÅ¾nostÃ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11560" y="76470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HRANICE   PRODUKČNÍCH  MOŽNOSTÍ</a:t>
            </a:r>
            <a:endParaRPr lang="cs-CZ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295" y="1988840"/>
            <a:ext cx="406817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23528" y="1628800"/>
            <a:ext cx="42484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bod A</a:t>
            </a:r>
            <a:r>
              <a:rPr lang="cs-CZ" sz="2400" dirty="0" smtClean="0"/>
              <a:t> – neefektivní       </a:t>
            </a:r>
          </a:p>
          <a:p>
            <a:r>
              <a:rPr lang="cs-CZ" sz="2400" dirty="0" smtClean="0"/>
              <a:t>             (nevyužité zdroje)</a:t>
            </a:r>
          </a:p>
          <a:p>
            <a:r>
              <a:rPr lang="cs-CZ" sz="2000" dirty="0" smtClean="0"/>
              <a:t>   </a:t>
            </a:r>
            <a:r>
              <a:rPr lang="cs-CZ" sz="2000" dirty="0" smtClean="0">
                <a:solidFill>
                  <a:srgbClr val="C00000"/>
                </a:solidFill>
              </a:rPr>
              <a:t>pod hranicí produkčních možností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b="1" dirty="0" smtClean="0"/>
              <a:t>bod B </a:t>
            </a:r>
            <a:r>
              <a:rPr lang="cs-CZ" sz="2400" dirty="0" smtClean="0"/>
              <a:t>– nedosažitelný</a:t>
            </a:r>
          </a:p>
          <a:p>
            <a:r>
              <a:rPr lang="cs-CZ" sz="2000" dirty="0" smtClean="0"/>
              <a:t>   </a:t>
            </a:r>
            <a:r>
              <a:rPr lang="cs-CZ" sz="2000" dirty="0" smtClean="0">
                <a:solidFill>
                  <a:srgbClr val="C00000"/>
                </a:solidFill>
              </a:rPr>
              <a:t>nad hranicí produkčních možností</a:t>
            </a:r>
          </a:p>
          <a:p>
            <a:r>
              <a:rPr lang="cs-CZ" sz="2400" dirty="0" smtClean="0"/>
              <a:t>   </a:t>
            </a:r>
            <a:r>
              <a:rPr lang="cs-CZ" sz="2000" dirty="0" smtClean="0"/>
              <a:t>(př. nedostatek zdrojů)</a:t>
            </a:r>
          </a:p>
          <a:p>
            <a:endParaRPr lang="cs-CZ" sz="2400" dirty="0" smtClean="0"/>
          </a:p>
          <a:p>
            <a:r>
              <a:rPr lang="cs-CZ" sz="2400" b="1" dirty="0" smtClean="0"/>
              <a:t>bod C </a:t>
            </a:r>
            <a:r>
              <a:rPr lang="cs-CZ" sz="2400" dirty="0" smtClean="0"/>
              <a:t>– efektivní </a:t>
            </a:r>
          </a:p>
          <a:p>
            <a:r>
              <a:rPr lang="cs-CZ" sz="2400" dirty="0" smtClean="0"/>
              <a:t>         (všechny zdroje využity)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     na hranici produkčních možností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16016" y="4581128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16016" y="594928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Y </a:t>
            </a:r>
            <a:r>
              <a:rPr lang="cs-CZ" sz="2400" dirty="0" smtClean="0">
                <a:solidFill>
                  <a:srgbClr val="00B050"/>
                </a:solidFill>
              </a:rPr>
              <a:t>= banány, </a:t>
            </a:r>
            <a:r>
              <a:rPr lang="cs-CZ" sz="2400" b="1" dirty="0" smtClean="0">
                <a:solidFill>
                  <a:srgbClr val="00B050"/>
                </a:solidFill>
              </a:rPr>
              <a:t>X</a:t>
            </a:r>
            <a:r>
              <a:rPr lang="cs-CZ" sz="2400" dirty="0" smtClean="0">
                <a:solidFill>
                  <a:srgbClr val="00B050"/>
                </a:solidFill>
              </a:rPr>
              <a:t>= pomeranče</a:t>
            </a:r>
            <a:endParaRPr lang="cs-CZ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256193"/>
            <a:ext cx="8136904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cs-CZ" sz="2800" b="1" dirty="0" smtClean="0"/>
              <a:t>HRANICE  PRODUKČNÍCH  MOŽNOSTÍ </a:t>
            </a:r>
          </a:p>
          <a:p>
            <a:pPr algn="ctr">
              <a:spcAft>
                <a:spcPts val="1200"/>
              </a:spcAft>
            </a:pPr>
            <a:r>
              <a:rPr lang="cs-CZ" sz="2800" dirty="0" smtClean="0"/>
              <a:t>graf, který ukazuje různé kombinace statků, které může ekonomika vyrobit při daném množství výrobních faktorů a výrobní technologie </a:t>
            </a:r>
          </a:p>
          <a:p>
            <a:r>
              <a:rPr lang="cs-CZ" sz="2000" dirty="0" smtClean="0"/>
              <a:t>Body na hranici produktivních možností (ne mimo ni) představují efektivní úroveň výroby.</a:t>
            </a:r>
          </a:p>
          <a:p>
            <a:endParaRPr lang="cs-CZ" sz="2000" dirty="0" smtClean="0"/>
          </a:p>
          <a:p>
            <a:r>
              <a:rPr lang="cs-CZ" sz="2000" dirty="0" smtClean="0"/>
              <a:t>Platí, že ekonomika vyrábí efektivně, pokud není možné zvýšit  výrobu  jednoho statku bez snížení objemu výroby statku druhého.</a:t>
            </a:r>
          </a:p>
          <a:p>
            <a:r>
              <a:rPr lang="cs-CZ" sz="2000" dirty="0" smtClean="0"/>
              <a:t>(Například pokud se zvýší  produkce o 300 aut, musí být snížena produkce  o 200 počítačů .)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Zlepšení technologie počítačů posune graf směrem ven, čímž se zvýší počet aut i počítačů, které může daná ekonomika vyrobit.</a:t>
            </a:r>
          </a:p>
          <a:p>
            <a:pPr>
              <a:spcAft>
                <a:spcPts val="600"/>
              </a:spcAft>
            </a:pPr>
            <a:endParaRPr lang="cs-CZ" sz="2000" dirty="0" smtClean="0"/>
          </a:p>
        </p:txBody>
      </p:sp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0.gstatic.com/images?q=tbn:ANd9GcQST2W-MSe_11NwqtPmAOF1-84S9X3eDzP8mKX4djHQQtPp4c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3578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http://t1.gstatic.com/images?q=tbn:ANd9GcSmlksqCVQplPEe2u8LnMdFAe45dOwDO40rtfTAK9P8DrAzufC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4103687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ovéPole 5"/>
          <p:cNvSpPr txBox="1">
            <a:spLocks noChangeArrowheads="1"/>
          </p:cNvSpPr>
          <p:nvPr/>
        </p:nvSpPr>
        <p:spPr bwMode="auto">
          <a:xfrm>
            <a:off x="900113" y="2420938"/>
            <a:ext cx="755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5370" name="Picture 10" descr="http://t3.gstatic.com/images?q=tbn:ANd9GcRZKpYbWd2cbifLIe2QvPg5Iq_f-s8avQeBiXbWDEdAKBndUm6JS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780928"/>
            <a:ext cx="3452265" cy="23446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"/>
          </a:effectLst>
        </p:spPr>
      </p:pic>
      <p:sp>
        <p:nvSpPr>
          <p:cNvPr id="8" name="TextovéPole 7"/>
          <p:cNvSpPr txBox="1"/>
          <p:nvPr/>
        </p:nvSpPr>
        <p:spPr>
          <a:xfrm>
            <a:off x="5508104" y="530120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mušličky kauri</a:t>
            </a:r>
          </a:p>
          <a:p>
            <a:pPr algn="ctr"/>
            <a:r>
              <a:rPr lang="cs-CZ" dirty="0" smtClean="0"/>
              <a:t>500ks= 1 koza</a:t>
            </a:r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11560" y="2606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HRANICE   PRODUKČNÍCH  MOŽNOSTÍ</a:t>
            </a:r>
            <a:endParaRPr lang="cs-CZ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35362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5733256"/>
            <a:ext cx="8183880" cy="69152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Poptávka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Admin\Desktop\stažený soub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268760"/>
            <a:ext cx="4392488" cy="3923957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652120" y="18448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dirty="0" err="1" smtClean="0"/>
              <a:t>demand</a:t>
            </a:r>
            <a:r>
              <a:rPr lang="cs-CZ" dirty="0" smtClean="0"/>
              <a:t> = poptávka)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548680"/>
            <a:ext cx="38164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Poptávka  (poptávková funkce) </a:t>
            </a:r>
          </a:p>
          <a:p>
            <a:r>
              <a:rPr lang="cs-CZ" sz="2400" dirty="0" smtClean="0"/>
              <a:t>je vztah znázorňující množství zboží, které jsou kupující ochotni nakoupit při různých cenách za jinak stejných podmínek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3573016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Nepřímý vztah mezi Q a P</a:t>
            </a:r>
          </a:p>
          <a:p>
            <a:r>
              <a:rPr lang="cs-CZ" sz="2000" dirty="0" smtClean="0"/>
              <a:t>(když roste P, pak klesá Q) → „zákon klesající poptávky“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11560" y="4797152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Za tvarem křivky stojí:</a:t>
            </a:r>
          </a:p>
          <a:p>
            <a:r>
              <a:rPr lang="cs-CZ" sz="2000" dirty="0" smtClean="0"/>
              <a:t>- substituční efekt (</a:t>
            </a:r>
            <a:r>
              <a:rPr lang="cs-CZ" sz="2000" dirty="0" err="1" smtClean="0"/>
              <a:t>brambory</a:t>
            </a:r>
            <a:r>
              <a:rPr lang="cs-CZ" sz="2000" dirty="0" smtClean="0">
                <a:latin typeface="Calibri"/>
              </a:rPr>
              <a:t>→rýže)</a:t>
            </a:r>
            <a:endParaRPr lang="cs-CZ" sz="2000" dirty="0" smtClean="0"/>
          </a:p>
          <a:p>
            <a:r>
              <a:rPr lang="cs-CZ" sz="2000" dirty="0" smtClean="0"/>
              <a:t>- důchodový efekt (omezený příjem)</a:t>
            </a:r>
            <a:endParaRPr lang="cs-CZ" sz="2000" dirty="0"/>
          </a:p>
        </p:txBody>
      </p:sp>
    </p:spTree>
  </p:cSld>
  <p:clrMapOvr>
    <a:masterClrMapping/>
  </p:clrMapOvr>
  <p:transition>
    <p:wheel spokes="2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5805264"/>
            <a:ext cx="8183880" cy="6915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Nabídka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404664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Nabídka  </a:t>
            </a:r>
          </a:p>
          <a:p>
            <a:r>
              <a:rPr lang="cs-CZ" sz="2800" b="1" dirty="0" smtClean="0"/>
              <a:t>(nabídková  funkce) </a:t>
            </a:r>
          </a:p>
          <a:p>
            <a:r>
              <a:rPr lang="cs-CZ" sz="2400" dirty="0" smtClean="0"/>
              <a:t>je vztah znázorňující množství zboží, které jsou nabízející ochotni nabídnout při různých cenách za jinak stejných podmínek</a:t>
            </a:r>
            <a:endParaRPr lang="cs-CZ" sz="2400" dirty="0"/>
          </a:p>
        </p:txBody>
      </p:sp>
      <p:pic>
        <p:nvPicPr>
          <p:cNvPr id="5122" name="Picture 2" descr="C:\Users\Admin\Desktop\stažený soubor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897" y="1340768"/>
            <a:ext cx="4204575" cy="403244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292080" y="19168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dirty="0" err="1" smtClean="0"/>
              <a:t>supply</a:t>
            </a:r>
            <a:r>
              <a:rPr lang="cs-CZ" dirty="0" smtClean="0"/>
              <a:t> = nabídka)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3645024"/>
            <a:ext cx="4104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Přímý vztah mezi Q a P</a:t>
            </a:r>
          </a:p>
          <a:p>
            <a:r>
              <a:rPr lang="cs-CZ" sz="1900" dirty="0" smtClean="0"/>
              <a:t>(pokud P určitého zboží vzroste, pak nabízející mají tendenci nabízet větší Q) </a:t>
            </a:r>
            <a:r>
              <a:rPr lang="cs-CZ" sz="1900" dirty="0" smtClean="0">
                <a:latin typeface="Calibri"/>
              </a:rPr>
              <a:t>→ „zákon  rostoucí nabídky“</a:t>
            </a:r>
            <a:endParaRPr lang="cs-CZ" sz="19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3568" y="5085184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Za tvarem křivky stojí:</a:t>
            </a:r>
          </a:p>
          <a:p>
            <a:r>
              <a:rPr lang="cs-CZ" sz="2000" dirty="0" smtClean="0"/>
              <a:t>- zákon klesajících výnosů</a:t>
            </a:r>
          </a:p>
          <a:p>
            <a:endParaRPr lang="cs-CZ" sz="2000" dirty="0"/>
          </a:p>
        </p:txBody>
      </p:sp>
    </p:spTree>
  </p:cSld>
  <p:clrMapOvr>
    <a:masterClrMapping/>
  </p:clrMapOvr>
  <p:transition>
    <p:wheel spokes="2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183880" cy="105156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Tržní síly nabídky a poptávky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8183880" cy="5472608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cs-CZ" b="1" dirty="0" smtClean="0"/>
              <a:t>Zákon poptávky </a:t>
            </a:r>
            <a:r>
              <a:rPr lang="cs-CZ" dirty="0" smtClean="0"/>
              <a:t>- s klesající cenou roste poptávané množství, proto je poptávková křivka klesající</a:t>
            </a:r>
          </a:p>
          <a:p>
            <a:pPr>
              <a:buNone/>
            </a:pPr>
            <a:r>
              <a:rPr lang="cs-CZ" b="1" dirty="0" smtClean="0"/>
              <a:t>Zákon nabídky </a:t>
            </a:r>
            <a:r>
              <a:rPr lang="cs-CZ" dirty="0" smtClean="0"/>
              <a:t>- s rostoucí cenou roste nabízené množství, proto je nabídková křivka stoupající</a:t>
            </a:r>
          </a:p>
          <a:p>
            <a:pPr>
              <a:buNone/>
            </a:pPr>
            <a:endParaRPr lang="cs-CZ" dirty="0" smtClean="0"/>
          </a:p>
          <a:p>
            <a:r>
              <a:rPr lang="cs-CZ" sz="2400" dirty="0" smtClean="0"/>
              <a:t>vedle ceny však působí na množství také jiné vlivy, jako je příjem spotřebitele, jeho preference, móda, počasí, očekávání, technologie, ceny vstupů </a:t>
            </a:r>
            <a:r>
              <a:rPr lang="cs-CZ" sz="2000" dirty="0" smtClean="0"/>
              <a:t>(ropa), </a:t>
            </a:r>
            <a:r>
              <a:rPr lang="cs-CZ" sz="2400" dirty="0" smtClean="0"/>
              <a:t>ceny substitutů </a:t>
            </a:r>
            <a:r>
              <a:rPr lang="cs-CZ" sz="2000" dirty="0" smtClean="0"/>
              <a:t>(</a:t>
            </a:r>
            <a:r>
              <a:rPr lang="cs-CZ" sz="2000" dirty="0" err="1" smtClean="0"/>
              <a:t>máslo</a:t>
            </a:r>
            <a:r>
              <a:rPr lang="cs-CZ" sz="2000" dirty="0" smtClean="0">
                <a:latin typeface="Calibri"/>
              </a:rPr>
              <a:t>→</a:t>
            </a:r>
            <a:r>
              <a:rPr lang="cs-CZ" sz="2000" dirty="0" err="1" smtClean="0">
                <a:latin typeface="Calibri"/>
              </a:rPr>
              <a:t>Hera</a:t>
            </a:r>
            <a:r>
              <a:rPr lang="cs-CZ" sz="2000" dirty="0" smtClean="0">
                <a:latin typeface="Calibri"/>
              </a:rPr>
              <a:t>,</a:t>
            </a:r>
            <a:r>
              <a:rPr lang="cs-CZ" sz="2400" dirty="0" smtClean="0">
                <a:latin typeface="Calibri"/>
              </a:rPr>
              <a:t>..)</a:t>
            </a:r>
            <a:r>
              <a:rPr lang="cs-CZ" sz="2400" dirty="0" smtClean="0"/>
              <a:t>, ceny komplementů </a:t>
            </a:r>
            <a:r>
              <a:rPr lang="cs-CZ" sz="2000" dirty="0" smtClean="0"/>
              <a:t>(</a:t>
            </a:r>
            <a:r>
              <a:rPr lang="cs-CZ" sz="2000" dirty="0" err="1" smtClean="0"/>
              <a:t>benzín</a:t>
            </a:r>
            <a:r>
              <a:rPr lang="cs-CZ" sz="2000" dirty="0" smtClean="0"/>
              <a:t>→auto,..)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183880" cy="792088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Tržní síly nabídky a poptávky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Chování kupujících a prodávajících samo od sebe posouvá trhy </a:t>
            </a:r>
            <a:r>
              <a:rPr lang="cs-CZ" b="1" dirty="0" smtClean="0"/>
              <a:t>k rovnováze</a:t>
            </a:r>
          </a:p>
          <a:p>
            <a:pPr algn="ctr">
              <a:buNone/>
            </a:pPr>
            <a:r>
              <a:rPr lang="cs-CZ" dirty="0" smtClean="0"/>
              <a:t> převis poptávky </a:t>
            </a:r>
            <a:r>
              <a:rPr lang="cs-CZ" dirty="0" smtClean="0">
                <a:latin typeface="Calibri"/>
              </a:rPr>
              <a:t>→ </a:t>
            </a:r>
            <a:r>
              <a:rPr lang="cs-CZ" dirty="0" smtClean="0"/>
              <a:t>ceny rostou</a:t>
            </a:r>
          </a:p>
          <a:p>
            <a:pPr algn="ctr">
              <a:buNone/>
            </a:pPr>
            <a:r>
              <a:rPr lang="cs-CZ" dirty="0" smtClean="0"/>
              <a:t>převis nabídky </a:t>
            </a:r>
            <a:r>
              <a:rPr lang="cs-CZ" dirty="0" smtClean="0">
                <a:latin typeface="Calibri"/>
              </a:rPr>
              <a:t>→ </a:t>
            </a:r>
            <a:r>
              <a:rPr lang="cs-CZ" dirty="0" smtClean="0"/>
              <a:t>ceny klesají</a:t>
            </a:r>
          </a:p>
          <a:p>
            <a:pPr algn="ctr">
              <a:buNone/>
            </a:pPr>
            <a:r>
              <a:rPr lang="cs-CZ" dirty="0" smtClean="0"/>
              <a:t> na </a:t>
            </a:r>
            <a:r>
              <a:rPr lang="cs-CZ" b="1" dirty="0" smtClean="0"/>
              <a:t>novou</a:t>
            </a:r>
            <a:r>
              <a:rPr lang="cs-CZ" dirty="0" smtClean="0"/>
              <a:t> tržní rovnováhu</a:t>
            </a:r>
          </a:p>
          <a:p>
            <a:pPr>
              <a:buNone/>
            </a:pPr>
            <a:r>
              <a:rPr lang="cs-CZ" sz="2400" dirty="0" smtClean="0"/>
              <a:t>Používáme k analýze toho, jak jistá událost ovlivní daný trh, postupujeme po krocích (posun, směr).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>
                <a:solidFill>
                  <a:srgbClr val="C00000"/>
                </a:solidFill>
              </a:rPr>
              <a:t>posun po křivce (změna nabízeného množství při změně ceny)</a:t>
            </a:r>
          </a:p>
          <a:p>
            <a:r>
              <a:rPr lang="cs-CZ" sz="2400" dirty="0" smtClean="0">
                <a:solidFill>
                  <a:srgbClr val="C00000"/>
                </a:solidFill>
              </a:rPr>
              <a:t>posun celé křivky (změna nabídky při změně faktorů ovlivňujících poptávku)</a:t>
            </a:r>
          </a:p>
        </p:txBody>
      </p:sp>
    </p:spTree>
  </p:cSld>
  <p:clrMapOvr>
    <a:masterClrMapping/>
  </p:clrMapOvr>
  <p:transition>
    <p:wheel spokes="2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 descr="VÃ½sledek obrÃ¡zku pro rovnovÃ¡ha nabÃ­dky a poptÃ¡v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27" name="Picture 3" descr="C:\Users\Admin\Desktop\stažený soub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48680"/>
            <a:ext cx="5707522" cy="3759198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539552" y="5661248"/>
            <a:ext cx="8183880" cy="9075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Tržní rovnováha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5576" y="458112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Tržní rovnováha </a:t>
            </a:r>
            <a:r>
              <a:rPr lang="cs-CZ" sz="2000" dirty="0" smtClean="0"/>
              <a:t>nastává při střetu nabídky a poptávky, tedy </a:t>
            </a:r>
          </a:p>
          <a:p>
            <a:r>
              <a:rPr lang="cs-CZ" sz="2000" dirty="0" smtClean="0"/>
              <a:t> v bodě  E,  při rovnovážné ceně P a rovnovážném množství Q </a:t>
            </a:r>
          </a:p>
          <a:p>
            <a:r>
              <a:rPr lang="cs-CZ" sz="2000" dirty="0" smtClean="0"/>
              <a:t>(je „cenou  kompromisu“).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580112" y="227687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E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20072" y="19888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dirty="0" err="1" smtClean="0"/>
              <a:t>equilibrium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ransition>
    <p:wheel spokes="2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Users\Admin\Desktop\stažený soubor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5976663" cy="385370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123728" y="47667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Převis poptávky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515719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Pokud je cena nastavena pod rovnovážnou cenou, ochota nakoupit větší množství → nedostatek zboží → </a:t>
            </a:r>
          </a:p>
          <a:p>
            <a:r>
              <a:rPr lang="cs-CZ" sz="2400" dirty="0" smtClean="0"/>
              <a:t>tlaky na zvýšení ceny.</a:t>
            </a:r>
          </a:p>
        </p:txBody>
      </p:sp>
    </p:spTree>
  </p:cSld>
  <p:clrMapOvr>
    <a:masterClrMapping/>
  </p:clrMapOvr>
  <p:transition>
    <p:wheel spokes="2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Users\Admin\Desktop\stažený soubor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55880"/>
            <a:ext cx="5688632" cy="375729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051720" y="40466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B050"/>
                </a:solidFill>
              </a:rPr>
              <a:t>Převis nabídky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515719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Pokud je naopak cena nastavena nad rovnovážnou cenou, ochota nakupovat menší množství → přebytek zboží →</a:t>
            </a:r>
          </a:p>
          <a:p>
            <a:r>
              <a:rPr lang="cs-CZ" sz="2400" dirty="0" smtClean="0"/>
              <a:t>tlaky na snížení ceny.</a:t>
            </a:r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stažený sou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012" y="620688"/>
            <a:ext cx="6056845" cy="410445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67544" y="4941168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Rovnovážné ceny prakticky není možno dosáhnout, neboť situace na trhu se neustále mění.</a:t>
            </a:r>
          </a:p>
          <a:p>
            <a:r>
              <a:rPr lang="cs-CZ" sz="2400" dirty="0" smtClean="0"/>
              <a:t>Tržní tlaky však vždy tlačí ceny směrem k ceně rovnovážné.</a:t>
            </a:r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183880" cy="100811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Elasticita poptávky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cs-CZ" b="1" dirty="0" smtClean="0"/>
              <a:t>Cenová elasticita poptávky </a:t>
            </a:r>
            <a:r>
              <a:rPr lang="cs-CZ" dirty="0" smtClean="0"/>
              <a:t>měří, </a:t>
            </a:r>
          </a:p>
          <a:p>
            <a:pPr>
              <a:spcAft>
                <a:spcPts val="1200"/>
              </a:spcAft>
              <a:buNone/>
            </a:pPr>
            <a:r>
              <a:rPr lang="cs-CZ" dirty="0" smtClean="0"/>
              <a:t>  do jaké míry reaguje poptávané množství na změnu ceny</a:t>
            </a:r>
          </a:p>
          <a:p>
            <a:pPr>
              <a:buNone/>
            </a:pPr>
            <a:r>
              <a:rPr lang="cs-CZ" sz="2400" dirty="0" smtClean="0"/>
              <a:t>Elastičtější poptávka: </a:t>
            </a:r>
          </a:p>
          <a:p>
            <a:r>
              <a:rPr lang="cs-CZ" sz="2000" dirty="0" smtClean="0"/>
              <a:t>více u luxusnějšího zboží než nezbytného zboží</a:t>
            </a:r>
          </a:p>
          <a:p>
            <a:r>
              <a:rPr lang="cs-CZ" sz="2000" dirty="0" smtClean="0"/>
              <a:t>cena vůči důchodu (příjmu)</a:t>
            </a:r>
          </a:p>
          <a:p>
            <a:r>
              <a:rPr lang="cs-CZ" sz="2000" dirty="0" smtClean="0"/>
              <a:t>dále pokud jsou dostupné blízké substituty</a:t>
            </a:r>
          </a:p>
          <a:p>
            <a:r>
              <a:rPr lang="cs-CZ" sz="2000" dirty="0" smtClean="0"/>
              <a:t>kupující mají více času reagovat na změnu ceny</a:t>
            </a:r>
            <a:endParaRPr lang="cs-CZ" sz="2000" dirty="0"/>
          </a:p>
        </p:txBody>
      </p:sp>
      <p:pic>
        <p:nvPicPr>
          <p:cNvPr id="4" name="Picture 3" descr="C:\Users\Admin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77072"/>
            <a:ext cx="3384376" cy="16921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183880" cy="105156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Peníze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dirty="0" smtClean="0"/>
              <a:t>  </a:t>
            </a:r>
            <a:r>
              <a:rPr lang="cs-CZ" sz="3200" b="1" dirty="0" smtClean="0">
                <a:solidFill>
                  <a:srgbClr val="C00000"/>
                </a:solidFill>
              </a:rPr>
              <a:t>Peníze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prostředek směny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účetní jednotka</a:t>
            </a:r>
            <a:r>
              <a:rPr lang="cs-CZ" dirty="0" smtClean="0"/>
              <a:t> </a:t>
            </a:r>
            <a:r>
              <a:rPr lang="cs-CZ" sz="2400" dirty="0" smtClean="0"/>
              <a:t>(způsob zaznamenávání cen a dalších ekonomických hodnot)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uchovatel hodnoty </a:t>
            </a:r>
            <a:r>
              <a:rPr lang="cs-CZ" sz="2400" dirty="0" smtClean="0"/>
              <a:t>(komoditní peníze – zlato)</a:t>
            </a:r>
          </a:p>
          <a:p>
            <a:endParaRPr lang="cs-CZ" sz="2400" dirty="0" smtClean="0"/>
          </a:p>
          <a:p>
            <a:pPr>
              <a:buNone/>
            </a:pPr>
            <a:r>
              <a:rPr lang="cs-CZ" b="1" dirty="0" smtClean="0"/>
              <a:t>  </a:t>
            </a:r>
          </a:p>
          <a:p>
            <a:pPr>
              <a:buNone/>
            </a:pPr>
            <a:r>
              <a:rPr lang="cs-CZ" b="1" dirty="0" smtClean="0"/>
              <a:t>Cena</a:t>
            </a:r>
            <a:r>
              <a:rPr lang="cs-CZ" dirty="0" smtClean="0"/>
              <a:t> věci se rovná tomu, čeho se vzdáte pro její získání</a:t>
            </a:r>
          </a:p>
          <a:p>
            <a:endParaRPr lang="cs-CZ" sz="2400" dirty="0" smtClean="0"/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</p:cSld>
  <p:clrMapOvr>
    <a:masterClrMapping/>
  </p:clrMapOvr>
  <p:transition>
    <p:wheel spokes="2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85836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67544" y="5805264"/>
            <a:ext cx="818388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Elasticita poptávky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1196752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C00000"/>
                </a:solidFill>
              </a:rPr>
              <a:t>sůl, </a:t>
            </a:r>
            <a:r>
              <a:rPr lang="cs-CZ" sz="1600" dirty="0" smtClean="0">
                <a:solidFill>
                  <a:srgbClr val="C00000"/>
                </a:solidFill>
                <a:latin typeface="Calibri"/>
              </a:rPr>
              <a:t>→</a:t>
            </a:r>
          </a:p>
          <a:p>
            <a:r>
              <a:rPr lang="cs-CZ" sz="1600" dirty="0" smtClean="0">
                <a:solidFill>
                  <a:srgbClr val="C00000"/>
                </a:solidFill>
                <a:latin typeface="Calibri"/>
              </a:rPr>
              <a:t>drogy, pšenice,</a:t>
            </a:r>
            <a:endParaRPr lang="cs-CZ" sz="1600" dirty="0" smtClean="0">
              <a:solidFill>
                <a:srgbClr val="C00000"/>
              </a:solidFill>
            </a:endParaRPr>
          </a:p>
          <a:p>
            <a:r>
              <a:rPr lang="cs-CZ" sz="1600" dirty="0" smtClean="0">
                <a:solidFill>
                  <a:srgbClr val="C00000"/>
                </a:solidFill>
              </a:rPr>
              <a:t>málo  substitutů,</a:t>
            </a:r>
          </a:p>
          <a:p>
            <a:r>
              <a:rPr lang="cs-CZ" sz="1600" dirty="0" smtClean="0">
                <a:solidFill>
                  <a:srgbClr val="C00000"/>
                </a:solidFill>
              </a:rPr>
              <a:t>p. v krátkém období</a:t>
            </a:r>
            <a:endParaRPr lang="cs-CZ" sz="1600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87824" y="1196752"/>
            <a:ext cx="1440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C00000"/>
                </a:solidFill>
              </a:rPr>
              <a:t>jachta, </a:t>
            </a:r>
            <a:r>
              <a:rPr lang="cs-CZ" sz="1600" dirty="0" smtClean="0">
                <a:solidFill>
                  <a:srgbClr val="C00000"/>
                </a:solidFill>
                <a:latin typeface="Calibri"/>
              </a:rPr>
              <a:t>→</a:t>
            </a:r>
            <a:endParaRPr lang="cs-CZ" sz="1600" dirty="0" smtClean="0">
              <a:solidFill>
                <a:srgbClr val="C00000"/>
              </a:solidFill>
            </a:endParaRPr>
          </a:p>
          <a:p>
            <a:r>
              <a:rPr lang="cs-CZ" sz="1600" dirty="0" smtClean="0">
                <a:solidFill>
                  <a:srgbClr val="C00000"/>
                </a:solidFill>
              </a:rPr>
              <a:t>dostatek substitutů,</a:t>
            </a:r>
          </a:p>
          <a:p>
            <a:r>
              <a:rPr lang="cs-CZ" sz="1600" dirty="0" smtClean="0">
                <a:solidFill>
                  <a:srgbClr val="C00000"/>
                </a:solidFill>
              </a:rPr>
              <a:t>p. postupem času</a:t>
            </a:r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419872" y="429309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C00000"/>
                </a:solidFill>
              </a:rPr>
              <a:t>půda </a:t>
            </a:r>
            <a:r>
              <a:rPr lang="cs-CZ" sz="1600" dirty="0" smtClean="0">
                <a:solidFill>
                  <a:srgbClr val="C00000"/>
                </a:solidFill>
                <a:latin typeface="Calibri"/>
              </a:rPr>
              <a:t>→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436510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C00000"/>
                </a:solidFill>
              </a:rPr>
              <a:t>trh dokonalé konkurence </a:t>
            </a:r>
            <a:r>
              <a:rPr lang="cs-CZ" sz="1600" dirty="0" smtClean="0">
                <a:solidFill>
                  <a:srgbClr val="C00000"/>
                </a:solidFill>
                <a:latin typeface="Calibri"/>
              </a:rPr>
              <a:t>→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pokud je </a:t>
            </a:r>
            <a:r>
              <a:rPr lang="cs-CZ" sz="2400" b="1" dirty="0" smtClean="0"/>
              <a:t>poptávka neelastická</a:t>
            </a:r>
            <a:r>
              <a:rPr lang="cs-CZ" sz="2400" dirty="0" smtClean="0"/>
              <a:t>, pak se </a:t>
            </a:r>
            <a:r>
              <a:rPr lang="cs-CZ" sz="2400" b="1" dirty="0" smtClean="0">
                <a:solidFill>
                  <a:srgbClr val="C00000"/>
                </a:solidFill>
              </a:rPr>
              <a:t>zvýšením ceny </a:t>
            </a:r>
            <a:r>
              <a:rPr lang="cs-CZ" sz="2400" dirty="0" smtClean="0"/>
              <a:t>vzroste celkový příjem z prodeje</a:t>
            </a:r>
          </a:p>
          <a:p>
            <a:r>
              <a:rPr lang="cs-CZ" sz="2400" dirty="0" smtClean="0"/>
              <a:t>(drogy)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pokud je </a:t>
            </a:r>
            <a:r>
              <a:rPr lang="cs-CZ" sz="2400" b="1" dirty="0" smtClean="0"/>
              <a:t>poptávka cenově elastická</a:t>
            </a:r>
            <a:r>
              <a:rPr lang="cs-CZ" sz="2400" dirty="0" smtClean="0"/>
              <a:t>, pak se </a:t>
            </a:r>
            <a:r>
              <a:rPr lang="cs-CZ" sz="2400" b="1" dirty="0" smtClean="0">
                <a:solidFill>
                  <a:srgbClr val="C00000"/>
                </a:solidFill>
              </a:rPr>
              <a:t>snížením ceny </a:t>
            </a:r>
            <a:r>
              <a:rPr lang="cs-CZ" sz="2400" dirty="0" smtClean="0"/>
              <a:t>(díky většímu poptávanému množství) vzroste celkový příjem z prodeje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pokud je </a:t>
            </a:r>
            <a:r>
              <a:rPr lang="cs-CZ" sz="2400" b="1" dirty="0" smtClean="0"/>
              <a:t>poptávka jednotkově elastická</a:t>
            </a:r>
            <a:r>
              <a:rPr lang="cs-CZ" sz="2400" dirty="0" smtClean="0"/>
              <a:t>, pak </a:t>
            </a:r>
            <a:r>
              <a:rPr lang="cs-CZ" sz="2400" b="1" dirty="0" smtClean="0">
                <a:solidFill>
                  <a:srgbClr val="C00000"/>
                </a:solidFill>
              </a:rPr>
              <a:t>změna ceny </a:t>
            </a:r>
            <a:r>
              <a:rPr lang="cs-CZ" sz="2400" dirty="0" smtClean="0"/>
              <a:t>nemá vliv na změnu celkových příjmů z prodeje</a:t>
            </a:r>
          </a:p>
          <a:p>
            <a:endParaRPr lang="cs-CZ" sz="2400" dirty="0" smtClean="0"/>
          </a:p>
          <a:p>
            <a:endParaRPr lang="cs-CZ" sz="2400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Elasticita poptávky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758" y="692696"/>
            <a:ext cx="648768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539552" y="0"/>
            <a:ext cx="8183880" cy="9075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Elasticita nabídky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9120"/>
            <a:ext cx="51845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971600" y="45091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 </a:t>
            </a:r>
            <a:r>
              <a:rPr lang="cs-CZ" dirty="0" smtClean="0">
                <a:solidFill>
                  <a:srgbClr val="C00000"/>
                </a:solidFill>
              </a:rPr>
              <a:t>dokonale neelastická nabídka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41168"/>
            <a:ext cx="5151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971600" y="49411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 </a:t>
            </a:r>
            <a:r>
              <a:rPr lang="cs-CZ" dirty="0" smtClean="0">
                <a:solidFill>
                  <a:srgbClr val="C00000"/>
                </a:solidFill>
              </a:rPr>
              <a:t>jednotkově elastická nabídka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301208"/>
            <a:ext cx="44694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971600" y="537321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 </a:t>
            </a:r>
            <a:r>
              <a:rPr lang="cs-CZ" dirty="0" smtClean="0">
                <a:solidFill>
                  <a:srgbClr val="C00000"/>
                </a:solidFill>
              </a:rPr>
              <a:t>dokonale elastická nabídka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73325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971600" y="57332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 </a:t>
            </a:r>
            <a:r>
              <a:rPr lang="cs-CZ" dirty="0" smtClean="0">
                <a:solidFill>
                  <a:srgbClr val="C00000"/>
                </a:solidFill>
              </a:rPr>
              <a:t>neelastická nabídka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6165304"/>
            <a:ext cx="512071" cy="48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971600" y="61653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 </a:t>
            </a:r>
            <a:r>
              <a:rPr lang="cs-CZ" dirty="0" smtClean="0">
                <a:solidFill>
                  <a:srgbClr val="C00000"/>
                </a:solidFill>
              </a:rPr>
              <a:t>elastická nabídka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8183880" cy="907544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Elasticita nabídky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332656"/>
            <a:ext cx="8183880" cy="5472608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cs-CZ" b="1" dirty="0" smtClean="0"/>
              <a:t>Cenová elasticita nabídky </a:t>
            </a:r>
            <a:r>
              <a:rPr lang="cs-CZ" dirty="0" smtClean="0"/>
              <a:t>měří, do jaké míry reaguje nabízené množství na změnu ceny</a:t>
            </a:r>
          </a:p>
          <a:p>
            <a:pPr>
              <a:buNone/>
            </a:pPr>
            <a:r>
              <a:rPr lang="cs-CZ" sz="2400" dirty="0" smtClean="0"/>
              <a:t>Jak ovlivní zemědělce nová odrůda pšenice s vyšší výnosností? (neelastická poptávka)</a:t>
            </a:r>
          </a:p>
          <a:p>
            <a:pPr>
              <a:buNone/>
            </a:pPr>
            <a:r>
              <a:rPr lang="cs-CZ" sz="2400" dirty="0" smtClean="0"/>
              <a:t>Jaká je poptávka narkomanů po drogách, elastická či neelastická? Má zákaz a restrikce drog vliv na její cenu?</a:t>
            </a:r>
          </a:p>
          <a:p>
            <a:pPr>
              <a:buNone/>
            </a:pPr>
            <a:r>
              <a:rPr lang="cs-CZ" sz="2400" dirty="0" smtClean="0"/>
              <a:t>Proč se OPEC nepodařilo udržet vysoké ceny ropy?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/>
          </a:p>
        </p:txBody>
      </p:sp>
      <p:pic>
        <p:nvPicPr>
          <p:cNvPr id="4" name="Picture 3" descr="C:\Users\Admin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365104"/>
            <a:ext cx="3240360" cy="16201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552" y="47667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accent4">
                    <a:lumMod val="75000"/>
                  </a:schemeClr>
                </a:solidFill>
              </a:rPr>
              <a:t>Politika zaměřená na snížení užívání </a:t>
            </a:r>
          </a:p>
          <a:p>
            <a:pPr algn="ctr"/>
            <a:r>
              <a:rPr lang="cs-CZ" sz="2800" dirty="0" smtClean="0">
                <a:solidFill>
                  <a:schemeClr val="accent4">
                    <a:lumMod val="75000"/>
                  </a:schemeClr>
                </a:solidFill>
              </a:rPr>
              <a:t>nelegálních drog</a:t>
            </a:r>
            <a:endParaRPr lang="cs-CZ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1" name="Picture 3" descr="C:\Users\Admin\Downloads\drog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208912" cy="40632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76470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accent4">
                    <a:lumMod val="75000"/>
                  </a:schemeClr>
                </a:solidFill>
              </a:rPr>
              <a:t>Snížení nabídky na světovém trhu ropy</a:t>
            </a:r>
            <a:endParaRPr lang="cs-CZ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Admin\Downloads\ro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280920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27584" y="3717032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Životní úroveň země </a:t>
            </a:r>
            <a:r>
              <a:rPr lang="cs-CZ" sz="2800" dirty="0" smtClean="0"/>
              <a:t>závisí na její schopnosti </a:t>
            </a:r>
          </a:p>
          <a:p>
            <a:r>
              <a:rPr lang="cs-CZ" sz="2800" dirty="0" smtClean="0"/>
              <a:t>vyrábět statky a služby </a:t>
            </a:r>
          </a:p>
          <a:p>
            <a:r>
              <a:rPr lang="cs-CZ" sz="2800" dirty="0" smtClean="0"/>
              <a:t>(produktivita </a:t>
            </a:r>
            <a:r>
              <a:rPr lang="cs-CZ" sz="2800" dirty="0" smtClean="0">
                <a:latin typeface="Calibri"/>
              </a:rPr>
              <a:t>→</a:t>
            </a:r>
            <a:r>
              <a:rPr lang="cs-CZ" sz="2800" dirty="0" smtClean="0"/>
              <a:t> průměrný příjem)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1268760"/>
            <a:ext cx="71287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800" b="1" dirty="0" smtClean="0"/>
              <a:t>PRODUKTIVITA  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množství statků a služeb vyrobených za hodinu pracovního času </a:t>
            </a:r>
            <a:endParaRPr lang="cs-CZ" sz="2800" dirty="0"/>
          </a:p>
        </p:txBody>
      </p:sp>
    </p:spTree>
  </p:cSld>
  <p:clrMapOvr>
    <a:masterClrMapping/>
  </p:clrMapOvr>
  <p:transition>
    <p:wheel spokes="2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  Mzda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455483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2400" b="1" dirty="0" smtClean="0"/>
              <a:t>vyšší produktivita práce </a:t>
            </a:r>
            <a:r>
              <a:rPr lang="cs-CZ" sz="2400" dirty="0" smtClean="0"/>
              <a:t>zvyšuje mzdy,</a:t>
            </a:r>
          </a:p>
          <a:p>
            <a:pPr>
              <a:spcAft>
                <a:spcPts val="600"/>
              </a:spcAft>
              <a:buNone/>
            </a:pPr>
            <a:r>
              <a:rPr lang="cs-CZ" sz="2400" dirty="0" smtClean="0"/>
              <a:t>  zkracuje pracovní dobu</a:t>
            </a:r>
          </a:p>
          <a:p>
            <a:pPr>
              <a:spcAft>
                <a:spcPts val="600"/>
              </a:spcAft>
            </a:pPr>
            <a:r>
              <a:rPr lang="cs-CZ" sz="2400" dirty="0" smtClean="0"/>
              <a:t>vyšší </a:t>
            </a:r>
            <a:r>
              <a:rPr lang="cs-CZ" sz="2400" dirty="0" smtClean="0">
                <a:solidFill>
                  <a:srgbClr val="C00000"/>
                </a:solidFill>
              </a:rPr>
              <a:t>poptávka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po produktu </a:t>
            </a:r>
            <a:r>
              <a:rPr lang="cs-CZ" sz="2400" dirty="0" smtClean="0"/>
              <a:t>zvyšuje jeho </a:t>
            </a:r>
            <a:r>
              <a:rPr lang="cs-CZ" sz="2400" b="1" dirty="0" smtClean="0"/>
              <a:t>cenu</a:t>
            </a:r>
            <a:r>
              <a:rPr lang="cs-CZ" sz="2400" dirty="0" smtClean="0"/>
              <a:t>, to má za následek zvyšování zaměstnanosti a </a:t>
            </a:r>
            <a:r>
              <a:rPr lang="cs-CZ" sz="2400" b="1" dirty="0" smtClean="0"/>
              <a:t>mzdy </a:t>
            </a:r>
            <a:r>
              <a:rPr lang="cs-CZ" sz="2400" dirty="0" smtClean="0"/>
              <a:t>v tomto odvětví (programátor, technolog,….)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vyšší </a:t>
            </a:r>
            <a:r>
              <a:rPr lang="cs-CZ" sz="2400" dirty="0" smtClean="0">
                <a:solidFill>
                  <a:srgbClr val="C00000"/>
                </a:solidFill>
              </a:rPr>
              <a:t>nabídka práce </a:t>
            </a:r>
            <a:r>
              <a:rPr lang="cs-CZ" sz="2400" dirty="0" smtClean="0"/>
              <a:t>snižuje</a:t>
            </a:r>
          </a:p>
          <a:p>
            <a:pPr>
              <a:buNone/>
            </a:pPr>
            <a:r>
              <a:rPr lang="cs-CZ" sz="2400" dirty="0" smtClean="0"/>
              <a:t>   mzdu</a:t>
            </a:r>
            <a:endParaRPr lang="cs-CZ" sz="2400" dirty="0"/>
          </a:p>
        </p:txBody>
      </p:sp>
      <p:pic>
        <p:nvPicPr>
          <p:cNvPr id="14338" name="Picture 2" descr="C:\Users\Admin\Downloads\graf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96952"/>
            <a:ext cx="5652120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cs-CZ" sz="2400" dirty="0" smtClean="0"/>
          </a:p>
          <a:p>
            <a:pPr>
              <a:spcAft>
                <a:spcPts val="1200"/>
              </a:spcAft>
            </a:pPr>
            <a:r>
              <a:rPr lang="cs-CZ" sz="2400" dirty="0" smtClean="0"/>
              <a:t>Platon - v ideální společnosti by příjem nejbohatšího člověka nebyl více než čtyřikrát větší než příjem nejchudšího</a:t>
            </a:r>
          </a:p>
          <a:p>
            <a:r>
              <a:rPr lang="cs-CZ" sz="2400" dirty="0" smtClean="0"/>
              <a:t>ve skutečnosti např. v USA  nejbohatší pětina domácností vydělává zhruba desetkrát více než nejchudší pětina</a:t>
            </a:r>
          </a:p>
          <a:p>
            <a:endParaRPr lang="cs-CZ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13" y="620713"/>
            <a:ext cx="7772400" cy="2663825"/>
          </a:xfrm>
        </p:spPr>
        <p:txBody>
          <a:bodyPr anchor="t">
            <a:normAutofit fontScale="90000"/>
          </a:bodyPr>
          <a:lstStyle/>
          <a:p>
            <a:pPr algn="ctr">
              <a:defRPr/>
            </a:pP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sz="4900" dirty="0" smtClean="0">
                <a:solidFill>
                  <a:srgbClr val="C00000"/>
                </a:solidFill>
              </a:rPr>
              <a:t>Dokonalé a nedokonalé trhy</a:t>
            </a:r>
            <a:endParaRPr lang="cs-CZ" sz="4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4868863"/>
            <a:ext cx="8183563" cy="1052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0" dirty="0" smtClean="0">
                <a:solidFill>
                  <a:schemeClr val="accent4"/>
                </a:solidFill>
              </a:rPr>
              <a:t>Jaká je budoucí hodnota </a:t>
            </a:r>
            <a:br>
              <a:rPr lang="cs-CZ" b="0" dirty="0" smtClean="0">
                <a:solidFill>
                  <a:schemeClr val="accent4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1000 Kč </a:t>
            </a:r>
            <a:r>
              <a:rPr lang="cs-CZ" b="0" dirty="0" smtClean="0">
                <a:solidFill>
                  <a:srgbClr val="FF0000"/>
                </a:solidFill>
              </a:rPr>
              <a:t>za</a:t>
            </a:r>
            <a:r>
              <a:rPr lang="cs-CZ" b="0" dirty="0" smtClean="0">
                <a:solidFill>
                  <a:schemeClr val="accent4"/>
                </a:solidFill>
              </a:rPr>
              <a:t> </a:t>
            </a:r>
            <a:r>
              <a:rPr lang="cs-CZ" b="0" dirty="0" smtClean="0">
                <a:solidFill>
                  <a:srgbClr val="FF0000"/>
                </a:solidFill>
              </a:rPr>
              <a:t>20 let </a:t>
            </a:r>
            <a:r>
              <a:rPr lang="cs-CZ" b="0" dirty="0" smtClean="0">
                <a:solidFill>
                  <a:schemeClr val="accent4"/>
                </a:solidFill>
              </a:rPr>
              <a:t>?</a:t>
            </a:r>
            <a:r>
              <a:rPr lang="cs-CZ" b="0" dirty="0" smtClean="0">
                <a:solidFill>
                  <a:srgbClr val="FF0000"/>
                </a:solidFill>
              </a:rPr>
              <a:t/>
            </a:r>
            <a:br>
              <a:rPr lang="cs-CZ" b="0" dirty="0" smtClean="0">
                <a:solidFill>
                  <a:srgbClr val="FF0000"/>
                </a:solidFill>
              </a:rPr>
            </a:br>
            <a:r>
              <a:rPr lang="cs-CZ" b="0" dirty="0" smtClean="0">
                <a:solidFill>
                  <a:schemeClr val="accent4"/>
                </a:solidFill>
              </a:rPr>
              <a:t>(každoroční </a:t>
            </a:r>
            <a:r>
              <a:rPr lang="cs-CZ" b="0" dirty="0" smtClean="0">
                <a:solidFill>
                  <a:schemeClr val="accent4"/>
                </a:solidFill>
                <a:latin typeface="Utsaah"/>
                <a:cs typeface="Utsaah"/>
              </a:rPr>
              <a:t>Ø </a:t>
            </a:r>
            <a:r>
              <a:rPr lang="cs-CZ" b="0" dirty="0" smtClean="0">
                <a:solidFill>
                  <a:schemeClr val="accent4"/>
                </a:solidFill>
              </a:rPr>
              <a:t>míra inflace </a:t>
            </a:r>
            <a:r>
              <a:rPr lang="cs-CZ" b="0" dirty="0" smtClean="0">
                <a:solidFill>
                  <a:schemeClr val="accent4"/>
                </a:solidFill>
              </a:rPr>
              <a:t>3,3%) </a:t>
            </a:r>
            <a:endParaRPr lang="cs-CZ" b="0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0" y="530225"/>
            <a:ext cx="3932238" cy="4389438"/>
          </a:xfrm>
        </p:spPr>
        <p:txBody>
          <a:bodyPr anchor="ctr"/>
          <a:lstStyle/>
          <a:p>
            <a:pPr algn="ctr" eaLnBrk="1" hangingPunct="1"/>
            <a:r>
              <a:rPr lang="cs-CZ" sz="3600" smtClean="0"/>
              <a:t>A)  510 Kč</a:t>
            </a:r>
          </a:p>
          <a:p>
            <a:pPr algn="ctr" eaLnBrk="1" hangingPunct="1"/>
            <a:r>
              <a:rPr lang="cs-CZ" sz="3600" smtClean="0"/>
              <a:t>B)  750 Kč</a:t>
            </a:r>
          </a:p>
          <a:p>
            <a:pPr algn="ctr" eaLnBrk="1" hangingPunct="1"/>
            <a:r>
              <a:rPr lang="cs-CZ" sz="3600" smtClean="0"/>
              <a:t>C)1000 Kč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4389438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cs-CZ" sz="4800" dirty="0" smtClean="0">
                <a:solidFill>
                  <a:srgbClr val="FF0000"/>
                </a:solidFill>
              </a:rPr>
              <a:t>A)</a:t>
            </a:r>
            <a:r>
              <a:rPr lang="cs-CZ" sz="4800" b="1" dirty="0" smtClean="0">
                <a:solidFill>
                  <a:srgbClr val="FF0000"/>
                </a:solidFill>
              </a:rPr>
              <a:t> </a:t>
            </a:r>
            <a:r>
              <a:rPr lang="cs-CZ" sz="4800" b="1" dirty="0" smtClean="0">
                <a:solidFill>
                  <a:srgbClr val="FF0000"/>
                </a:solidFill>
              </a:rPr>
              <a:t>510 </a:t>
            </a:r>
            <a:r>
              <a:rPr lang="cs-CZ" sz="4800" b="1" dirty="0" smtClean="0">
                <a:solidFill>
                  <a:srgbClr val="FF0000"/>
                </a:solidFill>
              </a:rPr>
              <a:t>Kč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Dokonalá konkurence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 smtClean="0"/>
          </a:p>
          <a:p>
            <a:r>
              <a:rPr lang="cs-CZ" sz="2400" dirty="0" smtClean="0"/>
              <a:t>předpokladem pro </a:t>
            </a:r>
            <a:r>
              <a:rPr lang="cs-CZ" sz="2400" b="1" dirty="0" smtClean="0"/>
              <a:t>dokonalou konkurenci </a:t>
            </a:r>
            <a:r>
              <a:rPr lang="cs-CZ" sz="2400" dirty="0" smtClean="0"/>
              <a:t>je velké množství výrobců, homogenní produkt, volný vstup do odvětví a volný výstup z odvětví, dokonalé informace a nulové náklady na změnu dodavatelů a odběratelů</a:t>
            </a:r>
          </a:p>
          <a:p>
            <a:r>
              <a:rPr lang="cs-CZ" sz="2400" dirty="0" smtClean="0">
                <a:sym typeface="Wingdings"/>
              </a:rPr>
              <a:t> d</a:t>
            </a:r>
            <a:r>
              <a:rPr lang="cs-CZ" sz="2400" dirty="0" smtClean="0"/>
              <a:t>okonale konkurenční firma přijímá cenu svého produktu jako danou (firma není schopna ovlivnit tržní cenu) a teprve pak si volí množství své produkce</a:t>
            </a:r>
          </a:p>
          <a:p>
            <a:r>
              <a:rPr lang="cs-CZ" sz="2400" dirty="0" smtClean="0">
                <a:sym typeface="Wingdings"/>
              </a:rPr>
              <a:t></a:t>
            </a:r>
            <a:r>
              <a:rPr lang="cs-CZ" sz="2400" dirty="0" smtClean="0"/>
              <a:t>poptávka po produkci firmy je dokonale elastická</a:t>
            </a:r>
            <a:endParaRPr lang="cs-CZ" sz="2400" dirty="0"/>
          </a:p>
        </p:txBody>
      </p:sp>
    </p:spTree>
  </p:cSld>
  <p:clrMapOvr>
    <a:masterClrMapping/>
  </p:clrMapOvr>
  <p:transition>
    <p:wheel spokes="2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907544"/>
          </a:xfrm>
        </p:spPr>
        <p:txBody>
          <a:bodyPr/>
          <a:lstStyle/>
          <a:p>
            <a:pPr algn="ctr"/>
            <a:r>
              <a:rPr lang="cs-CZ" dirty="0" smtClean="0"/>
              <a:t>Nedokonalá konkurence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/>
          <a:lstStyle/>
          <a:p>
            <a:pPr>
              <a:buNone/>
            </a:pPr>
            <a:endParaRPr lang="cs-CZ" sz="2400" dirty="0" smtClean="0"/>
          </a:p>
          <a:p>
            <a:r>
              <a:rPr lang="cs-CZ" sz="2400" b="1" dirty="0" smtClean="0"/>
              <a:t>Nedokonalou konkurencí </a:t>
            </a:r>
            <a:r>
              <a:rPr lang="cs-CZ" sz="2400" dirty="0" smtClean="0"/>
              <a:t>nazveme trh, kde existuje minimálně jedna firma, která může ovlivnit tržní cenu vyráběné produkce</a:t>
            </a:r>
          </a:p>
          <a:p>
            <a:endParaRPr lang="cs-CZ" sz="2400" dirty="0" smtClean="0"/>
          </a:p>
          <a:p>
            <a:r>
              <a:rPr lang="cs-CZ" sz="2400" dirty="0" smtClean="0"/>
              <a:t>podmínky dokonalé konkurence nejsou dodrženy (tj. malé množství výrobců, omezený vstup do odvětví a výstup z něj, státní zásahy (Česká pošta), politické okolnosti, nedokonalé a asymetrické informace, apod.) </a:t>
            </a:r>
          </a:p>
        </p:txBody>
      </p:sp>
    </p:spTree>
  </p:cSld>
  <p:clrMapOvr>
    <a:masterClrMapping/>
  </p:clrMapOvr>
  <p:transition>
    <p:wheel spokes="2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183880" cy="1051560"/>
          </a:xfrm>
        </p:spPr>
        <p:txBody>
          <a:bodyPr/>
          <a:lstStyle/>
          <a:p>
            <a:pPr algn="ctr"/>
            <a:r>
              <a:rPr lang="cs-CZ" dirty="0" smtClean="0"/>
              <a:t>Nedokonalá konkurence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b="1" dirty="0" smtClean="0"/>
              <a:t>Monopol</a:t>
            </a:r>
            <a:r>
              <a:rPr lang="cs-CZ" dirty="0" smtClean="0"/>
              <a:t> – </a:t>
            </a:r>
            <a:r>
              <a:rPr lang="cs-CZ" sz="2400" dirty="0" smtClean="0"/>
              <a:t>existuje jediný výrobce (vodárny, pošta,..), téměř absolutní moc nad spotřebitelem, růst cen je limitován koupěschopnou poptávkou</a:t>
            </a:r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b="1" dirty="0" smtClean="0"/>
              <a:t>Oligopol </a:t>
            </a:r>
            <a:r>
              <a:rPr lang="cs-CZ" dirty="0" smtClean="0"/>
              <a:t>– </a:t>
            </a:r>
            <a:r>
              <a:rPr lang="cs-CZ" sz="2400" dirty="0" smtClean="0"/>
              <a:t>existuje pouze několik výrobců, přístup do odvětví je omezen, </a:t>
            </a:r>
            <a:r>
              <a:rPr lang="cs-CZ" sz="2400" dirty="0" err="1" smtClean="0"/>
              <a:t>oligopolisté</a:t>
            </a:r>
            <a:r>
              <a:rPr lang="cs-CZ" sz="2400" dirty="0" smtClean="0"/>
              <a:t> vyrábějí méně a za vyšší ceny </a:t>
            </a:r>
            <a:r>
              <a:rPr lang="cs-CZ" sz="2400" dirty="0" smtClean="0">
                <a:latin typeface="Calibri"/>
              </a:rPr>
              <a:t>→</a:t>
            </a:r>
            <a:r>
              <a:rPr lang="cs-CZ" sz="2400" dirty="0" smtClean="0"/>
              <a:t> </a:t>
            </a:r>
            <a:r>
              <a:rPr lang="cs-CZ" sz="2400" dirty="0" err="1" smtClean="0"/>
              <a:t>ceny</a:t>
            </a:r>
            <a:r>
              <a:rPr lang="cs-CZ" sz="2400" dirty="0" smtClean="0"/>
              <a:t> jsou vyšší než u dokonalé či monopolní konkurence (ropa)</a:t>
            </a:r>
            <a:endParaRPr lang="cs-CZ" dirty="0" smtClean="0"/>
          </a:p>
          <a:p>
            <a:r>
              <a:rPr lang="cs-CZ" b="1" dirty="0" smtClean="0"/>
              <a:t>Monopolistická konkurence </a:t>
            </a:r>
            <a:r>
              <a:rPr lang="cs-CZ" dirty="0" smtClean="0"/>
              <a:t>– </a:t>
            </a:r>
            <a:r>
              <a:rPr lang="cs-CZ" sz="2400" dirty="0" smtClean="0"/>
              <a:t>velké množství drobných výrobců diferencovaného zboží (knihy, filmy,…), firma může částečně ovlivnit cenu</a:t>
            </a:r>
            <a:endParaRPr lang="cs-CZ" sz="2400" dirty="0"/>
          </a:p>
        </p:txBody>
      </p:sp>
    </p:spTree>
  </p:cSld>
  <p:clrMapOvr>
    <a:masterClrMapping/>
  </p:clrMapOvr>
  <p:transition>
    <p:wheel spokes="2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/>
          <a:lstStyle/>
          <a:p>
            <a:pPr algn="ctr"/>
            <a:r>
              <a:rPr lang="cs-CZ" dirty="0" smtClean="0"/>
              <a:t>Oligopoly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30896"/>
          </a:xfrm>
        </p:spPr>
        <p:txBody>
          <a:bodyPr/>
          <a:lstStyle/>
          <a:p>
            <a:r>
              <a:rPr lang="cs-CZ" b="1" dirty="0" err="1" smtClean="0"/>
              <a:t>Oligopolisté</a:t>
            </a:r>
            <a:r>
              <a:rPr lang="cs-CZ" b="1" dirty="0" smtClean="0"/>
              <a:t> </a:t>
            </a:r>
            <a:r>
              <a:rPr lang="cs-CZ" sz="2400" dirty="0" smtClean="0"/>
              <a:t>maximalizují celkový svůj zisk tím, že vytvoří kartel a vystupují pak jako monopolisté (opakování dohod nutností)</a:t>
            </a:r>
          </a:p>
          <a:p>
            <a:r>
              <a:rPr lang="cs-CZ" sz="2400" dirty="0" smtClean="0"/>
              <a:t>když ale </a:t>
            </a:r>
            <a:r>
              <a:rPr lang="cs-CZ" sz="2400" dirty="0" err="1" smtClean="0"/>
              <a:t>oligopolisté</a:t>
            </a:r>
            <a:r>
              <a:rPr lang="cs-CZ" sz="2400" dirty="0" smtClean="0"/>
              <a:t> činí produkční rozhodnutí samostatně, výsledkem je vyšší množství produktu a nižší ceny než při monopolním výstupu</a:t>
            </a:r>
          </a:p>
          <a:p>
            <a:endParaRPr lang="cs-CZ" dirty="0" smtClean="0"/>
          </a:p>
          <a:p>
            <a:r>
              <a:rPr lang="cs-CZ" b="1" dirty="0" err="1" smtClean="0"/>
              <a:t>antitrastové</a:t>
            </a:r>
            <a:r>
              <a:rPr lang="cs-CZ" b="1" dirty="0" smtClean="0"/>
              <a:t> zákony </a:t>
            </a:r>
            <a:r>
              <a:rPr lang="cs-CZ" sz="2400" dirty="0" smtClean="0"/>
              <a:t>se snaží zabraňovat vysokým monopolním cenám a omezené nabídce tohoto zboží, jinými slovy snaží se zabraňovat jejich velké tržní síle, která by snižovala přirozenou konkurenci</a:t>
            </a:r>
            <a:endParaRPr lang="cs-CZ" sz="2400" dirty="0"/>
          </a:p>
        </p:txBody>
      </p:sp>
    </p:spTree>
  </p:cSld>
  <p:clrMapOvr>
    <a:masterClrMapping/>
  </p:clrMapOvr>
  <p:transition>
    <p:wheel spokes="2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ownloads\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Nedokonalá konkurence</a:t>
            </a:r>
            <a:br>
              <a:rPr lang="cs-CZ" dirty="0" smtClean="0"/>
            </a:br>
            <a:r>
              <a:rPr lang="cs-CZ" dirty="0" smtClean="0"/>
              <a:t> na trhu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Monopson</a:t>
            </a:r>
            <a:r>
              <a:rPr lang="cs-CZ" dirty="0" smtClean="0"/>
              <a:t> – na trhu vzniká tehdy, když na daném trhu (regionu) existuje jediná dominantní firma, která zaměstnává veškeré práceschopné pracovníky v jedné profesi </a:t>
            </a:r>
            <a:r>
              <a:rPr lang="cs-CZ" sz="2400" dirty="0" smtClean="0"/>
              <a:t>(monopol na straně poptávky na trhu práce)</a:t>
            </a:r>
          </a:p>
          <a:p>
            <a:endParaRPr lang="cs-CZ" sz="2400" dirty="0" smtClean="0"/>
          </a:p>
          <a:p>
            <a:r>
              <a:rPr lang="cs-CZ" sz="2400" dirty="0" smtClean="0"/>
              <a:t>pokud tedy </a:t>
            </a:r>
            <a:r>
              <a:rPr lang="cs-CZ" sz="2400" dirty="0" err="1" smtClean="0"/>
              <a:t>monopsonista</a:t>
            </a:r>
            <a:r>
              <a:rPr lang="cs-CZ" sz="2400" dirty="0" smtClean="0"/>
              <a:t> chce získat další pracovníky, pak obvykle zvyšuje mzdu všem dosud zaměstnaným pracovníkům</a:t>
            </a:r>
            <a:endParaRPr lang="cs-CZ" sz="2400" dirty="0"/>
          </a:p>
        </p:txBody>
      </p:sp>
    </p:spTree>
  </p:cSld>
  <p:clrMapOvr>
    <a:masterClrMapping/>
  </p:clrMapOvr>
  <p:transition>
    <p:wheel spokes="2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Cenová diskriminace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/>
          <a:lstStyle/>
          <a:p>
            <a:r>
              <a:rPr lang="cs-CZ" dirty="0" smtClean="0"/>
              <a:t>Vydavatelství vydá knihu – osloví čtenáře 100 000 za cenu 30 dolarů = </a:t>
            </a:r>
            <a:r>
              <a:rPr lang="cs-CZ" b="1" dirty="0" smtClean="0"/>
              <a:t>3 </a:t>
            </a:r>
            <a:r>
              <a:rPr lang="cs-CZ" dirty="0" smtClean="0"/>
              <a:t>mil.dolarů</a:t>
            </a:r>
          </a:p>
          <a:p>
            <a:r>
              <a:rPr lang="cs-CZ" dirty="0" smtClean="0"/>
              <a:t>zbytkový trh 500 000 čtenářů získá cenou 5 dolarů = 2,5 mil.dolarů </a:t>
            </a:r>
            <a:r>
              <a:rPr lang="cs-CZ" dirty="0" smtClean="0">
                <a:latin typeface="Calibri"/>
              </a:rPr>
              <a:t>→ </a:t>
            </a:r>
            <a:r>
              <a:rPr lang="cs-CZ" b="1" dirty="0" smtClean="0">
                <a:solidFill>
                  <a:srgbClr val="C00000"/>
                </a:solidFill>
                <a:latin typeface="Calibri"/>
              </a:rPr>
              <a:t>5,5 </a:t>
            </a:r>
            <a:r>
              <a:rPr lang="cs-CZ" dirty="0" smtClean="0">
                <a:solidFill>
                  <a:srgbClr val="C00000"/>
                </a:solidFill>
                <a:latin typeface="Calibri"/>
              </a:rPr>
              <a:t>mil. Dolarů</a:t>
            </a:r>
          </a:p>
          <a:p>
            <a:endParaRPr lang="cs-CZ" dirty="0" smtClean="0">
              <a:solidFill>
                <a:srgbClr val="C00000"/>
              </a:solidFill>
              <a:latin typeface="Calibri"/>
            </a:endParaRPr>
          </a:p>
          <a:p>
            <a:r>
              <a:rPr lang="cs-CZ" dirty="0" smtClean="0">
                <a:solidFill>
                  <a:srgbClr val="C00000"/>
                </a:solidFill>
                <a:latin typeface="Calibri"/>
              </a:rPr>
              <a:t>Lístky do kina (senioři a studenti)</a:t>
            </a:r>
          </a:p>
          <a:p>
            <a:r>
              <a:rPr lang="cs-CZ" dirty="0" smtClean="0">
                <a:solidFill>
                  <a:srgbClr val="C00000"/>
                </a:solidFill>
                <a:latin typeface="Calibri"/>
              </a:rPr>
              <a:t>Ceny letenek (zpáteční letenky přes víkend)</a:t>
            </a:r>
          </a:p>
          <a:p>
            <a:r>
              <a:rPr lang="cs-CZ" dirty="0" smtClean="0">
                <a:solidFill>
                  <a:srgbClr val="C00000"/>
                </a:solidFill>
                <a:latin typeface="Calibri"/>
              </a:rPr>
              <a:t>Kupony na slevu (v časopisech,….)</a:t>
            </a:r>
          </a:p>
          <a:p>
            <a:r>
              <a:rPr lang="cs-CZ" dirty="0" smtClean="0">
                <a:solidFill>
                  <a:srgbClr val="C00000"/>
                </a:solidFill>
                <a:latin typeface="Calibri"/>
              </a:rPr>
              <a:t>Finanční pomoc (školné sociálně slabým studentům)</a:t>
            </a:r>
          </a:p>
          <a:p>
            <a:r>
              <a:rPr lang="cs-CZ" dirty="0" smtClean="0">
                <a:solidFill>
                  <a:srgbClr val="C00000"/>
                </a:solidFill>
                <a:latin typeface="Calibri"/>
              </a:rPr>
              <a:t>Množstevní slevy</a:t>
            </a:r>
            <a:endParaRPr lang="cs-CZ" dirty="0" smtClean="0">
              <a:solidFill>
                <a:srgbClr val="C000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23529" y="332651"/>
          <a:ext cx="6192687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29"/>
                <a:gridCol w="2064229"/>
                <a:gridCol w="2064229"/>
              </a:tblGrid>
              <a:tr h="59557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MNOŽSTVÍ (m³)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CENA (Kč)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CELKOVÉ PŘÍJMY (Kč)</a:t>
                      </a:r>
                      <a:endParaRPr lang="cs-CZ" sz="2000" dirty="0"/>
                    </a:p>
                  </a:txBody>
                  <a:tcPr/>
                </a:tc>
              </a:tr>
              <a:tr h="38841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120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</a:t>
                      </a:r>
                      <a:endParaRPr lang="cs-CZ" sz="2400" dirty="0"/>
                    </a:p>
                  </a:txBody>
                  <a:tcPr/>
                </a:tc>
              </a:tr>
              <a:tr h="38841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110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1100</a:t>
                      </a:r>
                      <a:endParaRPr lang="cs-CZ" sz="2400" dirty="0"/>
                    </a:p>
                  </a:txBody>
                  <a:tcPr/>
                </a:tc>
              </a:tr>
              <a:tr h="38841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100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2000</a:t>
                      </a:r>
                      <a:endParaRPr lang="cs-CZ" sz="2400" dirty="0"/>
                    </a:p>
                  </a:txBody>
                  <a:tcPr/>
                </a:tc>
              </a:tr>
              <a:tr h="38841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30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90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2700</a:t>
                      </a:r>
                      <a:endParaRPr lang="cs-CZ" sz="2400" dirty="0"/>
                    </a:p>
                  </a:txBody>
                  <a:tcPr/>
                </a:tc>
              </a:tr>
              <a:tr h="38841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40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80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3200</a:t>
                      </a:r>
                      <a:endParaRPr lang="cs-CZ" sz="2400" dirty="0"/>
                    </a:p>
                  </a:txBody>
                  <a:tcPr/>
                </a:tc>
              </a:tr>
              <a:tr h="38841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50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70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3500</a:t>
                      </a:r>
                      <a:endParaRPr lang="cs-CZ" sz="2400" dirty="0"/>
                    </a:p>
                  </a:txBody>
                  <a:tcPr/>
                </a:tc>
              </a:tr>
              <a:tr h="388418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3600</a:t>
                      </a:r>
                      <a:endParaRPr lang="cs-CZ" sz="2400" b="1" dirty="0"/>
                    </a:p>
                  </a:txBody>
                  <a:tcPr/>
                </a:tc>
              </a:tr>
              <a:tr h="38841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70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50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3500</a:t>
                      </a:r>
                      <a:endParaRPr lang="cs-CZ" sz="2400" dirty="0"/>
                    </a:p>
                  </a:txBody>
                  <a:tcPr/>
                </a:tc>
              </a:tr>
              <a:tr h="38841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80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40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3200</a:t>
                      </a:r>
                      <a:endParaRPr lang="cs-CZ" sz="2400" dirty="0"/>
                    </a:p>
                  </a:txBody>
                  <a:tcPr/>
                </a:tc>
              </a:tr>
              <a:tr h="38841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90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30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2700</a:t>
                      </a:r>
                      <a:endParaRPr lang="cs-CZ" sz="2400" dirty="0"/>
                    </a:p>
                  </a:txBody>
                  <a:tcPr/>
                </a:tc>
              </a:tr>
              <a:tr h="38841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100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2000</a:t>
                      </a:r>
                      <a:endParaRPr lang="cs-CZ" sz="2400" dirty="0"/>
                    </a:p>
                  </a:txBody>
                  <a:tcPr/>
                </a:tc>
              </a:tr>
              <a:tr h="38841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110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10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1100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04248" y="764704"/>
            <a:ext cx="2339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A)</a:t>
            </a:r>
          </a:p>
          <a:p>
            <a:r>
              <a:rPr lang="cs-CZ" sz="2000" dirty="0" smtClean="0"/>
              <a:t>30x 60= 1800 Kč</a:t>
            </a:r>
          </a:p>
          <a:p>
            <a:r>
              <a:rPr lang="cs-CZ" sz="2000" dirty="0" smtClean="0"/>
              <a:t>30x 60= 1800 Kč</a:t>
            </a:r>
          </a:p>
          <a:p>
            <a:endParaRPr lang="cs-CZ" sz="2000" dirty="0" smtClean="0"/>
          </a:p>
          <a:p>
            <a:r>
              <a:rPr lang="cs-CZ" sz="2000" dirty="0" smtClean="0"/>
              <a:t>B)</a:t>
            </a:r>
          </a:p>
          <a:p>
            <a:r>
              <a:rPr lang="cs-CZ" sz="2000" dirty="0" smtClean="0"/>
              <a:t>30x 60= 1800 Kč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40x 50= 2000 Kč</a:t>
            </a:r>
          </a:p>
          <a:p>
            <a:endParaRPr lang="cs-CZ" sz="2000" dirty="0" smtClean="0"/>
          </a:p>
          <a:p>
            <a:r>
              <a:rPr lang="cs-CZ" sz="2000" dirty="0" smtClean="0"/>
              <a:t>C)</a:t>
            </a:r>
          </a:p>
          <a:p>
            <a:r>
              <a:rPr lang="cs-CZ" sz="2000" dirty="0" smtClean="0"/>
              <a:t>40x 40= 1600 Kč</a:t>
            </a:r>
          </a:p>
          <a:p>
            <a:r>
              <a:rPr lang="cs-CZ" sz="2000" dirty="0" smtClean="0"/>
              <a:t>40x 40= 1600 Kč</a:t>
            </a:r>
          </a:p>
          <a:p>
            <a:endParaRPr lang="cs-CZ" sz="20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331640" y="908720"/>
          <a:ext cx="7368480" cy="5095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520280"/>
                <a:gridCol w="2831976"/>
              </a:tblGrid>
              <a:tr h="913331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Prodej 40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m³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Prodej 30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m³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5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Prodej 40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m³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1600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 Kč zisku pro každého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§"/>
                      </a:pPr>
                      <a:endParaRPr lang="cs-CZ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Honza získá </a:t>
                      </a:r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 Kč zisku</a:t>
                      </a:r>
                      <a:endParaRPr lang="cs-CZ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endParaRPr lang="cs-CZ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</a:rPr>
                        <a:t>Jiří získá 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</a:rPr>
                        <a:t> Kč zisku</a:t>
                      </a:r>
                      <a:endParaRPr lang="cs-CZ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603">
                <a:tc>
                  <a:txBody>
                    <a:bodyPr/>
                    <a:lstStyle/>
                    <a:p>
                      <a:endParaRPr lang="cs-CZ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Prodej 30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m³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</a:rPr>
                        <a:t>Honza získá 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</a:rPr>
                        <a:t> Kč zisku</a:t>
                      </a: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endParaRPr lang="cs-CZ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</a:rPr>
                        <a:t> Jiří získá 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</a:rPr>
                        <a:t> Kč zisku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cs-CZ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1800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 Kč zisku pro každého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cs-CZ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843808" y="2606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Rozhodnutí Honzy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348880"/>
            <a:ext cx="553998" cy="28936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Rozhodnutí  Jiřího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602128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accent4">
                    <a:lumMod val="75000"/>
                  </a:schemeClr>
                </a:solidFill>
              </a:rPr>
              <a:t>Teorie her     (oligopolní hra)</a:t>
            </a:r>
            <a:endParaRPr lang="cs-CZ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oligopoly, kartely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600" dirty="0" smtClean="0"/>
              <a:t>v roce 1972 cena ropy vzrostla </a:t>
            </a:r>
          </a:p>
          <a:p>
            <a:pPr>
              <a:buNone/>
            </a:pPr>
            <a:r>
              <a:rPr lang="cs-CZ" sz="2600" dirty="0" smtClean="0"/>
              <a:t>   ze 2,64 $/barel na 11,75 v roce 1974, </a:t>
            </a:r>
          </a:p>
          <a:p>
            <a:pPr>
              <a:spcAft>
                <a:spcPts val="600"/>
              </a:spcAft>
              <a:buNone/>
            </a:pPr>
            <a:r>
              <a:rPr lang="cs-CZ" sz="2600" dirty="0" smtClean="0"/>
              <a:t>   pak na 35,10 v r. 1981</a:t>
            </a:r>
          </a:p>
          <a:p>
            <a:pPr>
              <a:spcAft>
                <a:spcPts val="600"/>
              </a:spcAft>
              <a:buNone/>
            </a:pPr>
            <a:endParaRPr lang="cs-CZ" sz="2400" dirty="0" smtClean="0"/>
          </a:p>
          <a:p>
            <a:r>
              <a:rPr lang="cs-CZ" sz="2600" dirty="0" smtClean="0"/>
              <a:t>na začátku osmdesátých let se země OPEC začaly dohadovat a cena ropy v roce 1986 opět poklesla zpět na 12.52 $ / barel </a:t>
            </a:r>
          </a:p>
        </p:txBody>
      </p:sp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 </a:t>
            </a:r>
            <a:r>
              <a:rPr lang="cs-CZ" dirty="0" smtClean="0"/>
              <a:t>I</a:t>
            </a:r>
            <a:r>
              <a:rPr lang="cs-CZ" dirty="0" smtClean="0"/>
              <a:t>nflace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26840"/>
          </a:xfrm>
        </p:spPr>
        <p:txBody>
          <a:bodyPr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rok 2012	3,3%</a:t>
            </a:r>
          </a:p>
          <a:p>
            <a:pPr algn="ctr"/>
            <a:r>
              <a:rPr lang="cs-CZ" dirty="0" smtClean="0"/>
              <a:t>rok 2013	1,4%</a:t>
            </a:r>
          </a:p>
          <a:p>
            <a:pPr algn="ctr"/>
            <a:r>
              <a:rPr lang="cs-CZ" dirty="0" smtClean="0"/>
              <a:t>rok 2014	0,4%</a:t>
            </a:r>
          </a:p>
          <a:p>
            <a:pPr algn="ctr"/>
            <a:r>
              <a:rPr lang="cs-CZ" dirty="0" smtClean="0"/>
              <a:t>rok 2015	0,3%</a:t>
            </a:r>
          </a:p>
          <a:p>
            <a:pPr algn="ctr"/>
            <a:r>
              <a:rPr lang="cs-CZ" dirty="0" smtClean="0"/>
              <a:t>rok 2016	0,7%</a:t>
            </a:r>
          </a:p>
          <a:p>
            <a:pPr algn="ctr"/>
            <a:r>
              <a:rPr lang="cs-CZ" dirty="0" smtClean="0"/>
              <a:t>rok 2017	2,5%</a:t>
            </a:r>
          </a:p>
          <a:p>
            <a:pPr algn="ctr"/>
            <a:r>
              <a:rPr lang="cs-CZ" dirty="0" smtClean="0"/>
              <a:t>rok 2018	2,1%</a:t>
            </a:r>
          </a:p>
          <a:p>
            <a:pPr algn="ctr">
              <a:buNone/>
            </a:pPr>
            <a:endParaRPr lang="cs-CZ" dirty="0" smtClean="0"/>
          </a:p>
        </p:txBody>
      </p:sp>
    </p:spTree>
  </p:cSld>
  <p:clrMapOvr>
    <a:masterClrMapping/>
  </p:clrMapOvr>
  <p:transition>
    <p:wheel spokes="2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331640" y="908720"/>
          <a:ext cx="7368480" cy="488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664296"/>
                <a:gridCol w="2831976"/>
              </a:tblGrid>
              <a:tr h="913331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Vysoká produkce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Nízká produkce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560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dk1"/>
                          </a:solidFill>
                        </a:rPr>
                        <a:t>Vysoká</a:t>
                      </a:r>
                      <a:r>
                        <a:rPr lang="cs-CZ" b="1" baseline="0" dirty="0" smtClean="0">
                          <a:solidFill>
                            <a:schemeClr val="dk1"/>
                          </a:solidFill>
                        </a:rPr>
                        <a:t> produkce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40 mld. dolarů pro každou zemi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§"/>
                      </a:pP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Irák dostane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30 mld. dolarů</a:t>
                      </a: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endParaRPr lang="cs-CZ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Irán dostane 60 mld. dolarů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603">
                <a:tc>
                  <a:txBody>
                    <a:bodyPr/>
                    <a:lstStyle/>
                    <a:p>
                      <a:endParaRPr lang="cs-CZ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Nízká produkce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Irák dostane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60 mld. dolarů</a:t>
                      </a: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endParaRPr lang="cs-CZ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Irán dostane 30 mld. dolarů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50 mld. dolarů pro každou zemi</a:t>
                      </a:r>
                    </a:p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843808" y="2606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</a:rPr>
              <a:t>Rozhodnutí Iráku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564904"/>
            <a:ext cx="553998" cy="26776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Rozhodnutí Iránu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602128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accent4">
                    <a:lumMod val="75000"/>
                  </a:schemeClr>
                </a:solidFill>
              </a:rPr>
              <a:t>Teorie her     (oligopolní hra)</a:t>
            </a:r>
            <a:endParaRPr lang="cs-CZ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183880" cy="105156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  Teorie her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400" dirty="0" smtClean="0"/>
              <a:t>reklama na cigarety (Marlboro a </a:t>
            </a:r>
            <a:r>
              <a:rPr lang="cs-CZ" sz="2400" dirty="0" err="1" smtClean="0"/>
              <a:t>Camel</a:t>
            </a:r>
            <a:r>
              <a:rPr lang="cs-CZ" sz="2400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r>
              <a:rPr lang="cs-CZ" sz="2400" dirty="0" smtClean="0"/>
              <a:t>hra na závodění</a:t>
            </a:r>
          </a:p>
          <a:p>
            <a:pPr>
              <a:buNone/>
            </a:pPr>
            <a:r>
              <a:rPr lang="cs-CZ" sz="2400" dirty="0" smtClean="0"/>
              <a:t>  ve zbrojení </a:t>
            </a:r>
          </a:p>
          <a:p>
            <a:pPr>
              <a:buNone/>
            </a:pPr>
            <a:r>
              <a:rPr lang="cs-CZ" sz="2400" dirty="0" smtClean="0"/>
              <a:t> (USA a Rusko)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067944" y="1772816"/>
          <a:ext cx="4752527" cy="4764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944216"/>
                <a:gridCol w="2016223"/>
              </a:tblGrid>
              <a:tr h="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inzerovat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neinzerovat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87244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dk1"/>
                          </a:solidFill>
                        </a:rPr>
                        <a:t>inzerovat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 mld. dolarů pro každou z firem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§"/>
                      </a:pP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Marlboro získá 2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mld. dolarů </a:t>
                      </a: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endParaRPr lang="cs-CZ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cs-CZ" baseline="0" dirty="0" err="1" smtClean="0">
                          <a:solidFill>
                            <a:schemeClr val="tx1"/>
                          </a:solidFill>
                        </a:rPr>
                        <a:t>Camel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získá 5 mld. dolarů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4848">
                <a:tc>
                  <a:txBody>
                    <a:bodyPr/>
                    <a:lstStyle/>
                    <a:p>
                      <a:endParaRPr lang="cs-CZ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algn="ctr" rtl="0" eaLnBrk="1" latinLnBrk="0" hangingPunct="1"/>
                      <a:r>
                        <a:rPr kumimoji="0" lang="cs-CZ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neinzerovat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Marlboro získá 5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mld. dolarů</a:t>
                      </a: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endParaRPr lang="cs-CZ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Font typeface="Wingdings" pitchFamily="2" charset="2"/>
                        <a:buChar char="§"/>
                      </a:pPr>
                      <a:r>
                        <a:rPr lang="cs-CZ" baseline="0" dirty="0" err="1" smtClean="0">
                          <a:solidFill>
                            <a:schemeClr val="tx1"/>
                          </a:solidFill>
                        </a:rPr>
                        <a:t>Camel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získá 2mld. dolarů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 mld. dolarů pro každou z firem</a:t>
                      </a:r>
                    </a:p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1828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Ekonomie podniků</a:t>
            </a:r>
            <a:br>
              <a:rPr lang="cs-CZ" dirty="0" smtClean="0">
                <a:solidFill>
                  <a:srgbClr val="C00000"/>
                </a:solidFill>
              </a:rPr>
            </a:b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 descr="otazník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645024"/>
            <a:ext cx="2448272" cy="288032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755576" y="1556791"/>
          <a:ext cx="7704856" cy="5014584"/>
        </p:xfrm>
        <a:graphic>
          <a:graphicData uri="http://schemas.openxmlformats.org/drawingml/2006/table">
            <a:tbl>
              <a:tblPr/>
              <a:tblGrid>
                <a:gridCol w="3853728"/>
                <a:gridCol w="3851128"/>
              </a:tblGrid>
              <a:tr h="3579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A K T I V A 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P A S I V A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4242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Nemovitost</a:t>
                      </a: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 - dům, byt, chalupa, zahrada, pole….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                         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           Vlastní peníze - </a:t>
                      </a: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úspory, mzda…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63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Calibri"/>
                          <a:ea typeface="Calibri"/>
                          <a:cs typeface="Times New Roman"/>
                        </a:rPr>
                        <a:t>Movitost</a:t>
                      </a:r>
                      <a:r>
                        <a:rPr lang="cs-CZ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- auto, motorka, bytové zařízení, ….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1363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Calibri"/>
                          <a:ea typeface="Calibri"/>
                          <a:cs typeface="Times New Roman"/>
                        </a:rPr>
                        <a:t>Nehmotný </a:t>
                      </a: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majetek</a:t>
                      </a: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 - autorská </a:t>
                      </a:r>
                      <a:r>
                        <a:rPr lang="cs-CZ" sz="1600" dirty="0" smtClean="0">
                          <a:latin typeface="Calibri"/>
                          <a:ea typeface="Calibri"/>
                          <a:cs typeface="Times New Roman"/>
                        </a:rPr>
                        <a:t>práva, patenty</a:t>
                      </a: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          Půjčky</a:t>
                      </a: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 - od známých, příbuzných, </a:t>
                      </a:r>
                      <a:r>
                        <a:rPr lang="cs-CZ" sz="16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bank</a:t>
                      </a: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63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Calibri"/>
                          <a:ea typeface="Calibri"/>
                          <a:cs typeface="Times New Roman"/>
                        </a:rPr>
                        <a:t>Ceniny</a:t>
                      </a:r>
                      <a:r>
                        <a:rPr lang="cs-CZ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- obrazy, sbírky známek, zlato, šperky…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1363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Calibri"/>
                          <a:ea typeface="Calibri"/>
                          <a:cs typeface="Times New Roman"/>
                        </a:rPr>
                        <a:t>Cenné </a:t>
                      </a: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papíry</a:t>
                      </a: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 - akcie, dluhopisy, podílové fondy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          Dluhy (závazky) - </a:t>
                      </a: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alimenty, vůči  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          zaměstnavateli, státu, OSSZ,.…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2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Pohledávky</a:t>
                      </a: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 - poskytnuté půjčky přátelům, příbuzným….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          Hypoteční úvěr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1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Majetek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Zdroj krytí majetku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49" name="AutoShape 1"/>
          <p:cNvSpPr>
            <a:spLocks/>
          </p:cNvSpPr>
          <p:nvPr/>
        </p:nvSpPr>
        <p:spPr bwMode="auto">
          <a:xfrm>
            <a:off x="4716016" y="1988840"/>
            <a:ext cx="288032" cy="4248472"/>
          </a:xfrm>
          <a:prstGeom prst="rightBrace">
            <a:avLst>
              <a:gd name="adj1" fmla="val 15315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755576" y="404664"/>
            <a:ext cx="7704856" cy="1152128"/>
          </a:xfrm>
          <a:prstGeom prst="triangle">
            <a:avLst>
              <a:gd name="adj" fmla="val 50222"/>
            </a:avLst>
          </a:prstGeom>
          <a:solidFill>
            <a:srgbClr val="FF0000">
              <a:alpha val="78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Domácnost</a:t>
            </a:r>
            <a:endParaRPr kumimoji="0" 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611560" y="1196749"/>
          <a:ext cx="7992887" cy="5328471"/>
        </p:xfrm>
        <a:graphic>
          <a:graphicData uri="http://schemas.openxmlformats.org/drawingml/2006/table">
            <a:tbl>
              <a:tblPr/>
              <a:tblGrid>
                <a:gridCol w="4089551"/>
                <a:gridCol w="3903336"/>
              </a:tblGrid>
              <a:tr h="2662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A K T I V A 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P A S I V A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308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Dlouhodobý majetek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16" marR="5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Calibri"/>
                          <a:ea typeface="Calibri"/>
                          <a:cs typeface="Times New Roman"/>
                        </a:rPr>
                        <a:t>Vlastní kapitál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16" marR="5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79674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Calibri"/>
                        </a:rPr>
                        <a:t>            Nehmotný</a:t>
                      </a:r>
                      <a:r>
                        <a:rPr lang="cs-CZ" sz="1400" dirty="0" smtClean="0">
                          <a:latin typeface="Calibri"/>
                        </a:rPr>
                        <a:t> – ocenitelná práva, </a:t>
                      </a:r>
                    </a:p>
                    <a:p>
                      <a:r>
                        <a:rPr lang="cs-CZ" sz="1400" dirty="0" smtClean="0">
                          <a:latin typeface="Calibri"/>
                        </a:rPr>
                        <a:t>                                    </a:t>
                      </a:r>
                      <a:r>
                        <a:rPr lang="cs-CZ" sz="1400" dirty="0" err="1" smtClean="0">
                          <a:latin typeface="Calibri"/>
                        </a:rPr>
                        <a:t>know</a:t>
                      </a:r>
                      <a:r>
                        <a:rPr lang="cs-CZ" sz="1400" dirty="0" smtClean="0">
                          <a:latin typeface="Calibri"/>
                        </a:rPr>
                        <a:t>-</a:t>
                      </a:r>
                      <a:r>
                        <a:rPr lang="cs-CZ" sz="1400" dirty="0" err="1" smtClean="0">
                          <a:latin typeface="Calibri"/>
                        </a:rPr>
                        <a:t>how</a:t>
                      </a:r>
                      <a:r>
                        <a:rPr lang="cs-CZ" sz="1400" dirty="0" smtClean="0">
                          <a:latin typeface="Calibri"/>
                        </a:rPr>
                        <a:t>, </a:t>
                      </a:r>
                      <a:r>
                        <a:rPr lang="cs-CZ" sz="1400" dirty="0" err="1" smtClean="0">
                          <a:latin typeface="Calibri"/>
                        </a:rPr>
                        <a:t>sofware</a:t>
                      </a:r>
                      <a:r>
                        <a:rPr lang="cs-CZ" sz="1400" dirty="0" smtClean="0">
                          <a:latin typeface="Calibri"/>
                        </a:rPr>
                        <a:t>,…. </a:t>
                      </a:r>
                      <a:endParaRPr lang="cs-CZ" sz="1400" dirty="0">
                        <a:latin typeface="Calibri"/>
                      </a:endParaRP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  Základní kapitál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63488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Hmotný 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– budovy, pozemky, stavby, stroje, </a:t>
                      </a:r>
                      <a:r>
                        <a:rPr lang="cs-CZ" sz="14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Calibri"/>
                          <a:ea typeface="Calibri"/>
                          <a:cs typeface="Times New Roman"/>
                        </a:rPr>
                        <a:t>                   dopravní 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prostředky, vybavení</a:t>
                      </a: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  Kapitálové fondy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– emisní ážio, vložený 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cs-CZ" sz="14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majetek 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bez zapsání do OR</a:t>
                      </a: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61827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 smtClean="0">
                          <a:latin typeface="Calibri"/>
                        </a:rPr>
                        <a:t>           Finanční </a:t>
                      </a:r>
                      <a:r>
                        <a:rPr lang="cs-CZ" sz="1400" b="1" dirty="0">
                          <a:latin typeface="Calibri"/>
                        </a:rPr>
                        <a:t>majetek </a:t>
                      </a:r>
                      <a:r>
                        <a:rPr lang="cs-CZ" sz="1400" dirty="0">
                          <a:latin typeface="Calibri"/>
                        </a:rPr>
                        <a:t>– cenné papíry, </a:t>
                      </a:r>
                      <a:endParaRPr lang="cs-CZ" sz="1400" dirty="0" smtClean="0">
                        <a:latin typeface="Calibri"/>
                      </a:endParaRPr>
                    </a:p>
                    <a:p>
                      <a:pPr algn="l"/>
                      <a:r>
                        <a:rPr lang="cs-CZ" sz="1400" dirty="0" smtClean="0">
                          <a:latin typeface="Calibri"/>
                        </a:rPr>
                        <a:t>                                                podíly </a:t>
                      </a:r>
                      <a:r>
                        <a:rPr lang="cs-CZ" sz="1400" dirty="0">
                          <a:latin typeface="Calibri"/>
                        </a:rPr>
                        <a:t>ve firmách,….. </a:t>
                      </a: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latin typeface="Calibri"/>
                        </a:rPr>
                        <a:t>  </a:t>
                      </a:r>
                      <a:r>
                        <a:rPr lang="cs-CZ" sz="1400" b="1" dirty="0">
                          <a:latin typeface="Calibri"/>
                        </a:rPr>
                        <a:t>Rezervní fondy</a:t>
                      </a:r>
                      <a:r>
                        <a:rPr lang="cs-CZ" sz="1400" dirty="0">
                          <a:latin typeface="Calibri"/>
                        </a:rPr>
                        <a:t> – zákonný rezervní fond, 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cs-CZ" sz="14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Calibri"/>
                          <a:ea typeface="Calibri"/>
                          <a:cs typeface="Times New Roman"/>
                        </a:rPr>
                        <a:t>                 nedělitelný 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fond, sociální </a:t>
                      </a:r>
                      <a:r>
                        <a:rPr lang="cs-CZ" sz="1400" dirty="0" smtClean="0">
                          <a:latin typeface="Calibri"/>
                          <a:ea typeface="Calibri"/>
                          <a:cs typeface="Times New Roman"/>
                        </a:rPr>
                        <a:t>fondy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08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Oběžná aktiva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  Hospodářský výsledek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z minulých let,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cs-CZ" sz="1400" b="1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</a:t>
                      </a:r>
                      <a:r>
                        <a:rPr lang="cs-CZ" sz="1400" dirty="0" smtClean="0">
                          <a:latin typeface="Calibri"/>
                          <a:ea typeface="Calibri"/>
                          <a:cs typeface="Times New Roman"/>
                        </a:rPr>
                        <a:t>běžného 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období</a:t>
                      </a: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2325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Zásoby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– materiál, suroviny, výrobky, zboží….</a:t>
                      </a: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325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Finanční majetek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– peníze, účty v bance, ceniny</a:t>
                      </a: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Cizí zdroje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42325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Pohledávky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– za odběrateli, zaměstnanci, státu…</a:t>
                      </a: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  Rezervy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63488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  Závazky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– vůči dodavatelům, zaměstnancům 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cs-CZ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cs-CZ" sz="1400" dirty="0" smtClean="0">
                          <a:latin typeface="Calibri"/>
                          <a:ea typeface="Calibri"/>
                          <a:cs typeface="Times New Roman"/>
                        </a:rPr>
                        <a:t>státu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,….</a:t>
                      </a: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42325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16" marR="57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  Bankovní úvěry </a:t>
                      </a: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– krátkodobé, </a:t>
                      </a:r>
                      <a:r>
                        <a:rPr lang="cs-CZ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dlouhodobé</a:t>
                      </a:r>
                      <a:r>
                        <a:rPr lang="cs-CZ" sz="1600" dirty="0"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25281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Majetek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Zdroj krytí majetku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16" marR="57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4067944" y="2708920"/>
            <a:ext cx="1224136" cy="504056"/>
          </a:xfrm>
          <a:prstGeom prst="leftRightArrow">
            <a:avLst>
              <a:gd name="adj1" fmla="val 50000"/>
              <a:gd name="adj2" fmla="val 47706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účtování</a:t>
            </a:r>
          </a:p>
        </p:txBody>
      </p:sp>
      <p:sp>
        <p:nvSpPr>
          <p:cNvPr id="38913" name="AutoShape 1"/>
          <p:cNvSpPr>
            <a:spLocks noChangeArrowheads="1"/>
          </p:cNvSpPr>
          <p:nvPr/>
        </p:nvSpPr>
        <p:spPr bwMode="auto">
          <a:xfrm rot="5400000">
            <a:off x="7992376" y="3248980"/>
            <a:ext cx="1368151" cy="432049"/>
          </a:xfrm>
          <a:prstGeom prst="leftRightArrow">
            <a:avLst>
              <a:gd name="adj1" fmla="val 50000"/>
              <a:gd name="adj2" fmla="val 47706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vert="wordArtVert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AutoShape 2"/>
          <p:cNvSpPr>
            <a:spLocks noChangeArrowheads="1"/>
          </p:cNvSpPr>
          <p:nvPr/>
        </p:nvSpPr>
        <p:spPr bwMode="auto">
          <a:xfrm rot="5400000">
            <a:off x="-180528" y="3212976"/>
            <a:ext cx="1296144" cy="432048"/>
          </a:xfrm>
          <a:prstGeom prst="leftRightArrow">
            <a:avLst>
              <a:gd name="adj1" fmla="val 50000"/>
              <a:gd name="adj2" fmla="val 47706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611560" y="476672"/>
            <a:ext cx="7992888" cy="720080"/>
          </a:xfrm>
          <a:prstGeom prst="roundRect">
            <a:avLst>
              <a:gd name="adj" fmla="val 16667"/>
            </a:avLst>
          </a:prstGeom>
          <a:solidFill>
            <a:srgbClr val="FF0000">
              <a:alpha val="7899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Rozvaha (firmy)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624" y="325541"/>
            <a:ext cx="684076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Aktiva = Pasiva </a:t>
            </a:r>
            <a:endParaRPr lang="cs-CZ" sz="32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stavové veličiny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331640" y="566124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Aktiva – Cizí zdroje =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Vlastní kapitál</a:t>
            </a:r>
            <a:endParaRPr lang="cs-CZ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716016" y="1916832"/>
            <a:ext cx="3744416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PASIVA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716016" y="2636912"/>
            <a:ext cx="3744416" cy="1152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Vlastní kapitál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827584" y="1916832"/>
            <a:ext cx="374441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AKTIVA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716016" y="3861048"/>
            <a:ext cx="3744416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Cizí zdroje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827584" y="2636912"/>
            <a:ext cx="3744416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Dlouhodobý majetek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827584" y="3861048"/>
            <a:ext cx="3744416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Oběžná aktiva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971600" y="1412776"/>
            <a:ext cx="2952328" cy="1440160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nezaplacená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přijatá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faktura → dlužím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5220072" y="1484784"/>
            <a:ext cx="3024336" cy="1368152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ZÁVAZEK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941" name="AutoShape 5"/>
          <p:cNvCxnSpPr>
            <a:cxnSpLocks noChangeShapeType="1"/>
          </p:cNvCxnSpPr>
          <p:nvPr/>
        </p:nvCxnSpPr>
        <p:spPr bwMode="auto">
          <a:xfrm>
            <a:off x="4139952" y="2204864"/>
            <a:ext cx="8524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995936" y="1556792"/>
            <a:ext cx="1224136" cy="5040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Náklady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971600" y="3861048"/>
            <a:ext cx="3024336" cy="1440160"/>
          </a:xfrm>
          <a:prstGeom prst="ellipse">
            <a:avLst/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nezaplacená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vydaná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faktura → dluží mi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5292080" y="3789040"/>
            <a:ext cx="2952328" cy="1440160"/>
          </a:xfrm>
          <a:prstGeom prst="ellipse">
            <a:avLst/>
          </a:prstGeom>
          <a:solidFill>
            <a:srgbClr val="D9959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POHLEDÁVKA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945" name="AutoShape 9"/>
          <p:cNvCxnSpPr>
            <a:cxnSpLocks noChangeShapeType="1"/>
          </p:cNvCxnSpPr>
          <p:nvPr/>
        </p:nvCxnSpPr>
        <p:spPr bwMode="auto">
          <a:xfrm>
            <a:off x="4211960" y="4581128"/>
            <a:ext cx="8524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4067944" y="4077072"/>
            <a:ext cx="1152128" cy="3561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Výnosy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547664" y="551723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   </a:t>
            </a:r>
            <a:r>
              <a:rPr lang="cs-CZ" sz="2400" b="1" dirty="0" smtClean="0">
                <a:solidFill>
                  <a:schemeClr val="accent4"/>
                </a:solidFill>
              </a:rPr>
              <a:t>Výnosy  –  Náklady </a:t>
            </a:r>
            <a:r>
              <a:rPr lang="cs-CZ" sz="2400" dirty="0" smtClean="0">
                <a:solidFill>
                  <a:schemeClr val="accent4"/>
                </a:solidFill>
              </a:rPr>
              <a:t> =  </a:t>
            </a:r>
            <a:r>
              <a:rPr lang="cs-CZ" sz="2400" b="1" dirty="0" smtClean="0">
                <a:solidFill>
                  <a:schemeClr val="accent4"/>
                </a:solidFill>
              </a:rPr>
              <a:t>Zisk</a:t>
            </a:r>
            <a:r>
              <a:rPr lang="cs-CZ" sz="2400" dirty="0" smtClean="0">
                <a:solidFill>
                  <a:schemeClr val="accent4"/>
                </a:solidFill>
              </a:rPr>
              <a:t> (Ztráta)</a:t>
            </a:r>
            <a:r>
              <a:rPr lang="cs-CZ" sz="2400" dirty="0" smtClean="0"/>
              <a:t>    </a:t>
            </a:r>
          </a:p>
          <a:p>
            <a:r>
              <a:rPr lang="cs-CZ" sz="2400" dirty="0" smtClean="0"/>
              <a:t>         </a:t>
            </a:r>
            <a:r>
              <a:rPr lang="cs-CZ" sz="2000" i="1" dirty="0" smtClean="0"/>
              <a:t>výnosy a náklady  →  tokové veličiny</a:t>
            </a:r>
            <a:endParaRPr lang="cs-CZ" sz="2000" i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843808" y="332656"/>
          <a:ext cx="3960441" cy="6189159"/>
        </p:xfrm>
        <a:graphic>
          <a:graphicData uri="http://schemas.openxmlformats.org/drawingml/2006/table">
            <a:tbl>
              <a:tblPr/>
              <a:tblGrid>
                <a:gridCol w="3096344"/>
                <a:gridCol w="864097"/>
              </a:tblGrid>
              <a:tr h="30043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Výkaz zisku a ztrát</a:t>
                      </a:r>
                    </a:p>
                  </a:txBody>
                  <a:tcPr marL="50645" marR="50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Tržby za prodej zboží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Náklady vynaložené na prodané zboží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1534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       Obchodní marže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Výkony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Výkonová spotřeba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1534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       Přidaná hodnota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Osobní náklady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Daně a poplatky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Odpisy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7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Tržby z prodeje dlouhodobého majetku a materiálu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Zůstatková cena prodaného majetku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Ostatní provozní výnosy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Ostatní provozní náklady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       Provozní výsledek hospodaření</a:t>
                      </a: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Tržby z prodeje cenných papírů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Prodané cenné papíry a podíly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Výnosy z finančního majetku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Náklady z finančního majetku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Výnosové úroky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Nákladové úroky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        Finanční výsledek hospodaření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37630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        Mimořádný výsledek hospodaření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21534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6350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Výsledek hospodaření před zdaněním</a:t>
                      </a: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+/-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45" marR="50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</a:tbl>
          </a:graphicData>
        </a:graphic>
      </p:graphicFrame>
      <p:pic>
        <p:nvPicPr>
          <p:cNvPr id="4" name="Obrázek 3" descr="zi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68827"/>
            <a:ext cx="2520280" cy="2568285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57" name="AutoShape 1"/>
          <p:cNvCxnSpPr>
            <a:cxnSpLocks noChangeShapeType="1"/>
          </p:cNvCxnSpPr>
          <p:nvPr/>
        </p:nvCxnSpPr>
        <p:spPr bwMode="auto">
          <a:xfrm flipV="1">
            <a:off x="827584" y="2636912"/>
            <a:ext cx="1871663" cy="6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5058" name="AutoShape 2"/>
          <p:cNvCxnSpPr>
            <a:cxnSpLocks noChangeShapeType="1"/>
          </p:cNvCxnSpPr>
          <p:nvPr/>
        </p:nvCxnSpPr>
        <p:spPr bwMode="auto">
          <a:xfrm flipV="1">
            <a:off x="3635896" y="2636912"/>
            <a:ext cx="1871662" cy="7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5059" name="AutoShape 3"/>
          <p:cNvCxnSpPr>
            <a:cxnSpLocks noChangeShapeType="1"/>
          </p:cNvCxnSpPr>
          <p:nvPr/>
        </p:nvCxnSpPr>
        <p:spPr bwMode="auto">
          <a:xfrm flipV="1">
            <a:off x="6444208" y="2636912"/>
            <a:ext cx="1870075" cy="7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5060" name="AutoShape 4"/>
          <p:cNvCxnSpPr>
            <a:cxnSpLocks noChangeShapeType="1"/>
          </p:cNvCxnSpPr>
          <p:nvPr/>
        </p:nvCxnSpPr>
        <p:spPr bwMode="auto">
          <a:xfrm flipH="1">
            <a:off x="1763688" y="2636912"/>
            <a:ext cx="7938" cy="15121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5061" name="AutoShape 5"/>
          <p:cNvCxnSpPr>
            <a:cxnSpLocks noChangeShapeType="1"/>
          </p:cNvCxnSpPr>
          <p:nvPr/>
        </p:nvCxnSpPr>
        <p:spPr bwMode="auto">
          <a:xfrm flipH="1">
            <a:off x="4572000" y="2636912"/>
            <a:ext cx="6350" cy="15121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5062" name="AutoShape 6"/>
          <p:cNvCxnSpPr>
            <a:cxnSpLocks noChangeShapeType="1"/>
          </p:cNvCxnSpPr>
          <p:nvPr/>
        </p:nvCxnSpPr>
        <p:spPr bwMode="auto">
          <a:xfrm flipH="1">
            <a:off x="7380312" y="2636912"/>
            <a:ext cx="6350" cy="14401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83568" y="2132856"/>
            <a:ext cx="2304256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604 - Tržby za zboží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707904" y="2132856"/>
            <a:ext cx="2016224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311 - Odběratelé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372200" y="2132856"/>
            <a:ext cx="2088232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221 – Běžný účet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1979712" y="3284984"/>
            <a:ext cx="2448272" cy="576064"/>
          </a:xfrm>
          <a:prstGeom prst="curvedUpArrow">
            <a:avLst>
              <a:gd name="adj1" fmla="val 80641"/>
              <a:gd name="adj2" fmla="val 189152"/>
              <a:gd name="adj3" fmla="val 29485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827584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MD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411760" y="27809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D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835696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800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635896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800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372200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800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860032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800</a:t>
            </a:r>
            <a:endParaRPr lang="cs-CZ" dirty="0"/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4860032" y="3212976"/>
            <a:ext cx="2448272" cy="648072"/>
          </a:xfrm>
          <a:prstGeom prst="curvedUpArrow">
            <a:avLst>
              <a:gd name="adj1" fmla="val 67934"/>
              <a:gd name="adj2" fmla="val 236980"/>
              <a:gd name="adj3" fmla="val 33333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57" name="AutoShape 1"/>
          <p:cNvCxnSpPr>
            <a:cxnSpLocks noChangeShapeType="1"/>
          </p:cNvCxnSpPr>
          <p:nvPr/>
        </p:nvCxnSpPr>
        <p:spPr bwMode="auto">
          <a:xfrm flipV="1">
            <a:off x="827584" y="2636912"/>
            <a:ext cx="1871663" cy="6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5058" name="AutoShape 2"/>
          <p:cNvCxnSpPr>
            <a:cxnSpLocks noChangeShapeType="1"/>
          </p:cNvCxnSpPr>
          <p:nvPr/>
        </p:nvCxnSpPr>
        <p:spPr bwMode="auto">
          <a:xfrm flipV="1">
            <a:off x="3635896" y="2636912"/>
            <a:ext cx="1871662" cy="7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5059" name="AutoShape 3"/>
          <p:cNvCxnSpPr>
            <a:cxnSpLocks noChangeShapeType="1"/>
          </p:cNvCxnSpPr>
          <p:nvPr/>
        </p:nvCxnSpPr>
        <p:spPr bwMode="auto">
          <a:xfrm flipV="1">
            <a:off x="6444208" y="2636912"/>
            <a:ext cx="1870075" cy="7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5060" name="AutoShape 4"/>
          <p:cNvCxnSpPr>
            <a:cxnSpLocks noChangeShapeType="1"/>
          </p:cNvCxnSpPr>
          <p:nvPr/>
        </p:nvCxnSpPr>
        <p:spPr bwMode="auto">
          <a:xfrm flipH="1">
            <a:off x="1763688" y="2636912"/>
            <a:ext cx="7938" cy="15121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5061" name="AutoShape 5"/>
          <p:cNvCxnSpPr>
            <a:cxnSpLocks noChangeShapeType="1"/>
          </p:cNvCxnSpPr>
          <p:nvPr/>
        </p:nvCxnSpPr>
        <p:spPr bwMode="auto">
          <a:xfrm flipH="1">
            <a:off x="4572000" y="2636912"/>
            <a:ext cx="6350" cy="15121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5062" name="AutoShape 6"/>
          <p:cNvCxnSpPr>
            <a:cxnSpLocks noChangeShapeType="1"/>
          </p:cNvCxnSpPr>
          <p:nvPr/>
        </p:nvCxnSpPr>
        <p:spPr bwMode="auto">
          <a:xfrm flipH="1">
            <a:off x="7380312" y="2636912"/>
            <a:ext cx="6350" cy="144016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39552" y="2132856"/>
            <a:ext cx="2448272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latin typeface="Calibri" pitchFamily="34" charset="0"/>
                <a:cs typeface="Arial" pitchFamily="34" charset="0"/>
              </a:rPr>
              <a:t>501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–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Spotř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r>
              <a:rPr kumimoji="0" lang="cs-CZ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materi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ál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707904" y="2132856"/>
            <a:ext cx="2016224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321 - Dodavatelé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372200" y="2132856"/>
            <a:ext cx="2088232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221 – Běžný účet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27584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200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635896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200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860032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200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596336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200</a:t>
            </a:r>
            <a:endParaRPr lang="cs-CZ" dirty="0"/>
          </a:p>
        </p:txBody>
      </p:sp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899592" y="3212976"/>
            <a:ext cx="5616624" cy="1008112"/>
          </a:xfrm>
          <a:prstGeom prst="curvedUpArrow">
            <a:avLst>
              <a:gd name="adj1" fmla="val 70539"/>
              <a:gd name="adj2" fmla="val 404466"/>
              <a:gd name="adj3" fmla="val 4144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3779912" y="3212976"/>
            <a:ext cx="4788966" cy="1008112"/>
          </a:xfrm>
          <a:prstGeom prst="curvedUpArrow">
            <a:avLst>
              <a:gd name="adj1" fmla="val 43018"/>
              <a:gd name="adj2" fmla="val 182890"/>
              <a:gd name="adj3" fmla="val 33333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115616" y="4766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Vývoj inflace v ČR v letech 1989 - 2012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630932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Zdroj ČSÚ</a:t>
            </a:r>
            <a:endParaRPr lang="cs-CZ" sz="1600" dirty="0"/>
          </a:p>
        </p:txBody>
      </p:sp>
    </p:spTree>
  </p:cSld>
  <p:clrMapOvr>
    <a:masterClrMapping/>
  </p:clrMapOvr>
  <p:transition>
    <p:wheel spokes="2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91680" y="40466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BOD  ZVRATU</a:t>
            </a:r>
            <a:endParaRPr lang="cs-CZ" sz="2800" b="1" dirty="0"/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624736" cy="53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43608" y="1268760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NÁKLADY  OBĚTOVANÉ PŘÍLEŽITOSTI </a:t>
            </a:r>
          </a:p>
          <a:p>
            <a:pPr algn="ctr"/>
            <a:r>
              <a:rPr lang="cs-CZ" sz="2800" dirty="0" smtClean="0"/>
              <a:t>= hodnota pouze jedné v dané chvíli nejhodnotnější alternativy</a:t>
            </a:r>
          </a:p>
          <a:p>
            <a:pPr algn="ctr"/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3717032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Skutečné náklady </a:t>
            </a:r>
            <a:r>
              <a:rPr lang="cs-CZ" sz="2800" dirty="0" smtClean="0"/>
              <a:t>nějaké činnosti neobsahují pouze náklady účetní, ale obsahují také hodnotu alternativní příležitosti, která musí být obětována</a:t>
            </a:r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 descr="images (17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7" y="2483358"/>
            <a:ext cx="4427246" cy="3105882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187624" y="698453"/>
            <a:ext cx="64807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Odpisy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účetní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skutečné opotřebení,</a:t>
            </a:r>
            <a:r>
              <a:rPr lang="cs-CZ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nepovinné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daňové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(rovnoměrné, zrychlené)</a:t>
            </a:r>
          </a:p>
        </p:txBody>
      </p:sp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3419872" y="2852936"/>
            <a:ext cx="1512168" cy="1224136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Odpisy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624" y="325541"/>
            <a:ext cx="684076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cs-CZ" sz="32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8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3501009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4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800" b="1" dirty="0" err="1" smtClean="0"/>
              <a:t>Podkapitalizování</a:t>
            </a:r>
            <a:r>
              <a:rPr lang="cs-CZ" sz="2800" b="1" dirty="0" smtClean="0"/>
              <a:t> podniku</a:t>
            </a:r>
            <a:r>
              <a:rPr lang="cs-CZ" sz="2800" dirty="0" smtClean="0"/>
              <a:t> </a:t>
            </a:r>
            <a:r>
              <a:rPr lang="cs-CZ" sz="2400" dirty="0" smtClean="0"/>
              <a:t>= </a:t>
            </a:r>
            <a:r>
              <a:rPr lang="cs-CZ" sz="2400" dirty="0" smtClean="0">
                <a:solidFill>
                  <a:srgbClr val="C00000"/>
                </a:solidFill>
              </a:rPr>
              <a:t>krátkodobý</a:t>
            </a:r>
            <a:r>
              <a:rPr lang="cs-CZ" sz="2400" dirty="0" smtClean="0"/>
              <a:t> cizí kapitál se podílí na krytí dlouhodobého majetku</a:t>
            </a:r>
          </a:p>
          <a:p>
            <a:endParaRPr lang="cs-CZ" sz="2800" dirty="0" smtClean="0"/>
          </a:p>
          <a:p>
            <a:r>
              <a:rPr lang="cs-CZ" sz="2800" b="1" dirty="0" smtClean="0"/>
              <a:t>Překapitalizování podniku</a:t>
            </a:r>
            <a:r>
              <a:rPr lang="cs-CZ" sz="2800" dirty="0" smtClean="0"/>
              <a:t> = </a:t>
            </a:r>
            <a:r>
              <a:rPr lang="cs-CZ" sz="2000" dirty="0" smtClean="0"/>
              <a:t>vlastní zdroje používány i ke krytí Oběžných aktiv (sice vyšší stabilita</a:t>
            </a:r>
            <a:r>
              <a:rPr lang="cs-CZ" sz="2000" b="1" dirty="0" smtClean="0"/>
              <a:t> </a:t>
            </a:r>
            <a:r>
              <a:rPr lang="cs-CZ" sz="2000" dirty="0" smtClean="0"/>
              <a:t>firmy, ale za cenu nižší výnosnosti kapitálu) </a:t>
            </a:r>
          </a:p>
          <a:p>
            <a:r>
              <a:rPr lang="cs-CZ" sz="2000" dirty="0" smtClean="0"/>
              <a:t>Vlastní kapitál – nejdražší zdroj financování (zisk se daní, náklady z úroků se nedaní) </a:t>
            </a:r>
          </a:p>
          <a:p>
            <a:pPr lvl="0"/>
            <a:endParaRPr lang="cs-CZ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644008" y="332656"/>
            <a:ext cx="3744416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PASIVA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644008" y="980728"/>
            <a:ext cx="3744416" cy="1152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Vlastní kapitál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55576" y="332656"/>
            <a:ext cx="3744416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AKTIVA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644008" y="2132856"/>
            <a:ext cx="3744416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dlouhodobé Cizí zdroje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755576" y="980728"/>
            <a:ext cx="3744416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Dlouhodobý majetek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755576" y="2132856"/>
            <a:ext cx="3744416" cy="12241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Oběžná aktiva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644008" y="2708920"/>
            <a:ext cx="3744416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krátkodobé Cizí zdroje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9658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4"/>
                </a:solidFill>
              </a:rPr>
              <a:t>Ekonomické ukazatele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  </a:t>
            </a:r>
          </a:p>
          <a:p>
            <a:pPr algn="ctr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    Pracovní kapitál </a:t>
            </a:r>
          </a:p>
          <a:p>
            <a:pPr algn="ctr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  </a:t>
            </a:r>
            <a:r>
              <a:rPr lang="cs-CZ" sz="2400" dirty="0" smtClean="0"/>
              <a:t>= </a:t>
            </a:r>
            <a:r>
              <a:rPr lang="cs-CZ" sz="2400" b="1" dirty="0" smtClean="0"/>
              <a:t>Zásoby</a:t>
            </a:r>
            <a:r>
              <a:rPr lang="cs-CZ" sz="2400" dirty="0" smtClean="0"/>
              <a:t>+</a:t>
            </a:r>
            <a:r>
              <a:rPr lang="cs-CZ" sz="2400" b="1" dirty="0" smtClean="0"/>
              <a:t>Pohledávky</a:t>
            </a:r>
            <a:r>
              <a:rPr lang="cs-CZ" sz="2400" dirty="0" smtClean="0"/>
              <a:t>+</a:t>
            </a:r>
            <a:r>
              <a:rPr lang="cs-CZ" sz="2400" b="1" dirty="0" smtClean="0"/>
              <a:t>Finanční majetek </a:t>
            </a:r>
            <a:r>
              <a:rPr lang="cs-CZ" sz="2400" dirty="0" err="1" smtClean="0"/>
              <a:t>kr</a:t>
            </a:r>
            <a:r>
              <a:rPr lang="cs-CZ" sz="2400" dirty="0" smtClean="0"/>
              <a:t>.</a:t>
            </a:r>
          </a:p>
          <a:p>
            <a:pPr algn="ctr">
              <a:buNone/>
            </a:pPr>
            <a:endParaRPr lang="cs-CZ" sz="2400" dirty="0" smtClean="0"/>
          </a:p>
          <a:p>
            <a:pPr algn="ctr">
              <a:buNone/>
            </a:pPr>
            <a:endParaRPr lang="cs-CZ" sz="2400" dirty="0" smtClean="0"/>
          </a:p>
          <a:p>
            <a:pPr algn="ctr">
              <a:buNone/>
            </a:pP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Čistý pracovní kapitál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  </a:t>
            </a:r>
            <a:r>
              <a:rPr lang="cs-CZ" sz="2400" dirty="0" smtClean="0"/>
              <a:t>= </a:t>
            </a:r>
            <a:r>
              <a:rPr lang="cs-CZ" sz="2400" b="1" dirty="0" smtClean="0">
                <a:solidFill>
                  <a:srgbClr val="C00000"/>
                </a:solidFill>
              </a:rPr>
              <a:t>Pracovní kapitál </a:t>
            </a:r>
            <a:r>
              <a:rPr lang="cs-CZ" sz="2400" dirty="0" smtClean="0"/>
              <a:t>– </a:t>
            </a:r>
            <a:r>
              <a:rPr lang="cs-CZ" sz="2400" b="1" dirty="0" smtClean="0"/>
              <a:t>Závazky</a:t>
            </a:r>
            <a:r>
              <a:rPr lang="cs-CZ" sz="2400" dirty="0" smtClean="0"/>
              <a:t> </a:t>
            </a:r>
            <a:r>
              <a:rPr lang="cs-CZ" sz="2400" dirty="0" err="1" smtClean="0"/>
              <a:t>kr</a:t>
            </a:r>
            <a:r>
              <a:rPr lang="cs-CZ" sz="2400" dirty="0" smtClean="0"/>
              <a:t>.</a:t>
            </a:r>
          </a:p>
          <a:p>
            <a:pPr>
              <a:buNone/>
            </a:pPr>
            <a:r>
              <a:rPr lang="cs-CZ" sz="2400" dirty="0" smtClean="0"/>
              <a:t> 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1008112"/>
          </a:xfrm>
        </p:spPr>
        <p:txBody>
          <a:bodyPr anchor="ctr" anchorCtr="0">
            <a:normAutofit/>
          </a:bodyPr>
          <a:lstStyle/>
          <a:p>
            <a:pPr algn="ctr"/>
            <a:r>
              <a:rPr lang="cs-CZ" dirty="0" smtClean="0">
                <a:solidFill>
                  <a:schemeClr val="accent4"/>
                </a:solidFill>
              </a:rPr>
              <a:t>Finanční výkonnost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EBIT</a:t>
            </a:r>
            <a:r>
              <a:rPr lang="cs-CZ" dirty="0" smtClean="0"/>
              <a:t>  (</a:t>
            </a:r>
            <a:r>
              <a:rPr lang="cs-CZ" dirty="0" err="1" smtClean="0"/>
              <a:t>Earning</a:t>
            </a:r>
            <a:r>
              <a:rPr lang="cs-CZ" dirty="0" smtClean="0"/>
              <a:t> 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Interest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r>
              <a:rPr lang="cs-CZ" dirty="0" smtClean="0"/>
              <a:t>) </a:t>
            </a:r>
            <a:r>
              <a:rPr lang="cs-CZ" sz="2400" dirty="0" smtClean="0"/>
              <a:t>= provozní hospodářský výsledek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EBDIT</a:t>
            </a:r>
            <a:r>
              <a:rPr lang="cs-CZ" dirty="0" smtClean="0"/>
              <a:t> (</a:t>
            </a:r>
            <a:r>
              <a:rPr lang="cs-CZ" dirty="0" err="1" smtClean="0"/>
              <a:t>Earning</a:t>
            </a:r>
            <a:r>
              <a:rPr lang="cs-CZ" dirty="0" smtClean="0"/>
              <a:t> 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Depreciation</a:t>
            </a:r>
            <a:r>
              <a:rPr lang="cs-CZ" dirty="0" smtClean="0"/>
              <a:t>, </a:t>
            </a:r>
            <a:r>
              <a:rPr lang="cs-CZ" dirty="0" err="1" smtClean="0"/>
              <a:t>Interest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EBT</a:t>
            </a:r>
            <a:r>
              <a:rPr lang="cs-CZ" dirty="0" smtClean="0"/>
              <a:t> (</a:t>
            </a:r>
            <a:r>
              <a:rPr lang="cs-CZ" dirty="0" err="1" smtClean="0"/>
              <a:t>Earning</a:t>
            </a:r>
            <a:r>
              <a:rPr lang="cs-CZ" dirty="0" smtClean="0"/>
              <a:t> 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r>
              <a:rPr lang="cs-CZ" dirty="0" smtClean="0"/>
              <a:t>) </a:t>
            </a:r>
            <a:r>
              <a:rPr lang="cs-CZ" sz="2400" dirty="0" smtClean="0"/>
              <a:t>- zisk před  </a:t>
            </a:r>
          </a:p>
          <a:p>
            <a:pPr>
              <a:buNone/>
            </a:pPr>
            <a:r>
              <a:rPr lang="cs-CZ" sz="2400" dirty="0" smtClean="0"/>
              <a:t>                                 zdaněním = hrubý zisk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EAT</a:t>
            </a:r>
            <a:r>
              <a:rPr lang="cs-CZ" dirty="0" smtClean="0"/>
              <a:t> (</a:t>
            </a:r>
            <a:r>
              <a:rPr lang="cs-CZ" dirty="0" err="1" smtClean="0"/>
              <a:t>Earning</a:t>
            </a:r>
            <a:r>
              <a:rPr lang="cs-CZ" dirty="0" smtClean="0"/>
              <a:t> 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r>
              <a:rPr lang="cs-CZ" dirty="0" smtClean="0"/>
              <a:t>) </a:t>
            </a:r>
            <a:r>
              <a:rPr lang="cs-CZ" sz="2400" dirty="0" smtClean="0"/>
              <a:t>– zisk po zdanění </a:t>
            </a:r>
          </a:p>
          <a:p>
            <a:pPr>
              <a:buNone/>
            </a:pPr>
            <a:r>
              <a:rPr lang="cs-CZ" sz="2400" dirty="0" smtClean="0"/>
              <a:t>                                                 = čistý zisk</a:t>
            </a:r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1008112"/>
          </a:xfrm>
        </p:spPr>
        <p:txBody>
          <a:bodyPr anchor="ctr" anchorCtr="0">
            <a:norm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Poměrové ukazatele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ukazatele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 Rentability </a:t>
            </a:r>
            <a:r>
              <a:rPr lang="cs-CZ" b="1" dirty="0" smtClean="0"/>
              <a:t>–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poměřují zisk se zdroji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ukazatele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Likvidity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cs-CZ" sz="2400" dirty="0" smtClean="0"/>
              <a:t>schopnost promptně hradit své závazky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ukazatele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Aktivity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cs-CZ" sz="2400" dirty="0" smtClean="0"/>
              <a:t>měří efektivnost podnikatelské aktivity, využití zdrojů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ukazatele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Produktivity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cs-CZ" sz="2400" dirty="0" smtClean="0"/>
              <a:t>hodnotí rentabilní využití lidského kapitálu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ukazatele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Zadluženosti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cs-CZ" sz="2400" dirty="0" smtClean="0"/>
              <a:t>finanční struktura firmy z dlouhodobého hlediska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sz="24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1008112"/>
          </a:xfrm>
        </p:spPr>
        <p:txBody>
          <a:bodyPr anchor="ctr" anchorCtr="0">
            <a:normAutofit/>
          </a:bodyPr>
          <a:lstStyle/>
          <a:p>
            <a:pPr algn="ctr"/>
            <a:r>
              <a:rPr lang="cs-CZ" dirty="0" smtClean="0">
                <a:solidFill>
                  <a:schemeClr val="accent4"/>
                </a:solidFill>
              </a:rPr>
              <a:t>                         Rentabilita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/>
          <a:lstStyle/>
          <a:p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   Rentabilita vlastního kapitálu (</a:t>
            </a:r>
            <a:r>
              <a:rPr lang="cs-CZ" sz="2400" dirty="0" err="1" smtClean="0"/>
              <a:t>Return</a:t>
            </a:r>
            <a:r>
              <a:rPr lang="cs-CZ" sz="2400" dirty="0" smtClean="0"/>
              <a:t> On </a:t>
            </a:r>
            <a:r>
              <a:rPr lang="cs-CZ" sz="2400" dirty="0" err="1" smtClean="0"/>
              <a:t>Equity</a:t>
            </a:r>
            <a:r>
              <a:rPr lang="cs-CZ" sz="2400" dirty="0" smtClean="0"/>
              <a:t>) </a:t>
            </a:r>
          </a:p>
          <a:p>
            <a:pPr>
              <a:buNone/>
            </a:pPr>
            <a:r>
              <a:rPr lang="cs-CZ" sz="2400" b="1" dirty="0" smtClean="0"/>
              <a:t>   </a:t>
            </a:r>
            <a:r>
              <a:rPr lang="cs-CZ" b="1" dirty="0" smtClean="0"/>
              <a:t>ROE </a:t>
            </a:r>
            <a:r>
              <a:rPr lang="cs-CZ" sz="2400" dirty="0" smtClean="0"/>
              <a:t>= zisk po zdanění x 100 / vlastní kapitál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400" dirty="0" smtClean="0"/>
              <a:t>   Rentabilita tržeb (</a:t>
            </a:r>
            <a:r>
              <a:rPr lang="cs-CZ" sz="2400" dirty="0" err="1" smtClean="0"/>
              <a:t>Return</a:t>
            </a:r>
            <a:r>
              <a:rPr lang="cs-CZ" sz="2400" dirty="0" smtClean="0"/>
              <a:t> On </a:t>
            </a:r>
            <a:r>
              <a:rPr lang="cs-CZ" sz="2400" dirty="0" err="1" smtClean="0"/>
              <a:t>Sales</a:t>
            </a:r>
            <a:r>
              <a:rPr lang="cs-CZ" sz="2400" dirty="0" smtClean="0"/>
              <a:t>) </a:t>
            </a:r>
          </a:p>
          <a:p>
            <a:pPr>
              <a:buNone/>
            </a:pPr>
            <a:r>
              <a:rPr lang="cs-CZ" b="1" dirty="0" smtClean="0"/>
              <a:t>   ROS </a:t>
            </a:r>
            <a:r>
              <a:rPr lang="cs-CZ" sz="2400" dirty="0" smtClean="0"/>
              <a:t>= EBIT  x 100 / Tržby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rentabil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933056"/>
            <a:ext cx="4218776" cy="259228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1008112"/>
          </a:xfrm>
        </p:spPr>
        <p:txBody>
          <a:bodyPr anchor="ctr" anchorCtr="0">
            <a:normAutofit/>
          </a:bodyPr>
          <a:lstStyle/>
          <a:p>
            <a:pPr algn="ctr"/>
            <a:r>
              <a:rPr lang="cs-CZ" dirty="0" smtClean="0">
                <a:solidFill>
                  <a:schemeClr val="accent4"/>
                </a:solidFill>
              </a:rPr>
              <a:t>               Likvidita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              </a:t>
            </a:r>
            <a:r>
              <a:rPr lang="cs-CZ" dirty="0" smtClean="0">
                <a:solidFill>
                  <a:srgbClr val="C00000"/>
                </a:solidFill>
              </a:rPr>
              <a:t>Likvidita I. stupně </a:t>
            </a:r>
          </a:p>
          <a:p>
            <a:pPr>
              <a:buNone/>
            </a:pPr>
            <a:r>
              <a:rPr lang="cs-CZ" b="1" dirty="0" smtClean="0"/>
              <a:t>Cash ratio</a:t>
            </a:r>
            <a:r>
              <a:rPr lang="cs-CZ" sz="2400" b="1" dirty="0" smtClean="0"/>
              <a:t>=</a:t>
            </a:r>
            <a:r>
              <a:rPr lang="cs-CZ" b="1" dirty="0" smtClean="0"/>
              <a:t> </a:t>
            </a:r>
            <a:r>
              <a:rPr lang="cs-CZ" sz="2400" dirty="0" smtClean="0"/>
              <a:t>Finanční majetek / Závazky </a:t>
            </a:r>
            <a:r>
              <a:rPr lang="cs-CZ" sz="2400" dirty="0" err="1" smtClean="0"/>
              <a:t>kr</a:t>
            </a:r>
            <a:r>
              <a:rPr lang="cs-CZ" sz="2400" dirty="0" smtClean="0"/>
              <a:t>.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dirty="0" smtClean="0"/>
              <a:t>                 </a:t>
            </a:r>
            <a:r>
              <a:rPr lang="cs-CZ" dirty="0" smtClean="0">
                <a:solidFill>
                  <a:srgbClr val="C00000"/>
                </a:solidFill>
              </a:rPr>
              <a:t>Likvidita II. stupně </a:t>
            </a:r>
          </a:p>
          <a:p>
            <a:pPr>
              <a:buNone/>
            </a:pPr>
            <a:r>
              <a:rPr lang="cs-CZ" b="1" dirty="0" err="1" smtClean="0"/>
              <a:t>Quick</a:t>
            </a:r>
            <a:r>
              <a:rPr lang="cs-CZ" b="1" dirty="0" smtClean="0"/>
              <a:t> ratio</a:t>
            </a:r>
            <a:r>
              <a:rPr lang="cs-CZ" sz="2400" b="1" dirty="0" smtClean="0"/>
              <a:t>=</a:t>
            </a:r>
            <a:r>
              <a:rPr lang="cs-CZ" b="1" dirty="0" smtClean="0"/>
              <a:t> </a:t>
            </a:r>
            <a:r>
              <a:rPr lang="cs-CZ" sz="2400" dirty="0" smtClean="0"/>
              <a:t>Finanční </a:t>
            </a:r>
            <a:r>
              <a:rPr lang="cs-CZ" sz="2400" dirty="0" err="1" smtClean="0"/>
              <a:t>maj</a:t>
            </a:r>
            <a:r>
              <a:rPr lang="cs-CZ" sz="2400" dirty="0" smtClean="0"/>
              <a:t>.+Pohledávky </a:t>
            </a:r>
            <a:r>
              <a:rPr lang="cs-CZ" sz="2400" dirty="0" err="1" smtClean="0"/>
              <a:t>kr</a:t>
            </a:r>
            <a:r>
              <a:rPr lang="cs-CZ" sz="2400" dirty="0" smtClean="0"/>
              <a:t>. </a:t>
            </a:r>
          </a:p>
          <a:p>
            <a:pPr>
              <a:buNone/>
            </a:pPr>
            <a:r>
              <a:rPr lang="cs-CZ" sz="2400" dirty="0" smtClean="0"/>
              <a:t>                                              / Závazky </a:t>
            </a:r>
            <a:r>
              <a:rPr lang="cs-CZ" sz="2400" dirty="0" err="1" smtClean="0"/>
              <a:t>kr</a:t>
            </a:r>
            <a:r>
              <a:rPr lang="cs-CZ" sz="2400" dirty="0" smtClean="0"/>
              <a:t>. </a:t>
            </a:r>
            <a:r>
              <a:rPr lang="cs-CZ" dirty="0" smtClean="0"/>
              <a:t>                                                      </a:t>
            </a:r>
          </a:p>
          <a:p>
            <a:pPr>
              <a:buNone/>
            </a:pPr>
            <a:r>
              <a:rPr lang="cs-CZ" dirty="0" smtClean="0"/>
              <a:t>                 </a:t>
            </a:r>
            <a:r>
              <a:rPr lang="cs-CZ" dirty="0" smtClean="0">
                <a:solidFill>
                  <a:srgbClr val="C00000"/>
                </a:solidFill>
              </a:rPr>
              <a:t>Likvidita III. stupně </a:t>
            </a:r>
          </a:p>
          <a:p>
            <a:pPr>
              <a:buNone/>
            </a:pPr>
            <a:r>
              <a:rPr lang="cs-CZ" b="1" dirty="0" smtClean="0"/>
              <a:t>Celková likvidita</a:t>
            </a:r>
          </a:p>
          <a:p>
            <a:pPr>
              <a:buNone/>
            </a:pPr>
            <a:r>
              <a:rPr lang="cs-CZ" sz="2400" dirty="0" smtClean="0"/>
              <a:t>= (Oběžná aktiva - Pohledávky dl.) / Závazky </a:t>
            </a:r>
            <a:r>
              <a:rPr lang="cs-CZ" sz="2400" dirty="0" err="1" smtClean="0"/>
              <a:t>kr</a:t>
            </a:r>
            <a:r>
              <a:rPr lang="cs-CZ" sz="2400" dirty="0" smtClean="0"/>
              <a:t>.             </a:t>
            </a:r>
          </a:p>
          <a:p>
            <a:pPr>
              <a:buNone/>
            </a:pPr>
            <a:r>
              <a:rPr lang="cs-CZ" dirty="0" smtClean="0"/>
              <a:t>                                           </a:t>
            </a:r>
            <a:endParaRPr lang="cs-CZ" dirty="0"/>
          </a:p>
        </p:txBody>
      </p:sp>
      <p:pic>
        <p:nvPicPr>
          <p:cNvPr id="5" name="Obrázek 4" descr="peníz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869160"/>
            <a:ext cx="3456384" cy="165618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1008112"/>
          </a:xfrm>
        </p:spPr>
        <p:txBody>
          <a:bodyPr anchor="ctr" anchorCtr="0">
            <a:normAutofit/>
          </a:bodyPr>
          <a:lstStyle/>
          <a:p>
            <a:r>
              <a:rPr lang="cs-CZ" dirty="0" smtClean="0">
                <a:solidFill>
                  <a:schemeClr val="accent4"/>
                </a:solidFill>
              </a:rPr>
              <a:t>   ukazatele Aktivity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Obrat aktiv </a:t>
            </a:r>
            <a:r>
              <a:rPr lang="cs-CZ" dirty="0" smtClean="0"/>
              <a:t>= Tržby / Aktiva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kolikrát se aktiva obrátí v tržby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Doba obratu zásob =</a:t>
            </a:r>
            <a:r>
              <a:rPr lang="cs-CZ" dirty="0" smtClean="0"/>
              <a:t>Zásoby x 365 /Tržby</a:t>
            </a:r>
          </a:p>
          <a:p>
            <a:pPr>
              <a:buNone/>
            </a:pPr>
            <a:endParaRPr lang="cs-CZ" dirty="0" smtClean="0"/>
          </a:p>
          <a:p>
            <a:pPr lvl="0"/>
            <a:r>
              <a:rPr lang="cs-CZ" sz="2400" dirty="0" smtClean="0"/>
              <a:t>jak dlouho trvá než se zásoby obrátí </a:t>
            </a:r>
          </a:p>
          <a:p>
            <a:pPr lvl="0">
              <a:buNone/>
            </a:pPr>
            <a:r>
              <a:rPr lang="cs-CZ" sz="2400" dirty="0" smtClean="0"/>
              <a:t>        peníze → výroba → peníze</a:t>
            </a:r>
          </a:p>
          <a:p>
            <a:pPr lvl="0">
              <a:buNone/>
            </a:pPr>
            <a:r>
              <a:rPr lang="cs-CZ" sz="2400" dirty="0" smtClean="0"/>
              <a:t>(do 30 dní velice příznivé, nad 100 dní negativní vývoj, záleží však na odvětví)</a:t>
            </a:r>
          </a:p>
          <a:p>
            <a:pPr>
              <a:buNone/>
            </a:pPr>
            <a:endParaRPr lang="cs-CZ" dirty="0" smtClean="0"/>
          </a:p>
          <a:p>
            <a:pPr lvl="0">
              <a:buNone/>
            </a:pPr>
            <a:endParaRPr lang="cs-CZ" sz="2400" dirty="0" smtClean="0"/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dirty="0" smtClean="0"/>
              <a:t>                                           </a:t>
            </a:r>
            <a:endParaRPr lang="cs-CZ" dirty="0"/>
          </a:p>
        </p:txBody>
      </p:sp>
      <p:pic>
        <p:nvPicPr>
          <p:cNvPr id="5" name="Obrázek 4" descr="stažený soubor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149080"/>
            <a:ext cx="2448272" cy="237626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562" cy="1008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dirty="0" smtClean="0">
                <a:solidFill>
                  <a:schemeClr val="accent1"/>
                </a:solidFill>
              </a:rPr>
              <a:t>INFLACE </a:t>
            </a:r>
            <a:endParaRPr lang="cs-CZ" sz="4400" dirty="0">
              <a:solidFill>
                <a:schemeClr val="accent1"/>
              </a:solidFill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554538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	Inflace je </a:t>
            </a:r>
            <a:r>
              <a:rPr lang="cs-CZ" b="1" dirty="0" smtClean="0"/>
              <a:t>nárůst všeobecné cenové hladiny zboží a služeb</a:t>
            </a:r>
            <a:r>
              <a:rPr lang="cs-CZ" dirty="0" smtClean="0"/>
              <a:t> v ekonomice za určité časové období.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  Dochází ke znehodnocení peněz,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b="1" dirty="0" smtClean="0"/>
              <a:t>  kupní síla peněz klesá</a:t>
            </a:r>
            <a:endParaRPr lang="cs-CZ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21508" name="Picture 2" descr="pení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780928"/>
            <a:ext cx="45365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8" name="Picture 2" descr="C:\Users\Admin\Desktop\stažený sou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3524136" cy="236657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1008112"/>
          </a:xfrm>
        </p:spPr>
        <p:txBody>
          <a:bodyPr anchor="ctr" anchorCtr="0">
            <a:normAutofit/>
          </a:bodyPr>
          <a:lstStyle/>
          <a:p>
            <a:pPr algn="ctr"/>
            <a:r>
              <a:rPr lang="cs-CZ" dirty="0" smtClean="0">
                <a:solidFill>
                  <a:schemeClr val="accent4"/>
                </a:solidFill>
              </a:rPr>
              <a:t>                    Produktivita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30896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               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b="1" dirty="0" smtClean="0"/>
              <a:t>Tržby na zaměstnance </a:t>
            </a:r>
            <a:r>
              <a:rPr lang="cs-CZ" dirty="0" smtClean="0"/>
              <a:t>= roční tržby /  </a:t>
            </a:r>
          </a:p>
          <a:p>
            <a:pPr>
              <a:buNone/>
            </a:pPr>
            <a:r>
              <a:rPr lang="cs-CZ" dirty="0" smtClean="0"/>
              <a:t>                                  počet zaměstnanců</a:t>
            </a:r>
            <a:r>
              <a:rPr lang="cs-CZ" b="1" dirty="0" smtClean="0"/>
              <a:t>			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Přidaná hodnota na zaměstnance </a:t>
            </a:r>
          </a:p>
          <a:p>
            <a:pPr>
              <a:buNone/>
            </a:pPr>
            <a:r>
              <a:rPr lang="cs-CZ" dirty="0" smtClean="0"/>
              <a:t>= Přidaná hodnota / počet zaměstnanců</a:t>
            </a:r>
          </a:p>
          <a:p>
            <a:pPr>
              <a:buNone/>
            </a:pPr>
            <a:r>
              <a:rPr lang="cs-CZ" dirty="0" smtClean="0"/>
              <a:t>                                           </a:t>
            </a:r>
            <a:endParaRPr lang="cs-CZ" dirty="0"/>
          </a:p>
        </p:txBody>
      </p:sp>
      <p:pic>
        <p:nvPicPr>
          <p:cNvPr id="4" name="Obrázek 3" descr="pracovní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89040"/>
            <a:ext cx="3345546" cy="216024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1008112"/>
          </a:xfrm>
        </p:spPr>
        <p:txBody>
          <a:bodyPr anchor="ctr" anchorCtr="0">
            <a:normAutofit/>
          </a:bodyPr>
          <a:lstStyle/>
          <a:p>
            <a:pPr algn="ctr"/>
            <a:r>
              <a:rPr lang="cs-CZ" dirty="0" smtClean="0">
                <a:solidFill>
                  <a:schemeClr val="accent4"/>
                </a:solidFill>
              </a:rPr>
              <a:t>                   Zadluženost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Celková zadluženost </a:t>
            </a:r>
            <a:r>
              <a:rPr lang="cs-CZ" dirty="0" smtClean="0"/>
              <a:t>= cizí zdroje x 100 /  </a:t>
            </a:r>
          </a:p>
          <a:p>
            <a:pPr>
              <a:buNone/>
            </a:pPr>
            <a:r>
              <a:rPr lang="cs-CZ" dirty="0" smtClean="0"/>
              <a:t>                                      aktiva celkem</a:t>
            </a:r>
          </a:p>
          <a:p>
            <a:pPr lvl="0">
              <a:buNone/>
            </a:pPr>
            <a:r>
              <a:rPr lang="cs-CZ" sz="2000" dirty="0" smtClean="0"/>
              <a:t>      (30-60% svět průměr, nad 50% negativní vývoj)</a:t>
            </a:r>
          </a:p>
          <a:p>
            <a:pPr>
              <a:buNone/>
            </a:pPr>
            <a:r>
              <a:rPr lang="cs-CZ" sz="2000" dirty="0" smtClean="0"/>
              <a:t> 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Míra zadluženosti </a:t>
            </a:r>
            <a:r>
              <a:rPr lang="cs-CZ" dirty="0" smtClean="0"/>
              <a:t>= cizí zdroje x 100 / </a:t>
            </a:r>
          </a:p>
          <a:p>
            <a:pPr>
              <a:buNone/>
            </a:pPr>
            <a:r>
              <a:rPr lang="cs-CZ" dirty="0" smtClean="0"/>
              <a:t>                                   vlastní zdroje</a:t>
            </a:r>
          </a:p>
          <a:p>
            <a:pPr lvl="0">
              <a:buNone/>
            </a:pPr>
            <a:r>
              <a:rPr lang="cs-CZ" sz="1800" dirty="0" smtClean="0"/>
              <a:t>                                                     (menší než 70% = pozitivní)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pPr>
              <a:buNone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dirty="0" smtClean="0"/>
              <a:t>                                           </a:t>
            </a:r>
            <a:endParaRPr lang="cs-CZ" dirty="0"/>
          </a:p>
        </p:txBody>
      </p:sp>
      <p:pic>
        <p:nvPicPr>
          <p:cNvPr id="4" name="Obrázek 3" descr="bez názvu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509120"/>
            <a:ext cx="3096344" cy="172819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1124744"/>
            <a:ext cx="7772400" cy="2160239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dirty="0" smtClean="0">
                <a:solidFill>
                  <a:srgbClr val="00B050"/>
                </a:solidFill>
              </a:rPr>
              <a:t>Faktura</a:t>
            </a:r>
            <a:r>
              <a:rPr lang="cs-CZ" sz="4400" dirty="0" smtClean="0">
                <a:solidFill>
                  <a:srgbClr val="C00000"/>
                </a:solidFill>
              </a:rPr>
              <a:t/>
            </a:r>
            <a:br>
              <a:rPr lang="cs-CZ" sz="4400" dirty="0" smtClean="0">
                <a:solidFill>
                  <a:srgbClr val="C00000"/>
                </a:solidFill>
              </a:rPr>
            </a:br>
            <a:endParaRPr lang="cs-CZ" sz="4400" dirty="0">
              <a:solidFill>
                <a:srgbClr val="C00000"/>
              </a:solidFill>
            </a:endParaRPr>
          </a:p>
        </p:txBody>
      </p:sp>
      <p:pic>
        <p:nvPicPr>
          <p:cNvPr id="4" name="Obrázek 3" descr="otazní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73016"/>
            <a:ext cx="2592288" cy="273630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 doprava 2"/>
          <p:cNvSpPr/>
          <p:nvPr/>
        </p:nvSpPr>
        <p:spPr>
          <a:xfrm>
            <a:off x="611560" y="3140968"/>
            <a:ext cx="11521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 rot="10800000">
            <a:off x="7308304" y="3140968"/>
            <a:ext cx="11521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D:\SCANOVÁNÍ\faktura SZ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830083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2584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K čemu slouží faktura?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/>
          <a:lstStyle/>
          <a:p>
            <a:pPr algn="ctr">
              <a:buClr>
                <a:srgbClr val="C00000"/>
              </a:buClr>
              <a:buNone/>
            </a:pPr>
            <a:r>
              <a:rPr lang="cs-CZ" sz="3600" b="1" dirty="0" smtClean="0"/>
              <a:t>k</a:t>
            </a:r>
            <a:r>
              <a:rPr lang="cs-CZ" sz="3600" dirty="0" smtClean="0"/>
              <a:t> </a:t>
            </a:r>
            <a:r>
              <a:rPr lang="cs-CZ" sz="3600" b="1" dirty="0" smtClean="0"/>
              <a:t>bezhotovostní formě placení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cs-CZ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podklad pro platbu </a:t>
            </a:r>
            <a:r>
              <a:rPr lang="cs-CZ" b="1" dirty="0" smtClean="0"/>
              <a:t>za dodané zboží</a:t>
            </a:r>
          </a:p>
          <a:p>
            <a:pPr>
              <a:buClr>
                <a:srgbClr val="C00000"/>
              </a:buClr>
              <a:buNone/>
            </a:pPr>
            <a:endParaRPr lang="cs-CZ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doklad nezbytný pro </a:t>
            </a:r>
            <a:r>
              <a:rPr lang="cs-CZ" b="1" dirty="0" smtClean="0"/>
              <a:t>celní projednání</a:t>
            </a:r>
          </a:p>
          <a:p>
            <a:pPr>
              <a:buClr>
                <a:srgbClr val="C00000"/>
              </a:buClr>
              <a:buNone/>
            </a:pPr>
            <a:r>
              <a:rPr lang="cs-CZ" b="1" dirty="0" smtClean="0"/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doklad pro </a:t>
            </a:r>
            <a:r>
              <a:rPr lang="cs-CZ" b="1" dirty="0" smtClean="0"/>
              <a:t>splnění podmínek </a:t>
            </a:r>
            <a:r>
              <a:rPr lang="cs-CZ" dirty="0" smtClean="0"/>
              <a:t>(zejména akreditivu, čerpání úvěru)</a:t>
            </a:r>
          </a:p>
          <a:p>
            <a:pPr>
              <a:buClr>
                <a:srgbClr val="C00000"/>
              </a:buClr>
              <a:buNone/>
            </a:pPr>
            <a:r>
              <a:rPr lang="cs-CZ" dirty="0" smtClean="0"/>
              <a:t>       </a:t>
            </a:r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794568" cy="735360"/>
          </a:xfrm>
        </p:spPr>
        <p:txBody>
          <a:bodyPr anchor="ctr" anchorCtr="0">
            <a:norm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Náležitosti faktury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27984" y="1196752"/>
            <a:ext cx="4320480" cy="5328592"/>
          </a:xfrm>
        </p:spPr>
        <p:txBody>
          <a:bodyPr/>
          <a:lstStyle/>
          <a:p>
            <a:pPr lvl="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označení „Faktura“</a:t>
            </a:r>
          </a:p>
          <a:p>
            <a:pPr lvl="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dodavatel (adresa shodná s OR + IČ + DIČ)</a:t>
            </a:r>
          </a:p>
          <a:p>
            <a:pPr lvl="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zmínka o zápisu podnikatele </a:t>
            </a:r>
          </a:p>
          <a:p>
            <a:pPr lvl="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evidenční číslo faktury (variabilní  symbol)</a:t>
            </a:r>
          </a:p>
          <a:p>
            <a:pPr lvl="0">
              <a:spcBef>
                <a:spcPts val="400"/>
              </a:spcBef>
              <a:buClr>
                <a:srgbClr val="C00000"/>
              </a:buClr>
            </a:pPr>
            <a:r>
              <a:rPr lang="cs-CZ" dirty="0" smtClean="0"/>
              <a:t>      v živnostenském rejstříku</a:t>
            </a:r>
          </a:p>
          <a:p>
            <a:pPr lvl="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odběratel (adresa shodná s OR + IČ + DIČ)</a:t>
            </a:r>
          </a:p>
          <a:p>
            <a:pPr lvl="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bankovní účet (IBAN, SWIFT/BIC), př.    </a:t>
            </a:r>
          </a:p>
          <a:p>
            <a:pPr lvl="0">
              <a:spcBef>
                <a:spcPts val="400"/>
              </a:spcBef>
              <a:buClr>
                <a:srgbClr val="C00000"/>
              </a:buClr>
            </a:pPr>
            <a:r>
              <a:rPr lang="cs-CZ" dirty="0" smtClean="0"/>
              <a:t>   </a:t>
            </a:r>
            <a:r>
              <a:rPr lang="pl-PL" dirty="0" smtClean="0"/>
              <a:t>CZ96 0100 0000 0003 3594 4361,  </a:t>
            </a:r>
          </a:p>
          <a:p>
            <a:pPr lvl="0">
              <a:spcBef>
                <a:spcPts val="400"/>
              </a:spcBef>
              <a:buClr>
                <a:srgbClr val="C00000"/>
              </a:buClr>
            </a:pPr>
            <a:r>
              <a:rPr lang="pl-PL" dirty="0" smtClean="0"/>
              <a:t>   </a:t>
            </a:r>
            <a:r>
              <a:rPr lang="cs-CZ" dirty="0" smtClean="0"/>
              <a:t>KOMBCZPP</a:t>
            </a:r>
          </a:p>
          <a:p>
            <a:pPr lvl="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číslo objednávky</a:t>
            </a:r>
          </a:p>
          <a:p>
            <a:pPr lvl="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datum vystavení faktury, datum  splatnosti   </a:t>
            </a:r>
          </a:p>
          <a:p>
            <a:pPr lvl="0">
              <a:spcBef>
                <a:spcPts val="400"/>
              </a:spcBef>
              <a:buClr>
                <a:srgbClr val="C00000"/>
              </a:buClr>
            </a:pPr>
            <a:r>
              <a:rPr lang="cs-CZ" dirty="0" smtClean="0"/>
              <a:t>                                                      (14 dní)</a:t>
            </a:r>
          </a:p>
          <a:p>
            <a:pPr lvl="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datum uskutečnění zdanitelného plnění </a:t>
            </a:r>
          </a:p>
          <a:p>
            <a:pPr lvl="0">
              <a:spcBef>
                <a:spcPts val="400"/>
              </a:spcBef>
              <a:buClr>
                <a:srgbClr val="C00000"/>
              </a:buClr>
            </a:pPr>
            <a:r>
              <a:rPr lang="cs-CZ" dirty="0" smtClean="0"/>
              <a:t>(bývá shodné s dat.vystavení, u plátce DPH)                   </a:t>
            </a:r>
          </a:p>
          <a:p>
            <a:pPr lvl="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název služby, zboží</a:t>
            </a:r>
          </a:p>
          <a:p>
            <a:pPr lvl="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množství</a:t>
            </a:r>
          </a:p>
          <a:p>
            <a:pPr lvl="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cena za jednotku</a:t>
            </a:r>
          </a:p>
          <a:p>
            <a:pPr lvl="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cena celkem (základ daně)</a:t>
            </a:r>
          </a:p>
          <a:p>
            <a:pPr lvl="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sazba DPH + cena vč. DPH</a:t>
            </a:r>
          </a:p>
          <a:p>
            <a:pPr lvl="0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razítko + podpis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9" name="Zástupný symbol pro obsah 8" descr="faktura-dph.pn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764704"/>
            <a:ext cx="3672408" cy="504056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661248"/>
            <a:ext cx="8183880" cy="86409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Druhy faktur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pPr lvl="0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cs-CZ" sz="2000" b="1" dirty="0" smtClean="0">
                <a:solidFill>
                  <a:srgbClr val="C00000"/>
                </a:solidFill>
              </a:rPr>
              <a:t>vystavené</a:t>
            </a:r>
            <a:r>
              <a:rPr lang="cs-CZ" sz="2000" b="1" dirty="0" smtClean="0"/>
              <a:t> </a:t>
            </a:r>
            <a:r>
              <a:rPr lang="cs-CZ" sz="2000" dirty="0" smtClean="0"/>
              <a:t>- vystavujeme našim dodavatelům za suroviny, materiál, zboží…</a:t>
            </a:r>
          </a:p>
          <a:p>
            <a:pPr lvl="0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cs-CZ" sz="2000" b="1" dirty="0" smtClean="0">
                <a:solidFill>
                  <a:srgbClr val="C00000"/>
                </a:solidFill>
              </a:rPr>
              <a:t>přijaté</a:t>
            </a:r>
            <a:r>
              <a:rPr lang="cs-CZ" sz="2000" dirty="0" smtClean="0"/>
              <a:t> – vystavujeme našim odběratelům za naše služby, výrobky…</a:t>
            </a:r>
          </a:p>
          <a:p>
            <a:pPr lvl="0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cs-CZ" sz="2000" b="1" dirty="0" smtClean="0">
                <a:solidFill>
                  <a:srgbClr val="C00000"/>
                </a:solidFill>
              </a:rPr>
              <a:t>zálohové</a:t>
            </a:r>
            <a:r>
              <a:rPr lang="cs-CZ" sz="2000" b="1" dirty="0" smtClean="0"/>
              <a:t> </a:t>
            </a:r>
            <a:r>
              <a:rPr lang="cs-CZ" sz="2000" dirty="0" smtClean="0"/>
              <a:t>– záloha na zboží, materiál apod. (neúčtuje se, samostatná číselná řada těchto faktur)</a:t>
            </a:r>
          </a:p>
          <a:p>
            <a:pPr lvl="0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cs-CZ" sz="2000" b="1" dirty="0" smtClean="0">
                <a:solidFill>
                  <a:srgbClr val="C00000"/>
                </a:solidFill>
              </a:rPr>
              <a:t>dobropis</a:t>
            </a:r>
            <a:r>
              <a:rPr lang="cs-CZ" sz="2000" b="1" dirty="0" smtClean="0"/>
              <a:t> </a:t>
            </a:r>
            <a:r>
              <a:rPr lang="cs-CZ" sz="2000" dirty="0" smtClean="0"/>
              <a:t>– ponižuje hodnotu vystavené fa (např. část zboží se reklamuje, na toto vadné zboží vystavíme tuto dodatečnou fakturu, nutný opravný daňový doklad na DPH)</a:t>
            </a:r>
          </a:p>
          <a:p>
            <a:pPr lvl="0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cs-CZ" sz="2000" b="1" dirty="0" smtClean="0">
                <a:solidFill>
                  <a:srgbClr val="C00000"/>
                </a:solidFill>
              </a:rPr>
              <a:t>vrubopis</a:t>
            </a:r>
            <a:r>
              <a:rPr lang="cs-CZ" sz="2000" b="1" dirty="0" smtClean="0"/>
              <a:t> </a:t>
            </a:r>
            <a:r>
              <a:rPr lang="cs-CZ" sz="2000" dirty="0" smtClean="0"/>
              <a:t>– doúčtování původní hodnoty fa (např. bylo dodáno více zboží, než bylo fakturováno, nutný opravný daňový doklad na DPH)</a:t>
            </a:r>
          </a:p>
          <a:p>
            <a:pPr lvl="0"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cs-CZ" sz="2000" b="1" dirty="0" err="1" smtClean="0">
                <a:solidFill>
                  <a:srgbClr val="C00000"/>
                </a:solidFill>
              </a:rPr>
              <a:t>proforma</a:t>
            </a:r>
            <a:r>
              <a:rPr lang="cs-CZ" sz="2000" b="1" dirty="0" smtClean="0">
                <a:solidFill>
                  <a:srgbClr val="C00000"/>
                </a:solidFill>
              </a:rPr>
              <a:t> faktura </a:t>
            </a:r>
            <a:r>
              <a:rPr lang="cs-CZ" sz="2000" dirty="0" smtClean="0"/>
              <a:t>– předběžná, informativní</a:t>
            </a:r>
          </a:p>
          <a:p>
            <a:pPr lvl="0">
              <a:spcAft>
                <a:spcPts val="1200"/>
              </a:spcAft>
              <a:buClrTx/>
              <a:buFont typeface="Wingdings" pitchFamily="2" charset="2"/>
              <a:buChar char="Ø"/>
            </a:pPr>
            <a:r>
              <a:rPr lang="cs-CZ" sz="2000" dirty="0" smtClean="0"/>
              <a:t>konzulární faktura (pro dovozní licenci) a celní faktura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5661248"/>
            <a:ext cx="8183562" cy="792088"/>
          </a:xfrm>
        </p:spPr>
        <p:txBody>
          <a:bodyPr>
            <a:normAutofit/>
          </a:bodyPr>
          <a:lstStyle/>
          <a:p>
            <a:r>
              <a:rPr lang="cs-CZ" dirty="0" smtClean="0"/>
              <a:t>    </a:t>
            </a:r>
            <a:r>
              <a:rPr lang="cs-CZ" dirty="0" smtClean="0">
                <a:solidFill>
                  <a:srgbClr val="C00000"/>
                </a:solidFill>
              </a:rPr>
              <a:t>Hotovostní forma placení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6" name="Zástupný symbol pro obsah 5" descr="výdajový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3672408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Zástupný symbol pro obsah 8" descr="příjmový dokla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4104456" cy="3312368"/>
          </a:xfrm>
          <a:ln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539552" y="479715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2x (originál patří vždy plátci)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479715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sz="2400" dirty="0" smtClean="0"/>
              <a:t>1x (kopie výjimečně   </a:t>
            </a:r>
          </a:p>
          <a:p>
            <a:r>
              <a:rPr lang="cs-CZ" sz="2400" dirty="0" smtClean="0"/>
              <a:t>        příjemci peněz)</a:t>
            </a:r>
            <a:endParaRPr lang="cs-CZ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411760" y="1628800"/>
          <a:ext cx="410445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2411760" y="4005064"/>
          <a:ext cx="403244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588224" y="1916832"/>
            <a:ext cx="504056" cy="1296144"/>
          </a:xfrm>
          <a:prstGeom prst="upArrow">
            <a:avLst>
              <a:gd name="adj1" fmla="val 50000"/>
              <a:gd name="adj2" fmla="val 95588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rot="10800000">
            <a:off x="6588224" y="4365104"/>
            <a:ext cx="504056" cy="1296144"/>
          </a:xfrm>
          <a:prstGeom prst="upArrow">
            <a:avLst>
              <a:gd name="adj1" fmla="val 50000"/>
              <a:gd name="adj2" fmla="val 9621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83568" y="40466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accent5"/>
                </a:solidFill>
              </a:rPr>
              <a:t>Vztah fakturace k hospodářskému výsledku</a:t>
            </a:r>
            <a:endParaRPr lang="cs-CZ" sz="32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13" y="620713"/>
            <a:ext cx="7772400" cy="2663825"/>
          </a:xfrm>
        </p:spPr>
        <p:txBody>
          <a:bodyPr anchor="t">
            <a:normAutofit/>
          </a:bodyPr>
          <a:lstStyle/>
          <a:p>
            <a:pPr algn="ctr">
              <a:defRPr/>
            </a:pP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sz="4800" dirty="0" smtClean="0">
                <a:solidFill>
                  <a:srgbClr val="C00000"/>
                </a:solidFill>
              </a:rPr>
              <a:t>MAKROEKONOMIE</a:t>
            </a:r>
            <a:endParaRPr lang="cs-CZ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5013325"/>
            <a:ext cx="8183562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dirty="0" smtClean="0">
                <a:solidFill>
                  <a:schemeClr val="accent1"/>
                </a:solidFill>
              </a:rPr>
              <a:t>INFLACE</a:t>
            </a:r>
            <a:endParaRPr lang="cs-CZ" sz="5400" dirty="0">
              <a:solidFill>
                <a:schemeClr val="accent1"/>
              </a:solidFill>
            </a:endParaRPr>
          </a:p>
        </p:txBody>
      </p:sp>
      <p:sp>
        <p:nvSpPr>
          <p:cNvPr id="22531" name="Zástupný symbol pro text 2"/>
          <p:cNvSpPr>
            <a:spLocks noGrp="1"/>
          </p:cNvSpPr>
          <p:nvPr>
            <p:ph type="body" idx="1"/>
          </p:nvPr>
        </p:nvSpPr>
        <p:spPr>
          <a:xfrm>
            <a:off x="611188" y="620713"/>
            <a:ext cx="3932237" cy="792162"/>
          </a:xfrm>
        </p:spPr>
        <p:txBody>
          <a:bodyPr/>
          <a:lstStyle/>
          <a:p>
            <a:pPr algn="ctr" eaLnBrk="1" hangingPunct="1"/>
            <a:r>
              <a:rPr lang="cs-CZ" smtClean="0"/>
              <a:t>1000 Kč</a:t>
            </a:r>
          </a:p>
        </p:txBody>
      </p:sp>
      <p:sp>
        <p:nvSpPr>
          <p:cNvPr id="22532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/>
          <a:lstStyle/>
          <a:p>
            <a:pPr algn="ctr" eaLnBrk="1" hangingPunct="1"/>
            <a:r>
              <a:rPr lang="cs-CZ" smtClean="0"/>
              <a:t>1000 Kč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8013" y="1447800"/>
            <a:ext cx="3930650" cy="3489325"/>
          </a:xfrm>
        </p:spPr>
        <p:txBody>
          <a:bodyPr/>
          <a:lstStyle/>
          <a:p>
            <a:pPr algn="ctr" eaLnBrk="1" hangingPunct="1"/>
            <a:r>
              <a:rPr lang="cs-CZ" smtClean="0">
                <a:latin typeface="Utsaah" pitchFamily="34" charset="0"/>
                <a:cs typeface="Utsaah" pitchFamily="34" charset="0"/>
              </a:rPr>
              <a:t>Ø </a:t>
            </a:r>
            <a:r>
              <a:rPr lang="cs-CZ" smtClean="0"/>
              <a:t>míra inflace </a:t>
            </a:r>
            <a:r>
              <a:rPr lang="cs-CZ" sz="2800" b="1" smtClean="0">
                <a:solidFill>
                  <a:srgbClr val="FF0000"/>
                </a:solidFill>
              </a:rPr>
              <a:t>1,4%</a:t>
            </a:r>
          </a:p>
          <a:p>
            <a:pPr algn="ctr"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/>
            <a:endParaRPr lang="cs-CZ" smtClean="0">
              <a:solidFill>
                <a:srgbClr val="FF0000"/>
              </a:solidFill>
            </a:endParaRPr>
          </a:p>
          <a:p>
            <a:pPr eaLnBrk="1" hangingPunct="1"/>
            <a:endParaRPr lang="cs-CZ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cs-CZ" smtClean="0"/>
              <a:t>za 20 let </a:t>
            </a:r>
            <a:r>
              <a:rPr lang="cs-CZ" sz="3600" smtClean="0">
                <a:solidFill>
                  <a:srgbClr val="FF0000"/>
                </a:solidFill>
              </a:rPr>
              <a:t>750 Kč</a:t>
            </a:r>
          </a:p>
          <a:p>
            <a:pPr eaLnBrk="1" hangingPunct="1"/>
            <a:endParaRPr lang="cs-CZ" smtClean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963" y="1447800"/>
            <a:ext cx="3930650" cy="3489325"/>
          </a:xfrm>
        </p:spPr>
        <p:txBody>
          <a:bodyPr/>
          <a:lstStyle/>
          <a:p>
            <a:pPr algn="ctr" eaLnBrk="1" hangingPunct="1"/>
            <a:r>
              <a:rPr lang="cs-CZ" smtClean="0">
                <a:latin typeface="Utsaah" pitchFamily="34" charset="0"/>
                <a:cs typeface="Utsaah" pitchFamily="34" charset="0"/>
              </a:rPr>
              <a:t>Ø </a:t>
            </a:r>
            <a:r>
              <a:rPr lang="cs-CZ" smtClean="0"/>
              <a:t>míra inflace </a:t>
            </a:r>
            <a:r>
              <a:rPr lang="cs-CZ" sz="2800" b="1" smtClean="0">
                <a:solidFill>
                  <a:srgbClr val="FF0000"/>
                </a:solidFill>
              </a:rPr>
              <a:t>3%</a:t>
            </a:r>
          </a:p>
          <a:p>
            <a:pPr algn="ctr"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endParaRPr lang="cs-CZ" smtClean="0">
              <a:solidFill>
                <a:srgbClr val="FF0000"/>
              </a:solidFill>
            </a:endParaRPr>
          </a:p>
          <a:p>
            <a:pPr eaLnBrk="1" hangingPunct="1"/>
            <a:endParaRPr lang="cs-CZ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cs-CZ" smtClean="0"/>
              <a:t>za 20 let </a:t>
            </a:r>
            <a:r>
              <a:rPr lang="cs-CZ" sz="3600" smtClean="0">
                <a:solidFill>
                  <a:srgbClr val="FF0000"/>
                </a:solidFill>
              </a:rPr>
              <a:t>540 Kč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183880" cy="76352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Hrubý domácí produkt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30352"/>
            <a:ext cx="8568952" cy="5202904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cs-CZ" b="1" dirty="0" smtClean="0"/>
              <a:t>HDP </a:t>
            </a:r>
            <a:r>
              <a:rPr lang="cs-CZ" dirty="0" smtClean="0"/>
              <a:t>= hodnota </a:t>
            </a:r>
            <a:r>
              <a:rPr lang="cs-CZ" u="sng" dirty="0" smtClean="0"/>
              <a:t>všech</a:t>
            </a:r>
            <a:r>
              <a:rPr lang="cs-CZ" dirty="0" smtClean="0"/>
              <a:t> nových </a:t>
            </a:r>
            <a:r>
              <a:rPr lang="cs-CZ" u="sng" dirty="0" smtClean="0"/>
              <a:t>finálních</a:t>
            </a:r>
            <a:r>
              <a:rPr lang="cs-CZ" dirty="0" smtClean="0"/>
              <a:t> </a:t>
            </a:r>
            <a:r>
              <a:rPr lang="cs-CZ" u="sng" dirty="0" smtClean="0"/>
              <a:t>statků </a:t>
            </a:r>
            <a:r>
              <a:rPr lang="cs-CZ" dirty="0" smtClean="0"/>
              <a:t>a </a:t>
            </a:r>
            <a:r>
              <a:rPr lang="cs-CZ" u="sng" dirty="0" smtClean="0"/>
              <a:t>služeb vyrobených </a:t>
            </a:r>
            <a:r>
              <a:rPr lang="cs-CZ" dirty="0" smtClean="0"/>
              <a:t>v dané zemi za jeden rok, vyjádřená v tržních cenách</a:t>
            </a:r>
            <a:r>
              <a:rPr lang="cs-CZ" u="sng" dirty="0" smtClean="0"/>
              <a:t> 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HDP = spotřeba + investice + vládní výdaje + čistý vývoz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        </a:t>
            </a:r>
            <a:r>
              <a:rPr lang="cs-CZ" sz="2000" b="1" dirty="0" smtClean="0"/>
              <a:t>= výdajová metoda (produktová, spotřební)</a:t>
            </a:r>
          </a:p>
          <a:p>
            <a:pPr>
              <a:buNone/>
            </a:pPr>
            <a:endParaRPr lang="cs-CZ" sz="20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b="1" dirty="0" smtClean="0"/>
              <a:t>Spotřeba</a:t>
            </a:r>
            <a:r>
              <a:rPr lang="cs-CZ" sz="2000" dirty="0" smtClean="0"/>
              <a:t>: výdaje domácností na zboží a služby </a:t>
            </a:r>
          </a:p>
          <a:p>
            <a:pPr>
              <a:buClr>
                <a:srgbClr val="C00000"/>
              </a:buClr>
              <a:buNone/>
            </a:pPr>
            <a:r>
              <a:rPr lang="cs-CZ" sz="2000" dirty="0" smtClean="0"/>
              <a:t>                                (s výjimkou nových bytů)</a:t>
            </a: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b="1" dirty="0" smtClean="0"/>
              <a:t>Investice</a:t>
            </a:r>
            <a:r>
              <a:rPr lang="cs-CZ" sz="2000" dirty="0" smtClean="0"/>
              <a:t>: výdaje na kapitálového vybavení, stroje a zařízení, zásoby a budovy a na koupi nových bytů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b="1" dirty="0" smtClean="0"/>
              <a:t>Vládní výdaje</a:t>
            </a:r>
            <a:r>
              <a:rPr lang="cs-CZ" sz="2000" dirty="0" smtClean="0"/>
              <a:t>: </a:t>
            </a:r>
            <a:r>
              <a:rPr lang="cs-CZ" sz="2000" dirty="0" err="1" smtClean="0"/>
              <a:t>výdaje</a:t>
            </a:r>
            <a:r>
              <a:rPr lang="cs-CZ" sz="2000" dirty="0" smtClean="0"/>
              <a:t> vlády, místní správy a neziskových organizací na nákup zboží a služeb (nikoliv sociální výdaje)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000" b="1" dirty="0" smtClean="0"/>
              <a:t>Čistý vývoz</a:t>
            </a:r>
            <a:r>
              <a:rPr lang="cs-CZ" sz="2000" dirty="0" smtClean="0"/>
              <a:t>: rozdíl mezi příjmy z vyvezeného zboží (vývoz) a domácími výdaji na zahraniční zboží (dovoz)</a:t>
            </a:r>
            <a:endParaRPr lang="cs-CZ" sz="2000" dirty="0"/>
          </a:p>
        </p:txBody>
      </p:sp>
    </p:spTree>
  </p:cSld>
  <p:clrMapOvr>
    <a:masterClrMapping/>
  </p:clrMapOvr>
  <p:transition>
    <p:wheel spokes="2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183880" cy="69152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HDP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/>
          <a:lstStyle/>
          <a:p>
            <a:r>
              <a:rPr lang="cs-CZ" dirty="0" smtClean="0"/>
              <a:t>Produktová metoda (odvětvová, výrobní)</a:t>
            </a:r>
          </a:p>
          <a:p>
            <a:pPr>
              <a:buNone/>
            </a:pPr>
            <a:r>
              <a:rPr lang="cs-CZ" sz="2400" dirty="0" smtClean="0"/>
              <a:t>  </a:t>
            </a:r>
            <a:r>
              <a:rPr lang="cs-CZ" sz="2000" dirty="0" smtClean="0"/>
              <a:t> HDP = suma hodnot přidaných zpracováním </a:t>
            </a:r>
          </a:p>
          <a:p>
            <a:pPr>
              <a:buNone/>
            </a:pPr>
            <a:r>
              <a:rPr lang="cs-CZ" sz="2000" dirty="0" smtClean="0"/>
              <a:t>             (VA = </a:t>
            </a:r>
            <a:r>
              <a:rPr lang="cs-CZ" sz="2000" dirty="0" err="1" smtClean="0"/>
              <a:t>value</a:t>
            </a:r>
            <a:r>
              <a:rPr lang="cs-CZ" sz="2000" dirty="0" smtClean="0"/>
              <a:t> </a:t>
            </a:r>
            <a:r>
              <a:rPr lang="cs-CZ" sz="2000" dirty="0" err="1" smtClean="0"/>
              <a:t>added</a:t>
            </a:r>
            <a:r>
              <a:rPr lang="cs-CZ" sz="2000" dirty="0" smtClean="0"/>
              <a:t> = přidaná hodnota)</a:t>
            </a:r>
          </a:p>
          <a:p>
            <a:endParaRPr lang="cs-CZ" dirty="0" smtClean="0"/>
          </a:p>
          <a:p>
            <a:r>
              <a:rPr lang="cs-CZ" dirty="0" smtClean="0"/>
              <a:t>Důchodová metoda (příjmová)</a:t>
            </a:r>
          </a:p>
          <a:p>
            <a:pPr>
              <a:buNone/>
            </a:pPr>
            <a:r>
              <a:rPr lang="cs-CZ" sz="2400" dirty="0" smtClean="0"/>
              <a:t>   </a:t>
            </a:r>
            <a:r>
              <a:rPr lang="cs-CZ" sz="2000" dirty="0" smtClean="0"/>
              <a:t>HDP = součet prvotních důchodů za národní hospodářství    </a:t>
            </a:r>
          </a:p>
          <a:p>
            <a:pPr>
              <a:buNone/>
            </a:pPr>
            <a:r>
              <a:rPr lang="cs-CZ" sz="2000" dirty="0" smtClean="0"/>
              <a:t>           = hrubé mzdy, čisté úroky (přijaté-zaplacené), renty,   </a:t>
            </a:r>
          </a:p>
          <a:p>
            <a:pPr>
              <a:buNone/>
            </a:pPr>
            <a:r>
              <a:rPr lang="cs-CZ" sz="2000" dirty="0" smtClean="0"/>
              <a:t>              příjmy ze </a:t>
            </a:r>
            <a:r>
              <a:rPr lang="cs-CZ" sz="2000" dirty="0" err="1" smtClean="0"/>
              <a:t>samozaměstnávání</a:t>
            </a:r>
            <a:r>
              <a:rPr lang="cs-CZ" sz="2000" dirty="0" smtClean="0"/>
              <a:t>, zisk 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400" dirty="0" smtClean="0"/>
              <a:t>Čistý domácí produkt </a:t>
            </a:r>
            <a:r>
              <a:rPr lang="cs-CZ" sz="2000" dirty="0" smtClean="0"/>
              <a:t>= HDP – amortizace (obnovovací  </a:t>
            </a:r>
          </a:p>
          <a:p>
            <a:pPr>
              <a:buNone/>
            </a:pPr>
            <a:r>
              <a:rPr lang="cs-CZ" sz="2000" dirty="0" smtClean="0"/>
              <a:t>                                                                      investice)</a:t>
            </a:r>
          </a:p>
          <a:p>
            <a:pPr>
              <a:buNone/>
            </a:pPr>
            <a:r>
              <a:rPr lang="cs-CZ" sz="2400" dirty="0" smtClean="0"/>
              <a:t>Hrubý národní produkt </a:t>
            </a:r>
            <a:r>
              <a:rPr lang="cs-CZ" sz="2000" dirty="0" smtClean="0"/>
              <a:t>= HDP + čistý příjem z majetku 						v zahraničí</a:t>
            </a:r>
            <a:endParaRPr lang="cs-CZ" sz="2000" dirty="0"/>
          </a:p>
        </p:txBody>
      </p:sp>
    </p:spTree>
  </p:cSld>
  <p:clrMapOvr>
    <a:masterClrMapping/>
  </p:clrMapOvr>
  <p:transition>
    <p:wheel spokes="2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8183880" cy="69152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HDP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b="1" dirty="0" smtClean="0"/>
              <a:t>reálný HDP </a:t>
            </a:r>
            <a:r>
              <a:rPr lang="cs-CZ" dirty="0" smtClean="0"/>
              <a:t>= produkce zboží a služeb ohodnocená stálými cenami </a:t>
            </a:r>
          </a:p>
          <a:p>
            <a:r>
              <a:rPr lang="cs-CZ" sz="2400" dirty="0" smtClean="0"/>
              <a:t>deflátor= nominální HDP/reálný HDP x 100</a:t>
            </a:r>
          </a:p>
          <a:p>
            <a:endParaRPr lang="cs-CZ" dirty="0" smtClean="0"/>
          </a:p>
          <a:p>
            <a:r>
              <a:rPr lang="cs-CZ" dirty="0" smtClean="0"/>
              <a:t>HDP ČR za rok 2018 = 5,3 bilionů Kč</a:t>
            </a:r>
          </a:p>
          <a:p>
            <a:r>
              <a:rPr lang="cs-CZ" dirty="0" smtClean="0"/>
              <a:t>HDP na obyvatele ČR = 530 tis.Kč</a:t>
            </a:r>
          </a:p>
          <a:p>
            <a:pPr>
              <a:buNone/>
            </a:pPr>
            <a:endParaRPr lang="cs-CZ" dirty="0" smtClean="0"/>
          </a:p>
          <a:p>
            <a:r>
              <a:rPr lang="cs-CZ" sz="2400" b="1" dirty="0" smtClean="0"/>
              <a:t>HDP na obyvatele </a:t>
            </a:r>
            <a:r>
              <a:rPr lang="cs-CZ" sz="2400" dirty="0" smtClean="0"/>
              <a:t>měří příjmy (i výdaje) průměrného člověka v ekonomice</a:t>
            </a:r>
          </a:p>
          <a:p>
            <a:r>
              <a:rPr lang="cs-CZ" sz="2400" dirty="0" smtClean="0"/>
              <a:t>měří ekonomický blahobyt v dané zemi</a:t>
            </a:r>
          </a:p>
          <a:p>
            <a:pPr>
              <a:buNone/>
            </a:pPr>
            <a:r>
              <a:rPr lang="cs-CZ" sz="2400" dirty="0" smtClean="0"/>
              <a:t> </a:t>
            </a:r>
            <a:endParaRPr lang="cs-CZ" sz="2400" dirty="0"/>
          </a:p>
        </p:txBody>
      </p:sp>
    </p:spTree>
  </p:cSld>
  <p:clrMapOvr>
    <a:masterClrMapping/>
  </p:clrMapOvr>
  <p:transition>
    <p:wheel spokes="2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cs-CZ" dirty="0" smtClean="0"/>
              <a:t>Čistý ekonomický blahobyt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000" dirty="0" smtClean="0"/>
              <a:t>ani HDP není ideálním ukazatelem ekonomické výkonnosti, má omezenou vypovídací schopnost</a:t>
            </a:r>
          </a:p>
          <a:p>
            <a:pPr>
              <a:buClr>
                <a:schemeClr val="tx1"/>
              </a:buClr>
              <a:buNone/>
            </a:pPr>
            <a:endParaRPr lang="cs-CZ" sz="20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000" dirty="0" smtClean="0"/>
              <a:t>HDP na rozdíl od čistého ekonom. blahobytu nezobrazuje: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600" dirty="0" smtClean="0"/>
              <a:t> netržní produkci (hlídání dětí matkou, platy učitelů, nemocničních l   </a:t>
            </a:r>
          </a:p>
          <a:p>
            <a:pPr lvl="1">
              <a:buClr>
                <a:schemeClr val="tx1"/>
              </a:buClr>
              <a:buNone/>
            </a:pPr>
            <a:r>
              <a:rPr lang="cs-CZ" sz="1600" dirty="0" smtClean="0"/>
              <a:t>    lékařů, soudců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600" dirty="0" smtClean="0"/>
              <a:t> černá ekonomika (nelegální – obchod s drogami, zbraněmi, prostituce)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600" dirty="0" smtClean="0"/>
              <a:t> šedá ekonomika (legální ale nezdaněné – nepřiznání všech tržeb…)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600" dirty="0" smtClean="0"/>
              <a:t> volný čas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600" dirty="0" smtClean="0"/>
              <a:t> kvalita zboží a služeb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600" dirty="0" smtClean="0"/>
              <a:t> životní prostředí, v jakém člověk žije apod.</a:t>
            </a:r>
          </a:p>
          <a:p>
            <a:pPr>
              <a:buFontTx/>
              <a:buChar char="-"/>
            </a:pPr>
            <a:endParaRPr lang="cs-CZ" sz="2400" dirty="0"/>
          </a:p>
        </p:txBody>
      </p:sp>
    </p:spTree>
  </p:cSld>
  <p:clrMapOvr>
    <a:masterClrMapping/>
  </p:clrMapOvr>
  <p:transition>
    <p:wheel spokes="2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vÃ½voj hdp Är za deset 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05365" cy="475252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39552" y="47667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Vývoj růstu HDP ČR</a:t>
            </a:r>
            <a:endParaRPr lang="cs-CZ" sz="24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95" y="332656"/>
            <a:ext cx="868318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776864" cy="532859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899592" y="54868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Vývoj státního dluhu ČR a jeho podíl na HDP</a:t>
            </a:r>
            <a:endParaRPr lang="cs-CZ" sz="24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83880" cy="69152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Inflace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míra inflace </a:t>
            </a:r>
            <a:r>
              <a:rPr lang="cs-CZ" dirty="0" smtClean="0"/>
              <a:t>= procentuální změna cenového indexu od minulému období</a:t>
            </a:r>
          </a:p>
          <a:p>
            <a:endParaRPr lang="cs-CZ" dirty="0" smtClean="0"/>
          </a:p>
          <a:p>
            <a:pPr>
              <a:buNone/>
            </a:pPr>
            <a:r>
              <a:rPr lang="cs-CZ" sz="2400" b="1" dirty="0" smtClean="0"/>
              <a:t>Index spotřebitelských cen (CPI)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400" dirty="0" smtClean="0"/>
              <a:t>měřítko celkových nákladů na pořízení zboží a služeb průměrným spotřebitelem </a:t>
            </a:r>
            <a:r>
              <a:rPr lang="cs-CZ" sz="2000" dirty="0" smtClean="0"/>
              <a:t>(cca 700 položek se svojí vahou)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400" dirty="0" smtClean="0"/>
              <a:t>vyjadřuje cenovou hladinu jako průměrnou úroveň cen souboru (spotřebního koše) spotřebovávaných průměrnou domácností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400" dirty="0" smtClean="0"/>
              <a:t>používá se k měření změn životních nákladů</a:t>
            </a:r>
            <a:endParaRPr lang="cs-CZ" sz="2400" dirty="0"/>
          </a:p>
        </p:txBody>
      </p:sp>
    </p:spTree>
  </p:cSld>
  <p:clrMapOvr>
    <a:masterClrMapping/>
  </p:clrMapOvr>
  <p:transition>
    <p:wheel spokes="2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VÃ½sledek obrÃ¡zku pro infl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11" y="476673"/>
            <a:ext cx="8473245" cy="60305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Hospodářský růst ve světě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Hospodářský růst měřen tempem růstu HDP = schopností vyrábět statky</a:t>
            </a:r>
          </a:p>
          <a:p>
            <a:pPr>
              <a:buNone/>
            </a:pPr>
            <a:endParaRPr lang="cs-CZ" dirty="0" smtClean="0"/>
          </a:p>
          <a:p>
            <a:r>
              <a:rPr lang="cs-CZ" sz="2000" dirty="0" smtClean="0"/>
              <a:t>v Hongkongu, Singapuru, Jižní Koreji rostl v minulých desetiletích průměrný příjem 7% ročně, tzn. životní úroveň se zdvojnásobovala každých 10 let,</a:t>
            </a:r>
          </a:p>
          <a:p>
            <a:pPr>
              <a:buNone/>
            </a:pPr>
            <a:r>
              <a:rPr lang="cs-CZ" sz="2000" dirty="0" smtClean="0"/>
              <a:t>   kdežto americký HDP rostl cca 2% ročně, tzn. životní úroveň se zde zdvojnásobovala každých 35 let</a:t>
            </a:r>
          </a:p>
          <a:p>
            <a:pPr>
              <a:buNone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C00000"/>
                </a:solidFill>
              </a:rPr>
              <a:t>  Pravidlo sedmdesáti </a:t>
            </a:r>
            <a:r>
              <a:rPr lang="cs-CZ" sz="2400" dirty="0" smtClean="0">
                <a:solidFill>
                  <a:srgbClr val="C00000"/>
                </a:solidFill>
              </a:rPr>
              <a:t>(ve složeném úročení):</a:t>
            </a: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   vzroste-li nějaká veličina o </a:t>
            </a:r>
            <a:r>
              <a:rPr lang="cs-CZ" i="1" dirty="0" smtClean="0">
                <a:solidFill>
                  <a:srgbClr val="C00000"/>
                </a:solidFill>
              </a:rPr>
              <a:t>x</a:t>
            </a:r>
            <a:r>
              <a:rPr lang="cs-CZ" sz="2400" dirty="0" smtClean="0">
                <a:solidFill>
                  <a:srgbClr val="C00000"/>
                </a:solidFill>
              </a:rPr>
              <a:t> procent ročně, pak se zdvojnásobí cca za </a:t>
            </a:r>
            <a:r>
              <a:rPr lang="cs-CZ" sz="2400" dirty="0" smtClean="0"/>
              <a:t>70/</a:t>
            </a:r>
            <a:r>
              <a:rPr lang="cs-CZ" i="1" dirty="0" smtClean="0"/>
              <a:t>x</a:t>
            </a:r>
            <a:r>
              <a:rPr lang="cs-CZ" sz="2400" dirty="0" smtClean="0">
                <a:solidFill>
                  <a:srgbClr val="C00000"/>
                </a:solidFill>
              </a:rPr>
              <a:t> let</a:t>
            </a:r>
          </a:p>
          <a:p>
            <a:pPr>
              <a:buNone/>
            </a:pPr>
            <a:endParaRPr lang="cs-CZ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61217</TotalTime>
  <Words>8179</Words>
  <Application>Microsoft Office PowerPoint</Application>
  <PresentationFormat>Předvádění na obrazovce (4:3)</PresentationFormat>
  <Paragraphs>1797</Paragraphs>
  <Slides>208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208</vt:i4>
      </vt:variant>
    </vt:vector>
  </HeadingPairs>
  <TitlesOfParts>
    <vt:vector size="209" baseType="lpstr">
      <vt:lpstr>Aspekt</vt:lpstr>
      <vt:lpstr>Ekonomie </vt:lpstr>
      <vt:lpstr>  PENÍZE</vt:lpstr>
      <vt:lpstr>Snímek 3</vt:lpstr>
      <vt:lpstr>Peníze</vt:lpstr>
      <vt:lpstr>Jaká je budoucí hodnota  1000 Kč za 20 let ? (každoroční Ø míra inflace 3,3%) </vt:lpstr>
      <vt:lpstr> Inflace v ČR</vt:lpstr>
      <vt:lpstr>Snímek 7</vt:lpstr>
      <vt:lpstr>INFLACE </vt:lpstr>
      <vt:lpstr>INFLACE</vt:lpstr>
      <vt:lpstr>Jak nakládat s penězi?</vt:lpstr>
      <vt:lpstr>Snímek 11</vt:lpstr>
      <vt:lpstr>Pojištění vkladů</vt:lpstr>
      <vt:lpstr>Zdanění úroků ze vkladů</vt:lpstr>
      <vt:lpstr>CENNÉ  PAPÍRY</vt:lpstr>
      <vt:lpstr>Investiční Fondy</vt:lpstr>
      <vt:lpstr>Nákup a prodej CP </vt:lpstr>
      <vt:lpstr>Zdanění investic</vt:lpstr>
      <vt:lpstr>Snímek 18</vt:lpstr>
      <vt:lpstr>Snímek 19</vt:lpstr>
      <vt:lpstr>Hotovostní platby – limit </vt:lpstr>
      <vt:lpstr>Bezhotovostní platby</vt:lpstr>
      <vt:lpstr>Platební styk</vt:lpstr>
      <vt:lpstr>Zahraniční platební styk</vt:lpstr>
      <vt:lpstr>Snímek 24</vt:lpstr>
      <vt:lpstr>  MIKROEKONOMIE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Tržní síly nabídky a poptávky</vt:lpstr>
      <vt:lpstr>Tržní síly nabídky a poptávky</vt:lpstr>
      <vt:lpstr>Snímek 35</vt:lpstr>
      <vt:lpstr>Snímek 36</vt:lpstr>
      <vt:lpstr>Snímek 37</vt:lpstr>
      <vt:lpstr>Snímek 38</vt:lpstr>
      <vt:lpstr>Elasticita poptávky</vt:lpstr>
      <vt:lpstr>Snímek 40</vt:lpstr>
      <vt:lpstr>Elasticita poptávky</vt:lpstr>
      <vt:lpstr>Snímek 42</vt:lpstr>
      <vt:lpstr>Elasticita nabídky</vt:lpstr>
      <vt:lpstr>Snímek 44</vt:lpstr>
      <vt:lpstr>Snímek 45</vt:lpstr>
      <vt:lpstr>Snímek 46</vt:lpstr>
      <vt:lpstr>   Mzda</vt:lpstr>
      <vt:lpstr>Snímek 48</vt:lpstr>
      <vt:lpstr>  Dokonalé a nedokonalé trhy</vt:lpstr>
      <vt:lpstr>Dokonalá konkurence</vt:lpstr>
      <vt:lpstr>Nedokonalá konkurence</vt:lpstr>
      <vt:lpstr>Nedokonalá konkurence</vt:lpstr>
      <vt:lpstr>Oligopoly</vt:lpstr>
      <vt:lpstr>Snímek 54</vt:lpstr>
      <vt:lpstr>Nedokonalá konkurence  na trhu práce</vt:lpstr>
      <vt:lpstr>Cenová diskriminace</vt:lpstr>
      <vt:lpstr>Snímek 57</vt:lpstr>
      <vt:lpstr>Snímek 58</vt:lpstr>
      <vt:lpstr>oligopoly, kartely</vt:lpstr>
      <vt:lpstr>Snímek 60</vt:lpstr>
      <vt:lpstr>  Teorie her </vt:lpstr>
      <vt:lpstr>Ekonomie podniků </vt:lpstr>
      <vt:lpstr>Snímek 63</vt:lpstr>
      <vt:lpstr>Snímek 64</vt:lpstr>
      <vt:lpstr>Snímek 65</vt:lpstr>
      <vt:lpstr>Snímek 66</vt:lpstr>
      <vt:lpstr>Snímek 67</vt:lpstr>
      <vt:lpstr>Snímek 68</vt:lpstr>
      <vt:lpstr>Snímek 69</vt:lpstr>
      <vt:lpstr>Snímek 70</vt:lpstr>
      <vt:lpstr>Snímek 71</vt:lpstr>
      <vt:lpstr>Snímek 72</vt:lpstr>
      <vt:lpstr>Snímek 73</vt:lpstr>
      <vt:lpstr>Ekonomické ukazatele</vt:lpstr>
      <vt:lpstr>Finanční výkonnost</vt:lpstr>
      <vt:lpstr>Poměrové ukazatele</vt:lpstr>
      <vt:lpstr>                         Rentabilita</vt:lpstr>
      <vt:lpstr>               Likvidita</vt:lpstr>
      <vt:lpstr>   ukazatele Aktivity</vt:lpstr>
      <vt:lpstr>                    Produktivita</vt:lpstr>
      <vt:lpstr>                   Zadluženost</vt:lpstr>
      <vt:lpstr>Faktura </vt:lpstr>
      <vt:lpstr>Snímek 83</vt:lpstr>
      <vt:lpstr>K čemu slouží faktura?</vt:lpstr>
      <vt:lpstr>Náležitosti faktury</vt:lpstr>
      <vt:lpstr>Druhy faktur</vt:lpstr>
      <vt:lpstr>    Hotovostní forma placení</vt:lpstr>
      <vt:lpstr>Snímek 88</vt:lpstr>
      <vt:lpstr>  MAKROEKONOMIE</vt:lpstr>
      <vt:lpstr>Hrubý domácí produkt</vt:lpstr>
      <vt:lpstr>HDP</vt:lpstr>
      <vt:lpstr>HDP</vt:lpstr>
      <vt:lpstr>Snímek 93</vt:lpstr>
      <vt:lpstr>Snímek 94</vt:lpstr>
      <vt:lpstr>Snímek 95</vt:lpstr>
      <vt:lpstr>Snímek 96</vt:lpstr>
      <vt:lpstr>Inflace</vt:lpstr>
      <vt:lpstr>Snímek 98</vt:lpstr>
      <vt:lpstr>Hospodářský růst ve světě</vt:lpstr>
      <vt:lpstr>Snímek 100</vt:lpstr>
      <vt:lpstr>Hospodářský růst</vt:lpstr>
      <vt:lpstr>Produktivita práce (PP)</vt:lpstr>
      <vt:lpstr>Ovlivňování Růstu HDP vládní politikou</vt:lpstr>
      <vt:lpstr>Finanční trhy</vt:lpstr>
      <vt:lpstr>Investiční fondy</vt:lpstr>
      <vt:lpstr>Nezaměstnanost</vt:lpstr>
      <vt:lpstr>Snímek 107</vt:lpstr>
      <vt:lpstr>Snímek 108</vt:lpstr>
      <vt:lpstr>Příčiny nezaměstnanosti</vt:lpstr>
      <vt:lpstr>Centrální banka</vt:lpstr>
      <vt:lpstr>Inflace a zadlužování</vt:lpstr>
      <vt:lpstr>Inflace a investování</vt:lpstr>
      <vt:lpstr>Indexování dle inflace</vt:lpstr>
      <vt:lpstr>Daňové deformace vyvolané inflací</vt:lpstr>
      <vt:lpstr>Inflace</vt:lpstr>
      <vt:lpstr>Inflace</vt:lpstr>
      <vt:lpstr>Mezinárodní obchod</vt:lpstr>
      <vt:lpstr>Mezinárodní obchod</vt:lpstr>
      <vt:lpstr>Mezinárodní obchod</vt:lpstr>
      <vt:lpstr>Obchodní bilance</vt:lpstr>
      <vt:lpstr>Snímek 121</vt:lpstr>
      <vt:lpstr>Snímek 122</vt:lpstr>
      <vt:lpstr>Měnový kurz</vt:lpstr>
      <vt:lpstr>Měnový kurz</vt:lpstr>
      <vt:lpstr>Měnový kurz</vt:lpstr>
      <vt:lpstr>Změny měnového kurzu</vt:lpstr>
      <vt:lpstr>Kurzovní lístek</vt:lpstr>
      <vt:lpstr>Snímek 128</vt:lpstr>
      <vt:lpstr>Měnový kurz</vt:lpstr>
      <vt:lpstr>  Hospodářský cyklus</vt:lpstr>
      <vt:lpstr>  Příčiny vzniku recese</vt:lpstr>
      <vt:lpstr>Hospodářský cyklus</vt:lpstr>
      <vt:lpstr>Makroekonomická stabilizační ekonomika</vt:lpstr>
      <vt:lpstr> Nástroje ke stabilizaci ekonomiky</vt:lpstr>
      <vt:lpstr>Nástroje ke stabilizaci ekonomiky</vt:lpstr>
      <vt:lpstr> Nástroje ke stabilizaci ekonomiky</vt:lpstr>
      <vt:lpstr>  Daně </vt:lpstr>
      <vt:lpstr>Státní rozpočet</vt:lpstr>
      <vt:lpstr>Snímek 139</vt:lpstr>
      <vt:lpstr>Snímek 140</vt:lpstr>
      <vt:lpstr>  Dopad daní na trh</vt:lpstr>
      <vt:lpstr>Snímek 142</vt:lpstr>
      <vt:lpstr>Snímek 143</vt:lpstr>
      <vt:lpstr>Snímek 144</vt:lpstr>
      <vt:lpstr>Snímek 145</vt:lpstr>
      <vt:lpstr>Snímek 146</vt:lpstr>
      <vt:lpstr>Příjmy ze závislé činnosti</vt:lpstr>
      <vt:lpstr>Příjmy ze samostatné činnosti</vt:lpstr>
      <vt:lpstr>Příjmy z kapitálového majetku</vt:lpstr>
      <vt:lpstr>Příjmy z nájmu</vt:lpstr>
      <vt:lpstr>Ostatní příjmy</vt:lpstr>
      <vt:lpstr>Snímek 152</vt:lpstr>
      <vt:lpstr>Snímek 153</vt:lpstr>
      <vt:lpstr>Snímek 154</vt:lpstr>
      <vt:lpstr>Daň silniční</vt:lpstr>
      <vt:lpstr>Daň silniční</vt:lpstr>
      <vt:lpstr>Snímek 157</vt:lpstr>
      <vt:lpstr>DPH = nepřímá daň</vt:lpstr>
      <vt:lpstr>Snímek 159</vt:lpstr>
      <vt:lpstr>DPH </vt:lpstr>
      <vt:lpstr>DPH </vt:lpstr>
      <vt:lpstr>Snímek 162</vt:lpstr>
      <vt:lpstr>Daň z nemovitých věcí POZEMEK</vt:lpstr>
      <vt:lpstr>Daň z nemovitých věcí POZEMEK</vt:lpstr>
      <vt:lpstr>Daň z nemovitých věcí STAVBY a JEDNOTKY</vt:lpstr>
      <vt:lpstr>Daň z nemovitých věcí STAVBY a JEDNOTKY</vt:lpstr>
      <vt:lpstr>Snímek 167</vt:lpstr>
      <vt:lpstr>Daň z nabytí nemovitosti</vt:lpstr>
      <vt:lpstr>Daň z nabytí nemovitosti</vt:lpstr>
      <vt:lpstr>Snímek 170</vt:lpstr>
      <vt:lpstr>      Spotřební daň </vt:lpstr>
      <vt:lpstr>Spotřební daň </vt:lpstr>
      <vt:lpstr>                Spotřební daň </vt:lpstr>
      <vt:lpstr>Snímek 174</vt:lpstr>
      <vt:lpstr>Ekologické daně</vt:lpstr>
      <vt:lpstr>  C l o</vt:lpstr>
      <vt:lpstr>CLO</vt:lpstr>
      <vt:lpstr>CLO</vt:lpstr>
      <vt:lpstr>CLO</vt:lpstr>
      <vt:lpstr> ÚVĚRY</vt:lpstr>
      <vt:lpstr>Snímek 181</vt:lpstr>
      <vt:lpstr>Úvěry</vt:lpstr>
      <vt:lpstr>RPSN</vt:lpstr>
      <vt:lpstr>Spotřebitelský úvěr  Odstoupení</vt:lpstr>
      <vt:lpstr>Spotřebitelský úvěr   Předčasné splacení</vt:lpstr>
      <vt:lpstr>Spotřebitelský úvěr  </vt:lpstr>
      <vt:lpstr>HYPOTÉKA</vt:lpstr>
      <vt:lpstr>  Úvěr ze stavebního spoření </vt:lpstr>
      <vt:lpstr>Úvěr ze stavebního spoření</vt:lpstr>
      <vt:lpstr>Úvěr ze stavebního spoření</vt:lpstr>
      <vt:lpstr>    Kreditní karta</vt:lpstr>
      <vt:lpstr>Kontokorentní úvěr</vt:lpstr>
      <vt:lpstr>       Leasing</vt:lpstr>
      <vt:lpstr>Zajišťovací nástroje závazků</vt:lpstr>
      <vt:lpstr>Ručení</vt:lpstr>
      <vt:lpstr>Smluvní pokuta</vt:lpstr>
      <vt:lpstr>    Zástavní právo</vt:lpstr>
      <vt:lpstr>Notářský zápis se svolením k vykonavatelnosti </vt:lpstr>
      <vt:lpstr>Směnka</vt:lpstr>
      <vt:lpstr>Směnka vlastní</vt:lpstr>
      <vt:lpstr>Směnka cizí</vt:lpstr>
      <vt:lpstr>Biankosměnka</vt:lpstr>
      <vt:lpstr>    Rozhodčí doložka</vt:lpstr>
      <vt:lpstr>      Zajišťovací převod práva </vt:lpstr>
      <vt:lpstr>    Věcné břemeno</vt:lpstr>
      <vt:lpstr>    Věcné břemeno</vt:lpstr>
      <vt:lpstr>Zajištění závazku</vt:lpstr>
      <vt:lpstr>Zdroje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cestovat v dnešním finančním světě</dc:title>
  <dc:creator>Admin</dc:creator>
  <cp:lastModifiedBy>Admin</cp:lastModifiedBy>
  <cp:revision>1184</cp:revision>
  <dcterms:created xsi:type="dcterms:W3CDTF">2012-11-13T16:38:39Z</dcterms:created>
  <dcterms:modified xsi:type="dcterms:W3CDTF">2019-09-30T11:45:14Z</dcterms:modified>
</cp:coreProperties>
</file>