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2" r:id="rId3"/>
    <p:sldId id="324" r:id="rId4"/>
    <p:sldId id="257" r:id="rId5"/>
    <p:sldId id="330" r:id="rId6"/>
    <p:sldId id="258" r:id="rId7"/>
    <p:sldId id="352" r:id="rId8"/>
    <p:sldId id="332" r:id="rId9"/>
    <p:sldId id="344" r:id="rId10"/>
    <p:sldId id="335" r:id="rId11"/>
    <p:sldId id="334" r:id="rId12"/>
    <p:sldId id="341" r:id="rId13"/>
    <p:sldId id="340" r:id="rId14"/>
    <p:sldId id="356" r:id="rId15"/>
    <p:sldId id="354" r:id="rId16"/>
    <p:sldId id="351" r:id="rId17"/>
    <p:sldId id="339" r:id="rId18"/>
    <p:sldId id="342" r:id="rId19"/>
    <p:sldId id="348" r:id="rId20"/>
    <p:sldId id="343" r:id="rId21"/>
    <p:sldId id="353" r:id="rId22"/>
    <p:sldId id="347" r:id="rId23"/>
    <p:sldId id="345" r:id="rId24"/>
    <p:sldId id="357" r:id="rId25"/>
    <p:sldId id="349" r:id="rId26"/>
    <p:sldId id="350" r:id="rId27"/>
    <p:sldId id="359" r:id="rId28"/>
    <p:sldId id="358" r:id="rId29"/>
    <p:sldId id="366" r:id="rId30"/>
    <p:sldId id="360" r:id="rId31"/>
    <p:sldId id="361" r:id="rId32"/>
    <p:sldId id="362" r:id="rId33"/>
    <p:sldId id="364" r:id="rId34"/>
    <p:sldId id="355" r:id="rId35"/>
    <p:sldId id="363" r:id="rId36"/>
    <p:sldId id="365"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6" d="100"/>
          <a:sy n="76" d="100"/>
        </p:scale>
        <p:origin x="12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B25D5-877E-42D4-AB49-4C73DA558613}" type="datetimeFigureOut">
              <a:rPr lang="cs-CZ" smtClean="0"/>
              <a:t>24.02.2024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6D0ED-6512-46DE-9A59-476CFF0539A4}" type="slidenum">
              <a:rPr lang="cs-CZ" smtClean="0"/>
              <a:t>‹#›</a:t>
            </a:fld>
            <a:endParaRPr lang="cs-CZ"/>
          </a:p>
        </p:txBody>
      </p:sp>
    </p:spTree>
    <p:extLst>
      <p:ext uri="{BB962C8B-B14F-4D97-AF65-F5344CB8AC3E}">
        <p14:creationId xmlns:p14="http://schemas.microsoft.com/office/powerpoint/2010/main" val="214257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0439-5A49-9CD4-959B-973C5E7521E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96BB30A-2DF7-7101-FC15-D39CE3D1F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BC30DC2-6247-E3A4-F7C4-D7DE09100C9B}"/>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5" name="Zástupný symbol pro zápatí 4">
            <a:extLst>
              <a:ext uri="{FF2B5EF4-FFF2-40B4-BE49-F238E27FC236}">
                <a16:creationId xmlns:a16="http://schemas.microsoft.com/office/drawing/2014/main" id="{B91FB607-2139-8194-E132-00E8BE05385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4B45F6-F7E9-EE7D-8547-EFF9718CE268}"/>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77883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373EC-4DDA-D707-67A1-AB0B11196FD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5E6EA4C-EF56-D711-1D50-253270086FD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58CA67-2124-335E-473D-E37CE656D839}"/>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5" name="Zástupný symbol pro zápatí 4">
            <a:extLst>
              <a:ext uri="{FF2B5EF4-FFF2-40B4-BE49-F238E27FC236}">
                <a16:creationId xmlns:a16="http://schemas.microsoft.com/office/drawing/2014/main" id="{4C6A953E-AE13-B085-8D63-48C020B990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E7F23E-63F0-EF28-9E8D-D89F44961CE0}"/>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280711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9B16372-7FF8-AA24-F68A-417550867A7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EC00FDB-98AB-1880-AA9E-56E5AFD2E9B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3D2A767-4A5A-D155-ADE8-8E6A996A7382}"/>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5" name="Zástupný symbol pro zápatí 4">
            <a:extLst>
              <a:ext uri="{FF2B5EF4-FFF2-40B4-BE49-F238E27FC236}">
                <a16:creationId xmlns:a16="http://schemas.microsoft.com/office/drawing/2014/main" id="{ED2DC727-E674-9B89-07B9-21F837CEE55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143E01-9DCB-E279-1FC4-A8745E5C7119}"/>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383792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65FCCE-BA3F-EBBF-F96D-8F69AC17442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C04CE8F-45DA-BBF7-7ADB-510AB8C8D93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3C15E0-C21C-502B-D7FC-16A0E246E9AD}"/>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5" name="Zástupný symbol pro zápatí 4">
            <a:extLst>
              <a:ext uri="{FF2B5EF4-FFF2-40B4-BE49-F238E27FC236}">
                <a16:creationId xmlns:a16="http://schemas.microsoft.com/office/drawing/2014/main" id="{A2EDC98D-F4D8-551E-EB89-5E3239B1F6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015B9D9-EC6F-C4D3-FA03-D33BEB96DB08}"/>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39461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EA30B5-59B7-D87B-A977-B08AE81B7C4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5AB4C04-DD6C-191F-C2C0-3F4DD6135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571BD02-4040-D8D6-3ACF-D84DE53AC28C}"/>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5" name="Zástupný symbol pro zápatí 4">
            <a:extLst>
              <a:ext uri="{FF2B5EF4-FFF2-40B4-BE49-F238E27FC236}">
                <a16:creationId xmlns:a16="http://schemas.microsoft.com/office/drawing/2014/main" id="{1745ED92-F1E6-BE2B-EF12-FFEB1A07DF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938DD2-DE7B-C542-DD6E-DE8A3C11E897}"/>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372491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040DFC-A167-2F46-0646-6C6B7DCDB11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6EC45CA-D53E-C7F6-D02A-1354124718D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141DA9E-200B-F74D-4379-0A4C72A7EED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F62111F-BBE4-30AF-8F93-25985EA51433}"/>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6" name="Zástupný symbol pro zápatí 5">
            <a:extLst>
              <a:ext uri="{FF2B5EF4-FFF2-40B4-BE49-F238E27FC236}">
                <a16:creationId xmlns:a16="http://schemas.microsoft.com/office/drawing/2014/main" id="{6FF877FD-912E-7FB7-3891-9E85519D397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57DAA7A-E8AB-7480-DCA8-883995D399FB}"/>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10271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9381A0-7377-1130-5B29-829295748E7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BDE1F8A-08A9-E2B2-EBE8-BC8F44ABA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CA4420F-4CD3-1365-AB4B-CD6D462A90F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1561E69-CC0D-E057-24B5-2EE3A7A26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179AFCA-72B0-A24E-B92E-4C09CD7A670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200053A-E18A-5107-1565-561D6D7F8B23}"/>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8" name="Zástupný symbol pro zápatí 7">
            <a:extLst>
              <a:ext uri="{FF2B5EF4-FFF2-40B4-BE49-F238E27FC236}">
                <a16:creationId xmlns:a16="http://schemas.microsoft.com/office/drawing/2014/main" id="{B3D9655C-E8BE-1B65-6579-50683C0B335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67499D8-77B5-8446-515E-A548BE1E62C5}"/>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375040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5CEC94-90BD-08D9-2D6F-A46C46D44AB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ED3DF54-6BED-4E38-26F3-FDF28B460297}"/>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4" name="Zástupný symbol pro zápatí 3">
            <a:extLst>
              <a:ext uri="{FF2B5EF4-FFF2-40B4-BE49-F238E27FC236}">
                <a16:creationId xmlns:a16="http://schemas.microsoft.com/office/drawing/2014/main" id="{31828F95-3BEE-BE9F-5FEC-307F5132B97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201F056-6306-D67F-49A8-FE283C0E109E}"/>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156147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D0297DC-9035-AFB4-D8C9-0177379B624F}"/>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3" name="Zástupný symbol pro zápatí 2">
            <a:extLst>
              <a:ext uri="{FF2B5EF4-FFF2-40B4-BE49-F238E27FC236}">
                <a16:creationId xmlns:a16="http://schemas.microsoft.com/office/drawing/2014/main" id="{B1DD97F0-BC12-5AF4-7A5E-D7912A131CE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586ADF0-717A-7C71-2286-A5EAD416960C}"/>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255424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7AFCD-A3A4-F5C1-9BDE-1B4E3D4A3E9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741EF38-EB71-8861-B938-A1FB64536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D74EF18-D220-79F4-C888-163251BD9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2E54C2B-7293-1477-B613-6E17CC507E4D}"/>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6" name="Zástupný symbol pro zápatí 5">
            <a:extLst>
              <a:ext uri="{FF2B5EF4-FFF2-40B4-BE49-F238E27FC236}">
                <a16:creationId xmlns:a16="http://schemas.microsoft.com/office/drawing/2014/main" id="{8DE7D198-7E74-08A0-0373-183C9E3A926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57505D2-B3C5-CCA1-3E93-E7DA6C8673A7}"/>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1432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DFEFF-5A57-C333-F840-3A2C7168627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F28B7E7-F560-FE8F-2947-7F30E6A63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8BA98E4-3EBD-6EF0-A58A-6F3F77B1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F700A58-694F-AD5A-6FCA-2DB64B2DF719}"/>
              </a:ext>
            </a:extLst>
          </p:cNvPr>
          <p:cNvSpPr>
            <a:spLocks noGrp="1"/>
          </p:cNvSpPr>
          <p:nvPr>
            <p:ph type="dt" sz="half" idx="10"/>
          </p:nvPr>
        </p:nvSpPr>
        <p:spPr/>
        <p:txBody>
          <a:bodyPr/>
          <a:lstStyle/>
          <a:p>
            <a:fld id="{91D7FA67-E356-4635-AAAD-D9700F54B816}" type="datetimeFigureOut">
              <a:rPr lang="cs-CZ" smtClean="0"/>
              <a:t>24.02.2024</a:t>
            </a:fld>
            <a:endParaRPr lang="cs-CZ"/>
          </a:p>
        </p:txBody>
      </p:sp>
      <p:sp>
        <p:nvSpPr>
          <p:cNvPr id="6" name="Zástupný symbol pro zápatí 5">
            <a:extLst>
              <a:ext uri="{FF2B5EF4-FFF2-40B4-BE49-F238E27FC236}">
                <a16:creationId xmlns:a16="http://schemas.microsoft.com/office/drawing/2014/main" id="{1F663532-491D-FE3D-485E-D686FEF8617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DDDBCCD-942D-638C-E458-DC49F9F22231}"/>
              </a:ext>
            </a:extLst>
          </p:cNvPr>
          <p:cNvSpPr>
            <a:spLocks noGrp="1"/>
          </p:cNvSpPr>
          <p:nvPr>
            <p:ph type="sldNum" sz="quarter" idx="12"/>
          </p:nvPr>
        </p:nvSpPr>
        <p:spPr/>
        <p:txBody>
          <a:bodyPr/>
          <a:lstStyle/>
          <a:p>
            <a:fld id="{337F1305-D167-4079-9D63-B57B43F503F7}" type="slidenum">
              <a:rPr lang="cs-CZ" smtClean="0"/>
              <a:t>‹#›</a:t>
            </a:fld>
            <a:endParaRPr lang="cs-CZ"/>
          </a:p>
        </p:txBody>
      </p:sp>
    </p:spTree>
    <p:extLst>
      <p:ext uri="{BB962C8B-B14F-4D97-AF65-F5344CB8AC3E}">
        <p14:creationId xmlns:p14="http://schemas.microsoft.com/office/powerpoint/2010/main" val="163057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A1AA957-98F0-3F46-E673-DF997AE54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BD36D93-B571-5504-1E1A-75505667E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AC701A5-8940-05BB-DF8B-136580122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7FA67-E356-4635-AAAD-D9700F54B816}" type="datetimeFigureOut">
              <a:rPr lang="cs-CZ" smtClean="0"/>
              <a:t>24.02.2024</a:t>
            </a:fld>
            <a:endParaRPr lang="cs-CZ"/>
          </a:p>
        </p:txBody>
      </p:sp>
      <p:sp>
        <p:nvSpPr>
          <p:cNvPr id="5" name="Zástupný symbol pro zápatí 4">
            <a:extLst>
              <a:ext uri="{FF2B5EF4-FFF2-40B4-BE49-F238E27FC236}">
                <a16:creationId xmlns:a16="http://schemas.microsoft.com/office/drawing/2014/main" id="{1861432C-5D2D-F1F8-1885-F292BCE44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F54F269-FA2F-886B-0905-3E3825995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F1305-D167-4079-9D63-B57B43F503F7}" type="slidenum">
              <a:rPr lang="cs-CZ" smtClean="0"/>
              <a:t>‹#›</a:t>
            </a:fld>
            <a:endParaRPr lang="cs-CZ"/>
          </a:p>
        </p:txBody>
      </p:sp>
    </p:spTree>
    <p:extLst>
      <p:ext uri="{BB962C8B-B14F-4D97-AF65-F5344CB8AC3E}">
        <p14:creationId xmlns:p14="http://schemas.microsoft.com/office/powerpoint/2010/main" val="105588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sel.cz/11481-koza-na-krizovatc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osel.cz/13311-prirozenost-rozlicne-prirozenosti-a-priroda-proste-fysi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317BB7-D071-7BBF-BE73-054B02BD11F3}"/>
              </a:ext>
            </a:extLst>
          </p:cNvPr>
          <p:cNvSpPr>
            <a:spLocks noGrp="1"/>
          </p:cNvSpPr>
          <p:nvPr>
            <p:ph type="ctrTitle"/>
          </p:nvPr>
        </p:nvSpPr>
        <p:spPr>
          <a:xfrm>
            <a:off x="1524000" y="1066800"/>
            <a:ext cx="9144000" cy="2667000"/>
          </a:xfrm>
        </p:spPr>
        <p:txBody>
          <a:bodyPr>
            <a:normAutofit fontScale="90000"/>
          </a:bodyPr>
          <a:lstStyle/>
          <a:p>
            <a:r>
              <a:rPr lang="pl-PL" b="1" dirty="0">
                <a:effectLst/>
                <a:latin typeface="Calibri" panose="020F0502020204030204" pitchFamily="34" charset="0"/>
                <a:ea typeface="Calibri" panose="020F0502020204030204" pitchFamily="34" charset="0"/>
                <a:cs typeface="Times New Roman" panose="02020603050405020304" pitchFamily="18" charset="0"/>
              </a:rPr>
              <a:t>Vzájemné uchopování přirozeností</a:t>
            </a:r>
            <a:br>
              <a:rPr lang="pl-PL" b="1" dirty="0">
                <a:effectLst/>
                <a:latin typeface="Calibri" panose="020F0502020204030204" pitchFamily="34" charset="0"/>
                <a:ea typeface="Calibri" panose="020F0502020204030204" pitchFamily="34" charset="0"/>
                <a:cs typeface="Times New Roman" panose="02020603050405020304" pitchFamily="18"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Podnadpis 2">
            <a:extLst>
              <a:ext uri="{FF2B5EF4-FFF2-40B4-BE49-F238E27FC236}">
                <a16:creationId xmlns:a16="http://schemas.microsoft.com/office/drawing/2014/main" id="{86ED2FD4-CAAD-DA93-178F-BFDE926520D4}"/>
              </a:ext>
            </a:extLst>
          </p:cNvPr>
          <p:cNvSpPr>
            <a:spLocks noGrp="1"/>
          </p:cNvSpPr>
          <p:nvPr>
            <p:ph type="subTitle" idx="1"/>
          </p:nvPr>
        </p:nvSpPr>
        <p:spPr>
          <a:xfrm>
            <a:off x="1524000" y="3602038"/>
            <a:ext cx="9144000" cy="2519362"/>
          </a:xfrm>
        </p:spPr>
        <p:txBody>
          <a:bodyPr/>
          <a:lstStyle/>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Zdeněk Kratochvíl pro seminář 23. 2. 2024</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Katedra filosofie a dějin přírodních věd</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Přírodovědecká fakulta UK</a:t>
            </a:r>
          </a:p>
          <a:p>
            <a:endParaRPr lang="cs-CZ" dirty="0"/>
          </a:p>
        </p:txBody>
      </p:sp>
    </p:spTree>
    <p:extLst>
      <p:ext uri="{BB962C8B-B14F-4D97-AF65-F5344CB8AC3E}">
        <p14:creationId xmlns:p14="http://schemas.microsoft.com/office/powerpoint/2010/main" val="356147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a:xfrm>
            <a:off x="838200" y="365125"/>
            <a:ext cx="10515600" cy="1171575"/>
          </a:xfrm>
        </p:spPr>
        <p:txBody>
          <a:bodyPr>
            <a:normAutofit/>
          </a:bodyPr>
          <a:lstStyle/>
          <a:p>
            <a:r>
              <a:rPr lang="cs-CZ" sz="2800" dirty="0">
                <a:latin typeface="+mn-lt"/>
              </a:rPr>
              <a:t>1. 3 </a:t>
            </a:r>
            <a:r>
              <a:rPr lang="pl-PL" sz="2800" dirty="0">
                <a:latin typeface="+mn-lt"/>
              </a:rPr>
              <a:t>Uchopování přirozeností</a:t>
            </a:r>
            <a:endParaRPr lang="cs-CZ" sz="2800" i="1" dirty="0">
              <a:latin typeface="+mn-lt"/>
            </a:endParaRP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536700"/>
            <a:ext cx="10515600" cy="4749800"/>
          </a:xfrm>
        </p:spPr>
        <p:txBody>
          <a:bodyPr>
            <a:normAutofit/>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Na úrovni </a:t>
            </a:r>
            <a:r>
              <a:rPr lang="cs-CZ" sz="1800" i="1" dirty="0">
                <a:effectLst/>
                <a:latin typeface="Calibri" panose="020F0502020204030204" pitchFamily="34" charset="0"/>
                <a:ea typeface="Calibri" panose="020F0502020204030204" pitchFamily="34" charset="0"/>
                <a:cs typeface="Calibri" panose="020F0502020204030204" pitchFamily="34" charset="0"/>
              </a:rPr>
              <a:t>fysis</a:t>
            </a:r>
            <a:r>
              <a:rPr lang="cs-CZ" sz="1800" dirty="0">
                <a:effectLst/>
                <a:latin typeface="Calibri" panose="020F0502020204030204" pitchFamily="34" charset="0"/>
                <a:ea typeface="Calibri" panose="020F0502020204030204" pitchFamily="34" charset="0"/>
                <a:cs typeface="Calibri" panose="020F0502020204030204" pitchFamily="34" charset="0"/>
              </a:rPr>
              <a:t> platí, že „všechno souvisí se vším“. Tato věta je sice plná emočního náboje, ale nenese skoro žádnou informaci. Nenese víc informace než nepravdivá věta „nic nesouvisí s ničím“. Chceme ukazovat „jak“ a „kudy převážně“ se děje ono „všechno souvisí se vším“. Co s čím, z jakého hlediska a za jakých okolností.</a:t>
            </a:r>
          </a:p>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Přirozenosti bývají podivně propletené jako podhoubí, </a:t>
            </a:r>
            <a:r>
              <a:rPr lang="cs-CZ" sz="1800" i="1" dirty="0" err="1">
                <a:latin typeface="Calibri" panose="020F0502020204030204" pitchFamily="34" charset="0"/>
                <a:ea typeface="Calibri" panose="020F0502020204030204" pitchFamily="34" charset="0"/>
                <a:cs typeface="Calibri" panose="020F0502020204030204" pitchFamily="34" charset="0"/>
              </a:rPr>
              <a:t>rhizóma</a:t>
            </a:r>
            <a:r>
              <a:rPr lang="cs-CZ" sz="1800" dirty="0">
                <a:latin typeface="Calibri" panose="020F0502020204030204" pitchFamily="34" charset="0"/>
                <a:ea typeface="Calibri" panose="020F0502020204030204" pitchFamily="34" charset="0"/>
                <a:cs typeface="Calibri" panose="020F0502020204030204" pitchFamily="34" charset="0"/>
              </a:rPr>
              <a:t> (viz </a:t>
            </a:r>
            <a:r>
              <a:rPr lang="cs-CZ" sz="1800" dirty="0" err="1">
                <a:effectLst/>
                <a:latin typeface="Calibri" panose="020F0502020204030204" pitchFamily="34" charset="0"/>
                <a:ea typeface="Calibri" panose="020F0502020204030204" pitchFamily="34" charset="0"/>
              </a:rPr>
              <a:t>Deleuze</a:t>
            </a:r>
            <a:r>
              <a:rPr lang="cs-CZ" sz="1800" dirty="0">
                <a:effectLst/>
                <a:latin typeface="Calibri" panose="020F0502020204030204" pitchFamily="34" charset="0"/>
                <a:ea typeface="Calibri" panose="020F0502020204030204" pitchFamily="34" charset="0"/>
              </a:rPr>
              <a:t>: </a:t>
            </a:r>
            <a:r>
              <a:rPr lang="cs-CZ" sz="1800" i="1" dirty="0" err="1">
                <a:latin typeface="Calibri" panose="020F0502020204030204" pitchFamily="34" charset="0"/>
                <a:ea typeface="Calibri" panose="020F0502020204030204" pitchFamily="34" charset="0"/>
              </a:rPr>
              <a:t>Rhizome</a:t>
            </a:r>
            <a:r>
              <a:rPr lang="cs-CZ" sz="1800" dirty="0">
                <a:effectLst/>
                <a:latin typeface="Calibri" panose="020F0502020204030204" pitchFamily="34" charset="0"/>
                <a:ea typeface="Calibri" panose="020F0502020204030204" pitchFamily="34" charset="0"/>
              </a:rPr>
              <a:t>); taky v časové dimenzi, třeba rození nebo stárnutí. Uchopením </a:t>
            </a:r>
            <a:r>
              <a:rPr lang="cs-CZ" sz="1800" i="1" dirty="0" err="1">
                <a:effectLst/>
                <a:latin typeface="Calibri" panose="020F0502020204030204" pitchFamily="34" charset="0"/>
                <a:ea typeface="Calibri" panose="020F0502020204030204" pitchFamily="34" charset="0"/>
              </a:rPr>
              <a:t>rhizóma</a:t>
            </a:r>
            <a:r>
              <a:rPr lang="cs-CZ" sz="1800" dirty="0">
                <a:effectLst/>
                <a:latin typeface="Calibri" panose="020F0502020204030204" pitchFamily="34" charset="0"/>
                <a:ea typeface="Calibri" panose="020F0502020204030204" pitchFamily="34" charset="0"/>
              </a:rPr>
              <a:t> narušíme. Věc je ohraničená.</a:t>
            </a:r>
          </a:p>
          <a:p>
            <a:pPr>
              <a:lnSpc>
                <a:spcPct val="107000"/>
              </a:lnSpc>
              <a:spcAft>
                <a:spcPts val="800"/>
              </a:spcAft>
            </a:pPr>
            <a:r>
              <a:rPr lang="cs-CZ" sz="1800" dirty="0">
                <a:latin typeface="Calibri" panose="020F0502020204030204" pitchFamily="34" charset="0"/>
                <a:ea typeface="Calibri" panose="020F0502020204030204" pitchFamily="34" charset="0"/>
                <a:cs typeface="Times New Roman" panose="02020603050405020304" pitchFamily="18" charset="0"/>
              </a:rPr>
              <a:t>Pro jakýkoli kontakt, zvláště poznávací, musíme každou přirozenost nějak vydělit, zbavit části jejích kontextů, které pak musíme nahradit novými.</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Zčásti je to vždy denaturace, někdy doslova.</a:t>
            </a:r>
          </a:p>
          <a:p>
            <a:pPr>
              <a:lnSpc>
                <a:spcPct val="107000"/>
              </a:lnSpc>
              <a:spcAft>
                <a:spcPts val="800"/>
              </a:spcAft>
            </a:pPr>
            <a:r>
              <a:rPr lang="cs-CZ" sz="1800" dirty="0">
                <a:latin typeface="Calibri" panose="020F0502020204030204" pitchFamily="34" charset="0"/>
                <a:ea typeface="Calibri" panose="020F0502020204030204" pitchFamily="34" charset="0"/>
                <a:cs typeface="Times New Roman" panose="02020603050405020304" pitchFamily="18" charset="0"/>
              </a:rPr>
              <a:t>J</a:t>
            </a:r>
            <a:r>
              <a:rPr lang="cs-CZ" sz="1800" dirty="0">
                <a:effectLst/>
                <a:latin typeface="Calibri" panose="020F0502020204030204" pitchFamily="34" charset="0"/>
                <a:ea typeface="Calibri" panose="020F0502020204030204" pitchFamily="34" charset="0"/>
                <a:cs typeface="Times New Roman" panose="02020603050405020304" pitchFamily="18" charset="0"/>
              </a:rPr>
              <a:t>indy „jen“ proběhne jiný metabolismus, než by „přirozeně“ proběhl. Proběhne v</a:t>
            </a:r>
            <a:r>
              <a:rPr lang="cs-CZ" sz="1800" dirty="0">
                <a:latin typeface="Calibri" panose="020F0502020204030204" pitchFamily="34" charset="0"/>
                <a:ea typeface="Calibri" panose="020F0502020204030204" pitchFamily="34" charset="0"/>
                <a:cs typeface="Times New Roman" panose="02020603050405020304" pitchFamily="18" charset="0"/>
              </a:rPr>
              <a:t> kuchyni, dílně, laborce.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latin typeface="Calibri" panose="020F0502020204030204" pitchFamily="34" charset="0"/>
                <a:ea typeface="Calibri" panose="020F0502020204030204" pitchFamily="34" charset="0"/>
                <a:cs typeface="Times New Roman" panose="02020603050405020304" pitchFamily="18" charset="0"/>
              </a:rPr>
              <a:t>Uchopujeme nejen rukama, ale už zaměřením pozornosti.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51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a:xfrm>
            <a:off x="838200" y="365125"/>
            <a:ext cx="10515600" cy="1171575"/>
          </a:xfrm>
        </p:spPr>
        <p:txBody>
          <a:bodyPr>
            <a:normAutofit/>
          </a:bodyPr>
          <a:lstStyle/>
          <a:p>
            <a:r>
              <a:rPr lang="cs-CZ" sz="2800" dirty="0">
                <a:latin typeface="+mn-lt"/>
              </a:rPr>
              <a:t>1. 4 Příklady zvěcňujícího uchopování přirozeností</a:t>
            </a:r>
            <a:endParaRPr lang="cs-CZ" sz="2800" i="1" dirty="0">
              <a:latin typeface="+mn-lt"/>
            </a:endParaRP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536699"/>
            <a:ext cx="10515600" cy="5105401"/>
          </a:xfrm>
        </p:spPr>
        <p:txBody>
          <a:bodyPr>
            <a:normAutofit/>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Uvidím, utrhnu, uvařím, sním.</a:t>
            </a:r>
          </a:p>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V krajním případě: Uvidím, chytím, vypreparuju nebo rozmixuju k analýze.</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Nebo jemněji: Uvidím, chytím, dám do klícky, květníku nebo sbírky šutrů, pečuju o to.</a:t>
            </a:r>
          </a:p>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Technologicky: Najdu, vytěžím, zpracuju, prodám, někdo z toho něco vyrobí.</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Ve všech případech nutno </a:t>
            </a:r>
            <a:r>
              <a:rPr lang="cs-CZ" sz="1800" dirty="0">
                <a:latin typeface="Calibri" panose="020F0502020204030204" pitchFamily="34" charset="0"/>
                <a:ea typeface="Calibri" panose="020F0502020204030204" pitchFamily="34" charset="0"/>
                <a:cs typeface="Calibri" panose="020F0502020204030204" pitchFamily="34" charset="0"/>
              </a:rPr>
              <a:t>zpřetrhané kontexty nahradit novými, jinak by šlo jen o devastaci. Díky novým kontextům může být část oněch uchopovací lupů v přírodě omluvena. Jinak bychom totiž nežili, ani nepoznávali. A</a:t>
            </a:r>
            <a:r>
              <a:rPr lang="cs-CZ" sz="1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cs-CZ" sz="1800" dirty="0">
                <a:latin typeface="Calibri" panose="020F0502020204030204" pitchFamily="34" charset="0"/>
                <a:ea typeface="Calibri" panose="020F0502020204030204" pitchFamily="34" charset="0"/>
                <a:cs typeface="Calibri" panose="020F0502020204030204" pitchFamily="34" charset="0"/>
              </a:rPr>
              <a:t>zvířátka</a:t>
            </a:r>
            <a:r>
              <a:rPr lang="cs-CZ" sz="1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cs-CZ" sz="1800" dirty="0">
                <a:latin typeface="Calibri" panose="020F0502020204030204" pitchFamily="34" charset="0"/>
                <a:ea typeface="Calibri" panose="020F0502020204030204" pitchFamily="34" charset="0"/>
                <a:cs typeface="Calibri" panose="020F0502020204030204" pitchFamily="34" charset="0"/>
              </a:rPr>
              <a:t>to dělají taky tak. A vše ostatní taky. Je to součást života i koloběhu všech přirozeností.</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Nejměkčím uchopení</a:t>
            </a:r>
            <a:r>
              <a:rPr lang="cs-CZ" sz="1800" dirty="0">
                <a:latin typeface="Calibri" panose="020F0502020204030204" pitchFamily="34" charset="0"/>
                <a:ea typeface="Calibri" panose="020F0502020204030204" pitchFamily="34" charset="0"/>
                <a:cs typeface="Calibri" panose="020F0502020204030204" pitchFamily="34" charset="0"/>
              </a:rPr>
              <a:t>m je pozorování </a:t>
            </a:r>
            <a:r>
              <a:rPr lang="cs-CZ" sz="1800" i="1" dirty="0">
                <a:latin typeface="Calibri" panose="020F0502020204030204" pitchFamily="34" charset="0"/>
                <a:ea typeface="Calibri" panose="020F0502020204030204" pitchFamily="34" charset="0"/>
                <a:cs typeface="Calibri" panose="020F0502020204030204" pitchFamily="34" charset="0"/>
              </a:rPr>
              <a:t>in </a:t>
            </a:r>
            <a:r>
              <a:rPr lang="cs-CZ" sz="1800" i="1" dirty="0" err="1">
                <a:latin typeface="Calibri" panose="020F0502020204030204" pitchFamily="34" charset="0"/>
                <a:ea typeface="Calibri" panose="020F0502020204030204" pitchFamily="34" charset="0"/>
                <a:cs typeface="Calibri" panose="020F0502020204030204" pitchFamily="34" charset="0"/>
              </a:rPr>
              <a:t>vivo</a:t>
            </a:r>
            <a:r>
              <a:rPr lang="cs-CZ" sz="1800" dirty="0">
                <a:latin typeface="Calibri" panose="020F0502020204030204" pitchFamily="34" charset="0"/>
                <a:ea typeface="Calibri" panose="020F0502020204030204" pitchFamily="34" charset="0"/>
                <a:cs typeface="Calibri" panose="020F0502020204030204" pitchFamily="34" charset="0"/>
              </a:rPr>
              <a:t> v přirozeném prostředí. U lidí tomu říkáme šmírování.</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Každé uchopování přirozenosti ohrožuje, ale někdy při něm přirozenost projeví dosud netušené schopnosti.</a:t>
            </a:r>
          </a:p>
          <a:p>
            <a:pPr>
              <a:lnSpc>
                <a:spcPct val="107000"/>
              </a:lnSpc>
              <a:spcAft>
                <a:spcPts val="800"/>
              </a:spcAft>
            </a:pPr>
            <a:r>
              <a:rPr lang="cs-CZ" sz="1800" dirty="0">
                <a:effectLst/>
                <a:latin typeface="Calibri" panose="020F0502020204030204" pitchFamily="34" charset="0"/>
                <a:ea typeface="Calibri" panose="020F0502020204030204" pitchFamily="34" charset="0"/>
              </a:rPr>
              <a:t>Prostředí věcí je bezpečnější, ale občas nudné. (Muzeum jako sbírka věcí v jiném než původním kontextu.)</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692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7870B45E-6BFD-A210-F4E5-2E14CFB31BD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F7E60F7-204D-A7D3-1767-A1839CE7ACA1}"/>
              </a:ext>
            </a:extLst>
          </p:cNvPr>
          <p:cNvSpPr>
            <a:spLocks noGrp="1"/>
          </p:cNvSpPr>
          <p:nvPr>
            <p:ph type="title"/>
          </p:nvPr>
        </p:nvSpPr>
        <p:spPr>
          <a:xfrm>
            <a:off x="838200" y="365125"/>
            <a:ext cx="10515600" cy="1171575"/>
          </a:xfrm>
        </p:spPr>
        <p:txBody>
          <a:bodyPr>
            <a:normAutofit/>
          </a:bodyPr>
          <a:lstStyle/>
          <a:p>
            <a:r>
              <a:rPr lang="cs-CZ" sz="2400" dirty="0">
                <a:latin typeface="+mn-lt"/>
              </a:rPr>
              <a:t>1. 4. 1 </a:t>
            </a:r>
            <a:r>
              <a:rPr lang="cs-CZ" sz="2400" dirty="0">
                <a:latin typeface="+mn-lt"/>
                <a:ea typeface="Calibri" panose="020F0502020204030204" pitchFamily="34" charset="0"/>
                <a:cs typeface="Calibri" panose="020F0502020204030204" pitchFamily="34" charset="0"/>
              </a:rPr>
              <a:t>Homérský příklad uchopování: </a:t>
            </a:r>
            <a:r>
              <a:rPr lang="cs-CZ" sz="2400" i="1" dirty="0">
                <a:effectLst/>
                <a:latin typeface="+mn-lt"/>
                <a:ea typeface="Calibri" panose="020F0502020204030204" pitchFamily="34" charset="0"/>
              </a:rPr>
              <a:t>Odyssea </a:t>
            </a:r>
            <a:r>
              <a:rPr lang="cs-CZ" sz="2400" dirty="0">
                <a:effectLst/>
                <a:latin typeface="+mn-lt"/>
                <a:ea typeface="Calibri" panose="020F0502020204030204" pitchFamily="34" charset="0"/>
              </a:rPr>
              <a:t>X.303</a:t>
            </a:r>
            <a:endParaRPr lang="cs-CZ" sz="2400" i="1" dirty="0">
              <a:latin typeface="+mn-lt"/>
            </a:endParaRPr>
          </a:p>
        </p:txBody>
      </p:sp>
      <p:sp>
        <p:nvSpPr>
          <p:cNvPr id="3" name="Zástupný obsah 2">
            <a:extLst>
              <a:ext uri="{FF2B5EF4-FFF2-40B4-BE49-F238E27FC236}">
                <a16:creationId xmlns:a16="http://schemas.microsoft.com/office/drawing/2014/main" id="{E57570E1-07BB-86AB-C00D-FCEE43F24C8C}"/>
              </a:ext>
            </a:extLst>
          </p:cNvPr>
          <p:cNvSpPr>
            <a:spLocks noGrp="1"/>
          </p:cNvSpPr>
          <p:nvPr>
            <p:ph idx="1"/>
          </p:nvPr>
        </p:nvSpPr>
        <p:spPr>
          <a:xfrm>
            <a:off x="838200" y="1536699"/>
            <a:ext cx="6783324" cy="5105401"/>
          </a:xfrm>
        </p:spPr>
        <p:txBody>
          <a:bodyPr>
            <a:normAutofit/>
          </a:bodyPr>
          <a:lstStyle/>
          <a:p>
            <a:pPr>
              <a:lnSpc>
                <a:spcPct val="107000"/>
              </a:lnSpc>
              <a:spcAft>
                <a:spcPts val="8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Rostlina, které bohové říkají </a:t>
            </a:r>
            <a:r>
              <a:rPr lang="cs-CZ" sz="1800" i="1" dirty="0" err="1">
                <a:latin typeface="Calibri" panose="020F0502020204030204" pitchFamily="34" charset="0"/>
                <a:ea typeface="Calibri" panose="020F0502020204030204" pitchFamily="34" charset="0"/>
                <a:cs typeface="Calibri" panose="020F0502020204030204" pitchFamily="34" charset="0"/>
              </a:rPr>
              <a:t>móly</a:t>
            </a:r>
            <a:endParaRPr lang="cs-CZ" sz="1800" i="1"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cs-CZ" sz="1400" dirty="0">
                <a:latin typeface="Calibri" panose="020F0502020204030204" pitchFamily="34" charset="0"/>
                <a:ea typeface="Calibri" panose="020F0502020204030204" pitchFamily="34" charset="0"/>
                <a:cs typeface="Calibri" panose="020F0502020204030204" pitchFamily="34" charset="0"/>
              </a:rPr>
              <a:t>Namaloval ji Václav Paris při rozcvičování k překladu mé knížky do angličtiny.</a:t>
            </a:r>
          </a:p>
          <a:p>
            <a:pPr>
              <a:lnSpc>
                <a:spcPct val="115000"/>
              </a:lnSpc>
              <a:spcAft>
                <a:spcPts val="10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1000"/>
              </a:spcAft>
            </a:pPr>
            <a:r>
              <a:rPr lang="cs-CZ" sz="1800" dirty="0">
                <a:latin typeface="Calibri" panose="020F0502020204030204" pitchFamily="34" charset="0"/>
                <a:ea typeface="Calibri" panose="020F0502020204030204" pitchFamily="34" charset="0"/>
                <a:cs typeface="Times New Roman" panose="02020603050405020304" pitchFamily="18" charset="0"/>
              </a:rPr>
              <a:t>Hermés ji ukázal Odysseovi a ten pak díky ní </a:t>
            </a:r>
            <a:r>
              <a:rPr lang="cs-CZ" sz="1800" dirty="0" err="1">
                <a:latin typeface="Calibri" panose="020F0502020204030204" pitchFamily="34" charset="0"/>
                <a:ea typeface="Calibri" panose="020F0502020204030204" pitchFamily="34" charset="0"/>
                <a:cs typeface="Times New Roman" panose="02020603050405020304" pitchFamily="18" charset="0"/>
              </a:rPr>
              <a:t>odprasečil</a:t>
            </a:r>
            <a:r>
              <a:rPr lang="cs-CZ" sz="1800" dirty="0">
                <a:latin typeface="Calibri" panose="020F0502020204030204" pitchFamily="34" charset="0"/>
                <a:ea typeface="Calibri" panose="020F0502020204030204" pitchFamily="34" charset="0"/>
                <a:cs typeface="Times New Roman" panose="02020603050405020304" pitchFamily="18" charset="0"/>
              </a:rPr>
              <a:t> své zakleté druhy.</a:t>
            </a:r>
          </a:p>
          <a:p>
            <a:pPr>
              <a:lnSpc>
                <a:spcPct val="100000"/>
              </a:lnSpc>
              <a:spcAft>
                <a:spcPts val="1000"/>
              </a:spcAft>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cs-CZ" sz="1800" dirty="0">
                <a:latin typeface="Calibri" panose="020F0502020204030204" pitchFamily="34" charset="0"/>
                <a:ea typeface="Calibri" panose="020F0502020204030204" pitchFamily="34" charset="0"/>
                <a:cs typeface="Calibri" panose="020F0502020204030204" pitchFamily="34" charset="0"/>
              </a:rPr>
              <a:t>Rozpozná rostlinu, vytrhne, ukáže, navrhne použití, vyléčí.</a:t>
            </a:r>
          </a:p>
          <a:p>
            <a:pPr>
              <a:lnSpc>
                <a:spcPct val="100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58F23F85-F8D1-1C1A-378F-3D5FF8ACF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524" y="0"/>
            <a:ext cx="4570476" cy="6857892"/>
          </a:xfrm>
          <a:prstGeom prst="rect">
            <a:avLst/>
          </a:prstGeom>
        </p:spPr>
      </p:pic>
    </p:spTree>
    <p:extLst>
      <p:ext uri="{BB962C8B-B14F-4D97-AF65-F5344CB8AC3E}">
        <p14:creationId xmlns:p14="http://schemas.microsoft.com/office/powerpoint/2010/main" val="169310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a:xfrm>
            <a:off x="838200" y="365125"/>
            <a:ext cx="10515600" cy="1171575"/>
          </a:xfrm>
        </p:spPr>
        <p:txBody>
          <a:bodyPr>
            <a:normAutofit/>
          </a:bodyPr>
          <a:lstStyle/>
          <a:p>
            <a:r>
              <a:rPr lang="cs-CZ" sz="3600" dirty="0">
                <a:latin typeface="+mn-lt"/>
              </a:rPr>
              <a:t>2. </a:t>
            </a:r>
            <a:r>
              <a:rPr lang="pl-PL" sz="3600" dirty="0">
                <a:latin typeface="+mn-lt"/>
              </a:rPr>
              <a:t>Vzájemné uchopování přirozeností</a:t>
            </a:r>
            <a:endParaRPr lang="cs-CZ" sz="3600" i="1" dirty="0">
              <a:latin typeface="+mn-lt"/>
            </a:endParaRP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536700"/>
            <a:ext cx="10515600" cy="4749800"/>
          </a:xfrm>
        </p:spPr>
        <p:txBody>
          <a:bodyPr>
            <a:normAutofit/>
          </a:bodyPr>
          <a:lstStyle/>
          <a:p>
            <a:pPr>
              <a:lnSpc>
                <a:spcPct val="107000"/>
              </a:lnSpc>
              <a:spcAft>
                <a:spcPts val="800"/>
              </a:spcAft>
            </a:pPr>
            <a:r>
              <a:rPr lang="cs-CZ" sz="1600" kern="0" dirty="0">
                <a:latin typeface="Calibri" panose="020F0502020204030204" pitchFamily="34" charset="0"/>
                <a:ea typeface="Calibri" panose="020F0502020204030204" pitchFamily="34" charset="0"/>
                <a:cs typeface="Times New Roman" panose="02020603050405020304" pitchFamily="18" charset="0"/>
              </a:rPr>
              <a:t>Anaximandros B 1 u </a:t>
            </a:r>
            <a:r>
              <a:rPr lang="cs-CZ" sz="1600" kern="0" dirty="0" err="1">
                <a:latin typeface="Calibri" panose="020F0502020204030204" pitchFamily="34" charset="0"/>
                <a:ea typeface="Calibri" panose="020F0502020204030204" pitchFamily="34" charset="0"/>
                <a:cs typeface="Times New Roman" panose="02020603050405020304" pitchFamily="18" charset="0"/>
              </a:rPr>
              <a:t>Simplika</a:t>
            </a:r>
            <a:r>
              <a:rPr lang="cs-CZ" sz="1600" kern="0" dirty="0">
                <a:latin typeface="Calibri" panose="020F0502020204030204" pitchFamily="34" charset="0"/>
                <a:ea typeface="Calibri" panose="020F0502020204030204" pitchFamily="34" charset="0"/>
                <a:cs typeface="Times New Roman" panose="02020603050405020304" pitchFamily="18" charset="0"/>
              </a:rPr>
              <a:t>, </a:t>
            </a:r>
            <a:r>
              <a:rPr lang="cs-CZ" sz="1600" i="1" kern="0" dirty="0">
                <a:latin typeface="Calibri" panose="020F0502020204030204" pitchFamily="34" charset="0"/>
                <a:ea typeface="Calibri" panose="020F0502020204030204" pitchFamily="34" charset="0"/>
                <a:cs typeface="Times New Roman" panose="02020603050405020304" pitchFamily="18" charset="0"/>
              </a:rPr>
              <a:t>In </a:t>
            </a:r>
            <a:r>
              <a:rPr lang="cs-CZ" sz="1600" i="1" kern="0" dirty="0" err="1">
                <a:latin typeface="Calibri" panose="020F0502020204030204" pitchFamily="34" charset="0"/>
                <a:ea typeface="Calibri" panose="020F0502020204030204" pitchFamily="34" charset="0"/>
                <a:cs typeface="Times New Roman" panose="02020603050405020304" pitchFamily="18" charset="0"/>
              </a:rPr>
              <a:t>Physica</a:t>
            </a:r>
            <a:r>
              <a:rPr lang="cs-CZ" sz="1600" kern="0" dirty="0">
                <a:latin typeface="Calibri" panose="020F0502020204030204" pitchFamily="34" charset="0"/>
                <a:ea typeface="Calibri" panose="020F0502020204030204" pitchFamily="34" charset="0"/>
                <a:cs typeface="Times New Roman" panose="02020603050405020304" pitchFamily="18" charset="0"/>
              </a:rPr>
              <a:t> 24,13:</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 vznik (…) a zánik, podle nutnosti, navzájem si totiž platí trest a pokutu za [svá] bezpráví, podle řádu času.“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600" kern="0" dirty="0">
                <a:latin typeface="Calibri" panose="020F0502020204030204" pitchFamily="34" charset="0"/>
                <a:ea typeface="Calibri" panose="020F0502020204030204" pitchFamily="34" charset="0"/>
                <a:cs typeface="Times New Roman" panose="02020603050405020304" pitchFamily="18" charset="0"/>
              </a:rPr>
              <a:t>Výkladově možná třeba takhle:</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„Vše, co [z diferencí] vzniká, nutně jakožto [stejným způsobem] zanikavé, si vzájemně předává trest a odplatu za [vzájemné] křivdy, podle uspořádání času.“</a:t>
            </a: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800" kern="0" dirty="0">
                <a:latin typeface="Calibri" panose="020F0502020204030204" pitchFamily="34" charset="0"/>
                <a:ea typeface="Calibri" panose="020F0502020204030204" pitchFamily="34" charset="0"/>
                <a:cs typeface="Times New Roman" panose="02020603050405020304" pitchFamily="18" charset="0"/>
              </a:rPr>
              <a:t>Symetrie vznikání a zanikání se ovšem neděje jaksi abstraktně, nýbrž reálně, někdy až krutě reálně, jindy rozkošně.</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Z pomyslných výšin lidské kulturnosti nám vzájemné uchopování ostatních živáčků připadá jako pouhé vzájemné požírání – a děje mezi neživými přirozenostmi jako pouhé vzájemné otloukání. Obojí tam opravdu funguje, dokonce masivně, ale nebývá to tím nejzajímavějším. </a:t>
            </a:r>
            <a:endParaRPr lang="cs-CZ" sz="1600" kern="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99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60032156-9B27-8A92-BF0A-7298D563A3F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CD4139-9508-0D03-0F1E-3621B1BCFB91}"/>
              </a:ext>
            </a:extLst>
          </p:cNvPr>
          <p:cNvSpPr>
            <a:spLocks noGrp="1"/>
          </p:cNvSpPr>
          <p:nvPr>
            <p:ph type="title"/>
          </p:nvPr>
        </p:nvSpPr>
        <p:spPr>
          <a:xfrm>
            <a:off x="838200" y="365125"/>
            <a:ext cx="10515600" cy="1171575"/>
          </a:xfrm>
        </p:spPr>
        <p:txBody>
          <a:bodyPr>
            <a:normAutofit/>
          </a:bodyPr>
          <a:lstStyle/>
          <a:p>
            <a:r>
              <a:rPr lang="cs-CZ" sz="2800" dirty="0">
                <a:latin typeface="+mn-lt"/>
              </a:rPr>
              <a:t>2. 1 </a:t>
            </a:r>
            <a:r>
              <a:rPr lang="pl-PL" sz="2800" dirty="0">
                <a:latin typeface="+mn-lt"/>
              </a:rPr>
              <a:t>Krajina jako prostor vzájemného uchopování přirozeností, kus světa</a:t>
            </a:r>
            <a:endParaRPr lang="cs-CZ" sz="2800" i="1" dirty="0">
              <a:latin typeface="+mn-lt"/>
            </a:endParaRPr>
          </a:p>
        </p:txBody>
      </p:sp>
      <p:sp>
        <p:nvSpPr>
          <p:cNvPr id="3" name="Zástupný obsah 2">
            <a:extLst>
              <a:ext uri="{FF2B5EF4-FFF2-40B4-BE49-F238E27FC236}">
                <a16:creationId xmlns:a16="http://schemas.microsoft.com/office/drawing/2014/main" id="{DF8B1DCC-A7F3-4552-63AE-1DF4E2A93456}"/>
              </a:ext>
            </a:extLst>
          </p:cNvPr>
          <p:cNvSpPr>
            <a:spLocks noGrp="1"/>
          </p:cNvSpPr>
          <p:nvPr>
            <p:ph idx="1"/>
          </p:nvPr>
        </p:nvSpPr>
        <p:spPr>
          <a:xfrm>
            <a:off x="838200" y="1536700"/>
            <a:ext cx="10515600" cy="4749800"/>
          </a:xfrm>
        </p:spPr>
        <p:txBody>
          <a:bodyPr>
            <a:normAutofit lnSpcReduction="10000"/>
          </a:bodyPr>
          <a:lstStyle/>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rPr>
              <a:t>Pokud bychom na chvíli nechali stranou obavy z nadvlády jazyka nad námi i světem (viz </a:t>
            </a:r>
            <a:r>
              <a:rPr lang="cs-CZ" sz="1800" dirty="0">
                <a:effectLst/>
                <a:latin typeface="Calibri" panose="020F0502020204030204" pitchFamily="34" charset="0"/>
                <a:ea typeface="Calibri" panose="020F0502020204030204" pitchFamily="34" charset="0"/>
                <a:cs typeface="Times New Roman" panose="02020603050405020304" pitchFamily="18" charset="0"/>
              </a:rPr>
              <a:t>Michel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Serres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0" dirty="0">
                <a:effectLst/>
                <a:latin typeface="Calibri" panose="020F0502020204030204" pitchFamily="34" charset="0"/>
                <a:ea typeface="Calibri" panose="020F0502020204030204" pitchFamily="34" charset="0"/>
              </a:rPr>
              <a:t>a Jacques Derrida), řekli bychom, že krajina je text tvořený a současně interpretovaný nesmírným množstvím přirozeností.</a:t>
            </a:r>
          </a:p>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cs typeface="Times New Roman" panose="02020603050405020304" pitchFamily="18" charset="0"/>
              </a:rPr>
              <a:t>Viz Jiří Sádlo: Krajina jako interpretovaný text</a:t>
            </a:r>
            <a:r>
              <a:rPr lang="cs-CZ" sz="1800" i="1" kern="0" dirty="0">
                <a:effectLst/>
                <a:latin typeface="Calibri" panose="020F0502020204030204" pitchFamily="34" charset="0"/>
                <a:ea typeface="Calibri" panose="020F0502020204030204" pitchFamily="34" charset="0"/>
                <a:cs typeface="Times New Roman" panose="02020603050405020304" pitchFamily="18" charset="0"/>
              </a:rPr>
              <a:t>,</a:t>
            </a:r>
            <a:r>
              <a:rPr lang="cs-CZ" sz="1800" kern="0"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kern="0" dirty="0">
                <a:effectLst/>
                <a:latin typeface="Calibri" panose="020F0502020204030204" pitchFamily="34" charset="0"/>
                <a:ea typeface="Calibri" panose="020F0502020204030204" pitchFamily="34" charset="0"/>
                <a:cs typeface="Times New Roman" panose="02020603050405020304" pitchFamily="18" charset="0"/>
              </a:rPr>
              <a:t>Vesmír</a:t>
            </a:r>
            <a:r>
              <a:rPr lang="cs-CZ" sz="1800" kern="0" dirty="0">
                <a:effectLst/>
                <a:latin typeface="Calibri" panose="020F0502020204030204" pitchFamily="34" charset="0"/>
                <a:ea typeface="Calibri" panose="020F0502020204030204" pitchFamily="34" charset="0"/>
                <a:cs typeface="Times New Roman" panose="02020603050405020304" pitchFamily="18" charset="0"/>
              </a:rPr>
              <a:t> 77, 96, 1998/2. Jednotlivé položky krajiny čtou ty ostatní, každá po svém. A nejen čtou, taky podle toho jednají.</a:t>
            </a:r>
          </a:p>
          <a:p>
            <a:pPr marL="0" indent="0">
              <a:lnSpc>
                <a:spcPct val="115000"/>
              </a:lnSpc>
              <a:spcAft>
                <a:spcPts val="1000"/>
              </a:spcAft>
              <a:buNone/>
            </a:pPr>
            <a:r>
              <a:rPr lang="cs-CZ" sz="1800" kern="0" dirty="0">
                <a:latin typeface="Calibri" panose="020F0502020204030204" pitchFamily="34" charset="0"/>
                <a:ea typeface="Calibri" panose="020F0502020204030204" pitchFamily="34" charset="0"/>
                <a:cs typeface="Times New Roman" panose="02020603050405020304" pitchFamily="18" charset="0"/>
              </a:rPr>
              <a:t>Přitom mají svou paměť a hlavně svými interakcemi (včetně působení nás lidí) vytvářejí paměť krajiny.</a:t>
            </a:r>
          </a:p>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cs typeface="Times New Roman" panose="02020603050405020304" pitchFamily="18" charset="0"/>
              </a:rPr>
              <a:t>Viz Vojen </a:t>
            </a:r>
            <a:r>
              <a:rPr lang="cs-CZ" sz="1800" kern="0" dirty="0" err="1">
                <a:effectLst/>
                <a:latin typeface="Calibri" panose="020F0502020204030204" pitchFamily="34" charset="0"/>
                <a:ea typeface="Calibri" panose="020F0502020204030204" pitchFamily="34" charset="0"/>
                <a:cs typeface="Times New Roman" panose="02020603050405020304" pitchFamily="18" charset="0"/>
              </a:rPr>
              <a:t>Ložek</a:t>
            </a:r>
            <a:r>
              <a:rPr lang="cs-CZ" sz="1800" kern="0"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Zrcadlo minulosti</a:t>
            </a:r>
            <a:r>
              <a:rPr lang="cs-CZ"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Praha: Dokořán 2007.</a:t>
            </a:r>
          </a:p>
          <a:p>
            <a:pPr marL="0" indent="0">
              <a:lnSpc>
                <a:spcPct val="115000"/>
              </a:lnSpc>
              <a:spcAft>
                <a:spcPts val="1000"/>
              </a:spcAft>
              <a:buNone/>
            </a:pPr>
            <a:r>
              <a:rPr lang="cs-CZ"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(Tady však krajinu radši nechám povolanějším, abych nenosil dříví do lesa, ještě k tomu „nepůvodní“.)</a:t>
            </a:r>
          </a:p>
          <a:p>
            <a:pPr marL="0" indent="0">
              <a:lnSpc>
                <a:spcPct val="115000"/>
              </a:lnSpc>
              <a:spcAft>
                <a:spcPts val="1000"/>
              </a:spcAft>
              <a:buNone/>
            </a:pPr>
            <a:endParaRPr lang="cs-CZ"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cs-CZ" sz="1800" dirty="0">
                <a:solidFill>
                  <a:srgbClr val="202122"/>
                </a:solidFill>
                <a:latin typeface="Calibri" panose="020F0502020204030204" pitchFamily="34" charset="0"/>
                <a:ea typeface="Calibri" panose="020F0502020204030204" pitchFamily="34" charset="0"/>
                <a:cs typeface="Calibri" panose="020F0502020204030204" pitchFamily="34" charset="0"/>
              </a:rPr>
              <a:t>Cyklické rozevírání a zklidňování diferencí občas vytváří metastabilní stav, jenže dynamický.</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kern="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86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2A19AF19-39A2-1DB0-242F-0DFFF614536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FB35916-BD19-7CAA-19A4-51127DE48D33}"/>
              </a:ext>
            </a:extLst>
          </p:cNvPr>
          <p:cNvSpPr>
            <a:spLocks noGrp="1"/>
          </p:cNvSpPr>
          <p:nvPr>
            <p:ph type="title"/>
          </p:nvPr>
        </p:nvSpPr>
        <p:spPr>
          <a:xfrm>
            <a:off x="838200" y="365125"/>
            <a:ext cx="10515600" cy="1171575"/>
          </a:xfrm>
        </p:spPr>
        <p:txBody>
          <a:bodyPr>
            <a:normAutofit/>
          </a:bodyPr>
          <a:lstStyle/>
          <a:p>
            <a:r>
              <a:rPr lang="cs-CZ" sz="2400" dirty="0">
                <a:latin typeface="+mn-lt"/>
              </a:rPr>
              <a:t>2. 1. 1 Příklad na v</a:t>
            </a:r>
            <a:r>
              <a:rPr lang="cs-CZ" sz="2400" dirty="0">
                <a:latin typeface="+mn-lt"/>
                <a:cs typeface="Calibri" panose="020F0502020204030204" pitchFamily="34" charset="0"/>
              </a:rPr>
              <a:t>yrovnávání diferencí</a:t>
            </a:r>
            <a:endParaRPr lang="cs-CZ" sz="2400" i="1" dirty="0">
              <a:latin typeface="+mn-lt"/>
            </a:endParaRPr>
          </a:p>
        </p:txBody>
      </p:sp>
      <p:sp>
        <p:nvSpPr>
          <p:cNvPr id="3" name="Zástupný obsah 2">
            <a:extLst>
              <a:ext uri="{FF2B5EF4-FFF2-40B4-BE49-F238E27FC236}">
                <a16:creationId xmlns:a16="http://schemas.microsoft.com/office/drawing/2014/main" id="{A4A5C435-EC72-42B3-8424-554F9C7C747B}"/>
              </a:ext>
            </a:extLst>
          </p:cNvPr>
          <p:cNvSpPr>
            <a:spLocks noGrp="1"/>
          </p:cNvSpPr>
          <p:nvPr>
            <p:ph idx="1"/>
          </p:nvPr>
        </p:nvSpPr>
        <p:spPr>
          <a:xfrm>
            <a:off x="838200" y="1536699"/>
            <a:ext cx="4470400" cy="5105401"/>
          </a:xfrm>
        </p:spPr>
        <p:txBody>
          <a:bodyPr>
            <a:normAutofit/>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Dobře postavený rybník zaroste dřív než povolí hráz, pokud není čištěný, stejně jako přirozené mělké jezero.</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Naštěstí se mezitím objevují nové diference.</a:t>
            </a:r>
          </a:p>
          <a:p>
            <a:pPr marL="0" indent="0">
              <a:lnSpc>
                <a:spcPct val="115000"/>
              </a:lnSpc>
              <a:spcAft>
                <a:spcPts val="1000"/>
              </a:spcAft>
              <a:buNone/>
            </a:pPr>
            <a:r>
              <a:rPr lang="cs-CZ" sz="1800" dirty="0" err="1">
                <a:latin typeface="Calibri" panose="020F0502020204030204" pitchFamily="34" charset="0"/>
                <a:ea typeface="Calibri" panose="020F0502020204030204" pitchFamily="34" charset="0"/>
                <a:cs typeface="Calibri" panose="020F0502020204030204" pitchFamily="34" charset="0"/>
              </a:rPr>
              <a:t>Anaximandrovské</a:t>
            </a:r>
            <a:r>
              <a:rPr lang="cs-CZ" sz="1800" dirty="0">
                <a:latin typeface="Calibri" panose="020F0502020204030204" pitchFamily="34" charset="0"/>
                <a:ea typeface="Calibri" panose="020F0502020204030204" pitchFamily="34" charset="0"/>
                <a:cs typeface="Calibri" panose="020F0502020204030204" pitchFamily="34" charset="0"/>
              </a:rPr>
              <a:t> vybočení se vyrovná, ale objeví se nová vybočení z kontinua nerozlišené rovnováhy.</a:t>
            </a: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gn="r">
              <a:lnSpc>
                <a:spcPct val="115000"/>
              </a:lnSpc>
              <a:spcAft>
                <a:spcPts val="1000"/>
              </a:spcAft>
              <a:buNone/>
            </a:pPr>
            <a:r>
              <a:rPr lang="cs-CZ" sz="1400" dirty="0">
                <a:latin typeface="Calibri" panose="020F0502020204030204" pitchFamily="34" charset="0"/>
                <a:ea typeface="Calibri" panose="020F0502020204030204" pitchFamily="34" charset="0"/>
                <a:cs typeface="Calibri" panose="020F0502020204030204" pitchFamily="34" charset="0"/>
              </a:rPr>
              <a:t>Markvartův rybník u cesty z Jílového na </a:t>
            </a:r>
            <a:r>
              <a:rPr lang="cs-CZ" sz="1400" dirty="0" err="1">
                <a:latin typeface="Calibri" panose="020F0502020204030204" pitchFamily="34" charset="0"/>
                <a:ea typeface="Calibri" panose="020F0502020204030204" pitchFamily="34" charset="0"/>
                <a:cs typeface="Calibri" panose="020F0502020204030204" pitchFamily="34" charset="0"/>
              </a:rPr>
              <a:t>Gryblu</a:t>
            </a:r>
            <a:r>
              <a:rPr lang="cs-CZ" sz="1400" dirty="0">
                <a:latin typeface="Calibri" panose="020F0502020204030204" pitchFamily="34" charset="0"/>
                <a:ea typeface="Calibri" panose="020F0502020204030204" pitchFamily="34" charset="0"/>
                <a:cs typeface="Calibri" panose="020F0502020204030204" pitchFamily="34" charset="0"/>
              </a:rPr>
              <a:t>.</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5C9EB398-E944-5C23-C3DF-6C59261B7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718" y="2574001"/>
            <a:ext cx="6114281" cy="4068099"/>
          </a:xfrm>
          <a:prstGeom prst="rect">
            <a:avLst/>
          </a:prstGeom>
        </p:spPr>
      </p:pic>
    </p:spTree>
    <p:extLst>
      <p:ext uri="{BB962C8B-B14F-4D97-AF65-F5344CB8AC3E}">
        <p14:creationId xmlns:p14="http://schemas.microsoft.com/office/powerpoint/2010/main" val="198494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8FA1F1B4-3E20-6AC0-4D05-B4A5C87EA4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E3D8CF-2297-B416-D41E-49912E588970}"/>
              </a:ext>
            </a:extLst>
          </p:cNvPr>
          <p:cNvSpPr>
            <a:spLocks noGrp="1"/>
          </p:cNvSpPr>
          <p:nvPr>
            <p:ph type="title"/>
          </p:nvPr>
        </p:nvSpPr>
        <p:spPr>
          <a:xfrm>
            <a:off x="838200" y="365125"/>
            <a:ext cx="10515600" cy="1171575"/>
          </a:xfrm>
        </p:spPr>
        <p:txBody>
          <a:bodyPr>
            <a:normAutofit/>
          </a:bodyPr>
          <a:lstStyle/>
          <a:p>
            <a:r>
              <a:rPr lang="cs-CZ" sz="2400" dirty="0">
                <a:latin typeface="+mn-lt"/>
              </a:rPr>
              <a:t>2. 1. 2 </a:t>
            </a:r>
            <a:r>
              <a:rPr lang="cs-CZ" sz="2400" dirty="0">
                <a:latin typeface="+mn-lt"/>
                <a:cs typeface="Calibri" panose="020F0502020204030204" pitchFamily="34" charset="0"/>
              </a:rPr>
              <a:t>Koloběh vzájemného uchopování</a:t>
            </a:r>
            <a:endParaRPr lang="cs-CZ" sz="2400" i="1" dirty="0">
              <a:latin typeface="+mn-lt"/>
            </a:endParaRPr>
          </a:p>
        </p:txBody>
      </p:sp>
      <p:sp>
        <p:nvSpPr>
          <p:cNvPr id="3" name="Zástupný obsah 2">
            <a:extLst>
              <a:ext uri="{FF2B5EF4-FFF2-40B4-BE49-F238E27FC236}">
                <a16:creationId xmlns:a16="http://schemas.microsoft.com/office/drawing/2014/main" id="{65C76CBA-FE92-01DD-1393-2FFFD2B3AF60}"/>
              </a:ext>
            </a:extLst>
          </p:cNvPr>
          <p:cNvSpPr>
            <a:spLocks noGrp="1"/>
          </p:cNvSpPr>
          <p:nvPr>
            <p:ph idx="1"/>
          </p:nvPr>
        </p:nvSpPr>
        <p:spPr>
          <a:xfrm>
            <a:off x="838200" y="1536699"/>
            <a:ext cx="7213600" cy="5105401"/>
          </a:xfrm>
        </p:spPr>
        <p:txBody>
          <a:bodyPr>
            <a:normAutofit/>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Vzájemné požírání rostlin a hub nás jaksi míň bolí, aspoň při pohledu na ně.</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cs-CZ" sz="1400" kern="100" dirty="0">
                <a:effectLst/>
                <a:latin typeface="Calibri" panose="020F0502020204030204" pitchFamily="34" charset="0"/>
                <a:ea typeface="Calibri" panose="020F0502020204030204" pitchFamily="34" charset="0"/>
                <a:cs typeface="Times New Roman" panose="02020603050405020304" pitchFamily="18" charset="0"/>
              </a:rPr>
              <a:t>Žofínský prales, Novohradské hory</a:t>
            </a:r>
          </a:p>
          <a:p>
            <a:pPr marL="0" indent="0">
              <a:lnSpc>
                <a:spcPct val="106000"/>
              </a:lnSpc>
              <a:spcAft>
                <a:spcPts val="800"/>
              </a:spcAft>
              <a:buNone/>
            </a:pPr>
            <a:r>
              <a:rPr lang="cs-CZ" sz="1400" kern="100" dirty="0">
                <a:effectLst/>
                <a:latin typeface="Calibri" panose="020F0502020204030204" pitchFamily="34" charset="0"/>
                <a:ea typeface="Calibri" panose="020F0502020204030204" pitchFamily="34" charset="0"/>
                <a:cs typeface="Times New Roman" panose="02020603050405020304" pitchFamily="18" charset="0"/>
              </a:rPr>
              <a:t>foto Karel Jakubec</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29A7FC43-6479-B9ED-A43B-F773D2EB8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22" y="2717801"/>
            <a:ext cx="5883578" cy="3924300"/>
          </a:xfrm>
          <a:prstGeom prst="rect">
            <a:avLst/>
          </a:prstGeom>
        </p:spPr>
      </p:pic>
    </p:spTree>
    <p:extLst>
      <p:ext uri="{BB962C8B-B14F-4D97-AF65-F5344CB8AC3E}">
        <p14:creationId xmlns:p14="http://schemas.microsoft.com/office/powerpoint/2010/main" val="88406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a:xfrm>
            <a:off x="838200" y="365125"/>
            <a:ext cx="10515600" cy="1171575"/>
          </a:xfrm>
        </p:spPr>
        <p:txBody>
          <a:bodyPr>
            <a:normAutofit/>
          </a:bodyPr>
          <a:lstStyle/>
          <a:p>
            <a:r>
              <a:rPr lang="cs-CZ" sz="2800" dirty="0">
                <a:latin typeface="+mn-lt"/>
              </a:rPr>
              <a:t>2. 2 Setkání s přirozeností je událostí, která ovlivňuje obě strany</a:t>
            </a:r>
            <a:endParaRPr lang="cs-CZ" sz="2800" i="1" dirty="0">
              <a:latin typeface="+mn-lt"/>
            </a:endParaRP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536700"/>
            <a:ext cx="10515600" cy="4749800"/>
          </a:xfrm>
        </p:spPr>
        <p:txBody>
          <a:bodyPr>
            <a:normAutofit/>
          </a:bodyPr>
          <a:lstStyle/>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Uchopujeme až zvěcňujeme rozličné přirozenosti, ale přitom jsme jimi uchopováni, což může být špatně (úraz, infekce) i moc dobře (lék), podle toho, co a jak potkáváme. Tohle platí také v poznání i v erotice.</a:t>
            </a:r>
          </a:p>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Když </a:t>
            </a:r>
            <a:r>
              <a:rPr lang="cs-CZ" sz="1800" dirty="0">
                <a:effectLst/>
                <a:latin typeface="Calibri" panose="020F0502020204030204" pitchFamily="34" charset="0"/>
                <a:ea typeface="Calibri" panose="020F0502020204030204" pitchFamily="34" charset="0"/>
                <a:cs typeface="Calibri" panose="020F0502020204030204" pitchFamily="34" charset="0"/>
              </a:rPr>
              <a:t>uchopíme horká kamna, prožijeme specifickou zkušenost a jsme na čas proměněni získanými puchýři, jak nás ta horkost uchopila.</a:t>
            </a:r>
          </a:p>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Vlastně je to vzájemné vždycky, jen si to často nepřipouštíme.</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Setkání je událostí, která proměňuje budoucí možnosti (viz </a:t>
            </a:r>
            <a:r>
              <a:rPr lang="cs-CZ" sz="1800" dirty="0">
                <a:effectLst/>
                <a:latin typeface="Calibri" panose="020F0502020204030204" pitchFamily="34" charset="0"/>
                <a:ea typeface="Calibri" panose="020F0502020204030204" pitchFamily="34" charset="0"/>
                <a:cs typeface="Calibri" panose="020F0502020204030204" pitchFamily="34" charset="0"/>
                <a:hlinkClick r:id="rId2"/>
              </a:rPr>
              <a:t>Koza na křižovatce</a:t>
            </a:r>
            <a:r>
              <a:rPr lang="cs-CZ" sz="1800" dirty="0">
                <a:effectLst/>
                <a:latin typeface="Calibri" panose="020F0502020204030204" pitchFamily="34" charset="0"/>
                <a:ea typeface="Calibri" panose="020F0502020204030204" pitchFamily="34" charset="0"/>
                <a:cs typeface="Calibri" panose="020F0502020204030204" pitchFamily="34" charset="0"/>
              </a:rPr>
              <a:t>). Je </a:t>
            </a:r>
            <a:r>
              <a:rPr lang="cs-CZ" sz="1800" dirty="0">
                <a:latin typeface="Calibri" panose="020F0502020204030204" pitchFamily="34" charset="0"/>
                <a:ea typeface="Calibri" panose="020F0502020204030204" pitchFamily="34" charset="0"/>
                <a:cs typeface="Calibri" panose="020F0502020204030204" pitchFamily="34" charset="0"/>
              </a:rPr>
              <a:t>zásahem do dotyčné přirozenosti i do svého vlastního života a myšlení.</a:t>
            </a:r>
          </a:p>
          <a:p>
            <a:pPr>
              <a:lnSpc>
                <a:spcPct val="107000"/>
              </a:lnSpc>
              <a:spcAft>
                <a:spcPts val="800"/>
              </a:spcAft>
            </a:pPr>
            <a:r>
              <a:rPr lang="cs-CZ" sz="1800" dirty="0">
                <a:latin typeface="Calibri" panose="020F0502020204030204" pitchFamily="34" charset="0"/>
                <a:ea typeface="Calibri" panose="020F0502020204030204" pitchFamily="34" charset="0"/>
                <a:cs typeface="Calibri" panose="020F0502020204030204" pitchFamily="34" charset="0"/>
              </a:rPr>
              <a:t>Zkušenost setkání je unikátní. Jako unikátní se vzájemně ukazují obě strany setkání. Mylně to vykládáme nějakou subjektivitou až solipsismem (nebo zase poznáváním objektů), což vyvyšuje jednu stranu (nás) a degraduje druhou.</a:t>
            </a:r>
          </a:p>
          <a:p>
            <a:pPr>
              <a:lnSpc>
                <a:spcPct val="115000"/>
              </a:lnSpc>
              <a:spcAft>
                <a:spcPts val="1000"/>
              </a:spcAft>
            </a:pPr>
            <a:r>
              <a:rPr lang="cs-CZ" sz="1800" dirty="0">
                <a:effectLst/>
                <a:latin typeface="Calibri" panose="020F0502020204030204" pitchFamily="34" charset="0"/>
                <a:ea typeface="Calibri" panose="020F0502020204030204" pitchFamily="34" charset="0"/>
                <a:cs typeface="Calibri" panose="020F0502020204030204" pitchFamily="34" charset="0"/>
              </a:rPr>
              <a:t>K setkání s přirozeností může patřit i sdílení péče.</a:t>
            </a: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375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AF929906-AA46-3F7A-96B1-FFCBF56D79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5D66A56-006A-B10C-9847-2FC82692C8C1}"/>
              </a:ext>
            </a:extLst>
          </p:cNvPr>
          <p:cNvSpPr>
            <a:spLocks noGrp="1"/>
          </p:cNvSpPr>
          <p:nvPr>
            <p:ph type="title"/>
          </p:nvPr>
        </p:nvSpPr>
        <p:spPr>
          <a:xfrm>
            <a:off x="838200" y="365125"/>
            <a:ext cx="10515600" cy="1171575"/>
          </a:xfrm>
        </p:spPr>
        <p:txBody>
          <a:bodyPr>
            <a:normAutofit/>
          </a:bodyPr>
          <a:lstStyle/>
          <a:p>
            <a:r>
              <a:rPr lang="cs-CZ" sz="2800" dirty="0">
                <a:latin typeface="+mn-lt"/>
              </a:rPr>
              <a:t>2. 3 </a:t>
            </a:r>
            <a:r>
              <a:rPr lang="pl-PL" sz="2800" dirty="0">
                <a:latin typeface="+mn-lt"/>
              </a:rPr>
              <a:t>Uchopování přirozeností různými způsoby</a:t>
            </a:r>
            <a:endParaRPr lang="cs-CZ" sz="2800" i="1" dirty="0">
              <a:latin typeface="+mn-lt"/>
            </a:endParaRPr>
          </a:p>
        </p:txBody>
      </p:sp>
      <p:sp>
        <p:nvSpPr>
          <p:cNvPr id="3" name="Zástupný obsah 2">
            <a:extLst>
              <a:ext uri="{FF2B5EF4-FFF2-40B4-BE49-F238E27FC236}">
                <a16:creationId xmlns:a16="http://schemas.microsoft.com/office/drawing/2014/main" id="{9D420923-7B97-5256-42E6-330087754300}"/>
              </a:ext>
            </a:extLst>
          </p:cNvPr>
          <p:cNvSpPr>
            <a:spLocks noGrp="1"/>
          </p:cNvSpPr>
          <p:nvPr>
            <p:ph idx="1"/>
          </p:nvPr>
        </p:nvSpPr>
        <p:spPr>
          <a:xfrm>
            <a:off x="838200" y="1536700"/>
            <a:ext cx="10515600" cy="4749800"/>
          </a:xfrm>
        </p:spPr>
        <p:txBody>
          <a:bodyPr>
            <a:normAutofit/>
          </a:bodyPr>
          <a:lstStyle/>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Dýcháme, jíme, občas uchopujeme naprosto doslova, nejčastěji rukou, někdy zuby. Jindy ukážeme, pojmenujeme, formulujeme teorii.</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Ostatní živočichové také používají k uchopování tlapky, ale uchopení čelistmi je nejspíš evolučně starší a jaksi bazální. Žralok to ani jinak neumí.</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My lidé to komplikujeme rozmanitostí a složitostí vyrobených nástrojů. Ostatní živáčci mívají v tomto ohledu užší repertoár.</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Podobně je tomu s uchopováním v oblasti poznávání. I ostatní živáčci se musí na světě nějak orientovat, ale my lidé dokážeme odkazovat na jevy ve svém okolí velice složitě, také jazykem. Občas dokonce upadáme do pokušení, že objekty našeho jazyka jsou měřítkem skutečnosti. Navíc někteří z lidí nejen na něco ukazují a povídají, ale produkují teorie, tedy vědecké uchopení skutečnosti. A tím jsou taky uchopováni.</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Uchopování je jak nutností, tak zdrojem bolesti i příjemností. </a:t>
            </a:r>
            <a:r>
              <a:rPr lang="cs-CZ" sz="1800" dirty="0" err="1">
                <a:latin typeface="Calibri" panose="020F0502020204030204" pitchFamily="34" charset="0"/>
                <a:ea typeface="Calibri" panose="020F0502020204030204" pitchFamily="34" charset="0"/>
                <a:cs typeface="Calibri" panose="020F0502020204030204" pitchFamily="34" charset="0"/>
              </a:rPr>
              <a:t>Libotaxe</a:t>
            </a:r>
            <a:r>
              <a:rPr lang="cs-CZ" sz="1800" dirty="0">
                <a:latin typeface="Calibri" panose="020F0502020204030204" pitchFamily="34" charset="0"/>
                <a:ea typeface="Calibri" panose="020F0502020204030204" pitchFamily="34" charset="0"/>
                <a:cs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596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744047F4-5485-09C2-3531-206254A2FB7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4F831E-EAC4-7839-7113-8337AF9A3039}"/>
              </a:ext>
            </a:extLst>
          </p:cNvPr>
          <p:cNvSpPr>
            <a:spLocks noGrp="1"/>
          </p:cNvSpPr>
          <p:nvPr>
            <p:ph type="title"/>
          </p:nvPr>
        </p:nvSpPr>
        <p:spPr>
          <a:xfrm>
            <a:off x="838200" y="365125"/>
            <a:ext cx="10515600" cy="1171575"/>
          </a:xfrm>
        </p:spPr>
        <p:txBody>
          <a:bodyPr>
            <a:normAutofit/>
          </a:bodyPr>
          <a:lstStyle/>
          <a:p>
            <a:r>
              <a:rPr lang="cs-CZ" sz="2400" dirty="0">
                <a:latin typeface="+mn-lt"/>
              </a:rPr>
              <a:t>2. 3. 1 </a:t>
            </a:r>
            <a:r>
              <a:rPr lang="cs-CZ" sz="2400" dirty="0">
                <a:latin typeface="+mn-lt"/>
                <a:cs typeface="Calibri" panose="020F0502020204030204" pitchFamily="34" charset="0"/>
              </a:rPr>
              <a:t>Někdy je přirozenost přímo k sežrání</a:t>
            </a:r>
            <a:endParaRPr lang="cs-CZ" sz="2400" i="1" dirty="0">
              <a:latin typeface="+mn-lt"/>
            </a:endParaRPr>
          </a:p>
        </p:txBody>
      </p:sp>
      <p:sp>
        <p:nvSpPr>
          <p:cNvPr id="3" name="Zástupný obsah 2">
            <a:extLst>
              <a:ext uri="{FF2B5EF4-FFF2-40B4-BE49-F238E27FC236}">
                <a16:creationId xmlns:a16="http://schemas.microsoft.com/office/drawing/2014/main" id="{02C1D3D4-9724-10AD-CD8E-82132BC22194}"/>
              </a:ext>
            </a:extLst>
          </p:cNvPr>
          <p:cNvSpPr>
            <a:spLocks noGrp="1"/>
          </p:cNvSpPr>
          <p:nvPr>
            <p:ph idx="1"/>
          </p:nvPr>
        </p:nvSpPr>
        <p:spPr>
          <a:xfrm>
            <a:off x="838200" y="1536699"/>
            <a:ext cx="10515600" cy="5105401"/>
          </a:xfrm>
        </p:spPr>
        <p:txBody>
          <a:bodyPr>
            <a:normAutofit/>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Některý hmyz se spokojí s nektarem, my jsme razantnější a </a:t>
            </a:r>
            <a:r>
              <a:rPr lang="cs-CZ" sz="1800" dirty="0" err="1">
                <a:latin typeface="Calibri" panose="020F0502020204030204" pitchFamily="34" charset="0"/>
                <a:ea typeface="Calibri" panose="020F0502020204030204" pitchFamily="34" charset="0"/>
                <a:cs typeface="Calibri" panose="020F0502020204030204" pitchFamily="34" charset="0"/>
              </a:rPr>
              <a:t>kapari</a:t>
            </a:r>
            <a:r>
              <a:rPr lang="cs-CZ" sz="1800" dirty="0">
                <a:latin typeface="Calibri" panose="020F0502020204030204" pitchFamily="34" charset="0"/>
                <a:ea typeface="Calibri" panose="020F0502020204030204" pitchFamily="34" charset="0"/>
                <a:cs typeface="Calibri" panose="020F0502020204030204" pitchFamily="34" charset="0"/>
              </a:rPr>
              <a:t> je tak dobré.</a:t>
            </a:r>
          </a:p>
          <a:p>
            <a:pPr marL="0" indent="0">
              <a:lnSpc>
                <a:spcPct val="100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Někdy to ovšem jiní hmyzové sežerou komplet, i když ani mšice nedokážou zplundrovat krajinu tak jako lidi.</a:t>
            </a: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454C9789-F5D3-6929-B043-CC80578CC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2697916"/>
            <a:ext cx="5257799" cy="3944184"/>
          </a:xfrm>
          <a:prstGeom prst="rect">
            <a:avLst/>
          </a:prstGeom>
        </p:spPr>
      </p:pic>
      <p:pic>
        <p:nvPicPr>
          <p:cNvPr id="8" name="Obrázek 7">
            <a:extLst>
              <a:ext uri="{FF2B5EF4-FFF2-40B4-BE49-F238E27FC236}">
                <a16:creationId xmlns:a16="http://schemas.microsoft.com/office/drawing/2014/main" id="{45D87661-D471-6592-0118-085CBFCC2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697916"/>
            <a:ext cx="5257800" cy="3941293"/>
          </a:xfrm>
          <a:prstGeom prst="rect">
            <a:avLst/>
          </a:prstGeom>
        </p:spPr>
      </p:pic>
    </p:spTree>
    <p:extLst>
      <p:ext uri="{BB962C8B-B14F-4D97-AF65-F5344CB8AC3E}">
        <p14:creationId xmlns:p14="http://schemas.microsoft.com/office/powerpoint/2010/main" val="41995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365125"/>
            <a:ext cx="5257800" cy="5811838"/>
          </a:xfrm>
        </p:spPr>
        <p:txBody>
          <a:bodyPr>
            <a:normAutofit/>
          </a:bodyPr>
          <a:lstStyle/>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Obsah a myšlenkový koncept dokončované knihy </a:t>
            </a:r>
            <a:r>
              <a:rPr lang="cs-CZ" sz="1800" i="1" dirty="0">
                <a:effectLst/>
                <a:latin typeface="Calibri" panose="020F0502020204030204" pitchFamily="34" charset="0"/>
                <a:ea typeface="Calibri" panose="020F0502020204030204" pitchFamily="34" charset="0"/>
                <a:cs typeface="Calibri" panose="020F0502020204030204" pitchFamily="34" charset="0"/>
              </a:rPr>
              <a:t>Příroda a věci </a:t>
            </a:r>
            <a:r>
              <a:rPr lang="cs-CZ" sz="1800" dirty="0">
                <a:effectLst/>
                <a:latin typeface="Calibri" panose="020F0502020204030204" pitchFamily="34" charset="0"/>
                <a:ea typeface="Calibri" panose="020F0502020204030204" pitchFamily="34" charset="0"/>
                <a:cs typeface="Calibri" panose="020F0502020204030204" pitchFamily="34" charset="0"/>
              </a:rPr>
              <a:t>(tentokrát už bez </a:t>
            </a:r>
            <a:r>
              <a:rPr lang="cs-CZ" sz="1800" dirty="0" err="1">
                <a:effectLst/>
                <a:latin typeface="Calibri" panose="020F0502020204030204" pitchFamily="34" charset="0"/>
                <a:ea typeface="Calibri" panose="020F0502020204030204" pitchFamily="34" charset="0"/>
                <a:cs typeface="Calibri" panose="020F0502020204030204" pitchFamily="34" charset="0"/>
              </a:rPr>
              <a:t>heideggerování</a:t>
            </a:r>
            <a:r>
              <a:rPr lang="cs-CZ" sz="1800" dirty="0">
                <a:effectLst/>
                <a:latin typeface="Calibri" panose="020F0502020204030204" pitchFamily="34" charset="0"/>
                <a:ea typeface="Calibri" panose="020F0502020204030204" pitchFamily="34" charset="0"/>
                <a:cs typeface="Calibri" panose="020F0502020204030204" pitchFamily="34" charset="0"/>
              </a:rPr>
              <a:t>) jsem představil už v květnu 2023 na sezení v Hojné vodě. </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Times New Roman" panose="02020603050405020304" pitchFamily="18" charset="0"/>
              </a:rPr>
              <a:t>Podrobněji jsem se zastavil u raně antického konceptu přirozenosti (</a:t>
            </a:r>
            <a:r>
              <a:rPr lang="cs-CZ" sz="1800" i="1" dirty="0">
                <a:latin typeface="Calibri" panose="020F0502020204030204" pitchFamily="34" charset="0"/>
                <a:ea typeface="Calibri" panose="020F0502020204030204" pitchFamily="34" charset="0"/>
                <a:cs typeface="Times New Roman" panose="02020603050405020304" pitchFamily="18" charset="0"/>
              </a:rPr>
              <a:t>fysis</a:t>
            </a:r>
            <a:r>
              <a:rPr lang="cs-CZ" sz="1800" dirty="0">
                <a:latin typeface="Calibri" panose="020F0502020204030204" pitchFamily="34" charset="0"/>
                <a:ea typeface="Calibri" panose="020F0502020204030204" pitchFamily="34" charset="0"/>
                <a:cs typeface="Times New Roman" panose="02020603050405020304" pitchFamily="18" charset="0"/>
              </a:rPr>
              <a:t>), na který jsem navázal svým konceptem uchopování přirozeností. To je jediná moje pojmoslovná novinka. </a:t>
            </a:r>
            <a:r>
              <a:rPr lang="cs-CZ" sz="1600" dirty="0">
                <a:latin typeface="Calibri" panose="020F0502020204030204" pitchFamily="34" charset="0"/>
                <a:ea typeface="Calibri" panose="020F0502020204030204" pitchFamily="34" charset="0"/>
                <a:cs typeface="Times New Roman" panose="02020603050405020304" pitchFamily="18" charset="0"/>
              </a:rPr>
              <a:t>(I ta by se ovšem dala odkázat už na </a:t>
            </a:r>
            <a:r>
              <a:rPr lang="cs-CZ" sz="1600" dirty="0" err="1">
                <a:latin typeface="Calibri" panose="020F0502020204030204" pitchFamily="34" charset="0"/>
                <a:ea typeface="Calibri" panose="020F0502020204030204" pitchFamily="34" charset="0"/>
                <a:cs typeface="Times New Roman" panose="02020603050405020304" pitchFamily="18" charset="0"/>
              </a:rPr>
              <a:t>Plútarchův</a:t>
            </a:r>
            <a:r>
              <a:rPr lang="cs-CZ" sz="1600" dirty="0">
                <a:latin typeface="Calibri" panose="020F0502020204030204" pitchFamily="34" charset="0"/>
                <a:ea typeface="Calibri" panose="020F0502020204030204" pitchFamily="34" charset="0"/>
                <a:cs typeface="Times New Roman" panose="02020603050405020304" pitchFamily="18" charset="0"/>
              </a:rPr>
              <a:t> komentář k </a:t>
            </a:r>
            <a:r>
              <a:rPr lang="cs-CZ" sz="1600" dirty="0" err="1">
                <a:latin typeface="Calibri" panose="020F0502020204030204" pitchFamily="34" charset="0"/>
                <a:ea typeface="Calibri" panose="020F0502020204030204" pitchFamily="34" charset="0"/>
                <a:cs typeface="Times New Roman" panose="02020603050405020304" pitchFamily="18" charset="0"/>
              </a:rPr>
              <a:t>Hérakleitovu</a:t>
            </a:r>
            <a:r>
              <a:rPr lang="cs-CZ" sz="1600" dirty="0">
                <a:latin typeface="Calibri" panose="020F0502020204030204" pitchFamily="34" charset="0"/>
                <a:ea typeface="Calibri" panose="020F0502020204030204" pitchFamily="34" charset="0"/>
                <a:cs typeface="Times New Roman" panose="02020603050405020304" pitchFamily="18" charset="0"/>
              </a:rPr>
              <a:t> zlomku B 91.)</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Times New Roman" panose="02020603050405020304" pitchFamily="18" charset="0"/>
              </a:rPr>
              <a:t>Jako uchopování přirozeností lze popsat jak všední život a přírodní děje, tak vědecké poznávání.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35F3A451-13D3-287E-9175-1E4C05283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99" y="2418716"/>
            <a:ext cx="5651501" cy="3758247"/>
          </a:xfrm>
          <a:prstGeom prst="rect">
            <a:avLst/>
          </a:prstGeom>
        </p:spPr>
      </p:pic>
    </p:spTree>
    <p:extLst>
      <p:ext uri="{BB962C8B-B14F-4D97-AF65-F5344CB8AC3E}">
        <p14:creationId xmlns:p14="http://schemas.microsoft.com/office/powerpoint/2010/main" val="3748187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FEDC6B50-EAFA-14B2-2E69-7BCD3F9EA4D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EA6B83-04AE-5762-CB7F-C7CAD83B4EED}"/>
              </a:ext>
            </a:extLst>
          </p:cNvPr>
          <p:cNvSpPr>
            <a:spLocks noGrp="1"/>
          </p:cNvSpPr>
          <p:nvPr>
            <p:ph type="title"/>
          </p:nvPr>
        </p:nvSpPr>
        <p:spPr>
          <a:xfrm>
            <a:off x="838200" y="365125"/>
            <a:ext cx="10515600" cy="1171575"/>
          </a:xfrm>
        </p:spPr>
        <p:txBody>
          <a:bodyPr>
            <a:normAutofit/>
          </a:bodyPr>
          <a:lstStyle/>
          <a:p>
            <a:r>
              <a:rPr lang="cs-CZ" sz="2800" dirty="0">
                <a:latin typeface="+mn-lt"/>
              </a:rPr>
              <a:t>2. 4 </a:t>
            </a:r>
            <a:r>
              <a:rPr lang="pl-PL" sz="2800" dirty="0">
                <a:latin typeface="+mn-lt"/>
              </a:rPr>
              <a:t>Uchopování přirozeností nejen lidmi a zvířaty</a:t>
            </a:r>
            <a:endParaRPr lang="cs-CZ" sz="2800" i="1" dirty="0">
              <a:latin typeface="+mn-lt"/>
            </a:endParaRPr>
          </a:p>
        </p:txBody>
      </p:sp>
      <p:sp>
        <p:nvSpPr>
          <p:cNvPr id="3" name="Zástupný obsah 2">
            <a:extLst>
              <a:ext uri="{FF2B5EF4-FFF2-40B4-BE49-F238E27FC236}">
                <a16:creationId xmlns:a16="http://schemas.microsoft.com/office/drawing/2014/main" id="{FBD4EBA8-9F3B-F4B1-5ACF-1297C001A269}"/>
              </a:ext>
            </a:extLst>
          </p:cNvPr>
          <p:cNvSpPr>
            <a:spLocks noGrp="1"/>
          </p:cNvSpPr>
          <p:nvPr>
            <p:ph idx="1"/>
          </p:nvPr>
        </p:nvSpPr>
        <p:spPr>
          <a:xfrm>
            <a:off x="838200" y="1536700"/>
            <a:ext cx="10515600" cy="4749800"/>
          </a:xfrm>
        </p:spPr>
        <p:txBody>
          <a:bodyPr>
            <a:normAutofit/>
          </a:bodyPr>
          <a:lstStyle/>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Rostliny také dýchají, hlavně však uchopují sluneční světlo přinejmenším v tom smyslu, že asimilují i stíní, a uchopují vodu s živinami z půdy, dokážou spolupracovat i bránit se.</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Na mnoha neživých přirozenostech vidíme jenom to, že se navzájem otloukají. Nemají orgány k uchopování. Nicméně krystal uchopuje z roztoku patřičnou látku pro svůj růst, zrnko horniny v půdě podléhá erozi, obrovská tíha masy hornin metamorfuje. Hvězdy ovlivňují své okolí, v krajním případě explozemi, z jejichž „popela“ mohou vznikat nové hvězdy i s planetami.</a:t>
            </a:r>
          </a:p>
          <a:p>
            <a:pPr marL="0" indent="0">
              <a:lnSpc>
                <a:spcPct val="115000"/>
              </a:lnSpc>
              <a:spcAft>
                <a:spcPts val="1000"/>
              </a:spcAft>
              <a:buNone/>
            </a:pPr>
            <a:r>
              <a:rPr lang="cs-CZ" sz="1800" kern="0" dirty="0">
                <a:latin typeface="Calibri" panose="020F0502020204030204" pitchFamily="34" charset="0"/>
                <a:ea typeface="Calibri" panose="020F0502020204030204" pitchFamily="34" charset="0"/>
              </a:rPr>
              <a:t>H</a:t>
            </a:r>
            <a:r>
              <a:rPr lang="cs-CZ" sz="1800" kern="0" dirty="0">
                <a:effectLst/>
                <a:latin typeface="Calibri" panose="020F0502020204030204" pitchFamily="34" charset="0"/>
                <a:ea typeface="Calibri" panose="020F0502020204030204" pitchFamily="34" charset="0"/>
              </a:rPr>
              <a:t>vězdy jsou specifické tím, že si na ně nesáhneme, nemůžeme je uchopovat přímo a doslova. Jsou nepředstavitelně daleko, navíc bychom se v jejich blízkosti rychle vypařili. Můžeme se na ně jenom dívat. Přesto si na hvězdné produkty můžeme doslova sáhnout, dokonce jsme jimi. My sami i všechno kolem nás na matičce Zemi sestává z „popela“ hvězd. Jinak by takové prvky jako třeba uhlík, kyslík nebo železo nevznikly.</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87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33F5825E-20C1-C3A6-EB1A-47BA817FE6D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6438514-CAB4-CAF7-37CA-52CF62430F08}"/>
              </a:ext>
            </a:extLst>
          </p:cNvPr>
          <p:cNvSpPr>
            <a:spLocks noGrp="1"/>
          </p:cNvSpPr>
          <p:nvPr>
            <p:ph type="title"/>
          </p:nvPr>
        </p:nvSpPr>
        <p:spPr>
          <a:xfrm>
            <a:off x="838200" y="365125"/>
            <a:ext cx="10515600" cy="1171575"/>
          </a:xfrm>
        </p:spPr>
        <p:txBody>
          <a:bodyPr>
            <a:normAutofit/>
          </a:bodyPr>
          <a:lstStyle/>
          <a:p>
            <a:r>
              <a:rPr lang="cs-CZ" sz="2400" dirty="0">
                <a:latin typeface="+mn-lt"/>
              </a:rPr>
              <a:t>2. 4. 1 </a:t>
            </a:r>
            <a:r>
              <a:rPr lang="cs-CZ" sz="2400" dirty="0">
                <a:latin typeface="+mn-lt"/>
                <a:cs typeface="Calibri" panose="020F0502020204030204" pitchFamily="34" charset="0"/>
              </a:rPr>
              <a:t>Rození hvězd se zvláště dobře daří při srážkách galaxií</a:t>
            </a:r>
            <a:endParaRPr lang="cs-CZ" sz="2400" i="1" dirty="0">
              <a:latin typeface="+mn-lt"/>
            </a:endParaRPr>
          </a:p>
        </p:txBody>
      </p:sp>
      <p:sp>
        <p:nvSpPr>
          <p:cNvPr id="3" name="Zástupný obsah 2">
            <a:extLst>
              <a:ext uri="{FF2B5EF4-FFF2-40B4-BE49-F238E27FC236}">
                <a16:creationId xmlns:a16="http://schemas.microsoft.com/office/drawing/2014/main" id="{B9FFD610-3CFF-65A9-9FA9-6CF307FBA32A}"/>
              </a:ext>
            </a:extLst>
          </p:cNvPr>
          <p:cNvSpPr>
            <a:spLocks noGrp="1"/>
          </p:cNvSpPr>
          <p:nvPr>
            <p:ph idx="1"/>
          </p:nvPr>
        </p:nvSpPr>
        <p:spPr>
          <a:xfrm>
            <a:off x="838200" y="1536699"/>
            <a:ext cx="5372100" cy="5105401"/>
          </a:xfrm>
        </p:spPr>
        <p:txBody>
          <a:bodyPr>
            <a:normAutofit/>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Naivní člověk by myslel, že kolize galaxií působí zánik hvězd. Naopak! Interaguje hlavně mezihvězdný plyn, v jehož rázových vlnách je pro vznik hvězd přímo ideální prostředí.</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Ty hvězdy jsou pak poznamenané složením onoho plynu.</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Srážka galaxie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IC</a:t>
            </a:r>
            <a:r>
              <a:rPr lang="cs-CZ" sz="1800" dirty="0">
                <a:effectLst/>
                <a:latin typeface="Calibri" panose="020F0502020204030204" pitchFamily="34" charset="0"/>
                <a:ea typeface="Calibri" panose="020F0502020204030204" pitchFamily="34" charset="0"/>
                <a:cs typeface="Times New Roman" panose="02020603050405020304" pitchFamily="18" charset="0"/>
              </a:rPr>
              <a:t> 2431 s dvěma dalšími, jak ji zachytil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Hubbleův</a:t>
            </a:r>
            <a:r>
              <a:rPr lang="cs-CZ" sz="1800" dirty="0">
                <a:effectLst/>
                <a:latin typeface="Calibri" panose="020F0502020204030204" pitchFamily="34" charset="0"/>
                <a:ea typeface="Calibri" panose="020F0502020204030204" pitchFamily="34" charset="0"/>
                <a:cs typeface="Times New Roman" panose="02020603050405020304" pitchFamily="18" charset="0"/>
              </a:rPr>
              <a:t> vesmírný dalekohled. Slapové deformace a bouřlivá tvorba hvězd, ale střed snímku je zakrytý hustým oblakem prachu (ačkoli je vidět světlo z galaxie v pozadí, které proniká jeho vnějšími okraji). </a:t>
            </a:r>
            <a:r>
              <a:rPr lang="cs-CZ" sz="1800" dirty="0">
                <a:latin typeface="Calibri" panose="020F0502020204030204" pitchFamily="34" charset="0"/>
                <a:ea typeface="Calibri" panose="020F0502020204030204" pitchFamily="34" charset="0"/>
                <a:cs typeface="Times New Roman" panose="02020603050405020304" pitchFamily="18" charset="0"/>
              </a:rPr>
              <a:t>Z</a:t>
            </a:r>
            <a:r>
              <a:rPr lang="cs-CZ" sz="1800" dirty="0">
                <a:effectLst/>
                <a:latin typeface="Calibri" panose="020F0502020204030204" pitchFamily="34" charset="0"/>
                <a:ea typeface="Calibri" panose="020F0502020204030204" pitchFamily="34" charset="0"/>
                <a:cs typeface="Times New Roman" panose="02020603050405020304" pitchFamily="18" charset="0"/>
              </a:rPr>
              <a:t>e vzdálenosti 681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Mly</a:t>
            </a:r>
            <a:r>
              <a:rPr lang="cs-CZ" sz="1800" dirty="0">
                <a:effectLst/>
                <a:latin typeface="Calibri" panose="020F0502020204030204" pitchFamily="34" charset="0"/>
                <a:ea typeface="Calibri" panose="020F0502020204030204" pitchFamily="34" charset="0"/>
                <a:cs typeface="Times New Roman" panose="02020603050405020304" pitchFamily="18" charset="0"/>
              </a:rPr>
              <a:t> se nám to promítá do souhvězdí Raka.</a:t>
            </a: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B768C4F8-9F6B-BC0C-464C-D74E0D1AC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1" y="2628902"/>
            <a:ext cx="5350932" cy="4013199"/>
          </a:xfrm>
          <a:prstGeom prst="rect">
            <a:avLst/>
          </a:prstGeom>
        </p:spPr>
      </p:pic>
    </p:spTree>
    <p:extLst>
      <p:ext uri="{BB962C8B-B14F-4D97-AF65-F5344CB8AC3E}">
        <p14:creationId xmlns:p14="http://schemas.microsoft.com/office/powerpoint/2010/main" val="284143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683498FB-EDE0-4CA6-B847-648D4C6776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FCE8C2-35AB-9CDC-71F6-300E54398CB4}"/>
              </a:ext>
            </a:extLst>
          </p:cNvPr>
          <p:cNvSpPr>
            <a:spLocks noGrp="1"/>
          </p:cNvSpPr>
          <p:nvPr>
            <p:ph type="title"/>
          </p:nvPr>
        </p:nvSpPr>
        <p:spPr>
          <a:xfrm>
            <a:off x="838200" y="365125"/>
            <a:ext cx="10515600" cy="1171575"/>
          </a:xfrm>
        </p:spPr>
        <p:txBody>
          <a:bodyPr>
            <a:normAutofit/>
          </a:bodyPr>
          <a:lstStyle/>
          <a:p>
            <a:r>
              <a:rPr lang="cs-CZ" sz="2400" dirty="0">
                <a:latin typeface="+mn-lt"/>
              </a:rPr>
              <a:t>2. 4. 2 </a:t>
            </a:r>
            <a:r>
              <a:rPr lang="cs-CZ" sz="2400" dirty="0">
                <a:latin typeface="+mn-lt"/>
                <a:cs typeface="Calibri" panose="020F0502020204030204" pitchFamily="34" charset="0"/>
              </a:rPr>
              <a:t>Hvězdy se dokážou navzájem požírat</a:t>
            </a:r>
            <a:endParaRPr lang="cs-CZ" sz="2400" i="1" dirty="0">
              <a:latin typeface="+mn-lt"/>
            </a:endParaRPr>
          </a:p>
        </p:txBody>
      </p:sp>
      <p:sp>
        <p:nvSpPr>
          <p:cNvPr id="3" name="Zástupný obsah 2">
            <a:extLst>
              <a:ext uri="{FF2B5EF4-FFF2-40B4-BE49-F238E27FC236}">
                <a16:creationId xmlns:a16="http://schemas.microsoft.com/office/drawing/2014/main" id="{195A51BA-08E2-3A75-715A-6DF0485C5913}"/>
              </a:ext>
            </a:extLst>
          </p:cNvPr>
          <p:cNvSpPr>
            <a:spLocks noGrp="1"/>
          </p:cNvSpPr>
          <p:nvPr>
            <p:ph idx="1"/>
          </p:nvPr>
        </p:nvSpPr>
        <p:spPr>
          <a:xfrm>
            <a:off x="838200" y="1536699"/>
            <a:ext cx="4775200" cy="5105401"/>
          </a:xfrm>
        </p:spPr>
        <p:txBody>
          <a:bodyPr>
            <a:normAutofit lnSpcReduction="10000"/>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„Jsou tam i malé hvězdičky, kol nichž se velké točí!“ A ještě k tomu je ty malé dokážou užírat.</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Schéma rekurentní novy:</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Totálně vyžilý bílý trpaslík (vpravo) v </a:t>
            </a:r>
            <a:r>
              <a:rPr lang="cs-CZ" sz="1800" dirty="0" err="1">
                <a:latin typeface="Calibri" panose="020F0502020204030204" pitchFamily="34" charset="0"/>
                <a:ea typeface="Calibri" panose="020F0502020204030204" pitchFamily="34" charset="0"/>
                <a:cs typeface="Calibri" panose="020F0502020204030204" pitchFamily="34" charset="0"/>
              </a:rPr>
              <a:t>dvojhvězdném</a:t>
            </a:r>
            <a:r>
              <a:rPr lang="cs-CZ" sz="1800" dirty="0">
                <a:latin typeface="Calibri" panose="020F0502020204030204" pitchFamily="34" charset="0"/>
                <a:ea typeface="Calibri" panose="020F0502020204030204" pitchFamily="34" charset="0"/>
                <a:cs typeface="Calibri" panose="020F0502020204030204" pitchFamily="34" charset="0"/>
              </a:rPr>
              <a:t> systému nasává povrchové vrstvy červeného obra (vlevo), který vstoupil pod jeho </a:t>
            </a:r>
            <a:r>
              <a:rPr lang="cs-CZ" sz="1800" dirty="0" err="1">
                <a:latin typeface="Calibri" panose="020F0502020204030204" pitchFamily="34" charset="0"/>
                <a:ea typeface="Calibri" panose="020F0502020204030204" pitchFamily="34" charset="0"/>
                <a:cs typeface="Calibri" panose="020F0502020204030204" pitchFamily="34" charset="0"/>
              </a:rPr>
              <a:t>Rocheovu</a:t>
            </a:r>
            <a:r>
              <a:rPr lang="cs-CZ" sz="1800" dirty="0">
                <a:latin typeface="Calibri" panose="020F0502020204030204" pitchFamily="34" charset="0"/>
                <a:ea typeface="Calibri" panose="020F0502020204030204" pitchFamily="34" charset="0"/>
                <a:cs typeface="Calibri" panose="020F0502020204030204" pitchFamily="34" charset="0"/>
              </a:rPr>
              <a:t> mez, takže slapové síly mají navrch.</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Trpaslík si z toho napřed dělá akreční disk, z toho to padá do jeho atmosféry, ta houstne, až tlak nového materiálu zažehne termonukleární výbuch.</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Na dálku je při tom zajímavý pohled na „novou“ hvězdu, Může se to docela </a:t>
            </a:r>
            <a:r>
              <a:rPr lang="cs-CZ" sz="1800" dirty="0" err="1">
                <a:latin typeface="Calibri" panose="020F0502020204030204" pitchFamily="34" charset="0"/>
                <a:ea typeface="Calibri" panose="020F0502020204030204" pitchFamily="34" charset="0"/>
                <a:cs typeface="Calibri" panose="020F0502020204030204" pitchFamily="34" charset="0"/>
              </a:rPr>
              <a:t>hodněkrát</a:t>
            </a:r>
            <a:r>
              <a:rPr lang="cs-CZ" sz="1800" dirty="0">
                <a:latin typeface="Calibri" panose="020F0502020204030204" pitchFamily="34" charset="0"/>
                <a:ea typeface="Calibri" panose="020F0502020204030204" pitchFamily="34" charset="0"/>
                <a:cs typeface="Calibri" panose="020F0502020204030204" pitchFamily="34" charset="0"/>
              </a:rPr>
              <a:t> opakovat.</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E4976F39-8A5C-B29B-7001-B9BAA78D7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531" y="2806700"/>
            <a:ext cx="5673669" cy="3835400"/>
          </a:xfrm>
          <a:prstGeom prst="rect">
            <a:avLst/>
          </a:prstGeom>
        </p:spPr>
      </p:pic>
    </p:spTree>
    <p:extLst>
      <p:ext uri="{BB962C8B-B14F-4D97-AF65-F5344CB8AC3E}">
        <p14:creationId xmlns:p14="http://schemas.microsoft.com/office/powerpoint/2010/main" val="48330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C6DEC113-B72B-C9F4-1E7F-4BB0F751C9D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F830CC5-3D47-5B99-EB1F-541064970433}"/>
              </a:ext>
            </a:extLst>
          </p:cNvPr>
          <p:cNvSpPr>
            <a:spLocks noGrp="1"/>
          </p:cNvSpPr>
          <p:nvPr>
            <p:ph type="title"/>
          </p:nvPr>
        </p:nvSpPr>
        <p:spPr>
          <a:xfrm>
            <a:off x="838200" y="365125"/>
            <a:ext cx="10515600" cy="1171575"/>
          </a:xfrm>
        </p:spPr>
        <p:txBody>
          <a:bodyPr>
            <a:normAutofit/>
          </a:bodyPr>
          <a:lstStyle/>
          <a:p>
            <a:r>
              <a:rPr lang="cs-CZ" sz="3600" dirty="0">
                <a:latin typeface="+mn-lt"/>
              </a:rPr>
              <a:t>3. </a:t>
            </a:r>
            <a:r>
              <a:rPr lang="pl-PL" sz="3600" dirty="0">
                <a:latin typeface="+mn-lt"/>
              </a:rPr>
              <a:t>Vzájemné uchopování přirozeností – rozvrh témat</a:t>
            </a:r>
            <a:endParaRPr lang="cs-CZ" sz="3600" i="1" dirty="0">
              <a:latin typeface="+mn-lt"/>
            </a:endParaRPr>
          </a:p>
        </p:txBody>
      </p:sp>
      <p:sp>
        <p:nvSpPr>
          <p:cNvPr id="3" name="Zástupný obsah 2">
            <a:extLst>
              <a:ext uri="{FF2B5EF4-FFF2-40B4-BE49-F238E27FC236}">
                <a16:creationId xmlns:a16="http://schemas.microsoft.com/office/drawing/2014/main" id="{75C5F584-675C-38FB-A1CE-520D735898DA}"/>
              </a:ext>
            </a:extLst>
          </p:cNvPr>
          <p:cNvSpPr>
            <a:spLocks noGrp="1"/>
          </p:cNvSpPr>
          <p:nvPr>
            <p:ph idx="1"/>
          </p:nvPr>
        </p:nvSpPr>
        <p:spPr>
          <a:xfrm>
            <a:off x="838200" y="1536700"/>
            <a:ext cx="10515600" cy="4749800"/>
          </a:xfrm>
        </p:spPr>
        <p:txBody>
          <a:bodyPr>
            <a:normAutofit/>
          </a:bodyPr>
          <a:lstStyle/>
          <a:p>
            <a:pPr>
              <a:lnSpc>
                <a:spcPct val="115000"/>
              </a:lnSpc>
              <a:spcAft>
                <a:spcPts val="1000"/>
              </a:spcAft>
            </a:pPr>
            <a:r>
              <a:rPr lang="cs-CZ" sz="1800" dirty="0">
                <a:effectLst/>
                <a:latin typeface="Calibri" panose="020F0502020204030204" pitchFamily="34" charset="0"/>
                <a:ea typeface="Calibri" panose="020F0502020204030204" pitchFamily="34" charset="0"/>
                <a:cs typeface="Calibri" panose="020F0502020204030204" pitchFamily="34" charset="0"/>
              </a:rPr>
              <a:t>Oboustranné otloukání (mechanická úroveň)</a:t>
            </a:r>
          </a:p>
          <a:p>
            <a:pPr>
              <a:lnSpc>
                <a:spcPct val="115000"/>
              </a:lnSpc>
              <a:spcAft>
                <a:spcPts val="1000"/>
              </a:spcAft>
            </a:pPr>
            <a:r>
              <a:rPr lang="cs-CZ" sz="1800" dirty="0">
                <a:latin typeface="Calibri" panose="020F0502020204030204" pitchFamily="34" charset="0"/>
                <a:ea typeface="Calibri" panose="020F0502020204030204" pitchFamily="34" charset="0"/>
                <a:cs typeface="Times New Roman" panose="02020603050405020304" pitchFamily="18" charset="0"/>
              </a:rPr>
              <a:t>Oboustrannost každého uchopování</a:t>
            </a:r>
          </a:p>
          <a:p>
            <a:pPr>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Oboustrannost i při poznávacím uchopování</a:t>
            </a:r>
          </a:p>
          <a:p>
            <a:pPr>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Uchopování, vymezování a vymezování se</a:t>
            </a:r>
          </a:p>
          <a:p>
            <a:pPr>
              <a:lnSpc>
                <a:spcPct val="115000"/>
              </a:lnSpc>
              <a:spcAft>
                <a:spcPts val="10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Přirozenost se vymez</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uje</a:t>
            </a:r>
            <a:r>
              <a:rPr lang="sv-SE" sz="1800" dirty="0">
                <a:effectLst/>
                <a:latin typeface="Calibri" panose="020F0502020204030204" pitchFamily="34" charset="0"/>
                <a:ea typeface="Calibri" panose="020F0502020204030204" pitchFamily="34" charset="0"/>
                <a:cs typeface="Times New Roman" panose="02020603050405020304" pitchFamily="18" charset="0"/>
              </a:rPr>
              <a:t> i uchopováním sebe samé</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Slasti uchopování i odevzdávání a vůle ke hře života</a:t>
            </a:r>
          </a:p>
          <a:p>
            <a:pPr>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Částečná dominance uchopujícího, zápas a odevzdávání se</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79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935BDECE-6AEE-97A4-084C-FF3DF43C70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54084E-611C-B75D-F7F7-3FA6718A63AB}"/>
              </a:ext>
            </a:extLst>
          </p:cNvPr>
          <p:cNvSpPr>
            <a:spLocks noGrp="1"/>
          </p:cNvSpPr>
          <p:nvPr>
            <p:ph type="title"/>
          </p:nvPr>
        </p:nvSpPr>
        <p:spPr>
          <a:xfrm>
            <a:off x="838200" y="365125"/>
            <a:ext cx="10515600" cy="1171575"/>
          </a:xfrm>
        </p:spPr>
        <p:txBody>
          <a:bodyPr>
            <a:normAutofit/>
          </a:bodyPr>
          <a:lstStyle/>
          <a:p>
            <a:r>
              <a:rPr lang="cs-CZ" sz="2800" dirty="0">
                <a:latin typeface="+mn-lt"/>
              </a:rPr>
              <a:t>3. 1 </a:t>
            </a:r>
            <a:r>
              <a:rPr lang="cs-CZ" sz="2800" dirty="0">
                <a:effectLst/>
                <a:latin typeface="+mn-lt"/>
                <a:ea typeface="Calibri" panose="020F0502020204030204" pitchFamily="34" charset="0"/>
                <a:cs typeface="Calibri" panose="020F0502020204030204" pitchFamily="34" charset="0"/>
              </a:rPr>
              <a:t>Oboustranné otloukání</a:t>
            </a:r>
            <a:endParaRPr lang="cs-CZ" sz="2800" i="1" dirty="0">
              <a:latin typeface="+mn-lt"/>
            </a:endParaRPr>
          </a:p>
        </p:txBody>
      </p:sp>
      <p:sp>
        <p:nvSpPr>
          <p:cNvPr id="3" name="Zástupný obsah 2">
            <a:extLst>
              <a:ext uri="{FF2B5EF4-FFF2-40B4-BE49-F238E27FC236}">
                <a16:creationId xmlns:a16="http://schemas.microsoft.com/office/drawing/2014/main" id="{F512EAD0-5948-24EF-0890-7B905324AA37}"/>
              </a:ext>
            </a:extLst>
          </p:cNvPr>
          <p:cNvSpPr>
            <a:spLocks noGrp="1"/>
          </p:cNvSpPr>
          <p:nvPr>
            <p:ph idx="1"/>
          </p:nvPr>
        </p:nvSpPr>
        <p:spPr>
          <a:xfrm>
            <a:off x="838200" y="1536700"/>
            <a:ext cx="10515600" cy="4749800"/>
          </a:xfrm>
        </p:spPr>
        <p:txBody>
          <a:bodyPr>
            <a:normAutofit/>
          </a:bodyPr>
          <a:lstStyle/>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rPr>
              <a:t>Významnou složku tohoto děje dokážeme reduktivně popsat jako děj mechanický:</a:t>
            </a:r>
          </a:p>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rPr>
              <a:t>Když se hromada oblázků nebo písku pohybuje, dochází k destrukci jednotlivých zrn.</a:t>
            </a:r>
            <a:endParaRPr lang="cs-CZ" sz="1800" kern="0" dirty="0">
              <a:latin typeface="Calibri" panose="020F0502020204030204" pitchFamily="34" charset="0"/>
              <a:ea typeface="Calibri" panose="020F0502020204030204" pitchFamily="34" charset="0"/>
            </a:endParaRPr>
          </a:p>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rPr>
              <a:t>V kulovém mlýnku odpovídá rozložení velikostí mocninové funkci, od skoro původní velikosti zrn až po </a:t>
            </a:r>
            <a:r>
              <a:rPr lang="cs-CZ" sz="1800" kern="0" dirty="0" err="1">
                <a:effectLst/>
                <a:latin typeface="Calibri" panose="020F0502020204030204" pitchFamily="34" charset="0"/>
                <a:ea typeface="Calibri" panose="020F0502020204030204" pitchFamily="34" charset="0"/>
              </a:rPr>
              <a:t>nanoúroveň</a:t>
            </a:r>
            <a:r>
              <a:rPr lang="cs-CZ" sz="1800" kern="0" dirty="0">
                <a:effectLst/>
                <a:latin typeface="Calibri" panose="020F0502020204030204" pitchFamily="34" charset="0"/>
                <a:ea typeface="Calibri" panose="020F0502020204030204" pitchFamily="34" charset="0"/>
              </a:rPr>
              <a:t>.</a:t>
            </a:r>
          </a:p>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rPr>
              <a:t>Ani toto nejprimitivnější uchopování není pouze jednostranné. Je dokonce odpovědné za velkou část toho, co v přírodě vidíme, včetně škálování.</a:t>
            </a:r>
          </a:p>
          <a:p>
            <a:pPr marL="0" indent="0">
              <a:lnSpc>
                <a:spcPct val="115000"/>
              </a:lnSpc>
              <a:spcAft>
                <a:spcPts val="1000"/>
              </a:spcAft>
              <a:buNone/>
            </a:pPr>
            <a:r>
              <a:rPr lang="cs-CZ" sz="1800" kern="0" dirty="0">
                <a:effectLst/>
                <a:latin typeface="Calibri" panose="020F0502020204030204" pitchFamily="34" charset="0"/>
                <a:ea typeface="Calibri" panose="020F0502020204030204" pitchFamily="34" charset="0"/>
              </a:rPr>
              <a:t>My tyto produkty otloukání občas potřebujeme jaksi „</a:t>
            </a:r>
            <a:r>
              <a:rPr lang="cs-CZ" sz="1800" kern="0" dirty="0" err="1">
                <a:effectLst/>
                <a:latin typeface="Calibri" panose="020F0502020204030204" pitchFamily="34" charset="0"/>
                <a:ea typeface="Calibri" panose="020F0502020204030204" pitchFamily="34" charset="0"/>
              </a:rPr>
              <a:t>douchopit</a:t>
            </a:r>
            <a:r>
              <a:rPr lang="cs-CZ" sz="1800" kern="0" dirty="0">
                <a:effectLst/>
                <a:latin typeface="Calibri" panose="020F0502020204030204" pitchFamily="34" charset="0"/>
                <a:ea typeface="Calibri" panose="020F0502020204030204" pitchFamily="34" charset="0"/>
              </a:rPr>
              <a:t>“, ještě víc zjednoznačnit, při čemž můžou některé z jeho původních vlastností dojít újmy. Můžeme je použít jako materiál a udělat z něj něco jiného, třeba beton. Přitom se ovšem můžeme taky uhodit nebo aspoň časem ošoupat.</a:t>
            </a: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87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A2F235AF-AE7E-BFA8-8894-B86E7178C76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CA60D1A-55B6-E2A1-11E6-BB1291DD3800}"/>
              </a:ext>
            </a:extLst>
          </p:cNvPr>
          <p:cNvSpPr>
            <a:spLocks noGrp="1"/>
          </p:cNvSpPr>
          <p:nvPr>
            <p:ph type="title"/>
          </p:nvPr>
        </p:nvSpPr>
        <p:spPr>
          <a:xfrm>
            <a:off x="838200" y="365125"/>
            <a:ext cx="10515600" cy="1171575"/>
          </a:xfrm>
        </p:spPr>
        <p:txBody>
          <a:bodyPr>
            <a:normAutofit/>
          </a:bodyPr>
          <a:lstStyle/>
          <a:p>
            <a:r>
              <a:rPr lang="cs-CZ" sz="2400" dirty="0">
                <a:latin typeface="+mn-lt"/>
              </a:rPr>
              <a:t>3. 1. 1 </a:t>
            </a:r>
            <a:r>
              <a:rPr lang="cs-CZ" sz="2400" dirty="0">
                <a:latin typeface="+mn-lt"/>
                <a:cs typeface="Calibri" panose="020F0502020204030204" pitchFamily="34" charset="0"/>
              </a:rPr>
              <a:t>Příklad minerální metamorfózy a vzájemného omílání</a:t>
            </a:r>
            <a:endParaRPr lang="cs-CZ" sz="2400" i="1" dirty="0">
              <a:latin typeface="+mn-lt"/>
            </a:endParaRPr>
          </a:p>
        </p:txBody>
      </p:sp>
      <p:sp>
        <p:nvSpPr>
          <p:cNvPr id="3" name="Zástupný obsah 2">
            <a:extLst>
              <a:ext uri="{FF2B5EF4-FFF2-40B4-BE49-F238E27FC236}">
                <a16:creationId xmlns:a16="http://schemas.microsoft.com/office/drawing/2014/main" id="{007987CE-707F-5250-4B7A-DD190CEE603E}"/>
              </a:ext>
            </a:extLst>
          </p:cNvPr>
          <p:cNvSpPr>
            <a:spLocks noGrp="1"/>
          </p:cNvSpPr>
          <p:nvPr>
            <p:ph idx="1"/>
          </p:nvPr>
        </p:nvSpPr>
        <p:spPr>
          <a:xfrm>
            <a:off x="838200" y="1562100"/>
            <a:ext cx="10515600" cy="5105401"/>
          </a:xfrm>
        </p:spPr>
        <p:txBody>
          <a:bodyPr>
            <a:normAutofit/>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Většina těchto oblázků je organického původu (ze skořápek měkkýšů), ale metamorfovaných,</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navíc a pak omletých navzájem v proudící vodě</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a zčásti i přímo tou vodou</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3E83BB99-42BB-18C7-D0B6-C19AA6821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410" y="2725984"/>
            <a:ext cx="5909390" cy="3941517"/>
          </a:xfrm>
          <a:prstGeom prst="rect">
            <a:avLst/>
          </a:prstGeom>
        </p:spPr>
      </p:pic>
    </p:spTree>
    <p:extLst>
      <p:ext uri="{BB962C8B-B14F-4D97-AF65-F5344CB8AC3E}">
        <p14:creationId xmlns:p14="http://schemas.microsoft.com/office/powerpoint/2010/main" val="48871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39AC64DC-E2FC-A446-8607-E8CD1D712B0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66C4F7-28E5-B2B7-9530-D2A8F9B4B9B7}"/>
              </a:ext>
            </a:extLst>
          </p:cNvPr>
          <p:cNvSpPr>
            <a:spLocks noGrp="1"/>
          </p:cNvSpPr>
          <p:nvPr>
            <p:ph type="title"/>
          </p:nvPr>
        </p:nvSpPr>
        <p:spPr>
          <a:xfrm>
            <a:off x="838200" y="365125"/>
            <a:ext cx="10515600" cy="1171575"/>
          </a:xfrm>
        </p:spPr>
        <p:txBody>
          <a:bodyPr>
            <a:normAutofit/>
          </a:bodyPr>
          <a:lstStyle/>
          <a:p>
            <a:r>
              <a:rPr lang="cs-CZ" sz="2400" dirty="0">
                <a:latin typeface="+mn-lt"/>
              </a:rPr>
              <a:t>3. 1. 2 Vzdálený p</a:t>
            </a:r>
            <a:r>
              <a:rPr lang="cs-CZ" sz="2400" dirty="0">
                <a:latin typeface="+mn-lt"/>
                <a:cs typeface="Calibri" panose="020F0502020204030204" pitchFamily="34" charset="0"/>
              </a:rPr>
              <a:t>říklad vzájemného omílání</a:t>
            </a:r>
            <a:endParaRPr lang="cs-CZ" sz="2400" i="1" dirty="0">
              <a:latin typeface="+mn-lt"/>
            </a:endParaRPr>
          </a:p>
        </p:txBody>
      </p:sp>
      <p:sp>
        <p:nvSpPr>
          <p:cNvPr id="3" name="Zástupný obsah 2">
            <a:extLst>
              <a:ext uri="{FF2B5EF4-FFF2-40B4-BE49-F238E27FC236}">
                <a16:creationId xmlns:a16="http://schemas.microsoft.com/office/drawing/2014/main" id="{B5FB5A95-0D8C-C53A-D77B-D673B0F69509}"/>
              </a:ext>
            </a:extLst>
          </p:cNvPr>
          <p:cNvSpPr>
            <a:spLocks noGrp="1"/>
          </p:cNvSpPr>
          <p:nvPr>
            <p:ph idx="1"/>
          </p:nvPr>
        </p:nvSpPr>
        <p:spPr>
          <a:xfrm>
            <a:off x="838200" y="1536699"/>
            <a:ext cx="6946900" cy="5105401"/>
          </a:xfrm>
        </p:spPr>
        <p:txBody>
          <a:bodyPr>
            <a:normAutofit/>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Na povrchu Saturnova měsíce Titan také leží oblázky na pláži.</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Jenže jsou z vodního ledu a uhlovodíků, a jejich vzájemné omílání má na svědomí kapalný metan.</a:t>
            </a: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Inu jiný kraj. </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Analogie procesů a hlavně výsledných tvarů je ovšem skoro dojemná.</a:t>
            </a:r>
          </a:p>
          <a:p>
            <a:pPr marL="0" indent="0">
              <a:lnSpc>
                <a:spcPct val="115000"/>
              </a:lnSpc>
              <a:spcAft>
                <a:spcPts val="10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Ta vzdálená mrazivá natlakovaná pustina není tak úplně nepodobná tomu, co důvěrně známe.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3A4ADFA6-5FFF-CE09-966B-ABBD7DFF0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927100"/>
            <a:ext cx="2857500" cy="5715000"/>
          </a:xfrm>
          <a:prstGeom prst="rect">
            <a:avLst/>
          </a:prstGeom>
        </p:spPr>
      </p:pic>
    </p:spTree>
    <p:extLst>
      <p:ext uri="{BB962C8B-B14F-4D97-AF65-F5344CB8AC3E}">
        <p14:creationId xmlns:p14="http://schemas.microsoft.com/office/powerpoint/2010/main" val="92451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F8DC11B4-F610-AEF4-F5C7-201667FFDEB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4288812-E17D-98E6-5F8F-A51F366AF24B}"/>
              </a:ext>
            </a:extLst>
          </p:cNvPr>
          <p:cNvSpPr>
            <a:spLocks noGrp="1"/>
          </p:cNvSpPr>
          <p:nvPr>
            <p:ph type="title"/>
          </p:nvPr>
        </p:nvSpPr>
        <p:spPr>
          <a:xfrm>
            <a:off x="838200" y="365125"/>
            <a:ext cx="10515600" cy="1171575"/>
          </a:xfrm>
        </p:spPr>
        <p:txBody>
          <a:bodyPr>
            <a:normAutofit/>
          </a:bodyPr>
          <a:lstStyle/>
          <a:p>
            <a:r>
              <a:rPr lang="cs-CZ" sz="2800" dirty="0">
                <a:latin typeface="+mn-lt"/>
              </a:rPr>
              <a:t>3. 2 </a:t>
            </a:r>
            <a:r>
              <a:rPr lang="cs-CZ" sz="2800" dirty="0">
                <a:effectLst/>
                <a:latin typeface="Calibri" panose="020F0502020204030204" pitchFamily="34" charset="0"/>
                <a:ea typeface="Calibri" panose="020F0502020204030204" pitchFamily="34" charset="0"/>
                <a:cs typeface="Times New Roman" panose="02020603050405020304" pitchFamily="18" charset="0"/>
              </a:rPr>
              <a:t>Oboustrannost každého uchopování</a:t>
            </a:r>
            <a:endParaRPr lang="cs-CZ" sz="2800" i="1" dirty="0">
              <a:latin typeface="+mn-lt"/>
            </a:endParaRPr>
          </a:p>
        </p:txBody>
      </p:sp>
      <p:sp>
        <p:nvSpPr>
          <p:cNvPr id="3" name="Zástupný obsah 2">
            <a:extLst>
              <a:ext uri="{FF2B5EF4-FFF2-40B4-BE49-F238E27FC236}">
                <a16:creationId xmlns:a16="http://schemas.microsoft.com/office/drawing/2014/main" id="{08BEC51F-D843-9405-1014-8B2CAF2C4A26}"/>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Přijímáme to, co jíme, také z toho bereme energii. Typ potravy a způsob její konzumace nás také sociálně zařazuje.</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Těžko rozhodovat, kdy ideologie vybírá kuchyni (kdysi „týden sovětské kuchyně“), a kdy se kuchyně podílí na formování polarizované kultury.</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cs-CZ" sz="1800" dirty="0">
                <a:latin typeface="Calibri" panose="020F0502020204030204" pitchFamily="34" charset="0"/>
                <a:ea typeface="Calibri" panose="020F0502020204030204" pitchFamily="34" charset="0"/>
                <a:cs typeface="Calibri" panose="020F0502020204030204" pitchFamily="34" charset="0"/>
              </a:rPr>
              <a:t>Naše smyslová výbava předurčuje, čeho si všímáme, a to ovlivňuje naše jednání.</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Přístrojové rozšíření smyslového vnímání nám rozšiřuje možnosti orientace a poznání, ale současně zdůrazňuje, že jsme smyslové vnímání uchopili jako nástroj. Tím jsme uchopili (pochopili) sebe jako uživatele nástrojů, od smyslů přes tělesné orgány nebo tělo vůbec, až po „rozum“. Problém není v tom, že pro vnímání, orientaci a poznání používáme mnoho technických nástrojů, ale že sebe sama chápeme jako uživatele tělesných i technických nástrojů plus jakéhosi rozumu, inteligence naší i umělé. Tím jsme se postavili jaksi mimo to všechno. V klasickém novověku jakožto „subjekt“, nyní spíše jako „uživatelé“.</a:t>
            </a: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416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841C1289-937A-A109-FBD7-A57A6E3C1D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C164629-334F-241C-F763-A93E710186AA}"/>
              </a:ext>
            </a:extLst>
          </p:cNvPr>
          <p:cNvSpPr>
            <a:spLocks noGrp="1"/>
          </p:cNvSpPr>
          <p:nvPr>
            <p:ph type="title"/>
          </p:nvPr>
        </p:nvSpPr>
        <p:spPr>
          <a:xfrm>
            <a:off x="838200" y="365125"/>
            <a:ext cx="10515600" cy="1171575"/>
          </a:xfrm>
        </p:spPr>
        <p:txBody>
          <a:bodyPr>
            <a:normAutofit/>
          </a:bodyPr>
          <a:lstStyle/>
          <a:p>
            <a:r>
              <a:rPr lang="cs-CZ" sz="2800" dirty="0">
                <a:latin typeface="+mn-lt"/>
              </a:rPr>
              <a:t>3. 3 </a:t>
            </a:r>
            <a:r>
              <a:rPr lang="cs-CZ" sz="2800" dirty="0">
                <a:effectLst/>
                <a:latin typeface="Calibri" panose="020F0502020204030204" pitchFamily="34" charset="0"/>
                <a:ea typeface="Calibri" panose="020F0502020204030204" pitchFamily="34" charset="0"/>
                <a:cs typeface="Times New Roman" panose="02020603050405020304" pitchFamily="18" charset="0"/>
              </a:rPr>
              <a:t>Oboustrannost i při poznávacím uchopování</a:t>
            </a:r>
            <a:endParaRPr lang="cs-CZ" sz="2800" i="1" dirty="0">
              <a:latin typeface="+mn-lt"/>
            </a:endParaRPr>
          </a:p>
        </p:txBody>
      </p:sp>
      <p:sp>
        <p:nvSpPr>
          <p:cNvPr id="3" name="Zástupný obsah 2">
            <a:extLst>
              <a:ext uri="{FF2B5EF4-FFF2-40B4-BE49-F238E27FC236}">
                <a16:creationId xmlns:a16="http://schemas.microsoft.com/office/drawing/2014/main" id="{65633098-DC17-C8D8-0B85-2D744F5BF1E7}"/>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Mohlo by se zdát, že poznávání je činnost natolik odtažitá, že neproměňuje objekty svého zájmu, tím méně toho, kdo poznává. To by byla velice naivní představa.</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Poznávání uchopuje své předměty, někdy i dost krutě. A poznávající v tom jede s nimi. Iluze o oddělenosti „poznávajícího subjektu“ od „objektu poznání“ je jedním z reliktů novověkého dualismu subjektu a objektu.</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Uchopovat totiž dokáže nejen poznávající subjekt. Ten si často začne a pak je sám uchopen tím, jak uchopuje.</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V zajímavých případech je to složitější, a ne vždy to lze redukovat na popis, že by subjekt byl uchopován jen svým uchopováním objektů. Není vždy jednoznačné, kdy aktivita vychází od poznávajícího člověka, a kdy (resp. v jakém smyslu) určitá přirozenost přitáhne jeho pozornost jako možný objekt zvěcnění, vzbudí tento záměr.</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Některé přirozenosti nás lákají až nutkavě.</a:t>
            </a:r>
          </a:p>
        </p:txBody>
      </p:sp>
    </p:spTree>
    <p:extLst>
      <p:ext uri="{BB962C8B-B14F-4D97-AF65-F5344CB8AC3E}">
        <p14:creationId xmlns:p14="http://schemas.microsoft.com/office/powerpoint/2010/main" val="1550310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9195BE02-97CE-41BD-7D63-11507B7A5D7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2DA384-FCF5-972C-0D3E-836412A31CC6}"/>
              </a:ext>
            </a:extLst>
          </p:cNvPr>
          <p:cNvSpPr>
            <a:spLocks noGrp="1"/>
          </p:cNvSpPr>
          <p:nvPr>
            <p:ph type="title"/>
          </p:nvPr>
        </p:nvSpPr>
        <p:spPr>
          <a:xfrm>
            <a:off x="838200" y="365125"/>
            <a:ext cx="10515600" cy="1171575"/>
          </a:xfrm>
        </p:spPr>
        <p:txBody>
          <a:bodyPr>
            <a:normAutofit/>
          </a:bodyPr>
          <a:lstStyle/>
          <a:p>
            <a:r>
              <a:rPr lang="cs-CZ" sz="2800" dirty="0">
                <a:latin typeface="+mn-lt"/>
              </a:rPr>
              <a:t>3. 3. 1 </a:t>
            </a:r>
            <a:r>
              <a:rPr lang="cs-CZ" sz="2800" dirty="0">
                <a:effectLst/>
                <a:latin typeface="Calibri" panose="020F0502020204030204" pitchFamily="34" charset="0"/>
                <a:ea typeface="Calibri" panose="020F0502020204030204" pitchFamily="34" charset="0"/>
                <a:cs typeface="Times New Roman" panose="02020603050405020304" pitchFamily="18" charset="0"/>
              </a:rPr>
              <a:t>Oboustrannost uchopování ve vědě</a:t>
            </a:r>
            <a:endParaRPr lang="cs-CZ" sz="2800" i="1" dirty="0">
              <a:latin typeface="+mn-lt"/>
            </a:endParaRPr>
          </a:p>
        </p:txBody>
      </p:sp>
      <p:sp>
        <p:nvSpPr>
          <p:cNvPr id="3" name="Zástupný obsah 2">
            <a:extLst>
              <a:ext uri="{FF2B5EF4-FFF2-40B4-BE49-F238E27FC236}">
                <a16:creationId xmlns:a16="http://schemas.microsoft.com/office/drawing/2014/main" id="{18C42B39-6A2B-CBDA-1A5C-C2D4ADF096B1}"/>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Mohlo by se zdát, že vědecké poznávání má z uchopené přirozenosti uchovat co nejvíce a co nejméně to ovlivnit způsobem uchopení. Výjimečně to tak může být.</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Častěji se étos vědecké nezaujatosti naplní jinak.</a:t>
            </a:r>
          </a:p>
          <a:p>
            <a:pPr marL="0" indent="0">
              <a:lnSpc>
                <a:spcPct val="107000"/>
              </a:lnSpc>
              <a:spcAft>
                <a:spcPts val="800"/>
              </a:spcAft>
              <a:buNone/>
            </a:pPr>
            <a:r>
              <a:rPr lang="cs-CZ" sz="1800" kern="0" dirty="0">
                <a:latin typeface="Calibri" panose="020F0502020204030204" pitchFamily="34" charset="0"/>
                <a:ea typeface="Calibri" panose="020F0502020204030204" pitchFamily="34" charset="0"/>
                <a:cs typeface="Calibri" panose="020F0502020204030204" pitchFamily="34" charset="0"/>
              </a:rPr>
              <a:t>Snažíme se mít kontrolu nad následky uchopování, abychom z uchopených tvarů a látek rozpoznali, čemu v původní přirozenosti odpovídaly, čeho jsou stopou nebo </a:t>
            </a:r>
            <a:r>
              <a:rPr lang="cs-CZ" sz="1800" kern="0" dirty="0" err="1">
                <a:latin typeface="Calibri" panose="020F0502020204030204" pitchFamily="34" charset="0"/>
                <a:ea typeface="Calibri" panose="020F0502020204030204" pitchFamily="34" charset="0"/>
                <a:cs typeface="Calibri" panose="020F0502020204030204" pitchFamily="34" charset="0"/>
              </a:rPr>
              <a:t>metamorfátem</a:t>
            </a:r>
            <a:r>
              <a:rPr lang="cs-CZ" sz="1800" kern="0" dirty="0">
                <a:latin typeface="Calibri" panose="020F0502020204030204" pitchFamily="34" charset="0"/>
                <a:ea typeface="Calibri" panose="020F0502020204030204" pitchFamily="34" charset="0"/>
                <a:cs typeface="Calibri" panose="020F0502020204030204" pitchFamily="34" charset="0"/>
              </a:rPr>
              <a:t>.</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Potud je to převážně jednostranné, je to naše aktivita vůči něčemu v přírodě, sebe sama takto neuchopujeme.</a:t>
            </a:r>
          </a:p>
          <a:p>
            <a:pPr marL="0" indent="0">
              <a:lnSpc>
                <a:spcPct val="107000"/>
              </a:lnSpc>
              <a:spcAft>
                <a:spcPts val="800"/>
              </a:spcAft>
              <a:buNone/>
            </a:pPr>
            <a:r>
              <a:rPr lang="cs-CZ" sz="1800" kern="0" dirty="0">
                <a:latin typeface="Calibri" panose="020F0502020204030204" pitchFamily="34" charset="0"/>
                <a:ea typeface="Calibri" panose="020F0502020204030204" pitchFamily="34" charset="0"/>
              </a:rPr>
              <a:t>Jenže způsob uchopování okolních přirozeností formuje náš vztah ke světu, v dobrém (nezaujatost) i zlém (omezení reduktivním pohledem).</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Redukce není zlo, je nutná, zlem se však stává, když si ji nepřipouštím, tehdy nás ovládá. V knize na tohle navazují kapitoly o poznávacích redukcích.</a:t>
            </a:r>
          </a:p>
        </p:txBody>
      </p:sp>
    </p:spTree>
    <p:extLst>
      <p:ext uri="{BB962C8B-B14F-4D97-AF65-F5344CB8AC3E}">
        <p14:creationId xmlns:p14="http://schemas.microsoft.com/office/powerpoint/2010/main" val="9570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p:txBody>
          <a:bodyPr>
            <a:normAutofit/>
          </a:bodyPr>
          <a:lstStyle/>
          <a:p>
            <a:r>
              <a:rPr lang="cs-CZ" sz="2800" dirty="0"/>
              <a:t>Obsah knížky </a:t>
            </a:r>
            <a:r>
              <a:rPr lang="cs-CZ" sz="2800" i="1" dirty="0"/>
              <a:t>Příroda a věci</a:t>
            </a:r>
            <a:r>
              <a:rPr lang="cs-CZ" sz="2800" dirty="0"/>
              <a:t>:</a:t>
            </a: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825625"/>
            <a:ext cx="10515600" cy="4667250"/>
          </a:xfrm>
        </p:spPr>
        <p:txBody>
          <a:bodyPr numCol="2">
            <a:normAutofit/>
          </a:bodyPr>
          <a:lstStyle/>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 O čem a jak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2. Příroda a jednotlivé přirozenosti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3. Tíhnutí přirozeností k tvaru i proměnám, dotváření a zanikání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4. Uchopování přirozeností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b="1" dirty="0">
                <a:effectLst/>
                <a:latin typeface="Calibri" panose="020F0502020204030204" pitchFamily="34" charset="0"/>
                <a:ea typeface="Calibri" panose="020F0502020204030204" pitchFamily="34" charset="0"/>
                <a:cs typeface="Calibri" panose="020F0502020204030204" pitchFamily="34" charset="0"/>
              </a:rPr>
              <a:t>5. Vzájemné uchopování přirozeností</a:t>
            </a:r>
            <a:endParaRPr lang="cs-CZ" sz="1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6. Kontexty věcí, povrch a vnitřek, horizonty, svět, části a celek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7. Poznávací redukce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8. Redukce na délku, prostor a jeho strukturace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9. Strukturace času</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10. Hmota jako základ přirozeností i věcí a redukce na hmotnost</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11. Hmota a čas</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12. Čas a poznatelnost, náhoda a nutnost, evoluce</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13. Poznatelnost živých bytostí, tělo jako povrch i nitro</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14. Otázka smyslu – raději jen lokální účely chování živáčků</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15. Co je skutečné?</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16. Mezi obrazy (pluralita žánrů a oborů)</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17. Přirozenost a virtuální realita</a:t>
            </a: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Calibri" panose="020F0502020204030204" pitchFamily="34" charset="0"/>
              </a:rPr>
              <a:t>18. Místo člověka v přírodě a iluze s tím spojené</a:t>
            </a:r>
          </a:p>
        </p:txBody>
      </p:sp>
    </p:spTree>
    <p:extLst>
      <p:ext uri="{BB962C8B-B14F-4D97-AF65-F5344CB8AC3E}">
        <p14:creationId xmlns:p14="http://schemas.microsoft.com/office/powerpoint/2010/main" val="926258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7CA695E5-51C7-2D57-B28D-89EF15C3C4E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6DD6C9-546A-1D94-439A-28DF39DB02B2}"/>
              </a:ext>
            </a:extLst>
          </p:cNvPr>
          <p:cNvSpPr>
            <a:spLocks noGrp="1"/>
          </p:cNvSpPr>
          <p:nvPr>
            <p:ph type="title"/>
          </p:nvPr>
        </p:nvSpPr>
        <p:spPr>
          <a:xfrm>
            <a:off x="838200" y="365125"/>
            <a:ext cx="10515600" cy="1171575"/>
          </a:xfrm>
        </p:spPr>
        <p:txBody>
          <a:bodyPr>
            <a:normAutofit/>
          </a:bodyPr>
          <a:lstStyle/>
          <a:p>
            <a:r>
              <a:rPr lang="cs-CZ" sz="2800" dirty="0">
                <a:latin typeface="+mn-lt"/>
              </a:rPr>
              <a:t>3. 4 </a:t>
            </a:r>
            <a:r>
              <a:rPr lang="cs-CZ" sz="2800" dirty="0">
                <a:effectLst/>
                <a:latin typeface="Calibri" panose="020F0502020204030204" pitchFamily="34" charset="0"/>
                <a:ea typeface="Calibri" panose="020F0502020204030204" pitchFamily="34" charset="0"/>
                <a:cs typeface="Times New Roman" panose="02020603050405020304" pitchFamily="18" charset="0"/>
              </a:rPr>
              <a:t>Uchopování, vymezování a vymezování se</a:t>
            </a:r>
            <a:endParaRPr lang="cs-CZ" sz="2800" i="1" dirty="0">
              <a:latin typeface="+mn-lt"/>
            </a:endParaRPr>
          </a:p>
        </p:txBody>
      </p:sp>
      <p:sp>
        <p:nvSpPr>
          <p:cNvPr id="3" name="Zástupný obsah 2">
            <a:extLst>
              <a:ext uri="{FF2B5EF4-FFF2-40B4-BE49-F238E27FC236}">
                <a16:creationId xmlns:a16="http://schemas.microsoft.com/office/drawing/2014/main" id="{CD2ADC9A-5639-B780-F254-B2E4435197E7}"/>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Zatím byla řeč spíše o ne zrovna kýžené stránce </a:t>
            </a:r>
            <a:r>
              <a:rPr lang="cs-CZ" sz="1800" kern="0" dirty="0">
                <a:latin typeface="Calibri" panose="020F0502020204030204" pitchFamily="34" charset="0"/>
                <a:ea typeface="Calibri" panose="020F0502020204030204" pitchFamily="34" charset="0"/>
              </a:rPr>
              <a:t>toho, že při svém uchopování přirozeností jsme současně uchopování jimi a také způsobem svého uchopování. </a:t>
            </a:r>
            <a:r>
              <a:rPr lang="cs-CZ" sz="1800" kern="0" dirty="0">
                <a:effectLst/>
                <a:latin typeface="Calibri" panose="020F0502020204030204" pitchFamily="34" charset="0"/>
                <a:ea typeface="Calibri" panose="020F0502020204030204" pitchFamily="34" charset="0"/>
              </a:rPr>
              <a:t>Varovných příkladů je dostatek, od závislostí všeho druhu po preparát, který z člověka vytvoří striktní náboženské nebo politické prostředí, škola nebo firma.</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Má to však i svou světlou stránku. Mnohdy přece chceme právě prostřednictvím různých činností dosáhnout nějakých schopností a celkového životního tvaru. Někdy taková „profilace“ končí jako v pohádkách o splněných přáních. Ve šťastných případech k naší přirozenosti přistupuje něco nového, co stojí za určité naše zformování. Stáváme se bohatšími (většinou ne v ekonomickém smyslu), něčemu rozumíme a něco umíme, k něčemu patříme. Šťastné případy se poznají podle toho, že zůstávají svobodné co do řady svých ostatních možností, tím se v nich stále projevuje přirozenost.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64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8F673F7B-06EF-12D6-43DF-94737F016B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8939411-89CF-E14F-C9F4-C3C527EDDB76}"/>
              </a:ext>
            </a:extLst>
          </p:cNvPr>
          <p:cNvSpPr>
            <a:spLocks noGrp="1"/>
          </p:cNvSpPr>
          <p:nvPr>
            <p:ph type="title"/>
          </p:nvPr>
        </p:nvSpPr>
        <p:spPr>
          <a:xfrm>
            <a:off x="838200" y="365125"/>
            <a:ext cx="10515600" cy="1171575"/>
          </a:xfrm>
        </p:spPr>
        <p:txBody>
          <a:bodyPr>
            <a:normAutofit/>
          </a:bodyPr>
          <a:lstStyle/>
          <a:p>
            <a:r>
              <a:rPr lang="cs-CZ" sz="2800" dirty="0">
                <a:latin typeface="+mn-lt"/>
              </a:rPr>
              <a:t>3. 5 </a:t>
            </a:r>
            <a:r>
              <a:rPr lang="sv-SE" sz="2800" dirty="0">
                <a:effectLst/>
                <a:latin typeface="Calibri" panose="020F0502020204030204" pitchFamily="34" charset="0"/>
                <a:ea typeface="Calibri" panose="020F0502020204030204" pitchFamily="34" charset="0"/>
                <a:cs typeface="Times New Roman" panose="02020603050405020304" pitchFamily="18" charset="0"/>
              </a:rPr>
              <a:t>Přirozenost se vymez</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uje</a:t>
            </a:r>
            <a:r>
              <a:rPr lang="sv-SE" sz="2800" dirty="0">
                <a:effectLst/>
                <a:latin typeface="Calibri" panose="020F0502020204030204" pitchFamily="34" charset="0"/>
                <a:ea typeface="Calibri" panose="020F0502020204030204" pitchFamily="34" charset="0"/>
                <a:cs typeface="Times New Roman" panose="02020603050405020304" pitchFamily="18" charset="0"/>
              </a:rPr>
              <a:t> i uchopováním sebe samé</a:t>
            </a:r>
            <a:endParaRPr lang="cs-CZ" sz="2800" i="1" dirty="0">
              <a:latin typeface="+mn-lt"/>
            </a:endParaRPr>
          </a:p>
        </p:txBody>
      </p:sp>
      <p:sp>
        <p:nvSpPr>
          <p:cNvPr id="3" name="Zástupný obsah 2">
            <a:extLst>
              <a:ext uri="{FF2B5EF4-FFF2-40B4-BE49-F238E27FC236}">
                <a16:creationId xmlns:a16="http://schemas.microsoft.com/office/drawing/2014/main" id="{C3C9451B-2CC0-ED6A-8A60-4786AD465316}"/>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Pokoušíme se o sebe pečovat. Zvířata občas taky.</a:t>
            </a:r>
          </a:p>
          <a:p>
            <a:pPr marL="0" indent="0">
              <a:lnSpc>
                <a:spcPct val="107000"/>
              </a:lnSpc>
              <a:spcAft>
                <a:spcPts val="800"/>
              </a:spcAft>
              <a:buNone/>
            </a:pPr>
            <a:r>
              <a:rPr lang="cs-CZ" sz="1800" kern="0" dirty="0">
                <a:latin typeface="Calibri" panose="020F0502020204030204" pitchFamily="34" charset="0"/>
                <a:ea typeface="Calibri" panose="020F0502020204030204" pitchFamily="34" charset="0"/>
              </a:rPr>
              <a:t>K naší kulturní tradici patří i nárok </a:t>
            </a:r>
            <a:r>
              <a:rPr lang="cs-CZ" sz="1800" kern="0" dirty="0">
                <a:effectLst/>
                <a:latin typeface="Calibri" panose="020F0502020204030204" pitchFamily="34" charset="0"/>
                <a:ea typeface="Calibri" panose="020F0502020204030204" pitchFamily="34" charset="0"/>
              </a:rPr>
              <a:t>poznání sebe sama.</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Ke skutečnému sebepoznání, ne na způsob </a:t>
            </a:r>
            <a:r>
              <a:rPr lang="cs-CZ" sz="1800" kern="0" dirty="0" err="1">
                <a:effectLst/>
                <a:latin typeface="Calibri" panose="020F0502020204030204" pitchFamily="34" charset="0"/>
                <a:ea typeface="Calibri" panose="020F0502020204030204" pitchFamily="34" charset="0"/>
              </a:rPr>
              <a:t>rozpatlávající</a:t>
            </a:r>
            <a:r>
              <a:rPr lang="cs-CZ" sz="1800" kern="0" dirty="0">
                <a:effectLst/>
                <a:latin typeface="Calibri" panose="020F0502020204030204" pitchFamily="34" charset="0"/>
                <a:ea typeface="Calibri" panose="020F0502020204030204" pitchFamily="34" charset="0"/>
              </a:rPr>
              <a:t> introspekce, většinou přispívá setkání s něčím krásným, co nás přesahuje, vůči čemu vnímáme své meze. Je otázkou vkusu a příležitosti, kdy to je umělecké dílo a kdy krása krajiny na konci našich sil.</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Méně blahé verze sebepoznání produkují všeliké identifikace, což se nosí, v duchu principu definuj se nebo budeš definován. Jako obrana to někdy může zafungovat, ale proč kazit život </a:t>
            </a:r>
            <a:r>
              <a:rPr lang="cs-CZ" sz="1800" kern="0" dirty="0">
                <a:latin typeface="Calibri" panose="020F0502020204030204" pitchFamily="34" charset="0"/>
                <a:ea typeface="Calibri" panose="020F0502020204030204" pitchFamily="34" charset="0"/>
              </a:rPr>
              <a:t>sobě i okolí.</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cs typeface="Times New Roman" panose="02020603050405020304" pitchFamily="18" charset="0"/>
              </a:rPr>
              <a:t>Přirozenost</a:t>
            </a:r>
            <a:r>
              <a:rPr lang="cs-CZ" sz="1800" kern="0" dirty="0">
                <a:latin typeface="Calibri" panose="020F0502020204030204" pitchFamily="34" charset="0"/>
                <a:ea typeface="Calibri" panose="020F0502020204030204" pitchFamily="34" charset="0"/>
                <a:cs typeface="Times New Roman" panose="02020603050405020304" pitchFamily="18" charset="0"/>
              </a:rPr>
              <a:t> ovšem k jakékoli identitě pouze tíhne, navíc v proměnlivých podobách v průběhu času. Dokonce i druhová identita může mít velice různé projevy (fenotypy).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527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EFFA8E2F-AD4E-E008-D01D-6BA40B4EFB8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EF047A9-0A02-1A00-7B02-DA16F6F6FAAB}"/>
              </a:ext>
            </a:extLst>
          </p:cNvPr>
          <p:cNvSpPr>
            <a:spLocks noGrp="1"/>
          </p:cNvSpPr>
          <p:nvPr>
            <p:ph type="title"/>
          </p:nvPr>
        </p:nvSpPr>
        <p:spPr>
          <a:xfrm>
            <a:off x="838200" y="365125"/>
            <a:ext cx="10515600" cy="1171575"/>
          </a:xfrm>
        </p:spPr>
        <p:txBody>
          <a:bodyPr>
            <a:normAutofit/>
          </a:bodyPr>
          <a:lstStyle/>
          <a:p>
            <a:r>
              <a:rPr lang="cs-CZ" sz="2800" dirty="0">
                <a:latin typeface="+mn-lt"/>
              </a:rPr>
              <a:t>3. 6 </a:t>
            </a:r>
            <a:r>
              <a:rPr lang="cs-CZ" sz="2800" dirty="0">
                <a:effectLst/>
                <a:latin typeface="Calibri" panose="020F0502020204030204" pitchFamily="34" charset="0"/>
                <a:ea typeface="Calibri" panose="020F0502020204030204" pitchFamily="34" charset="0"/>
                <a:cs typeface="Times New Roman" panose="02020603050405020304" pitchFamily="18" charset="0"/>
              </a:rPr>
              <a:t>Slasti uchopování i odevzdávání a vůle ke hře života</a:t>
            </a:r>
            <a:endParaRPr lang="cs-CZ" sz="2800" i="1" dirty="0">
              <a:latin typeface="+mn-lt"/>
            </a:endParaRPr>
          </a:p>
        </p:txBody>
      </p:sp>
      <p:sp>
        <p:nvSpPr>
          <p:cNvPr id="3" name="Zástupný obsah 2">
            <a:extLst>
              <a:ext uri="{FF2B5EF4-FFF2-40B4-BE49-F238E27FC236}">
                <a16:creationId xmlns:a16="http://schemas.microsoft.com/office/drawing/2014/main" id="{7B424A7D-C6B1-D2BA-AB2A-15816A50608B}"/>
              </a:ext>
            </a:extLst>
          </p:cNvPr>
          <p:cNvSpPr>
            <a:spLocks noGrp="1"/>
          </p:cNvSpPr>
          <p:nvPr>
            <p:ph idx="1"/>
          </p:nvPr>
        </p:nvSpPr>
        <p:spPr>
          <a:xfrm>
            <a:off x="838200" y="1536700"/>
            <a:ext cx="10515600" cy="4749800"/>
          </a:xfrm>
        </p:spPr>
        <p:txBody>
          <a:bodyPr>
            <a:normAutofit lnSpcReduction="10000"/>
          </a:bodyPr>
          <a:lstStyle/>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Pro živé bytosti patří uchopování k libidinózním aspektům života, od jídla přes poznání a sociální hrátky po sex.</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Cokoli živého chutě spěje podle gradientu koncentrace kýžené živiny jako kytky za světlem. U bakterií se to vyloží chemotaxí, zatímco cestu party lidí do hospody popisujeme kvůli tradičním ohledům na údajnou rozumnost a svobodnou vůli jakéhosi lidského subjektu opatrněji.</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Pro nás živáčky je potrava natolik vítaná, že pro její získání jsme ochotni tu riskantně chodit na pastvu, tu lovit, my lidé také vařit, a dokonce i pracovat. O potravu se vede mezidruhová i vnitrodruhová kompetice, mezi societami i uvnitř societ.</a:t>
            </a: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Přitom je jasné, že jedna ze stran, totiž ta potrava, takovýmto uchopením končí svůj život.</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Jsme evolučně nastaveni tak, aby nás lákalo a uspokojovalo to, co nám prospívá. Jenže ani evoluce není neomylná, navíc jednotlivci bývají všelijací, a my lidé to opět komplikujeme, od kulinářských složitostí po podrazy na konzumenty nebo na jejich receptory.</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Příjemný je také volný pohyb v okolí domova i v cizině.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856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C3D0A3F8-7111-96C3-6EE9-B4CC7FAADE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88D18A5-6910-6789-3D77-88AA488E5810}"/>
              </a:ext>
            </a:extLst>
          </p:cNvPr>
          <p:cNvSpPr>
            <a:spLocks noGrp="1"/>
          </p:cNvSpPr>
          <p:nvPr>
            <p:ph type="title"/>
          </p:nvPr>
        </p:nvSpPr>
        <p:spPr>
          <a:xfrm>
            <a:off x="838200" y="365125"/>
            <a:ext cx="10515600" cy="1171575"/>
          </a:xfrm>
        </p:spPr>
        <p:txBody>
          <a:bodyPr>
            <a:normAutofit/>
          </a:bodyPr>
          <a:lstStyle/>
          <a:p>
            <a:r>
              <a:rPr lang="cs-CZ" sz="2800" dirty="0">
                <a:latin typeface="+mn-lt"/>
              </a:rPr>
              <a:t>3. 6 </a:t>
            </a:r>
            <a:r>
              <a:rPr lang="cs-CZ" sz="2800" dirty="0">
                <a:effectLst/>
                <a:latin typeface="Calibri" panose="020F0502020204030204" pitchFamily="34" charset="0"/>
                <a:ea typeface="Calibri" panose="020F0502020204030204" pitchFamily="34" charset="0"/>
                <a:cs typeface="Times New Roman" panose="02020603050405020304" pitchFamily="18" charset="0"/>
              </a:rPr>
              <a:t>Slasti uchopování i odevzdávání a vůle ke hře života</a:t>
            </a:r>
            <a:endParaRPr lang="cs-CZ" sz="2800" i="1" dirty="0">
              <a:latin typeface="+mn-lt"/>
            </a:endParaRPr>
          </a:p>
        </p:txBody>
      </p:sp>
      <p:sp>
        <p:nvSpPr>
          <p:cNvPr id="3" name="Zástupný obsah 2">
            <a:extLst>
              <a:ext uri="{FF2B5EF4-FFF2-40B4-BE49-F238E27FC236}">
                <a16:creationId xmlns:a16="http://schemas.microsoft.com/office/drawing/2014/main" id="{6D29C34B-7EB2-0F8E-F1E0-2270255D8608}"/>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Naneštěstí pro upjaté moralisty a naštěstí pro všechny ostatní není evolučně nastavené spojení slasti se sexem omezeno na rozmnožení, opět zdaleka nejen u lidí. Takto mohutný a nadbytečně plýtvavý proud slasti se samozřejmě může snadno stát i neméně mohutným zdrojem problémů všeho druhu.</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Totéž platí i pro sublimaci slastí. Ta je mocným motorem kultury, ale také sama problémem, zvláště tehdy, když je slast odložena až za časný horizont.</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Sociální slasti a strasti: K touze po akceptaci patří i touha po odevzdání se.</a:t>
            </a:r>
            <a:endParaRPr lang="cs-CZ" sz="1800" kern="0" dirty="0">
              <a:latin typeface="Calibri" panose="020F0502020204030204" pitchFamily="34" charset="0"/>
              <a:ea typeface="Calibri" panose="020F0502020204030204" pitchFamily="34" charset="0"/>
            </a:endParaRP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Leckdo je hrdý na svobodnou vůli jako na znak lidství. Možná jde spíše o svobodnou hru se slastným uchopováním i odevzdáváním se, a to na všech úrovních, potravních, poznávacích, sociálních i erotických. Hře se nutno odevzdat, v jejím rámci rázně uchopovat, ale nepůsobit škody, které by měly následky i mimo hru.</a:t>
            </a: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Hra přirozeností nemusí být hra s nulovým součtem, nejde jen o parcelaci předem daného koláče. Je to hra tvůrčí. </a:t>
            </a:r>
            <a:r>
              <a:rPr lang="cs-CZ" sz="1800" kern="0" dirty="0">
                <a:latin typeface="Calibri" panose="020F0502020204030204" pitchFamily="34" charset="0"/>
                <a:ea typeface="Calibri" panose="020F0502020204030204" pitchFamily="34" charset="0"/>
              </a:rPr>
              <a:t>Plodí nové životy i nové poznání</a:t>
            </a:r>
            <a:r>
              <a:rPr lang="cs-CZ" sz="1800" kern="0" dirty="0">
                <a:effectLst/>
                <a:latin typeface="Calibri" panose="020F0502020204030204" pitchFamily="34" charset="0"/>
                <a:ea typeface="Calibri" panose="020F0502020204030204" pitchFamily="34"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447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F963D9E4-AF1D-98B1-EEA6-BC8549FD9A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FCC25A2-7259-B088-EF6F-EB695FAA857C}"/>
              </a:ext>
            </a:extLst>
          </p:cNvPr>
          <p:cNvSpPr>
            <a:spLocks noGrp="1"/>
          </p:cNvSpPr>
          <p:nvPr>
            <p:ph type="title"/>
          </p:nvPr>
        </p:nvSpPr>
        <p:spPr>
          <a:xfrm>
            <a:off x="838200" y="365125"/>
            <a:ext cx="10515600" cy="1171575"/>
          </a:xfrm>
        </p:spPr>
        <p:txBody>
          <a:bodyPr>
            <a:normAutofit/>
          </a:bodyPr>
          <a:lstStyle/>
          <a:p>
            <a:r>
              <a:rPr lang="cs-CZ" sz="2400" dirty="0">
                <a:latin typeface="+mn-lt"/>
              </a:rPr>
              <a:t>3. 6. 1 </a:t>
            </a:r>
            <a:r>
              <a:rPr lang="cs-CZ" sz="2400" dirty="0">
                <a:latin typeface="Calibri" panose="020F0502020204030204" pitchFamily="34" charset="0"/>
                <a:cs typeface="Calibri" panose="020F0502020204030204" pitchFamily="34" charset="0"/>
              </a:rPr>
              <a:t>Vzájemné uchopování jako symbióza a koloběh života</a:t>
            </a:r>
            <a:endParaRPr lang="cs-CZ" sz="2400" i="1" dirty="0">
              <a:latin typeface="+mn-lt"/>
            </a:endParaRPr>
          </a:p>
        </p:txBody>
      </p:sp>
      <p:sp>
        <p:nvSpPr>
          <p:cNvPr id="3" name="Zástupný obsah 2">
            <a:extLst>
              <a:ext uri="{FF2B5EF4-FFF2-40B4-BE49-F238E27FC236}">
                <a16:creationId xmlns:a16="http://schemas.microsoft.com/office/drawing/2014/main" id="{3DF0B878-9D23-C275-6EEB-672BEFDB7551}"/>
              </a:ext>
            </a:extLst>
          </p:cNvPr>
          <p:cNvSpPr>
            <a:spLocks noGrp="1"/>
          </p:cNvSpPr>
          <p:nvPr>
            <p:ph idx="1"/>
          </p:nvPr>
        </p:nvSpPr>
        <p:spPr>
          <a:xfrm>
            <a:off x="838200" y="1536699"/>
            <a:ext cx="6946900" cy="5105401"/>
          </a:xfrm>
        </p:spPr>
        <p:txBody>
          <a:bodyPr>
            <a:normAutofit/>
          </a:bodyPr>
          <a:lstStyle/>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Auguste Rodin: Polibek</a:t>
            </a:r>
          </a:p>
          <a:p>
            <a:pPr marL="0" indent="0">
              <a:lnSpc>
                <a:spcPct val="115000"/>
              </a:lnSpc>
              <a:spcAft>
                <a:spcPts val="1000"/>
              </a:spcAft>
              <a:buNone/>
            </a:pPr>
            <a:r>
              <a:rPr lang="cs-CZ" sz="1400" dirty="0">
                <a:latin typeface="Calibri" panose="020F0502020204030204" pitchFamily="34" charset="0"/>
                <a:ea typeface="Calibri" panose="020F0502020204030204" pitchFamily="34" charset="0"/>
                <a:cs typeface="Calibri" panose="020F0502020204030204" pitchFamily="34" charset="0"/>
              </a:rPr>
              <a:t>foto Adrián </a:t>
            </a:r>
            <a:r>
              <a:rPr lang="cs-CZ" sz="1400" dirty="0" err="1">
                <a:latin typeface="Calibri" panose="020F0502020204030204" pitchFamily="34" charset="0"/>
                <a:ea typeface="Calibri" panose="020F0502020204030204" pitchFamily="34" charset="0"/>
                <a:cs typeface="Calibri" panose="020F0502020204030204" pitchFamily="34" charset="0"/>
              </a:rPr>
              <a:t>Cerón</a:t>
            </a:r>
            <a:endParaRPr lang="cs-CZ" sz="14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6E994130-43FD-FC37-50B4-BE645141A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290" y="2616200"/>
            <a:ext cx="6044755" cy="4025901"/>
          </a:xfrm>
          <a:prstGeom prst="rect">
            <a:avLst/>
          </a:prstGeom>
        </p:spPr>
      </p:pic>
    </p:spTree>
    <p:extLst>
      <p:ext uri="{BB962C8B-B14F-4D97-AF65-F5344CB8AC3E}">
        <p14:creationId xmlns:p14="http://schemas.microsoft.com/office/powerpoint/2010/main" val="343165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4CDA92A0-009F-F6A0-92CE-1FC37870C7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B06947-919D-AFB5-A60B-8D848930281E}"/>
              </a:ext>
            </a:extLst>
          </p:cNvPr>
          <p:cNvSpPr>
            <a:spLocks noGrp="1"/>
          </p:cNvSpPr>
          <p:nvPr>
            <p:ph type="title"/>
          </p:nvPr>
        </p:nvSpPr>
        <p:spPr>
          <a:xfrm>
            <a:off x="838200" y="365125"/>
            <a:ext cx="10515600" cy="1171575"/>
          </a:xfrm>
        </p:spPr>
        <p:txBody>
          <a:bodyPr>
            <a:normAutofit/>
          </a:bodyPr>
          <a:lstStyle/>
          <a:p>
            <a:r>
              <a:rPr lang="cs-CZ" sz="2800" dirty="0">
                <a:latin typeface="+mn-lt"/>
              </a:rPr>
              <a:t>3. 7 </a:t>
            </a:r>
            <a:r>
              <a:rPr lang="cs-CZ" sz="2800" dirty="0">
                <a:effectLst/>
                <a:latin typeface="Calibri" panose="020F0502020204030204" pitchFamily="34" charset="0"/>
                <a:ea typeface="Calibri" panose="020F0502020204030204" pitchFamily="34" charset="0"/>
                <a:cs typeface="Times New Roman" panose="02020603050405020304" pitchFamily="18" charset="0"/>
              </a:rPr>
              <a:t>Částečná dominance uchopujícího, zápas a odevzdávání se</a:t>
            </a:r>
            <a:endParaRPr lang="cs-CZ" sz="2800" i="1" dirty="0">
              <a:latin typeface="+mn-lt"/>
            </a:endParaRPr>
          </a:p>
        </p:txBody>
      </p:sp>
      <p:sp>
        <p:nvSpPr>
          <p:cNvPr id="3" name="Zástupný obsah 2">
            <a:extLst>
              <a:ext uri="{FF2B5EF4-FFF2-40B4-BE49-F238E27FC236}">
                <a16:creationId xmlns:a16="http://schemas.microsoft.com/office/drawing/2014/main" id="{756EB265-0B27-A02E-965E-CAE4AA4BDD82}"/>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V prvním přiblížení to vypadá tak, že kdo první uchopí, vyhrává. Chudák uchopený už to má za sebou; ostatní ostrouhají, můžou být rádi, že zatím přežili. Úspěšný lovec si také polepší v sociálním žebříčku tlupy. Často to tak opravdu je. Přímý útok na slabší kořist patří ke hrám, v nichž první na tahu většinou vyhrává. Podobně vyhrává ten, kdo si obsadil zlatý důl.</a:t>
            </a:r>
          </a:p>
          <a:p>
            <a:pPr marL="0" indent="0">
              <a:lnSpc>
                <a:spcPct val="107000"/>
              </a:lnSpc>
              <a:spcAft>
                <a:spcPts val="800"/>
              </a:spcAft>
              <a:buNone/>
            </a:pPr>
            <a:r>
              <a:rPr lang="cs-CZ" sz="1800" dirty="0">
                <a:latin typeface="Calibri" panose="020F0502020204030204" pitchFamily="34" charset="0"/>
                <a:ea typeface="Calibri" panose="020F0502020204030204" pitchFamily="34" charset="0"/>
                <a:cs typeface="Calibri" panose="020F0502020204030204" pitchFamily="34" charset="0"/>
              </a:rPr>
              <a:t>Jenže: Nezačala si vlastně ta kořist svou vábností, probuzením </a:t>
            </a:r>
            <a:r>
              <a:rPr lang="cs-CZ" sz="1800" dirty="0" err="1">
                <a:latin typeface="Calibri" panose="020F0502020204030204" pitchFamily="34" charset="0"/>
                <a:ea typeface="Calibri" panose="020F0502020204030204" pitchFamily="34" charset="0"/>
                <a:cs typeface="Calibri" panose="020F0502020204030204" pitchFamily="34" charset="0"/>
              </a:rPr>
              <a:t>libotaxe</a:t>
            </a:r>
            <a:r>
              <a:rPr lang="cs-CZ" sz="1800" dirty="0">
                <a:latin typeface="Calibri" panose="020F0502020204030204" pitchFamily="34" charset="0"/>
                <a:ea typeface="Calibri" panose="020F0502020204030204" pitchFamily="34" charset="0"/>
                <a:cs typeface="Calibri" panose="020F0502020204030204" pitchFamily="34" charset="0"/>
              </a:rPr>
              <a:t> lovce nebo těžaře? Jinak by přece za nic nestála. Nakonec ale doplatí na svou přitažlivost, což ovšem platí i pro predátora (třeba kvůli jeho kůži nebo majetku).</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cs-CZ" sz="1800" kern="0" dirty="0">
                <a:effectLst/>
                <a:latin typeface="Calibri" panose="020F0502020204030204" pitchFamily="34" charset="0"/>
                <a:ea typeface="Calibri" panose="020F0502020204030204" pitchFamily="34" charset="0"/>
              </a:rPr>
              <a:t>Zajímavé jsou situace, kdy o ten zápas sám jde ještě víc než o to, kdo vyhraje. Když si prostě chceme zahrát, což předpokládá, že respektujeme přežití druhé strany, dokonce co možná ve zdraví a dobré pověsti. Příklady by byly z oblastí erotiky, intelektu, sportu a chování zdravé society.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Ono nám vlastně ani nezbývá nic jiného, než odevzdat se kosmické hř</a:t>
            </a:r>
            <a:r>
              <a:rPr lang="cs-CZ" sz="1800" dirty="0">
                <a:latin typeface="Calibri" panose="020F0502020204030204" pitchFamily="34" charset="0"/>
                <a:ea typeface="Calibri" panose="020F0502020204030204" pitchFamily="34" charset="0"/>
                <a:cs typeface="Times New Roman" panose="02020603050405020304" pitchFamily="18" charset="0"/>
              </a:rPr>
              <a:t>e přirozeností.</a:t>
            </a: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489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8E895630-2D29-FA42-5843-97BB43E24D1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873616-F487-4990-93FD-0AE65474477D}"/>
              </a:ext>
            </a:extLst>
          </p:cNvPr>
          <p:cNvSpPr>
            <a:spLocks noGrp="1"/>
          </p:cNvSpPr>
          <p:nvPr>
            <p:ph type="title"/>
          </p:nvPr>
        </p:nvSpPr>
        <p:spPr>
          <a:xfrm>
            <a:off x="838200" y="365125"/>
            <a:ext cx="10515600" cy="1171575"/>
          </a:xfrm>
        </p:spPr>
        <p:txBody>
          <a:bodyPr>
            <a:normAutofit/>
          </a:bodyPr>
          <a:lstStyle/>
          <a:p>
            <a:r>
              <a:rPr lang="cs-CZ" sz="3600" dirty="0">
                <a:latin typeface="+mn-lt"/>
              </a:rPr>
              <a:t>4. </a:t>
            </a:r>
            <a:r>
              <a:rPr lang="pl-PL" sz="3600" dirty="0">
                <a:latin typeface="+mn-lt"/>
              </a:rPr>
              <a:t>Závěr (proč tohle cvičení s trivialitami)</a:t>
            </a:r>
            <a:endParaRPr lang="cs-CZ" sz="3600" i="1" dirty="0">
              <a:latin typeface="+mn-lt"/>
            </a:endParaRPr>
          </a:p>
        </p:txBody>
      </p:sp>
      <p:sp>
        <p:nvSpPr>
          <p:cNvPr id="3" name="Zástupný obsah 2">
            <a:extLst>
              <a:ext uri="{FF2B5EF4-FFF2-40B4-BE49-F238E27FC236}">
                <a16:creationId xmlns:a16="http://schemas.microsoft.com/office/drawing/2014/main" id="{708CF730-394A-71D9-F9FE-55760D2E443C}"/>
              </a:ext>
            </a:extLst>
          </p:cNvPr>
          <p:cNvSpPr>
            <a:spLocks noGrp="1"/>
          </p:cNvSpPr>
          <p:nvPr>
            <p:ph idx="1"/>
          </p:nvPr>
        </p:nvSpPr>
        <p:spPr>
          <a:xfrm>
            <a:off x="838200" y="1536699"/>
            <a:ext cx="6438900" cy="4956175"/>
          </a:xfrm>
        </p:spPr>
        <p:txBody>
          <a:bodyPr>
            <a:normAutofit lnSpcReduction="10000"/>
          </a:bodyPr>
          <a:lstStyle/>
          <a:p>
            <a:pPr>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Přepsali jsme obvyklou životní zkušenost do pojmosloví přirozenosti a jejího uchopování.</a:t>
            </a:r>
          </a:p>
          <a:p>
            <a:pPr>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Průhled řadou trivialit snad ukázal nedostatečnost až zbytečnost subjekt objektového rozvrhu. Tato novověká transformace scholastického dědictví je spíše zátěží. Diference uchopování jsou obapolné a hodnota „objektivity“ poznání spočívá v reflexi způsobu uchopování.</a:t>
            </a:r>
          </a:p>
          <a:p>
            <a:pPr>
              <a:lnSpc>
                <a:spcPct val="115000"/>
              </a:lnSpc>
              <a:spcAft>
                <a:spcPts val="1000"/>
              </a:spcAft>
            </a:pPr>
            <a:r>
              <a:rPr lang="cs-CZ" sz="1800" dirty="0">
                <a:latin typeface="Calibri" panose="020F0502020204030204" pitchFamily="34" charset="0"/>
                <a:ea typeface="Calibri" panose="020F0502020204030204" pitchFamily="34" charset="0"/>
                <a:cs typeface="Times New Roman" panose="02020603050405020304" pitchFamily="18" charset="0"/>
              </a:rPr>
              <a:t>Není ani důvod k tomu, abychom svobodu delegovali na lidskou vůli. Jde o otevřenou a tvůrčí hru možností.</a:t>
            </a:r>
          </a:p>
          <a:p>
            <a:pPr>
              <a:lnSpc>
                <a:spcPct val="115000"/>
              </a:lnSpc>
              <a:spcAft>
                <a:spcPts val="1000"/>
              </a:spcAft>
            </a:pPr>
            <a:r>
              <a:rPr lang="cs-CZ" sz="1800" dirty="0">
                <a:latin typeface="Calibri" panose="020F0502020204030204" pitchFamily="34" charset="0"/>
                <a:ea typeface="Calibri" panose="020F0502020204030204" pitchFamily="34" charset="0"/>
                <a:cs typeface="Times New Roman" panose="02020603050405020304" pitchFamily="18" charset="0"/>
              </a:rPr>
              <a:t>Držení starého (</a:t>
            </a:r>
            <a:r>
              <a:rPr lang="cs-CZ" sz="1800" dirty="0" err="1">
                <a:latin typeface="Calibri" panose="020F0502020204030204" pitchFamily="34" charset="0"/>
                <a:ea typeface="Calibri" panose="020F0502020204030204" pitchFamily="34" charset="0"/>
                <a:cs typeface="Times New Roman" panose="02020603050405020304" pitchFamily="18" charset="0"/>
              </a:rPr>
              <a:t>předaristotelského</a:t>
            </a:r>
            <a:r>
              <a:rPr lang="cs-CZ" sz="1800" dirty="0">
                <a:latin typeface="Calibri" panose="020F0502020204030204" pitchFamily="34" charset="0"/>
                <a:ea typeface="Calibri" panose="020F0502020204030204" pitchFamily="34" charset="0"/>
                <a:cs typeface="Times New Roman" panose="02020603050405020304" pitchFamily="18" charset="0"/>
              </a:rPr>
              <a:t>) pojetí přirozenosti umožňuje snad všechno to, kvůli čemu se filosofové 20. století vzepřeli „nadvládě esence nad existencí“. Stačí nepřistoupit na </a:t>
            </a:r>
            <a:r>
              <a:rPr lang="cs-CZ" sz="1800" dirty="0" err="1">
                <a:latin typeface="Calibri" panose="020F0502020204030204" pitchFamily="34" charset="0"/>
                <a:ea typeface="Calibri" panose="020F0502020204030204" pitchFamily="34" charset="0"/>
                <a:cs typeface="Times New Roman" panose="02020603050405020304" pitchFamily="18" charset="0"/>
              </a:rPr>
              <a:t>esencialistickou</a:t>
            </a:r>
            <a:r>
              <a:rPr lang="cs-CZ" sz="1800" dirty="0">
                <a:latin typeface="Calibri" panose="020F0502020204030204" pitchFamily="34" charset="0"/>
                <a:ea typeface="Calibri" panose="020F0502020204030204" pitchFamily="34" charset="0"/>
                <a:cs typeface="Times New Roman" panose="02020603050405020304" pitchFamily="18" charset="0"/>
              </a:rPr>
              <a:t> terminologii, na „blbou hru“ na ontologii. Působí to ovšem méně učenecky a hůř se to shrnuje do pouček.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B8555298-E8E1-8609-CEA9-488F40B36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265" y="3241674"/>
            <a:ext cx="4888735" cy="3251200"/>
          </a:xfrm>
          <a:prstGeom prst="rect">
            <a:avLst/>
          </a:prstGeom>
        </p:spPr>
      </p:pic>
    </p:spTree>
    <p:extLst>
      <p:ext uri="{BB962C8B-B14F-4D97-AF65-F5344CB8AC3E}">
        <p14:creationId xmlns:p14="http://schemas.microsoft.com/office/powerpoint/2010/main" val="351706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p:txBody>
          <a:bodyPr>
            <a:normAutofit/>
          </a:bodyPr>
          <a:lstStyle/>
          <a:p>
            <a:pPr marL="0" indent="0">
              <a:lnSpc>
                <a:spcPct val="107000"/>
              </a:lnSpc>
              <a:spcAft>
                <a:spcPts val="800"/>
              </a:spcAft>
              <a:buNone/>
            </a:pPr>
            <a:r>
              <a:rPr lang="cs-CZ" sz="2400" dirty="0">
                <a:effectLst/>
                <a:latin typeface="Calibri" panose="020F0502020204030204" pitchFamily="34" charset="0"/>
                <a:ea typeface="Calibri" panose="020F0502020204030204" pitchFamily="34" charset="0"/>
                <a:cs typeface="Calibri" panose="020F0502020204030204" pitchFamily="34" charset="0"/>
              </a:rPr>
              <a:t>Teď představím novou kapitolu o tom, že uchopování (tedy i zvěcňování) přirozeností se neděje pouze při našem poznávání a manipulaci (od kuchyňské po průmyslovou), ale také ve vzájemných vztazích všeho na světě.</a:t>
            </a:r>
          </a:p>
          <a:p>
            <a:pPr marL="0" indent="0">
              <a:lnSpc>
                <a:spcPct val="107000"/>
              </a:lnSpc>
              <a:spcAft>
                <a:spcPts val="800"/>
              </a:spcAft>
              <a:buNone/>
            </a:pPr>
            <a:r>
              <a:rPr lang="cs-CZ" sz="2400" dirty="0">
                <a:effectLst/>
                <a:latin typeface="Calibri" panose="020F0502020204030204" pitchFamily="34" charset="0"/>
                <a:ea typeface="Calibri" panose="020F0502020204030204" pitchFamily="34" charset="0"/>
                <a:cs typeface="Calibri" panose="020F0502020204030204" pitchFamily="34" charset="0"/>
              </a:rPr>
              <a:t>Zanikání přirozeností, o jakém mluvil už Anaximandros, se neděje jaksi abstraktně, ale konkrétními vztahy.</a:t>
            </a:r>
          </a:p>
          <a:p>
            <a:pPr marL="0" indent="0">
              <a:lnSpc>
                <a:spcPct val="107000"/>
              </a:lnSpc>
              <a:spcAft>
                <a:spcPts val="800"/>
              </a:spcAft>
              <a:buNone/>
            </a:pPr>
            <a:r>
              <a:rPr lang="cs-CZ" sz="2400" dirty="0">
                <a:effectLst/>
                <a:latin typeface="Calibri" panose="020F0502020204030204" pitchFamily="34" charset="0"/>
                <a:ea typeface="Calibri" panose="020F0502020204030204" pitchFamily="34" charset="0"/>
                <a:cs typeface="Calibri" panose="020F0502020204030204" pitchFamily="34" charset="0"/>
              </a:rPr>
              <a:t>Nejen potravními nebo vědecky poznávacími, ale třeba i láskyplným objetím, uchopením, kterým se současně vydáváme všanc.</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24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a:xfrm>
            <a:off x="838200" y="365125"/>
            <a:ext cx="10515600" cy="1171575"/>
          </a:xfrm>
        </p:spPr>
        <p:txBody>
          <a:bodyPr>
            <a:normAutofit/>
          </a:bodyPr>
          <a:lstStyle/>
          <a:p>
            <a:r>
              <a:rPr lang="cs-CZ" sz="3600" dirty="0">
                <a:latin typeface="+mn-lt"/>
              </a:rPr>
              <a:t>1. Stručné připomenutí – </a:t>
            </a:r>
            <a:r>
              <a:rPr lang="cs-CZ" sz="3600" i="1" dirty="0">
                <a:latin typeface="+mn-lt"/>
              </a:rPr>
              <a:t>fysis</a:t>
            </a: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536700"/>
            <a:ext cx="10515600" cy="4749800"/>
          </a:xfrm>
        </p:spPr>
        <p:txBody>
          <a:bodyPr>
            <a:normAutofit/>
          </a:bodyPr>
          <a:lstStyle/>
          <a:p>
            <a:pPr>
              <a:lnSpc>
                <a:spcPct val="115000"/>
              </a:lnSpc>
              <a:spcAft>
                <a:spcPts val="1000"/>
              </a:spcAft>
            </a:pPr>
            <a:r>
              <a:rPr lang="cs-CZ" sz="1800" dirty="0">
                <a:latin typeface="Calibri" panose="020F0502020204030204" pitchFamily="34" charset="0"/>
                <a:ea typeface="Calibri" panose="020F0502020204030204" pitchFamily="34" charset="0"/>
                <a:cs typeface="Calibri" panose="020F0502020204030204" pitchFamily="34" charset="0"/>
              </a:rPr>
              <a:t>Slovo </a:t>
            </a:r>
            <a:r>
              <a:rPr lang="cs-CZ" sz="1800" i="1" dirty="0">
                <a:latin typeface="Calibri" panose="020F0502020204030204" pitchFamily="34" charset="0"/>
                <a:ea typeface="Calibri" panose="020F0502020204030204" pitchFamily="34" charset="0"/>
                <a:cs typeface="Calibri" panose="020F0502020204030204" pitchFamily="34" charset="0"/>
              </a:rPr>
              <a:t>fysis</a:t>
            </a:r>
            <a:r>
              <a:rPr lang="cs-CZ" sz="1800" dirty="0">
                <a:latin typeface="Calibri" panose="020F0502020204030204" pitchFamily="34" charset="0"/>
                <a:ea typeface="Calibri" panose="020F0502020204030204" pitchFamily="34" charset="0"/>
                <a:cs typeface="Calibri" panose="020F0502020204030204" pitchFamily="34" charset="0"/>
              </a:rPr>
              <a:t> překládáme jako </a:t>
            </a:r>
            <a:r>
              <a:rPr lang="cs-CZ" sz="1800" u="sng" dirty="0">
                <a:latin typeface="Calibri" panose="020F0502020204030204" pitchFamily="34" charset="0"/>
                <a:ea typeface="Calibri" panose="020F0502020204030204" pitchFamily="34" charset="0"/>
                <a:cs typeface="Calibri" panose="020F0502020204030204" pitchFamily="34" charset="0"/>
              </a:rPr>
              <a:t>přirozenost</a:t>
            </a:r>
            <a:r>
              <a:rPr lang="cs-CZ" sz="1800" dirty="0">
                <a:latin typeface="Calibri" panose="020F0502020204030204" pitchFamily="34" charset="0"/>
                <a:ea typeface="Calibri" panose="020F0502020204030204" pitchFamily="34" charset="0"/>
                <a:cs typeface="Calibri" panose="020F0502020204030204" pitchFamily="34" charset="0"/>
              </a:rPr>
              <a:t> všude tam, kde umožňuje také plurál, tedy </a:t>
            </a:r>
            <a:r>
              <a:rPr lang="cs-CZ" sz="1800" u="sng" dirty="0">
                <a:latin typeface="Calibri" panose="020F0502020204030204" pitchFamily="34" charset="0"/>
                <a:ea typeface="Calibri" panose="020F0502020204030204" pitchFamily="34" charset="0"/>
                <a:cs typeface="Calibri" panose="020F0502020204030204" pitchFamily="34" charset="0"/>
              </a:rPr>
              <a:t>přirozenosti</a:t>
            </a:r>
            <a:r>
              <a:rPr lang="cs-CZ" sz="1800" dirty="0">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pPr>
            <a:r>
              <a:rPr lang="cs-CZ" sz="1800" dirty="0">
                <a:latin typeface="Calibri" panose="020F0502020204030204" pitchFamily="34" charset="0"/>
                <a:ea typeface="Calibri" panose="020F0502020204030204" pitchFamily="34" charset="0"/>
                <a:cs typeface="Calibri" panose="020F0502020204030204" pitchFamily="34" charset="0"/>
              </a:rPr>
              <a:t>Tak je tomu v nejstarších řeckých textech, modelové příklady jsou od Hérakleita a Hippokrata.</a:t>
            </a:r>
          </a:p>
          <a:p>
            <a:pPr>
              <a:lnSpc>
                <a:spcPct val="115000"/>
              </a:lnSpc>
              <a:spcAft>
                <a:spcPts val="1000"/>
              </a:spcAft>
            </a:pPr>
            <a:r>
              <a:rPr lang="cs-CZ" sz="1800" b="1" dirty="0">
                <a:latin typeface="Calibri" panose="020F0502020204030204" pitchFamily="34" charset="0"/>
                <a:ea typeface="Calibri" panose="020F0502020204030204" pitchFamily="34" charset="0"/>
                <a:cs typeface="Calibri" panose="020F0502020204030204" pitchFamily="34" charset="0"/>
              </a:rPr>
              <a:t>Jednotlivá přirozenost </a:t>
            </a:r>
            <a:r>
              <a:rPr lang="cs-CZ" sz="1800" dirty="0">
                <a:latin typeface="Calibri" panose="020F0502020204030204" pitchFamily="34" charset="0"/>
                <a:ea typeface="Calibri" panose="020F0502020204030204" pitchFamily="34" charset="0"/>
                <a:cs typeface="Calibri" panose="020F0502020204030204" pitchFamily="34" charset="0"/>
              </a:rPr>
              <a:t>je buď opravdu individuální, často dokonce jen určitá vlastnost nebo okamžitý projev; nebo může být také odkazem ke skupině (blonďáci, filatelisté, v krajním případě až taxon).</a:t>
            </a:r>
          </a:p>
          <a:p>
            <a:pPr>
              <a:lnSpc>
                <a:spcPct val="115000"/>
              </a:lnSpc>
              <a:spcAft>
                <a:spcPts val="1000"/>
              </a:spcAft>
            </a:pPr>
            <a:r>
              <a:rPr lang="cs-CZ" sz="1800" dirty="0">
                <a:latin typeface="Calibri" panose="020F0502020204030204" pitchFamily="34" charset="0"/>
                <a:ea typeface="Calibri" panose="020F0502020204030204" pitchFamily="34" charset="0"/>
                <a:cs typeface="Calibri" panose="020F0502020204030204" pitchFamily="34" charset="0"/>
              </a:rPr>
              <a:t>Každá z přirozeností vzniká a zaniká, dokonce vzniká jako zanikající a </a:t>
            </a:r>
            <a:r>
              <a:rPr lang="cs-CZ" sz="1800" dirty="0" err="1">
                <a:latin typeface="Calibri" panose="020F0502020204030204" pitchFamily="34" charset="0"/>
                <a:ea typeface="Calibri" panose="020F0502020204030204" pitchFamily="34" charset="0"/>
                <a:cs typeface="Calibri" panose="020F0502020204030204" pitchFamily="34" charset="0"/>
              </a:rPr>
              <a:t>dovznikává</a:t>
            </a:r>
            <a:r>
              <a:rPr lang="cs-CZ" sz="1800" dirty="0">
                <a:latin typeface="Calibri" panose="020F0502020204030204" pitchFamily="34" charset="0"/>
                <a:ea typeface="Calibri" panose="020F0502020204030204" pitchFamily="34" charset="0"/>
                <a:cs typeface="Calibri" panose="020F0502020204030204" pitchFamily="34" charset="0"/>
              </a:rPr>
              <a:t> až do svého konce.</a:t>
            </a:r>
          </a:p>
          <a:p>
            <a:pPr>
              <a:lnSpc>
                <a:spcPct val="115000"/>
              </a:lnSpc>
              <a:spcAft>
                <a:spcPts val="1000"/>
              </a:spcAft>
            </a:pPr>
            <a:r>
              <a:rPr lang="cs-CZ" sz="1800" dirty="0">
                <a:effectLst/>
                <a:latin typeface="Calibri" panose="020F0502020204030204" pitchFamily="34" charset="0"/>
                <a:ea typeface="Calibri" panose="020F0502020204030204" pitchFamily="34" charset="0"/>
                <a:cs typeface="Calibri" panose="020F0502020204030204" pitchFamily="34" charset="0"/>
              </a:rPr>
              <a:t>V užitích, která neumožňují plurál, ji překládáme </a:t>
            </a:r>
            <a:r>
              <a:rPr lang="cs-CZ" sz="1800" dirty="0">
                <a:latin typeface="Calibri" panose="020F0502020204030204" pitchFamily="34" charset="0"/>
                <a:ea typeface="Calibri" panose="020F0502020204030204" pitchFamily="34" charset="0"/>
                <a:cs typeface="Calibri" panose="020F0502020204030204" pitchFamily="34" charset="0"/>
              </a:rPr>
              <a:t>slovem </a:t>
            </a:r>
            <a:r>
              <a:rPr lang="cs-CZ" sz="1800" b="1" dirty="0">
                <a:latin typeface="Calibri" panose="020F0502020204030204" pitchFamily="34" charset="0"/>
                <a:ea typeface="Calibri" panose="020F0502020204030204" pitchFamily="34" charset="0"/>
                <a:cs typeface="Calibri" panose="020F0502020204030204" pitchFamily="34" charset="0"/>
              </a:rPr>
              <a:t>příroda</a:t>
            </a:r>
            <a:r>
              <a:rPr lang="cs-CZ" sz="1800" dirty="0">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pPr>
            <a:r>
              <a:rPr lang="cs-CZ" sz="1800" dirty="0">
                <a:latin typeface="Calibri" panose="020F0502020204030204" pitchFamily="34" charset="0"/>
                <a:ea typeface="Calibri" panose="020F0502020204030204" pitchFamily="34" charset="0"/>
                <a:cs typeface="Calibri" panose="020F0502020204030204" pitchFamily="34" charset="0"/>
              </a:rPr>
              <a:t>Příroda je spíše kontextem, zdrojem nevyčerpatelného koloběhu, podobně jako </a:t>
            </a:r>
            <a:r>
              <a:rPr lang="cs-CZ" sz="1800" i="1" dirty="0">
                <a:latin typeface="Calibri" panose="020F0502020204030204" pitchFamily="34" charset="0"/>
                <a:ea typeface="Calibri" panose="020F0502020204030204" pitchFamily="34" charset="0"/>
                <a:cs typeface="Calibri" panose="020F0502020204030204" pitchFamily="34" charset="0"/>
              </a:rPr>
              <a:t>kosmos</a:t>
            </a:r>
            <a:r>
              <a:rPr lang="cs-CZ" sz="1800" dirty="0">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pPr>
            <a:r>
              <a:rPr lang="cs-CZ" sz="1800" dirty="0">
                <a:latin typeface="Calibri" panose="020F0502020204030204" pitchFamily="34" charset="0"/>
                <a:ea typeface="Calibri" panose="020F0502020204030204" pitchFamily="34" charset="0"/>
                <a:cs typeface="Calibri" panose="020F0502020204030204" pitchFamily="34" charset="0"/>
              </a:rPr>
              <a:t>Záměrně pomíjím scholastickou linii, která přirozenost ztotožňuje s podstatou a fixní definicí taxonu.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83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a:xfrm>
            <a:off x="838200" y="365125"/>
            <a:ext cx="10515600" cy="1171575"/>
          </a:xfrm>
        </p:spPr>
        <p:txBody>
          <a:bodyPr>
            <a:normAutofit/>
          </a:bodyPr>
          <a:lstStyle/>
          <a:p>
            <a:r>
              <a:rPr lang="cs-CZ" sz="2800" dirty="0">
                <a:latin typeface="+mn-lt"/>
              </a:rPr>
              <a:t>1. 1 Časnost přirozeností</a:t>
            </a:r>
            <a:endParaRPr lang="cs-CZ" sz="2800" i="1" dirty="0">
              <a:latin typeface="+mn-lt"/>
            </a:endParaRP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536700"/>
            <a:ext cx="10515600" cy="4749800"/>
          </a:xfrm>
        </p:spPr>
        <p:txBody>
          <a:bodyPr>
            <a:normAutofit/>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Vznikají a zanikají, nejsou věčné v metafyzickém (formálně logickém) smyslu, i když některé tady byly dávno před námi a nejspíš budou i dlouho po nás. Proto se podle řek, hor a hvězd orientujeme. Ty jsou v archaickém smyslu slova „věčné“, přestože zrovna řeky tečou, navíc pokaždé jinak.</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Budeme se bavit o tom, co vzniká jakožto zanikající, věčnost necháme metafyzikům.</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Řečtina nemá </a:t>
            </a:r>
            <a:r>
              <a:rPr lang="cs-CZ" sz="1800" dirty="0">
                <a:latin typeface="Calibri" panose="020F0502020204030204" pitchFamily="34" charset="0"/>
                <a:ea typeface="Calibri" panose="020F0502020204030204" pitchFamily="34" charset="0"/>
                <a:cs typeface="Calibri" panose="020F0502020204030204" pitchFamily="34" charset="0"/>
              </a:rPr>
              <a:t>ani </a:t>
            </a:r>
            <a:r>
              <a:rPr lang="cs-CZ" sz="1800" dirty="0">
                <a:effectLst/>
                <a:latin typeface="Calibri" panose="020F0502020204030204" pitchFamily="34" charset="0"/>
                <a:ea typeface="Calibri" panose="020F0502020204030204" pitchFamily="34" charset="0"/>
                <a:cs typeface="Calibri" panose="020F0502020204030204" pitchFamily="34" charset="0"/>
              </a:rPr>
              <a:t>výraz pro „nadpřirozené“</a:t>
            </a:r>
            <a:r>
              <a:rPr lang="cs-CZ" sz="18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Přirozenost je také </a:t>
            </a:r>
            <a:r>
              <a:rPr lang="cs-CZ" sz="1800" dirty="0">
                <a:latin typeface="Calibri" panose="020F0502020204030204" pitchFamily="34" charset="0"/>
                <a:ea typeface="Calibri" panose="020F0502020204030204" pitchFamily="34" charset="0"/>
                <a:cs typeface="Times New Roman" panose="02020603050405020304" pitchFamily="18" charset="0"/>
              </a:rPr>
              <a:t>dějem, neboť </a:t>
            </a:r>
            <a:r>
              <a:rPr lang="cs-CZ" sz="1800" dirty="0" err="1">
                <a:latin typeface="Calibri" panose="020F0502020204030204" pitchFamily="34" charset="0"/>
                <a:ea typeface="Calibri" panose="020F0502020204030204" pitchFamily="34" charset="0"/>
                <a:cs typeface="Times New Roman" panose="02020603050405020304" pitchFamily="18" charset="0"/>
              </a:rPr>
              <a:t>metaboluje</a:t>
            </a:r>
            <a:r>
              <a:rPr lang="cs-CZ" sz="1800" dirty="0">
                <a:latin typeface="Calibri" panose="020F0502020204030204" pitchFamily="34" charset="0"/>
                <a:ea typeface="Calibri" panose="020F0502020204030204" pitchFamily="34" charset="0"/>
                <a:cs typeface="Times New Roman" panose="02020603050405020304" pitchFamily="18" charset="0"/>
              </a:rPr>
              <a:t>. Je procesem stávání se a zanikání, během něhož dosahuje charakteristických tvarů. Dispozice k tvaru bývá děděná, konkrétní tvar je také výsledkem interakce s okolím.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latin typeface="Calibri" panose="020F0502020204030204" pitchFamily="34" charset="0"/>
                <a:ea typeface="Calibri" panose="020F0502020204030204" pitchFamily="34" charset="0"/>
                <a:cs typeface="Times New Roman" panose="02020603050405020304" pitchFamily="18" charset="0"/>
              </a:rPr>
              <a:t>K časnosti všech přirozeností patří i jejich prostorová a hmotná dimenze.</a:t>
            </a: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577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DF21663C-A5C1-FA5C-F34A-63148588A1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3E8668-909F-A5CF-86CA-D968379673FA}"/>
              </a:ext>
            </a:extLst>
          </p:cNvPr>
          <p:cNvSpPr>
            <a:spLocks noGrp="1"/>
          </p:cNvSpPr>
          <p:nvPr>
            <p:ph type="title"/>
          </p:nvPr>
        </p:nvSpPr>
        <p:spPr>
          <a:xfrm>
            <a:off x="838200" y="365125"/>
            <a:ext cx="10515600" cy="1171575"/>
          </a:xfrm>
        </p:spPr>
        <p:txBody>
          <a:bodyPr>
            <a:normAutofit/>
          </a:bodyPr>
          <a:lstStyle/>
          <a:p>
            <a:r>
              <a:rPr lang="cs-CZ" sz="2400" dirty="0">
                <a:latin typeface="+mn-lt"/>
              </a:rPr>
              <a:t>1. 1. 1 </a:t>
            </a:r>
            <a:r>
              <a:rPr lang="cs-CZ" sz="2400" dirty="0">
                <a:latin typeface="Calibri" panose="020F0502020204030204" pitchFamily="34" charset="0"/>
                <a:cs typeface="Calibri" panose="020F0502020204030204" pitchFamily="34" charset="0"/>
              </a:rPr>
              <a:t>Plýtvání a efektivní optimalizace</a:t>
            </a:r>
            <a:endParaRPr lang="cs-CZ" sz="2400" i="1" dirty="0">
              <a:latin typeface="+mn-lt"/>
            </a:endParaRPr>
          </a:p>
        </p:txBody>
      </p:sp>
      <p:sp>
        <p:nvSpPr>
          <p:cNvPr id="3" name="Zástupný obsah 2">
            <a:extLst>
              <a:ext uri="{FF2B5EF4-FFF2-40B4-BE49-F238E27FC236}">
                <a16:creationId xmlns:a16="http://schemas.microsoft.com/office/drawing/2014/main" id="{39733257-B2D1-60FE-FEF9-9AD851C9C3FD}"/>
              </a:ext>
            </a:extLst>
          </p:cNvPr>
          <p:cNvSpPr>
            <a:spLocks noGrp="1"/>
          </p:cNvSpPr>
          <p:nvPr>
            <p:ph idx="1"/>
          </p:nvPr>
        </p:nvSpPr>
        <p:spPr>
          <a:xfrm>
            <a:off x="838200" y="1536699"/>
            <a:ext cx="6946900" cy="5105401"/>
          </a:xfrm>
        </p:spPr>
        <p:txBody>
          <a:bodyPr>
            <a:normAutofit/>
          </a:bodyPr>
          <a:lstStyle/>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Příroda úžasně plýtvá, tvary i materiálem, ale řadu procesů optimalizuje.</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My to děláme taky, jenže často usilujeme o efektivitu i tam, kde to nedává smysl, přitom plýtváme i tam, kde to vadí.</a:t>
            </a: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Květ ibišku je účelná i plýtvavá krása na jeden den.</a:t>
            </a:r>
          </a:p>
          <a:p>
            <a:pPr marL="0" indent="0">
              <a:lnSpc>
                <a:spcPct val="115000"/>
              </a:lnSpc>
              <a:spcAft>
                <a:spcPts val="1000"/>
              </a:spcAft>
              <a:buNone/>
            </a:pPr>
            <a:r>
              <a:rPr lang="cs-CZ" sz="1800" dirty="0">
                <a:latin typeface="Calibri" panose="020F0502020204030204" pitchFamily="34" charset="0"/>
                <a:ea typeface="Calibri" panose="020F0502020204030204" pitchFamily="34" charset="0"/>
                <a:cs typeface="Calibri" panose="020F0502020204030204" pitchFamily="34" charset="0"/>
              </a:rPr>
              <a:t>Naše výrobky na jedno použití bývají smutnější.</a:t>
            </a: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CCBDF52B-378B-2432-9B44-2ECAE2D8F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800" y="2832100"/>
            <a:ext cx="5080000" cy="3810000"/>
          </a:xfrm>
          <a:prstGeom prst="rect">
            <a:avLst/>
          </a:prstGeom>
        </p:spPr>
      </p:pic>
    </p:spTree>
    <p:extLst>
      <p:ext uri="{BB962C8B-B14F-4D97-AF65-F5344CB8AC3E}">
        <p14:creationId xmlns:p14="http://schemas.microsoft.com/office/powerpoint/2010/main" val="70636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84214F-4880-E019-BB76-105CD65037C0}"/>
              </a:ext>
            </a:extLst>
          </p:cNvPr>
          <p:cNvSpPr>
            <a:spLocks noGrp="1"/>
          </p:cNvSpPr>
          <p:nvPr>
            <p:ph type="title"/>
          </p:nvPr>
        </p:nvSpPr>
        <p:spPr>
          <a:xfrm>
            <a:off x="838200" y="365125"/>
            <a:ext cx="10515600" cy="1171575"/>
          </a:xfrm>
        </p:spPr>
        <p:txBody>
          <a:bodyPr>
            <a:normAutofit/>
          </a:bodyPr>
          <a:lstStyle/>
          <a:p>
            <a:r>
              <a:rPr lang="cs-CZ" sz="2800" dirty="0">
                <a:latin typeface="+mn-lt"/>
              </a:rPr>
              <a:t>1. 2 Jednotlivé přirozenosti</a:t>
            </a:r>
            <a:endParaRPr lang="cs-CZ" sz="2800" i="1" dirty="0">
              <a:latin typeface="+mn-lt"/>
            </a:endParaRPr>
          </a:p>
        </p:txBody>
      </p:sp>
      <p:sp>
        <p:nvSpPr>
          <p:cNvPr id="3" name="Zástupný obsah 2">
            <a:extLst>
              <a:ext uri="{FF2B5EF4-FFF2-40B4-BE49-F238E27FC236}">
                <a16:creationId xmlns:a16="http://schemas.microsoft.com/office/drawing/2014/main" id="{DCAF0E76-33CA-ED84-B398-13C9D0947682}"/>
              </a:ext>
            </a:extLst>
          </p:cNvPr>
          <p:cNvSpPr>
            <a:spLocks noGrp="1"/>
          </p:cNvSpPr>
          <p:nvPr>
            <p:ph idx="1"/>
          </p:nvPr>
        </p:nvSpPr>
        <p:spPr>
          <a:xfrm>
            <a:off x="838200" y="1536700"/>
            <a:ext cx="10515600" cy="4749800"/>
          </a:xfrm>
        </p:spPr>
        <p:txBody>
          <a:bodyPr>
            <a:normAutofit/>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Jednotlivé přirozenosti rozpoznáváme podle charakteristického vzhledu, vlastností, chování a působení.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Kozu od pampelišky rozpoznám i bez biologického vzdělání. Věda pak zavede taxonomii, a to na základě určitých </a:t>
            </a:r>
            <a:r>
              <a:rPr lang="cs-CZ" sz="1800" dirty="0" err="1">
                <a:effectLst/>
                <a:latin typeface="Calibri" panose="020F0502020204030204" pitchFamily="34" charset="0"/>
                <a:ea typeface="Calibri" panose="020F0502020204030204" pitchFamily="34" charset="0"/>
                <a:cs typeface="Calibri" panose="020F0502020204030204" pitchFamily="34" charset="0"/>
              </a:rPr>
              <a:t>formalizovatelných</a:t>
            </a:r>
            <a:r>
              <a:rPr lang="cs-CZ" sz="1800" dirty="0">
                <a:effectLst/>
                <a:latin typeface="Calibri" panose="020F0502020204030204" pitchFamily="34" charset="0"/>
                <a:ea typeface="Calibri" panose="020F0502020204030204" pitchFamily="34" charset="0"/>
                <a:cs typeface="Calibri" panose="020F0502020204030204" pitchFamily="34" charset="0"/>
              </a:rPr>
              <a:t> parametrů.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Kamaráda většinou rozpoznám od jiných lidí i od nádraží.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Calibri" panose="020F0502020204030204" pitchFamily="34" charset="0"/>
              </a:rPr>
              <a:t>Slovo přirozenost významem klouže mezi jevem, vlastností, způsobem chování, typem účinku, jednotlivcem, skupinou jedinců s určitou vlastností, druhem, obecnějším taxonem (a málem i přírodou jako celkem). Omezení významu pouze na taxon se teď vyhneme, přestože uchopování přirozeností je také základem taxonomie.</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cs-CZ" sz="1600" dirty="0">
                <a:effectLst/>
                <a:latin typeface="Calibri" panose="020F0502020204030204" pitchFamily="34" charset="0"/>
                <a:ea typeface="Calibri" panose="020F0502020204030204" pitchFamily="34" charset="0"/>
                <a:cs typeface="Times New Roman" panose="02020603050405020304" pitchFamily="18" charset="0"/>
              </a:rPr>
              <a:t>Viz </a:t>
            </a:r>
            <a:r>
              <a:rPr lang="cs-CZ" sz="1600" dirty="0">
                <a:effectLst/>
                <a:latin typeface="Calibri" panose="020F0502020204030204" pitchFamily="34" charset="0"/>
                <a:ea typeface="Calibri" panose="020F0502020204030204" pitchFamily="34" charset="0"/>
                <a:cs typeface="Times New Roman" panose="02020603050405020304" pitchFamily="18" charset="0"/>
                <a:hlinkClick r:id="rId2"/>
              </a:rPr>
              <a:t>https://www.osel.cz/13311-prirozenost-rozlicne-prirozenosti-a-priroda-proste-fysis.html</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81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0AB31AD7-52E7-EBF1-79DD-9F06AAD217E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EF325B8-29F7-C54A-7756-2EA71D511461}"/>
              </a:ext>
            </a:extLst>
          </p:cNvPr>
          <p:cNvSpPr>
            <a:spLocks noGrp="1"/>
          </p:cNvSpPr>
          <p:nvPr>
            <p:ph type="title"/>
          </p:nvPr>
        </p:nvSpPr>
        <p:spPr>
          <a:xfrm>
            <a:off x="838200" y="365125"/>
            <a:ext cx="10515600" cy="1171575"/>
          </a:xfrm>
        </p:spPr>
        <p:txBody>
          <a:bodyPr>
            <a:normAutofit/>
          </a:bodyPr>
          <a:lstStyle/>
          <a:p>
            <a:r>
              <a:rPr lang="cs-CZ" sz="2400" dirty="0">
                <a:latin typeface="+mn-lt"/>
              </a:rPr>
              <a:t>1. 2. 1 Příklad </a:t>
            </a:r>
            <a:r>
              <a:rPr lang="cs-CZ" sz="2400" i="1" dirty="0">
                <a:latin typeface="+mn-lt"/>
              </a:rPr>
              <a:t>fysis</a:t>
            </a:r>
            <a:r>
              <a:rPr lang="cs-CZ" sz="2400" dirty="0">
                <a:latin typeface="+mn-lt"/>
              </a:rPr>
              <a:t> jako výhonku</a:t>
            </a:r>
            <a:endParaRPr lang="cs-CZ" sz="2400" i="1" dirty="0">
              <a:latin typeface="+mn-lt"/>
            </a:endParaRPr>
          </a:p>
        </p:txBody>
      </p:sp>
      <p:sp>
        <p:nvSpPr>
          <p:cNvPr id="3" name="Zástupný obsah 2">
            <a:extLst>
              <a:ext uri="{FF2B5EF4-FFF2-40B4-BE49-F238E27FC236}">
                <a16:creationId xmlns:a16="http://schemas.microsoft.com/office/drawing/2014/main" id="{6722E392-65BA-B81F-6478-5C2461492E1D}"/>
              </a:ext>
            </a:extLst>
          </p:cNvPr>
          <p:cNvSpPr>
            <a:spLocks noGrp="1"/>
          </p:cNvSpPr>
          <p:nvPr>
            <p:ph idx="1"/>
          </p:nvPr>
        </p:nvSpPr>
        <p:spPr>
          <a:xfrm>
            <a:off x="838200" y="1536700"/>
            <a:ext cx="10515600" cy="4749800"/>
          </a:xfrm>
        </p:spPr>
        <p:txBody>
          <a:bodyPr>
            <a:normAutofit/>
          </a:bodyPr>
          <a:lstStyle/>
          <a:p>
            <a:pPr marL="0" indent="0">
              <a:lnSpc>
                <a:spcPct val="107000"/>
              </a:lnSpc>
              <a:spcAft>
                <a:spcPts val="800"/>
              </a:spcAft>
              <a:buNone/>
            </a:pPr>
            <a:r>
              <a:rPr lang="cs-CZ" sz="1800" dirty="0">
                <a:effectLst/>
                <a:latin typeface="Calibri" panose="020F0502020204030204" pitchFamily="34" charset="0"/>
                <a:ea typeface="Calibri" panose="020F0502020204030204" pitchFamily="34" charset="0"/>
                <a:cs typeface="Calibri" panose="020F0502020204030204" pitchFamily="34" charset="0"/>
              </a:rPr>
              <a:t>Tenhle pučí na vinici </a:t>
            </a:r>
            <a:r>
              <a:rPr lang="cs-CZ" sz="1800" dirty="0" err="1">
                <a:effectLst/>
                <a:latin typeface="Calibri" panose="020F0502020204030204" pitchFamily="34" charset="0"/>
                <a:ea typeface="Calibri" panose="020F0502020204030204" pitchFamily="34" charset="0"/>
                <a:cs typeface="Calibri" panose="020F0502020204030204" pitchFamily="34" charset="0"/>
              </a:rPr>
              <a:t>Šobes</a:t>
            </a:r>
            <a:r>
              <a:rPr lang="cs-CZ" sz="1800" dirty="0">
                <a:effectLst/>
                <a:latin typeface="Calibri" panose="020F0502020204030204" pitchFamily="34" charset="0"/>
                <a:ea typeface="Calibri" panose="020F0502020204030204" pitchFamily="34" charset="0"/>
                <a:cs typeface="Calibri" panose="020F0502020204030204" pitchFamily="34" charset="0"/>
              </a:rPr>
              <a:t> ve znojemské oblasti.</a:t>
            </a:r>
          </a:p>
          <a:p>
            <a:pPr marL="0" indent="0">
              <a:lnSpc>
                <a:spcPct val="115000"/>
              </a:lnSpc>
              <a:spcAft>
                <a:spcPts val="1000"/>
              </a:spcAft>
              <a:buNone/>
            </a:pPr>
            <a:endParaRPr lang="cs-CZ" sz="1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B3158843-67A2-D0D0-AFF0-4D281BD90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500" y="2327572"/>
            <a:ext cx="6692900" cy="4339927"/>
          </a:xfrm>
          <a:prstGeom prst="rect">
            <a:avLst/>
          </a:prstGeom>
        </p:spPr>
      </p:pic>
    </p:spTree>
    <p:extLst>
      <p:ext uri="{BB962C8B-B14F-4D97-AF65-F5344CB8AC3E}">
        <p14:creationId xmlns:p14="http://schemas.microsoft.com/office/powerpoint/2010/main" val="340993103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3292</TotalTime>
  <Words>4206</Words>
  <Application>Microsoft Office PowerPoint</Application>
  <PresentationFormat>Širokoúhlá obrazovka</PresentationFormat>
  <Paragraphs>243</Paragraphs>
  <Slides>36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Calibri Light</vt:lpstr>
      <vt:lpstr>Motiv Office</vt:lpstr>
      <vt:lpstr>Vzájemné uchopování přirozeností  </vt:lpstr>
      <vt:lpstr>Prezentace aplikace PowerPoint</vt:lpstr>
      <vt:lpstr>Obsah knížky Příroda a věci:</vt:lpstr>
      <vt:lpstr>Prezentace aplikace PowerPoint</vt:lpstr>
      <vt:lpstr>1. Stručné připomenutí – fysis</vt:lpstr>
      <vt:lpstr>1. 1 Časnost přirozeností</vt:lpstr>
      <vt:lpstr>1. 1. 1 Plýtvání a efektivní optimalizace</vt:lpstr>
      <vt:lpstr>1. 2 Jednotlivé přirozenosti</vt:lpstr>
      <vt:lpstr>1. 2. 1 Příklad fysis jako výhonku</vt:lpstr>
      <vt:lpstr>1. 3 Uchopování přirozeností</vt:lpstr>
      <vt:lpstr>1. 4 Příklady zvěcňujícího uchopování přirozeností</vt:lpstr>
      <vt:lpstr>1. 4. 1 Homérský příklad uchopování: Odyssea X.303</vt:lpstr>
      <vt:lpstr>2. Vzájemné uchopování přirozeností</vt:lpstr>
      <vt:lpstr>2. 1 Krajina jako prostor vzájemného uchopování přirozeností, kus světa</vt:lpstr>
      <vt:lpstr>2. 1. 1 Příklad na vyrovnávání diferencí</vt:lpstr>
      <vt:lpstr>2. 1. 2 Koloběh vzájemného uchopování</vt:lpstr>
      <vt:lpstr>2. 2 Setkání s přirozeností je událostí, která ovlivňuje obě strany</vt:lpstr>
      <vt:lpstr>2. 3 Uchopování přirozeností různými způsoby</vt:lpstr>
      <vt:lpstr>2. 3. 1 Někdy je přirozenost přímo k sežrání</vt:lpstr>
      <vt:lpstr>2. 4 Uchopování přirozeností nejen lidmi a zvířaty</vt:lpstr>
      <vt:lpstr>2. 4. 1 Rození hvězd se zvláště dobře daří při srážkách galaxií</vt:lpstr>
      <vt:lpstr>2. 4. 2 Hvězdy se dokážou navzájem požírat</vt:lpstr>
      <vt:lpstr>3. Vzájemné uchopování přirozeností – rozvrh témat</vt:lpstr>
      <vt:lpstr>3. 1 Oboustranné otloukání</vt:lpstr>
      <vt:lpstr>3. 1. 1 Příklad minerální metamorfózy a vzájemného omílání</vt:lpstr>
      <vt:lpstr>3. 1. 2 Vzdálený příklad vzájemného omílání</vt:lpstr>
      <vt:lpstr>3. 2 Oboustrannost každého uchopování</vt:lpstr>
      <vt:lpstr>3. 3 Oboustrannost i při poznávacím uchopování</vt:lpstr>
      <vt:lpstr>3. 3. 1 Oboustrannost uchopování ve vědě</vt:lpstr>
      <vt:lpstr>3. 4 Uchopování, vymezování a vymezování se</vt:lpstr>
      <vt:lpstr>3. 5 Přirozenost se vymezuje i uchopováním sebe samé</vt:lpstr>
      <vt:lpstr>3. 6 Slasti uchopování i odevzdávání a vůle ke hře života</vt:lpstr>
      <vt:lpstr>3. 6 Slasti uchopování i odevzdávání a vůle ke hře života</vt:lpstr>
      <vt:lpstr>3. 6. 1 Vzájemné uchopování jako symbióza a koloběh života</vt:lpstr>
      <vt:lpstr>3. 7 Částečná dominance uchopujícího, zápas a odevzdávání se</vt:lpstr>
      <vt:lpstr>4. Závěr (proč tohle cvičení s trivialitami)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Fotky a věci</dc:title>
  <dc:creator>Zdeněk Kratochvíl</dc:creator>
  <cp:lastModifiedBy>Zdeněk Kratochvíl</cp:lastModifiedBy>
  <cp:revision>255</cp:revision>
  <dcterms:created xsi:type="dcterms:W3CDTF">2023-03-16T09:41:17Z</dcterms:created>
  <dcterms:modified xsi:type="dcterms:W3CDTF">2024-02-24T10:03:08Z</dcterms:modified>
</cp:coreProperties>
</file>