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74" r:id="rId3"/>
    <p:sldId id="300" r:id="rId4"/>
    <p:sldId id="326" r:id="rId5"/>
    <p:sldId id="375" r:id="rId6"/>
    <p:sldId id="365" r:id="rId7"/>
    <p:sldId id="301" r:id="rId8"/>
    <p:sldId id="332" r:id="rId9"/>
    <p:sldId id="324" r:id="rId10"/>
    <p:sldId id="323" r:id="rId11"/>
    <p:sldId id="342" r:id="rId12"/>
    <p:sldId id="296" r:id="rId13"/>
    <p:sldId id="393" r:id="rId14"/>
    <p:sldId id="258" r:id="rId15"/>
    <p:sldId id="392" r:id="rId16"/>
    <p:sldId id="259" r:id="rId17"/>
    <p:sldId id="260" r:id="rId18"/>
    <p:sldId id="261" r:id="rId19"/>
    <p:sldId id="262" r:id="rId20"/>
    <p:sldId id="376" r:id="rId21"/>
    <p:sldId id="383" r:id="rId22"/>
    <p:sldId id="384" r:id="rId23"/>
    <p:sldId id="385" r:id="rId24"/>
    <p:sldId id="377" r:id="rId25"/>
    <p:sldId id="378" r:id="rId26"/>
    <p:sldId id="381" r:id="rId27"/>
    <p:sldId id="387" r:id="rId28"/>
    <p:sldId id="382" r:id="rId29"/>
    <p:sldId id="389" r:id="rId30"/>
    <p:sldId id="390"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7" d="100"/>
          <a:sy n="97" d="100"/>
        </p:scale>
        <p:origin x="1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1D9CC9-A07E-46E0-9510-A27B436A660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EA198DC-F0FC-4537-AEC3-CFC769501F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668F60D-1500-477F-845F-4A459A2C80BB}"/>
              </a:ext>
            </a:extLst>
          </p:cNvPr>
          <p:cNvSpPr>
            <a:spLocks noGrp="1"/>
          </p:cNvSpPr>
          <p:nvPr>
            <p:ph type="dt" sz="half" idx="10"/>
          </p:nvPr>
        </p:nvSpPr>
        <p:spPr/>
        <p:txBody>
          <a:bodyPr/>
          <a:lstStyle/>
          <a:p>
            <a:fld id="{4EBEDC7C-6FEC-46C3-9AB2-CEE793C7FAFD}" type="datetimeFigureOut">
              <a:rPr lang="cs-CZ" smtClean="0"/>
              <a:t>05.12.2023</a:t>
            </a:fld>
            <a:endParaRPr lang="cs-CZ"/>
          </a:p>
        </p:txBody>
      </p:sp>
      <p:sp>
        <p:nvSpPr>
          <p:cNvPr id="5" name="Zástupný symbol pro zápatí 4">
            <a:extLst>
              <a:ext uri="{FF2B5EF4-FFF2-40B4-BE49-F238E27FC236}">
                <a16:creationId xmlns:a16="http://schemas.microsoft.com/office/drawing/2014/main" id="{09D8E2EA-1423-4596-89A5-B8E18270737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E6F5879-1626-4872-A5DC-8CFE9A7B8008}"/>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3152762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9FE6D6-0504-4778-812A-48C7E3E937C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867A4CB-0576-4E52-B99A-C77F25A3DFE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4A0E9F2-5BA3-4843-ABDC-35318A5C2B92}"/>
              </a:ext>
            </a:extLst>
          </p:cNvPr>
          <p:cNvSpPr>
            <a:spLocks noGrp="1"/>
          </p:cNvSpPr>
          <p:nvPr>
            <p:ph type="dt" sz="half" idx="10"/>
          </p:nvPr>
        </p:nvSpPr>
        <p:spPr/>
        <p:txBody>
          <a:bodyPr/>
          <a:lstStyle/>
          <a:p>
            <a:fld id="{4EBEDC7C-6FEC-46C3-9AB2-CEE793C7FAFD}" type="datetimeFigureOut">
              <a:rPr lang="cs-CZ" smtClean="0"/>
              <a:t>05.12.2023</a:t>
            </a:fld>
            <a:endParaRPr lang="cs-CZ"/>
          </a:p>
        </p:txBody>
      </p:sp>
      <p:sp>
        <p:nvSpPr>
          <p:cNvPr id="5" name="Zástupný symbol pro zápatí 4">
            <a:extLst>
              <a:ext uri="{FF2B5EF4-FFF2-40B4-BE49-F238E27FC236}">
                <a16:creationId xmlns:a16="http://schemas.microsoft.com/office/drawing/2014/main" id="{66FC0443-966C-4AFB-8022-FFBE44F77AD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3E692E6-A440-42EB-ACAF-22FB8BD72CA3}"/>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396994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2C03732-F65C-4946-A1C6-977CCFAE0278}"/>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944E21E-BC0E-4ECB-B59B-345F0D43666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052D77F-89AB-4FCE-9FA7-3367E5EC8D2F}"/>
              </a:ext>
            </a:extLst>
          </p:cNvPr>
          <p:cNvSpPr>
            <a:spLocks noGrp="1"/>
          </p:cNvSpPr>
          <p:nvPr>
            <p:ph type="dt" sz="half" idx="10"/>
          </p:nvPr>
        </p:nvSpPr>
        <p:spPr/>
        <p:txBody>
          <a:bodyPr/>
          <a:lstStyle/>
          <a:p>
            <a:fld id="{4EBEDC7C-6FEC-46C3-9AB2-CEE793C7FAFD}" type="datetimeFigureOut">
              <a:rPr lang="cs-CZ" smtClean="0"/>
              <a:t>05.12.2023</a:t>
            </a:fld>
            <a:endParaRPr lang="cs-CZ"/>
          </a:p>
        </p:txBody>
      </p:sp>
      <p:sp>
        <p:nvSpPr>
          <p:cNvPr id="5" name="Zástupný symbol pro zápatí 4">
            <a:extLst>
              <a:ext uri="{FF2B5EF4-FFF2-40B4-BE49-F238E27FC236}">
                <a16:creationId xmlns:a16="http://schemas.microsoft.com/office/drawing/2014/main" id="{3886C7FD-F7A9-4C16-A0E8-647336A38C1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FB050D7-D232-46AD-B90C-EC861C977819}"/>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7588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D01926-D37F-4C9F-ACC0-C999B0CDEEE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48090A9-FF3F-432F-9840-FEE902456A6A}"/>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11BF38E-5756-4B2F-BB21-5922037ED37F}"/>
              </a:ext>
            </a:extLst>
          </p:cNvPr>
          <p:cNvSpPr>
            <a:spLocks noGrp="1"/>
          </p:cNvSpPr>
          <p:nvPr>
            <p:ph type="dt" sz="half" idx="10"/>
          </p:nvPr>
        </p:nvSpPr>
        <p:spPr/>
        <p:txBody>
          <a:bodyPr/>
          <a:lstStyle/>
          <a:p>
            <a:fld id="{4EBEDC7C-6FEC-46C3-9AB2-CEE793C7FAFD}" type="datetimeFigureOut">
              <a:rPr lang="cs-CZ" smtClean="0"/>
              <a:t>05.12.2023</a:t>
            </a:fld>
            <a:endParaRPr lang="cs-CZ"/>
          </a:p>
        </p:txBody>
      </p:sp>
      <p:sp>
        <p:nvSpPr>
          <p:cNvPr id="5" name="Zástupný symbol pro zápatí 4">
            <a:extLst>
              <a:ext uri="{FF2B5EF4-FFF2-40B4-BE49-F238E27FC236}">
                <a16:creationId xmlns:a16="http://schemas.microsoft.com/office/drawing/2014/main" id="{1C5AF89A-A4AB-4AAC-A789-633054BC3C8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5F73FDE-6DF5-4C12-9A60-857A8CFA2E77}"/>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118533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EEFBB8-1046-4463-B060-8B6B0771DDE9}"/>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3B7474BE-F4F6-4745-9923-C6744C961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73BA775C-8DF1-401A-9CA5-D89B2975C364}"/>
              </a:ext>
            </a:extLst>
          </p:cNvPr>
          <p:cNvSpPr>
            <a:spLocks noGrp="1"/>
          </p:cNvSpPr>
          <p:nvPr>
            <p:ph type="dt" sz="half" idx="10"/>
          </p:nvPr>
        </p:nvSpPr>
        <p:spPr/>
        <p:txBody>
          <a:bodyPr/>
          <a:lstStyle/>
          <a:p>
            <a:fld id="{4EBEDC7C-6FEC-46C3-9AB2-CEE793C7FAFD}" type="datetimeFigureOut">
              <a:rPr lang="cs-CZ" smtClean="0"/>
              <a:t>05.12.2023</a:t>
            </a:fld>
            <a:endParaRPr lang="cs-CZ"/>
          </a:p>
        </p:txBody>
      </p:sp>
      <p:sp>
        <p:nvSpPr>
          <p:cNvPr id="5" name="Zástupný symbol pro zápatí 4">
            <a:extLst>
              <a:ext uri="{FF2B5EF4-FFF2-40B4-BE49-F238E27FC236}">
                <a16:creationId xmlns:a16="http://schemas.microsoft.com/office/drawing/2014/main" id="{CF1BAEF5-0688-4940-A431-FF8F357E7C0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7CFD6A5-9776-4119-81D1-F00C49561347}"/>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171953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C3153-923C-4146-982C-042918CE7ED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41385C0-87BC-48EB-9BF3-5D894C745B85}"/>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332E6F6-570C-4FC2-BB02-A6A205CF7ABC}"/>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7067D38-7B04-43F4-9284-257E7C3EA54C}"/>
              </a:ext>
            </a:extLst>
          </p:cNvPr>
          <p:cNvSpPr>
            <a:spLocks noGrp="1"/>
          </p:cNvSpPr>
          <p:nvPr>
            <p:ph type="dt" sz="half" idx="10"/>
          </p:nvPr>
        </p:nvSpPr>
        <p:spPr/>
        <p:txBody>
          <a:bodyPr/>
          <a:lstStyle/>
          <a:p>
            <a:fld id="{4EBEDC7C-6FEC-46C3-9AB2-CEE793C7FAFD}" type="datetimeFigureOut">
              <a:rPr lang="cs-CZ" smtClean="0"/>
              <a:t>05.12.2023</a:t>
            </a:fld>
            <a:endParaRPr lang="cs-CZ"/>
          </a:p>
        </p:txBody>
      </p:sp>
      <p:sp>
        <p:nvSpPr>
          <p:cNvPr id="6" name="Zástupný symbol pro zápatí 5">
            <a:extLst>
              <a:ext uri="{FF2B5EF4-FFF2-40B4-BE49-F238E27FC236}">
                <a16:creationId xmlns:a16="http://schemas.microsoft.com/office/drawing/2014/main" id="{12A563BF-BD97-431A-B4AD-45E78B735F0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F915DF0-27A8-43F6-A56A-EC98AB24EDFA}"/>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218531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19C53F-0EF9-492B-AF44-344E50628C2B}"/>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244C2DAE-803D-4FE7-A8B2-C3A6818146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F712DD9-61E0-41C7-8DE8-ACDF24F74D4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BD66CAC-8A9D-4A39-9F74-F50869FE8C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5254ED23-FA0D-4798-96B0-536B155EE94D}"/>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71E5BC1-EAC8-4886-9490-BED422E29075}"/>
              </a:ext>
            </a:extLst>
          </p:cNvPr>
          <p:cNvSpPr>
            <a:spLocks noGrp="1"/>
          </p:cNvSpPr>
          <p:nvPr>
            <p:ph type="dt" sz="half" idx="10"/>
          </p:nvPr>
        </p:nvSpPr>
        <p:spPr/>
        <p:txBody>
          <a:bodyPr/>
          <a:lstStyle/>
          <a:p>
            <a:fld id="{4EBEDC7C-6FEC-46C3-9AB2-CEE793C7FAFD}" type="datetimeFigureOut">
              <a:rPr lang="cs-CZ" smtClean="0"/>
              <a:t>05.12.2023</a:t>
            </a:fld>
            <a:endParaRPr lang="cs-CZ"/>
          </a:p>
        </p:txBody>
      </p:sp>
      <p:sp>
        <p:nvSpPr>
          <p:cNvPr id="8" name="Zástupný symbol pro zápatí 7">
            <a:extLst>
              <a:ext uri="{FF2B5EF4-FFF2-40B4-BE49-F238E27FC236}">
                <a16:creationId xmlns:a16="http://schemas.microsoft.com/office/drawing/2014/main" id="{68A6C9AC-0BED-4E33-890E-9DBD20BEA04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8A25DDB-759B-4381-BAF1-2BC4C524331E}"/>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208146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9BD1DC-7222-40DD-8F9D-D71E04F5D4A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A063D3A7-4CA5-4C4F-B5EF-1B2857BE88EC}"/>
              </a:ext>
            </a:extLst>
          </p:cNvPr>
          <p:cNvSpPr>
            <a:spLocks noGrp="1"/>
          </p:cNvSpPr>
          <p:nvPr>
            <p:ph type="dt" sz="half" idx="10"/>
          </p:nvPr>
        </p:nvSpPr>
        <p:spPr/>
        <p:txBody>
          <a:bodyPr/>
          <a:lstStyle/>
          <a:p>
            <a:fld id="{4EBEDC7C-6FEC-46C3-9AB2-CEE793C7FAFD}" type="datetimeFigureOut">
              <a:rPr lang="cs-CZ" smtClean="0"/>
              <a:t>05.12.2023</a:t>
            </a:fld>
            <a:endParaRPr lang="cs-CZ"/>
          </a:p>
        </p:txBody>
      </p:sp>
      <p:sp>
        <p:nvSpPr>
          <p:cNvPr id="4" name="Zástupný symbol pro zápatí 3">
            <a:extLst>
              <a:ext uri="{FF2B5EF4-FFF2-40B4-BE49-F238E27FC236}">
                <a16:creationId xmlns:a16="http://schemas.microsoft.com/office/drawing/2014/main" id="{894763F2-C8D4-4D18-939B-F62183862E92}"/>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99218E2-ECF5-475A-AB19-49615233F0FC}"/>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352733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752414F-D811-4E7B-AB04-1AB624F784D7}"/>
              </a:ext>
            </a:extLst>
          </p:cNvPr>
          <p:cNvSpPr>
            <a:spLocks noGrp="1"/>
          </p:cNvSpPr>
          <p:nvPr>
            <p:ph type="dt" sz="half" idx="10"/>
          </p:nvPr>
        </p:nvSpPr>
        <p:spPr/>
        <p:txBody>
          <a:bodyPr/>
          <a:lstStyle/>
          <a:p>
            <a:fld id="{4EBEDC7C-6FEC-46C3-9AB2-CEE793C7FAFD}" type="datetimeFigureOut">
              <a:rPr lang="cs-CZ" smtClean="0"/>
              <a:t>05.12.2023</a:t>
            </a:fld>
            <a:endParaRPr lang="cs-CZ"/>
          </a:p>
        </p:txBody>
      </p:sp>
      <p:sp>
        <p:nvSpPr>
          <p:cNvPr id="3" name="Zástupný symbol pro zápatí 2">
            <a:extLst>
              <a:ext uri="{FF2B5EF4-FFF2-40B4-BE49-F238E27FC236}">
                <a16:creationId xmlns:a16="http://schemas.microsoft.com/office/drawing/2014/main" id="{E3499D96-0BB8-438C-BDDE-6B00022733D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E276221-8FD1-462A-9A31-6803CEB5AC9C}"/>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159112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D3C304-2F27-4877-B3D9-75589DEE1CA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D89584D-470F-4D92-B5C9-AA334B7FFB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F7A11CA5-6F16-4C9C-8B75-9D4814D42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524206A-64B6-4220-8E51-4F905A2B6961}"/>
              </a:ext>
            </a:extLst>
          </p:cNvPr>
          <p:cNvSpPr>
            <a:spLocks noGrp="1"/>
          </p:cNvSpPr>
          <p:nvPr>
            <p:ph type="dt" sz="half" idx="10"/>
          </p:nvPr>
        </p:nvSpPr>
        <p:spPr/>
        <p:txBody>
          <a:bodyPr/>
          <a:lstStyle/>
          <a:p>
            <a:fld id="{4EBEDC7C-6FEC-46C3-9AB2-CEE793C7FAFD}" type="datetimeFigureOut">
              <a:rPr lang="cs-CZ" smtClean="0"/>
              <a:t>05.12.2023</a:t>
            </a:fld>
            <a:endParaRPr lang="cs-CZ"/>
          </a:p>
        </p:txBody>
      </p:sp>
      <p:sp>
        <p:nvSpPr>
          <p:cNvPr id="6" name="Zástupný symbol pro zápatí 5">
            <a:extLst>
              <a:ext uri="{FF2B5EF4-FFF2-40B4-BE49-F238E27FC236}">
                <a16:creationId xmlns:a16="http://schemas.microsoft.com/office/drawing/2014/main" id="{BBBE5781-2A4A-4F1E-8F4A-12927D84ECB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B59E7FC-CD1B-465D-8B8D-9956ED1A6946}"/>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433022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94A9EF-E9A1-48A5-8937-C36F9981ADE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9D60029-A48D-4A9F-B2B3-C30176AB74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26A3744-1102-4113-BABC-DBA77AFF3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33F5ED1-F03A-4F8B-97E1-3A7D0BF17FCC}"/>
              </a:ext>
            </a:extLst>
          </p:cNvPr>
          <p:cNvSpPr>
            <a:spLocks noGrp="1"/>
          </p:cNvSpPr>
          <p:nvPr>
            <p:ph type="dt" sz="half" idx="10"/>
          </p:nvPr>
        </p:nvSpPr>
        <p:spPr/>
        <p:txBody>
          <a:bodyPr/>
          <a:lstStyle/>
          <a:p>
            <a:fld id="{4EBEDC7C-6FEC-46C3-9AB2-CEE793C7FAFD}" type="datetimeFigureOut">
              <a:rPr lang="cs-CZ" smtClean="0"/>
              <a:t>05.12.2023</a:t>
            </a:fld>
            <a:endParaRPr lang="cs-CZ"/>
          </a:p>
        </p:txBody>
      </p:sp>
      <p:sp>
        <p:nvSpPr>
          <p:cNvPr id="6" name="Zástupný symbol pro zápatí 5">
            <a:extLst>
              <a:ext uri="{FF2B5EF4-FFF2-40B4-BE49-F238E27FC236}">
                <a16:creationId xmlns:a16="http://schemas.microsoft.com/office/drawing/2014/main" id="{ACF27692-9F2C-4EB0-8B7C-E117A3A345A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7CDCA72-6EDC-4CF7-84A1-6D5416B4DBE2}"/>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27725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EE517E3-86E0-4637-89A8-03284C5153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1A1452D3-572D-4366-9B61-4F857B88C5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6658F7C-132B-4C0E-BF9F-5EA814604E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EDC7C-6FEC-46C3-9AB2-CEE793C7FAFD}" type="datetimeFigureOut">
              <a:rPr lang="cs-CZ" smtClean="0"/>
              <a:t>05.12.2023</a:t>
            </a:fld>
            <a:endParaRPr lang="cs-CZ"/>
          </a:p>
        </p:txBody>
      </p:sp>
      <p:sp>
        <p:nvSpPr>
          <p:cNvPr id="5" name="Zástupný symbol pro zápatí 4">
            <a:extLst>
              <a:ext uri="{FF2B5EF4-FFF2-40B4-BE49-F238E27FC236}">
                <a16:creationId xmlns:a16="http://schemas.microsoft.com/office/drawing/2014/main" id="{0C25ADA7-716F-4988-A3AE-525DC89CBA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4BD07EB-547A-488A-8279-F5325DF007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139BA-7AFE-49B2-8753-453CE8E20748}" type="slidenum">
              <a:rPr lang="cs-CZ" smtClean="0"/>
              <a:t>‹#›</a:t>
            </a:fld>
            <a:endParaRPr lang="cs-CZ"/>
          </a:p>
        </p:txBody>
      </p:sp>
    </p:spTree>
    <p:extLst>
      <p:ext uri="{BB962C8B-B14F-4D97-AF65-F5344CB8AC3E}">
        <p14:creationId xmlns:p14="http://schemas.microsoft.com/office/powerpoint/2010/main" val="341544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Dějiny evropského myšlení 2023/2024</a:t>
            </a:r>
          </a:p>
        </p:txBody>
      </p:sp>
      <p:sp>
        <p:nvSpPr>
          <p:cNvPr id="3" name="Podnadpis 2"/>
          <p:cNvSpPr>
            <a:spLocks noGrp="1"/>
          </p:cNvSpPr>
          <p:nvPr>
            <p:ph type="subTitle" idx="1"/>
          </p:nvPr>
        </p:nvSpPr>
        <p:spPr/>
        <p:txBody>
          <a:bodyPr>
            <a:normAutofit/>
          </a:bodyPr>
          <a:lstStyle/>
          <a:p>
            <a:r>
              <a:rPr lang="cs-CZ" dirty="0"/>
              <a:t>10. Dokončení filozofie politiky a paměť</a:t>
            </a:r>
          </a:p>
          <a:p>
            <a:endParaRPr lang="cs-CZ" dirty="0"/>
          </a:p>
          <a:p>
            <a:endParaRPr lang="cs-CZ" dirty="0"/>
          </a:p>
          <a:p>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714280-C5D2-4879-810D-A847CE56ED73}"/>
              </a:ext>
            </a:extLst>
          </p:cNvPr>
          <p:cNvSpPr>
            <a:spLocks noGrp="1"/>
          </p:cNvSpPr>
          <p:nvPr>
            <p:ph type="title"/>
          </p:nvPr>
        </p:nvSpPr>
        <p:spPr/>
        <p:txBody>
          <a:bodyPr/>
          <a:lstStyle/>
          <a:p>
            <a:r>
              <a:rPr lang="cs-CZ" dirty="0"/>
              <a:t>Kantova filosofie politiky</a:t>
            </a:r>
          </a:p>
        </p:txBody>
      </p:sp>
      <p:sp>
        <p:nvSpPr>
          <p:cNvPr id="3" name="Zástupný symbol pro obsah 2">
            <a:extLst>
              <a:ext uri="{FF2B5EF4-FFF2-40B4-BE49-F238E27FC236}">
                <a16:creationId xmlns:a16="http://schemas.microsoft.com/office/drawing/2014/main" id="{12992F10-E2CB-467D-B3A2-DD8D1F5C6D15}"/>
              </a:ext>
            </a:extLst>
          </p:cNvPr>
          <p:cNvSpPr>
            <a:spLocks noGrp="1"/>
          </p:cNvSpPr>
          <p:nvPr>
            <p:ph idx="1"/>
          </p:nvPr>
        </p:nvSpPr>
        <p:spPr/>
        <p:txBody>
          <a:bodyPr>
            <a:normAutofit/>
          </a:bodyPr>
          <a:lstStyle/>
          <a:p>
            <a:r>
              <a:rPr lang="cs-CZ" dirty="0"/>
              <a:t>Má 2 základní  pojetí politiky:</a:t>
            </a:r>
          </a:p>
          <a:p>
            <a:pPr marL="514350" indent="-514350">
              <a:buAutoNum type="arabicPeriod"/>
            </a:pPr>
            <a:r>
              <a:rPr lang="cs-CZ" dirty="0"/>
              <a:t>Politika jako </a:t>
            </a:r>
            <a:r>
              <a:rPr lang="cs-CZ" dirty="0" err="1"/>
              <a:t>techné</a:t>
            </a:r>
            <a:r>
              <a:rPr lang="cs-CZ" dirty="0"/>
              <a:t>, která umožní získat si a udržet moc</a:t>
            </a:r>
          </a:p>
          <a:p>
            <a:pPr marL="514350" indent="-514350">
              <a:buAutoNum type="arabicPeriod"/>
            </a:pPr>
            <a:r>
              <a:rPr lang="cs-CZ" dirty="0"/>
              <a:t>Politika a mravnost</a:t>
            </a:r>
          </a:p>
          <a:p>
            <a:pPr marL="0" indent="0">
              <a:buNone/>
            </a:pPr>
            <a:r>
              <a:rPr lang="cs-CZ" dirty="0"/>
              <a:t>Zamýšlí se nad vztahem politika k mravnosti: Správný je ten, kdy se politik snaží své státnické jednání řídit dle mravnosti, nesprávný ten, kdy využívá mravnost jako nástroj k prosazování svých politických cílů a podle potřeby ji ohýbá  </a:t>
            </a:r>
          </a:p>
        </p:txBody>
      </p:sp>
    </p:spTree>
    <p:extLst>
      <p:ext uri="{BB962C8B-B14F-4D97-AF65-F5344CB8AC3E}">
        <p14:creationId xmlns:p14="http://schemas.microsoft.com/office/powerpoint/2010/main" val="1258715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t>Kant: K věčnému míru</a:t>
            </a:r>
          </a:p>
        </p:txBody>
      </p:sp>
      <p:sp>
        <p:nvSpPr>
          <p:cNvPr id="3" name="Zástupný symbol pro obsah 2"/>
          <p:cNvSpPr>
            <a:spLocks noGrp="1"/>
          </p:cNvSpPr>
          <p:nvPr>
            <p:ph idx="1"/>
          </p:nvPr>
        </p:nvSpPr>
        <p:spPr>
          <a:xfrm>
            <a:off x="329609" y="1491456"/>
            <a:ext cx="11174819" cy="5001419"/>
          </a:xfrm>
        </p:spPr>
        <p:txBody>
          <a:bodyPr>
            <a:normAutofit fontScale="77500" lnSpcReduction="20000"/>
          </a:bodyPr>
          <a:lstStyle/>
          <a:p>
            <a:r>
              <a:rPr lang="cs-CZ" dirty="0"/>
              <a:t>Kant nejprve popisuje obvyklé důvody pro porušení míru. Jeho snahou je zjevně tyto důvody ve většině případů rozporovat.  Jednou z mála výjimek: Válka jako nouzový prostředek, jak se domoci svého práva při neexistenci nezávislého soudu s tím, že válka vlastně rozhodne daný spor (107). </a:t>
            </a:r>
          </a:p>
          <a:p>
            <a:r>
              <a:rPr lang="cs-CZ" dirty="0"/>
              <a:t>Dále rozvádí zakázané způsoby vedení války. </a:t>
            </a:r>
          </a:p>
          <a:p>
            <a:r>
              <a:rPr lang="cs-CZ" dirty="0"/>
              <a:t>Za přirozený stav považuje stav válečný (aspoň latentně). </a:t>
            </a:r>
          </a:p>
          <a:p>
            <a:r>
              <a:rPr lang="cs-CZ" dirty="0"/>
              <a:t>Jak dosáhnout míru? Zákony. První zákon: </a:t>
            </a:r>
            <a:r>
              <a:rPr lang="cs-CZ" b="1" dirty="0"/>
              <a:t>republikánské zřízení</a:t>
            </a:r>
            <a:r>
              <a:rPr lang="cs-CZ" dirty="0"/>
              <a:t>, neboť vychází z ideje původní smlouvy – princip svobody jedince a závislosti člověka na zákonodárství a princip rovnosti. Druhý zákon: federalismus  (spojenectví, spolek) svobodných států. Právo je to, co brzdí nevraživost mezi státy. Cílem je tedy </a:t>
            </a:r>
            <a:r>
              <a:rPr lang="cs-CZ" b="1" dirty="0"/>
              <a:t>mírový svazek</a:t>
            </a:r>
            <a:r>
              <a:rPr lang="cs-CZ" dirty="0"/>
              <a:t>. Třetím zákonem je princip pohostinnosti – vychází z práva navštívení, z určitého vztahu společného vlastnictví Země (</a:t>
            </a:r>
            <a:r>
              <a:rPr lang="cs-CZ" b="1" dirty="0"/>
              <a:t>světoobčanství</a:t>
            </a:r>
            <a:r>
              <a:rPr lang="cs-CZ" dirty="0"/>
              <a:t>). Právo pohostinnosti řadí Kant mezi práva přirozená. Záruku věčného míru poskytuje příroda, neboť jedním z jejích principů je účelnost a dále umožňuje člověku žít takřka na celé Zemi a musí žít vedle sebe a nalézt nějaký modus vivendi.</a:t>
            </a:r>
          </a:p>
          <a:p>
            <a:r>
              <a:rPr lang="cs-CZ" dirty="0"/>
              <a:t>V Příloze I analyzuje již zmiňovaná 2 pojetí politiky – jako praktické právní nauky a jako jednání založeném na morálce. Postuluje, že mezi těmito pojetími nesmí být rozpor</a:t>
            </a:r>
          </a:p>
          <a:p>
            <a:r>
              <a:rPr lang="cs-CZ" dirty="0"/>
              <a:t>Věčný mír je úkolem, k němuž máme směřovat ne stavem založeným na mírové smlouvě → snaha o ovlivnění mezinárodní politiky, ale zároveň ne proti suverénovi</a:t>
            </a:r>
          </a:p>
        </p:txBody>
      </p:sp>
    </p:spTree>
    <p:extLst>
      <p:ext uri="{BB962C8B-B14F-4D97-AF65-F5344CB8AC3E}">
        <p14:creationId xmlns:p14="http://schemas.microsoft.com/office/powerpoint/2010/main" val="282014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4E67BB-60ED-4B08-99F8-784882FBD197}"/>
              </a:ext>
            </a:extLst>
          </p:cNvPr>
          <p:cNvSpPr>
            <a:spLocks noGrp="1"/>
          </p:cNvSpPr>
          <p:nvPr>
            <p:ph type="title"/>
          </p:nvPr>
        </p:nvSpPr>
        <p:spPr/>
        <p:txBody>
          <a:bodyPr/>
          <a:lstStyle/>
          <a:p>
            <a:r>
              <a:rPr lang="cs-CZ" dirty="0"/>
              <a:t>Pojetí demokracie v pragmatizmu</a:t>
            </a:r>
          </a:p>
        </p:txBody>
      </p:sp>
      <p:sp>
        <p:nvSpPr>
          <p:cNvPr id="3" name="Zástupný symbol pro obsah 2">
            <a:extLst>
              <a:ext uri="{FF2B5EF4-FFF2-40B4-BE49-F238E27FC236}">
                <a16:creationId xmlns:a16="http://schemas.microsoft.com/office/drawing/2014/main" id="{D22B509B-DC9D-49DD-8EB6-DFA9A6EAC251}"/>
              </a:ext>
            </a:extLst>
          </p:cNvPr>
          <p:cNvSpPr>
            <a:spLocks noGrp="1"/>
          </p:cNvSpPr>
          <p:nvPr>
            <p:ph idx="1"/>
          </p:nvPr>
        </p:nvSpPr>
        <p:spPr/>
        <p:txBody>
          <a:bodyPr>
            <a:normAutofit fontScale="92500" lnSpcReduction="20000"/>
          </a:bodyPr>
          <a:lstStyle/>
          <a:p>
            <a:r>
              <a:rPr lang="cs-CZ" dirty="0" err="1"/>
              <a:t>Dewey</a:t>
            </a:r>
            <a:r>
              <a:rPr lang="cs-CZ" dirty="0"/>
              <a:t>: Etika demokracie (1888), Veřejnost a její problémy (1927)</a:t>
            </a:r>
          </a:p>
          <a:p>
            <a:r>
              <a:rPr lang="cs-CZ" dirty="0"/>
              <a:t>Demokracie nechápe primárně jako formu vlády, ale jako společenskou či etickou koncepce. Je to takové uspořádání společnosti, v němž jsou jedinec a společnost  ve vzájemném organickém vztahu a jehož cílem je svobodná seberealizace  jedince</a:t>
            </a:r>
          </a:p>
          <a:p>
            <a:r>
              <a:rPr lang="cs-CZ" dirty="0"/>
              <a:t>Rovnocennými znaky demokracie jsou svoboda a rovnost (bratrství)</a:t>
            </a:r>
          </a:p>
          <a:p>
            <a:r>
              <a:rPr lang="cs-CZ" dirty="0"/>
              <a:t>Je to idea života komunity jako taková, ne jen jedna z možných koncepcí, je nejvyšším etickým ideálem lidstva</a:t>
            </a:r>
          </a:p>
          <a:p>
            <a:r>
              <a:rPr lang="cs-CZ" dirty="0"/>
              <a:t>Jedná se o proces demokratizace, tj. praktického utváření a přetváření  společenských poměrů v duchu demokratického ideálu – tvořivá demokracie</a:t>
            </a:r>
          </a:p>
          <a:p>
            <a:r>
              <a:rPr lang="cs-CZ" dirty="0"/>
              <a:t>Demokracie začíná na mikroúrovni, tedy v rodině a v sousedství, principy zde platné je možno přenést na makroúroveň společnosti</a:t>
            </a:r>
          </a:p>
        </p:txBody>
      </p:sp>
    </p:spTree>
    <p:extLst>
      <p:ext uri="{BB962C8B-B14F-4D97-AF65-F5344CB8AC3E}">
        <p14:creationId xmlns:p14="http://schemas.microsoft.com/office/powerpoint/2010/main" val="3229043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3E0F7B-071D-4ACA-83A4-FF91BDD48DAB}"/>
              </a:ext>
            </a:extLst>
          </p:cNvPr>
          <p:cNvSpPr>
            <a:spLocks noGrp="1"/>
          </p:cNvSpPr>
          <p:nvPr>
            <p:ph type="title"/>
          </p:nvPr>
        </p:nvSpPr>
        <p:spPr/>
        <p:txBody>
          <a:bodyPr/>
          <a:lstStyle/>
          <a:p>
            <a:r>
              <a:rPr lang="cs-CZ" dirty="0"/>
              <a:t>Paměť a její ztráta</a:t>
            </a:r>
          </a:p>
        </p:txBody>
      </p:sp>
      <p:sp>
        <p:nvSpPr>
          <p:cNvPr id="3" name="Zástupný obsah 2">
            <a:extLst>
              <a:ext uri="{FF2B5EF4-FFF2-40B4-BE49-F238E27FC236}">
                <a16:creationId xmlns:a16="http://schemas.microsoft.com/office/drawing/2014/main" id="{6262DEA9-61F2-43F6-A9B3-98E5D9D5A655}"/>
              </a:ext>
            </a:extLst>
          </p:cNvPr>
          <p:cNvSpPr>
            <a:spLocks noGrp="1"/>
          </p:cNvSpPr>
          <p:nvPr>
            <p:ph idx="1"/>
          </p:nvPr>
        </p:nvSpPr>
        <p:spPr/>
        <p:txBody>
          <a:bodyPr>
            <a:normAutofit/>
          </a:bodyPr>
          <a:lstStyle/>
          <a:p>
            <a:r>
              <a:rPr lang="cs-CZ" dirty="0"/>
              <a:t>Kdo jsme bez paměti?</a:t>
            </a:r>
          </a:p>
          <a:p>
            <a:r>
              <a:rPr lang="cs-CZ" dirty="0"/>
              <a:t>Co máme, co nám zůstane, co by bylo bez paměti z člověka, kultury, národa?</a:t>
            </a:r>
          </a:p>
          <a:p>
            <a:r>
              <a:rPr lang="cs-CZ" dirty="0"/>
              <a:t>Úprava paměti jako téma – </a:t>
            </a:r>
            <a:r>
              <a:rPr lang="cs-CZ" dirty="0" err="1"/>
              <a:t>scifi</a:t>
            </a:r>
            <a:r>
              <a:rPr lang="cs-CZ" dirty="0"/>
              <a:t>, politika</a:t>
            </a:r>
          </a:p>
          <a:p>
            <a:r>
              <a:rPr lang="cs-CZ" dirty="0"/>
              <a:t>Vymazávání z paměti</a:t>
            </a:r>
          </a:p>
          <a:p>
            <a:r>
              <a:rPr lang="cs-CZ" dirty="0"/>
              <a:t>Připomínání a kánon</a:t>
            </a:r>
          </a:p>
          <a:p>
            <a:r>
              <a:rPr lang="cs-CZ">
                <a:effectLst/>
              </a:rPr>
              <a:t>J. </a:t>
            </a:r>
            <a:r>
              <a:rPr lang="cs-CZ" dirty="0">
                <a:effectLst/>
              </a:rPr>
              <a:t>Werich a M. </a:t>
            </a:r>
            <a:r>
              <a:rPr lang="cs-CZ" dirty="0" err="1">
                <a:effectLst/>
              </a:rPr>
              <a:t>Horníček:„No</a:t>
            </a:r>
            <a:r>
              <a:rPr lang="cs-CZ" dirty="0">
                <a:effectLst/>
              </a:rPr>
              <a:t>, blbí vědí, ty </a:t>
            </a:r>
            <a:r>
              <a:rPr lang="cs-CZ" dirty="0" err="1">
                <a:effectLst/>
              </a:rPr>
              <a:t>maj</a:t>
            </a:r>
            <a:r>
              <a:rPr lang="cs-CZ" dirty="0">
                <a:effectLst/>
              </a:rPr>
              <a:t> čas si pamatovat. Chytrý </a:t>
            </a:r>
            <a:r>
              <a:rPr lang="cs-CZ" dirty="0" err="1">
                <a:effectLst/>
              </a:rPr>
              <a:t>musej</a:t>
            </a:r>
            <a:r>
              <a:rPr lang="cs-CZ" dirty="0">
                <a:effectLst/>
              </a:rPr>
              <a:t> </a:t>
            </a:r>
            <a:r>
              <a:rPr lang="cs-CZ" dirty="0" err="1">
                <a:effectLst/>
              </a:rPr>
              <a:t>vymejšlet</a:t>
            </a:r>
            <a:r>
              <a:rPr lang="cs-CZ" dirty="0">
                <a:effectLst/>
              </a:rPr>
              <a:t>. Teď jde o to, co je líp placený. Nepamatovat si.“ </a:t>
            </a:r>
            <a:br>
              <a:rPr lang="cs-CZ" dirty="0">
                <a:effectLst/>
              </a:rPr>
            </a:br>
            <a:endParaRPr lang="cs-CZ" dirty="0"/>
          </a:p>
          <a:p>
            <a:endParaRPr lang="cs-CZ" dirty="0"/>
          </a:p>
        </p:txBody>
      </p:sp>
    </p:spTree>
    <p:extLst>
      <p:ext uri="{BB962C8B-B14F-4D97-AF65-F5344CB8AC3E}">
        <p14:creationId xmlns:p14="http://schemas.microsoft.com/office/powerpoint/2010/main" val="2333335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9432FC-03AD-45DD-A8CA-BE182370DF31}"/>
              </a:ext>
            </a:extLst>
          </p:cNvPr>
          <p:cNvSpPr>
            <a:spLocks noGrp="1"/>
          </p:cNvSpPr>
          <p:nvPr>
            <p:ph type="title"/>
          </p:nvPr>
        </p:nvSpPr>
        <p:spPr/>
        <p:txBody>
          <a:bodyPr/>
          <a:lstStyle/>
          <a:p>
            <a:r>
              <a:rPr lang="cs-CZ" dirty="0"/>
              <a:t>Role paměti</a:t>
            </a:r>
          </a:p>
        </p:txBody>
      </p:sp>
      <p:sp>
        <p:nvSpPr>
          <p:cNvPr id="3" name="Zástupný obsah 2">
            <a:extLst>
              <a:ext uri="{FF2B5EF4-FFF2-40B4-BE49-F238E27FC236}">
                <a16:creationId xmlns:a16="http://schemas.microsoft.com/office/drawing/2014/main" id="{766E34C4-3D29-42F1-960B-66B5B4812C4F}"/>
              </a:ext>
            </a:extLst>
          </p:cNvPr>
          <p:cNvSpPr>
            <a:spLocks noGrp="1"/>
          </p:cNvSpPr>
          <p:nvPr>
            <p:ph idx="1"/>
          </p:nvPr>
        </p:nvSpPr>
        <p:spPr/>
        <p:txBody>
          <a:bodyPr/>
          <a:lstStyle/>
          <a:p>
            <a:r>
              <a:rPr lang="cs-CZ" dirty="0"/>
              <a:t>1. Paměť v procesu poznání</a:t>
            </a:r>
          </a:p>
          <a:p>
            <a:r>
              <a:rPr lang="cs-CZ" dirty="0"/>
              <a:t>2. Paměť a čas</a:t>
            </a:r>
          </a:p>
          <a:p>
            <a:r>
              <a:rPr lang="cs-CZ" dirty="0"/>
              <a:t>3. Paměť a identita</a:t>
            </a:r>
          </a:p>
          <a:p>
            <a:r>
              <a:rPr lang="cs-CZ" dirty="0"/>
              <a:t>Paměť v rétorice (mnemotechnika)</a:t>
            </a:r>
          </a:p>
          <a:p>
            <a:r>
              <a:rPr lang="cs-CZ" dirty="0"/>
              <a:t>4. Paměť a společenství /společnost: kultura vzpomínání</a:t>
            </a:r>
          </a:p>
          <a:p>
            <a:r>
              <a:rPr lang="cs-CZ" dirty="0"/>
              <a:t>5. Paměť a dějiny</a:t>
            </a:r>
          </a:p>
          <a:p>
            <a:r>
              <a:rPr lang="cs-CZ" dirty="0"/>
              <a:t>6. Paměť a etika: Co nesmíme zapomenout?</a:t>
            </a:r>
          </a:p>
        </p:txBody>
      </p:sp>
    </p:spTree>
    <p:extLst>
      <p:ext uri="{BB962C8B-B14F-4D97-AF65-F5344CB8AC3E}">
        <p14:creationId xmlns:p14="http://schemas.microsoft.com/office/powerpoint/2010/main" val="2884665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3E0F7B-071D-4ACA-83A4-FF91BDD48DAB}"/>
              </a:ext>
            </a:extLst>
          </p:cNvPr>
          <p:cNvSpPr>
            <a:spLocks noGrp="1"/>
          </p:cNvSpPr>
          <p:nvPr>
            <p:ph type="title"/>
          </p:nvPr>
        </p:nvSpPr>
        <p:spPr/>
        <p:txBody>
          <a:bodyPr/>
          <a:lstStyle/>
          <a:p>
            <a:r>
              <a:rPr lang="cs-CZ" dirty="0"/>
              <a:t>Paměť a její ztráta</a:t>
            </a:r>
          </a:p>
        </p:txBody>
      </p:sp>
      <p:sp>
        <p:nvSpPr>
          <p:cNvPr id="3" name="Zástupný obsah 2">
            <a:extLst>
              <a:ext uri="{FF2B5EF4-FFF2-40B4-BE49-F238E27FC236}">
                <a16:creationId xmlns:a16="http://schemas.microsoft.com/office/drawing/2014/main" id="{6262DEA9-61F2-43F6-A9B3-98E5D9D5A655}"/>
              </a:ext>
            </a:extLst>
          </p:cNvPr>
          <p:cNvSpPr>
            <a:spLocks noGrp="1"/>
          </p:cNvSpPr>
          <p:nvPr>
            <p:ph idx="1"/>
          </p:nvPr>
        </p:nvSpPr>
        <p:spPr/>
        <p:txBody>
          <a:bodyPr/>
          <a:lstStyle/>
          <a:p>
            <a:r>
              <a:rPr lang="cs-CZ" dirty="0"/>
              <a:t>Kdo jsme bez paměti?</a:t>
            </a:r>
          </a:p>
          <a:p>
            <a:r>
              <a:rPr lang="cs-CZ" dirty="0"/>
              <a:t>Co máme, co nám zůstane, co by bylo bez paměti z člověka, kultury, národa?</a:t>
            </a:r>
          </a:p>
          <a:p>
            <a:r>
              <a:rPr lang="cs-CZ" dirty="0"/>
              <a:t>Úprava paměti jako téma – </a:t>
            </a:r>
            <a:r>
              <a:rPr lang="cs-CZ" dirty="0" err="1"/>
              <a:t>scifi</a:t>
            </a:r>
            <a:r>
              <a:rPr lang="cs-CZ" dirty="0"/>
              <a:t>, politika</a:t>
            </a:r>
          </a:p>
          <a:p>
            <a:r>
              <a:rPr lang="cs-CZ" dirty="0"/>
              <a:t>Vymazávání z paměti</a:t>
            </a:r>
          </a:p>
          <a:p>
            <a:r>
              <a:rPr lang="cs-CZ" dirty="0"/>
              <a:t>Připomínání a kánon</a:t>
            </a:r>
          </a:p>
          <a:p>
            <a:endParaRPr lang="cs-CZ" dirty="0"/>
          </a:p>
        </p:txBody>
      </p:sp>
    </p:spTree>
    <p:extLst>
      <p:ext uri="{BB962C8B-B14F-4D97-AF65-F5344CB8AC3E}">
        <p14:creationId xmlns:p14="http://schemas.microsoft.com/office/powerpoint/2010/main" val="1057280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D9656D-4D30-4A42-B2CC-D37A6FEC25CE}"/>
              </a:ext>
            </a:extLst>
          </p:cNvPr>
          <p:cNvSpPr>
            <a:spLocks noGrp="1"/>
          </p:cNvSpPr>
          <p:nvPr>
            <p:ph type="title"/>
          </p:nvPr>
        </p:nvSpPr>
        <p:spPr/>
        <p:txBody>
          <a:bodyPr/>
          <a:lstStyle/>
          <a:p>
            <a:r>
              <a:rPr lang="cs-CZ" dirty="0"/>
              <a:t>Druhy paměti</a:t>
            </a:r>
          </a:p>
        </p:txBody>
      </p:sp>
      <p:sp>
        <p:nvSpPr>
          <p:cNvPr id="3" name="Zástupný obsah 2">
            <a:extLst>
              <a:ext uri="{FF2B5EF4-FFF2-40B4-BE49-F238E27FC236}">
                <a16:creationId xmlns:a16="http://schemas.microsoft.com/office/drawing/2014/main" id="{C1DE74CC-B010-418E-8787-C8711026709F}"/>
              </a:ext>
            </a:extLst>
          </p:cNvPr>
          <p:cNvSpPr>
            <a:spLocks noGrp="1"/>
          </p:cNvSpPr>
          <p:nvPr>
            <p:ph idx="1"/>
          </p:nvPr>
        </p:nvSpPr>
        <p:spPr/>
        <p:txBody>
          <a:bodyPr/>
          <a:lstStyle/>
          <a:p>
            <a:r>
              <a:rPr lang="cs-CZ" dirty="0"/>
              <a:t>Paměť individuální</a:t>
            </a:r>
          </a:p>
          <a:p>
            <a:r>
              <a:rPr lang="cs-CZ" dirty="0"/>
              <a:t>Paměť kolektivní: kulturní, historická</a:t>
            </a:r>
          </a:p>
          <a:p>
            <a:r>
              <a:rPr lang="cs-CZ" dirty="0"/>
              <a:t>Paměť přirozená a umělá</a:t>
            </a:r>
          </a:p>
        </p:txBody>
      </p:sp>
    </p:spTree>
    <p:extLst>
      <p:ext uri="{BB962C8B-B14F-4D97-AF65-F5344CB8AC3E}">
        <p14:creationId xmlns:p14="http://schemas.microsoft.com/office/powerpoint/2010/main" val="2056319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3AE50D-D0D6-4A3F-8B38-5F080B1A9299}"/>
              </a:ext>
            </a:extLst>
          </p:cNvPr>
          <p:cNvSpPr>
            <a:spLocks noGrp="1"/>
          </p:cNvSpPr>
          <p:nvPr>
            <p:ph type="title"/>
          </p:nvPr>
        </p:nvSpPr>
        <p:spPr/>
        <p:txBody>
          <a:bodyPr/>
          <a:lstStyle/>
          <a:p>
            <a:r>
              <a:rPr lang="cs-CZ" dirty="0"/>
              <a:t>Paměť v procesu poznání</a:t>
            </a:r>
          </a:p>
        </p:txBody>
      </p:sp>
      <p:sp>
        <p:nvSpPr>
          <p:cNvPr id="3" name="Zástupný obsah 2">
            <a:extLst>
              <a:ext uri="{FF2B5EF4-FFF2-40B4-BE49-F238E27FC236}">
                <a16:creationId xmlns:a16="http://schemas.microsoft.com/office/drawing/2014/main" id="{92284377-BB2E-4D8E-8487-0AB59D8C9ED7}"/>
              </a:ext>
            </a:extLst>
          </p:cNvPr>
          <p:cNvSpPr>
            <a:spLocks noGrp="1"/>
          </p:cNvSpPr>
          <p:nvPr>
            <p:ph idx="1"/>
          </p:nvPr>
        </p:nvSpPr>
        <p:spPr/>
        <p:txBody>
          <a:bodyPr>
            <a:normAutofit fontScale="92500" lnSpcReduction="10000"/>
          </a:bodyPr>
          <a:lstStyle/>
          <a:p>
            <a:r>
              <a:rPr lang="cs-CZ" dirty="0"/>
              <a:t>1. Platón a jeho následovníci (např i Augustinus): </a:t>
            </a:r>
            <a:r>
              <a:rPr lang="cs-CZ" b="1" dirty="0" err="1"/>
              <a:t>anamnesis</a:t>
            </a:r>
            <a:r>
              <a:rPr lang="cs-CZ" b="1" dirty="0"/>
              <a:t> </a:t>
            </a:r>
            <a:r>
              <a:rPr lang="cs-CZ" dirty="0"/>
              <a:t>(rozpomínání) jako základní předpoklad poznání</a:t>
            </a:r>
          </a:p>
          <a:p>
            <a:r>
              <a:rPr lang="cs-CZ" dirty="0"/>
              <a:t>2. </a:t>
            </a:r>
            <a:r>
              <a:rPr lang="cs-CZ" b="1" dirty="0"/>
              <a:t>apriorní poznání</a:t>
            </a:r>
            <a:r>
              <a:rPr lang="cs-CZ" dirty="0"/>
              <a:t>: Descartes, Leibniz (logické apriori ano, metafyzické ne), kriticky: Locke</a:t>
            </a:r>
          </a:p>
          <a:p>
            <a:r>
              <a:rPr lang="cs-CZ" dirty="0"/>
              <a:t>3. Poznání jako </a:t>
            </a:r>
            <a:r>
              <a:rPr lang="cs-CZ" b="1" dirty="0"/>
              <a:t>cesta do vlastního nitra</a:t>
            </a:r>
          </a:p>
          <a:p>
            <a:r>
              <a:rPr lang="cs-CZ" dirty="0" err="1"/>
              <a:t>Schelling</a:t>
            </a:r>
            <a:r>
              <a:rPr lang="cs-CZ" dirty="0"/>
              <a:t>: </a:t>
            </a:r>
            <a:r>
              <a:rPr lang="de-DE" i="1" dirty="0"/>
              <a:t>Ich </a:t>
            </a:r>
            <a:r>
              <a:rPr lang="cs-CZ" i="1" dirty="0" err="1"/>
              <a:t>ist</a:t>
            </a:r>
            <a:r>
              <a:rPr lang="cs-CZ" i="1" dirty="0"/>
              <a:t> </a:t>
            </a:r>
            <a:r>
              <a:rPr lang="de-DE" i="1" dirty="0"/>
              <a:t>nichts anderes als eine Anamnese, Erinnerung dessen, was es in seinem allgemeinen (seinem vorindividuellen) </a:t>
            </a:r>
            <a:r>
              <a:rPr lang="de-DE" i="1" dirty="0" err="1"/>
              <a:t>Seyn</a:t>
            </a:r>
            <a:r>
              <a:rPr lang="de-DE" i="1" dirty="0"/>
              <a:t> </a:t>
            </a:r>
            <a:r>
              <a:rPr lang="de-DE" i="1" dirty="0" err="1"/>
              <a:t>gethan</a:t>
            </a:r>
            <a:r>
              <a:rPr lang="de-DE" i="1" dirty="0"/>
              <a:t> und gelitten hat.</a:t>
            </a:r>
            <a:endParaRPr lang="cs-CZ" i="1" dirty="0"/>
          </a:p>
          <a:p>
            <a:r>
              <a:rPr lang="cs-CZ" i="1" dirty="0"/>
              <a:t>4. </a:t>
            </a:r>
            <a:r>
              <a:rPr lang="cs-CZ" b="1" dirty="0"/>
              <a:t>Uvědomění si </a:t>
            </a:r>
            <a:r>
              <a:rPr lang="cs-CZ" dirty="0"/>
              <a:t>podvědomého či </a:t>
            </a:r>
            <a:r>
              <a:rPr lang="cs-CZ" b="1" dirty="0"/>
              <a:t>nevědomého</a:t>
            </a:r>
          </a:p>
          <a:p>
            <a:r>
              <a:rPr lang="cs-CZ" dirty="0"/>
              <a:t>5. Otázka vztahu poznání a lidské přirozenosti, a tedy i rovnosti v poznávání: </a:t>
            </a:r>
            <a:r>
              <a:rPr lang="cs-CZ" b="1" dirty="0"/>
              <a:t>přirozený rozum</a:t>
            </a:r>
          </a:p>
          <a:p>
            <a:endParaRPr lang="cs-CZ" dirty="0"/>
          </a:p>
        </p:txBody>
      </p:sp>
    </p:spTree>
    <p:extLst>
      <p:ext uri="{BB962C8B-B14F-4D97-AF65-F5344CB8AC3E}">
        <p14:creationId xmlns:p14="http://schemas.microsoft.com/office/powerpoint/2010/main" val="2978367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EB972F-FB5D-4AD5-AABB-CE4F98881F7B}"/>
              </a:ext>
            </a:extLst>
          </p:cNvPr>
          <p:cNvSpPr>
            <a:spLocks noGrp="1"/>
          </p:cNvSpPr>
          <p:nvPr>
            <p:ph type="title"/>
          </p:nvPr>
        </p:nvSpPr>
        <p:spPr/>
        <p:txBody>
          <a:bodyPr/>
          <a:lstStyle/>
          <a:p>
            <a:r>
              <a:rPr lang="cs-CZ" dirty="0"/>
              <a:t>Paměť a poznání – předvědění a vliv kolektivní paměti na poznání</a:t>
            </a:r>
          </a:p>
        </p:txBody>
      </p:sp>
      <p:sp>
        <p:nvSpPr>
          <p:cNvPr id="3" name="Zástupný obsah 2">
            <a:extLst>
              <a:ext uri="{FF2B5EF4-FFF2-40B4-BE49-F238E27FC236}">
                <a16:creationId xmlns:a16="http://schemas.microsoft.com/office/drawing/2014/main" id="{853A75FC-D88C-40AB-B263-CC33DBA356D8}"/>
              </a:ext>
            </a:extLst>
          </p:cNvPr>
          <p:cNvSpPr>
            <a:spLocks noGrp="1"/>
          </p:cNvSpPr>
          <p:nvPr>
            <p:ph idx="1"/>
          </p:nvPr>
        </p:nvSpPr>
        <p:spPr/>
        <p:txBody>
          <a:bodyPr>
            <a:normAutofit fontScale="92500"/>
          </a:bodyPr>
          <a:lstStyle/>
          <a:p>
            <a:r>
              <a:rPr lang="cs-CZ" dirty="0"/>
              <a:t>Problém předvědění: </a:t>
            </a:r>
          </a:p>
          <a:p>
            <a:r>
              <a:rPr lang="cs-CZ" dirty="0"/>
              <a:t>1. Aristoteles – Druhé analytika: Každý nový poznatek stojí na již pozorovaném, které uchováváme v paměti, každé smysluplné poznávání vzniká z již existujících poznatků</a:t>
            </a:r>
          </a:p>
          <a:p>
            <a:r>
              <a:rPr lang="cs-CZ" dirty="0"/>
              <a:t>2. Bacona a jeho idoly: </a:t>
            </a:r>
            <a:r>
              <a:rPr lang="cs-CZ" b="1" dirty="0"/>
              <a:t>Můžeme nezatíženi předvěděním pozorovat a poznávat?</a:t>
            </a:r>
          </a:p>
          <a:p>
            <a:r>
              <a:rPr lang="cs-CZ" b="1" dirty="0"/>
              <a:t>3. James: </a:t>
            </a:r>
            <a:r>
              <a:rPr lang="cs-CZ" dirty="0"/>
              <a:t>Každý nový poznatek testujeme na </a:t>
            </a:r>
            <a:r>
              <a:rPr lang="cs-CZ"/>
              <a:t>možnosti jeho včlenění </a:t>
            </a:r>
            <a:r>
              <a:rPr lang="cs-CZ" dirty="0"/>
              <a:t>mezi poznatky staré</a:t>
            </a:r>
            <a:endParaRPr lang="cs-CZ" b="1" dirty="0"/>
          </a:p>
          <a:p>
            <a:r>
              <a:rPr lang="cs-CZ" dirty="0" err="1"/>
              <a:t>Halbwachs</a:t>
            </a:r>
            <a:r>
              <a:rPr lang="cs-CZ" dirty="0"/>
              <a:t>: příklad Londýnského návštěvníka, který se nachází hned na začátku kapitoly </a:t>
            </a:r>
            <a:r>
              <a:rPr lang="cs-CZ" i="1" dirty="0"/>
              <a:t>Individuální a kolektivní paměť </a:t>
            </a:r>
            <a:r>
              <a:rPr lang="cs-CZ" dirty="0"/>
              <a:t>v díle </a:t>
            </a:r>
            <a:r>
              <a:rPr lang="cs-CZ" i="1" dirty="0"/>
              <a:t>Kolektivní paměť</a:t>
            </a:r>
          </a:p>
        </p:txBody>
      </p:sp>
    </p:spTree>
    <p:extLst>
      <p:ext uri="{BB962C8B-B14F-4D97-AF65-F5344CB8AC3E}">
        <p14:creationId xmlns:p14="http://schemas.microsoft.com/office/powerpoint/2010/main" val="2720887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E5A46F-6D58-4CBF-ABD2-C3E22D0C60E0}"/>
              </a:ext>
            </a:extLst>
          </p:cNvPr>
          <p:cNvSpPr>
            <a:spLocks noGrp="1"/>
          </p:cNvSpPr>
          <p:nvPr>
            <p:ph type="title"/>
          </p:nvPr>
        </p:nvSpPr>
        <p:spPr/>
        <p:txBody>
          <a:bodyPr/>
          <a:lstStyle/>
          <a:p>
            <a:r>
              <a:rPr lang="cs-CZ" dirty="0" err="1"/>
              <a:t>Halbwachs</a:t>
            </a:r>
            <a:endParaRPr lang="cs-CZ" dirty="0"/>
          </a:p>
        </p:txBody>
      </p:sp>
      <p:sp>
        <p:nvSpPr>
          <p:cNvPr id="3" name="Zástupný obsah 2">
            <a:extLst>
              <a:ext uri="{FF2B5EF4-FFF2-40B4-BE49-F238E27FC236}">
                <a16:creationId xmlns:a16="http://schemas.microsoft.com/office/drawing/2014/main" id="{8306CF85-D432-4222-ACFF-23127F378F27}"/>
              </a:ext>
            </a:extLst>
          </p:cNvPr>
          <p:cNvSpPr>
            <a:spLocks noGrp="1"/>
          </p:cNvSpPr>
          <p:nvPr>
            <p:ph idx="1"/>
          </p:nvPr>
        </p:nvSpPr>
        <p:spPr/>
        <p:txBody>
          <a:bodyPr>
            <a:normAutofit/>
          </a:bodyPr>
          <a:lstStyle/>
          <a:p>
            <a:r>
              <a:rPr lang="cs-CZ" dirty="0"/>
              <a:t>Člověk, který poprvé přijede do Londýna: </a:t>
            </a:r>
          </a:p>
          <a:p>
            <a:r>
              <a:rPr lang="cs-CZ" dirty="0"/>
              <a:t>Prochází jej s průvodci:</a:t>
            </a:r>
          </a:p>
          <a:p>
            <a:r>
              <a:rPr lang="cs-CZ" dirty="0"/>
              <a:t>1. s architektem: pozoruje stavby a jejich parametry</a:t>
            </a:r>
          </a:p>
          <a:p>
            <a:r>
              <a:rPr lang="cs-CZ" dirty="0"/>
              <a:t>S historikem: vidí místa spjatá s minulostí města a různé její připomínky (pomníky apod.)</a:t>
            </a:r>
          </a:p>
          <a:p>
            <a:r>
              <a:rPr lang="cs-CZ" dirty="0"/>
              <a:t>3. s malířem: barvy  a tvary města – budov, parků…</a:t>
            </a:r>
          </a:p>
          <a:p>
            <a:r>
              <a:rPr lang="cs-CZ" dirty="0"/>
              <a:t>4. s obchodníkem: vidí ekonomii města – obchody, průmysl…</a:t>
            </a:r>
          </a:p>
          <a:p>
            <a:r>
              <a:rPr lang="cs-CZ" dirty="0"/>
              <a:t>„I za předpokladu, že se procházím úplně sám, není možné uvozovat, že si z procházky odnesu osobní vzpomínky, které náleží pouze mně.“</a:t>
            </a:r>
          </a:p>
        </p:txBody>
      </p:sp>
    </p:spTree>
    <p:extLst>
      <p:ext uri="{BB962C8B-B14F-4D97-AF65-F5344CB8AC3E}">
        <p14:creationId xmlns:p14="http://schemas.microsoft.com/office/powerpoint/2010/main" val="3979064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71357B-A829-4D69-98B8-464643708F69}"/>
              </a:ext>
            </a:extLst>
          </p:cNvPr>
          <p:cNvSpPr>
            <a:spLocks noGrp="1"/>
          </p:cNvSpPr>
          <p:nvPr>
            <p:ph type="title"/>
          </p:nvPr>
        </p:nvSpPr>
        <p:spPr/>
        <p:txBody>
          <a:bodyPr/>
          <a:lstStyle/>
          <a:p>
            <a:r>
              <a:rPr lang="cs-CZ" dirty="0"/>
              <a:t>Platónova a Aristotelova kritika demokracie</a:t>
            </a:r>
          </a:p>
        </p:txBody>
      </p:sp>
      <p:sp>
        <p:nvSpPr>
          <p:cNvPr id="3" name="Zástupný obsah 2">
            <a:extLst>
              <a:ext uri="{FF2B5EF4-FFF2-40B4-BE49-F238E27FC236}">
                <a16:creationId xmlns:a16="http://schemas.microsoft.com/office/drawing/2014/main" id="{0864B880-8698-4D3F-BF85-82218CC9D238}"/>
              </a:ext>
            </a:extLst>
          </p:cNvPr>
          <p:cNvSpPr>
            <a:spLocks noGrp="1"/>
          </p:cNvSpPr>
          <p:nvPr>
            <p:ph idx="1"/>
          </p:nvPr>
        </p:nvSpPr>
        <p:spPr/>
        <p:txBody>
          <a:bodyPr>
            <a:normAutofit fontScale="92500" lnSpcReduction="10000"/>
          </a:bodyPr>
          <a:lstStyle/>
          <a:p>
            <a:r>
              <a:rPr lang="cs-CZ" dirty="0"/>
              <a:t>Platón: pravé poznání není záležitostí většiny, pravdu nelze odhlasovat – důležitá role elit</a:t>
            </a:r>
          </a:p>
          <a:p>
            <a:r>
              <a:rPr lang="cs-CZ" dirty="0" err="1"/>
              <a:t>Aristotelés</a:t>
            </a:r>
            <a:r>
              <a:rPr lang="cs-CZ" dirty="0"/>
              <a:t>: demokracie je diktátem většiny – hledí prospěchu chudých, ne obecného prospěchu – rovnost v demokracii je podle počtu, ne dle hodnoty, a protože nemajetných je více než majetných, mají převahu. Mezi znaky demokracie u </a:t>
            </a:r>
            <a:r>
              <a:rPr lang="cs-CZ" dirty="0" err="1"/>
              <a:t>Arist</a:t>
            </a:r>
            <a:r>
              <a:rPr lang="cs-CZ" dirty="0"/>
              <a:t> patří: svoboda, volba do úřadů ze všech občanů (platí i u soudců!) střídání u vlády, krátká a neopakovatelná doba v úřadu, rozhoduje „shromáždění lidu“, ne úřady</a:t>
            </a:r>
          </a:p>
          <a:p>
            <a:r>
              <a:rPr lang="cs-CZ" dirty="0" err="1"/>
              <a:t>Arist</a:t>
            </a:r>
            <a:r>
              <a:rPr lang="cs-CZ" dirty="0"/>
              <a:t>: identifikuje i prvky, jak udržet demokracii, aby nebyla tyranidou: např. vyvlastňování majetku ne pro lid, ale bohoslužebné účely, pokutování neoprávněných žalob, omezit množství sněmů i zasedání všelidového soudu…</a:t>
            </a:r>
          </a:p>
          <a:p>
            <a:endParaRPr lang="cs-CZ" dirty="0"/>
          </a:p>
        </p:txBody>
      </p:sp>
    </p:spTree>
    <p:extLst>
      <p:ext uri="{BB962C8B-B14F-4D97-AF65-F5344CB8AC3E}">
        <p14:creationId xmlns:p14="http://schemas.microsoft.com/office/powerpoint/2010/main" val="166141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7C43C7-4E68-4356-94BE-20D82611820A}"/>
              </a:ext>
            </a:extLst>
          </p:cNvPr>
          <p:cNvSpPr>
            <a:spLocks noGrp="1"/>
          </p:cNvSpPr>
          <p:nvPr>
            <p:ph type="title"/>
          </p:nvPr>
        </p:nvSpPr>
        <p:spPr/>
        <p:txBody>
          <a:bodyPr/>
          <a:lstStyle/>
          <a:p>
            <a:r>
              <a:rPr lang="cs-CZ" dirty="0"/>
              <a:t>Čas a paměť</a:t>
            </a:r>
          </a:p>
        </p:txBody>
      </p:sp>
      <p:sp>
        <p:nvSpPr>
          <p:cNvPr id="3" name="Zástupný obsah 2">
            <a:extLst>
              <a:ext uri="{FF2B5EF4-FFF2-40B4-BE49-F238E27FC236}">
                <a16:creationId xmlns:a16="http://schemas.microsoft.com/office/drawing/2014/main" id="{7F5FE8D4-1D14-4590-B29A-2AC086020ED8}"/>
              </a:ext>
            </a:extLst>
          </p:cNvPr>
          <p:cNvSpPr>
            <a:spLocks noGrp="1"/>
          </p:cNvSpPr>
          <p:nvPr>
            <p:ph idx="1"/>
          </p:nvPr>
        </p:nvSpPr>
        <p:spPr/>
        <p:txBody>
          <a:bodyPr/>
          <a:lstStyle/>
          <a:p>
            <a:r>
              <a:rPr lang="cs-CZ" dirty="0"/>
              <a:t>Čas jako téma filozofie</a:t>
            </a:r>
          </a:p>
          <a:p>
            <a:r>
              <a:rPr lang="cs-CZ" dirty="0"/>
              <a:t>Vztah k uchování identity: Co přetrvává? Kontinuita </a:t>
            </a:r>
            <a:r>
              <a:rPr lang="cs-CZ"/>
              <a:t>a diskontinuita</a:t>
            </a:r>
            <a:endParaRPr lang="cs-CZ" dirty="0"/>
          </a:p>
        </p:txBody>
      </p:sp>
    </p:spTree>
    <p:extLst>
      <p:ext uri="{BB962C8B-B14F-4D97-AF65-F5344CB8AC3E}">
        <p14:creationId xmlns:p14="http://schemas.microsoft.com/office/powerpoint/2010/main" val="384578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0872DA-CA6C-49E0-96C5-0353BF1B913A}"/>
              </a:ext>
            </a:extLst>
          </p:cNvPr>
          <p:cNvSpPr>
            <a:spLocks noGrp="1"/>
          </p:cNvSpPr>
          <p:nvPr>
            <p:ph type="title"/>
          </p:nvPr>
        </p:nvSpPr>
        <p:spPr/>
        <p:txBody>
          <a:bodyPr/>
          <a:lstStyle/>
          <a:p>
            <a:r>
              <a:rPr lang="cs-CZ" dirty="0"/>
              <a:t>Filozofie času</a:t>
            </a:r>
          </a:p>
        </p:txBody>
      </p:sp>
      <p:sp>
        <p:nvSpPr>
          <p:cNvPr id="3" name="Zástupný obsah 2">
            <a:extLst>
              <a:ext uri="{FF2B5EF4-FFF2-40B4-BE49-F238E27FC236}">
                <a16:creationId xmlns:a16="http://schemas.microsoft.com/office/drawing/2014/main" id="{A9D81857-91FB-4EAF-B2F7-4A55FB39DAD1}"/>
              </a:ext>
            </a:extLst>
          </p:cNvPr>
          <p:cNvSpPr>
            <a:spLocks noGrp="1"/>
          </p:cNvSpPr>
          <p:nvPr>
            <p:ph idx="1"/>
          </p:nvPr>
        </p:nvSpPr>
        <p:spPr/>
        <p:txBody>
          <a:bodyPr>
            <a:normAutofit/>
          </a:bodyPr>
          <a:lstStyle/>
          <a:p>
            <a:pPr marL="514350" indent="-514350">
              <a:buFont typeface="+mj-lt"/>
              <a:buAutoNum type="arabicPeriod"/>
            </a:pPr>
            <a:r>
              <a:rPr lang="cs-CZ" dirty="0"/>
              <a:t> Platón: čas a věčnost idejí, čas je spjatý s existencí světa</a:t>
            </a:r>
          </a:p>
          <a:p>
            <a:pPr marL="514350" indent="-514350">
              <a:buFont typeface="+mj-lt"/>
              <a:buAutoNum type="arabicPeriod"/>
            </a:pPr>
            <a:r>
              <a:rPr lang="cs-CZ" dirty="0" err="1"/>
              <a:t>Aristotelés</a:t>
            </a:r>
            <a:r>
              <a:rPr lang="cs-CZ" dirty="0"/>
              <a:t>: čas a pohyb, čas a paměť vůči poznání</a:t>
            </a:r>
          </a:p>
          <a:p>
            <a:pPr marL="514350" indent="-514350">
              <a:buFont typeface="+mj-lt"/>
              <a:buAutoNum type="arabicPeriod"/>
            </a:pPr>
            <a:r>
              <a:rPr lang="cs-CZ" dirty="0"/>
              <a:t>Augustinus: čas z psychologického pohledu: čas jako činnost duše. Základem pro jeho vnímání je paměť, která je jediná schopna sjednotit minulost, přítomnost a budoucnost, původ a cíl, dějinné vnímání času, jak měříme čas?</a:t>
            </a:r>
          </a:p>
        </p:txBody>
      </p:sp>
    </p:spTree>
    <p:extLst>
      <p:ext uri="{BB962C8B-B14F-4D97-AF65-F5344CB8AC3E}">
        <p14:creationId xmlns:p14="http://schemas.microsoft.com/office/powerpoint/2010/main" val="1575830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1AFFD8-F06D-4262-AA3D-17C10752AAFC}"/>
              </a:ext>
            </a:extLst>
          </p:cNvPr>
          <p:cNvSpPr>
            <a:spLocks noGrp="1"/>
          </p:cNvSpPr>
          <p:nvPr>
            <p:ph type="title"/>
          </p:nvPr>
        </p:nvSpPr>
        <p:spPr/>
        <p:txBody>
          <a:bodyPr/>
          <a:lstStyle/>
          <a:p>
            <a:r>
              <a:rPr lang="cs-CZ" dirty="0"/>
              <a:t>Filozofie času</a:t>
            </a:r>
          </a:p>
        </p:txBody>
      </p:sp>
      <p:sp>
        <p:nvSpPr>
          <p:cNvPr id="3" name="Zástupný obsah 2">
            <a:extLst>
              <a:ext uri="{FF2B5EF4-FFF2-40B4-BE49-F238E27FC236}">
                <a16:creationId xmlns:a16="http://schemas.microsoft.com/office/drawing/2014/main" id="{EBD4C13F-E9D3-4ABA-8348-486064D61C1C}"/>
              </a:ext>
            </a:extLst>
          </p:cNvPr>
          <p:cNvSpPr>
            <a:spLocks noGrp="1"/>
          </p:cNvSpPr>
          <p:nvPr>
            <p:ph idx="1"/>
          </p:nvPr>
        </p:nvSpPr>
        <p:spPr/>
        <p:txBody>
          <a:bodyPr/>
          <a:lstStyle/>
          <a:p>
            <a:pPr marL="0" indent="0">
              <a:buNone/>
            </a:pPr>
            <a:r>
              <a:rPr lang="cs-CZ" dirty="0"/>
              <a:t>4. Descartes: chce ho vyloučit z poznání, evidence je jen v přítomném okamžiku – neustálé tvoření, čas nevidí jako předmět vědy, nýbrž filozofie</a:t>
            </a:r>
          </a:p>
          <a:p>
            <a:pPr marL="0" indent="0">
              <a:buNone/>
            </a:pPr>
            <a:r>
              <a:rPr lang="cs-CZ" dirty="0"/>
              <a:t>5. Locke: základem je idea trvání, vznikající z posloupnosti, z proudu idejí, ty se skládají ve vědomí do vnímání času (x spánek)</a:t>
            </a:r>
          </a:p>
          <a:p>
            <a:pPr marL="0" indent="0">
              <a:buNone/>
            </a:pPr>
            <a:r>
              <a:rPr lang="cs-CZ" dirty="0"/>
              <a:t>6. Kant: apriorní a transcendentní charakter času, nevzniká ve smyslech, ale je jimi už předpokládána, je to subjektivní podmínka</a:t>
            </a:r>
          </a:p>
          <a:p>
            <a:endParaRPr lang="cs-CZ" dirty="0"/>
          </a:p>
        </p:txBody>
      </p:sp>
    </p:spTree>
    <p:extLst>
      <p:ext uri="{BB962C8B-B14F-4D97-AF65-F5344CB8AC3E}">
        <p14:creationId xmlns:p14="http://schemas.microsoft.com/office/powerpoint/2010/main" val="1223862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DF9CFD-BF27-4BC6-88BA-64D5B6035815}"/>
              </a:ext>
            </a:extLst>
          </p:cNvPr>
          <p:cNvSpPr>
            <a:spLocks noGrp="1"/>
          </p:cNvSpPr>
          <p:nvPr>
            <p:ph type="title"/>
          </p:nvPr>
        </p:nvSpPr>
        <p:spPr/>
        <p:txBody>
          <a:bodyPr/>
          <a:lstStyle/>
          <a:p>
            <a:r>
              <a:rPr lang="cs-CZ" dirty="0"/>
              <a:t>Filozofie času</a:t>
            </a:r>
          </a:p>
        </p:txBody>
      </p:sp>
      <p:sp>
        <p:nvSpPr>
          <p:cNvPr id="3" name="Zástupný obsah 2">
            <a:extLst>
              <a:ext uri="{FF2B5EF4-FFF2-40B4-BE49-F238E27FC236}">
                <a16:creationId xmlns:a16="http://schemas.microsoft.com/office/drawing/2014/main" id="{0B887A06-2A84-4A88-B790-83AF1FC95CF2}"/>
              </a:ext>
            </a:extLst>
          </p:cNvPr>
          <p:cNvSpPr>
            <a:spLocks noGrp="1"/>
          </p:cNvSpPr>
          <p:nvPr>
            <p:ph idx="1"/>
          </p:nvPr>
        </p:nvSpPr>
        <p:spPr/>
        <p:txBody>
          <a:bodyPr>
            <a:normAutofit/>
          </a:bodyPr>
          <a:lstStyle/>
          <a:p>
            <a:pPr marL="0" indent="0">
              <a:buNone/>
            </a:pPr>
            <a:r>
              <a:rPr lang="cs-CZ" dirty="0"/>
              <a:t>7. Bergson: a) čas a svoboda: vše se mění x nehybnost a determinismus </a:t>
            </a:r>
            <a:r>
              <a:rPr lang="cs-CZ" dirty="0" err="1"/>
              <a:t>podescartesovské</a:t>
            </a:r>
            <a:r>
              <a:rPr lang="cs-CZ" dirty="0"/>
              <a:t> filozofie; b) čas jako čtvrtá dimenze prostoru c) čas jako trvání, vnitřní spojitost vnímaných změn, proud vědomí</a:t>
            </a:r>
          </a:p>
          <a:p>
            <a:pPr marL="0" indent="0">
              <a:buNone/>
            </a:pPr>
            <a:r>
              <a:rPr lang="cs-CZ" dirty="0"/>
              <a:t>8. </a:t>
            </a:r>
            <a:r>
              <a:rPr lang="cs-CZ" dirty="0" err="1"/>
              <a:t>Husserl</a:t>
            </a:r>
            <a:r>
              <a:rPr lang="cs-CZ" dirty="0"/>
              <a:t>: oborem filozofie je zkušenost, zjevování se věcí, fenomény se nám dějí, tj. jsou časové, tvoří náš vnitřní, zkušenostní čas „imanentní čas  průběhu vědomí (objektivní čas se prokázat nedá) </a:t>
            </a:r>
            <a:r>
              <a:rPr lang="cs-CZ" b="1" dirty="0"/>
              <a:t>Jak slyším melodii?</a:t>
            </a:r>
          </a:p>
          <a:p>
            <a:pPr marL="0" indent="0">
              <a:buNone/>
            </a:pPr>
            <a:r>
              <a:rPr lang="cs-CZ" dirty="0"/>
              <a:t>9. </a:t>
            </a:r>
            <a:r>
              <a:rPr lang="cs-CZ" dirty="0" err="1"/>
              <a:t>Heidegger</a:t>
            </a:r>
            <a:r>
              <a:rPr lang="cs-CZ" dirty="0"/>
              <a:t>: lidské bytí se vždy děje: rozvrhuje se do různých možností, pohybuje se v časové ose, žije do budoucnosti a zároveň z porozumění světu i sobě, tj. z minulosti x věci se vyskytují</a:t>
            </a:r>
          </a:p>
          <a:p>
            <a:endParaRPr lang="cs-CZ" dirty="0"/>
          </a:p>
        </p:txBody>
      </p:sp>
    </p:spTree>
    <p:extLst>
      <p:ext uri="{BB962C8B-B14F-4D97-AF65-F5344CB8AC3E}">
        <p14:creationId xmlns:p14="http://schemas.microsoft.com/office/powerpoint/2010/main" val="2402351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EB7654-5786-45E6-AE05-4C94CE31BB46}"/>
              </a:ext>
            </a:extLst>
          </p:cNvPr>
          <p:cNvSpPr>
            <a:spLocks noGrp="1"/>
          </p:cNvSpPr>
          <p:nvPr>
            <p:ph type="title"/>
          </p:nvPr>
        </p:nvSpPr>
        <p:spPr/>
        <p:txBody>
          <a:bodyPr/>
          <a:lstStyle/>
          <a:p>
            <a:r>
              <a:rPr lang="cs-CZ" dirty="0"/>
              <a:t>Paměť v rétorice</a:t>
            </a:r>
          </a:p>
        </p:txBody>
      </p:sp>
      <p:sp>
        <p:nvSpPr>
          <p:cNvPr id="3" name="Zástupný obsah 2">
            <a:extLst>
              <a:ext uri="{FF2B5EF4-FFF2-40B4-BE49-F238E27FC236}">
                <a16:creationId xmlns:a16="http://schemas.microsoft.com/office/drawing/2014/main" id="{278C4671-E63B-4554-A0A3-4A0E32EA31F0}"/>
              </a:ext>
            </a:extLst>
          </p:cNvPr>
          <p:cNvSpPr>
            <a:spLocks noGrp="1"/>
          </p:cNvSpPr>
          <p:nvPr>
            <p:ph idx="1"/>
          </p:nvPr>
        </p:nvSpPr>
        <p:spPr/>
        <p:txBody>
          <a:bodyPr>
            <a:normAutofit fontScale="92500" lnSpcReduction="10000"/>
          </a:bodyPr>
          <a:lstStyle/>
          <a:p>
            <a:r>
              <a:rPr lang="cs-CZ" dirty="0"/>
              <a:t>„Umění paměti (</a:t>
            </a:r>
            <a:r>
              <a:rPr lang="cs-CZ" dirty="0" err="1"/>
              <a:t>ars</a:t>
            </a:r>
            <a:r>
              <a:rPr lang="cs-CZ" dirty="0"/>
              <a:t> </a:t>
            </a:r>
            <a:r>
              <a:rPr lang="cs-CZ" dirty="0" err="1"/>
              <a:t>memorativa</a:t>
            </a:r>
            <a:r>
              <a:rPr lang="cs-CZ" dirty="0"/>
              <a:t> /</a:t>
            </a:r>
            <a:r>
              <a:rPr lang="cs-CZ" dirty="0" err="1"/>
              <a:t>ars</a:t>
            </a:r>
            <a:r>
              <a:rPr lang="cs-CZ" dirty="0"/>
              <a:t> memoriae: asi od 6. stol. Př. Kr.: </a:t>
            </a:r>
            <a:r>
              <a:rPr lang="cs-CZ" dirty="0" err="1"/>
              <a:t>Simonidés</a:t>
            </a:r>
            <a:endParaRPr lang="cs-CZ" dirty="0"/>
          </a:p>
          <a:p>
            <a:r>
              <a:rPr lang="cs-CZ" dirty="0"/>
              <a:t>V římské kultuře je jednou z 5 oblastí rétoriky:</a:t>
            </a:r>
          </a:p>
          <a:p>
            <a:r>
              <a:rPr lang="cs-CZ" dirty="0"/>
              <a:t>1.inventio: nalezení tématu, argumentů…</a:t>
            </a:r>
          </a:p>
          <a:p>
            <a:r>
              <a:rPr lang="cs-CZ" dirty="0"/>
              <a:t>2.dispositio: uspořádání látky do souvislé řeči</a:t>
            </a:r>
          </a:p>
          <a:p>
            <a:r>
              <a:rPr lang="cs-CZ" dirty="0"/>
              <a:t>3. </a:t>
            </a:r>
            <a:r>
              <a:rPr lang="cs-CZ" dirty="0" err="1"/>
              <a:t>elocutio</a:t>
            </a:r>
            <a:r>
              <a:rPr lang="cs-CZ" dirty="0"/>
              <a:t>: nalezení formy, okrášlení</a:t>
            </a:r>
          </a:p>
          <a:p>
            <a:r>
              <a:rPr lang="cs-CZ" dirty="0"/>
              <a:t>4.memoria</a:t>
            </a:r>
          </a:p>
          <a:p>
            <a:r>
              <a:rPr lang="cs-CZ" dirty="0"/>
              <a:t>5. Actio: samotné vystoupení</a:t>
            </a:r>
          </a:p>
          <a:p>
            <a:r>
              <a:rPr lang="cs-CZ" dirty="0"/>
              <a:t>Podle Cicerona poskytuje umění paměti základ pro umělou paměť</a:t>
            </a:r>
          </a:p>
          <a:p>
            <a:r>
              <a:rPr lang="cs-CZ" dirty="0"/>
              <a:t>Jde o rozvoj individuálních schopností</a:t>
            </a:r>
          </a:p>
        </p:txBody>
      </p:sp>
    </p:spTree>
    <p:extLst>
      <p:ext uri="{BB962C8B-B14F-4D97-AF65-F5344CB8AC3E}">
        <p14:creationId xmlns:p14="http://schemas.microsoft.com/office/powerpoint/2010/main" val="1169088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67BC8F-7265-4B45-8943-9B3923BF925B}"/>
              </a:ext>
            </a:extLst>
          </p:cNvPr>
          <p:cNvSpPr>
            <a:spLocks noGrp="1"/>
          </p:cNvSpPr>
          <p:nvPr>
            <p:ph type="title"/>
          </p:nvPr>
        </p:nvSpPr>
        <p:spPr/>
        <p:txBody>
          <a:bodyPr/>
          <a:lstStyle/>
          <a:p>
            <a:r>
              <a:rPr lang="cs-CZ" dirty="0"/>
              <a:t>Kolektivní paměť</a:t>
            </a:r>
          </a:p>
        </p:txBody>
      </p:sp>
      <p:sp>
        <p:nvSpPr>
          <p:cNvPr id="3" name="Zástupný obsah 2">
            <a:extLst>
              <a:ext uri="{FF2B5EF4-FFF2-40B4-BE49-F238E27FC236}">
                <a16:creationId xmlns:a16="http://schemas.microsoft.com/office/drawing/2014/main" id="{D29C2051-F230-438A-AB3F-C10A26FB25E6}"/>
              </a:ext>
            </a:extLst>
          </p:cNvPr>
          <p:cNvSpPr>
            <a:spLocks noGrp="1"/>
          </p:cNvSpPr>
          <p:nvPr>
            <p:ph idx="1"/>
          </p:nvPr>
        </p:nvSpPr>
        <p:spPr/>
        <p:txBody>
          <a:bodyPr/>
          <a:lstStyle/>
          <a:p>
            <a:r>
              <a:rPr lang="cs-CZ" dirty="0"/>
              <a:t>Maurice </a:t>
            </a:r>
            <a:r>
              <a:rPr lang="cs-CZ" dirty="0" err="1"/>
              <a:t>Halbwachs</a:t>
            </a:r>
            <a:endParaRPr lang="cs-CZ" dirty="0"/>
          </a:p>
          <a:p>
            <a:r>
              <a:rPr lang="cs-CZ" dirty="0"/>
              <a:t>Paul </a:t>
            </a:r>
            <a:r>
              <a:rPr lang="cs-CZ" dirty="0" err="1"/>
              <a:t>Ricœur</a:t>
            </a:r>
            <a:endParaRPr lang="cs-CZ" dirty="0"/>
          </a:p>
          <a:p>
            <a:r>
              <a:rPr lang="cs-CZ" dirty="0"/>
              <a:t>Pierre Nora</a:t>
            </a:r>
          </a:p>
          <a:p>
            <a:r>
              <a:rPr lang="cs-CZ" dirty="0"/>
              <a:t>Jan a </a:t>
            </a:r>
            <a:r>
              <a:rPr lang="cs-CZ" dirty="0" err="1"/>
              <a:t>Aleida</a:t>
            </a:r>
            <a:r>
              <a:rPr lang="cs-CZ" dirty="0"/>
              <a:t> </a:t>
            </a:r>
            <a:r>
              <a:rPr lang="cs-CZ" dirty="0" err="1"/>
              <a:t>Assmannovi</a:t>
            </a:r>
            <a:endParaRPr lang="cs-CZ" dirty="0"/>
          </a:p>
        </p:txBody>
      </p:sp>
    </p:spTree>
    <p:extLst>
      <p:ext uri="{BB962C8B-B14F-4D97-AF65-F5344CB8AC3E}">
        <p14:creationId xmlns:p14="http://schemas.microsoft.com/office/powerpoint/2010/main" val="3021081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781484-081A-415D-B882-08F08F5971B6}"/>
              </a:ext>
            </a:extLst>
          </p:cNvPr>
          <p:cNvSpPr>
            <a:spLocks noGrp="1"/>
          </p:cNvSpPr>
          <p:nvPr>
            <p:ph type="title"/>
          </p:nvPr>
        </p:nvSpPr>
        <p:spPr/>
        <p:txBody>
          <a:bodyPr/>
          <a:lstStyle/>
          <a:p>
            <a:r>
              <a:rPr lang="cs-CZ" dirty="0"/>
              <a:t>Maurice </a:t>
            </a:r>
            <a:r>
              <a:rPr lang="cs-CZ" dirty="0" err="1"/>
              <a:t>Halbwachs</a:t>
            </a:r>
            <a:endParaRPr lang="cs-CZ" dirty="0"/>
          </a:p>
        </p:txBody>
      </p:sp>
      <p:sp>
        <p:nvSpPr>
          <p:cNvPr id="3" name="Zástupný obsah 2">
            <a:extLst>
              <a:ext uri="{FF2B5EF4-FFF2-40B4-BE49-F238E27FC236}">
                <a16:creationId xmlns:a16="http://schemas.microsoft.com/office/drawing/2014/main" id="{523B090B-2A04-4CAB-BDDC-566601F8F231}"/>
              </a:ext>
            </a:extLst>
          </p:cNvPr>
          <p:cNvSpPr>
            <a:spLocks noGrp="1"/>
          </p:cNvSpPr>
          <p:nvPr>
            <p:ph idx="1"/>
          </p:nvPr>
        </p:nvSpPr>
        <p:spPr/>
        <p:txBody>
          <a:bodyPr>
            <a:normAutofit fontScale="92500" lnSpcReduction="10000"/>
          </a:bodyPr>
          <a:lstStyle/>
          <a:p>
            <a:r>
              <a:rPr lang="cs-CZ" dirty="0"/>
              <a:t>Žák É. </a:t>
            </a:r>
            <a:r>
              <a:rPr lang="cs-CZ" dirty="0" err="1"/>
              <a:t>Durkheima</a:t>
            </a:r>
            <a:r>
              <a:rPr lang="cs-CZ" dirty="0"/>
              <a:t>:</a:t>
            </a:r>
            <a:r>
              <a:rPr lang="fr-FR" dirty="0"/>
              <a:t>Les cadres sociaux de la mémoire [1994 (1925)], Les origines du sentiment religieux chez Durkheim [1925], Les causes du suicide [1930], La morphologie sociale [1970 (1938)] </a:t>
            </a:r>
            <a:r>
              <a:rPr lang="cs-CZ" dirty="0"/>
              <a:t> Kolektivní paměť (nedokončeno)</a:t>
            </a:r>
          </a:p>
          <a:p>
            <a:r>
              <a:rPr lang="cs-CZ" dirty="0"/>
              <a:t>„Paměť se konstituuje, funguje a reprodukuje v určitých sociálních rámcích, které jsou vytvářeny lidmi žijícími ve společnosti. V nich jsou naše vzpomínky zasazeny a zpracovávány, jimi je určena relevance toho, nač vzpomínáme“</a:t>
            </a:r>
          </a:p>
          <a:p>
            <a:r>
              <a:rPr lang="cs-CZ" dirty="0"/>
              <a:t>Sociální rámec paměti: „orientační bod v prostoru a čase, historické, geografické, biografické, politické pojmy, běžná zkušenost a známé způsoby nazírání.“</a:t>
            </a:r>
          </a:p>
          <a:p>
            <a:r>
              <a:rPr lang="cs-CZ" dirty="0"/>
              <a:t>Kolektivní paměť hudebníků – 1. kap.</a:t>
            </a:r>
          </a:p>
        </p:txBody>
      </p:sp>
    </p:spTree>
    <p:extLst>
      <p:ext uri="{BB962C8B-B14F-4D97-AF65-F5344CB8AC3E}">
        <p14:creationId xmlns:p14="http://schemas.microsoft.com/office/powerpoint/2010/main" val="2855978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4C3F43-AAA0-4AF1-88BE-16AE98345F58}"/>
              </a:ext>
            </a:extLst>
          </p:cNvPr>
          <p:cNvSpPr>
            <a:spLocks noGrp="1"/>
          </p:cNvSpPr>
          <p:nvPr>
            <p:ph type="title"/>
          </p:nvPr>
        </p:nvSpPr>
        <p:spPr/>
        <p:txBody>
          <a:bodyPr/>
          <a:lstStyle/>
          <a:p>
            <a:r>
              <a:rPr lang="cs-CZ" dirty="0" err="1"/>
              <a:t>Halbwachs</a:t>
            </a:r>
            <a:endParaRPr lang="cs-CZ" dirty="0"/>
          </a:p>
        </p:txBody>
      </p:sp>
      <p:sp>
        <p:nvSpPr>
          <p:cNvPr id="3" name="Zástupný obsah 2">
            <a:extLst>
              <a:ext uri="{FF2B5EF4-FFF2-40B4-BE49-F238E27FC236}">
                <a16:creationId xmlns:a16="http://schemas.microsoft.com/office/drawing/2014/main" id="{7341EB8E-5A77-4AA1-A56F-2B46C4315B78}"/>
              </a:ext>
            </a:extLst>
          </p:cNvPr>
          <p:cNvSpPr>
            <a:spLocks noGrp="1"/>
          </p:cNvSpPr>
          <p:nvPr>
            <p:ph idx="1"/>
          </p:nvPr>
        </p:nvSpPr>
        <p:spPr/>
        <p:txBody>
          <a:bodyPr>
            <a:normAutofit fontScale="92500"/>
          </a:bodyPr>
          <a:lstStyle/>
          <a:p>
            <a:r>
              <a:rPr lang="cs-CZ" dirty="0"/>
              <a:t>„I když se tyto dvě paměti často prolínají, i když se osobní paměť – chci-li si ověřit či upřesnit nějaké vzpomínky nebo dokonce zaplnit určité mezery – může opřít o paměť kolektivní, zařadit se do ní nebo s ní dočasně splynout, stále se ubírá vlastní cestou, při níž každý podnět zvnějšku je zpracován a začleněn do její podstaty. Na druhé straně kolektivní paměť individuální paměti obklopuje, ale nesplývá s nimi.“</a:t>
            </a:r>
          </a:p>
          <a:p>
            <a:r>
              <a:rPr lang="cs-CZ" dirty="0"/>
              <a:t>Historická paměť: „Já jako člen skupiny pamatuji historii skupiny, do které patřím. Pamatuji si ji ale skrze svědectví těch členů, kteří ji osobně zažili, já jsem se tedy neúčastnil historie osobně (např. proto, že jsem v té době ještě nežil, nebo jsem v té době ještě nebyl členem oné skupiny)“</a:t>
            </a:r>
          </a:p>
          <a:p>
            <a:r>
              <a:rPr lang="cs-CZ" dirty="0"/>
              <a:t>Rozdíl vnitřní (osobní) a vnější (historická, sociální) paměť</a:t>
            </a:r>
          </a:p>
        </p:txBody>
      </p:sp>
    </p:spTree>
    <p:extLst>
      <p:ext uri="{BB962C8B-B14F-4D97-AF65-F5344CB8AC3E}">
        <p14:creationId xmlns:p14="http://schemas.microsoft.com/office/powerpoint/2010/main" val="301628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9AF30E-E484-4C12-842F-B5CDD9B38492}"/>
              </a:ext>
            </a:extLst>
          </p:cNvPr>
          <p:cNvSpPr>
            <a:spLocks noGrp="1"/>
          </p:cNvSpPr>
          <p:nvPr>
            <p:ph type="title"/>
          </p:nvPr>
        </p:nvSpPr>
        <p:spPr/>
        <p:txBody>
          <a:bodyPr/>
          <a:lstStyle/>
          <a:p>
            <a:r>
              <a:rPr lang="cs-CZ" dirty="0"/>
              <a:t>Pierre Nora: Místa paměti (</a:t>
            </a:r>
            <a:r>
              <a:rPr lang="cs-CZ" dirty="0" err="1"/>
              <a:t>Lieux</a:t>
            </a:r>
            <a:r>
              <a:rPr lang="cs-CZ" dirty="0"/>
              <a:t> de </a:t>
            </a:r>
            <a:r>
              <a:rPr lang="cs-CZ" dirty="0" err="1"/>
              <a:t>mémoire</a:t>
            </a:r>
            <a:endParaRPr lang="cs-CZ" dirty="0"/>
          </a:p>
        </p:txBody>
      </p:sp>
      <p:sp>
        <p:nvSpPr>
          <p:cNvPr id="3" name="Zástupný obsah 2">
            <a:extLst>
              <a:ext uri="{FF2B5EF4-FFF2-40B4-BE49-F238E27FC236}">
                <a16:creationId xmlns:a16="http://schemas.microsoft.com/office/drawing/2014/main" id="{22BD02A6-AD1B-491E-8815-77F118EE0097}"/>
              </a:ext>
            </a:extLst>
          </p:cNvPr>
          <p:cNvSpPr>
            <a:spLocks noGrp="1"/>
          </p:cNvSpPr>
          <p:nvPr>
            <p:ph idx="1"/>
          </p:nvPr>
        </p:nvSpPr>
        <p:spPr/>
        <p:txBody>
          <a:bodyPr>
            <a:normAutofit fontScale="92500" lnSpcReduction="10000"/>
          </a:bodyPr>
          <a:lstStyle/>
          <a:p>
            <a:r>
              <a:rPr lang="cs-CZ" dirty="0"/>
              <a:t>„Cílem tohoto projektu bylo ukázat proces postupného vytváření francouzské národní identity okolo pomníků, knih a rituálů, které konstituovaly a rozvíjely paměť národa. Pierre Nora zde shromáždil nejslavnější francouzské historiky k vytvoření topografie zároveň reální i imaginární, ke konstrukci orientačních bodů kolektivní paměti, jejichž souhrnem se z mnoha hledisek jeví právě město.“</a:t>
            </a:r>
          </a:p>
          <a:p>
            <a:r>
              <a:rPr lang="cs-CZ" dirty="0"/>
              <a:t>Paměť a historie: „Paměť je život, jejím nositelem je živá pospolitost, a proto se stále vyvíjí, je otevřená dialektice vzpomínky </a:t>
            </a:r>
            <a:r>
              <a:rPr lang="cs-CZ" dirty="0" err="1"/>
              <a:t>amnésie</a:t>
            </a:r>
            <a:r>
              <a:rPr lang="cs-CZ" dirty="0"/>
              <a:t>, neuvědomující si deformující proměny, jimiž prochází; je bezbranná vůči jakémukoli použití, zneužití a manipulacím, prochází dlouhými obdobími latence a náhlého </a:t>
            </a:r>
            <a:r>
              <a:rPr lang="cs-CZ" dirty="0" err="1"/>
              <a:t>oživení.“„Paměť</a:t>
            </a:r>
            <a:r>
              <a:rPr lang="cs-CZ" dirty="0"/>
              <a:t> ukládá vzpomínku do posvátného prostoru, historie ji odtud vypuzuje, vždy proměňuje v prózu.“</a:t>
            </a:r>
          </a:p>
        </p:txBody>
      </p:sp>
    </p:spTree>
    <p:extLst>
      <p:ext uri="{BB962C8B-B14F-4D97-AF65-F5344CB8AC3E}">
        <p14:creationId xmlns:p14="http://schemas.microsoft.com/office/powerpoint/2010/main" val="397024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168DEA-B1B7-425B-BB7F-6A0AFED1F43F}"/>
              </a:ext>
            </a:extLst>
          </p:cNvPr>
          <p:cNvSpPr>
            <a:spLocks noGrp="1"/>
          </p:cNvSpPr>
          <p:nvPr>
            <p:ph type="title"/>
          </p:nvPr>
        </p:nvSpPr>
        <p:spPr>
          <a:xfrm>
            <a:off x="1000452" y="1522604"/>
            <a:ext cx="3150129" cy="1544422"/>
          </a:xfrm>
        </p:spPr>
        <p:txBody>
          <a:bodyPr anchor="b">
            <a:normAutofit/>
          </a:bodyPr>
          <a:lstStyle/>
          <a:p>
            <a:r>
              <a:rPr lang="cs-CZ" sz="4000"/>
              <a:t>Místa paměti</a:t>
            </a:r>
          </a:p>
        </p:txBody>
      </p:sp>
      <p:sp>
        <p:nvSpPr>
          <p:cNvPr id="13" name="Content Placeholder 12">
            <a:extLst>
              <a:ext uri="{FF2B5EF4-FFF2-40B4-BE49-F238E27FC236}">
                <a16:creationId xmlns:a16="http://schemas.microsoft.com/office/drawing/2014/main" id="{8B42D35C-060A-48EE-B208-6EA1AA770F4D}"/>
              </a:ext>
            </a:extLst>
          </p:cNvPr>
          <p:cNvSpPr>
            <a:spLocks noGrp="1"/>
          </p:cNvSpPr>
          <p:nvPr>
            <p:ph idx="1"/>
          </p:nvPr>
        </p:nvSpPr>
        <p:spPr>
          <a:xfrm>
            <a:off x="1000450" y="3067026"/>
            <a:ext cx="3150131" cy="3272324"/>
          </a:xfrm>
        </p:spPr>
        <p:txBody>
          <a:bodyPr anchor="t">
            <a:normAutofit/>
          </a:bodyPr>
          <a:lstStyle/>
          <a:p>
            <a:r>
              <a:rPr lang="cs-CZ" sz="2000" dirty="0"/>
              <a:t>Připomínky Jana Palacha: Paměť, její vymazávání a znovunalézání</a:t>
            </a:r>
          </a:p>
          <a:p>
            <a:r>
              <a:rPr lang="en-US" sz="2000" dirty="0"/>
              <a:t>https://www.nm.cz/o-nas/novinky/narodni-muzeum-predstavilo-dokonceny-palachuv-pylon</a:t>
            </a:r>
          </a:p>
        </p:txBody>
      </p:sp>
      <p:pic>
        <p:nvPicPr>
          <p:cNvPr id="4" name="Obrázek 3" descr="Obsah obrázku exteriér&#10;&#10;Popis byl vytvořen automaticky">
            <a:extLst>
              <a:ext uri="{FF2B5EF4-FFF2-40B4-BE49-F238E27FC236}">
                <a16:creationId xmlns:a16="http://schemas.microsoft.com/office/drawing/2014/main" id="{D3A453C2-8EA1-4F0E-8BDC-AD67303F302A}"/>
              </a:ext>
            </a:extLst>
          </p:cNvPr>
          <p:cNvPicPr>
            <a:picLocks noChangeAspect="1"/>
          </p:cNvPicPr>
          <p:nvPr/>
        </p:nvPicPr>
        <p:blipFill rotWithShape="1">
          <a:blip r:embed="rId2">
            <a:extLst>
              <a:ext uri="{28A0092B-C50C-407E-A947-70E740481C1C}">
                <a14:useLocalDpi xmlns:a14="http://schemas.microsoft.com/office/drawing/2010/main" val="0"/>
              </a:ext>
            </a:extLst>
          </a:blip>
          <a:srcRect l="16450" r="18449" b="1"/>
          <a:stretch/>
        </p:blipFill>
        <p:spPr>
          <a:xfrm>
            <a:off x="4601056" y="10"/>
            <a:ext cx="3749040" cy="3383270"/>
          </a:xfrm>
          <a:prstGeom prst="rect">
            <a:avLst/>
          </a:prstGeom>
        </p:spPr>
      </p:pic>
      <p:pic>
        <p:nvPicPr>
          <p:cNvPr id="5" name="Zástupný obsah 4" descr="Obsah obrázku tráva, exteriér, budova, park&#10;&#10;Popis byl vytvořen automaticky">
            <a:extLst>
              <a:ext uri="{FF2B5EF4-FFF2-40B4-BE49-F238E27FC236}">
                <a16:creationId xmlns:a16="http://schemas.microsoft.com/office/drawing/2014/main" id="{2F72FE22-60C7-4380-A53D-A240214E0B59}"/>
              </a:ext>
            </a:extLst>
          </p:cNvPr>
          <p:cNvPicPr>
            <a:picLocks noChangeAspect="1"/>
          </p:cNvPicPr>
          <p:nvPr/>
        </p:nvPicPr>
        <p:blipFill rotWithShape="1">
          <a:blip r:embed="rId3">
            <a:extLst>
              <a:ext uri="{28A0092B-C50C-407E-A947-70E740481C1C}">
                <a14:useLocalDpi xmlns:a14="http://schemas.microsoft.com/office/drawing/2010/main" val="0"/>
              </a:ext>
            </a:extLst>
          </a:blip>
          <a:srcRect t="9756" r="-1" b="-1"/>
          <a:stretch/>
        </p:blipFill>
        <p:spPr>
          <a:xfrm>
            <a:off x="8442960" y="10"/>
            <a:ext cx="3749040" cy="3383270"/>
          </a:xfrm>
          <a:prstGeom prst="rect">
            <a:avLst/>
          </a:prstGeom>
        </p:spPr>
      </p:pic>
      <p:pic>
        <p:nvPicPr>
          <p:cNvPr id="9" name="Obrázek 8" descr="Obsah obrázku budova, stojící, vpředu, stůl&#10;&#10;Popis byl vytvořen automaticky">
            <a:extLst>
              <a:ext uri="{FF2B5EF4-FFF2-40B4-BE49-F238E27FC236}">
                <a16:creationId xmlns:a16="http://schemas.microsoft.com/office/drawing/2014/main" id="{71089FEE-725D-42FB-B0BD-DD4118D19233}"/>
              </a:ext>
            </a:extLst>
          </p:cNvPr>
          <p:cNvPicPr>
            <a:picLocks noChangeAspect="1"/>
          </p:cNvPicPr>
          <p:nvPr/>
        </p:nvPicPr>
        <p:blipFill rotWithShape="1">
          <a:blip r:embed="rId4">
            <a:extLst>
              <a:ext uri="{28A0092B-C50C-407E-A947-70E740481C1C}">
                <a14:useLocalDpi xmlns:a14="http://schemas.microsoft.com/office/drawing/2010/main" val="0"/>
              </a:ext>
            </a:extLst>
          </a:blip>
          <a:srcRect l="6350" r="3362" b="3"/>
          <a:stretch/>
        </p:blipFill>
        <p:spPr>
          <a:xfrm>
            <a:off x="4601056" y="3474722"/>
            <a:ext cx="3749040" cy="3383279"/>
          </a:xfrm>
          <a:prstGeom prst="rect">
            <a:avLst/>
          </a:prstGeom>
        </p:spPr>
      </p:pic>
      <p:pic>
        <p:nvPicPr>
          <p:cNvPr id="7" name="Obrázek 6" descr="Obsah obrázku cihla, exteriér, lavice, kámen&#10;&#10;Popis byl vytvořen automaticky">
            <a:extLst>
              <a:ext uri="{FF2B5EF4-FFF2-40B4-BE49-F238E27FC236}">
                <a16:creationId xmlns:a16="http://schemas.microsoft.com/office/drawing/2014/main" id="{F7C736C8-E61C-4D2C-973C-983C94E4D772}"/>
              </a:ext>
            </a:extLst>
          </p:cNvPr>
          <p:cNvPicPr>
            <a:picLocks noChangeAspect="1"/>
          </p:cNvPicPr>
          <p:nvPr/>
        </p:nvPicPr>
        <p:blipFill rotWithShape="1">
          <a:blip r:embed="rId5">
            <a:extLst>
              <a:ext uri="{28A0092B-C50C-407E-A947-70E740481C1C}">
                <a14:useLocalDpi xmlns:a14="http://schemas.microsoft.com/office/drawing/2010/main" val="0"/>
              </a:ext>
            </a:extLst>
          </a:blip>
          <a:srcRect l="19171" r="7416" b="-1"/>
          <a:stretch/>
        </p:blipFill>
        <p:spPr>
          <a:xfrm>
            <a:off x="8442960" y="3474719"/>
            <a:ext cx="3749040" cy="3383280"/>
          </a:xfrm>
          <a:prstGeom prst="rect">
            <a:avLst/>
          </a:prstGeom>
        </p:spPr>
      </p:pic>
    </p:spTree>
    <p:extLst>
      <p:ext uri="{BB962C8B-B14F-4D97-AF65-F5344CB8AC3E}">
        <p14:creationId xmlns:p14="http://schemas.microsoft.com/office/powerpoint/2010/main" val="274102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8C9CD4-8C41-4605-B269-1A4F37BC50E7}"/>
              </a:ext>
            </a:extLst>
          </p:cNvPr>
          <p:cNvSpPr>
            <a:spLocks noGrp="1"/>
          </p:cNvSpPr>
          <p:nvPr>
            <p:ph type="title"/>
          </p:nvPr>
        </p:nvSpPr>
        <p:spPr/>
        <p:txBody>
          <a:bodyPr>
            <a:normAutofit/>
          </a:bodyPr>
          <a:lstStyle/>
          <a:p>
            <a:r>
              <a:rPr lang="cs-CZ" dirty="0"/>
              <a:t>Renesanční filosofie politiky: Thomas More (1478 – 6.7. 1535) a jeho Utopie</a:t>
            </a:r>
          </a:p>
        </p:txBody>
      </p:sp>
      <p:sp>
        <p:nvSpPr>
          <p:cNvPr id="3" name="Zástupný symbol pro obsah 2">
            <a:extLst>
              <a:ext uri="{FF2B5EF4-FFF2-40B4-BE49-F238E27FC236}">
                <a16:creationId xmlns:a16="http://schemas.microsoft.com/office/drawing/2014/main" id="{520A2E3D-E636-4B80-912F-3F9A9265E34B}"/>
              </a:ext>
            </a:extLst>
          </p:cNvPr>
          <p:cNvSpPr>
            <a:spLocks noGrp="1"/>
          </p:cNvSpPr>
          <p:nvPr>
            <p:ph idx="1"/>
          </p:nvPr>
        </p:nvSpPr>
        <p:spPr/>
        <p:txBody>
          <a:bodyPr>
            <a:normAutofit/>
          </a:bodyPr>
          <a:lstStyle/>
          <a:p>
            <a:r>
              <a:rPr lang="cs-CZ" dirty="0"/>
              <a:t>Právník, politik, humanista</a:t>
            </a:r>
          </a:p>
          <a:p>
            <a:r>
              <a:rPr lang="cs-CZ" dirty="0"/>
              <a:t>1529- 1532 lord kancléř krále Jindřicha VIII</a:t>
            </a:r>
          </a:p>
          <a:p>
            <a:r>
              <a:rPr lang="cs-CZ" dirty="0"/>
              <a:t>Rozhodný protivník Luthera: pomohl králi sepsat spis </a:t>
            </a:r>
            <a:r>
              <a:rPr lang="cs-CZ" i="1" dirty="0"/>
              <a:t>Obrana sedmi svátostí</a:t>
            </a:r>
            <a:r>
              <a:rPr lang="cs-CZ" dirty="0"/>
              <a:t> na obranu katolické víry</a:t>
            </a:r>
          </a:p>
          <a:p>
            <a:r>
              <a:rPr lang="cs-CZ" dirty="0"/>
              <a:t>1935 svatořečen – patron politiků a právníků</a:t>
            </a:r>
          </a:p>
          <a:p>
            <a:r>
              <a:rPr lang="cs-CZ" b="1" dirty="0"/>
              <a:t>Utopia</a:t>
            </a:r>
            <a:r>
              <a:rPr lang="cs-CZ" dirty="0"/>
              <a:t> (1516): v Utopii není soukromé vlastnictví, lidé mají vše společné, přípustná je eutanazie, ženatí kněží nebo snadný rozvod; Jde o líčení ideálního státu, nebo kritika jeho koncepce?</a:t>
            </a:r>
          </a:p>
        </p:txBody>
      </p:sp>
    </p:spTree>
    <p:extLst>
      <p:ext uri="{BB962C8B-B14F-4D97-AF65-F5344CB8AC3E}">
        <p14:creationId xmlns:p14="http://schemas.microsoft.com/office/powerpoint/2010/main" val="2530454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4F62BDA1-5870-43B9-9231-C1689AFDE4F9}"/>
              </a:ext>
            </a:extLst>
          </p:cNvPr>
          <p:cNvPicPr>
            <a:picLocks noChangeAspect="1"/>
          </p:cNvPicPr>
          <p:nvPr/>
        </p:nvPicPr>
        <p:blipFill rotWithShape="1">
          <a:blip r:embed="rId2">
            <a:extLst>
              <a:ext uri="{28A0092B-C50C-407E-A947-70E740481C1C}">
                <a14:useLocalDpi xmlns:a14="http://schemas.microsoft.com/office/drawing/2010/main" val="0"/>
              </a:ext>
            </a:extLst>
          </a:blip>
          <a:srcRect l="11385" r="4308" b="-1"/>
          <a:stretch/>
        </p:blipFill>
        <p:spPr>
          <a:xfrm>
            <a:off x="603504" y="417317"/>
            <a:ext cx="3549663" cy="3157838"/>
          </a:xfrm>
          <a:prstGeom prst="rect">
            <a:avLst/>
          </a:prstGeom>
        </p:spPr>
      </p:pic>
      <p:pic>
        <p:nvPicPr>
          <p:cNvPr id="1028" name="Picture 4" descr="Neviditelný pes">
            <a:extLst>
              <a:ext uri="{FF2B5EF4-FFF2-40B4-BE49-F238E27FC236}">
                <a16:creationId xmlns:a16="http://schemas.microsoft.com/office/drawing/2014/main" id="{C8AEE273-8B41-4EFD-B399-834BCC8259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55" r="11980" b="-3"/>
          <a:stretch/>
        </p:blipFill>
        <p:spPr bwMode="auto">
          <a:xfrm>
            <a:off x="4280448" y="406043"/>
            <a:ext cx="3549663" cy="3162873"/>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descr="Obsah obrázku jezdectví, sníh, muž, lyžování&#10;&#10;Popis byl vytvořen automaticky">
            <a:extLst>
              <a:ext uri="{FF2B5EF4-FFF2-40B4-BE49-F238E27FC236}">
                <a16:creationId xmlns:a16="http://schemas.microsoft.com/office/drawing/2014/main" id="{CE0674A2-2BAC-4906-9CA9-BABE32B0C83E}"/>
              </a:ext>
            </a:extLst>
          </p:cNvPr>
          <p:cNvPicPr>
            <a:picLocks noChangeAspect="1"/>
          </p:cNvPicPr>
          <p:nvPr/>
        </p:nvPicPr>
        <p:blipFill rotWithShape="1">
          <a:blip r:embed="rId4">
            <a:extLst>
              <a:ext uri="{28A0092B-C50C-407E-A947-70E740481C1C}">
                <a14:useLocalDpi xmlns:a14="http://schemas.microsoft.com/office/drawing/2010/main" val="0"/>
              </a:ext>
            </a:extLst>
          </a:blip>
          <a:srcRect l="16454" r="8861" b="-3"/>
          <a:stretch/>
        </p:blipFill>
        <p:spPr>
          <a:xfrm>
            <a:off x="7949294" y="406043"/>
            <a:ext cx="3549663" cy="3162873"/>
          </a:xfrm>
          <a:prstGeom prst="rect">
            <a:avLst/>
          </a:prstGeom>
        </p:spPr>
      </p:pic>
      <p:sp>
        <p:nvSpPr>
          <p:cNvPr id="2" name="Nadpis 1">
            <a:extLst>
              <a:ext uri="{FF2B5EF4-FFF2-40B4-BE49-F238E27FC236}">
                <a16:creationId xmlns:a16="http://schemas.microsoft.com/office/drawing/2014/main" id="{656698B3-CBB7-47E7-A653-43ABF524BF94}"/>
              </a:ext>
            </a:extLst>
          </p:cNvPr>
          <p:cNvSpPr>
            <a:spLocks noGrp="1"/>
          </p:cNvSpPr>
          <p:nvPr>
            <p:ph type="title"/>
          </p:nvPr>
        </p:nvSpPr>
        <p:spPr>
          <a:xfrm>
            <a:off x="630936" y="4018137"/>
            <a:ext cx="4550664" cy="2129586"/>
          </a:xfrm>
          <a:noFill/>
        </p:spPr>
        <p:txBody>
          <a:bodyPr vert="horz" lIns="91440" tIns="45720" rIns="91440" bIns="45720" rtlCol="0" anchor="t">
            <a:normAutofit/>
          </a:bodyPr>
          <a:lstStyle/>
          <a:p>
            <a:r>
              <a:rPr lang="en-US" sz="4800" kern="1200">
                <a:solidFill>
                  <a:schemeClr val="bg1"/>
                </a:solidFill>
                <a:latin typeface="+mj-lt"/>
                <a:ea typeface="+mj-ea"/>
                <a:cs typeface="+mj-cs"/>
              </a:rPr>
              <a:t>Místa paměti?</a:t>
            </a:r>
          </a:p>
        </p:txBody>
      </p:sp>
      <p:pic>
        <p:nvPicPr>
          <p:cNvPr id="10" name="Zástupný obsah 9" descr="Obsah obrázku budova, exteriér, fotka, dort&#10;&#10;Popis byl vytvořen automaticky">
            <a:extLst>
              <a:ext uri="{FF2B5EF4-FFF2-40B4-BE49-F238E27FC236}">
                <a16:creationId xmlns:a16="http://schemas.microsoft.com/office/drawing/2014/main" id="{33DCB9BE-04A8-4420-8B1D-52680B0E3075}"/>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882246" y="3719957"/>
            <a:ext cx="2475011" cy="3093764"/>
          </a:xfrm>
          <a:noFill/>
        </p:spPr>
      </p:pic>
    </p:spTree>
    <p:extLst>
      <p:ext uri="{BB962C8B-B14F-4D97-AF65-F5344CB8AC3E}">
        <p14:creationId xmlns:p14="http://schemas.microsoft.com/office/powerpoint/2010/main" val="1374292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F7335D-3A28-472B-B1D1-09AF11B3FBD8}"/>
              </a:ext>
            </a:extLst>
          </p:cNvPr>
          <p:cNvSpPr>
            <a:spLocks noGrp="1"/>
          </p:cNvSpPr>
          <p:nvPr>
            <p:ph type="title"/>
          </p:nvPr>
        </p:nvSpPr>
        <p:spPr/>
        <p:txBody>
          <a:bodyPr/>
          <a:lstStyle/>
          <a:p>
            <a:r>
              <a:rPr lang="cs-CZ" dirty="0"/>
              <a:t>Hobbes: </a:t>
            </a:r>
            <a:r>
              <a:rPr lang="cs-CZ" dirty="0" err="1"/>
              <a:t>Leviathan</a:t>
            </a:r>
            <a:endParaRPr lang="cs-CZ" dirty="0"/>
          </a:p>
        </p:txBody>
      </p:sp>
      <p:sp>
        <p:nvSpPr>
          <p:cNvPr id="3" name="Zástupný obsah 2">
            <a:extLst>
              <a:ext uri="{FF2B5EF4-FFF2-40B4-BE49-F238E27FC236}">
                <a16:creationId xmlns:a16="http://schemas.microsoft.com/office/drawing/2014/main" id="{259EF59B-E2C0-4BAF-8361-973A68E66DFB}"/>
              </a:ext>
            </a:extLst>
          </p:cNvPr>
          <p:cNvSpPr>
            <a:spLocks noGrp="1"/>
          </p:cNvSpPr>
          <p:nvPr>
            <p:ph idx="1"/>
          </p:nvPr>
        </p:nvSpPr>
        <p:spPr/>
        <p:txBody>
          <a:bodyPr>
            <a:normAutofit/>
          </a:bodyPr>
          <a:lstStyle/>
          <a:p>
            <a:r>
              <a:rPr lang="cs-CZ" dirty="0"/>
              <a:t>4 knihy:</a:t>
            </a:r>
          </a:p>
          <a:p>
            <a:r>
              <a:rPr lang="cs-CZ" dirty="0"/>
              <a:t>1. filozofie poznání</a:t>
            </a:r>
          </a:p>
          <a:p>
            <a:r>
              <a:rPr lang="cs-CZ" dirty="0"/>
              <a:t>2. popis fungování státu - monarchie</a:t>
            </a:r>
          </a:p>
          <a:p>
            <a:r>
              <a:rPr lang="cs-CZ" dirty="0"/>
              <a:t>3. křesťanský stát – stojí na slovu Božím i přirozeném rozumu</a:t>
            </a:r>
          </a:p>
          <a:p>
            <a:r>
              <a:rPr lang="cs-CZ" dirty="0"/>
              <a:t>4. říše démonů – království temnot: „spolčení podvodníků, kteří se snaží uchvátit panství nad lidmi v tomto přítomném světě a temným a mylným učením v nich zhasit světlo přírody a evangelia</a:t>
            </a:r>
          </a:p>
        </p:txBody>
      </p:sp>
    </p:spTree>
    <p:extLst>
      <p:ext uri="{BB962C8B-B14F-4D97-AF65-F5344CB8AC3E}">
        <p14:creationId xmlns:p14="http://schemas.microsoft.com/office/powerpoint/2010/main" val="131198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689CAE-B943-4301-AF57-B13E86B47272}"/>
              </a:ext>
            </a:extLst>
          </p:cNvPr>
          <p:cNvSpPr>
            <a:spLocks noGrp="1"/>
          </p:cNvSpPr>
          <p:nvPr>
            <p:ph type="title"/>
          </p:nvPr>
        </p:nvSpPr>
        <p:spPr/>
        <p:txBody>
          <a:bodyPr/>
          <a:lstStyle/>
          <a:p>
            <a:r>
              <a:rPr lang="cs-CZ" dirty="0"/>
              <a:t>Hobbes: </a:t>
            </a:r>
            <a:r>
              <a:rPr lang="cs-CZ" dirty="0" err="1"/>
              <a:t>Leviathan</a:t>
            </a:r>
            <a:endParaRPr lang="cs-CZ" dirty="0"/>
          </a:p>
        </p:txBody>
      </p:sp>
      <p:sp>
        <p:nvSpPr>
          <p:cNvPr id="3" name="Zástupný obsah 2">
            <a:extLst>
              <a:ext uri="{FF2B5EF4-FFF2-40B4-BE49-F238E27FC236}">
                <a16:creationId xmlns:a16="http://schemas.microsoft.com/office/drawing/2014/main" id="{237632B1-FCFC-4A59-BD9F-97B6A5172EB9}"/>
              </a:ext>
            </a:extLst>
          </p:cNvPr>
          <p:cNvSpPr>
            <a:spLocks noGrp="1"/>
          </p:cNvSpPr>
          <p:nvPr>
            <p:ph idx="1"/>
          </p:nvPr>
        </p:nvSpPr>
        <p:spPr/>
        <p:txBody>
          <a:bodyPr/>
          <a:lstStyle/>
          <a:p>
            <a:r>
              <a:rPr lang="cs-CZ" dirty="0"/>
              <a:t>„Finální příčinou, cílem nebo záměrem, proč lidé, kteří ze své přirozenosti milují svobodu a panování nad jinými, zavádějí taková omezení, v jakém je vidíme žít ve státech, je anticipace vlastní sebezáchovy a spokojenějšího života, tj. vymanění s z onoho bědného stavu války, který … je nutným důsledkem přirozených vášní lidí, když neexistuje žádná viditelná moc, která by je udržovala v bázni a strachem před trestem je připoutala k plnění jejich úmluv a dodržování zákonů přírody…  Neboť zákony přírody jako spravedlnost, ekvita, skromnost, milosrdenství a  - zkrátka </a:t>
            </a:r>
            <a:r>
              <a:rPr lang="cs-CZ" b="1" i="1" dirty="0"/>
              <a:t>činit jiným tak, jak chceme, aby se činilo nám</a:t>
            </a:r>
            <a:r>
              <a:rPr lang="cs-CZ" dirty="0"/>
              <a:t>… odporují našim přirozeným vášním, jež nás vedou k stranickosti, pýše, pomstě apod….“</a:t>
            </a:r>
          </a:p>
          <a:p>
            <a:endParaRPr lang="cs-CZ" dirty="0"/>
          </a:p>
        </p:txBody>
      </p:sp>
    </p:spTree>
    <p:extLst>
      <p:ext uri="{BB962C8B-B14F-4D97-AF65-F5344CB8AC3E}">
        <p14:creationId xmlns:p14="http://schemas.microsoft.com/office/powerpoint/2010/main" val="197683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Thomas Hobbes: O občanu, kap. 1, 2, a 5</a:t>
            </a:r>
          </a:p>
        </p:txBody>
      </p:sp>
      <p:sp>
        <p:nvSpPr>
          <p:cNvPr id="3" name="Zástupný symbol pro obsah 2"/>
          <p:cNvSpPr>
            <a:spLocks noGrp="1"/>
          </p:cNvSpPr>
          <p:nvPr>
            <p:ph idx="1"/>
          </p:nvPr>
        </p:nvSpPr>
        <p:spPr/>
        <p:txBody>
          <a:bodyPr>
            <a:normAutofit fontScale="85000" lnSpcReduction="10000"/>
          </a:bodyPr>
          <a:lstStyle/>
          <a:p>
            <a:r>
              <a:rPr lang="cs-CZ" dirty="0"/>
              <a:t>1. </a:t>
            </a:r>
            <a:r>
              <a:rPr lang="cs-CZ" b="1" dirty="0"/>
              <a:t>Člověk není tvorem společenským</a:t>
            </a:r>
            <a:r>
              <a:rPr lang="cs-CZ" dirty="0"/>
              <a:t>, nesdružuje se s druhými lidmi z lásky, ale chce od druhých čest a prospěch, velká </a:t>
            </a:r>
            <a:r>
              <a:rPr lang="cs-CZ" b="1" dirty="0"/>
              <a:t>společenství</a:t>
            </a:r>
            <a:r>
              <a:rPr lang="cs-CZ" dirty="0"/>
              <a:t> (státy) </a:t>
            </a:r>
            <a:r>
              <a:rPr lang="cs-CZ" b="1" dirty="0"/>
              <a:t>vznikají ze strachu z druhých</a:t>
            </a:r>
            <a:r>
              <a:rPr lang="cs-CZ" dirty="0"/>
              <a:t>, který pramení z rovnosti a sklonu navzájem si ubližovat</a:t>
            </a:r>
          </a:p>
          <a:p>
            <a:r>
              <a:rPr lang="cs-CZ" dirty="0"/>
              <a:t>Původní přirozená rovnost byla nahrazena nerovností plynoucí z občanských zákonů. Z rovnosti pramenila </a:t>
            </a:r>
            <a:r>
              <a:rPr lang="cs-CZ" b="1" dirty="0"/>
              <a:t>válka všech proti všem </a:t>
            </a:r>
            <a:r>
              <a:rPr lang="cs-CZ" dirty="0"/>
              <a:t>(mám stejné právo k čemukoli jako druhý). Trvalá válka je nevhodná, proto dochází k ustavení státu, který má za úkol poskytnout mír.  </a:t>
            </a:r>
          </a:p>
          <a:p>
            <a:r>
              <a:rPr lang="cs-CZ" dirty="0"/>
              <a:t>2. definuje </a:t>
            </a:r>
            <a:r>
              <a:rPr lang="cs-CZ" b="1" dirty="0"/>
              <a:t>přirozený zákon</a:t>
            </a:r>
            <a:r>
              <a:rPr lang="cs-CZ" dirty="0"/>
              <a:t>, který </a:t>
            </a:r>
            <a:r>
              <a:rPr lang="cs-CZ" b="1" dirty="0"/>
              <a:t>je</a:t>
            </a:r>
            <a:r>
              <a:rPr lang="cs-CZ" dirty="0"/>
              <a:t> čistě </a:t>
            </a:r>
            <a:r>
              <a:rPr lang="cs-CZ" b="1" dirty="0"/>
              <a:t>zákonem rozumu</a:t>
            </a:r>
            <a:r>
              <a:rPr lang="cs-CZ" dirty="0"/>
              <a:t>. Naproti tomu smlouvy vycházejí ze vzájemné důvěry. Ve smlouvě dávám, abych dostal</a:t>
            </a:r>
          </a:p>
          <a:p>
            <a:r>
              <a:rPr lang="cs-CZ" dirty="0"/>
              <a:t>5. </a:t>
            </a:r>
            <a:r>
              <a:rPr lang="cs-CZ" b="1" dirty="0"/>
              <a:t>Přirozený zákon nestačí k nastolení míru </a:t>
            </a:r>
            <a:r>
              <a:rPr lang="cs-CZ" dirty="0"/>
              <a:t>, a tedy i bezpečí. Proto se občané zaváží poslouchat jednu autoritu, tj. </a:t>
            </a:r>
            <a:r>
              <a:rPr lang="cs-CZ" b="1" dirty="0"/>
              <a:t>svrchovanou moc </a:t>
            </a:r>
            <a:r>
              <a:rPr lang="cs-CZ" dirty="0"/>
              <a:t>(člověka či shromáždění), která sjednotí vůli a je tak schopna garantovat bezpečí. Stát tedy vzniká jako smlouva ze strachu jedněch před druhými</a:t>
            </a:r>
          </a:p>
        </p:txBody>
      </p:sp>
    </p:spTree>
    <p:extLst>
      <p:ext uri="{BB962C8B-B14F-4D97-AF65-F5344CB8AC3E}">
        <p14:creationId xmlns:p14="http://schemas.microsoft.com/office/powerpoint/2010/main" val="68429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Locke: druhé pojednání o vládě, kap. I-IX</a:t>
            </a:r>
          </a:p>
        </p:txBody>
      </p:sp>
      <p:sp>
        <p:nvSpPr>
          <p:cNvPr id="3" name="Zástupný symbol pro obsah 2"/>
          <p:cNvSpPr>
            <a:spLocks noGrp="1"/>
          </p:cNvSpPr>
          <p:nvPr>
            <p:ph idx="1"/>
          </p:nvPr>
        </p:nvSpPr>
        <p:spPr/>
        <p:txBody>
          <a:bodyPr>
            <a:normAutofit fontScale="70000" lnSpcReduction="20000"/>
          </a:bodyPr>
          <a:lstStyle/>
          <a:p>
            <a:r>
              <a:rPr lang="cs-CZ" dirty="0"/>
              <a:t>Nejprve vyvrací, že by byla státní moc shodná s otcovskou a nárok absolutismu, definuje politickou moc jak právo trestat na hrdle – má tedy právo nad životem jedince</a:t>
            </a:r>
          </a:p>
          <a:p>
            <a:r>
              <a:rPr lang="cs-CZ" dirty="0"/>
              <a:t>2. snaží se popsat přirozený stav člověka: rovnost lidí, stav svobody, ale ne právo na život druhého kromě sebeobrany (včetně prevence) – odtud plyne přirozené právo. </a:t>
            </a:r>
            <a:r>
              <a:rPr lang="cs-CZ" b="1" dirty="0"/>
              <a:t>Dvě přirozená práva: trestat zločin a vymáhat náhradu</a:t>
            </a:r>
          </a:p>
          <a:p>
            <a:r>
              <a:rPr lang="cs-CZ" dirty="0"/>
              <a:t>3. definuje </a:t>
            </a:r>
            <a:r>
              <a:rPr lang="cs-CZ" b="1" dirty="0"/>
              <a:t>stav nerovnováhy </a:t>
            </a:r>
            <a:r>
              <a:rPr lang="cs-CZ" dirty="0"/>
              <a:t>– válečný, který je třeba vymýtit – </a:t>
            </a:r>
            <a:r>
              <a:rPr lang="cs-CZ" b="1" dirty="0"/>
              <a:t>to je důvod ustavení státu</a:t>
            </a:r>
          </a:p>
          <a:p>
            <a:r>
              <a:rPr lang="cs-CZ" dirty="0"/>
              <a:t>4. hovoří o </a:t>
            </a:r>
            <a:r>
              <a:rPr lang="cs-CZ" b="1" dirty="0"/>
              <a:t>otroctví</a:t>
            </a:r>
            <a:r>
              <a:rPr lang="cs-CZ" dirty="0"/>
              <a:t>, které je pokračováním válečného stavu, </a:t>
            </a:r>
            <a:r>
              <a:rPr lang="cs-CZ" b="1" dirty="0"/>
              <a:t>je proti přirozenosti</a:t>
            </a:r>
          </a:p>
          <a:p>
            <a:r>
              <a:rPr lang="cs-CZ" dirty="0"/>
              <a:t>5. </a:t>
            </a:r>
            <a:r>
              <a:rPr lang="cs-CZ" b="1" dirty="0"/>
              <a:t>Vlastnictví</a:t>
            </a:r>
            <a:r>
              <a:rPr lang="cs-CZ" dirty="0"/>
              <a:t> je nejprve vlastnictvím sebe sama, následně rolnické, sběrače – tj. </a:t>
            </a:r>
            <a:r>
              <a:rPr lang="cs-CZ" b="1" dirty="0"/>
              <a:t>vlastnictví vlastní práce</a:t>
            </a:r>
            <a:r>
              <a:rPr lang="cs-CZ" dirty="0"/>
              <a:t>, vlastnění nad rámec potřeb není přirozené</a:t>
            </a:r>
          </a:p>
          <a:p>
            <a:r>
              <a:rPr lang="cs-CZ" dirty="0"/>
              <a:t>6. </a:t>
            </a:r>
            <a:r>
              <a:rPr lang="cs-CZ" b="1" dirty="0"/>
              <a:t>Otcovské právo </a:t>
            </a:r>
            <a:r>
              <a:rPr lang="cs-CZ" dirty="0"/>
              <a:t>vychází z přirozené nerovnosti dané věkem – dítě je svobodné v možnosti, ne aktuálně, to je závislé na vývoji jeho rozumu. Končí zletilostí</a:t>
            </a:r>
          </a:p>
          <a:p>
            <a:r>
              <a:rPr lang="cs-CZ" dirty="0"/>
              <a:t>7.</a:t>
            </a:r>
            <a:r>
              <a:rPr lang="cs-CZ" b="1" dirty="0"/>
              <a:t>Člověk je tvor společenský, tvoří rodinu, aby se starala o neschopné udržet se vlastní péčí. Následně vzniká stát</a:t>
            </a:r>
            <a:r>
              <a:rPr lang="cs-CZ" dirty="0"/>
              <a:t>.</a:t>
            </a:r>
          </a:p>
          <a:p>
            <a:r>
              <a:rPr lang="cs-CZ" dirty="0"/>
              <a:t>Locke obhajuje monarchii: přechod od stavu přirozeného ke státnímu vyžaduje autoritu. Zároveň </a:t>
            </a:r>
            <a:r>
              <a:rPr lang="cs-CZ" b="1" dirty="0"/>
              <a:t>požaduje dělbu moci</a:t>
            </a:r>
          </a:p>
          <a:p>
            <a:endParaRPr lang="cs-CZ" dirty="0"/>
          </a:p>
        </p:txBody>
      </p:sp>
    </p:spTree>
    <p:extLst>
      <p:ext uri="{BB962C8B-B14F-4D97-AF65-F5344CB8AC3E}">
        <p14:creationId xmlns:p14="http://schemas.microsoft.com/office/powerpoint/2010/main" val="408956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Rousseauova filosofie práva a politiky: Rozprava o původu nerovnosti mezi lidmi</a:t>
            </a:r>
          </a:p>
        </p:txBody>
      </p:sp>
      <p:sp>
        <p:nvSpPr>
          <p:cNvPr id="3" name="Zástupný symbol pro obsah 2"/>
          <p:cNvSpPr>
            <a:spLocks noGrp="1"/>
          </p:cNvSpPr>
          <p:nvPr>
            <p:ph idx="1"/>
          </p:nvPr>
        </p:nvSpPr>
        <p:spPr/>
        <p:txBody>
          <a:bodyPr>
            <a:normAutofit lnSpcReduction="10000"/>
          </a:bodyPr>
          <a:lstStyle/>
          <a:p>
            <a:r>
              <a:rPr lang="cs-CZ" dirty="0"/>
              <a:t>1. kniha: snaha o </a:t>
            </a:r>
            <a:r>
              <a:rPr lang="cs-CZ" b="1" dirty="0"/>
              <a:t>popis přirozeného stavu</a:t>
            </a:r>
            <a:r>
              <a:rPr lang="cs-CZ" dirty="0"/>
              <a:t>: člověk jako </a:t>
            </a:r>
            <a:r>
              <a:rPr lang="cs-CZ" b="1" dirty="0"/>
              <a:t>divoch</a:t>
            </a:r>
            <a:r>
              <a:rPr lang="cs-CZ" dirty="0"/>
              <a:t>, který ještě </a:t>
            </a:r>
            <a:r>
              <a:rPr lang="cs-CZ" b="1" dirty="0"/>
              <a:t>nepoužívá rozum k myšlení</a:t>
            </a:r>
            <a:r>
              <a:rPr lang="cs-CZ" dirty="0"/>
              <a:t>, ale pouze k </a:t>
            </a:r>
            <a:r>
              <a:rPr lang="cs-CZ" b="1" dirty="0"/>
              <a:t>zabezpečení přežití</a:t>
            </a:r>
            <a:r>
              <a:rPr lang="cs-CZ" dirty="0"/>
              <a:t>. Postupně dochází k objevu nástrojů, ohně, ale tím také k </a:t>
            </a:r>
            <a:r>
              <a:rPr lang="cs-CZ" b="1" dirty="0"/>
              <a:t>postupné degeneraci</a:t>
            </a:r>
            <a:r>
              <a:rPr lang="cs-CZ" dirty="0"/>
              <a:t>; zkoumá také </a:t>
            </a:r>
            <a:r>
              <a:rPr lang="cs-CZ" b="1" dirty="0"/>
              <a:t>původ jazyka</a:t>
            </a:r>
            <a:r>
              <a:rPr lang="cs-CZ" dirty="0"/>
              <a:t>: byl na počátku pro dorozumění mezi členy rodiny, zejm. pro </a:t>
            </a:r>
            <a:r>
              <a:rPr lang="cs-CZ" b="1" dirty="0"/>
              <a:t>vztah dítěte k matce</a:t>
            </a:r>
            <a:r>
              <a:rPr lang="cs-CZ" dirty="0"/>
              <a:t>; dále vzniká </a:t>
            </a:r>
            <a:r>
              <a:rPr lang="cs-CZ" b="1" dirty="0"/>
              <a:t>pojem povinnosti </a:t>
            </a:r>
            <a:r>
              <a:rPr lang="cs-CZ" dirty="0"/>
              <a:t>a spolu s tím i </a:t>
            </a:r>
            <a:r>
              <a:rPr lang="cs-CZ" b="1" dirty="0"/>
              <a:t>ctnost</a:t>
            </a:r>
            <a:r>
              <a:rPr lang="cs-CZ" dirty="0"/>
              <a:t> a nectnost (a tedy i </a:t>
            </a:r>
            <a:r>
              <a:rPr lang="cs-CZ" b="1" dirty="0"/>
              <a:t>zlo</a:t>
            </a:r>
            <a:r>
              <a:rPr lang="cs-CZ" dirty="0"/>
              <a:t>)</a:t>
            </a:r>
          </a:p>
          <a:p>
            <a:r>
              <a:rPr lang="cs-CZ" dirty="0"/>
              <a:t>Osvětluje také důležitost vášní. –</a:t>
            </a:r>
            <a:r>
              <a:rPr lang="cs-CZ" b="1" dirty="0"/>
              <a:t>vznik vlastnictví </a:t>
            </a:r>
            <a:r>
              <a:rPr lang="cs-CZ" dirty="0"/>
              <a:t>také ukáže na </a:t>
            </a:r>
            <a:r>
              <a:rPr lang="cs-CZ" b="1" dirty="0"/>
              <a:t>nutnost stabilizace poměrů a zamezení stálým válkám</a:t>
            </a:r>
            <a:r>
              <a:rPr lang="cs-CZ" dirty="0"/>
              <a:t> – vznik státu a práva. Dochází tak k civilizaci, ale i </a:t>
            </a:r>
            <a:r>
              <a:rPr lang="cs-CZ" b="1" dirty="0"/>
              <a:t>ztrátě přirozené svobody</a:t>
            </a:r>
            <a:r>
              <a:rPr lang="cs-CZ" dirty="0"/>
              <a:t>.</a:t>
            </a:r>
          </a:p>
          <a:p>
            <a:r>
              <a:rPr lang="cs-CZ" dirty="0"/>
              <a:t>Postup je od vlastnictví (bohatý a chudý, přes zavedení úřadů (mocný a slabý až ke ztrátě svobody (pán a otrok)  </a:t>
            </a:r>
          </a:p>
        </p:txBody>
      </p:sp>
    </p:spTree>
    <p:extLst>
      <p:ext uri="{BB962C8B-B14F-4D97-AF65-F5344CB8AC3E}">
        <p14:creationId xmlns:p14="http://schemas.microsoft.com/office/powerpoint/2010/main" val="44675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85234A-FD8F-423E-BC25-055851745411}"/>
              </a:ext>
            </a:extLst>
          </p:cNvPr>
          <p:cNvSpPr>
            <a:spLocks noGrp="1"/>
          </p:cNvSpPr>
          <p:nvPr>
            <p:ph type="title"/>
          </p:nvPr>
        </p:nvSpPr>
        <p:spPr/>
        <p:txBody>
          <a:bodyPr/>
          <a:lstStyle/>
          <a:p>
            <a:r>
              <a:rPr lang="cs-CZ" dirty="0"/>
              <a:t>Rousseau</a:t>
            </a:r>
          </a:p>
        </p:txBody>
      </p:sp>
      <p:sp>
        <p:nvSpPr>
          <p:cNvPr id="3" name="Zástupný obsah 2">
            <a:extLst>
              <a:ext uri="{FF2B5EF4-FFF2-40B4-BE49-F238E27FC236}">
                <a16:creationId xmlns:a16="http://schemas.microsoft.com/office/drawing/2014/main" id="{70D5375D-A687-4D21-A554-471A5608EBED}"/>
              </a:ext>
            </a:extLst>
          </p:cNvPr>
          <p:cNvSpPr>
            <a:spLocks noGrp="1"/>
          </p:cNvSpPr>
          <p:nvPr>
            <p:ph idx="1"/>
          </p:nvPr>
        </p:nvSpPr>
        <p:spPr/>
        <p:txBody>
          <a:bodyPr/>
          <a:lstStyle/>
          <a:p>
            <a:r>
              <a:rPr lang="cs-CZ" b="1" dirty="0"/>
              <a:t>Člověk v přirozeném stavu je sobecký </a:t>
            </a:r>
            <a:r>
              <a:rPr lang="cs-CZ" dirty="0"/>
              <a:t>a zahleděný jen na sebe a své blaho. </a:t>
            </a:r>
            <a:r>
              <a:rPr lang="cs-CZ" b="1" dirty="0"/>
              <a:t>Respekt</a:t>
            </a:r>
            <a:r>
              <a:rPr lang="cs-CZ" dirty="0"/>
              <a:t> k druhému vzniká z tohoto pojetí sebe sama jako individua vyžadujícího respekt. To ovšem znamená, že musíme též respektovat druhé individuum se stejným nárokem na respekt. Spolupůsobí zde ovšem i  jistá </a:t>
            </a:r>
            <a:r>
              <a:rPr lang="cs-CZ" b="1" dirty="0"/>
              <a:t>vstřícnost založená v přirozeném soucitu</a:t>
            </a:r>
            <a:r>
              <a:rPr lang="cs-CZ" dirty="0"/>
              <a:t>, jde o jakousi společenskou ctnost. </a:t>
            </a:r>
            <a:r>
              <a:rPr lang="cs-CZ" b="1" dirty="0"/>
              <a:t>Dalším krokem ke vzniku státu je vznik institutu vlastnictví</a:t>
            </a:r>
            <a:r>
              <a:rPr lang="cs-CZ" dirty="0"/>
              <a:t>. Ten vzniká nejprve v rolnictví: </a:t>
            </a:r>
            <a:r>
              <a:rPr lang="cs-CZ" b="1" dirty="0"/>
              <a:t>Kdo zasel má mít právo sklízet</a:t>
            </a:r>
            <a:r>
              <a:rPr lang="cs-CZ" dirty="0"/>
              <a:t>.</a:t>
            </a:r>
          </a:p>
          <a:p>
            <a:r>
              <a:rPr lang="cs-CZ" b="1" dirty="0"/>
              <a:t>Společenská smlouva</a:t>
            </a:r>
            <a:r>
              <a:rPr lang="cs-CZ" dirty="0"/>
              <a:t>: </a:t>
            </a:r>
            <a:r>
              <a:rPr lang="cs-CZ" b="1" dirty="0"/>
              <a:t>Člověk dobrovolně odevzdá část své svobody </a:t>
            </a:r>
            <a:r>
              <a:rPr lang="cs-CZ" dirty="0"/>
              <a:t>ve prospěch celku </a:t>
            </a:r>
            <a:r>
              <a:rPr lang="cs-CZ" b="1" dirty="0"/>
              <a:t>za příslib ochrany a bezpečí</a:t>
            </a:r>
          </a:p>
          <a:p>
            <a:endParaRPr lang="cs-CZ" dirty="0"/>
          </a:p>
        </p:txBody>
      </p:sp>
    </p:spTree>
    <p:extLst>
      <p:ext uri="{BB962C8B-B14F-4D97-AF65-F5344CB8AC3E}">
        <p14:creationId xmlns:p14="http://schemas.microsoft.com/office/powerpoint/2010/main" val="247443017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15612</TotalTime>
  <Words>2826</Words>
  <Application>Microsoft Office PowerPoint</Application>
  <PresentationFormat>Širokoúhlá obrazovka</PresentationFormat>
  <Paragraphs>153</Paragraphs>
  <Slides>30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30</vt:i4>
      </vt:variant>
    </vt:vector>
  </HeadingPairs>
  <TitlesOfParts>
    <vt:vector size="34" baseType="lpstr">
      <vt:lpstr>Arial</vt:lpstr>
      <vt:lpstr>Calibri</vt:lpstr>
      <vt:lpstr>Calibri Light</vt:lpstr>
      <vt:lpstr>Motiv Office</vt:lpstr>
      <vt:lpstr>Dějiny evropského myšlení 2023/2024</vt:lpstr>
      <vt:lpstr>Platónova a Aristotelova kritika demokracie</vt:lpstr>
      <vt:lpstr>Renesanční filosofie politiky: Thomas More (1478 – 6.7. 1535) a jeho Utopie</vt:lpstr>
      <vt:lpstr>Hobbes: Leviathan</vt:lpstr>
      <vt:lpstr>Hobbes: Leviathan</vt:lpstr>
      <vt:lpstr>Thomas Hobbes: O občanu, kap. 1, 2, a 5</vt:lpstr>
      <vt:lpstr>Locke: druhé pojednání o vládě, kap. I-IX</vt:lpstr>
      <vt:lpstr>Rousseauova filosofie práva a politiky: Rozprava o původu nerovnosti mezi lidmi</vt:lpstr>
      <vt:lpstr>Rousseau</vt:lpstr>
      <vt:lpstr>Kantova filosofie politiky</vt:lpstr>
      <vt:lpstr>Kant: K věčnému míru</vt:lpstr>
      <vt:lpstr>Pojetí demokracie v pragmatizmu</vt:lpstr>
      <vt:lpstr>Paměť a její ztráta</vt:lpstr>
      <vt:lpstr>Role paměti</vt:lpstr>
      <vt:lpstr>Paměť a její ztráta</vt:lpstr>
      <vt:lpstr>Druhy paměti</vt:lpstr>
      <vt:lpstr>Paměť v procesu poznání</vt:lpstr>
      <vt:lpstr>Paměť a poznání – předvědění a vliv kolektivní paměti na poznání</vt:lpstr>
      <vt:lpstr>Halbwachs</vt:lpstr>
      <vt:lpstr>Čas a paměť</vt:lpstr>
      <vt:lpstr>Filozofie času</vt:lpstr>
      <vt:lpstr>Filozofie času</vt:lpstr>
      <vt:lpstr>Filozofie času</vt:lpstr>
      <vt:lpstr>Paměť v rétorice</vt:lpstr>
      <vt:lpstr>Kolektivní paměť</vt:lpstr>
      <vt:lpstr>Maurice Halbwachs</vt:lpstr>
      <vt:lpstr>Halbwachs</vt:lpstr>
      <vt:lpstr>Pierre Nora: Místa paměti (Lieux de mémoire</vt:lpstr>
      <vt:lpstr>Místa paměti</vt:lpstr>
      <vt:lpstr>Místa paměti?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Alena Zelená</dc:creator>
  <cp:lastModifiedBy>Alena Zelená</cp:lastModifiedBy>
  <cp:revision>66</cp:revision>
  <dcterms:created xsi:type="dcterms:W3CDTF">2019-07-20T14:25:46Z</dcterms:created>
  <dcterms:modified xsi:type="dcterms:W3CDTF">2023-12-05T20:48:53Z</dcterms:modified>
</cp:coreProperties>
</file>