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300" r:id="rId4"/>
    <p:sldId id="286" r:id="rId5"/>
    <p:sldId id="287" r:id="rId6"/>
    <p:sldId id="288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312" r:id="rId16"/>
    <p:sldId id="313" r:id="rId17"/>
    <p:sldId id="314" r:id="rId18"/>
    <p:sldId id="301" r:id="rId19"/>
    <p:sldId id="258" r:id="rId20"/>
    <p:sldId id="259" r:id="rId21"/>
    <p:sldId id="289" r:id="rId22"/>
    <p:sldId id="269" r:id="rId23"/>
    <p:sldId id="265" r:id="rId24"/>
    <p:sldId id="267" r:id="rId25"/>
    <p:sldId id="282" r:id="rId26"/>
    <p:sldId id="298" r:id="rId27"/>
    <p:sldId id="299" r:id="rId28"/>
    <p:sldId id="302" r:id="rId29"/>
    <p:sldId id="306" r:id="rId30"/>
    <p:sldId id="309" r:id="rId31"/>
    <p:sldId id="310" r:id="rId32"/>
    <p:sldId id="311" r:id="rId33"/>
    <p:sldId id="303" r:id="rId34"/>
    <p:sldId id="304" r:id="rId35"/>
    <p:sldId id="305" r:id="rId36"/>
    <p:sldId id="307" r:id="rId37"/>
    <p:sldId id="308" r:id="rId38"/>
    <p:sldId id="315" r:id="rId39"/>
    <p:sldId id="316" r:id="rId40"/>
    <p:sldId id="317" r:id="rId41"/>
    <p:sldId id="318" r:id="rId42"/>
    <p:sldId id="274" r:id="rId4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184548-E31A-9F10-C78F-10EEF088F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75413F-E442-33A7-A905-A3980E7CA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B94D3C-10E4-1EAA-68BC-94C35DE6F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CCA5-7899-4F81-A924-FD08A0352C4E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D2936A-471A-2C84-C186-E7B8DDDB3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7C2C34-FB99-BEBA-A3B2-82DC24D2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DED9-FDAC-4B1A-98DD-DD74ED1B1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397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BDD59B-33AD-5A49-0AB9-9929C39CC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E5C004-77CF-3ADB-5A23-C6319160A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866FC9-3A22-923B-4A22-3A0199479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CCA5-7899-4F81-A924-FD08A0352C4E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FB2183-B4BE-A2D9-8253-51DABF8B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9D03C2-0FC5-EE44-F712-720C7B452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DED9-FDAC-4B1A-98DD-DD74ED1B1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63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28EEBDF-57AA-BF8A-89C7-40C678819B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196F058-C8E1-A491-9133-C1B8E23A5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D17EA9-7105-BEDD-A29D-FCE77F065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CCA5-7899-4F81-A924-FD08A0352C4E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9CE5D2-C9F0-AD30-D0E8-6CF7F62B2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2BA5D8-2178-4E46-1A53-D681030F5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DED9-FDAC-4B1A-98DD-DD74ED1B1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8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ECE0FD-D93B-0FD8-51EF-36D0C7880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FE9165-70F7-AFB5-5B4A-A1DFC25EC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83742C-7E45-A232-E175-FB39C1A6A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CCA5-7899-4F81-A924-FD08A0352C4E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FE3F68-B7E8-BF39-BC7F-EEB690CF7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F4CAAD-988B-9DC2-6793-F4730200F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DED9-FDAC-4B1A-98DD-DD74ED1B1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12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12EDD-E245-3E80-248C-98BB783AD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014D85-2BD9-B1D7-C176-5D6A3553F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71C239-1AC0-592D-DBB3-CB406AA2F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CCA5-7899-4F81-A924-FD08A0352C4E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5FDBEF-6F4E-3FE8-B646-38ACBE1D8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551AC4-33A3-7586-5393-C89586AA2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DED9-FDAC-4B1A-98DD-DD74ED1B1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03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5B1CB-1F5A-665E-6D14-1BFC70A07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009214-DB3B-F932-02EE-3AB034C88F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ED94B81-3E7C-B2BA-689C-CC5048138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C9FC7B-B317-5E83-7DFE-E6073F3B4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CCA5-7899-4F81-A924-FD08A0352C4E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514476-3A43-266B-D529-3EFFF1E7B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CB04DA0-DD2A-908E-A93D-A6F4A928A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DED9-FDAC-4B1A-98DD-DD74ED1B1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91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46CF2-F21B-6A3C-F107-0943EB66C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078AFF-8E31-9AD2-F6C6-8D38242A9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828F46A-CC40-BD00-415B-074AE11F46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195A37F-AAA1-2A57-5DE9-D30BE2C9CE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3FB81A3-5A0B-D812-5BDC-C4951E70CE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5AAE327-4783-9E34-90CC-272995F9E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CCA5-7899-4F81-A924-FD08A0352C4E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9DF08AF-7E96-D3E6-4326-836B15B97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14CE721-83E3-107B-F3F0-C7A4E118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DED9-FDAC-4B1A-98DD-DD74ED1B1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898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739A26-552A-FFB5-C069-745FA1B47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F83A190-C36C-CDC4-DA81-7CC58C23D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CCA5-7899-4F81-A924-FD08A0352C4E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14ED994-CED9-786F-DF19-9F31B9B13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87CD919-D856-9C41-D200-862DED79A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DED9-FDAC-4B1A-98DD-DD74ED1B1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72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09631A5-FEAD-E1E0-65FA-537A4632E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CCA5-7899-4F81-A924-FD08A0352C4E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D35B49D-EAE4-8942-C69C-7750329B7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661F305-8F5D-40BA-D950-277C99CCD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DED9-FDAC-4B1A-98DD-DD74ED1B1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002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2A8920-3D2E-A8EB-7B2A-C0E3E4C35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85A5FB-C355-379F-4E85-89D5E8AD1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B4B36D3-02C3-53CA-7BDA-97ED7FCAD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C70A76-B33A-F02C-3896-F0D7EA339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CCA5-7899-4F81-A924-FD08A0352C4E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A2299A-7245-988C-3361-44557C599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CDAC73-EF3E-AC3B-4D36-F3A57BC14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DED9-FDAC-4B1A-98DD-DD74ED1B1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168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266BA-DFFA-6B7F-72B0-A85AA9F54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8C957AC-D6A4-E654-FDC8-AA4ECF2E6C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23D187F-B657-1007-C469-49A78DCF0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85C23-0D03-B5D4-79E7-D879555B6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CCA5-7899-4F81-A924-FD08A0352C4E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D3B95C-8E07-9D55-2A8D-F9267F00F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CC97A8-7DE1-7C9E-0E46-B381150F5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DED9-FDAC-4B1A-98DD-DD74ED1B1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304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3894C9C-27AF-D242-692C-84B7E8BFA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B8DC37-95A5-8032-8D9D-5F53A8846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D24B82-08AA-9BA7-35FD-51D7645D4F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8CCA5-7899-4F81-A924-FD08A0352C4E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EE6BFE-8EBC-8679-5CBB-B2EA16AC45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EF2265-3D2E-5143-4C32-B3C61D07D5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ED9-FDAC-4B1A-98DD-DD74ED1B15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456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F32A6-5427-B805-4F62-92F0D85208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Stát a samospráva</a:t>
            </a:r>
            <a:br>
              <a:rPr lang="cs-CZ" b="1" dirty="0">
                <a:solidFill>
                  <a:srgbClr val="C00000"/>
                </a:solidFill>
              </a:rPr>
            </a:br>
            <a:r>
              <a:rPr lang="cs-CZ" b="1" dirty="0">
                <a:solidFill>
                  <a:srgbClr val="C00000"/>
                </a:solidFill>
              </a:rPr>
              <a:t>- úvod do problematiky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6EBB0C-E28D-568C-A7E4-D76041A62A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Prof. Jakub Handrlica</a:t>
            </a:r>
          </a:p>
        </p:txBody>
      </p:sp>
    </p:spTree>
    <p:extLst>
      <p:ext uri="{BB962C8B-B14F-4D97-AF65-F5344CB8AC3E}">
        <p14:creationId xmlns:p14="http://schemas.microsoft.com/office/powerpoint/2010/main" val="1872468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F80DB9-1E84-F824-D1C2-E5DFE0A30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Opakování ze státovědy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0BC719-8D71-A6E8-EFCA-A1CB533FD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 podstatu územní samosprávy považoval J. </a:t>
            </a:r>
            <a:r>
              <a:rPr lang="cs-CZ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Hoetzel</a:t>
            </a:r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skutečnost, že např. obec „je jakýmsi 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mikrokosmem</a:t>
            </a:r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státu: jde o </a:t>
            </a:r>
            <a:r>
              <a:rPr lang="cs-CZ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universalitu </a:t>
            </a:r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působnosti a moci vrchnostenské: obci podléhají všecky osoby a (jejich prostřednictvím) všecky věci na jejím území.“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98702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D9FE6-8C64-B872-1299-1BBCB7E23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Opakování ze státovědy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0E3E7D-8112-4499-DF41-CC2DFB581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samospráva zájmová „má své území, avšak její moc vrchnostenská, resp. činnost pečovatelská týká se jen určitého okruhu osob: příslušníků určitých povolání (stavů).“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994278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B4DFC8-D60B-0621-3A44-0BA7BD851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Opakování ze státovědy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CD496A-EBE3-1776-01C0-0C822FFE3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effectLst/>
                <a:ea typeface="Times New Roman" panose="02020603050405020304" pitchFamily="18" charset="0"/>
              </a:rPr>
              <a:t>Nauka vychází z pojetí samosprávné korporace jako společenství občanů</a:t>
            </a:r>
            <a:r>
              <a:rPr lang="cs-CZ" dirty="0">
                <a:effectLst/>
                <a:ea typeface="Times New Roman" panose="02020603050405020304" pitchFamily="18" charset="0"/>
              </a:rPr>
              <a:t>, které je buď výsledkem jejich svobodné volby, nebo je jeho vznik na projevu vůle občanů nezávislý. Ve druhém případě se občan pro členství v tomto společenství nerozhoduje, jeho členství je vynucené a není tedy důsledkem jeho svobodné volby. Tato </a:t>
            </a:r>
            <a:r>
              <a:rPr lang="cs-CZ" b="1" dirty="0">
                <a:effectLst/>
                <a:ea typeface="Times New Roman" panose="02020603050405020304" pitchFamily="18" charset="0"/>
              </a:rPr>
              <a:t>vynucenost</a:t>
            </a:r>
            <a:r>
              <a:rPr lang="cs-CZ" dirty="0">
                <a:effectLst/>
                <a:ea typeface="Times New Roman" panose="02020603050405020304" pitchFamily="18" charset="0"/>
              </a:rPr>
              <a:t> může být buď adresně určena pro konkrétní samosprávné společenství, nebo je určena pouze druhově a souvisí s profesí občana, s jeho bydlištěm, nebo s národnostní příslušností.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239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582632-AEAB-0756-E7C4-B712932F7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Opakování ze státovědy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BC2AC8-73E0-1E45-C1ED-4A45EFCD0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Rozlišuje se </a:t>
            </a:r>
            <a:r>
              <a:rPr lang="cs-CZ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univerzalita a exkluzivita personálního</a:t>
            </a:r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substrátu</a:t>
            </a:r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samosprávné korporace. 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948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B23D1E-339B-C934-B5F4-4722C4FF1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Opakování ze státovědy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0F7176-4162-4AFB-2DB1-0AF61BCD8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Zatímco členství v korporacích univerzálního charakteru vzniká automaticky (je spojeno např. s přihlášením se k pobytu), v případě exkluzivity je předpokládáno volní jednání zájemce o členství, tj. určitý formální akt, kterým se o udělení členství žádá, a posléze je členství orgánem samosprávné korporace uděleno.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863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4EEC1B-D2D6-BC8B-9948-7ED5AE498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Opakování ze státovědy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C8CAC9-7025-FBBD-8035-462E70E94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Minimální standardy dnes ve vztahu k územní samosprávě v současnosti zakotvuje Evropská charta místní samosprávy z r. 1985, přijatá pod gescí Rady Evropy. 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581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43C087-6D2B-95EC-05FA-52A8BD3B5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Opakování ze státovědy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8CCC8E-53CF-8FAA-F424-BF11DF9D9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Charta zdůrazňuje že místní společenství jsou jedním z </a:t>
            </a:r>
            <a:r>
              <a:rPr lang="cs-CZ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hlavních základů demokratického systému </a:t>
            </a:r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právo občanů podílet se na řízení veřejných záležitostí je jedním z demokratických principů, jež jsou uznávány všemi členskými státy Rady Evropy. 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442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8BF20A-21B7-36F8-84F0-1790A3FF2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Opakování ze státovědy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1DB16A-F5CC-571E-C27F-8900024D3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Územní s</a:t>
            </a: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amospráva je v Chartě zde vymezena jako právo a schopnost místních společenství v mezích daných zákonem na</a:t>
            </a:r>
            <a:r>
              <a:rPr lang="cs-CZ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svou odpovědnost a v zájmu místního obyvatelstva upravovat a spravovat podstatnou část věcí veřejných (</a:t>
            </a:r>
            <a:r>
              <a:rPr lang="cs-CZ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 decentralizace</a:t>
            </a: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r>
              <a:rPr lang="cs-CZ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519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15E82-9FDD-5C1E-FACD-F3331315E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Samospráva a stát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94210B-CDE0-0FEE-CE87-CF7091D3B0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593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7C5A3-2F76-3B03-08BB-1B79BBD89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Samospráva a stát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EF16A9-30E7-57FB-CFE8-EE5AFF85B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effectLst/>
                <a:ea typeface="Times New Roman" panose="02020603050405020304" pitchFamily="18" charset="0"/>
              </a:rPr>
              <a:t>Teoretické formulace podstaty samosprávy v zásadě vycházejí z vymezení tohoto fenoménu vůči moci centralizované, tj. </a:t>
            </a:r>
            <a:r>
              <a:rPr lang="cs-CZ" sz="3200" b="1" u="sng" dirty="0">
                <a:effectLst/>
                <a:ea typeface="Times New Roman" panose="02020603050405020304" pitchFamily="18" charset="0"/>
              </a:rPr>
              <a:t>moci státní.</a:t>
            </a:r>
            <a:r>
              <a:rPr lang="cs-CZ" sz="3200" u="sng" dirty="0">
                <a:effectLst/>
                <a:ea typeface="Times New Roman" panose="02020603050405020304" pitchFamily="18" charset="0"/>
              </a:rPr>
              <a:t> </a:t>
            </a:r>
            <a:endParaRPr lang="cs-CZ" sz="3200" u="sng" dirty="0"/>
          </a:p>
        </p:txBody>
      </p:sp>
    </p:spTree>
    <p:extLst>
      <p:ext uri="{BB962C8B-B14F-4D97-AF65-F5344CB8AC3E}">
        <p14:creationId xmlns:p14="http://schemas.microsoft.com/office/powerpoint/2010/main" val="64724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24CE4E-C996-6961-3EA9-241F31A29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Přehled přednášek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9EFAE9-21F4-15B2-22DC-AA7C9FA09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Stát a samospráva – úvod do problematiky (prof. Handrlica)</a:t>
            </a:r>
          </a:p>
          <a:p>
            <a:r>
              <a:rPr lang="cs-CZ" sz="3600" dirty="0"/>
              <a:t>Územní samospráva (prof. Handrlica)</a:t>
            </a:r>
          </a:p>
          <a:p>
            <a:r>
              <a:rPr lang="cs-CZ" sz="3600" dirty="0"/>
              <a:t>Profesní a zájmová samospráva (dr. Rajchl)</a:t>
            </a:r>
          </a:p>
        </p:txBody>
      </p:sp>
    </p:spTree>
    <p:extLst>
      <p:ext uri="{BB962C8B-B14F-4D97-AF65-F5344CB8AC3E}">
        <p14:creationId xmlns:p14="http://schemas.microsoft.com/office/powerpoint/2010/main" val="27792462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992FAA-9D6A-223E-5F39-6A65E56DB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Samospráva a stát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7D9939-BCAD-2508-039E-5FCCBB59D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Suverenitu státu nauka tradičně chápala nejenom ve smyslu mezinárodním jako nezávislost státní moci na moci jakéhokoliv jiného státu, ale také ve smyslu státoprávním jako </a:t>
            </a:r>
            <a:r>
              <a:rPr lang="cs-CZ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nezávislost státní moci na jakékoliv jiné moci v rámci samotného stát.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30024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C5002F-8E3A-C578-9E8B-F3B2786B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Samospráva a stát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E2A163-F88C-79CC-9A69-F080FC951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 uvedeného plynul následující postulát: samospráva nepředstavuje a ani nemůže představovat zdroj moci existující paralelně se státem, resp. vystupující v kontradikci ke státu.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80468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2ADF20-5122-1042-F888-BA7C1BCDA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Samospráva a stát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E78C48-8753-6FD9-54E5-90CC5E206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práva realizovaná prostřednictvím samosprávy se odvíjí vždy od státu jako od nositele suverénní moci.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8007290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009CD-4B4F-5C7E-0A2A-943235350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Samospráva a stát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B54BFA-56EE-75A2-84FC-CF36F1FFF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Úkolem samosprávy je vždy především napomáhat dosažení cílů, které ta která samosprávní korporace v zájmu svých členů sleduje. Samospráva je společenským svazkem (společenskou pospolitostí) a jako taková </a:t>
            </a:r>
            <a:r>
              <a:rPr lang="cs-CZ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nemá být státem omezována více, než je toho zapotřebí pro zajištění úkolů státu</a:t>
            </a: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Současně ovšem platí, že stejně jako jiné subjekty, činné v rámci státu, je i samospráva státní moci podřízena. </a:t>
            </a:r>
          </a:p>
        </p:txBody>
      </p:sp>
    </p:spTree>
    <p:extLst>
      <p:ext uri="{BB962C8B-B14F-4D97-AF65-F5344CB8AC3E}">
        <p14:creationId xmlns:p14="http://schemas.microsoft.com/office/powerpoint/2010/main" val="2901131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A3338-C693-17AB-DCC2-30FB8B0BC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Samospráva a stát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B91533-BF65-7A2B-9007-EBCD681AD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Tato podřízenost samosprávy </a:t>
            </a:r>
            <a:r>
              <a:rPr lang="cs-CZ" sz="3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vůči státu </a:t>
            </a:r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 projevuje následovně: </a:t>
            </a:r>
          </a:p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sz="4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 prvé, stát vykonává dohled nad dodržováním obecně závazných právních předpisů samosprávními korporacemi. 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7281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F120D-F801-4E04-86BC-91113E9BF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Samospráva a stát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4AA338-0E57-48B4-B181-9A6761FDE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 druhé, stát disponuje možností </a:t>
            </a:r>
            <a:r>
              <a:rPr lang="cs-CZ" sz="4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ingerovat</a:t>
            </a:r>
            <a:r>
              <a:rPr lang="cs-CZ" sz="4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vůči samosprávním korporacím takovým způsobem, aby aktivně plnily úkoly jím svěřené. </a:t>
            </a:r>
            <a:endParaRPr lang="cs-CZ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003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EB2DF-381F-8093-9ECC-69EAAA122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Samospráva a stát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6D4DD6-1B8E-909D-6810-360C0B15E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Za třetí, stát může do činnosti samosprávních korporací zasahovat i tím způsobem, že jim zamezí v určitém jednání (např. majetkovém jednání, vydání závazného předpisu), které by bylo v rozporu s veřejnými zájmy.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9529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F2930D-5F32-A62D-2EE7-4AD12EEA1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Samospráva a stát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8148E9-BE96-9A3F-3AA0-9FD84AC34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Lze tedy konstatovat: samosprávné korporace mají – stejně jako stát – své příslušníky i svou moc; od státu se ovšem liší tím, že tato moc nemá nikdy povahu moci samostatné, od státu neodvozené moci. 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3083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EC3E5-50E5-5620-F671-C0143DCDD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Samospráva a stát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93E58D-09E5-792B-91BF-E5F7CDB97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Přeshraniční spolupráce teritoriálních samosprávních korporací</a:t>
            </a:r>
          </a:p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Vytváření svazů teritoriálních samosprávních korporací mezi různými státy</a:t>
            </a:r>
          </a:p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Zahraniční působení územních samospráv</a:t>
            </a:r>
          </a:p>
        </p:txBody>
      </p:sp>
    </p:spTree>
    <p:extLst>
      <p:ext uri="{BB962C8B-B14F-4D97-AF65-F5344CB8AC3E}">
        <p14:creationId xmlns:p14="http://schemas.microsoft.com/office/powerpoint/2010/main" val="24275297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DAB54-50EC-119F-493B-F3741A334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Samospráva a stát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B09BAE-463D-B7F2-1490-8C61607FA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Samospráva je považována za výraz decentralizace výkonu veřejné moci.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Počátky nauky o decentralizaci přitom v kontinentální tradici nacházíme v nauce Pierra </a:t>
            </a: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Henriona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Pansey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*, podle které mají samosprávné korporace dvojí působnost: samostatnou a přenesenou. </a:t>
            </a:r>
          </a:p>
          <a:p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Pierre </a:t>
            </a: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Henrion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Pansey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(1742-1829), francouzský právník, soudce kasačního dvora, ministr justice v provizorní vládě po pádu napoleonského režimu (1814), autor díla „</a:t>
            </a: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pouvoir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municipal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des </a:t>
            </a: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biens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communaux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(1822).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15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9B122-90D2-6946-9954-0BF59CCAD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Opakování ze státovědy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B349C7-629C-E8F0-0F7D-EC922D4293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4551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1A07D-2E15-02E0-1598-3CDE9FF8E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Samospráva a stát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84B612-19CE-8BB2-7229-434B14FD0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Samosprávné korporaci je zřizovacím aktem svěřen podíl na výkonu veřejné moci, tj. oprávnění činit vrchnostenská jednání, zasahující do právních poměrů fyzických či právnických osob. Mluvíme o její </a:t>
            </a:r>
            <a:r>
              <a:rPr lang="cs-CZ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samostatné působnosti</a:t>
            </a:r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3118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86F2D-0C1D-4F08-1CFD-310999C1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Samospráva a stát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7FE8FB-5A32-BA63-5135-AE6F01410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tyto subjekty (korporace samosprávy) dochází k delegaci výkonu určitých veřejných záležitostí, jinak vykonávaných státem </a:t>
            </a:r>
            <a:r>
              <a:rPr lang="cs-CZ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(přenesená působnost)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8269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0B54CB-DA4F-11A8-E031-6DA6857AC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Samospráva a stát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246942-053A-EF58-0CC6-D57649EDC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Vztah samosprávy a státu je vztahem oboustranným: Samospráva nemůže vykonávat svojí moc bez státu, který je jejím původcem. Stát část moci korporacím samosprávy předává, protože sám nemůže celý rozsah správy efektivně vykonávat.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7983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27771-A9D3-1A66-D497-71BFB21FC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Existuje právo na samosprávu?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84671A-2FEC-C510-EE73-CFEEB577E9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4664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33825D-4D97-C31E-B6B3-AD0C2A451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Právo na samosprávu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C13E94-C0B7-9801-11F9-2E0396B88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Skutečností je, že zhruba v polovině 19. století bylo právo na samosprávu formulováno jako přirozenoprávní nárok, </a:t>
            </a:r>
            <a:r>
              <a:rPr lang="cs-CZ" sz="3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ekvivalentní</a:t>
            </a:r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přirozenému právu fyzických osob na život, osobní svobodu, rovnost před zákonem, nárok na odpor proti státu atd. (Karl </a:t>
            </a:r>
            <a:r>
              <a:rPr lang="cs-CZ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Rotteck</a:t>
            </a:r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Karl Theodor </a:t>
            </a:r>
            <a:r>
              <a:rPr lang="cs-CZ" sz="3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Welcker</a:t>
            </a:r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7382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63DC2C-5CAF-4906-7562-1392B5AB7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Právo na samosprávu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53F36E-00E0-1677-94C5-21F68F380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effectLst/>
                <a:ea typeface="Times New Roman" panose="02020603050405020304" pitchFamily="18" charset="0"/>
              </a:rPr>
              <a:t>Tyto přirozenoprávní teorie (</a:t>
            </a:r>
            <a:r>
              <a:rPr lang="cs-CZ" sz="3600" i="1" dirty="0" err="1">
                <a:effectLst/>
                <a:ea typeface="Times New Roman" panose="02020603050405020304" pitchFamily="18" charset="0"/>
              </a:rPr>
              <a:t>pouvoir</a:t>
            </a:r>
            <a:r>
              <a:rPr lang="cs-CZ" sz="3600" i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3600" i="1" dirty="0" err="1">
                <a:effectLst/>
                <a:ea typeface="Times New Roman" panose="02020603050405020304" pitchFamily="18" charset="0"/>
              </a:rPr>
              <a:t>municipal</a:t>
            </a:r>
            <a:r>
              <a:rPr lang="cs-CZ" sz="3600" dirty="0">
                <a:effectLst/>
                <a:ea typeface="Times New Roman" panose="02020603050405020304" pitchFamily="18" charset="0"/>
              </a:rPr>
              <a:t>) dovozovaly, že k hlavním oprávněním samosprávy patří právo spravovat vlastní jmění, právo svobodně volit vlastní zástupce, právo zřizovat vlastní policii. Skutečností je, že tyto teorie byly v průběhu 19. století široce recipovány i v pozitivním (psaném) právu; příkladem budiž belgická ústava z r. 1831.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27980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A1BE20-A778-3A1F-566E-93F119F4E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Právo na samosprávu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0D6BD4-F131-9C01-D154-A4A9DD524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Proti těmto názorům se vyhranila nauka, stojící na pozicích </a:t>
            </a:r>
            <a:r>
              <a:rPr lang="cs-CZ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pozitivněprávních</a:t>
            </a:r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podle které se jedná o </a:t>
            </a:r>
            <a:r>
              <a:rPr lang="cs-CZ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státem (ústavou) zaručené právo na samosprávu</a:t>
            </a:r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které je následně prováděno jednotlivými právními předpisy.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451827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87097A-475E-CFC0-D00D-BEDE23985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Právo na samosprávu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5C0691-2758-E283-D08D-113E360D5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Samospráva spočívá podle tohoto pojetí primárně v činnosti, tj. ve správě vlastních záležitostí. Stát samosprávu korporacím zaručuje a jednotlivé právní předpisy (zákony) vymezují, které záležitosti do samosprávy spadají, jak je samospráva vykonávána a jaký je její poměr k jiným subjektům veřejné správy. 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2797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463675-F622-8DB2-03BF-03668C370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Právo na samosprávu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39E0B4-4024-A2D1-115D-E2F2C4CFE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Charta stanovuje, že </a:t>
            </a:r>
            <a:r>
              <a:rPr lang="cs-CZ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ákladní pravomoci a odpovědnost místních společenství stanoví ústava nebo zákon. Místní společenství mají v rámci zákona plnou volnost uplatňovat svou iniciativu v jakékoli věci, která není vyňata z jejich působnosti ani svěřena jinému orgánu. Odpovědnost za věci veřejné obvykle ponesou především ty orgány, které jsou občanu nejblíže </a:t>
            </a: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(princip subsidiarity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45900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5C605E-DE96-3C76-48BE-AD014C11F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Právo na samosprávu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C02A2A-BC92-661E-8F9F-9E8827DAC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Pravomoci poskytnuté místním společenstvím jsou dle Charty zpravidla plné a výlučné.</a:t>
            </a: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Jiný orgán, ústřední či regionální, do nich může zasáhnout nebo je omezit jen stanoví-li tak zákon. </a:t>
            </a: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75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4269A1-95E7-BC4A-A3C8-A40CF0954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Opakování ze státovědy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CDA13E-722D-6ED4-2B3B-06B2E8610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Nauka státovědy v této souvislosti zvykla konstatovat, že samotný pojem samosprávy (něm. </a:t>
            </a:r>
            <a:r>
              <a:rPr lang="cs-CZ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Selbstverwaltung</a:t>
            </a: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je zřejmě odvozen z termínu „samostatná správa“ (něm. </a:t>
            </a:r>
            <a:r>
              <a:rPr lang="cs-CZ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die</a:t>
            </a:r>
            <a:r>
              <a:rPr lang="cs-CZ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selbständige</a:t>
            </a:r>
            <a:r>
              <a:rPr lang="cs-CZ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Verwaltung</a:t>
            </a: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), pod kterou se rozuměla v první řadě </a:t>
            </a:r>
            <a:r>
              <a:rPr lang="cs-CZ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správa majetku, prosta státní ingerence</a:t>
            </a: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11928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69D818-5CE9-39EB-9DE9-A1900DAFB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Právo na samosprávu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6EE4F1-3471-3D32-EE3C-82BF333EA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Charta stanovuje, že jakýkoli správní dozor nad místními společenstvími lze vykonávat jen tak a v takových případech, jak to stanoví ústava nebo zákon.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Jakýkoli správní dozor nad činností místních společenství běžně usiluje pouze o zajištění souladu se</a:t>
            </a: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zákonem a ústavními zásadami. 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5317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CF0EA-B46C-12F6-819C-7B75B02E9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Právo na samosprávu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02CFC2-2CF0-241F-0FCE-B370C8250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Charta dále stanovuje, že m</a:t>
            </a:r>
            <a:r>
              <a:rPr lang="cs-CZ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ístní společenství mají právo při výkonu svých pravomocí spolupracovat a v mezích zákona se k</a:t>
            </a:r>
            <a:r>
              <a:rPr lang="cs-C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plnění úkolů společného zájmu sdružovat s jinými místními společenstvími.</a:t>
            </a:r>
            <a:r>
              <a:rPr lang="cs-C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Každý stát má uznat právo místních společenství být členy sdružení na ochranu a k prosazování jejich</a:t>
            </a:r>
            <a:r>
              <a:rPr lang="cs-C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společných zájmů a členy mezinárodního sdružení místních společenství.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420057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2FB76-FB7E-E732-B0AF-B8C7A15B87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Děkuji Vám za pozornost!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C8A428-8658-DA7B-7E34-F1B742EA53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Prof. JUDr. Jakub Handrlica</a:t>
            </a:r>
          </a:p>
        </p:txBody>
      </p:sp>
    </p:spTree>
    <p:extLst>
      <p:ext uri="{BB962C8B-B14F-4D97-AF65-F5344CB8AC3E}">
        <p14:creationId xmlns:p14="http://schemas.microsoft.com/office/powerpoint/2010/main" val="3025509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08095-46C2-4FCF-A787-0F06938FE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Opakování ze státovědy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D8B882-2084-5592-CB57-1345179BF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Zejména v 19. stol. byl ve státovědě vlivný směr, identifikující </a:t>
            </a:r>
            <a:r>
              <a:rPr lang="cs-CZ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původ fenoménu samosprávy v anglickém modelu</a:t>
            </a:r>
            <a:r>
              <a:rPr lang="cs-CZ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který spočíval v distinkci mezi mocí krále a mocí parlamentu, reprezentující samosprávu lidu (</a:t>
            </a:r>
            <a:r>
              <a:rPr lang="cs-CZ" sz="32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self-govenment</a:t>
            </a:r>
            <a:r>
              <a:rPr lang="cs-CZ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 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220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60775A-0126-ADFD-4C4C-8A917EC45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Opakování ze státovědy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DCECCB-BE7F-6E58-D414-B7DAFD8B3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Existují tedy sice určité obecné rysy, kterými se fenomén samosprávy vyznačuje – </a:t>
            </a:r>
            <a:r>
              <a:rPr lang="cs-CZ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neexistuje ovšem jednotné (univerzální) toho, co samospráva je. 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221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F5400-33FC-D4B9-4517-4B7BA645F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Opakování ze státovědy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888EAE-CF37-0FEC-0060-F81BBFC4A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Jiří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Hoetzel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používal pojem samosprávy ve dvou významech: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 prvé, chápal samosprávu ve smyslu politickém jako „organizační princip státní, kdy (státní) správu neobstarávají jen úředníci, ale i živlové občanští – srovnej místní školní radu, okresní školní výbor a zemskou školní radu“. </a:t>
            </a:r>
            <a:r>
              <a:rPr lang="cs-CZ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tomto smyslu představuje samospráva zejména různé formy účasti veřejnosti na výkonu státní správy.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Jiří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Hoetzel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(1874-1961), profesor správního práva a správní vědy, děkan Právnické fakulty Univerzity Karlovy (1925-1926, 1938-1939), autor díla „Československé správní právo. Část všeobecná“ (1934).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5223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D25616-04DC-80D1-E440-D12FC811F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Opakování ze státovědy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6E355F-1AA4-C09B-6148-FB88632D1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 druhé, </a:t>
            </a:r>
            <a:r>
              <a:rPr lang="cs-CZ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Hoetzel</a:t>
            </a:r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chápal samosprávu ve smyslu právním a to tak, že „spravuje někdo jiný než stát, tj. veřejnoprávní svaz, protože u nás není samosprávy individuální. Samosprávný svaz má právo na kus veřejné správy, který může hájiti proti </a:t>
            </a:r>
            <a:r>
              <a:rPr lang="cs-CZ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obmezivým</a:t>
            </a:r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zásahům i u </a:t>
            </a:r>
            <a:r>
              <a:rPr lang="cs-CZ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nejv</a:t>
            </a:r>
            <a: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správního soudu.“ </a:t>
            </a:r>
            <a:r>
              <a:rPr lang="cs-CZ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Samospráva ve smyslu právním tak byla naukou chápána jako protiklad státní správy.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42797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6AF5F9-F2A8-686E-3C7A-E75DB115E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Opakování ze státovědy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00B9D4-9B0C-5F21-F9DD-AD68AB999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Hoetzel</a:t>
            </a:r>
            <a:r>
              <a:rPr lang="cs-CZ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dělil samosprávu na:</a:t>
            </a:r>
          </a:p>
          <a:p>
            <a:r>
              <a:rPr lang="cs-CZ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</a:t>
            </a:r>
            <a:r>
              <a:rPr lang="cs-CZ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samosprávu územní (teritoriální, dříve označovanou také jako samospráva místní) a </a:t>
            </a:r>
          </a:p>
          <a:p>
            <a:r>
              <a:rPr lang="cs-CZ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cs-CZ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samosprávu zájmovou. 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9396071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1705</Words>
  <Application>Microsoft Office PowerPoint</Application>
  <PresentationFormat>Širokoúhlá obrazovka</PresentationFormat>
  <Paragraphs>94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Times New Roman</vt:lpstr>
      <vt:lpstr>Motiv Office</vt:lpstr>
      <vt:lpstr>Stát a samospráva - úvod do problematiky</vt:lpstr>
      <vt:lpstr>Přehled přednášek</vt:lpstr>
      <vt:lpstr>Opakování ze státovědy</vt:lpstr>
      <vt:lpstr>Opakování ze státovědy</vt:lpstr>
      <vt:lpstr>Opakování ze státovědy</vt:lpstr>
      <vt:lpstr>Opakování ze státovědy</vt:lpstr>
      <vt:lpstr>Opakování ze státovědy</vt:lpstr>
      <vt:lpstr>Opakování ze státovědy</vt:lpstr>
      <vt:lpstr>Opakování ze státovědy</vt:lpstr>
      <vt:lpstr>Opakování ze státovědy</vt:lpstr>
      <vt:lpstr>Opakování ze státovědy</vt:lpstr>
      <vt:lpstr>Opakování ze státovědy</vt:lpstr>
      <vt:lpstr>Opakování ze státovědy</vt:lpstr>
      <vt:lpstr>Opakování ze státovědy</vt:lpstr>
      <vt:lpstr>Opakování ze státovědy</vt:lpstr>
      <vt:lpstr>Opakování ze státovědy</vt:lpstr>
      <vt:lpstr>Opakování ze státovědy</vt:lpstr>
      <vt:lpstr>Samospráva a stát</vt:lpstr>
      <vt:lpstr>Samospráva a stát</vt:lpstr>
      <vt:lpstr>Samospráva a stát</vt:lpstr>
      <vt:lpstr>Samospráva a stát</vt:lpstr>
      <vt:lpstr>Samospráva a stát</vt:lpstr>
      <vt:lpstr>Samospráva a stát</vt:lpstr>
      <vt:lpstr>Samospráva a stát</vt:lpstr>
      <vt:lpstr>Samospráva a stát</vt:lpstr>
      <vt:lpstr>Samospráva a stát</vt:lpstr>
      <vt:lpstr>Samospráva a stát</vt:lpstr>
      <vt:lpstr>Samospráva a stát</vt:lpstr>
      <vt:lpstr>Samospráva a stát</vt:lpstr>
      <vt:lpstr>Samospráva a stát</vt:lpstr>
      <vt:lpstr>Samospráva a stát</vt:lpstr>
      <vt:lpstr>Samospráva a stát</vt:lpstr>
      <vt:lpstr>Existuje právo na samosprávu? </vt:lpstr>
      <vt:lpstr>Právo na samosprávu</vt:lpstr>
      <vt:lpstr>Právo na samosprávu</vt:lpstr>
      <vt:lpstr>Právo na samosprávu</vt:lpstr>
      <vt:lpstr>Právo na samosprávu</vt:lpstr>
      <vt:lpstr>Právo na samosprávu</vt:lpstr>
      <vt:lpstr>Právo na samosprávu</vt:lpstr>
      <vt:lpstr>Právo na samosprávu</vt:lpstr>
      <vt:lpstr>Právo na samosprávu</vt:lpstr>
      <vt:lpstr>Děkuji Vám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správního práva</dc:title>
  <dc:creator>Handrlica Jakub</dc:creator>
  <cp:lastModifiedBy>Handrlica Jakub</cp:lastModifiedBy>
  <cp:revision>18</cp:revision>
  <cp:lastPrinted>2023-02-16T09:48:37Z</cp:lastPrinted>
  <dcterms:created xsi:type="dcterms:W3CDTF">2023-02-15T15:07:53Z</dcterms:created>
  <dcterms:modified xsi:type="dcterms:W3CDTF">2024-04-09T07:34:46Z</dcterms:modified>
</cp:coreProperties>
</file>