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831D1CF-D1FC-4F9C-BEFA-77812E6E94A7}" type="datetimeFigureOut">
              <a:rPr lang="cs-CZ" smtClean="0"/>
              <a:t>8. 10. 2017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9B65F4-ADDC-49E9-A69D-21ADD252342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Počátky moderního státu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96944" cy="2495128"/>
          </a:xfrm>
        </p:spPr>
        <p:txBody>
          <a:bodyPr/>
          <a:lstStyle/>
          <a:p>
            <a:r>
              <a:rPr lang="cs-CZ" dirty="0" smtClean="0"/>
              <a:t>Uhry a stát mezi Marií Terezií a Josefem II.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 jako základ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Zemědělství vs. průmysl</a:t>
            </a:r>
          </a:p>
          <a:p>
            <a:r>
              <a:rPr lang="cs-CZ" dirty="0" smtClean="0"/>
              <a:t>Urbariální patent</a:t>
            </a:r>
          </a:p>
          <a:p>
            <a:r>
              <a:rPr lang="cs-CZ" dirty="0" smtClean="0"/>
              <a:t>Modernizace</a:t>
            </a:r>
          </a:p>
          <a:p>
            <a:r>
              <a:rPr lang="cs-CZ" dirty="0" smtClean="0"/>
              <a:t>Školství – vzdělávací systém nezávislý od církve!</a:t>
            </a:r>
          </a:p>
          <a:p>
            <a:r>
              <a:rPr lang="cs-CZ" dirty="0" smtClean="0"/>
              <a:t>Finance</a:t>
            </a:r>
          </a:p>
          <a:p>
            <a:endParaRPr lang="cs-CZ" dirty="0"/>
          </a:p>
        </p:txBody>
      </p:sp>
      <p:pic>
        <p:nvPicPr>
          <p:cNvPr id="5" name="Zástupný symbol pro obsah 4" descr="skolnidochazk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76675"/>
            <a:ext cx="4038600" cy="36650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Příprava, spoluvladař, nikoliv jen 1780-1790</a:t>
            </a:r>
          </a:p>
          <a:p>
            <a:r>
              <a:rPr lang="cs-CZ" dirty="0" smtClean="0"/>
              <a:t>Vztah k uherské koruně</a:t>
            </a:r>
          </a:p>
          <a:p>
            <a:r>
              <a:rPr lang="cs-CZ" dirty="0" smtClean="0"/>
              <a:t>Snaha o státní správu navzdory feudální logice</a:t>
            </a:r>
          </a:p>
          <a:p>
            <a:r>
              <a:rPr lang="cs-CZ" dirty="0" smtClean="0"/>
              <a:t>Probudil vlastenectví…</a:t>
            </a:r>
            <a:endParaRPr lang="cs-CZ" dirty="0"/>
          </a:p>
        </p:txBody>
      </p:sp>
      <p:pic>
        <p:nvPicPr>
          <p:cNvPr id="5" name="Zástupný symbol pro obsah 4" descr="200px-Joseph_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772816"/>
            <a:ext cx="1943151" cy="40611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zásahu reforem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Církev – útok proti její moci</a:t>
            </a:r>
          </a:p>
          <a:p>
            <a:r>
              <a:rPr lang="cs-CZ" dirty="0" smtClean="0"/>
              <a:t>Jazyk – prosazování úředního jazyka – němčiny</a:t>
            </a:r>
          </a:p>
          <a:p>
            <a:r>
              <a:rPr lang="cs-CZ" dirty="0" smtClean="0"/>
              <a:t>Půda a lidé – zásah do majetku</a:t>
            </a:r>
          </a:p>
          <a:p>
            <a:r>
              <a:rPr lang="cs-CZ" dirty="0" smtClean="0"/>
              <a:t>Úřady – struktura státní správy</a:t>
            </a:r>
          </a:p>
          <a:p>
            <a:endParaRPr lang="cs-CZ" dirty="0"/>
          </a:p>
        </p:txBody>
      </p:sp>
      <p:pic>
        <p:nvPicPr>
          <p:cNvPr id="5" name="Zástupný symbol pro obsah 4" descr="36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14343"/>
            <a:ext cx="4038600" cy="25897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Neúspěch reforem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Odpor</a:t>
            </a:r>
          </a:p>
          <a:p>
            <a:r>
              <a:rPr lang="cs-CZ" dirty="0" smtClean="0"/>
              <a:t>Odvolání reforem</a:t>
            </a:r>
          </a:p>
          <a:p>
            <a:r>
              <a:rPr lang="cs-CZ" dirty="0" smtClean="0"/>
              <a:t>Smrt císaře</a:t>
            </a:r>
          </a:p>
          <a:p>
            <a:r>
              <a:rPr lang="cs-CZ" dirty="0" smtClean="0"/>
              <a:t>Leopold II.</a:t>
            </a:r>
          </a:p>
          <a:p>
            <a:pPr lvl="1"/>
            <a:r>
              <a:rPr lang="cs-CZ" dirty="0" smtClean="0"/>
              <a:t>Komise</a:t>
            </a:r>
          </a:p>
          <a:p>
            <a:r>
              <a:rPr lang="cs-CZ" dirty="0" smtClean="0"/>
              <a:t>Důsledky osvícenectví</a:t>
            </a:r>
          </a:p>
          <a:p>
            <a:r>
              <a:rPr lang="cs-CZ" dirty="0" smtClean="0"/>
              <a:t>Zakonzervování stavu</a:t>
            </a:r>
            <a:endParaRPr lang="cs-CZ" dirty="0"/>
          </a:p>
        </p:txBody>
      </p:sp>
      <p:pic>
        <p:nvPicPr>
          <p:cNvPr id="5" name="Zástupný symbol pro obsah 4" descr="Leopold_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186938" cy="40474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Zrození nacionalismu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natio</a:t>
            </a:r>
            <a:r>
              <a:rPr lang="cs-CZ" dirty="0" smtClean="0"/>
              <a:t> </a:t>
            </a:r>
            <a:r>
              <a:rPr lang="cs-CZ" dirty="0" err="1" smtClean="0"/>
              <a:t>hungarica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Matej</a:t>
            </a:r>
            <a:r>
              <a:rPr lang="cs-CZ" dirty="0" smtClean="0"/>
              <a:t> Bel</a:t>
            </a:r>
          </a:p>
          <a:p>
            <a:r>
              <a:rPr lang="cs-CZ" dirty="0" smtClean="0"/>
              <a:t>Adam František </a:t>
            </a:r>
            <a:r>
              <a:rPr lang="cs-CZ" dirty="0" err="1" smtClean="0"/>
              <a:t>Kollár</a:t>
            </a:r>
            <a:endParaRPr lang="cs-CZ" dirty="0" smtClean="0"/>
          </a:p>
          <a:p>
            <a:r>
              <a:rPr lang="cs-CZ" dirty="0" smtClean="0"/>
              <a:t>Ján Baltazar </a:t>
            </a:r>
            <a:r>
              <a:rPr lang="cs-CZ" dirty="0" err="1" smtClean="0"/>
              <a:t>Magin</a:t>
            </a:r>
            <a:r>
              <a:rPr lang="cs-CZ" dirty="0" smtClean="0"/>
              <a:t> 1723</a:t>
            </a:r>
          </a:p>
          <a:p>
            <a:pPr lvl="1"/>
            <a:r>
              <a:rPr lang="cs-CZ" dirty="0" smtClean="0"/>
              <a:t>Apologie</a:t>
            </a:r>
          </a:p>
          <a:p>
            <a:r>
              <a:rPr lang="cs-CZ" dirty="0" smtClean="0"/>
              <a:t>Dějiny – </a:t>
            </a:r>
            <a:r>
              <a:rPr lang="cs-CZ" dirty="0" err="1" smtClean="0"/>
              <a:t>Juraj</a:t>
            </a:r>
            <a:r>
              <a:rPr lang="cs-CZ" dirty="0" smtClean="0"/>
              <a:t> Papánek 1780</a:t>
            </a:r>
          </a:p>
        </p:txBody>
      </p:sp>
      <p:pic>
        <p:nvPicPr>
          <p:cNvPr id="5" name="Zástupný symbol pro obsah 4" descr="a_papan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85812" y="1646238"/>
            <a:ext cx="2563376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Mír 1711</a:t>
            </a:r>
          </a:p>
          <a:p>
            <a:r>
              <a:rPr lang="cs-CZ" dirty="0" smtClean="0"/>
              <a:t>Uklidnění po vnitřních sporech</a:t>
            </a:r>
          </a:p>
          <a:p>
            <a:r>
              <a:rPr lang="cs-CZ" dirty="0" smtClean="0"/>
              <a:t>Konec akutního tureckého nebezpečí</a:t>
            </a:r>
          </a:p>
          <a:p>
            <a:r>
              <a:rPr lang="cs-CZ" dirty="0" smtClean="0"/>
              <a:t>Osvícenectví</a:t>
            </a:r>
            <a:endParaRPr lang="cs-CZ" dirty="0"/>
          </a:p>
        </p:txBody>
      </p:sp>
      <p:pic>
        <p:nvPicPr>
          <p:cNvPr id="5" name="Zástupný symbol pro obsah 4" descr="sedmihradsk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647306" cy="40451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momenty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r>
              <a:rPr lang="cs-CZ" dirty="0" smtClean="0"/>
              <a:t>Protiklady uvnitř území</a:t>
            </a:r>
          </a:p>
          <a:p>
            <a:r>
              <a:rPr lang="cs-CZ" dirty="0" smtClean="0"/>
              <a:t>Stav populace na počátku 18. století</a:t>
            </a:r>
          </a:p>
          <a:p>
            <a:r>
              <a:rPr lang="cs-CZ" dirty="0" smtClean="0"/>
              <a:t>Nedůvěra – Habsburkové vs. šlechta</a:t>
            </a:r>
          </a:p>
          <a:p>
            <a:r>
              <a:rPr lang="cs-CZ" dirty="0" smtClean="0"/>
              <a:t>Mír 1711</a:t>
            </a:r>
          </a:p>
          <a:p>
            <a:r>
              <a:rPr lang="cs-CZ" dirty="0" smtClean="0"/>
              <a:t>Šlechta</a:t>
            </a:r>
            <a:endParaRPr lang="cs-CZ" dirty="0"/>
          </a:p>
        </p:txBody>
      </p:sp>
      <p:pic>
        <p:nvPicPr>
          <p:cNvPr id="5" name="Zástupný symbol pro obsah 4" descr="satmarskym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56029"/>
            <a:ext cx="4038600" cy="25063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Panovník a 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Spor o kompetence</a:t>
            </a:r>
          </a:p>
          <a:p>
            <a:r>
              <a:rPr lang="cs-CZ" dirty="0" smtClean="0"/>
              <a:t>Karel VI.</a:t>
            </a:r>
          </a:p>
          <a:p>
            <a:r>
              <a:rPr lang="cs-CZ" dirty="0" smtClean="0"/>
              <a:t>Sněm 1712 – postoj šlechty</a:t>
            </a:r>
          </a:p>
          <a:p>
            <a:r>
              <a:rPr lang="cs-CZ" dirty="0" smtClean="0"/>
              <a:t>Armáda a finance</a:t>
            </a:r>
          </a:p>
          <a:p>
            <a:r>
              <a:rPr lang="cs-CZ" dirty="0" smtClean="0"/>
              <a:t>Královská místodržitelská rada</a:t>
            </a:r>
          </a:p>
          <a:p>
            <a:r>
              <a:rPr lang="cs-CZ" dirty="0" smtClean="0"/>
              <a:t>Víra</a:t>
            </a:r>
            <a:endParaRPr lang="cs-CZ" dirty="0"/>
          </a:p>
        </p:txBody>
      </p:sp>
      <p:pic>
        <p:nvPicPr>
          <p:cNvPr id="5" name="Zástupný symbol pro obsah 4" descr="Karel VI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300" y="2028031"/>
            <a:ext cx="3200400" cy="37623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Pragmatická sankce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1713</a:t>
            </a:r>
          </a:p>
          <a:p>
            <a:r>
              <a:rPr lang="cs-CZ" dirty="0" smtClean="0"/>
              <a:t>Podstata dekretu</a:t>
            </a:r>
          </a:p>
          <a:p>
            <a:r>
              <a:rPr lang="cs-CZ" dirty="0" smtClean="0"/>
              <a:t>Vyjednávání o přijetí</a:t>
            </a:r>
          </a:p>
          <a:p>
            <a:r>
              <a:rPr lang="cs-CZ" dirty="0" smtClean="0"/>
              <a:t>Mezinárodní situace</a:t>
            </a:r>
          </a:p>
          <a:p>
            <a:r>
              <a:rPr lang="cs-CZ" dirty="0" smtClean="0"/>
              <a:t>Situace v říši</a:t>
            </a:r>
          </a:p>
          <a:p>
            <a:r>
              <a:rPr lang="cs-CZ" dirty="0" smtClean="0"/>
              <a:t>Jednání v Uhrách 1722</a:t>
            </a:r>
            <a:endParaRPr lang="cs-CZ" dirty="0"/>
          </a:p>
        </p:txBody>
      </p:sp>
      <p:pic>
        <p:nvPicPr>
          <p:cNvPr id="5" name="Zástupný symbol pro obsah 4" descr="350px-Pragmatica_San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268216" cy="30243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šlechty v Uhrách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248473"/>
          </a:xfrm>
        </p:spPr>
        <p:txBody>
          <a:bodyPr/>
          <a:lstStyle/>
          <a:p>
            <a:r>
              <a:rPr lang="cs-CZ" dirty="0" smtClean="0"/>
              <a:t>Velké rody</a:t>
            </a:r>
          </a:p>
          <a:p>
            <a:pPr lvl="1"/>
            <a:r>
              <a:rPr lang="cs-CZ" dirty="0" smtClean="0"/>
              <a:t>Tradiční</a:t>
            </a:r>
          </a:p>
          <a:p>
            <a:pPr lvl="1"/>
            <a:r>
              <a:rPr lang="cs-CZ" dirty="0" smtClean="0"/>
              <a:t>nové</a:t>
            </a:r>
          </a:p>
          <a:p>
            <a:r>
              <a:rPr lang="cs-CZ" dirty="0" smtClean="0"/>
              <a:t>Sídla</a:t>
            </a:r>
          </a:p>
          <a:p>
            <a:r>
              <a:rPr lang="cs-CZ" dirty="0" smtClean="0"/>
              <a:t>Vztah k dalším stavům</a:t>
            </a:r>
          </a:p>
          <a:p>
            <a:r>
              <a:rPr lang="cs-CZ" dirty="0" smtClean="0"/>
              <a:t>„odcizení“</a:t>
            </a:r>
          </a:p>
          <a:p>
            <a:endParaRPr lang="cs-CZ" dirty="0"/>
          </a:p>
        </p:txBody>
      </p:sp>
      <p:pic>
        <p:nvPicPr>
          <p:cNvPr id="5" name="Zástupný symbol pro obsah 4" descr="slide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282739"/>
            <a:ext cx="6502760" cy="24140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Marie Terezie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Kritická situace nástupu</a:t>
            </a:r>
          </a:p>
          <a:p>
            <a:r>
              <a:rPr lang="cs-CZ" dirty="0" smtClean="0"/>
              <a:t>Válka</a:t>
            </a:r>
          </a:p>
          <a:p>
            <a:r>
              <a:rPr lang="cs-CZ" dirty="0" smtClean="0"/>
              <a:t>Vztah Uher k panovnici</a:t>
            </a:r>
          </a:p>
          <a:p>
            <a:r>
              <a:rPr lang="cs-CZ" dirty="0" smtClean="0"/>
              <a:t>1741 – pragmatismus Uher</a:t>
            </a:r>
          </a:p>
          <a:p>
            <a:r>
              <a:rPr lang="cs-CZ" dirty="0" smtClean="0"/>
              <a:t>Role Uher v soustátí</a:t>
            </a:r>
            <a:endParaRPr lang="cs-CZ" dirty="0"/>
          </a:p>
        </p:txBody>
      </p:sp>
      <p:pic>
        <p:nvPicPr>
          <p:cNvPr id="5" name="Zástupný symbol pro obsah 4" descr="terkauh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349158" cy="460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a Uhry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Role státu</a:t>
            </a:r>
          </a:p>
          <a:p>
            <a:r>
              <a:rPr lang="cs-CZ" dirty="0" smtClean="0"/>
              <a:t>Reforma státu</a:t>
            </a:r>
          </a:p>
          <a:p>
            <a:r>
              <a:rPr lang="cs-CZ" dirty="0" smtClean="0"/>
              <a:t>Clo</a:t>
            </a:r>
          </a:p>
          <a:p>
            <a:r>
              <a:rPr lang="cs-CZ" dirty="0" smtClean="0"/>
              <a:t>Manufaktury</a:t>
            </a:r>
          </a:p>
          <a:p>
            <a:r>
              <a:rPr lang="cs-CZ" dirty="0" smtClean="0"/>
              <a:t>Daně</a:t>
            </a:r>
          </a:p>
          <a:p>
            <a:r>
              <a:rPr lang="cs-CZ" dirty="0" smtClean="0"/>
              <a:t>Armáda</a:t>
            </a:r>
            <a:endParaRPr lang="cs-CZ" dirty="0"/>
          </a:p>
        </p:txBody>
      </p:sp>
      <p:pic>
        <p:nvPicPr>
          <p:cNvPr id="5" name="Zástupný symbol pro obsah 4" descr="Maria_Theresa-coronation-1741-Pressburg-Hert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276872"/>
            <a:ext cx="3910955" cy="28226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Osvícenský despotismus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Ideové předpoklady</a:t>
            </a:r>
          </a:p>
          <a:p>
            <a:r>
              <a:rPr lang="cs-CZ" dirty="0" smtClean="0"/>
              <a:t>Dílo Adam </a:t>
            </a:r>
            <a:r>
              <a:rPr lang="cs-CZ" dirty="0" err="1"/>
              <a:t>K</a:t>
            </a:r>
            <a:r>
              <a:rPr lang="cs-CZ" dirty="0" err="1" smtClean="0"/>
              <a:t>ollára</a:t>
            </a:r>
            <a:r>
              <a:rPr lang="cs-CZ" dirty="0" smtClean="0"/>
              <a:t> 1764</a:t>
            </a:r>
          </a:p>
          <a:p>
            <a:r>
              <a:rPr lang="cs-CZ" dirty="0" smtClean="0"/>
              <a:t>Vláda pomocí dekretů</a:t>
            </a:r>
          </a:p>
          <a:p>
            <a:r>
              <a:rPr lang="cs-CZ" dirty="0" smtClean="0"/>
              <a:t>Kancléř </a:t>
            </a:r>
            <a:r>
              <a:rPr lang="cs-CZ" dirty="0" err="1" smtClean="0"/>
              <a:t>Kounic</a:t>
            </a:r>
            <a:endParaRPr lang="cs-CZ" dirty="0" smtClean="0"/>
          </a:p>
          <a:p>
            <a:r>
              <a:rPr lang="cs-CZ" dirty="0" smtClean="0"/>
              <a:t>Pietisté</a:t>
            </a:r>
          </a:p>
          <a:p>
            <a:r>
              <a:rPr lang="cs-CZ" dirty="0" smtClean="0"/>
              <a:t>Vzdělání</a:t>
            </a:r>
            <a:endParaRPr lang="cs-CZ" dirty="0"/>
          </a:p>
        </p:txBody>
      </p:sp>
      <p:pic>
        <p:nvPicPr>
          <p:cNvPr id="5" name="Zástupný symbol pro obsah 4" descr="1200px-Jean-Etienne_Liotard_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0906" y="1646238"/>
            <a:ext cx="3653187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</TotalTime>
  <Words>251</Words>
  <Application>Microsoft Office PowerPoint</Application>
  <PresentationFormat>Předvádění na obrazovce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Lití písma</vt:lpstr>
      <vt:lpstr>Počátky moderního státu</vt:lpstr>
      <vt:lpstr>Předpoklady</vt:lpstr>
      <vt:lpstr>Klíčové momenty</vt:lpstr>
      <vt:lpstr>Panovník a stavy</vt:lpstr>
      <vt:lpstr>Pragmatická sankce</vt:lpstr>
      <vt:lpstr>Situace šlechty v Uhrách</vt:lpstr>
      <vt:lpstr>Marie Terezie</vt:lpstr>
      <vt:lpstr>Stát a Uhry</vt:lpstr>
      <vt:lpstr>Osvícenský despotismus</vt:lpstr>
      <vt:lpstr>Půda jako základ </vt:lpstr>
      <vt:lpstr>Josef II.</vt:lpstr>
      <vt:lpstr>Oblasti zásahu reforem</vt:lpstr>
      <vt:lpstr>Neúspěch reforem</vt:lpstr>
      <vt:lpstr>Zrození nacionalismu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Počátky moderního státu</dc:title>
  <dc:creator>Mstehlik</dc:creator>
  <cp:lastModifiedBy>Mstehlik</cp:lastModifiedBy>
  <cp:revision>3</cp:revision>
  <dcterms:created xsi:type="dcterms:W3CDTF">2017-10-08T11:24:01Z</dcterms:created>
  <dcterms:modified xsi:type="dcterms:W3CDTF">2017-10-08T11:54:24Z</dcterms:modified>
</cp:coreProperties>
</file>