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6" r:id="rId3"/>
    <p:sldId id="315" r:id="rId4"/>
    <p:sldId id="318" r:id="rId5"/>
    <p:sldId id="319" r:id="rId6"/>
    <p:sldId id="320" r:id="rId7"/>
    <p:sldId id="321" r:id="rId8"/>
    <p:sldId id="322" r:id="rId9"/>
    <p:sldId id="317" r:id="rId10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8A6BC-B031-4ECA-B6F6-4D19D568ADA3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4DD6F-56F4-4F62-A8BA-C3CFB865AB4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9768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68E99-1302-CED9-B7D7-26F97675C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11F6DC-B082-9DF6-19DE-FBFC586BF4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DB435D-BF77-867A-0B7A-B1FB47D416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Best to think about early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62B57-2128-D629-6B13-7DDEA0D2E2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4DD6F-56F4-4F62-A8BA-C3CFB865AB44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483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8FD6C-C2CD-270C-CC18-922D24784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2C5416-FAF8-9343-DCB5-E2CBA2ACEA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A0E3C1-B1CB-A086-7F90-1CCBB9B491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Best to think about early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B70DE0-39DC-3C5B-6FFF-1C508A492B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4DD6F-56F4-4F62-A8BA-C3CFB865AB44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874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8FD3E-81F9-E10E-1E60-A96A55195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EDDAB-B13F-C4B6-9392-5CD33E6AE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6BEA0-CAAC-FD9A-4419-221FF46F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AFB7D-FD5D-9A99-4DA0-D0588395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48823-93BE-E8E5-2C57-F7FEE4B45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8872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0D48E-7517-08C2-50B5-5646E068C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810DF-CCAF-DFCE-CD4F-3F35C52BF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60E36-5140-815F-27C9-157663A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7D206-E7E0-F417-B724-8E45C1FBB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E6229-14C2-9326-B15D-0A6846C1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0955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D7606A-81FB-B5C6-83F0-8DBE21448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72E6A-22C3-8B93-6BE8-58ACF2276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9350B-1654-D61B-C094-83E50315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D70FE-1697-AF1D-A3E2-EBA25A81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2440D-6E0F-4733-B171-BCBA6DF5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2484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5346-A158-6C07-CAED-C70DD1E2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3E9C3-150D-9B22-D06B-664F6AD2C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F6CD4-451E-7495-1E48-ABFB4BA6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CF71B-F0AE-79DC-576E-7FFC63DC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C9ACF-0847-858A-2484-4E08A454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349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D3B0-1076-522D-ADB6-78264C36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7FD20-C619-85C9-DF6E-5C43EFE92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2B3DF-E4FD-D2BF-C298-38118D8AB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B1941-657D-9935-8E1D-8B2E33AE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93280-D2C1-6C97-9636-A71C083E6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4143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0A99-48C0-B662-6681-F689AD963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F6D4-C5F2-E92E-BBD1-EB5FDB847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18B2D-877A-0C72-747C-E7BAD715B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BFB8B-1AE0-4C1D-1A70-AA00A415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BEB2A6-FF4B-707E-40B9-39BCF001B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69EE5-641B-F57F-2385-412C2CB9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0942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67C9-98CD-678C-B3F8-22FDFCF9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C5FD7-21E4-1C5F-E0BA-AC6C5230A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2E6A6-9BB6-2986-53C4-80C9A94BD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375FD-A33F-013A-FF73-9B11BF973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9014B2-C223-9A4A-999A-211AFDEFE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108762-6942-A152-B260-AB6EB69B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89E098-F316-9ACC-67DF-94C02B126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39F8CB-5728-3FCF-F0BF-D9D9FEA4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0158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427CE-169F-1895-560F-B2DE95919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73AD7E-97B5-BAEB-1093-E699159C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C2F75-D05A-5F31-BC39-78A494C8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76DF0E-04AF-65E5-5D9C-F2630859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5399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004FB4-D714-1AA6-29FA-3E9CD2E6E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7CF621-B1CD-49B1-3C94-FCBBF34D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D93AA-28DB-1402-6A24-FEE94C1E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8041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CDAF1-85AE-4500-A996-187A0ECC3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56084-0046-6792-175E-B82027D6A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17C49-44CB-3AB5-2750-5E46761CC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446D7-49AF-D18D-19A6-EEAB6CA4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7F859-ED0A-0A4E-E521-5D3A43643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C8709-F9FE-E724-9A66-24507525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9212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FDC0B-35EF-2559-416B-CCE3CA74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9CA005-33E6-3B29-EB2E-3CA4E47357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19B75-CC9F-3D57-A601-A9842920A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57234-0A65-3503-7136-0324E482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1A02C-CE11-70EB-875C-1F45340BE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47551-8907-A0E0-0098-32E235699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4898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58FE1-A1E2-9C32-7375-6281121B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FE05A-434E-E208-A6FF-08334E44D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ABDFF-AAA5-15EF-84EF-808FF067F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1E3AED-5084-4A6C-A661-E3B8D2C0387C}" type="datetimeFigureOut">
              <a:rPr lang="LID4096" smtClean="0"/>
              <a:t>03/05/2025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3783D-61E5-8979-C84B-78833B9D1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985A1-1E6E-ECA4-DE75-0C7AC1D61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D8EF8B-C4E6-47D8-B0E9-C88874DE3D0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441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9kxoL2RtjaS2crWzEiaqRANsSKwtkF7j2Rz6hOBmLeQ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6C162-44A0-45B9-A03A-0AA70C87B8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Psychology in Architecture</a:t>
            </a:r>
            <a:br>
              <a:rPr lang="en-GB" dirty="0"/>
            </a:br>
            <a:r>
              <a:rPr lang="en-GB" b="1" dirty="0"/>
              <a:t>Group tasks</a:t>
            </a:r>
            <a:endParaRPr lang="LID4096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1D575-0684-C5E2-49AD-3004F38D77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GB" dirty="0"/>
          </a:p>
          <a:p>
            <a:pPr algn="r"/>
            <a:r>
              <a:rPr lang="en-GB" dirty="0"/>
              <a:t>Richard Jedon</a:t>
            </a:r>
          </a:p>
          <a:p>
            <a:pPr algn="r"/>
            <a:r>
              <a:rPr lang="en-GB" dirty="0"/>
              <a:t>18 / 02 / 2025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5869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E7323-7571-58CC-DD05-8A307F816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902BC-4072-93C8-989F-CD75FD7B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you need to do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77D71-2091-EB8F-9AAD-D3645115A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1. Semestral tasks: </a:t>
            </a:r>
          </a:p>
          <a:p>
            <a:pPr marL="914400" lvl="1" indent="-457200">
              <a:lnSpc>
                <a:spcPct val="150000"/>
              </a:lnSpc>
              <a:buAutoNum type="alphaLcParenR"/>
            </a:pPr>
            <a:r>
              <a:rPr lang="en-US" sz="2600" dirty="0"/>
              <a:t>Group presentation – 20-30 mins</a:t>
            </a:r>
            <a:endParaRPr lang="en-US" dirty="0"/>
          </a:p>
          <a:p>
            <a:pPr lvl="2">
              <a:lnSpc>
                <a:spcPct val="150000"/>
              </a:lnSpc>
            </a:pPr>
            <a:r>
              <a:rPr lang="en-US" sz="1900" dirty="0">
                <a:effectLst/>
                <a:latin typeface="Arial" panose="020B0604020202020204" pitchFamily="34" charset="0"/>
              </a:rPr>
              <a:t>Choose one topic (from </a:t>
            </a:r>
            <a:r>
              <a:rPr lang="en-US" sz="1900" dirty="0">
                <a:latin typeface="Arial" panose="020B0604020202020204" pitchFamily="34" charset="0"/>
              </a:rPr>
              <a:t>class 3</a:t>
            </a:r>
            <a:r>
              <a:rPr lang="en-US" sz="1900" dirty="0">
                <a:effectLst/>
                <a:latin typeface="Arial" panose="020B0604020202020204" pitchFamily="34" charset="0"/>
              </a:rPr>
              <a:t> onwards), in groups of 3-4 (</a:t>
            </a:r>
            <a:r>
              <a:rPr lang="en-US" sz="1900" dirty="0" err="1">
                <a:effectLst/>
                <a:latin typeface="Arial" panose="020B0604020202020204" pitchFamily="34" charset="0"/>
              </a:rPr>
              <a:t>cca</a:t>
            </a:r>
            <a:r>
              <a:rPr lang="en-US" sz="1900" dirty="0">
                <a:effectLst/>
                <a:latin typeface="Arial" panose="020B0604020202020204" pitchFamily="34" charset="0"/>
              </a:rPr>
              <a:t> 5 mins each)</a:t>
            </a:r>
          </a:p>
          <a:p>
            <a:pPr lvl="2">
              <a:lnSpc>
                <a:spcPct val="150000"/>
              </a:lnSpc>
            </a:pPr>
            <a:r>
              <a:rPr lang="en-US" sz="1900" dirty="0">
                <a:effectLst/>
                <a:latin typeface="Arial" panose="020B0604020202020204" pitchFamily="34" charset="0"/>
              </a:rPr>
              <a:t>Read ALL prescribed literature pieces</a:t>
            </a:r>
          </a:p>
          <a:p>
            <a:pPr lvl="2">
              <a:lnSpc>
                <a:spcPct val="150000"/>
              </a:lnSpc>
            </a:pPr>
            <a:r>
              <a:rPr lang="en-US" sz="1900" dirty="0">
                <a:effectLst/>
                <a:latin typeface="Arial" panose="020B0604020202020204" pitchFamily="34" charset="0"/>
              </a:rPr>
              <a:t>Overview of the topic</a:t>
            </a:r>
          </a:p>
          <a:p>
            <a:pPr lvl="2">
              <a:lnSpc>
                <a:spcPct val="150000"/>
              </a:lnSpc>
            </a:pPr>
            <a:r>
              <a:rPr lang="en-US" sz="1900" dirty="0">
                <a:effectLst/>
                <a:latin typeface="Arial" panose="020B0604020202020204" pitchFamily="34" charset="0"/>
              </a:rPr>
              <a:t>Clarify the link between the different articles. You should present one narrative, not three or four different articles</a:t>
            </a:r>
          </a:p>
          <a:p>
            <a:pPr lvl="2">
              <a:lnSpc>
                <a:spcPct val="150000"/>
              </a:lnSpc>
            </a:pPr>
            <a:r>
              <a:rPr lang="en-US" sz="1900" dirty="0">
                <a:effectLst/>
                <a:latin typeface="Arial" panose="020B0604020202020204" pitchFamily="34" charset="0"/>
              </a:rPr>
              <a:t>Explain arguments of the theories</a:t>
            </a:r>
          </a:p>
          <a:p>
            <a:pPr lvl="2">
              <a:lnSpc>
                <a:spcPct val="150000"/>
              </a:lnSpc>
            </a:pPr>
            <a:r>
              <a:rPr lang="en-US" sz="1900" dirty="0">
                <a:effectLst/>
                <a:latin typeface="Arial" panose="020B0604020202020204" pitchFamily="34" charset="0"/>
              </a:rPr>
              <a:t>Most important insights and/or conclusions or points to be discussed. Provide some discussion points at the end</a:t>
            </a:r>
            <a:endParaRPr lang="LID4096" sz="1900" dirty="0"/>
          </a:p>
        </p:txBody>
      </p:sp>
    </p:spTree>
    <p:extLst>
      <p:ext uri="{BB962C8B-B14F-4D97-AF65-F5344CB8AC3E}">
        <p14:creationId xmlns:p14="http://schemas.microsoft.com/office/powerpoint/2010/main" val="36677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08806A-3C13-CB54-2D7C-1A53E8DD8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1D27-2B64-6EFB-D049-C781FF13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you need to do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B80CF-76AA-92C0-9AB1-352F428BE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1. Semestral tasks: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b) Participation in a group debate – 30 mins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effectLst/>
                <a:latin typeface="Arial" panose="020B0604020202020204" pitchFamily="34" charset="0"/>
              </a:rPr>
              <a:t>PRO and CONTRA team (each with 1-2 members)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effectLst/>
                <a:latin typeface="Arial" panose="020B0604020202020204" pitchFamily="34" charset="0"/>
              </a:rPr>
              <a:t>Attack or defense of specific claim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</a:rPr>
              <a:t>Work with course literature, search for additional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en-US" sz="1800" dirty="0">
                <a:effectLst/>
                <a:latin typeface="Arial" panose="020B0604020202020204" pitchFamily="34" charset="0"/>
              </a:rPr>
              <a:t>3 mins pitch each team, </a:t>
            </a:r>
            <a:r>
              <a:rPr lang="en-US" sz="1800" dirty="0">
                <a:latin typeface="Arial" panose="020B0604020202020204" pitchFamily="34" charset="0"/>
              </a:rPr>
              <a:t>5</a:t>
            </a:r>
            <a:r>
              <a:rPr lang="en-US" sz="1800" dirty="0">
                <a:effectLst/>
                <a:latin typeface="Arial" panose="020B0604020202020204" pitchFamily="34" charset="0"/>
              </a:rPr>
              <a:t> mins questions each team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effectLst/>
                <a:latin typeface="Arial" panose="020B0604020202020204" pitchFamily="34" charset="0"/>
              </a:rPr>
              <a:t>All: Prepare questions, points of discussion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230292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654E-B0A7-E137-E421-3AF7294AD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4.3. – Research Methods - DONE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44CCF-7487-5083-57DD-C10455A59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i="1" dirty="0"/>
              <a:t>Given the complex nature of human experience, the only approach in architectural psychology capable of bringing valid results is the combination of quantitative and qualitative methods.</a:t>
            </a:r>
            <a:endParaRPr lang="en-GB" i="1" dirty="0"/>
          </a:p>
          <a:p>
            <a:r>
              <a:rPr lang="en-GB" dirty="0"/>
              <a:t>de Kort et al. (2003)</a:t>
            </a:r>
          </a:p>
          <a:p>
            <a:r>
              <a:rPr lang="en-GB" dirty="0" err="1"/>
              <a:t>Negami</a:t>
            </a:r>
            <a:r>
              <a:rPr lang="en-GB" dirty="0"/>
              <a:t> et al. (2018)</a:t>
            </a:r>
          </a:p>
          <a:p>
            <a:r>
              <a:rPr lang="en-GB" dirty="0"/>
              <a:t>Seamon (2010)</a:t>
            </a:r>
          </a:p>
          <a:p>
            <a:r>
              <a:rPr lang="en-GB" dirty="0"/>
              <a:t>Varela &amp; Shear (1999)</a:t>
            </a:r>
          </a:p>
          <a:p>
            <a:r>
              <a:rPr lang="en-GB" dirty="0"/>
              <a:t>Wang et al. (2022)</a:t>
            </a:r>
          </a:p>
          <a:p>
            <a:r>
              <a:rPr lang="en-GB" dirty="0"/>
              <a:t>Weber et al. (2008)</a:t>
            </a:r>
          </a:p>
          <a:p>
            <a:r>
              <a:rPr lang="en-GB" dirty="0" err="1"/>
              <a:t>Jelic</a:t>
            </a:r>
            <a:r>
              <a:rPr lang="en-GB" dirty="0"/>
              <a:t> et al. (2016)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4409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D374-9400-04EB-9D10-FB3460747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11.3. – Environmental Perception 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4D5E1-236D-735C-FFE6-3FCB38152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i="1" dirty="0"/>
              <a:t>Perception of the environment is ultimately subjective; it is in the eye of the beholder.</a:t>
            </a:r>
            <a:endParaRPr lang="en-GB" i="1" dirty="0"/>
          </a:p>
          <a:p>
            <a:pPr marL="0" indent="0">
              <a:lnSpc>
                <a:spcPct val="150000"/>
              </a:lnSpc>
              <a:buNone/>
            </a:pPr>
            <a:r>
              <a:rPr lang="en-GB" b="1" dirty="0"/>
              <a:t>MUST</a:t>
            </a:r>
            <a:r>
              <a:rPr lang="en-GB" dirty="0"/>
              <a:t>: Leeper (1966) + reading guide + Chong &amp; Proctor (2019)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AND</a:t>
            </a:r>
            <a:r>
              <a:rPr lang="en-GB" b="1" dirty="0"/>
              <a:t> CHOOSE ONE </a:t>
            </a:r>
            <a:r>
              <a:rPr lang="en-GB" dirty="0"/>
              <a:t>FROM: Appleyard &amp; Craik (1980) / Gifford et al. (2000) / van Rijswijk &amp; Haans (2018)</a:t>
            </a:r>
            <a:endParaRPr lang="LID4096" dirty="0"/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BONUS ONES: Benedikt (1979) / </a:t>
            </a:r>
            <a:r>
              <a:rPr lang="en-GB" dirty="0" err="1"/>
              <a:t>Brunswik</a:t>
            </a:r>
            <a:r>
              <a:rPr lang="en-GB" dirty="0"/>
              <a:t> (1955)</a:t>
            </a:r>
          </a:p>
        </p:txBody>
      </p:sp>
    </p:spTree>
    <p:extLst>
      <p:ext uri="{BB962C8B-B14F-4D97-AF65-F5344CB8AC3E}">
        <p14:creationId xmlns:p14="http://schemas.microsoft.com/office/powerpoint/2010/main" val="178211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64111-2A59-4D92-A929-EB5AA3630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18.3. – Emotion: Place Attachment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DADCD-CC3F-AFBC-ABF8-86637214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i="1" dirty="0"/>
              <a:t>Place attachment, given its benefits, needs to be endorsed by environmental design.</a:t>
            </a:r>
            <a:endParaRPr lang="en-GB" i="1" dirty="0"/>
          </a:p>
          <a:p>
            <a:pPr marL="0" indent="0">
              <a:lnSpc>
                <a:spcPct val="150000"/>
              </a:lnSpc>
              <a:buNone/>
            </a:pPr>
            <a:r>
              <a:rPr lang="en-GB" b="1" dirty="0"/>
              <a:t>MUST</a:t>
            </a:r>
            <a:r>
              <a:rPr lang="en-GB" dirty="0"/>
              <a:t>: Scannell &amp; Gifford (2010) + Scannell &amp; Gifford (2017)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AND</a:t>
            </a:r>
            <a:r>
              <a:rPr lang="en-GB" b="1" dirty="0"/>
              <a:t> CHOOSE ONE </a:t>
            </a:r>
            <a:r>
              <a:rPr lang="en-GB" dirty="0"/>
              <a:t>FROM: Devine-Wright (2009) / Shemesh et al. (2016)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BONUS ONES: </a:t>
            </a:r>
            <a:r>
              <a:rPr lang="en-GB" dirty="0" err="1"/>
              <a:t>Bornioli</a:t>
            </a:r>
            <a:r>
              <a:rPr lang="en-GB" dirty="0"/>
              <a:t> et al. (2018) / Weinreb &amp; Rofe (2013)</a:t>
            </a:r>
          </a:p>
        </p:txBody>
      </p:sp>
    </p:spTree>
    <p:extLst>
      <p:ext uri="{BB962C8B-B14F-4D97-AF65-F5344CB8AC3E}">
        <p14:creationId xmlns:p14="http://schemas.microsoft.com/office/powerpoint/2010/main" val="421464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D29A9-FE65-3A28-6435-A464DA220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25.3. – Environment &amp; Behaviour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0427A-7CEC-EDEC-12BB-BBC4F8983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en-US" i="1" dirty="0"/>
              <a:t>It is clear that environmental design is unable to impact human </a:t>
            </a:r>
            <a:r>
              <a:rPr lang="en-US" i="1" dirty="0" err="1"/>
              <a:t>behaviour</a:t>
            </a:r>
            <a:r>
              <a:rPr lang="en-US" i="1" dirty="0"/>
              <a:t>.</a:t>
            </a:r>
            <a:endParaRPr lang="da-DK" i="1" dirty="0"/>
          </a:p>
          <a:p>
            <a:pPr marL="0" indent="0">
              <a:lnSpc>
                <a:spcPct val="150000"/>
              </a:lnSpc>
              <a:buNone/>
            </a:pPr>
            <a:r>
              <a:rPr lang="da-DK" b="1" dirty="0"/>
              <a:t>MUST</a:t>
            </a:r>
            <a:r>
              <a:rPr lang="da-DK" dirty="0"/>
              <a:t>: Altman (1975)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dirty="0"/>
              <a:t>AND </a:t>
            </a:r>
            <a:r>
              <a:rPr lang="da-DK" b="1" dirty="0"/>
              <a:t>CHOOSE TWO </a:t>
            </a:r>
            <a:r>
              <a:rPr lang="da-DK" dirty="0"/>
              <a:t>FROM: Haans et al. (2007) / Kalinauskaite et al. (2018) / Knight &amp; Haslam (2010) / Kodapanakkal et al. (2024)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811708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5594-2D70-45F2-A179-1B78EFB26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1.4. – Environmental Stress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4CE95-D758-F7C2-C13B-C6A04EDA7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i="1" dirty="0"/>
              <a:t>There exists a dichotomy between natural and built environments, illustrated by their different effectiveness in </a:t>
            </a:r>
            <a:r>
              <a:rPr lang="en-US" i="1" dirty="0" err="1"/>
              <a:t>restorativeness</a:t>
            </a:r>
            <a:r>
              <a:rPr lang="en-US" i="1" dirty="0"/>
              <a:t>.</a:t>
            </a:r>
            <a:endParaRPr lang="en-GB" i="1" dirty="0"/>
          </a:p>
          <a:p>
            <a:pPr marL="0" indent="0">
              <a:lnSpc>
                <a:spcPct val="150000"/>
              </a:lnSpc>
              <a:buNone/>
            </a:pPr>
            <a:r>
              <a:rPr lang="en-GB" b="1" dirty="0"/>
              <a:t>MUST</a:t>
            </a:r>
            <a:r>
              <a:rPr lang="en-GB" dirty="0"/>
              <a:t>: Joye &amp; </a:t>
            </a:r>
            <a:r>
              <a:rPr lang="en-GB" dirty="0" err="1"/>
              <a:t>Dewitte</a:t>
            </a:r>
            <a:r>
              <a:rPr lang="en-GB" dirty="0"/>
              <a:t> (2018) / Joye &amp; van den Berg (2011) / Lindal &amp; Hartig (2013) / Milgram (1970) / </a:t>
            </a:r>
            <a:r>
              <a:rPr lang="en-GB" dirty="0" err="1"/>
              <a:t>Scopelliti</a:t>
            </a:r>
            <a:r>
              <a:rPr lang="en-GB" dirty="0"/>
              <a:t> et al. (2019)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BONUS: Kaplan (1995) / Ulrich et al. (1991)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0533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98F00-37A7-1423-A0A0-829FC989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Sign up here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E5B72-8054-7040-61E1-E36FB8268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3200" dirty="0">
                <a:solidFill>
                  <a:srgbClr val="000000"/>
                </a:solidFill>
                <a:effectLst/>
                <a:latin typeface="Aptos" panose="020B0004020202020204" pitchFamily="34" charset="0"/>
                <a:hlinkClick r:id="rId2"/>
              </a:rPr>
              <a:t>https://docs.google.com/spreadsheets/d/19kxoL2RtjaS2crWzEiaqRANsSKwtkF7j2Rz6hOBmLeQ/edit?usp=sharing</a:t>
            </a:r>
            <a:r>
              <a:rPr lang="en-GB" sz="3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endParaRPr lang="LID4096" sz="4400" dirty="0"/>
          </a:p>
        </p:txBody>
      </p:sp>
    </p:spTree>
    <p:extLst>
      <p:ext uri="{BB962C8B-B14F-4D97-AF65-F5344CB8AC3E}">
        <p14:creationId xmlns:p14="http://schemas.microsoft.com/office/powerpoint/2010/main" val="2269558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561</Words>
  <Application>Microsoft Office PowerPoint</Application>
  <PresentationFormat>Widescreen</PresentationFormat>
  <Paragraphs>54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Psychology in Architecture Group tasks</vt:lpstr>
      <vt:lpstr>What you need to do</vt:lpstr>
      <vt:lpstr>What you need to do</vt:lpstr>
      <vt:lpstr>4.3. – Research Methods - DONE</vt:lpstr>
      <vt:lpstr>11.3. – Environmental Perception </vt:lpstr>
      <vt:lpstr>18.3. – Emotion: Place Attachment</vt:lpstr>
      <vt:lpstr>25.3. – Environment &amp; Behaviour</vt:lpstr>
      <vt:lpstr>1.4. – Environmental Stress</vt:lpstr>
      <vt:lpstr>Sign up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Jedon, Richard</dc:creator>
  <cp:lastModifiedBy>Jedon, Richard</cp:lastModifiedBy>
  <cp:revision>29</cp:revision>
  <cp:lastPrinted>2025-02-25T21:56:05Z</cp:lastPrinted>
  <dcterms:created xsi:type="dcterms:W3CDTF">2025-02-18T12:42:23Z</dcterms:created>
  <dcterms:modified xsi:type="dcterms:W3CDTF">2025-03-05T11:59:03Z</dcterms:modified>
</cp:coreProperties>
</file>