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3" r:id="rId2"/>
    <p:sldId id="281" r:id="rId3"/>
    <p:sldId id="366" r:id="rId4"/>
    <p:sldId id="367" r:id="rId5"/>
    <p:sldId id="257" r:id="rId6"/>
    <p:sldId id="393" r:id="rId7"/>
    <p:sldId id="258" r:id="rId8"/>
    <p:sldId id="392" r:id="rId9"/>
    <p:sldId id="259" r:id="rId10"/>
    <p:sldId id="260" r:id="rId11"/>
    <p:sldId id="261" r:id="rId12"/>
    <p:sldId id="262" r:id="rId13"/>
    <p:sldId id="376" r:id="rId14"/>
    <p:sldId id="383" r:id="rId15"/>
    <p:sldId id="384" r:id="rId16"/>
    <p:sldId id="385" r:id="rId17"/>
    <p:sldId id="377" r:id="rId18"/>
    <p:sldId id="378" r:id="rId19"/>
    <p:sldId id="381" r:id="rId20"/>
    <p:sldId id="387" r:id="rId21"/>
    <p:sldId id="382" r:id="rId22"/>
    <p:sldId id="389" r:id="rId23"/>
    <p:sldId id="390"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3B15A-4E31-4D7F-A225-0D548783F14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F7C9EE8-80F5-4C5E-B984-E1B530B95D7D}">
      <dgm:prSet/>
      <dgm:spPr/>
      <dgm:t>
        <a:bodyPr/>
        <a:lstStyle/>
        <a:p>
          <a:r>
            <a:rPr lang="cs-CZ"/>
            <a:t>Paměť individuální</a:t>
          </a:r>
          <a:endParaRPr lang="en-US"/>
        </a:p>
      </dgm:t>
    </dgm:pt>
    <dgm:pt modelId="{7D19FD37-6C8F-43DE-A5A2-E6CB2D3C8267}" type="parTrans" cxnId="{2ACD43E2-7F61-4F53-B7CE-0D1CAC39CA13}">
      <dgm:prSet/>
      <dgm:spPr/>
      <dgm:t>
        <a:bodyPr/>
        <a:lstStyle/>
        <a:p>
          <a:endParaRPr lang="en-US"/>
        </a:p>
      </dgm:t>
    </dgm:pt>
    <dgm:pt modelId="{12F50599-D09D-41EC-A8F6-1145631FE9DC}" type="sibTrans" cxnId="{2ACD43E2-7F61-4F53-B7CE-0D1CAC39CA13}">
      <dgm:prSet/>
      <dgm:spPr/>
      <dgm:t>
        <a:bodyPr/>
        <a:lstStyle/>
        <a:p>
          <a:endParaRPr lang="en-US"/>
        </a:p>
      </dgm:t>
    </dgm:pt>
    <dgm:pt modelId="{2A8C6264-445A-4D4F-9A6D-9B0168B49B59}">
      <dgm:prSet/>
      <dgm:spPr/>
      <dgm:t>
        <a:bodyPr/>
        <a:lstStyle/>
        <a:p>
          <a:r>
            <a:rPr lang="cs-CZ"/>
            <a:t>Paměť kolektivní: kulturní, historická</a:t>
          </a:r>
          <a:endParaRPr lang="en-US"/>
        </a:p>
      </dgm:t>
    </dgm:pt>
    <dgm:pt modelId="{92072A81-AB5B-4780-89C4-D3083394D762}" type="parTrans" cxnId="{6E44BF4E-B24B-41AC-8AB5-02AE51D2F1AC}">
      <dgm:prSet/>
      <dgm:spPr/>
      <dgm:t>
        <a:bodyPr/>
        <a:lstStyle/>
        <a:p>
          <a:endParaRPr lang="en-US"/>
        </a:p>
      </dgm:t>
    </dgm:pt>
    <dgm:pt modelId="{47C1E535-3400-4F69-80CE-1D3935DCC166}" type="sibTrans" cxnId="{6E44BF4E-B24B-41AC-8AB5-02AE51D2F1AC}">
      <dgm:prSet/>
      <dgm:spPr/>
      <dgm:t>
        <a:bodyPr/>
        <a:lstStyle/>
        <a:p>
          <a:endParaRPr lang="en-US"/>
        </a:p>
      </dgm:t>
    </dgm:pt>
    <dgm:pt modelId="{CF8A3832-14F6-401C-AF0B-D3A080F8D1E5}">
      <dgm:prSet/>
      <dgm:spPr/>
      <dgm:t>
        <a:bodyPr/>
        <a:lstStyle/>
        <a:p>
          <a:r>
            <a:rPr lang="cs-CZ"/>
            <a:t>Paměť přirozená a umělá</a:t>
          </a:r>
          <a:endParaRPr lang="en-US"/>
        </a:p>
      </dgm:t>
    </dgm:pt>
    <dgm:pt modelId="{94D6F913-6964-4417-96F4-B2786DCBDA47}" type="parTrans" cxnId="{3CE2F73C-E167-4C7A-80FD-9FE388E42CA9}">
      <dgm:prSet/>
      <dgm:spPr/>
      <dgm:t>
        <a:bodyPr/>
        <a:lstStyle/>
        <a:p>
          <a:endParaRPr lang="en-US"/>
        </a:p>
      </dgm:t>
    </dgm:pt>
    <dgm:pt modelId="{208799B8-840A-4EA4-9512-4AA6501788F2}" type="sibTrans" cxnId="{3CE2F73C-E167-4C7A-80FD-9FE388E42CA9}">
      <dgm:prSet/>
      <dgm:spPr/>
      <dgm:t>
        <a:bodyPr/>
        <a:lstStyle/>
        <a:p>
          <a:endParaRPr lang="en-US"/>
        </a:p>
      </dgm:t>
    </dgm:pt>
    <dgm:pt modelId="{B65C8AFF-A2D9-4BE2-9D71-C8B3F3A862C2}" type="pres">
      <dgm:prSet presAssocID="{9D93B15A-4E31-4D7F-A225-0D548783F143}" presName="hierChild1" presStyleCnt="0">
        <dgm:presLayoutVars>
          <dgm:chPref val="1"/>
          <dgm:dir/>
          <dgm:animOne val="branch"/>
          <dgm:animLvl val="lvl"/>
          <dgm:resizeHandles/>
        </dgm:presLayoutVars>
      </dgm:prSet>
      <dgm:spPr/>
    </dgm:pt>
    <dgm:pt modelId="{E799E8BC-546F-4869-96A2-2F664D00B5C7}" type="pres">
      <dgm:prSet presAssocID="{EF7C9EE8-80F5-4C5E-B984-E1B530B95D7D}" presName="hierRoot1" presStyleCnt="0"/>
      <dgm:spPr/>
    </dgm:pt>
    <dgm:pt modelId="{89D5DFC1-580F-443B-B35D-4C5B2BFB0901}" type="pres">
      <dgm:prSet presAssocID="{EF7C9EE8-80F5-4C5E-B984-E1B530B95D7D}" presName="composite" presStyleCnt="0"/>
      <dgm:spPr/>
    </dgm:pt>
    <dgm:pt modelId="{634A0076-BB40-43BC-A182-335E15AE5B4B}" type="pres">
      <dgm:prSet presAssocID="{EF7C9EE8-80F5-4C5E-B984-E1B530B95D7D}" presName="background" presStyleLbl="node0" presStyleIdx="0" presStyleCnt="3"/>
      <dgm:spPr/>
    </dgm:pt>
    <dgm:pt modelId="{E5978DF5-AEC8-4746-B701-79A3AB1D5D86}" type="pres">
      <dgm:prSet presAssocID="{EF7C9EE8-80F5-4C5E-B984-E1B530B95D7D}" presName="text" presStyleLbl="fgAcc0" presStyleIdx="0" presStyleCnt="3">
        <dgm:presLayoutVars>
          <dgm:chPref val="3"/>
        </dgm:presLayoutVars>
      </dgm:prSet>
      <dgm:spPr/>
    </dgm:pt>
    <dgm:pt modelId="{5E86F5A4-2B9D-488C-B90A-CF2D67AF4EB9}" type="pres">
      <dgm:prSet presAssocID="{EF7C9EE8-80F5-4C5E-B984-E1B530B95D7D}" presName="hierChild2" presStyleCnt="0"/>
      <dgm:spPr/>
    </dgm:pt>
    <dgm:pt modelId="{7A085653-B946-47EB-A0B3-55E2309E1C03}" type="pres">
      <dgm:prSet presAssocID="{2A8C6264-445A-4D4F-9A6D-9B0168B49B59}" presName="hierRoot1" presStyleCnt="0"/>
      <dgm:spPr/>
    </dgm:pt>
    <dgm:pt modelId="{E5709DD2-AFD3-4EAF-978E-D46AAF8A3CDF}" type="pres">
      <dgm:prSet presAssocID="{2A8C6264-445A-4D4F-9A6D-9B0168B49B59}" presName="composite" presStyleCnt="0"/>
      <dgm:spPr/>
    </dgm:pt>
    <dgm:pt modelId="{E8D72E63-84B7-4B4B-9FCA-DC851C4EF08A}" type="pres">
      <dgm:prSet presAssocID="{2A8C6264-445A-4D4F-9A6D-9B0168B49B59}" presName="background" presStyleLbl="node0" presStyleIdx="1" presStyleCnt="3"/>
      <dgm:spPr/>
    </dgm:pt>
    <dgm:pt modelId="{4DAF73B5-F58D-4961-8CB0-625730AFAA40}" type="pres">
      <dgm:prSet presAssocID="{2A8C6264-445A-4D4F-9A6D-9B0168B49B59}" presName="text" presStyleLbl="fgAcc0" presStyleIdx="1" presStyleCnt="3">
        <dgm:presLayoutVars>
          <dgm:chPref val="3"/>
        </dgm:presLayoutVars>
      </dgm:prSet>
      <dgm:spPr/>
    </dgm:pt>
    <dgm:pt modelId="{4FC607BC-BEAE-4438-B53C-45D4A112CC77}" type="pres">
      <dgm:prSet presAssocID="{2A8C6264-445A-4D4F-9A6D-9B0168B49B59}" presName="hierChild2" presStyleCnt="0"/>
      <dgm:spPr/>
    </dgm:pt>
    <dgm:pt modelId="{853B4A09-FCC0-4BD6-A81F-6CDE3EF47C08}" type="pres">
      <dgm:prSet presAssocID="{CF8A3832-14F6-401C-AF0B-D3A080F8D1E5}" presName="hierRoot1" presStyleCnt="0"/>
      <dgm:spPr/>
    </dgm:pt>
    <dgm:pt modelId="{0A5B48CA-6055-4975-99C9-B5B03BAA0675}" type="pres">
      <dgm:prSet presAssocID="{CF8A3832-14F6-401C-AF0B-D3A080F8D1E5}" presName="composite" presStyleCnt="0"/>
      <dgm:spPr/>
    </dgm:pt>
    <dgm:pt modelId="{A73008DA-C57E-45C8-951E-7E3365EB2DBA}" type="pres">
      <dgm:prSet presAssocID="{CF8A3832-14F6-401C-AF0B-D3A080F8D1E5}" presName="background" presStyleLbl="node0" presStyleIdx="2" presStyleCnt="3"/>
      <dgm:spPr/>
    </dgm:pt>
    <dgm:pt modelId="{5158DAAE-9ED2-47F9-B786-D071DEE740CE}" type="pres">
      <dgm:prSet presAssocID="{CF8A3832-14F6-401C-AF0B-D3A080F8D1E5}" presName="text" presStyleLbl="fgAcc0" presStyleIdx="2" presStyleCnt="3">
        <dgm:presLayoutVars>
          <dgm:chPref val="3"/>
        </dgm:presLayoutVars>
      </dgm:prSet>
      <dgm:spPr/>
    </dgm:pt>
    <dgm:pt modelId="{84273A2F-EE32-4D38-97F5-A3DC64FE0F14}" type="pres">
      <dgm:prSet presAssocID="{CF8A3832-14F6-401C-AF0B-D3A080F8D1E5}" presName="hierChild2" presStyleCnt="0"/>
      <dgm:spPr/>
    </dgm:pt>
  </dgm:ptLst>
  <dgm:cxnLst>
    <dgm:cxn modelId="{6071601A-518F-4B33-9669-A1C14AE1AE7A}" type="presOf" srcId="{EF7C9EE8-80F5-4C5E-B984-E1B530B95D7D}" destId="{E5978DF5-AEC8-4746-B701-79A3AB1D5D86}" srcOrd="0" destOrd="0" presId="urn:microsoft.com/office/officeart/2005/8/layout/hierarchy1"/>
    <dgm:cxn modelId="{3CE2F73C-E167-4C7A-80FD-9FE388E42CA9}" srcId="{9D93B15A-4E31-4D7F-A225-0D548783F143}" destId="{CF8A3832-14F6-401C-AF0B-D3A080F8D1E5}" srcOrd="2" destOrd="0" parTransId="{94D6F913-6964-4417-96F4-B2786DCBDA47}" sibTransId="{208799B8-840A-4EA4-9512-4AA6501788F2}"/>
    <dgm:cxn modelId="{6E44BF4E-B24B-41AC-8AB5-02AE51D2F1AC}" srcId="{9D93B15A-4E31-4D7F-A225-0D548783F143}" destId="{2A8C6264-445A-4D4F-9A6D-9B0168B49B59}" srcOrd="1" destOrd="0" parTransId="{92072A81-AB5B-4780-89C4-D3083394D762}" sibTransId="{47C1E535-3400-4F69-80CE-1D3935DCC166}"/>
    <dgm:cxn modelId="{216CE66F-FE41-4D60-9556-C8AD4012E837}" type="presOf" srcId="{9D93B15A-4E31-4D7F-A225-0D548783F143}" destId="{B65C8AFF-A2D9-4BE2-9D71-C8B3F3A862C2}" srcOrd="0" destOrd="0" presId="urn:microsoft.com/office/officeart/2005/8/layout/hierarchy1"/>
    <dgm:cxn modelId="{2838CD55-3991-4747-8975-998EA2B2D765}" type="presOf" srcId="{2A8C6264-445A-4D4F-9A6D-9B0168B49B59}" destId="{4DAF73B5-F58D-4961-8CB0-625730AFAA40}" srcOrd="0" destOrd="0" presId="urn:microsoft.com/office/officeart/2005/8/layout/hierarchy1"/>
    <dgm:cxn modelId="{A16E998A-A75C-4C2B-A092-9F6265D40B8E}" type="presOf" srcId="{CF8A3832-14F6-401C-AF0B-D3A080F8D1E5}" destId="{5158DAAE-9ED2-47F9-B786-D071DEE740CE}" srcOrd="0" destOrd="0" presId="urn:microsoft.com/office/officeart/2005/8/layout/hierarchy1"/>
    <dgm:cxn modelId="{2ACD43E2-7F61-4F53-B7CE-0D1CAC39CA13}" srcId="{9D93B15A-4E31-4D7F-A225-0D548783F143}" destId="{EF7C9EE8-80F5-4C5E-B984-E1B530B95D7D}" srcOrd="0" destOrd="0" parTransId="{7D19FD37-6C8F-43DE-A5A2-E6CB2D3C8267}" sibTransId="{12F50599-D09D-41EC-A8F6-1145631FE9DC}"/>
    <dgm:cxn modelId="{49B7282B-7DB3-415D-BFB0-84B9663F1C85}" type="presParOf" srcId="{B65C8AFF-A2D9-4BE2-9D71-C8B3F3A862C2}" destId="{E799E8BC-546F-4869-96A2-2F664D00B5C7}" srcOrd="0" destOrd="0" presId="urn:microsoft.com/office/officeart/2005/8/layout/hierarchy1"/>
    <dgm:cxn modelId="{F20B66E9-4966-4518-A5D2-31E88D59E53F}" type="presParOf" srcId="{E799E8BC-546F-4869-96A2-2F664D00B5C7}" destId="{89D5DFC1-580F-443B-B35D-4C5B2BFB0901}" srcOrd="0" destOrd="0" presId="urn:microsoft.com/office/officeart/2005/8/layout/hierarchy1"/>
    <dgm:cxn modelId="{75736905-386A-4EDC-824A-76ED748AA144}" type="presParOf" srcId="{89D5DFC1-580F-443B-B35D-4C5B2BFB0901}" destId="{634A0076-BB40-43BC-A182-335E15AE5B4B}" srcOrd="0" destOrd="0" presId="urn:microsoft.com/office/officeart/2005/8/layout/hierarchy1"/>
    <dgm:cxn modelId="{3D444692-6D68-40AD-87E2-34AF462CA62F}" type="presParOf" srcId="{89D5DFC1-580F-443B-B35D-4C5B2BFB0901}" destId="{E5978DF5-AEC8-4746-B701-79A3AB1D5D86}" srcOrd="1" destOrd="0" presId="urn:microsoft.com/office/officeart/2005/8/layout/hierarchy1"/>
    <dgm:cxn modelId="{135C2190-87A1-4A41-8EF5-4A7EE288F547}" type="presParOf" srcId="{E799E8BC-546F-4869-96A2-2F664D00B5C7}" destId="{5E86F5A4-2B9D-488C-B90A-CF2D67AF4EB9}" srcOrd="1" destOrd="0" presId="urn:microsoft.com/office/officeart/2005/8/layout/hierarchy1"/>
    <dgm:cxn modelId="{1560E0E6-BD9F-44E0-93B0-48D8F76F40A1}" type="presParOf" srcId="{B65C8AFF-A2D9-4BE2-9D71-C8B3F3A862C2}" destId="{7A085653-B946-47EB-A0B3-55E2309E1C03}" srcOrd="1" destOrd="0" presId="urn:microsoft.com/office/officeart/2005/8/layout/hierarchy1"/>
    <dgm:cxn modelId="{37837C44-0103-47DB-B296-F593AA67A7CD}" type="presParOf" srcId="{7A085653-B946-47EB-A0B3-55E2309E1C03}" destId="{E5709DD2-AFD3-4EAF-978E-D46AAF8A3CDF}" srcOrd="0" destOrd="0" presId="urn:microsoft.com/office/officeart/2005/8/layout/hierarchy1"/>
    <dgm:cxn modelId="{D1874294-DC12-400D-9599-ED733A06B3C4}" type="presParOf" srcId="{E5709DD2-AFD3-4EAF-978E-D46AAF8A3CDF}" destId="{E8D72E63-84B7-4B4B-9FCA-DC851C4EF08A}" srcOrd="0" destOrd="0" presId="urn:microsoft.com/office/officeart/2005/8/layout/hierarchy1"/>
    <dgm:cxn modelId="{EDB73EC6-E77D-4C8C-B0D2-132E65901F9F}" type="presParOf" srcId="{E5709DD2-AFD3-4EAF-978E-D46AAF8A3CDF}" destId="{4DAF73B5-F58D-4961-8CB0-625730AFAA40}" srcOrd="1" destOrd="0" presId="urn:microsoft.com/office/officeart/2005/8/layout/hierarchy1"/>
    <dgm:cxn modelId="{003684C5-C6D3-4661-9711-05C2D9A461EB}" type="presParOf" srcId="{7A085653-B946-47EB-A0B3-55E2309E1C03}" destId="{4FC607BC-BEAE-4438-B53C-45D4A112CC77}" srcOrd="1" destOrd="0" presId="urn:microsoft.com/office/officeart/2005/8/layout/hierarchy1"/>
    <dgm:cxn modelId="{1AA4675A-0224-4037-9188-9A1030016FF1}" type="presParOf" srcId="{B65C8AFF-A2D9-4BE2-9D71-C8B3F3A862C2}" destId="{853B4A09-FCC0-4BD6-A81F-6CDE3EF47C08}" srcOrd="2" destOrd="0" presId="urn:microsoft.com/office/officeart/2005/8/layout/hierarchy1"/>
    <dgm:cxn modelId="{CE7EE2B5-BE5A-442A-AC45-CC782E24C9E2}" type="presParOf" srcId="{853B4A09-FCC0-4BD6-A81F-6CDE3EF47C08}" destId="{0A5B48CA-6055-4975-99C9-B5B03BAA0675}" srcOrd="0" destOrd="0" presId="urn:microsoft.com/office/officeart/2005/8/layout/hierarchy1"/>
    <dgm:cxn modelId="{E51F1A81-0088-40CC-9FB2-7144A728BB14}" type="presParOf" srcId="{0A5B48CA-6055-4975-99C9-B5B03BAA0675}" destId="{A73008DA-C57E-45C8-951E-7E3365EB2DBA}" srcOrd="0" destOrd="0" presId="urn:microsoft.com/office/officeart/2005/8/layout/hierarchy1"/>
    <dgm:cxn modelId="{A92B3823-3E41-4206-AB8E-5A46F2C666F7}" type="presParOf" srcId="{0A5B48CA-6055-4975-99C9-B5B03BAA0675}" destId="{5158DAAE-9ED2-47F9-B786-D071DEE740CE}" srcOrd="1" destOrd="0" presId="urn:microsoft.com/office/officeart/2005/8/layout/hierarchy1"/>
    <dgm:cxn modelId="{04A9FB0B-1E5E-4576-A502-C68A52392409}" type="presParOf" srcId="{853B4A09-FCC0-4BD6-A81F-6CDE3EF47C08}" destId="{84273A2F-EE32-4D38-97F5-A3DC64FE0F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A0076-BB40-43BC-A182-335E15AE5B4B}">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78DF5-AEC8-4746-B701-79A3AB1D5D86}">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cs-CZ" sz="2900" kern="1200"/>
            <a:t>Paměť individuální</a:t>
          </a:r>
          <a:endParaRPr lang="en-US" sz="2900" kern="1200"/>
        </a:p>
      </dsp:txBody>
      <dsp:txXfrm>
        <a:off x="378614" y="886531"/>
        <a:ext cx="2810360" cy="1744948"/>
      </dsp:txXfrm>
    </dsp:sp>
    <dsp:sp modelId="{E8D72E63-84B7-4B4B-9FCA-DC851C4EF08A}">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F73B5-F58D-4961-8CB0-625730AFAA40}">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cs-CZ" sz="2900" kern="1200"/>
            <a:t>Paměť kolektivní: kulturní, historická</a:t>
          </a:r>
          <a:endParaRPr lang="en-US" sz="2900" kern="1200"/>
        </a:p>
      </dsp:txBody>
      <dsp:txXfrm>
        <a:off x="3946203" y="886531"/>
        <a:ext cx="2810360" cy="1744948"/>
      </dsp:txXfrm>
    </dsp:sp>
    <dsp:sp modelId="{A73008DA-C57E-45C8-951E-7E3365EB2DBA}">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8DAAE-9ED2-47F9-B786-D071DEE740CE}">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cs-CZ" sz="2900" kern="1200"/>
            <a:t>Paměť přirozená a umělá</a:t>
          </a:r>
          <a:endParaRPr lang="en-US" sz="2900" kern="120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1D9CC9-A07E-46E0-9510-A27B436A660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EA198DC-F0FC-4537-AEC3-CFC769501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668F60D-1500-477F-845F-4A459A2C80BB}"/>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5" name="Zástupný symbol pro zápatí 4">
            <a:extLst>
              <a:ext uri="{FF2B5EF4-FFF2-40B4-BE49-F238E27FC236}">
                <a16:creationId xmlns:a16="http://schemas.microsoft.com/office/drawing/2014/main" id="{09D8E2EA-1423-4596-89A5-B8E18270737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6F5879-1626-4872-A5DC-8CFE9A7B8008}"/>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315276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9FE6D6-0504-4778-812A-48C7E3E937C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867A4CB-0576-4E52-B99A-C77F25A3DFE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A0E9F2-5BA3-4843-ABDC-35318A5C2B92}"/>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5" name="Zástupný symbol pro zápatí 4">
            <a:extLst>
              <a:ext uri="{FF2B5EF4-FFF2-40B4-BE49-F238E27FC236}">
                <a16:creationId xmlns:a16="http://schemas.microsoft.com/office/drawing/2014/main" id="{66FC0443-966C-4AFB-8022-FFBE44F77A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E692E6-A440-42EB-ACAF-22FB8BD72CA3}"/>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396994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2C03732-F65C-4946-A1C6-977CCFAE027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944E21E-BC0E-4ECB-B59B-345F0D43666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052D77F-89AB-4FCE-9FA7-3367E5EC8D2F}"/>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5" name="Zástupný symbol pro zápatí 4">
            <a:extLst>
              <a:ext uri="{FF2B5EF4-FFF2-40B4-BE49-F238E27FC236}">
                <a16:creationId xmlns:a16="http://schemas.microsoft.com/office/drawing/2014/main" id="{3886C7FD-F7A9-4C16-A0E8-647336A38C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FB050D7-D232-46AD-B90C-EC861C977819}"/>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7588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01926-D37F-4C9F-ACC0-C999B0CDEEE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48090A9-FF3F-432F-9840-FEE902456A6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1BF38E-5756-4B2F-BB21-5922037ED37F}"/>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5" name="Zástupný symbol pro zápatí 4">
            <a:extLst>
              <a:ext uri="{FF2B5EF4-FFF2-40B4-BE49-F238E27FC236}">
                <a16:creationId xmlns:a16="http://schemas.microsoft.com/office/drawing/2014/main" id="{1C5AF89A-A4AB-4AAC-A789-633054BC3C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5F73FDE-6DF5-4C12-9A60-857A8CFA2E77}"/>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118533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EFBB8-1046-4463-B060-8B6B0771DDE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B7474BE-F4F6-4745-9923-C6744C961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3BA775C-8DF1-401A-9CA5-D89B2975C364}"/>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5" name="Zástupný symbol pro zápatí 4">
            <a:extLst>
              <a:ext uri="{FF2B5EF4-FFF2-40B4-BE49-F238E27FC236}">
                <a16:creationId xmlns:a16="http://schemas.microsoft.com/office/drawing/2014/main" id="{CF1BAEF5-0688-4940-A431-FF8F357E7C0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CFD6A5-9776-4119-81D1-F00C49561347}"/>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171953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C3153-923C-4146-982C-042918CE7ED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1385C0-87BC-48EB-9BF3-5D894C745B8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332E6F6-570C-4FC2-BB02-A6A205CF7AB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7067D38-7B04-43F4-9284-257E7C3EA54C}"/>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6" name="Zástupný symbol pro zápatí 5">
            <a:extLst>
              <a:ext uri="{FF2B5EF4-FFF2-40B4-BE49-F238E27FC236}">
                <a16:creationId xmlns:a16="http://schemas.microsoft.com/office/drawing/2014/main" id="{12A563BF-BD97-431A-B4AD-45E78B735F0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915DF0-27A8-43F6-A56A-EC98AB24EDFA}"/>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218531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9C53F-0EF9-492B-AF44-344E50628C2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44C2DAE-803D-4FE7-A8B2-C3A681814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F712DD9-61E0-41C7-8DE8-ACDF24F74D4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BD66CAC-8A9D-4A39-9F74-F50869FE8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254ED23-FA0D-4798-96B0-536B155EE94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71E5BC1-EAC8-4886-9490-BED422E29075}"/>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8" name="Zástupný symbol pro zápatí 7">
            <a:extLst>
              <a:ext uri="{FF2B5EF4-FFF2-40B4-BE49-F238E27FC236}">
                <a16:creationId xmlns:a16="http://schemas.microsoft.com/office/drawing/2014/main" id="{68A6C9AC-0BED-4E33-890E-9DBD20BEA0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8A25DDB-759B-4381-BAF1-2BC4C524331E}"/>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208146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BD1DC-7222-40DD-8F9D-D71E04F5D4A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063D3A7-4CA5-4C4F-B5EF-1B2857BE88EC}"/>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4" name="Zástupný symbol pro zápatí 3">
            <a:extLst>
              <a:ext uri="{FF2B5EF4-FFF2-40B4-BE49-F238E27FC236}">
                <a16:creationId xmlns:a16="http://schemas.microsoft.com/office/drawing/2014/main" id="{894763F2-C8D4-4D18-939B-F62183862E9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99218E2-ECF5-475A-AB19-49615233F0FC}"/>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352733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752414F-D811-4E7B-AB04-1AB624F784D7}"/>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3" name="Zástupný symbol pro zápatí 2">
            <a:extLst>
              <a:ext uri="{FF2B5EF4-FFF2-40B4-BE49-F238E27FC236}">
                <a16:creationId xmlns:a16="http://schemas.microsoft.com/office/drawing/2014/main" id="{E3499D96-0BB8-438C-BDDE-6B00022733D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E276221-8FD1-462A-9A31-6803CEB5AC9C}"/>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159112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3C304-2F27-4877-B3D9-75589DEE1CA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D89584D-470F-4D92-B5C9-AA334B7FF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7A11CA5-6F16-4C9C-8B75-9D4814D42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524206A-64B6-4220-8E51-4F905A2B6961}"/>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6" name="Zástupný symbol pro zápatí 5">
            <a:extLst>
              <a:ext uri="{FF2B5EF4-FFF2-40B4-BE49-F238E27FC236}">
                <a16:creationId xmlns:a16="http://schemas.microsoft.com/office/drawing/2014/main" id="{BBBE5781-2A4A-4F1E-8F4A-12927D84ECB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B59E7FC-CD1B-465D-8B8D-9956ED1A6946}"/>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4330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94A9EF-E9A1-48A5-8937-C36F9981ADE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9D60029-A48D-4A9F-B2B3-C30176AB7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26A3744-1102-4113-BABC-DBA77AFF3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33F5ED1-F03A-4F8B-97E1-3A7D0BF17FCC}"/>
              </a:ext>
            </a:extLst>
          </p:cNvPr>
          <p:cNvSpPr>
            <a:spLocks noGrp="1"/>
          </p:cNvSpPr>
          <p:nvPr>
            <p:ph type="dt" sz="half" idx="10"/>
          </p:nvPr>
        </p:nvSpPr>
        <p:spPr/>
        <p:txBody>
          <a:bodyPr/>
          <a:lstStyle/>
          <a:p>
            <a:fld id="{4EBEDC7C-6FEC-46C3-9AB2-CEE793C7FAFD}" type="datetimeFigureOut">
              <a:rPr lang="cs-CZ" smtClean="0"/>
              <a:t>30.10.2024</a:t>
            </a:fld>
            <a:endParaRPr lang="cs-CZ"/>
          </a:p>
        </p:txBody>
      </p:sp>
      <p:sp>
        <p:nvSpPr>
          <p:cNvPr id="6" name="Zástupný symbol pro zápatí 5">
            <a:extLst>
              <a:ext uri="{FF2B5EF4-FFF2-40B4-BE49-F238E27FC236}">
                <a16:creationId xmlns:a16="http://schemas.microsoft.com/office/drawing/2014/main" id="{ACF27692-9F2C-4EB0-8B7C-E117A3A345A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7CDCA72-6EDC-4CF7-84A1-6D5416B4DBE2}"/>
              </a:ext>
            </a:extLst>
          </p:cNvPr>
          <p:cNvSpPr>
            <a:spLocks noGrp="1"/>
          </p:cNvSpPr>
          <p:nvPr>
            <p:ph type="sldNum" sz="quarter" idx="12"/>
          </p:nvPr>
        </p:nvSpPr>
        <p:spPr/>
        <p:txBody>
          <a:bodyPr/>
          <a:lstStyle/>
          <a:p>
            <a:fld id="{3C1139BA-7AFE-49B2-8753-453CE8E20748}" type="slidenum">
              <a:rPr lang="cs-CZ" smtClean="0"/>
              <a:t>‹#›</a:t>
            </a:fld>
            <a:endParaRPr lang="cs-CZ"/>
          </a:p>
        </p:txBody>
      </p:sp>
    </p:spTree>
    <p:extLst>
      <p:ext uri="{BB962C8B-B14F-4D97-AF65-F5344CB8AC3E}">
        <p14:creationId xmlns:p14="http://schemas.microsoft.com/office/powerpoint/2010/main" val="27725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EE517E3-86E0-4637-89A8-03284C5153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A1452D3-572D-4366-9B61-4F857B88C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6658F7C-132B-4C0E-BF9F-5EA814604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EDC7C-6FEC-46C3-9AB2-CEE793C7FAFD}" type="datetimeFigureOut">
              <a:rPr lang="cs-CZ" smtClean="0"/>
              <a:t>30.10.2024</a:t>
            </a:fld>
            <a:endParaRPr lang="cs-CZ"/>
          </a:p>
        </p:txBody>
      </p:sp>
      <p:sp>
        <p:nvSpPr>
          <p:cNvPr id="5" name="Zástupný symbol pro zápatí 4">
            <a:extLst>
              <a:ext uri="{FF2B5EF4-FFF2-40B4-BE49-F238E27FC236}">
                <a16:creationId xmlns:a16="http://schemas.microsoft.com/office/drawing/2014/main" id="{0C25ADA7-716F-4988-A3AE-525DC89CB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4BD07EB-547A-488A-8279-F5325DF00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139BA-7AFE-49B2-8753-453CE8E20748}" type="slidenum">
              <a:rPr lang="cs-CZ" smtClean="0"/>
              <a:t>‹#›</a:t>
            </a:fld>
            <a:endParaRPr lang="cs-CZ"/>
          </a:p>
        </p:txBody>
      </p:sp>
    </p:spTree>
    <p:extLst>
      <p:ext uri="{BB962C8B-B14F-4D97-AF65-F5344CB8AC3E}">
        <p14:creationId xmlns:p14="http://schemas.microsoft.com/office/powerpoint/2010/main" val="341544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5E8A95-BD5D-44AC-A573-204E1F1988EB}"/>
              </a:ext>
            </a:extLst>
          </p:cNvPr>
          <p:cNvSpPr>
            <a:spLocks noGrp="1"/>
          </p:cNvSpPr>
          <p:nvPr>
            <p:ph type="title"/>
          </p:nvPr>
        </p:nvSpPr>
        <p:spPr/>
        <p:txBody>
          <a:bodyPr/>
          <a:lstStyle/>
          <a:p>
            <a:r>
              <a:rPr lang="cs-CZ" dirty="0"/>
              <a:t>Rozlišitelnost pravdy, fikce, lži?</a:t>
            </a:r>
          </a:p>
        </p:txBody>
      </p:sp>
      <p:sp>
        <p:nvSpPr>
          <p:cNvPr id="3" name="Zástupný obsah 2">
            <a:extLst>
              <a:ext uri="{FF2B5EF4-FFF2-40B4-BE49-F238E27FC236}">
                <a16:creationId xmlns:a16="http://schemas.microsoft.com/office/drawing/2014/main" id="{8B17AA3D-F85C-4A51-858E-3B281F6F74C8}"/>
              </a:ext>
            </a:extLst>
          </p:cNvPr>
          <p:cNvSpPr>
            <a:spLocks noGrp="1"/>
          </p:cNvSpPr>
          <p:nvPr>
            <p:ph idx="1"/>
          </p:nvPr>
        </p:nvSpPr>
        <p:spPr/>
        <p:txBody>
          <a:bodyPr>
            <a:normAutofit fontScale="92500" lnSpcReduction="20000"/>
          </a:bodyPr>
          <a:lstStyle/>
          <a:p>
            <a:r>
              <a:rPr lang="cs-CZ" dirty="0"/>
              <a:t>Co je vlastně lež?</a:t>
            </a:r>
          </a:p>
          <a:p>
            <a:r>
              <a:rPr lang="cs-CZ" dirty="0"/>
              <a:t>Augustinus: „Lže ten, který je o jiném přesvědčen a jiné slovy nebo kterýmkoli projevem vypovídá.“</a:t>
            </a:r>
          </a:p>
          <a:p>
            <a:r>
              <a:rPr lang="cs-CZ" dirty="0"/>
              <a:t>Fikce dle analytické filozofie postrádá vztah k realitě</a:t>
            </a:r>
          </a:p>
          <a:p>
            <a:r>
              <a:rPr lang="cs-CZ" dirty="0"/>
              <a:t>Jak je to ale s pravdou?</a:t>
            </a:r>
          </a:p>
          <a:p>
            <a:r>
              <a:rPr lang="cs-CZ" dirty="0"/>
              <a:t>Záleží primárně na intenci (úmyslu) vypovídajícího?</a:t>
            </a:r>
          </a:p>
          <a:p>
            <a:r>
              <a:rPr lang="cs-CZ" dirty="0"/>
              <a:t>Je pravdou o skutečnosti to, co říkají (přírodní, tj. na matematice založené) vědy? Dávají nahlédnout do podstaty světa nebo o něm spíše vytvářejí další fikci?</a:t>
            </a:r>
          </a:p>
          <a:p>
            <a:r>
              <a:rPr lang="cs-CZ" dirty="0"/>
              <a:t>Co tedy může být vzorem pravdivosti? Lidský život?</a:t>
            </a:r>
          </a:p>
          <a:p>
            <a:r>
              <a:rPr lang="cs-CZ" dirty="0"/>
              <a:t>A jakou schopností rozlišujeme pravdu a lež? A jaká nás vede ke konání podle poznání?</a:t>
            </a:r>
          </a:p>
        </p:txBody>
      </p:sp>
    </p:spTree>
    <p:extLst>
      <p:ext uri="{BB962C8B-B14F-4D97-AF65-F5344CB8AC3E}">
        <p14:creationId xmlns:p14="http://schemas.microsoft.com/office/powerpoint/2010/main" val="3647279134"/>
      </p:ext>
    </p:extLst>
  </p:cSld>
  <p:clrMapOvr>
    <a:masterClrMapping/>
  </p:clrMapOvr>
  <mc:AlternateContent xmlns:mc="http://schemas.openxmlformats.org/markup-compatibility/2006" xmlns:p14="http://schemas.microsoft.com/office/powerpoint/2010/main">
    <mc:Choice Requires="p14">
      <p:transition spd="slow" p14:dur="2000" advTm="176649"/>
    </mc:Choice>
    <mc:Fallback xmlns="">
      <p:transition spd="slow" advTm="1766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3AE50D-D0D6-4A3F-8B38-5F080B1A9299}"/>
              </a:ext>
            </a:extLst>
          </p:cNvPr>
          <p:cNvSpPr>
            <a:spLocks noGrp="1"/>
          </p:cNvSpPr>
          <p:nvPr>
            <p:ph type="title"/>
          </p:nvPr>
        </p:nvSpPr>
        <p:spPr>
          <a:xfrm>
            <a:off x="836679" y="723898"/>
            <a:ext cx="6002110" cy="1495425"/>
          </a:xfrm>
        </p:spPr>
        <p:txBody>
          <a:bodyPr>
            <a:normAutofit/>
          </a:bodyPr>
          <a:lstStyle/>
          <a:p>
            <a:r>
              <a:rPr lang="cs-CZ" sz="4000"/>
              <a:t>Paměť v procesu poznání</a:t>
            </a:r>
          </a:p>
        </p:txBody>
      </p:sp>
      <p:sp>
        <p:nvSpPr>
          <p:cNvPr id="3" name="Zástupný obsah 2">
            <a:extLst>
              <a:ext uri="{FF2B5EF4-FFF2-40B4-BE49-F238E27FC236}">
                <a16:creationId xmlns:a16="http://schemas.microsoft.com/office/drawing/2014/main" id="{92284377-BB2E-4D8E-8487-0AB59D8C9ED7}"/>
              </a:ext>
            </a:extLst>
          </p:cNvPr>
          <p:cNvSpPr>
            <a:spLocks noGrp="1"/>
          </p:cNvSpPr>
          <p:nvPr>
            <p:ph idx="1"/>
          </p:nvPr>
        </p:nvSpPr>
        <p:spPr>
          <a:xfrm>
            <a:off x="836680" y="2405067"/>
            <a:ext cx="6002110" cy="3729034"/>
          </a:xfrm>
        </p:spPr>
        <p:txBody>
          <a:bodyPr>
            <a:normAutofit/>
          </a:bodyPr>
          <a:lstStyle/>
          <a:p>
            <a:r>
              <a:rPr lang="cs-CZ" sz="1700"/>
              <a:t>1. Platón a jeho následovníci (např i Augustinus): </a:t>
            </a:r>
            <a:r>
              <a:rPr lang="cs-CZ" sz="1700" b="1"/>
              <a:t>anamnesis </a:t>
            </a:r>
            <a:r>
              <a:rPr lang="cs-CZ" sz="1700"/>
              <a:t>(rozpomínání) jako základní předpoklad poznání</a:t>
            </a:r>
          </a:p>
          <a:p>
            <a:r>
              <a:rPr lang="cs-CZ" sz="1700"/>
              <a:t>2. </a:t>
            </a:r>
            <a:r>
              <a:rPr lang="cs-CZ" sz="1700" b="1"/>
              <a:t>apriorní poznání</a:t>
            </a:r>
            <a:r>
              <a:rPr lang="cs-CZ" sz="1700"/>
              <a:t>: Descartes, Leibniz (logické apriori ano, metafyzické ne), kriticky: Locke</a:t>
            </a:r>
          </a:p>
          <a:p>
            <a:r>
              <a:rPr lang="cs-CZ" sz="1700"/>
              <a:t>3. Poznání jako </a:t>
            </a:r>
            <a:r>
              <a:rPr lang="cs-CZ" sz="1700" b="1"/>
              <a:t>cesta do vlastního nitra</a:t>
            </a:r>
          </a:p>
          <a:p>
            <a:r>
              <a:rPr lang="cs-CZ" sz="1700"/>
              <a:t>Schelling: </a:t>
            </a:r>
            <a:r>
              <a:rPr lang="de-DE" sz="1700" i="1"/>
              <a:t>Ich </a:t>
            </a:r>
            <a:r>
              <a:rPr lang="cs-CZ" sz="1700" i="1"/>
              <a:t>ist </a:t>
            </a:r>
            <a:r>
              <a:rPr lang="de-DE" sz="1700" i="1"/>
              <a:t>nichts anderes als eine Anamnese, Erinnerung dessen, was es in seinem allgemeinen (seinem vorindividuellen) Seyn gethan und gelitten hat.</a:t>
            </a:r>
            <a:endParaRPr lang="cs-CZ" sz="1700" i="1"/>
          </a:p>
          <a:p>
            <a:r>
              <a:rPr lang="cs-CZ" sz="1700" i="1"/>
              <a:t>4. </a:t>
            </a:r>
            <a:r>
              <a:rPr lang="cs-CZ" sz="1700" b="1"/>
              <a:t>Uvědomění si </a:t>
            </a:r>
            <a:r>
              <a:rPr lang="cs-CZ" sz="1700"/>
              <a:t>podvědomého či </a:t>
            </a:r>
            <a:r>
              <a:rPr lang="cs-CZ" sz="1700" b="1"/>
              <a:t>nevědomého</a:t>
            </a:r>
          </a:p>
          <a:p>
            <a:r>
              <a:rPr lang="cs-CZ" sz="1700"/>
              <a:t>5. Otázka vztahu poznání a lidské přirozenosti, a tedy i rovnosti v poznávání: </a:t>
            </a:r>
            <a:r>
              <a:rPr lang="cs-CZ" sz="1700" b="1"/>
              <a:t>přirozený rozum</a:t>
            </a:r>
          </a:p>
          <a:p>
            <a:endParaRPr lang="cs-CZ" sz="1700"/>
          </a:p>
        </p:txBody>
      </p:sp>
      <p:pic>
        <p:nvPicPr>
          <p:cNvPr id="5" name="Obrázek 4" descr="Obsah obrázku skica, kresba, umění, Perokresba&#10;&#10;Popis byl vytvořen automaticky">
            <a:extLst>
              <a:ext uri="{FF2B5EF4-FFF2-40B4-BE49-F238E27FC236}">
                <a16:creationId xmlns:a16="http://schemas.microsoft.com/office/drawing/2014/main" id="{350F3AD3-BBDC-46C7-1AB1-D1E151B366BE}"/>
              </a:ext>
            </a:extLst>
          </p:cNvPr>
          <p:cNvPicPr>
            <a:picLocks noChangeAspect="1"/>
          </p:cNvPicPr>
          <p:nvPr/>
        </p:nvPicPr>
        <p:blipFill>
          <a:blip r:embed="rId2">
            <a:extLst>
              <a:ext uri="{28A0092B-C50C-407E-A947-70E740481C1C}">
                <a14:useLocalDpi xmlns:a14="http://schemas.microsoft.com/office/drawing/2010/main" val="0"/>
              </a:ext>
            </a:extLst>
          </a:blip>
          <a:srcRect t="859" r="1" b="1"/>
          <a:stretch/>
        </p:blipFill>
        <p:spPr>
          <a:xfrm>
            <a:off x="7199440" y="10"/>
            <a:ext cx="4992560" cy="6857990"/>
          </a:xfrm>
          <a:prstGeom prst="rect">
            <a:avLst/>
          </a:prstGeom>
          <a:effectLst/>
        </p:spPr>
      </p:pic>
    </p:spTree>
    <p:extLst>
      <p:ext uri="{BB962C8B-B14F-4D97-AF65-F5344CB8AC3E}">
        <p14:creationId xmlns:p14="http://schemas.microsoft.com/office/powerpoint/2010/main" val="297836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AEB972F-FB5D-4AD5-AABB-CE4F98881F7B}"/>
              </a:ext>
            </a:extLst>
          </p:cNvPr>
          <p:cNvSpPr>
            <a:spLocks noGrp="1"/>
          </p:cNvSpPr>
          <p:nvPr>
            <p:ph type="title"/>
          </p:nvPr>
        </p:nvSpPr>
        <p:spPr>
          <a:xfrm>
            <a:off x="640080" y="325369"/>
            <a:ext cx="4368602" cy="1956841"/>
          </a:xfrm>
        </p:spPr>
        <p:txBody>
          <a:bodyPr anchor="b">
            <a:normAutofit/>
          </a:bodyPr>
          <a:lstStyle/>
          <a:p>
            <a:r>
              <a:rPr lang="cs-CZ" sz="3400"/>
              <a:t>Paměť a poznání – předvědění a vliv kolektivní paměti na poznání</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853A75FC-D88C-40AB-B263-CC33DBA356D8}"/>
              </a:ext>
            </a:extLst>
          </p:cNvPr>
          <p:cNvSpPr>
            <a:spLocks noGrp="1"/>
          </p:cNvSpPr>
          <p:nvPr>
            <p:ph idx="1"/>
          </p:nvPr>
        </p:nvSpPr>
        <p:spPr>
          <a:xfrm>
            <a:off x="640080" y="2872899"/>
            <a:ext cx="4243589" cy="3320668"/>
          </a:xfrm>
        </p:spPr>
        <p:txBody>
          <a:bodyPr>
            <a:normAutofit/>
          </a:bodyPr>
          <a:lstStyle/>
          <a:p>
            <a:r>
              <a:rPr lang="cs-CZ" sz="1400" dirty="0"/>
              <a:t>Problém předvědění: </a:t>
            </a:r>
          </a:p>
          <a:p>
            <a:r>
              <a:rPr lang="cs-CZ" sz="1400" dirty="0"/>
              <a:t>1. Aristoteles – Druhé analytika: Každý nový poznatek stojí na již pozorovaném, které uchováváme v paměti, každé smysluplné poznávání vzniká z již existujících poznatků</a:t>
            </a:r>
          </a:p>
          <a:p>
            <a:r>
              <a:rPr lang="cs-CZ" sz="1400" dirty="0"/>
              <a:t>2. Bacon a jeho idoly: </a:t>
            </a:r>
            <a:r>
              <a:rPr lang="cs-CZ" sz="1400" b="1" dirty="0"/>
              <a:t>Můžeme nezatíženi předvěděním pozorovat a poznávat?</a:t>
            </a:r>
          </a:p>
          <a:p>
            <a:endParaRPr lang="cs-CZ" sz="1400" b="1" dirty="0"/>
          </a:p>
          <a:p>
            <a:r>
              <a:rPr lang="cs-CZ" sz="1400" b="1" dirty="0"/>
              <a:t>3. James: </a:t>
            </a:r>
            <a:r>
              <a:rPr lang="cs-CZ" sz="1400" dirty="0"/>
              <a:t>Každý nový poznatek testujeme na možnosti jeho včlenění mezi poznatky staré</a:t>
            </a:r>
            <a:endParaRPr lang="cs-CZ" sz="1400" b="1" dirty="0"/>
          </a:p>
          <a:p>
            <a:r>
              <a:rPr lang="cs-CZ" sz="1400" dirty="0" err="1"/>
              <a:t>Halbwachs</a:t>
            </a:r>
            <a:r>
              <a:rPr lang="cs-CZ" sz="1400" dirty="0"/>
              <a:t>: příklad Londýnského návštěvníka, který se nachází hned na začátku kapitoly </a:t>
            </a:r>
            <a:r>
              <a:rPr lang="cs-CZ" sz="1400" i="1" dirty="0"/>
              <a:t>Individuální a kolektivní paměť </a:t>
            </a:r>
            <a:r>
              <a:rPr lang="cs-CZ" sz="1400" dirty="0"/>
              <a:t>v díle </a:t>
            </a:r>
            <a:r>
              <a:rPr lang="cs-CZ" sz="1400" i="1" dirty="0"/>
              <a:t>Kolektivní paměť</a:t>
            </a:r>
          </a:p>
        </p:txBody>
      </p:sp>
      <p:pic>
        <p:nvPicPr>
          <p:cNvPr id="5" name="Obrázek 4" descr="Obsah obrázku text, Lidská tvář, snímek obrazovky, Čelo&#10;&#10;Popis byl vytvořen automaticky">
            <a:extLst>
              <a:ext uri="{FF2B5EF4-FFF2-40B4-BE49-F238E27FC236}">
                <a16:creationId xmlns:a16="http://schemas.microsoft.com/office/drawing/2014/main" id="{1524DAF8-50AC-C13F-A2D8-646C452D9DE1}"/>
              </a:ext>
            </a:extLst>
          </p:cNvPr>
          <p:cNvPicPr>
            <a:picLocks noChangeAspect="1"/>
          </p:cNvPicPr>
          <p:nvPr/>
        </p:nvPicPr>
        <p:blipFill>
          <a:blip r:embed="rId2">
            <a:extLst>
              <a:ext uri="{28A0092B-C50C-407E-A947-70E740481C1C}">
                <a14:useLocalDpi xmlns:a14="http://schemas.microsoft.com/office/drawing/2010/main" val="0"/>
              </a:ext>
            </a:extLst>
          </a:blip>
          <a:srcRect l="7863" r="136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088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5E5A46F-6D58-4CBF-ABD2-C3E22D0C60E0}"/>
              </a:ext>
            </a:extLst>
          </p:cNvPr>
          <p:cNvSpPr>
            <a:spLocks noGrp="1"/>
          </p:cNvSpPr>
          <p:nvPr>
            <p:ph type="title"/>
          </p:nvPr>
        </p:nvSpPr>
        <p:spPr>
          <a:xfrm>
            <a:off x="5297762" y="329184"/>
            <a:ext cx="6251110" cy="1783080"/>
          </a:xfrm>
        </p:spPr>
        <p:txBody>
          <a:bodyPr anchor="b">
            <a:normAutofit/>
          </a:bodyPr>
          <a:lstStyle/>
          <a:p>
            <a:r>
              <a:rPr lang="cs-CZ" sz="5400"/>
              <a:t>Halbwachs</a:t>
            </a:r>
          </a:p>
        </p:txBody>
      </p:sp>
      <p:pic>
        <p:nvPicPr>
          <p:cNvPr id="5" name="Obrázek 4" descr="Obsah obrázku text, kniha, plakát, Obal knihy&#10;&#10;Popis byl vytvořen automaticky">
            <a:extLst>
              <a:ext uri="{FF2B5EF4-FFF2-40B4-BE49-F238E27FC236}">
                <a16:creationId xmlns:a16="http://schemas.microsoft.com/office/drawing/2014/main" id="{093DCDD9-C9D8-082A-E26D-8ACE65BC1AAE}"/>
              </a:ext>
            </a:extLst>
          </p:cNvPr>
          <p:cNvPicPr>
            <a:picLocks noChangeAspect="1"/>
          </p:cNvPicPr>
          <p:nvPr/>
        </p:nvPicPr>
        <p:blipFill>
          <a:blip r:embed="rId2">
            <a:extLst>
              <a:ext uri="{28A0092B-C50C-407E-A947-70E740481C1C}">
                <a14:useLocalDpi xmlns:a14="http://schemas.microsoft.com/office/drawing/2010/main" val="0"/>
              </a:ext>
            </a:extLst>
          </a:blip>
          <a:srcRect l="435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8306CF85-D432-4222-ACFF-23127F378F27}"/>
              </a:ext>
            </a:extLst>
          </p:cNvPr>
          <p:cNvSpPr>
            <a:spLocks noGrp="1"/>
          </p:cNvSpPr>
          <p:nvPr>
            <p:ph idx="1"/>
          </p:nvPr>
        </p:nvSpPr>
        <p:spPr>
          <a:xfrm>
            <a:off x="5297762" y="2706624"/>
            <a:ext cx="6251110" cy="3483864"/>
          </a:xfrm>
        </p:spPr>
        <p:txBody>
          <a:bodyPr>
            <a:normAutofit/>
          </a:bodyPr>
          <a:lstStyle/>
          <a:p>
            <a:r>
              <a:rPr lang="cs-CZ" sz="1700"/>
              <a:t>Člověk, který poprvé přijede do Londýna: </a:t>
            </a:r>
          </a:p>
          <a:p>
            <a:r>
              <a:rPr lang="cs-CZ" sz="1700"/>
              <a:t>Prochází jej s průvodci:</a:t>
            </a:r>
          </a:p>
          <a:p>
            <a:r>
              <a:rPr lang="cs-CZ" sz="1700"/>
              <a:t>1. s architektem: pozoruje stavby a jejich parametry</a:t>
            </a:r>
          </a:p>
          <a:p>
            <a:r>
              <a:rPr lang="cs-CZ" sz="1700"/>
              <a:t>S historikem: vidí místa spjatá s minulostí města a různé její připomínky (pomníky apod.)</a:t>
            </a:r>
          </a:p>
          <a:p>
            <a:r>
              <a:rPr lang="cs-CZ" sz="1700"/>
              <a:t>3. s malířem: barvy  a tvary města – budov, parků…</a:t>
            </a:r>
          </a:p>
          <a:p>
            <a:r>
              <a:rPr lang="cs-CZ" sz="1700"/>
              <a:t>4. s obchodníkem: vidí ekonomii města – obchody, průmysl…</a:t>
            </a:r>
          </a:p>
          <a:p>
            <a:r>
              <a:rPr lang="cs-CZ" sz="1700"/>
              <a:t>„I za předpokladu, že se procházím úplně sám, není možné uvozovat, že si z procházky odnesu osobní vzpomínky, které náleží pouze mně.“</a:t>
            </a:r>
          </a:p>
        </p:txBody>
      </p:sp>
    </p:spTree>
    <p:extLst>
      <p:ext uri="{BB962C8B-B14F-4D97-AF65-F5344CB8AC3E}">
        <p14:creationId xmlns:p14="http://schemas.microsoft.com/office/powerpoint/2010/main" val="397906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7C43C7-4E68-4356-94BE-20D82611820A}"/>
              </a:ext>
            </a:extLst>
          </p:cNvPr>
          <p:cNvSpPr>
            <a:spLocks noGrp="1"/>
          </p:cNvSpPr>
          <p:nvPr>
            <p:ph type="title"/>
          </p:nvPr>
        </p:nvSpPr>
        <p:spPr/>
        <p:txBody>
          <a:bodyPr/>
          <a:lstStyle/>
          <a:p>
            <a:r>
              <a:rPr lang="cs-CZ" dirty="0"/>
              <a:t>Čas a paměť</a:t>
            </a:r>
          </a:p>
        </p:txBody>
      </p:sp>
      <p:sp>
        <p:nvSpPr>
          <p:cNvPr id="3" name="Zástupný obsah 2">
            <a:extLst>
              <a:ext uri="{FF2B5EF4-FFF2-40B4-BE49-F238E27FC236}">
                <a16:creationId xmlns:a16="http://schemas.microsoft.com/office/drawing/2014/main" id="{7F5FE8D4-1D14-4590-B29A-2AC086020ED8}"/>
              </a:ext>
            </a:extLst>
          </p:cNvPr>
          <p:cNvSpPr>
            <a:spLocks noGrp="1"/>
          </p:cNvSpPr>
          <p:nvPr>
            <p:ph idx="1"/>
          </p:nvPr>
        </p:nvSpPr>
        <p:spPr/>
        <p:txBody>
          <a:bodyPr/>
          <a:lstStyle/>
          <a:p>
            <a:r>
              <a:rPr lang="cs-CZ" dirty="0"/>
              <a:t>Čas jako téma filozofie</a:t>
            </a:r>
          </a:p>
          <a:p>
            <a:r>
              <a:rPr lang="cs-CZ" dirty="0"/>
              <a:t>Vztah k uchování identity: Co přetrvává? Kontinuita </a:t>
            </a:r>
            <a:r>
              <a:rPr lang="cs-CZ"/>
              <a:t>a diskontinuita</a:t>
            </a:r>
            <a:endParaRPr lang="cs-CZ" dirty="0"/>
          </a:p>
        </p:txBody>
      </p:sp>
    </p:spTree>
    <p:extLst>
      <p:ext uri="{BB962C8B-B14F-4D97-AF65-F5344CB8AC3E}">
        <p14:creationId xmlns:p14="http://schemas.microsoft.com/office/powerpoint/2010/main" val="384578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872DA-CA6C-49E0-96C5-0353BF1B913A}"/>
              </a:ext>
            </a:extLst>
          </p:cNvPr>
          <p:cNvSpPr>
            <a:spLocks noGrp="1"/>
          </p:cNvSpPr>
          <p:nvPr>
            <p:ph type="title"/>
          </p:nvPr>
        </p:nvSpPr>
        <p:spPr/>
        <p:txBody>
          <a:bodyPr/>
          <a:lstStyle/>
          <a:p>
            <a:r>
              <a:rPr lang="cs-CZ" dirty="0"/>
              <a:t>Filozofie času</a:t>
            </a:r>
          </a:p>
        </p:txBody>
      </p:sp>
      <p:sp>
        <p:nvSpPr>
          <p:cNvPr id="3" name="Zástupný obsah 2">
            <a:extLst>
              <a:ext uri="{FF2B5EF4-FFF2-40B4-BE49-F238E27FC236}">
                <a16:creationId xmlns:a16="http://schemas.microsoft.com/office/drawing/2014/main" id="{A9D81857-91FB-4EAF-B2F7-4A55FB39DAD1}"/>
              </a:ext>
            </a:extLst>
          </p:cNvPr>
          <p:cNvSpPr>
            <a:spLocks noGrp="1"/>
          </p:cNvSpPr>
          <p:nvPr>
            <p:ph idx="1"/>
          </p:nvPr>
        </p:nvSpPr>
        <p:spPr/>
        <p:txBody>
          <a:bodyPr>
            <a:normAutofit/>
          </a:bodyPr>
          <a:lstStyle/>
          <a:p>
            <a:pPr marL="514350" indent="-514350">
              <a:buFont typeface="+mj-lt"/>
              <a:buAutoNum type="arabicPeriod"/>
            </a:pPr>
            <a:r>
              <a:rPr lang="cs-CZ" dirty="0"/>
              <a:t> Platón: čas a věčnost idejí, čas je spjatý s existencí světa</a:t>
            </a:r>
          </a:p>
          <a:p>
            <a:pPr marL="514350" indent="-514350">
              <a:buFont typeface="+mj-lt"/>
              <a:buAutoNum type="arabicPeriod"/>
            </a:pPr>
            <a:r>
              <a:rPr lang="cs-CZ" dirty="0" err="1"/>
              <a:t>Aristotelés</a:t>
            </a:r>
            <a:r>
              <a:rPr lang="cs-CZ" dirty="0"/>
              <a:t>: čas a pohyb, čas a paměť vůči poznání</a:t>
            </a:r>
          </a:p>
          <a:p>
            <a:pPr marL="514350" indent="-514350">
              <a:buFont typeface="+mj-lt"/>
              <a:buAutoNum type="arabicPeriod"/>
            </a:pPr>
            <a:r>
              <a:rPr lang="cs-CZ" dirty="0"/>
              <a:t>Augustinus: čas z psychologického pohledu: čas jako činnost duše. Základem pro jeho vnímání je paměť, která je jediná schopna sjednotit minulost, přítomnost a budoucnost, původ a cíl, dějinné vnímání času, jak měříme čas?</a:t>
            </a:r>
          </a:p>
        </p:txBody>
      </p:sp>
    </p:spTree>
    <p:extLst>
      <p:ext uri="{BB962C8B-B14F-4D97-AF65-F5344CB8AC3E}">
        <p14:creationId xmlns:p14="http://schemas.microsoft.com/office/powerpoint/2010/main" val="157583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1AFFD8-F06D-4262-AA3D-17C10752AAFC}"/>
              </a:ext>
            </a:extLst>
          </p:cNvPr>
          <p:cNvSpPr>
            <a:spLocks noGrp="1"/>
          </p:cNvSpPr>
          <p:nvPr>
            <p:ph type="title"/>
          </p:nvPr>
        </p:nvSpPr>
        <p:spPr/>
        <p:txBody>
          <a:bodyPr/>
          <a:lstStyle/>
          <a:p>
            <a:r>
              <a:rPr lang="cs-CZ" dirty="0"/>
              <a:t>Filozofie času</a:t>
            </a:r>
          </a:p>
        </p:txBody>
      </p:sp>
      <p:sp>
        <p:nvSpPr>
          <p:cNvPr id="3" name="Zástupný obsah 2">
            <a:extLst>
              <a:ext uri="{FF2B5EF4-FFF2-40B4-BE49-F238E27FC236}">
                <a16:creationId xmlns:a16="http://schemas.microsoft.com/office/drawing/2014/main" id="{EBD4C13F-E9D3-4ABA-8348-486064D61C1C}"/>
              </a:ext>
            </a:extLst>
          </p:cNvPr>
          <p:cNvSpPr>
            <a:spLocks noGrp="1"/>
          </p:cNvSpPr>
          <p:nvPr>
            <p:ph idx="1"/>
          </p:nvPr>
        </p:nvSpPr>
        <p:spPr/>
        <p:txBody>
          <a:bodyPr/>
          <a:lstStyle/>
          <a:p>
            <a:pPr marL="0" indent="0">
              <a:buNone/>
            </a:pPr>
            <a:r>
              <a:rPr lang="cs-CZ" dirty="0"/>
              <a:t>4. Descartes: chce ho vyloučit z poznání, evidence je jen v přítomném okamžiku – neustálé tvoření, čas nevidí jako předmět vědy, nýbrž filozofie</a:t>
            </a:r>
          </a:p>
          <a:p>
            <a:pPr marL="0" indent="0">
              <a:buNone/>
            </a:pPr>
            <a:r>
              <a:rPr lang="cs-CZ" dirty="0"/>
              <a:t>5. Locke: základem je idea trvání, vznikající z posloupnosti, z proudu idejí, ty se skládají ve vědomí do vnímání času (x spánek)</a:t>
            </a:r>
          </a:p>
          <a:p>
            <a:pPr marL="0" indent="0">
              <a:buNone/>
            </a:pPr>
            <a:r>
              <a:rPr lang="cs-CZ" dirty="0"/>
              <a:t>6. Kant: apriorní a transcendentní charakter času, nevzniká ve smyslech, ale je jimi už předpokládána, je to subjektivní podmínka</a:t>
            </a:r>
          </a:p>
          <a:p>
            <a:endParaRPr lang="cs-CZ" dirty="0"/>
          </a:p>
        </p:txBody>
      </p:sp>
    </p:spTree>
    <p:extLst>
      <p:ext uri="{BB962C8B-B14F-4D97-AF65-F5344CB8AC3E}">
        <p14:creationId xmlns:p14="http://schemas.microsoft.com/office/powerpoint/2010/main" val="122386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DF9CFD-BF27-4BC6-88BA-64D5B6035815}"/>
              </a:ext>
            </a:extLst>
          </p:cNvPr>
          <p:cNvSpPr>
            <a:spLocks noGrp="1"/>
          </p:cNvSpPr>
          <p:nvPr>
            <p:ph type="title"/>
          </p:nvPr>
        </p:nvSpPr>
        <p:spPr/>
        <p:txBody>
          <a:bodyPr/>
          <a:lstStyle/>
          <a:p>
            <a:r>
              <a:rPr lang="cs-CZ" dirty="0"/>
              <a:t>Filozofie času</a:t>
            </a:r>
          </a:p>
        </p:txBody>
      </p:sp>
      <p:sp>
        <p:nvSpPr>
          <p:cNvPr id="3" name="Zástupný obsah 2">
            <a:extLst>
              <a:ext uri="{FF2B5EF4-FFF2-40B4-BE49-F238E27FC236}">
                <a16:creationId xmlns:a16="http://schemas.microsoft.com/office/drawing/2014/main" id="{0B887A06-2A84-4A88-B790-83AF1FC95CF2}"/>
              </a:ext>
            </a:extLst>
          </p:cNvPr>
          <p:cNvSpPr>
            <a:spLocks noGrp="1"/>
          </p:cNvSpPr>
          <p:nvPr>
            <p:ph idx="1"/>
          </p:nvPr>
        </p:nvSpPr>
        <p:spPr/>
        <p:txBody>
          <a:bodyPr>
            <a:normAutofit/>
          </a:bodyPr>
          <a:lstStyle/>
          <a:p>
            <a:pPr marL="0" indent="0">
              <a:buNone/>
            </a:pPr>
            <a:r>
              <a:rPr lang="cs-CZ" dirty="0"/>
              <a:t>7. Bergson: a) čas a svoboda: vše se mění x nehybnost a determinismus </a:t>
            </a:r>
            <a:r>
              <a:rPr lang="cs-CZ" dirty="0" err="1"/>
              <a:t>podescartesovské</a:t>
            </a:r>
            <a:r>
              <a:rPr lang="cs-CZ" dirty="0"/>
              <a:t> filozofie; b) čas jako čtvrtá dimenze prostoru c) čas jako trvání, vnitřní spojitost vnímaných změn, proud vědomí</a:t>
            </a:r>
          </a:p>
          <a:p>
            <a:pPr marL="0" indent="0">
              <a:buNone/>
            </a:pPr>
            <a:r>
              <a:rPr lang="cs-CZ" dirty="0"/>
              <a:t>8. </a:t>
            </a:r>
            <a:r>
              <a:rPr lang="cs-CZ" dirty="0" err="1"/>
              <a:t>Husserl</a:t>
            </a:r>
            <a:r>
              <a:rPr lang="cs-CZ" dirty="0"/>
              <a:t>: oborem filozofie je zkušenost, zjevování se věcí, fenomény se nám dějí, tj. jsou časové, tvoří náš vnitřní, zkušenostní čas „imanentní čas  průběhu vědomí (objektivní čas se prokázat nedá) </a:t>
            </a:r>
            <a:r>
              <a:rPr lang="cs-CZ" b="1" dirty="0"/>
              <a:t>Jak slyším melodii?</a:t>
            </a:r>
          </a:p>
          <a:p>
            <a:pPr marL="0" indent="0">
              <a:buNone/>
            </a:pPr>
            <a:r>
              <a:rPr lang="cs-CZ" dirty="0"/>
              <a:t>9. </a:t>
            </a:r>
            <a:r>
              <a:rPr lang="cs-CZ" dirty="0" err="1"/>
              <a:t>Heidegger</a:t>
            </a:r>
            <a:r>
              <a:rPr lang="cs-CZ" dirty="0"/>
              <a:t>: lidské bytí se vždy děje: rozvrhuje se do různých možností, pohybuje se v časové ose, žije do budoucnosti a zároveň z porozumění světu i sobě, tj. z minulosti x věci se vyskytují</a:t>
            </a:r>
          </a:p>
          <a:p>
            <a:endParaRPr lang="cs-CZ" dirty="0"/>
          </a:p>
        </p:txBody>
      </p:sp>
    </p:spTree>
    <p:extLst>
      <p:ext uri="{BB962C8B-B14F-4D97-AF65-F5344CB8AC3E}">
        <p14:creationId xmlns:p14="http://schemas.microsoft.com/office/powerpoint/2010/main" val="240235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EB7654-5786-45E6-AE05-4C94CE31BB46}"/>
              </a:ext>
            </a:extLst>
          </p:cNvPr>
          <p:cNvSpPr>
            <a:spLocks noGrp="1"/>
          </p:cNvSpPr>
          <p:nvPr>
            <p:ph type="title"/>
          </p:nvPr>
        </p:nvSpPr>
        <p:spPr/>
        <p:txBody>
          <a:bodyPr/>
          <a:lstStyle/>
          <a:p>
            <a:r>
              <a:rPr lang="cs-CZ" dirty="0"/>
              <a:t>Paměť v rétorice</a:t>
            </a:r>
          </a:p>
        </p:txBody>
      </p:sp>
      <p:sp>
        <p:nvSpPr>
          <p:cNvPr id="3" name="Zástupný obsah 2">
            <a:extLst>
              <a:ext uri="{FF2B5EF4-FFF2-40B4-BE49-F238E27FC236}">
                <a16:creationId xmlns:a16="http://schemas.microsoft.com/office/drawing/2014/main" id="{278C4671-E63B-4554-A0A3-4A0E32EA31F0}"/>
              </a:ext>
            </a:extLst>
          </p:cNvPr>
          <p:cNvSpPr>
            <a:spLocks noGrp="1"/>
          </p:cNvSpPr>
          <p:nvPr>
            <p:ph idx="1"/>
          </p:nvPr>
        </p:nvSpPr>
        <p:spPr/>
        <p:txBody>
          <a:bodyPr>
            <a:normAutofit fontScale="92500" lnSpcReduction="10000"/>
          </a:bodyPr>
          <a:lstStyle/>
          <a:p>
            <a:r>
              <a:rPr lang="cs-CZ" dirty="0"/>
              <a:t>„Umění paměti (</a:t>
            </a:r>
            <a:r>
              <a:rPr lang="cs-CZ" dirty="0" err="1"/>
              <a:t>ars</a:t>
            </a:r>
            <a:r>
              <a:rPr lang="cs-CZ" dirty="0"/>
              <a:t> </a:t>
            </a:r>
            <a:r>
              <a:rPr lang="cs-CZ" dirty="0" err="1"/>
              <a:t>memorativa</a:t>
            </a:r>
            <a:r>
              <a:rPr lang="cs-CZ" dirty="0"/>
              <a:t> /</a:t>
            </a:r>
            <a:r>
              <a:rPr lang="cs-CZ" dirty="0" err="1"/>
              <a:t>ars</a:t>
            </a:r>
            <a:r>
              <a:rPr lang="cs-CZ" dirty="0"/>
              <a:t> memoriae: asi od 6. stol. Př. Kr.: </a:t>
            </a:r>
            <a:r>
              <a:rPr lang="cs-CZ" dirty="0" err="1"/>
              <a:t>Simonidés</a:t>
            </a:r>
            <a:endParaRPr lang="cs-CZ" dirty="0"/>
          </a:p>
          <a:p>
            <a:r>
              <a:rPr lang="cs-CZ" dirty="0"/>
              <a:t>V římské kultuře je jednou z 5 oblastí rétoriky:</a:t>
            </a:r>
          </a:p>
          <a:p>
            <a:r>
              <a:rPr lang="cs-CZ" dirty="0"/>
              <a:t>1.inventio: nalezení tématu, argumentů…</a:t>
            </a:r>
          </a:p>
          <a:p>
            <a:r>
              <a:rPr lang="cs-CZ" dirty="0"/>
              <a:t>2.dispositio: uspořádání látky do souvislé řeči</a:t>
            </a:r>
          </a:p>
          <a:p>
            <a:r>
              <a:rPr lang="cs-CZ" dirty="0"/>
              <a:t>3. </a:t>
            </a:r>
            <a:r>
              <a:rPr lang="cs-CZ" dirty="0" err="1"/>
              <a:t>elocutio</a:t>
            </a:r>
            <a:r>
              <a:rPr lang="cs-CZ" dirty="0"/>
              <a:t>: nalezení formy, okrášlení</a:t>
            </a:r>
          </a:p>
          <a:p>
            <a:r>
              <a:rPr lang="cs-CZ" dirty="0"/>
              <a:t>4.memoria</a:t>
            </a:r>
          </a:p>
          <a:p>
            <a:r>
              <a:rPr lang="cs-CZ" dirty="0"/>
              <a:t>5. Actio: samotné vystoupení</a:t>
            </a:r>
          </a:p>
          <a:p>
            <a:r>
              <a:rPr lang="cs-CZ" dirty="0"/>
              <a:t>Podle Cicerona poskytuje umění paměti základ pro umělou paměť</a:t>
            </a:r>
          </a:p>
          <a:p>
            <a:r>
              <a:rPr lang="cs-CZ" dirty="0"/>
              <a:t>Jde o rozvoj individuálních schopností</a:t>
            </a:r>
          </a:p>
        </p:txBody>
      </p:sp>
    </p:spTree>
    <p:extLst>
      <p:ext uri="{BB962C8B-B14F-4D97-AF65-F5344CB8AC3E}">
        <p14:creationId xmlns:p14="http://schemas.microsoft.com/office/powerpoint/2010/main" val="116908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67BC8F-7265-4B45-8943-9B3923BF925B}"/>
              </a:ext>
            </a:extLst>
          </p:cNvPr>
          <p:cNvSpPr>
            <a:spLocks noGrp="1"/>
          </p:cNvSpPr>
          <p:nvPr>
            <p:ph type="title"/>
          </p:nvPr>
        </p:nvSpPr>
        <p:spPr/>
        <p:txBody>
          <a:bodyPr/>
          <a:lstStyle/>
          <a:p>
            <a:r>
              <a:rPr lang="cs-CZ" dirty="0"/>
              <a:t>Kolektivní paměť</a:t>
            </a:r>
          </a:p>
        </p:txBody>
      </p:sp>
      <p:sp>
        <p:nvSpPr>
          <p:cNvPr id="3" name="Zástupný obsah 2">
            <a:extLst>
              <a:ext uri="{FF2B5EF4-FFF2-40B4-BE49-F238E27FC236}">
                <a16:creationId xmlns:a16="http://schemas.microsoft.com/office/drawing/2014/main" id="{D29C2051-F230-438A-AB3F-C10A26FB25E6}"/>
              </a:ext>
            </a:extLst>
          </p:cNvPr>
          <p:cNvSpPr>
            <a:spLocks noGrp="1"/>
          </p:cNvSpPr>
          <p:nvPr>
            <p:ph idx="1"/>
          </p:nvPr>
        </p:nvSpPr>
        <p:spPr/>
        <p:txBody>
          <a:bodyPr/>
          <a:lstStyle/>
          <a:p>
            <a:r>
              <a:rPr lang="cs-CZ" dirty="0"/>
              <a:t>Maurice </a:t>
            </a:r>
            <a:r>
              <a:rPr lang="cs-CZ" dirty="0" err="1"/>
              <a:t>Halbwachs</a:t>
            </a:r>
            <a:endParaRPr lang="cs-CZ" dirty="0"/>
          </a:p>
          <a:p>
            <a:r>
              <a:rPr lang="cs-CZ" dirty="0"/>
              <a:t>Paul </a:t>
            </a:r>
            <a:r>
              <a:rPr lang="cs-CZ" dirty="0" err="1"/>
              <a:t>Ricœur</a:t>
            </a:r>
            <a:endParaRPr lang="cs-CZ" dirty="0"/>
          </a:p>
          <a:p>
            <a:r>
              <a:rPr lang="cs-CZ" dirty="0"/>
              <a:t>Pierre Nora</a:t>
            </a:r>
          </a:p>
          <a:p>
            <a:r>
              <a:rPr lang="cs-CZ" dirty="0"/>
              <a:t>Jan a </a:t>
            </a:r>
            <a:r>
              <a:rPr lang="cs-CZ" dirty="0" err="1"/>
              <a:t>Aleida</a:t>
            </a:r>
            <a:r>
              <a:rPr lang="cs-CZ" dirty="0"/>
              <a:t> </a:t>
            </a:r>
            <a:r>
              <a:rPr lang="cs-CZ" dirty="0" err="1"/>
              <a:t>Assmannovi</a:t>
            </a:r>
            <a:endParaRPr lang="cs-CZ" dirty="0"/>
          </a:p>
        </p:txBody>
      </p:sp>
    </p:spTree>
    <p:extLst>
      <p:ext uri="{BB962C8B-B14F-4D97-AF65-F5344CB8AC3E}">
        <p14:creationId xmlns:p14="http://schemas.microsoft.com/office/powerpoint/2010/main" val="302108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81484-081A-415D-B882-08F08F5971B6}"/>
              </a:ext>
            </a:extLst>
          </p:cNvPr>
          <p:cNvSpPr>
            <a:spLocks noGrp="1"/>
          </p:cNvSpPr>
          <p:nvPr>
            <p:ph type="title"/>
          </p:nvPr>
        </p:nvSpPr>
        <p:spPr/>
        <p:txBody>
          <a:bodyPr/>
          <a:lstStyle/>
          <a:p>
            <a:r>
              <a:rPr lang="cs-CZ" dirty="0"/>
              <a:t>Maurice </a:t>
            </a:r>
            <a:r>
              <a:rPr lang="cs-CZ" dirty="0" err="1"/>
              <a:t>Halbwachs</a:t>
            </a:r>
            <a:endParaRPr lang="cs-CZ" dirty="0"/>
          </a:p>
        </p:txBody>
      </p:sp>
      <p:sp>
        <p:nvSpPr>
          <p:cNvPr id="3" name="Zástupný obsah 2">
            <a:extLst>
              <a:ext uri="{FF2B5EF4-FFF2-40B4-BE49-F238E27FC236}">
                <a16:creationId xmlns:a16="http://schemas.microsoft.com/office/drawing/2014/main" id="{523B090B-2A04-4CAB-BDDC-566601F8F231}"/>
              </a:ext>
            </a:extLst>
          </p:cNvPr>
          <p:cNvSpPr>
            <a:spLocks noGrp="1"/>
          </p:cNvSpPr>
          <p:nvPr>
            <p:ph idx="1"/>
          </p:nvPr>
        </p:nvSpPr>
        <p:spPr/>
        <p:txBody>
          <a:bodyPr>
            <a:normAutofit fontScale="92500" lnSpcReduction="10000"/>
          </a:bodyPr>
          <a:lstStyle/>
          <a:p>
            <a:r>
              <a:rPr lang="cs-CZ" dirty="0"/>
              <a:t>Žák É. </a:t>
            </a:r>
            <a:r>
              <a:rPr lang="cs-CZ" dirty="0" err="1"/>
              <a:t>Durkheima</a:t>
            </a:r>
            <a:r>
              <a:rPr lang="cs-CZ" dirty="0"/>
              <a:t>:</a:t>
            </a:r>
            <a:r>
              <a:rPr lang="fr-FR" dirty="0"/>
              <a:t>Les cadres sociaux de la mémoire [1994 (1925)], Les origines du sentiment religieux chez Durkheim [1925], Les causes du suicide [1930], La morphologie sociale [1970 (1938)] </a:t>
            </a:r>
            <a:r>
              <a:rPr lang="cs-CZ" dirty="0"/>
              <a:t> Kolektivní paměť (nedokončeno)</a:t>
            </a:r>
          </a:p>
          <a:p>
            <a:r>
              <a:rPr lang="cs-CZ" dirty="0"/>
              <a:t>„Paměť se konstituuje, funguje a reprodukuje v určitých sociálních rámcích, které jsou vytvářeny lidmi žijícími ve společnosti. V nich jsou naše vzpomínky zasazeny a zpracovávány, jimi je určena relevance toho, nač vzpomínáme“</a:t>
            </a:r>
          </a:p>
          <a:p>
            <a:r>
              <a:rPr lang="cs-CZ" dirty="0"/>
              <a:t>Sociální rámec paměti: „orientační bod v prostoru a čase, historické, geografické, biografické, politické pojmy, běžná zkušenost a známé způsoby nazírání.“</a:t>
            </a:r>
          </a:p>
          <a:p>
            <a:r>
              <a:rPr lang="cs-CZ" dirty="0"/>
              <a:t>Kolektivní paměť hudebníků – 1. kap.</a:t>
            </a:r>
          </a:p>
        </p:txBody>
      </p:sp>
    </p:spTree>
    <p:extLst>
      <p:ext uri="{BB962C8B-B14F-4D97-AF65-F5344CB8AC3E}">
        <p14:creationId xmlns:p14="http://schemas.microsoft.com/office/powerpoint/2010/main" val="285597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5AA8AD-7CF7-4E50-8269-9CC18A58BC3C}"/>
              </a:ext>
            </a:extLst>
          </p:cNvPr>
          <p:cNvSpPr>
            <a:spLocks noGrp="1"/>
          </p:cNvSpPr>
          <p:nvPr>
            <p:ph type="title"/>
          </p:nvPr>
        </p:nvSpPr>
        <p:spPr/>
        <p:txBody>
          <a:bodyPr>
            <a:normAutofit/>
          </a:bodyPr>
          <a:lstStyle/>
          <a:p>
            <a:r>
              <a:rPr lang="cs-CZ" dirty="0"/>
              <a:t>Co je to rozumnost (</a:t>
            </a:r>
            <a:r>
              <a:rPr lang="cs-CZ" dirty="0" err="1"/>
              <a:t>fronésis</a:t>
            </a:r>
            <a:r>
              <a:rPr lang="cs-CZ" dirty="0"/>
              <a:t>, </a:t>
            </a:r>
            <a:r>
              <a:rPr lang="cs-CZ" dirty="0" err="1"/>
              <a:t>prudentia</a:t>
            </a:r>
            <a:r>
              <a:rPr lang="cs-CZ" dirty="0"/>
              <a:t>)</a:t>
            </a:r>
          </a:p>
        </p:txBody>
      </p:sp>
      <p:sp>
        <p:nvSpPr>
          <p:cNvPr id="3" name="Zástupný symbol pro obsah 2">
            <a:extLst>
              <a:ext uri="{FF2B5EF4-FFF2-40B4-BE49-F238E27FC236}">
                <a16:creationId xmlns:a16="http://schemas.microsoft.com/office/drawing/2014/main" id="{AD62709B-A3E4-4C61-9F22-A9295296A073}"/>
              </a:ext>
            </a:extLst>
          </p:cNvPr>
          <p:cNvSpPr>
            <a:spLocks noGrp="1"/>
          </p:cNvSpPr>
          <p:nvPr>
            <p:ph idx="1"/>
          </p:nvPr>
        </p:nvSpPr>
        <p:spPr/>
        <p:txBody>
          <a:bodyPr>
            <a:normAutofit/>
          </a:bodyPr>
          <a:lstStyle/>
          <a:p>
            <a:r>
              <a:rPr lang="cs-CZ" dirty="0"/>
              <a:t>Termín používá už Platón jako jeden z prvků </a:t>
            </a:r>
            <a:r>
              <a:rPr lang="cs-CZ" dirty="0" err="1"/>
              <a:t>areté</a:t>
            </a:r>
            <a:endParaRPr lang="cs-CZ" dirty="0"/>
          </a:p>
          <a:p>
            <a:r>
              <a:rPr lang="cs-CZ" dirty="0"/>
              <a:t>Naváží na něj stoikové: „věda o tom, co se má a nemá dělat“, resp. „</a:t>
            </a:r>
            <a:r>
              <a:rPr lang="cs-CZ" b="1" dirty="0"/>
              <a:t>vědění o věcech dobrých i zlých</a:t>
            </a:r>
            <a:r>
              <a:rPr lang="cs-CZ" dirty="0"/>
              <a:t>, jakož i o věcech lhostejných“ i třeba Tomáš Akvinský: „</a:t>
            </a:r>
            <a:r>
              <a:rPr lang="cs-CZ" b="1" dirty="0"/>
              <a:t>správné pravidlo, jak je třeba jednat.</a:t>
            </a:r>
            <a:r>
              <a:rPr lang="cs-CZ" dirty="0"/>
              <a:t>“</a:t>
            </a:r>
          </a:p>
        </p:txBody>
      </p:sp>
      <p:sp>
        <p:nvSpPr>
          <p:cNvPr id="4" name="Zástupný symbol pro číslo snímku 3">
            <a:extLst>
              <a:ext uri="{FF2B5EF4-FFF2-40B4-BE49-F238E27FC236}">
                <a16:creationId xmlns:a16="http://schemas.microsoft.com/office/drawing/2014/main" id="{C26CF262-9070-4490-8A04-004FEAF44E04}"/>
              </a:ext>
            </a:extLst>
          </p:cNvPr>
          <p:cNvSpPr>
            <a:spLocks noGrp="1"/>
          </p:cNvSpPr>
          <p:nvPr>
            <p:ph type="sldNum" sz="quarter" idx="12"/>
          </p:nvPr>
        </p:nvSpPr>
        <p:spPr/>
        <p:txBody>
          <a:bodyPr/>
          <a:lstStyle/>
          <a:p>
            <a:fld id="{BCFBDB83-063B-4D52-9596-505518C8088F}" type="slidenum">
              <a:rPr lang="cs-CZ" smtClean="0"/>
              <a:pPr/>
              <a:t>2</a:t>
            </a:fld>
            <a:endParaRPr lang="cs-CZ"/>
          </a:p>
        </p:txBody>
      </p:sp>
    </p:spTree>
    <p:extLst>
      <p:ext uri="{BB962C8B-B14F-4D97-AF65-F5344CB8AC3E}">
        <p14:creationId xmlns:p14="http://schemas.microsoft.com/office/powerpoint/2010/main" val="3583711091"/>
      </p:ext>
    </p:extLst>
  </p:cSld>
  <p:clrMapOvr>
    <a:masterClrMapping/>
  </p:clrMapOvr>
  <mc:AlternateContent xmlns:mc="http://schemas.openxmlformats.org/markup-compatibility/2006" xmlns:p14="http://schemas.microsoft.com/office/powerpoint/2010/main">
    <mc:Choice Requires="p14">
      <p:transition spd="slow" p14:dur="2000" advTm="135820"/>
    </mc:Choice>
    <mc:Fallback xmlns="">
      <p:transition spd="slow" advTm="1358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4C3F43-AAA0-4AF1-88BE-16AE98345F58}"/>
              </a:ext>
            </a:extLst>
          </p:cNvPr>
          <p:cNvSpPr>
            <a:spLocks noGrp="1"/>
          </p:cNvSpPr>
          <p:nvPr>
            <p:ph type="title"/>
          </p:nvPr>
        </p:nvSpPr>
        <p:spPr/>
        <p:txBody>
          <a:bodyPr/>
          <a:lstStyle/>
          <a:p>
            <a:r>
              <a:rPr lang="cs-CZ" dirty="0" err="1"/>
              <a:t>Halbwachs</a:t>
            </a:r>
            <a:endParaRPr lang="cs-CZ" dirty="0"/>
          </a:p>
        </p:txBody>
      </p:sp>
      <p:sp>
        <p:nvSpPr>
          <p:cNvPr id="3" name="Zástupný obsah 2">
            <a:extLst>
              <a:ext uri="{FF2B5EF4-FFF2-40B4-BE49-F238E27FC236}">
                <a16:creationId xmlns:a16="http://schemas.microsoft.com/office/drawing/2014/main" id="{7341EB8E-5A77-4AA1-A56F-2B46C4315B78}"/>
              </a:ext>
            </a:extLst>
          </p:cNvPr>
          <p:cNvSpPr>
            <a:spLocks noGrp="1"/>
          </p:cNvSpPr>
          <p:nvPr>
            <p:ph idx="1"/>
          </p:nvPr>
        </p:nvSpPr>
        <p:spPr/>
        <p:txBody>
          <a:bodyPr>
            <a:normAutofit fontScale="92500"/>
          </a:bodyPr>
          <a:lstStyle/>
          <a:p>
            <a:r>
              <a:rPr lang="cs-CZ" dirty="0"/>
              <a:t>„I když se tyto dvě paměti často prolínají, i když se osobní paměť – chci-li si ověřit či upřesnit nějaké vzpomínky nebo dokonce zaplnit určité mezery – může opřít o paměť kolektivní, zařadit se do ní nebo s ní dočasně splynout, stále se ubírá vlastní cestou, při níž každý podnět zvnějšku je zpracován a začleněn do její podstaty. Na druhé straně kolektivní paměť individuální paměti obklopuje, ale nesplývá s nimi.“</a:t>
            </a:r>
          </a:p>
          <a:p>
            <a:r>
              <a:rPr lang="cs-CZ" dirty="0"/>
              <a:t>Historická paměť: „Já jako člen skupiny pamatuji historii skupiny, do které patřím. Pamatuji si ji ale skrze svědectví těch členů, kteří ji osobně zažili, já jsem se tedy neúčastnil historie osobně (např. proto, že jsem v té době ještě nežil, nebo jsem v té době ještě nebyl členem oné skupiny)“</a:t>
            </a:r>
          </a:p>
          <a:p>
            <a:r>
              <a:rPr lang="cs-CZ" dirty="0"/>
              <a:t>Rozdíl vnitřní (osobní) a vnější (historická, sociální) paměť</a:t>
            </a:r>
          </a:p>
        </p:txBody>
      </p:sp>
    </p:spTree>
    <p:extLst>
      <p:ext uri="{BB962C8B-B14F-4D97-AF65-F5344CB8AC3E}">
        <p14:creationId xmlns:p14="http://schemas.microsoft.com/office/powerpoint/2010/main" val="30162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9AF30E-E484-4C12-842F-B5CDD9B38492}"/>
              </a:ext>
            </a:extLst>
          </p:cNvPr>
          <p:cNvSpPr>
            <a:spLocks noGrp="1"/>
          </p:cNvSpPr>
          <p:nvPr>
            <p:ph type="title"/>
          </p:nvPr>
        </p:nvSpPr>
        <p:spPr/>
        <p:txBody>
          <a:bodyPr/>
          <a:lstStyle/>
          <a:p>
            <a:r>
              <a:rPr lang="cs-CZ" dirty="0"/>
              <a:t>Pierre Nora: Místa paměti (</a:t>
            </a:r>
            <a:r>
              <a:rPr lang="cs-CZ" dirty="0" err="1"/>
              <a:t>Lieux</a:t>
            </a:r>
            <a:r>
              <a:rPr lang="cs-CZ" dirty="0"/>
              <a:t> de </a:t>
            </a:r>
            <a:r>
              <a:rPr lang="cs-CZ" dirty="0" err="1"/>
              <a:t>mémoire</a:t>
            </a:r>
            <a:endParaRPr lang="cs-CZ" dirty="0"/>
          </a:p>
        </p:txBody>
      </p:sp>
      <p:sp>
        <p:nvSpPr>
          <p:cNvPr id="3" name="Zástupný obsah 2">
            <a:extLst>
              <a:ext uri="{FF2B5EF4-FFF2-40B4-BE49-F238E27FC236}">
                <a16:creationId xmlns:a16="http://schemas.microsoft.com/office/drawing/2014/main" id="{22BD02A6-AD1B-491E-8815-77F118EE0097}"/>
              </a:ext>
            </a:extLst>
          </p:cNvPr>
          <p:cNvSpPr>
            <a:spLocks noGrp="1"/>
          </p:cNvSpPr>
          <p:nvPr>
            <p:ph idx="1"/>
          </p:nvPr>
        </p:nvSpPr>
        <p:spPr/>
        <p:txBody>
          <a:bodyPr>
            <a:normAutofit fontScale="92500" lnSpcReduction="10000"/>
          </a:bodyPr>
          <a:lstStyle/>
          <a:p>
            <a:r>
              <a:rPr lang="cs-CZ" dirty="0"/>
              <a:t>„Cílem tohoto projektu bylo ukázat proces postupného vytváření francouzské národní identity okolo pomníků, knih a rituálů, které konstituovaly a rozvíjely paměť národa. Pierre Nora zde shromáždil nejslavnější francouzské historiky k vytvoření topografie zároveň reální i imaginární, ke konstrukci orientačních bodů kolektivní paměti, jejichž souhrnem se z mnoha hledisek jeví právě město.“</a:t>
            </a:r>
          </a:p>
          <a:p>
            <a:r>
              <a:rPr lang="cs-CZ" dirty="0"/>
              <a:t>Paměť a historie: „Paměť je život, jejím nositelem je živá pospolitost, a proto se stále vyvíjí, je otevřená dialektice vzpomínky </a:t>
            </a:r>
            <a:r>
              <a:rPr lang="cs-CZ" dirty="0" err="1"/>
              <a:t>amnésie</a:t>
            </a:r>
            <a:r>
              <a:rPr lang="cs-CZ" dirty="0"/>
              <a:t>, neuvědomující si deformující proměny, jimiž prochází; je bezbranná vůči jakémukoli použití, zneužití a manipulacím, prochází dlouhými obdobími latence a náhlého </a:t>
            </a:r>
            <a:r>
              <a:rPr lang="cs-CZ" dirty="0" err="1"/>
              <a:t>oživení.“„Paměť</a:t>
            </a:r>
            <a:r>
              <a:rPr lang="cs-CZ" dirty="0"/>
              <a:t> ukládá vzpomínku do posvátného prostoru, historie ji odtud vypuzuje, vždy proměňuje v prózu.“</a:t>
            </a:r>
          </a:p>
        </p:txBody>
      </p:sp>
    </p:spTree>
    <p:extLst>
      <p:ext uri="{BB962C8B-B14F-4D97-AF65-F5344CB8AC3E}">
        <p14:creationId xmlns:p14="http://schemas.microsoft.com/office/powerpoint/2010/main" val="39702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168DEA-B1B7-425B-BB7F-6A0AFED1F43F}"/>
              </a:ext>
            </a:extLst>
          </p:cNvPr>
          <p:cNvSpPr>
            <a:spLocks noGrp="1"/>
          </p:cNvSpPr>
          <p:nvPr>
            <p:ph type="title"/>
          </p:nvPr>
        </p:nvSpPr>
        <p:spPr>
          <a:xfrm>
            <a:off x="1000452" y="1522604"/>
            <a:ext cx="3150129" cy="1544422"/>
          </a:xfrm>
        </p:spPr>
        <p:txBody>
          <a:bodyPr anchor="b">
            <a:normAutofit/>
          </a:bodyPr>
          <a:lstStyle/>
          <a:p>
            <a:r>
              <a:rPr lang="cs-CZ" sz="4000"/>
              <a:t>Místa paměti</a:t>
            </a:r>
          </a:p>
        </p:txBody>
      </p:sp>
      <p:sp>
        <p:nvSpPr>
          <p:cNvPr id="13" name="Content Placeholder 12">
            <a:extLst>
              <a:ext uri="{FF2B5EF4-FFF2-40B4-BE49-F238E27FC236}">
                <a16:creationId xmlns:a16="http://schemas.microsoft.com/office/drawing/2014/main" id="{8B42D35C-060A-48EE-B208-6EA1AA770F4D}"/>
              </a:ext>
            </a:extLst>
          </p:cNvPr>
          <p:cNvSpPr>
            <a:spLocks noGrp="1"/>
          </p:cNvSpPr>
          <p:nvPr>
            <p:ph idx="1"/>
          </p:nvPr>
        </p:nvSpPr>
        <p:spPr>
          <a:xfrm>
            <a:off x="1000450" y="3067026"/>
            <a:ext cx="3150131" cy="3272324"/>
          </a:xfrm>
        </p:spPr>
        <p:txBody>
          <a:bodyPr anchor="t">
            <a:normAutofit/>
          </a:bodyPr>
          <a:lstStyle/>
          <a:p>
            <a:r>
              <a:rPr lang="cs-CZ" sz="2000" dirty="0"/>
              <a:t>Připomínky Jana Palacha: Paměť, její vymazávání a znovunalézání</a:t>
            </a:r>
          </a:p>
          <a:p>
            <a:r>
              <a:rPr lang="en-US" sz="2000" dirty="0"/>
              <a:t>https://www.nm.cz/o-nas/novinky/narodni-muzeum-predstavilo-dokonceny-palachuv-pylon</a:t>
            </a:r>
          </a:p>
        </p:txBody>
      </p:sp>
      <p:pic>
        <p:nvPicPr>
          <p:cNvPr id="4" name="Obrázek 3" descr="Obsah obrázku exteriér&#10;&#10;Popis byl vytvořen automaticky">
            <a:extLst>
              <a:ext uri="{FF2B5EF4-FFF2-40B4-BE49-F238E27FC236}">
                <a16:creationId xmlns:a16="http://schemas.microsoft.com/office/drawing/2014/main" id="{D3A453C2-8EA1-4F0E-8BDC-AD67303F302A}"/>
              </a:ext>
            </a:extLst>
          </p:cNvPr>
          <p:cNvPicPr>
            <a:picLocks noChangeAspect="1"/>
          </p:cNvPicPr>
          <p:nvPr/>
        </p:nvPicPr>
        <p:blipFill rotWithShape="1">
          <a:blip r:embed="rId2">
            <a:extLst>
              <a:ext uri="{28A0092B-C50C-407E-A947-70E740481C1C}">
                <a14:useLocalDpi xmlns:a14="http://schemas.microsoft.com/office/drawing/2010/main" val="0"/>
              </a:ext>
            </a:extLst>
          </a:blip>
          <a:srcRect l="16450" r="18449" b="1"/>
          <a:stretch/>
        </p:blipFill>
        <p:spPr>
          <a:xfrm>
            <a:off x="4601056" y="10"/>
            <a:ext cx="3749040" cy="3383270"/>
          </a:xfrm>
          <a:prstGeom prst="rect">
            <a:avLst/>
          </a:prstGeom>
        </p:spPr>
      </p:pic>
      <p:pic>
        <p:nvPicPr>
          <p:cNvPr id="5" name="Zástupný obsah 4" descr="Obsah obrázku tráva, exteriér, budova, park&#10;&#10;Popis byl vytvořen automaticky">
            <a:extLst>
              <a:ext uri="{FF2B5EF4-FFF2-40B4-BE49-F238E27FC236}">
                <a16:creationId xmlns:a16="http://schemas.microsoft.com/office/drawing/2014/main" id="{2F72FE22-60C7-4380-A53D-A240214E0B59}"/>
              </a:ext>
            </a:extLst>
          </p:cNvPr>
          <p:cNvPicPr>
            <a:picLocks noChangeAspect="1"/>
          </p:cNvPicPr>
          <p:nvPr/>
        </p:nvPicPr>
        <p:blipFill rotWithShape="1">
          <a:blip r:embed="rId3">
            <a:extLst>
              <a:ext uri="{28A0092B-C50C-407E-A947-70E740481C1C}">
                <a14:useLocalDpi xmlns:a14="http://schemas.microsoft.com/office/drawing/2010/main" val="0"/>
              </a:ext>
            </a:extLst>
          </a:blip>
          <a:srcRect t="9756" r="-1" b="-1"/>
          <a:stretch/>
        </p:blipFill>
        <p:spPr>
          <a:xfrm>
            <a:off x="8442960" y="10"/>
            <a:ext cx="3749040" cy="3383270"/>
          </a:xfrm>
          <a:prstGeom prst="rect">
            <a:avLst/>
          </a:prstGeom>
        </p:spPr>
      </p:pic>
      <p:pic>
        <p:nvPicPr>
          <p:cNvPr id="9" name="Obrázek 8" descr="Obsah obrázku budova, stojící, vpředu, stůl&#10;&#10;Popis byl vytvořen automaticky">
            <a:extLst>
              <a:ext uri="{FF2B5EF4-FFF2-40B4-BE49-F238E27FC236}">
                <a16:creationId xmlns:a16="http://schemas.microsoft.com/office/drawing/2014/main" id="{71089FEE-725D-42FB-B0BD-DD4118D19233}"/>
              </a:ext>
            </a:extLst>
          </p:cNvPr>
          <p:cNvPicPr>
            <a:picLocks noChangeAspect="1"/>
          </p:cNvPicPr>
          <p:nvPr/>
        </p:nvPicPr>
        <p:blipFill rotWithShape="1">
          <a:blip r:embed="rId4">
            <a:extLst>
              <a:ext uri="{28A0092B-C50C-407E-A947-70E740481C1C}">
                <a14:useLocalDpi xmlns:a14="http://schemas.microsoft.com/office/drawing/2010/main" val="0"/>
              </a:ext>
            </a:extLst>
          </a:blip>
          <a:srcRect l="6350" r="3362" b="3"/>
          <a:stretch/>
        </p:blipFill>
        <p:spPr>
          <a:xfrm>
            <a:off x="4601056" y="3474722"/>
            <a:ext cx="3749040" cy="3383279"/>
          </a:xfrm>
          <a:prstGeom prst="rect">
            <a:avLst/>
          </a:prstGeom>
        </p:spPr>
      </p:pic>
      <p:pic>
        <p:nvPicPr>
          <p:cNvPr id="7" name="Obrázek 6" descr="Obsah obrázku cihla, exteriér, lavice, kámen&#10;&#10;Popis byl vytvořen automaticky">
            <a:extLst>
              <a:ext uri="{FF2B5EF4-FFF2-40B4-BE49-F238E27FC236}">
                <a16:creationId xmlns:a16="http://schemas.microsoft.com/office/drawing/2014/main" id="{F7C736C8-E61C-4D2C-973C-983C94E4D772}"/>
              </a:ext>
            </a:extLst>
          </p:cNvPr>
          <p:cNvPicPr>
            <a:picLocks noChangeAspect="1"/>
          </p:cNvPicPr>
          <p:nvPr/>
        </p:nvPicPr>
        <p:blipFill rotWithShape="1">
          <a:blip r:embed="rId5">
            <a:extLst>
              <a:ext uri="{28A0092B-C50C-407E-A947-70E740481C1C}">
                <a14:useLocalDpi xmlns:a14="http://schemas.microsoft.com/office/drawing/2010/main" val="0"/>
              </a:ext>
            </a:extLst>
          </a:blip>
          <a:srcRect l="19171" r="7416" b="-1"/>
          <a:stretch/>
        </p:blipFill>
        <p:spPr>
          <a:xfrm>
            <a:off x="8442960" y="3474719"/>
            <a:ext cx="3749040" cy="3383280"/>
          </a:xfrm>
          <a:prstGeom prst="rect">
            <a:avLst/>
          </a:prstGeom>
        </p:spPr>
      </p:pic>
    </p:spTree>
    <p:extLst>
      <p:ext uri="{BB962C8B-B14F-4D97-AF65-F5344CB8AC3E}">
        <p14:creationId xmlns:p14="http://schemas.microsoft.com/office/powerpoint/2010/main" val="274102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F62BDA1-5870-43B9-9231-C1689AFDE4F9}"/>
              </a:ext>
            </a:extLst>
          </p:cNvPr>
          <p:cNvPicPr>
            <a:picLocks noChangeAspect="1"/>
          </p:cNvPicPr>
          <p:nvPr/>
        </p:nvPicPr>
        <p:blipFill rotWithShape="1">
          <a:blip r:embed="rId2">
            <a:extLst>
              <a:ext uri="{28A0092B-C50C-407E-A947-70E740481C1C}">
                <a14:useLocalDpi xmlns:a14="http://schemas.microsoft.com/office/drawing/2010/main" val="0"/>
              </a:ext>
            </a:extLst>
          </a:blip>
          <a:srcRect l="11385" r="4308" b="-1"/>
          <a:stretch/>
        </p:blipFill>
        <p:spPr>
          <a:xfrm>
            <a:off x="603504" y="417317"/>
            <a:ext cx="3549663" cy="3157838"/>
          </a:xfrm>
          <a:prstGeom prst="rect">
            <a:avLst/>
          </a:prstGeom>
        </p:spPr>
      </p:pic>
      <p:pic>
        <p:nvPicPr>
          <p:cNvPr id="1028" name="Picture 4" descr="Neviditelný pes">
            <a:extLst>
              <a:ext uri="{FF2B5EF4-FFF2-40B4-BE49-F238E27FC236}">
                <a16:creationId xmlns:a16="http://schemas.microsoft.com/office/drawing/2014/main" id="{C8AEE273-8B41-4EFD-B399-834BCC8259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5" r="11980" b="-3"/>
          <a:stretch/>
        </p:blipFill>
        <p:spPr bwMode="auto">
          <a:xfrm>
            <a:off x="4280448" y="406043"/>
            <a:ext cx="3549663" cy="3162873"/>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descr="Obsah obrázku jezdectví, sníh, muž, lyžování&#10;&#10;Popis byl vytvořen automaticky">
            <a:extLst>
              <a:ext uri="{FF2B5EF4-FFF2-40B4-BE49-F238E27FC236}">
                <a16:creationId xmlns:a16="http://schemas.microsoft.com/office/drawing/2014/main" id="{CE0674A2-2BAC-4906-9CA9-BABE32B0C83E}"/>
              </a:ext>
            </a:extLst>
          </p:cNvPr>
          <p:cNvPicPr>
            <a:picLocks noChangeAspect="1"/>
          </p:cNvPicPr>
          <p:nvPr/>
        </p:nvPicPr>
        <p:blipFill rotWithShape="1">
          <a:blip r:embed="rId4">
            <a:extLst>
              <a:ext uri="{28A0092B-C50C-407E-A947-70E740481C1C}">
                <a14:useLocalDpi xmlns:a14="http://schemas.microsoft.com/office/drawing/2010/main" val="0"/>
              </a:ext>
            </a:extLst>
          </a:blip>
          <a:srcRect l="16454" r="8861" b="-3"/>
          <a:stretch/>
        </p:blipFill>
        <p:spPr>
          <a:xfrm>
            <a:off x="7949294" y="406043"/>
            <a:ext cx="3549663" cy="3162873"/>
          </a:xfrm>
          <a:prstGeom prst="rect">
            <a:avLst/>
          </a:prstGeom>
        </p:spPr>
      </p:pic>
      <p:sp>
        <p:nvSpPr>
          <p:cNvPr id="2" name="Nadpis 1">
            <a:extLst>
              <a:ext uri="{FF2B5EF4-FFF2-40B4-BE49-F238E27FC236}">
                <a16:creationId xmlns:a16="http://schemas.microsoft.com/office/drawing/2014/main" id="{656698B3-CBB7-47E7-A653-43ABF524BF94}"/>
              </a:ext>
            </a:extLst>
          </p:cNvPr>
          <p:cNvSpPr>
            <a:spLocks noGrp="1"/>
          </p:cNvSpPr>
          <p:nvPr>
            <p:ph type="title"/>
          </p:nvPr>
        </p:nvSpPr>
        <p:spPr>
          <a:xfrm>
            <a:off x="630936" y="4018137"/>
            <a:ext cx="4550664" cy="2129586"/>
          </a:xfrm>
          <a:noFill/>
        </p:spPr>
        <p:txBody>
          <a:bodyPr vert="horz" lIns="91440" tIns="45720" rIns="91440" bIns="45720" rtlCol="0" anchor="t">
            <a:normAutofit/>
          </a:bodyPr>
          <a:lstStyle/>
          <a:p>
            <a:r>
              <a:rPr lang="en-US" sz="4800" kern="1200">
                <a:solidFill>
                  <a:schemeClr val="bg1"/>
                </a:solidFill>
                <a:latin typeface="+mj-lt"/>
                <a:ea typeface="+mj-ea"/>
                <a:cs typeface="+mj-cs"/>
              </a:rPr>
              <a:t>Místa paměti?</a:t>
            </a:r>
          </a:p>
        </p:txBody>
      </p:sp>
      <p:pic>
        <p:nvPicPr>
          <p:cNvPr id="10" name="Zástupný obsah 9" descr="Obsah obrázku budova, exteriér, fotka, dort&#10;&#10;Popis byl vytvořen automaticky">
            <a:extLst>
              <a:ext uri="{FF2B5EF4-FFF2-40B4-BE49-F238E27FC236}">
                <a16:creationId xmlns:a16="http://schemas.microsoft.com/office/drawing/2014/main" id="{33DCB9BE-04A8-4420-8B1D-52680B0E307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82246" y="3719957"/>
            <a:ext cx="2475011" cy="3093764"/>
          </a:xfrm>
          <a:noFill/>
        </p:spPr>
      </p:pic>
    </p:spTree>
    <p:extLst>
      <p:ext uri="{BB962C8B-B14F-4D97-AF65-F5344CB8AC3E}">
        <p14:creationId xmlns:p14="http://schemas.microsoft.com/office/powerpoint/2010/main" val="137429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70C20A-7CD5-4458-863F-3CD09E53FB34}"/>
              </a:ext>
            </a:extLst>
          </p:cNvPr>
          <p:cNvSpPr>
            <a:spLocks noGrp="1"/>
          </p:cNvSpPr>
          <p:nvPr>
            <p:ph type="title"/>
          </p:nvPr>
        </p:nvSpPr>
        <p:spPr/>
        <p:txBody>
          <a:bodyPr/>
          <a:lstStyle/>
          <a:p>
            <a:r>
              <a:rPr lang="cs-CZ" dirty="0"/>
              <a:t>Platón a </a:t>
            </a:r>
            <a:r>
              <a:rPr lang="cs-CZ" dirty="0" err="1"/>
              <a:t>Aristotelés</a:t>
            </a:r>
            <a:r>
              <a:rPr lang="cs-CZ" dirty="0"/>
              <a:t> o rozumnosti </a:t>
            </a:r>
          </a:p>
        </p:txBody>
      </p:sp>
      <p:sp>
        <p:nvSpPr>
          <p:cNvPr id="3" name="Zástupný obsah 2">
            <a:extLst>
              <a:ext uri="{FF2B5EF4-FFF2-40B4-BE49-F238E27FC236}">
                <a16:creationId xmlns:a16="http://schemas.microsoft.com/office/drawing/2014/main" id="{BB2BF5CE-295A-411E-9870-24EAE2B08C3F}"/>
              </a:ext>
            </a:extLst>
          </p:cNvPr>
          <p:cNvSpPr>
            <a:spLocks noGrp="1"/>
          </p:cNvSpPr>
          <p:nvPr>
            <p:ph idx="1"/>
          </p:nvPr>
        </p:nvSpPr>
        <p:spPr/>
        <p:txBody>
          <a:bodyPr/>
          <a:lstStyle/>
          <a:p>
            <a:r>
              <a:rPr lang="cs-CZ" dirty="0" err="1"/>
              <a:t>Aristotelés</a:t>
            </a:r>
            <a:r>
              <a:rPr lang="cs-CZ" dirty="0"/>
              <a:t>: „trvalá dispozice (habitus) provázená správným pravidlem, jež se týká toho, co je pro člověka dobré a špatné!</a:t>
            </a:r>
          </a:p>
          <a:p>
            <a:r>
              <a:rPr lang="cs-CZ" dirty="0" err="1"/>
              <a:t>Aristotelés</a:t>
            </a:r>
            <a:r>
              <a:rPr lang="cs-CZ" dirty="0"/>
              <a:t> však nevychází z definice </a:t>
            </a:r>
            <a:r>
              <a:rPr lang="cs-CZ" dirty="0" err="1"/>
              <a:t>fronesis</a:t>
            </a:r>
            <a:r>
              <a:rPr lang="cs-CZ" dirty="0"/>
              <a:t>, ale: „Nejlepší způsob, jak  vystihnout, co je rozumnost, je všimnout si, jací lidé se nazývají rozumnými</a:t>
            </a:r>
          </a:p>
          <a:p>
            <a:endParaRPr lang="cs-CZ" dirty="0"/>
          </a:p>
        </p:txBody>
      </p:sp>
    </p:spTree>
    <p:extLst>
      <p:ext uri="{BB962C8B-B14F-4D97-AF65-F5344CB8AC3E}">
        <p14:creationId xmlns:p14="http://schemas.microsoft.com/office/powerpoint/2010/main" val="3997986610"/>
      </p:ext>
    </p:extLst>
  </p:cSld>
  <p:clrMapOvr>
    <a:masterClrMapping/>
  </p:clrMapOvr>
  <mc:AlternateContent xmlns:mc="http://schemas.openxmlformats.org/markup-compatibility/2006" xmlns:p14="http://schemas.microsoft.com/office/powerpoint/2010/main">
    <mc:Choice Requires="p14">
      <p:transition spd="slow" p14:dur="2000" advTm="68301"/>
    </mc:Choice>
    <mc:Fallback xmlns="">
      <p:transition spd="slow" advTm="683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3B296-7B7D-4E71-A100-0B728B9D597F}"/>
              </a:ext>
            </a:extLst>
          </p:cNvPr>
          <p:cNvSpPr>
            <a:spLocks noGrp="1"/>
          </p:cNvSpPr>
          <p:nvPr>
            <p:ph type="title"/>
          </p:nvPr>
        </p:nvSpPr>
        <p:spPr/>
        <p:txBody>
          <a:bodyPr/>
          <a:lstStyle/>
          <a:p>
            <a:r>
              <a:rPr lang="cs-CZ" dirty="0"/>
              <a:t>Ctnosti, mezi něž patří i rozumnost</a:t>
            </a:r>
          </a:p>
        </p:txBody>
      </p:sp>
      <p:sp>
        <p:nvSpPr>
          <p:cNvPr id="3" name="Zástupný obsah 2">
            <a:extLst>
              <a:ext uri="{FF2B5EF4-FFF2-40B4-BE49-F238E27FC236}">
                <a16:creationId xmlns:a16="http://schemas.microsoft.com/office/drawing/2014/main" id="{5484FC3D-BBBA-459B-9667-79F48C152DF6}"/>
              </a:ext>
            </a:extLst>
          </p:cNvPr>
          <p:cNvSpPr>
            <a:spLocks noGrp="1"/>
          </p:cNvSpPr>
          <p:nvPr>
            <p:ph idx="1"/>
          </p:nvPr>
        </p:nvSpPr>
        <p:spPr/>
        <p:txBody>
          <a:bodyPr>
            <a:normAutofit lnSpcReduction="10000"/>
          </a:bodyPr>
          <a:lstStyle/>
          <a:p>
            <a:r>
              <a:rPr lang="cs-CZ" dirty="0"/>
              <a:t>4 základní ctnosti podle platoniků: uměřenost (</a:t>
            </a:r>
            <a:r>
              <a:rPr lang="cs-CZ" dirty="0" err="1"/>
              <a:t>sofrosyné</a:t>
            </a:r>
            <a:r>
              <a:rPr lang="cs-CZ" dirty="0"/>
              <a:t>, statečnost (</a:t>
            </a:r>
            <a:r>
              <a:rPr lang="cs-CZ" dirty="0" err="1"/>
              <a:t>andreia</a:t>
            </a:r>
            <a:r>
              <a:rPr lang="cs-CZ" dirty="0"/>
              <a:t>), moudrost (</a:t>
            </a:r>
            <a:r>
              <a:rPr lang="cs-CZ" dirty="0" err="1"/>
              <a:t>sofia</a:t>
            </a:r>
            <a:r>
              <a:rPr lang="cs-CZ" dirty="0"/>
              <a:t> či </a:t>
            </a:r>
            <a:r>
              <a:rPr lang="cs-CZ" dirty="0" err="1"/>
              <a:t>fronesis</a:t>
            </a:r>
            <a:r>
              <a:rPr lang="cs-CZ" dirty="0"/>
              <a:t>) a spravedlnost (</a:t>
            </a:r>
            <a:r>
              <a:rPr lang="cs-CZ" dirty="0" err="1"/>
              <a:t>dikaiosyné</a:t>
            </a:r>
            <a:r>
              <a:rPr lang="cs-CZ" dirty="0"/>
              <a:t>)</a:t>
            </a:r>
          </a:p>
          <a:p>
            <a:r>
              <a:rPr lang="cs-CZ" dirty="0" err="1"/>
              <a:t>Aristotelés</a:t>
            </a:r>
            <a:r>
              <a:rPr lang="cs-CZ" dirty="0"/>
              <a:t> nedefinuje základní ctnosti, ale vybírá výtečné osobnosti jako typy /ideály</a:t>
            </a:r>
          </a:p>
          <a:p>
            <a:r>
              <a:rPr lang="cs-CZ" dirty="0"/>
              <a:t>Tomáš Akvinský:</a:t>
            </a:r>
          </a:p>
          <a:p>
            <a:r>
              <a:rPr lang="cs-CZ" dirty="0"/>
              <a:t>1. Kardinální ctnosti: </a:t>
            </a:r>
            <a:r>
              <a:rPr lang="cs-CZ" b="1" dirty="0"/>
              <a:t>praktická moudrost</a:t>
            </a:r>
            <a:r>
              <a:rPr lang="cs-CZ" dirty="0"/>
              <a:t>, spravedlnost, statečnost, uměřenost</a:t>
            </a:r>
          </a:p>
          <a:p>
            <a:pPr marL="0" indent="0">
              <a:buNone/>
            </a:pPr>
            <a:r>
              <a:rPr lang="cs-CZ" dirty="0"/>
              <a:t>2. Teologické ctnosti: víra, naděje, láska</a:t>
            </a:r>
          </a:p>
          <a:p>
            <a:r>
              <a:rPr lang="cs-CZ" b="1" dirty="0"/>
              <a:t>Racionalita jako základ etiky: blaženost v okamžicích, kdy se „podaří učinit životním obsahem nejvyšší úkon rozumu“ </a:t>
            </a:r>
          </a:p>
          <a:p>
            <a:endParaRPr lang="cs-CZ" dirty="0"/>
          </a:p>
        </p:txBody>
      </p:sp>
    </p:spTree>
    <p:extLst>
      <p:ext uri="{BB962C8B-B14F-4D97-AF65-F5344CB8AC3E}">
        <p14:creationId xmlns:p14="http://schemas.microsoft.com/office/powerpoint/2010/main" val="530702235"/>
      </p:ext>
    </p:extLst>
  </p:cSld>
  <p:clrMapOvr>
    <a:masterClrMapping/>
  </p:clrMapOvr>
  <mc:AlternateContent xmlns:mc="http://schemas.openxmlformats.org/markup-compatibility/2006" xmlns:p14="http://schemas.microsoft.com/office/powerpoint/2010/main">
    <mc:Choice Requires="p14">
      <p:transition spd="slow" p14:dur="2000" advTm="170542"/>
    </mc:Choice>
    <mc:Fallback xmlns="">
      <p:transition spd="slow" advTm="1705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interiér, nábytek, zeď, okno&#10;&#10;Popis byl vytvořen automaticky">
            <a:extLst>
              <a:ext uri="{FF2B5EF4-FFF2-40B4-BE49-F238E27FC236}">
                <a16:creationId xmlns:a16="http://schemas.microsoft.com/office/drawing/2014/main" id="{89AFE119-2570-9AB2-A73B-5E9A4ABE39C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7517" b="8214"/>
          <a:stretch/>
        </p:blipFill>
        <p:spPr>
          <a:xfrm>
            <a:off x="20" y="1"/>
            <a:ext cx="12191980" cy="6857999"/>
          </a:xfrm>
          <a:prstGeom prst="rect">
            <a:avLst/>
          </a:prstGeom>
        </p:spPr>
      </p:pic>
      <p:sp>
        <p:nvSpPr>
          <p:cNvPr id="2" name="Nadpis 1"/>
          <p:cNvSpPr>
            <a:spLocks noGrp="1"/>
          </p:cNvSpPr>
          <p:nvPr>
            <p:ph type="ctrTitle"/>
          </p:nvPr>
        </p:nvSpPr>
        <p:spPr>
          <a:xfrm>
            <a:off x="1524000" y="1122362"/>
            <a:ext cx="9144000" cy="2900518"/>
          </a:xfrm>
        </p:spPr>
        <p:txBody>
          <a:bodyPr>
            <a:normAutofit/>
          </a:bodyPr>
          <a:lstStyle/>
          <a:p>
            <a:r>
              <a:rPr lang="cs-CZ">
                <a:solidFill>
                  <a:srgbClr val="FFFFFF"/>
                </a:solidFill>
              </a:rPr>
              <a:t>Dějiny evropského myšlení 2024/2025</a:t>
            </a:r>
          </a:p>
        </p:txBody>
      </p:sp>
      <p:sp>
        <p:nvSpPr>
          <p:cNvPr id="3" name="Podnadpis 2"/>
          <p:cNvSpPr>
            <a:spLocks noGrp="1"/>
          </p:cNvSpPr>
          <p:nvPr>
            <p:ph type="subTitle" idx="1"/>
          </p:nvPr>
        </p:nvSpPr>
        <p:spPr>
          <a:xfrm>
            <a:off x="1524000" y="4159404"/>
            <a:ext cx="9144000" cy="1098395"/>
          </a:xfrm>
        </p:spPr>
        <p:txBody>
          <a:bodyPr>
            <a:normAutofit/>
          </a:bodyPr>
          <a:lstStyle/>
          <a:p>
            <a:r>
              <a:rPr lang="cs-CZ">
                <a:solidFill>
                  <a:srgbClr val="FFFFFF"/>
                </a:solidFill>
              </a:rPr>
              <a:t>5. Paměť</a:t>
            </a:r>
          </a:p>
          <a:p>
            <a:endParaRPr lang="cs-CZ">
              <a:solidFill>
                <a:srgbClr val="FFFFFF"/>
              </a:solidFill>
            </a:endParaRPr>
          </a:p>
          <a:p>
            <a:endParaRPr lang="cs-CZ">
              <a:solidFill>
                <a:srgbClr val="FFFFFF"/>
              </a:solidFill>
            </a:endParaRPr>
          </a:p>
          <a:p>
            <a:endParaRPr lang="cs-CZ">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E0F7B-071D-4ACA-83A4-FF91BDD48DAB}"/>
              </a:ext>
            </a:extLst>
          </p:cNvPr>
          <p:cNvSpPr>
            <a:spLocks noGrp="1"/>
          </p:cNvSpPr>
          <p:nvPr>
            <p:ph type="title"/>
          </p:nvPr>
        </p:nvSpPr>
        <p:spPr/>
        <p:txBody>
          <a:bodyPr/>
          <a:lstStyle/>
          <a:p>
            <a:r>
              <a:rPr lang="cs-CZ" dirty="0"/>
              <a:t>Paměť a její ztráta</a:t>
            </a:r>
          </a:p>
        </p:txBody>
      </p:sp>
      <p:sp>
        <p:nvSpPr>
          <p:cNvPr id="3" name="Zástupný obsah 2">
            <a:extLst>
              <a:ext uri="{FF2B5EF4-FFF2-40B4-BE49-F238E27FC236}">
                <a16:creationId xmlns:a16="http://schemas.microsoft.com/office/drawing/2014/main" id="{6262DEA9-61F2-43F6-A9B3-98E5D9D5A655}"/>
              </a:ext>
            </a:extLst>
          </p:cNvPr>
          <p:cNvSpPr>
            <a:spLocks noGrp="1"/>
          </p:cNvSpPr>
          <p:nvPr>
            <p:ph idx="1"/>
          </p:nvPr>
        </p:nvSpPr>
        <p:spPr/>
        <p:txBody>
          <a:bodyPr>
            <a:normAutofit/>
          </a:bodyPr>
          <a:lstStyle/>
          <a:p>
            <a:r>
              <a:rPr lang="cs-CZ" dirty="0"/>
              <a:t>Kdo jsme bez paměti?</a:t>
            </a:r>
          </a:p>
          <a:p>
            <a:r>
              <a:rPr lang="cs-CZ" dirty="0"/>
              <a:t>Co máme, co nám zůstane, co by bylo bez paměti z člověka, kultury, národa?</a:t>
            </a:r>
          </a:p>
          <a:p>
            <a:r>
              <a:rPr lang="cs-CZ" dirty="0"/>
              <a:t>Úprava paměti jako téma – </a:t>
            </a:r>
            <a:r>
              <a:rPr lang="cs-CZ" dirty="0" err="1"/>
              <a:t>scifi</a:t>
            </a:r>
            <a:r>
              <a:rPr lang="cs-CZ" dirty="0"/>
              <a:t>, politika</a:t>
            </a:r>
          </a:p>
          <a:p>
            <a:r>
              <a:rPr lang="cs-CZ" dirty="0"/>
              <a:t>Vymazávání z paměti</a:t>
            </a:r>
          </a:p>
          <a:p>
            <a:r>
              <a:rPr lang="cs-CZ" dirty="0"/>
              <a:t>Připomínání a kánon</a:t>
            </a:r>
          </a:p>
          <a:p>
            <a:r>
              <a:rPr lang="cs-CZ">
                <a:effectLst/>
              </a:rPr>
              <a:t>J. </a:t>
            </a:r>
            <a:r>
              <a:rPr lang="cs-CZ" dirty="0">
                <a:effectLst/>
              </a:rPr>
              <a:t>Werich a M. </a:t>
            </a:r>
            <a:r>
              <a:rPr lang="cs-CZ" dirty="0" err="1">
                <a:effectLst/>
              </a:rPr>
              <a:t>Horníček:„No</a:t>
            </a:r>
            <a:r>
              <a:rPr lang="cs-CZ" dirty="0">
                <a:effectLst/>
              </a:rPr>
              <a:t>, blbí vědí, ty </a:t>
            </a:r>
            <a:r>
              <a:rPr lang="cs-CZ" dirty="0" err="1">
                <a:effectLst/>
              </a:rPr>
              <a:t>maj</a:t>
            </a:r>
            <a:r>
              <a:rPr lang="cs-CZ" dirty="0">
                <a:effectLst/>
              </a:rPr>
              <a:t> čas si pamatovat. Chytrý </a:t>
            </a:r>
            <a:r>
              <a:rPr lang="cs-CZ" dirty="0" err="1">
                <a:effectLst/>
              </a:rPr>
              <a:t>musej</a:t>
            </a:r>
            <a:r>
              <a:rPr lang="cs-CZ" dirty="0">
                <a:effectLst/>
              </a:rPr>
              <a:t> </a:t>
            </a:r>
            <a:r>
              <a:rPr lang="cs-CZ" dirty="0" err="1">
                <a:effectLst/>
              </a:rPr>
              <a:t>vymejšlet</a:t>
            </a:r>
            <a:r>
              <a:rPr lang="cs-CZ" dirty="0">
                <a:effectLst/>
              </a:rPr>
              <a:t>. Teď jde o to, co je líp placený. Nepamatovat si.“ </a:t>
            </a:r>
            <a:br>
              <a:rPr lang="cs-CZ" dirty="0">
                <a:effectLst/>
              </a:rPr>
            </a:br>
            <a:endParaRPr lang="cs-CZ" dirty="0"/>
          </a:p>
          <a:p>
            <a:endParaRPr lang="cs-CZ" dirty="0"/>
          </a:p>
        </p:txBody>
      </p:sp>
    </p:spTree>
    <p:extLst>
      <p:ext uri="{BB962C8B-B14F-4D97-AF65-F5344CB8AC3E}">
        <p14:creationId xmlns:p14="http://schemas.microsoft.com/office/powerpoint/2010/main" val="233333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9432FC-03AD-45DD-A8CA-BE182370DF31}"/>
              </a:ext>
            </a:extLst>
          </p:cNvPr>
          <p:cNvSpPr>
            <a:spLocks noGrp="1"/>
          </p:cNvSpPr>
          <p:nvPr>
            <p:ph type="title"/>
          </p:nvPr>
        </p:nvSpPr>
        <p:spPr>
          <a:xfrm>
            <a:off x="640080" y="325369"/>
            <a:ext cx="4368602" cy="1956841"/>
          </a:xfrm>
        </p:spPr>
        <p:txBody>
          <a:bodyPr anchor="b">
            <a:normAutofit/>
          </a:bodyPr>
          <a:lstStyle/>
          <a:p>
            <a:r>
              <a:rPr lang="cs-CZ" sz="5400"/>
              <a:t>Role paměti</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766E34C4-3D29-42F1-960B-66B5B4812C4F}"/>
              </a:ext>
            </a:extLst>
          </p:cNvPr>
          <p:cNvSpPr>
            <a:spLocks noGrp="1"/>
          </p:cNvSpPr>
          <p:nvPr>
            <p:ph idx="1"/>
          </p:nvPr>
        </p:nvSpPr>
        <p:spPr>
          <a:xfrm>
            <a:off x="640080" y="2872899"/>
            <a:ext cx="4243589" cy="3320668"/>
          </a:xfrm>
        </p:spPr>
        <p:txBody>
          <a:bodyPr>
            <a:normAutofit/>
          </a:bodyPr>
          <a:lstStyle/>
          <a:p>
            <a:r>
              <a:rPr lang="cs-CZ" sz="1900"/>
              <a:t>1. Paměť v procesu poznání</a:t>
            </a:r>
          </a:p>
          <a:p>
            <a:r>
              <a:rPr lang="cs-CZ" sz="1900"/>
              <a:t>2. Paměť a čas</a:t>
            </a:r>
          </a:p>
          <a:p>
            <a:r>
              <a:rPr lang="cs-CZ" sz="1900"/>
              <a:t>3. Paměť a identita</a:t>
            </a:r>
          </a:p>
          <a:p>
            <a:r>
              <a:rPr lang="cs-CZ" sz="1900"/>
              <a:t>Paměť v rétorice (mnemotechnika)</a:t>
            </a:r>
          </a:p>
          <a:p>
            <a:r>
              <a:rPr lang="cs-CZ" sz="1900"/>
              <a:t>4. Paměť a společenství /společnost: kultura vzpomínání</a:t>
            </a:r>
          </a:p>
          <a:p>
            <a:r>
              <a:rPr lang="cs-CZ" sz="1900"/>
              <a:t>5. Paměť a dějiny</a:t>
            </a:r>
          </a:p>
          <a:p>
            <a:r>
              <a:rPr lang="cs-CZ" sz="1900"/>
              <a:t>6. Paměť a etika: Co nesmíme zapomenout?</a:t>
            </a:r>
          </a:p>
        </p:txBody>
      </p:sp>
      <p:pic>
        <p:nvPicPr>
          <p:cNvPr id="5" name="Obrázek 4" descr="Obsah obrázku text, Publikace, knihovna, Regály a police&#10;&#10;Popis byl vytvořen automaticky">
            <a:extLst>
              <a:ext uri="{FF2B5EF4-FFF2-40B4-BE49-F238E27FC236}">
                <a16:creationId xmlns:a16="http://schemas.microsoft.com/office/drawing/2014/main" id="{B0A5BB8B-C86D-3106-3346-596D6FD60222}"/>
              </a:ext>
            </a:extLst>
          </p:cNvPr>
          <p:cNvPicPr>
            <a:picLocks noChangeAspect="1"/>
          </p:cNvPicPr>
          <p:nvPr/>
        </p:nvPicPr>
        <p:blipFill>
          <a:blip r:embed="rId2">
            <a:extLst>
              <a:ext uri="{28A0092B-C50C-407E-A947-70E740481C1C}">
                <a14:useLocalDpi xmlns:a14="http://schemas.microsoft.com/office/drawing/2010/main" val="0"/>
              </a:ext>
            </a:extLst>
          </a:blip>
          <a:srcRect l="20563" r="124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8466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73E0F7B-071D-4ACA-83A4-FF91BDD48DAB}"/>
              </a:ext>
            </a:extLst>
          </p:cNvPr>
          <p:cNvSpPr>
            <a:spLocks noGrp="1"/>
          </p:cNvSpPr>
          <p:nvPr>
            <p:ph type="title"/>
          </p:nvPr>
        </p:nvSpPr>
        <p:spPr>
          <a:xfrm>
            <a:off x="589560" y="856180"/>
            <a:ext cx="4560584" cy="1128068"/>
          </a:xfrm>
        </p:spPr>
        <p:txBody>
          <a:bodyPr anchor="ctr">
            <a:normAutofit/>
          </a:bodyPr>
          <a:lstStyle/>
          <a:p>
            <a:r>
              <a:rPr lang="cs-CZ" sz="4000"/>
              <a:t>Paměť a její ztráta</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6262DEA9-61F2-43F6-A9B3-98E5D9D5A655}"/>
              </a:ext>
            </a:extLst>
          </p:cNvPr>
          <p:cNvSpPr>
            <a:spLocks noGrp="1"/>
          </p:cNvSpPr>
          <p:nvPr>
            <p:ph idx="1"/>
          </p:nvPr>
        </p:nvSpPr>
        <p:spPr>
          <a:xfrm>
            <a:off x="590719" y="2330505"/>
            <a:ext cx="4559425" cy="3979585"/>
          </a:xfrm>
        </p:spPr>
        <p:txBody>
          <a:bodyPr anchor="ctr">
            <a:normAutofit/>
          </a:bodyPr>
          <a:lstStyle/>
          <a:p>
            <a:r>
              <a:rPr lang="cs-CZ" sz="2000"/>
              <a:t>Kdo jsme bez paměti?</a:t>
            </a:r>
          </a:p>
          <a:p>
            <a:r>
              <a:rPr lang="cs-CZ" sz="2000"/>
              <a:t>Co máme, co nám zůstane, co by bylo bez paměti z člověka, kultury, národa?</a:t>
            </a:r>
          </a:p>
          <a:p>
            <a:r>
              <a:rPr lang="cs-CZ" sz="2000"/>
              <a:t>Úprava paměti jako téma – scifi, politika</a:t>
            </a:r>
          </a:p>
          <a:p>
            <a:r>
              <a:rPr lang="cs-CZ" sz="2000"/>
              <a:t>Vymazávání z paměti</a:t>
            </a:r>
          </a:p>
          <a:p>
            <a:r>
              <a:rPr lang="cs-CZ" sz="2000"/>
              <a:t>Připomínání a kánon</a:t>
            </a:r>
          </a:p>
          <a:p>
            <a:endParaRPr lang="cs-CZ" sz="20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Lidská tvář, osoba, oblečení&#10;&#10;Popis byl vytvořen automaticky">
            <a:extLst>
              <a:ext uri="{FF2B5EF4-FFF2-40B4-BE49-F238E27FC236}">
                <a16:creationId xmlns:a16="http://schemas.microsoft.com/office/drawing/2014/main" id="{D16C4E87-9AF4-D798-1D40-17947FBF7C75}"/>
              </a:ext>
            </a:extLst>
          </p:cNvPr>
          <p:cNvPicPr>
            <a:picLocks noChangeAspect="1"/>
          </p:cNvPicPr>
          <p:nvPr/>
        </p:nvPicPr>
        <p:blipFill>
          <a:blip r:embed="rId2">
            <a:extLst>
              <a:ext uri="{28A0092B-C50C-407E-A947-70E740481C1C}">
                <a14:useLocalDpi xmlns:a14="http://schemas.microsoft.com/office/drawing/2010/main" val="0"/>
              </a:ext>
            </a:extLst>
          </a:blip>
          <a:srcRect l="3719" r="-1" b="-1"/>
          <a:stretch/>
        </p:blipFill>
        <p:spPr>
          <a:xfrm>
            <a:off x="5977788" y="799352"/>
            <a:ext cx="5425410" cy="5259296"/>
          </a:xfrm>
          <a:prstGeom prst="rect">
            <a:avLst/>
          </a:prstGeom>
        </p:spPr>
      </p:pic>
    </p:spTree>
    <p:extLst>
      <p:ext uri="{BB962C8B-B14F-4D97-AF65-F5344CB8AC3E}">
        <p14:creationId xmlns:p14="http://schemas.microsoft.com/office/powerpoint/2010/main" val="105728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AD9656D-4D30-4A42-B2CC-D37A6FEC25CE}"/>
              </a:ext>
            </a:extLst>
          </p:cNvPr>
          <p:cNvSpPr>
            <a:spLocks noGrp="1"/>
          </p:cNvSpPr>
          <p:nvPr>
            <p:ph type="title"/>
          </p:nvPr>
        </p:nvSpPr>
        <p:spPr>
          <a:xfrm>
            <a:off x="1043631" y="809898"/>
            <a:ext cx="10173010" cy="1554480"/>
          </a:xfrm>
        </p:spPr>
        <p:txBody>
          <a:bodyPr anchor="ctr">
            <a:normAutofit/>
          </a:bodyPr>
          <a:lstStyle/>
          <a:p>
            <a:r>
              <a:rPr lang="cs-CZ" sz="4800"/>
              <a:t>Druhy paměti</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Zástupný obsah 2">
            <a:extLst>
              <a:ext uri="{FF2B5EF4-FFF2-40B4-BE49-F238E27FC236}">
                <a16:creationId xmlns:a16="http://schemas.microsoft.com/office/drawing/2014/main" id="{C17656D9-F099-B523-A978-EBC59525B9E0}"/>
              </a:ext>
            </a:extLst>
          </p:cNvPr>
          <p:cNvGraphicFramePr>
            <a:graphicFrameLocks noGrp="1"/>
          </p:cNvGraphicFramePr>
          <p:nvPr>
            <p:ph idx="1"/>
            <p:extLst>
              <p:ext uri="{D42A27DB-BD31-4B8C-83A1-F6EECF244321}">
                <p14:modId xmlns:p14="http://schemas.microsoft.com/office/powerpoint/2010/main" val="14332838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31914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15639</TotalTime>
  <Words>1646</Words>
  <Application>Microsoft Office PowerPoint</Application>
  <PresentationFormat>Širokoúhlá obrazovka</PresentationFormat>
  <Paragraphs>119</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Calibri</vt:lpstr>
      <vt:lpstr>Calibri Light</vt:lpstr>
      <vt:lpstr>Motiv Office</vt:lpstr>
      <vt:lpstr>Rozlišitelnost pravdy, fikce, lži?</vt:lpstr>
      <vt:lpstr>Co je to rozumnost (fronésis, prudentia)</vt:lpstr>
      <vt:lpstr>Platón a Aristotelés o rozumnosti </vt:lpstr>
      <vt:lpstr>Ctnosti, mezi něž patří i rozumnost</vt:lpstr>
      <vt:lpstr>Dějiny evropského myšlení 2024/2025</vt:lpstr>
      <vt:lpstr>Paměť a její ztráta</vt:lpstr>
      <vt:lpstr>Role paměti</vt:lpstr>
      <vt:lpstr>Paměť a její ztráta</vt:lpstr>
      <vt:lpstr>Druhy paměti</vt:lpstr>
      <vt:lpstr>Paměť v procesu poznání</vt:lpstr>
      <vt:lpstr>Paměť a poznání – předvědění a vliv kolektivní paměti na poznání</vt:lpstr>
      <vt:lpstr>Halbwachs</vt:lpstr>
      <vt:lpstr>Čas a paměť</vt:lpstr>
      <vt:lpstr>Filozofie času</vt:lpstr>
      <vt:lpstr>Filozofie času</vt:lpstr>
      <vt:lpstr>Filozofie času</vt:lpstr>
      <vt:lpstr>Paměť v rétorice</vt:lpstr>
      <vt:lpstr>Kolektivní paměť</vt:lpstr>
      <vt:lpstr>Maurice Halbwachs</vt:lpstr>
      <vt:lpstr>Halbwachs</vt:lpstr>
      <vt:lpstr>Pierre Nora: Místa paměti (Lieux de mémoire</vt:lpstr>
      <vt:lpstr>Místa paměti</vt:lpstr>
      <vt:lpstr>Místa paměti?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 Zelená</dc:creator>
  <cp:lastModifiedBy>Alena Zelená</cp:lastModifiedBy>
  <cp:revision>67</cp:revision>
  <dcterms:created xsi:type="dcterms:W3CDTF">2019-07-20T14:25:46Z</dcterms:created>
  <dcterms:modified xsi:type="dcterms:W3CDTF">2024-10-30T17:28:04Z</dcterms:modified>
</cp:coreProperties>
</file>