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4" r:id="rId3"/>
    <p:sldId id="263" r:id="rId4"/>
    <p:sldId id="264" r:id="rId5"/>
    <p:sldId id="259" r:id="rId6"/>
    <p:sldId id="268" r:id="rId7"/>
    <p:sldId id="295" r:id="rId8"/>
    <p:sldId id="300" r:id="rId9"/>
    <p:sldId id="265" r:id="rId10"/>
    <p:sldId id="266" r:id="rId11"/>
    <p:sldId id="270" r:id="rId12"/>
    <p:sldId id="279" r:id="rId13"/>
    <p:sldId id="269" r:id="rId14"/>
    <p:sldId id="267" r:id="rId15"/>
    <p:sldId id="274" r:id="rId16"/>
    <p:sldId id="271" r:id="rId17"/>
    <p:sldId id="272" r:id="rId18"/>
    <p:sldId id="273" r:id="rId19"/>
    <p:sldId id="275" r:id="rId20"/>
    <p:sldId id="276" r:id="rId21"/>
    <p:sldId id="277" r:id="rId22"/>
    <p:sldId id="299" r:id="rId23"/>
    <p:sldId id="278" r:id="rId24"/>
    <p:sldId id="280" r:id="rId25"/>
    <p:sldId id="283" r:id="rId26"/>
    <p:sldId id="281" r:id="rId27"/>
    <p:sldId id="296" r:id="rId28"/>
    <p:sldId id="297" r:id="rId29"/>
    <p:sldId id="284" r:id="rId30"/>
    <p:sldId id="285" r:id="rId31"/>
    <p:sldId id="282" r:id="rId32"/>
    <p:sldId id="286" r:id="rId33"/>
    <p:sldId id="288" r:id="rId34"/>
    <p:sldId id="290" r:id="rId35"/>
    <p:sldId id="291" r:id="rId36"/>
    <p:sldId id="293" r:id="rId37"/>
    <p:sldId id="292"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311"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6A384-2D5E-43B0-84FF-D3488C8D701A}" type="datetimeFigureOut">
              <a:rPr lang="cs-CZ" smtClean="0"/>
              <a:t>10.11.2022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2E951-F7E9-410D-80EF-AC74ACC37533}" type="slidenum">
              <a:rPr lang="cs-CZ" smtClean="0"/>
              <a:t>‹#›</a:t>
            </a:fld>
            <a:endParaRPr lang="cs-CZ"/>
          </a:p>
        </p:txBody>
      </p:sp>
    </p:spTree>
    <p:extLst>
      <p:ext uri="{BB962C8B-B14F-4D97-AF65-F5344CB8AC3E}">
        <p14:creationId xmlns:p14="http://schemas.microsoft.com/office/powerpoint/2010/main" val="170067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S na svislé ose značí počet</a:t>
            </a:r>
            <a:r>
              <a:rPr lang="cs-CZ" baseline="0" dirty="0" smtClean="0"/>
              <a:t> druhů</a:t>
            </a:r>
            <a:r>
              <a:rPr lang="cs-CZ" dirty="0" smtClean="0"/>
              <a:t>, A na vodorovné ose je plocha ostrova v km</a:t>
            </a:r>
            <a:r>
              <a:rPr lang="cs-CZ" baseline="0" dirty="0" smtClean="0"/>
              <a:t> čtverečních (obojí je v udáváno v logaritmické škále). Z je počet druhů / plocha (pro nás tato hodnota není důležitá).</a:t>
            </a:r>
            <a:r>
              <a:rPr lang="cs-CZ" dirty="0" smtClean="0"/>
              <a:t> Létajících savců (letouni – </a:t>
            </a:r>
            <a:r>
              <a:rPr lang="cs-CZ" dirty="0" err="1" smtClean="0"/>
              <a:t>Chiroptera</a:t>
            </a:r>
            <a:r>
              <a:rPr lang="cs-CZ" dirty="0" smtClean="0"/>
              <a:t>) je na oceánských ostrovech vždy více než pozemních savců</a:t>
            </a:r>
            <a:r>
              <a:rPr lang="cs-CZ" baseline="0" dirty="0" smtClean="0"/>
              <a:t> ačkoliv celosvětově tvoří letouni jen cca 18% známých druhů savců. Důvodem jejich vyššího zastoupení na oceánských ostrovech je snadnější </a:t>
            </a:r>
            <a:r>
              <a:rPr lang="cs-CZ" baseline="0" dirty="0" err="1" smtClean="0"/>
              <a:t>immigrace</a:t>
            </a:r>
            <a:r>
              <a:rPr lang="cs-CZ" baseline="0" dirty="0" smtClean="0"/>
              <a:t> pomocí letu, zatímco pozemní savci jsou odkázáni na pasivní dopravu pomocí různých raftů.</a:t>
            </a:r>
            <a:endParaRPr lang="cs-CZ" dirty="0"/>
          </a:p>
        </p:txBody>
      </p:sp>
      <p:sp>
        <p:nvSpPr>
          <p:cNvPr id="4" name="Zástupný symbol pro číslo snímku 3"/>
          <p:cNvSpPr>
            <a:spLocks noGrp="1"/>
          </p:cNvSpPr>
          <p:nvPr>
            <p:ph type="sldNum" sz="quarter" idx="10"/>
          </p:nvPr>
        </p:nvSpPr>
        <p:spPr/>
        <p:txBody>
          <a:bodyPr/>
          <a:lstStyle/>
          <a:p>
            <a:fld id="{BE32E951-F7E9-410D-80EF-AC74ACC37533}" type="slidenum">
              <a:rPr lang="cs-CZ" smtClean="0"/>
              <a:t>20</a:t>
            </a:fld>
            <a:endParaRPr lang="cs-CZ"/>
          </a:p>
        </p:txBody>
      </p:sp>
    </p:spTree>
    <p:extLst>
      <p:ext uri="{BB962C8B-B14F-4D97-AF65-F5344CB8AC3E}">
        <p14:creationId xmlns:p14="http://schemas.microsoft.com/office/powerpoint/2010/main" val="53942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S na svislé ose značí počet</a:t>
            </a:r>
            <a:r>
              <a:rPr lang="cs-CZ" baseline="0" dirty="0" smtClean="0"/>
              <a:t> druhů</a:t>
            </a:r>
            <a:r>
              <a:rPr lang="cs-CZ" dirty="0" smtClean="0"/>
              <a:t>, A na vodorovné ose je plocha ostrova v km</a:t>
            </a:r>
            <a:r>
              <a:rPr lang="cs-CZ" baseline="0" dirty="0" smtClean="0"/>
              <a:t> čtverečních (obojí je v udáváno v logaritmické škále). Z je počet druhů / plocha (pro nás tato hodnota není důležitá).</a:t>
            </a:r>
            <a:r>
              <a:rPr lang="cs-CZ" dirty="0" smtClean="0"/>
              <a:t> Na malých šelfových ostrovech bývá počet druhů letounů (</a:t>
            </a:r>
            <a:r>
              <a:rPr lang="cs-CZ" dirty="0" err="1" smtClean="0"/>
              <a:t>Chiroptera</a:t>
            </a:r>
            <a:r>
              <a:rPr lang="cs-CZ" dirty="0" smtClean="0"/>
              <a:t>) podobný jako pozemních savců, u velkých šelfových ostrovů, které již</a:t>
            </a:r>
            <a:r>
              <a:rPr lang="cs-CZ" baseline="0" dirty="0" smtClean="0"/>
              <a:t> mají dostatek ekologických nik se již projevuje převaha pozemních savců, což odpovídá celosvětovým poměrům (letounů je jen cca 18% z celkového počtu cca 6500 známých druhů savců).</a:t>
            </a:r>
            <a:endParaRPr lang="cs-CZ" dirty="0"/>
          </a:p>
        </p:txBody>
      </p:sp>
      <p:sp>
        <p:nvSpPr>
          <p:cNvPr id="4" name="Zástupný symbol pro číslo snímku 3"/>
          <p:cNvSpPr>
            <a:spLocks noGrp="1"/>
          </p:cNvSpPr>
          <p:nvPr>
            <p:ph type="sldNum" sz="quarter" idx="10"/>
          </p:nvPr>
        </p:nvSpPr>
        <p:spPr/>
        <p:txBody>
          <a:bodyPr/>
          <a:lstStyle/>
          <a:p>
            <a:fld id="{BE32E951-F7E9-410D-80EF-AC74ACC37533}" type="slidenum">
              <a:rPr lang="cs-CZ" smtClean="0"/>
              <a:t>21</a:t>
            </a:fld>
            <a:endParaRPr lang="cs-CZ"/>
          </a:p>
        </p:txBody>
      </p:sp>
    </p:spTree>
    <p:extLst>
      <p:ext uri="{BB962C8B-B14F-4D97-AF65-F5344CB8AC3E}">
        <p14:creationId xmlns:p14="http://schemas.microsoft.com/office/powerpoint/2010/main" val="269587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Ostrovy na SV USA, v ústí řeky Saint </a:t>
            </a:r>
            <a:r>
              <a:rPr lang="cs-CZ" dirty="0" err="1" smtClean="0"/>
              <a:t>Lawrence</a:t>
            </a:r>
            <a:r>
              <a:rPr lang="cs-CZ" dirty="0" smtClean="0"/>
              <a:t> River. Veverka </a:t>
            </a:r>
            <a:r>
              <a:rPr lang="cs-CZ" dirty="0" smtClean="0"/>
              <a:t>(</a:t>
            </a:r>
            <a:r>
              <a:rPr lang="cs-CZ" dirty="0" err="1" smtClean="0"/>
              <a:t>Sciurus</a:t>
            </a:r>
            <a:r>
              <a:rPr lang="cs-CZ" dirty="0" smtClean="0"/>
              <a:t>), mýval</a:t>
            </a:r>
            <a:r>
              <a:rPr lang="cs-CZ" baseline="0" dirty="0" smtClean="0"/>
              <a:t> (</a:t>
            </a:r>
            <a:r>
              <a:rPr lang="cs-CZ" baseline="0" dirty="0" err="1" smtClean="0"/>
              <a:t>Procyon</a:t>
            </a:r>
            <a:r>
              <a:rPr lang="cs-CZ" baseline="0" dirty="0" smtClean="0"/>
              <a:t>), jelenec (</a:t>
            </a:r>
            <a:r>
              <a:rPr lang="cs-CZ" baseline="0" dirty="0" err="1" smtClean="0"/>
              <a:t>Odocoileus</a:t>
            </a:r>
            <a:r>
              <a:rPr lang="cs-CZ" baseline="0" dirty="0" smtClean="0"/>
              <a:t>), liška (</a:t>
            </a:r>
            <a:r>
              <a:rPr lang="cs-CZ" baseline="0" dirty="0" err="1" smtClean="0"/>
              <a:t>Vulpes</a:t>
            </a:r>
            <a:r>
              <a:rPr lang="cs-CZ" baseline="0" dirty="0" smtClean="0"/>
              <a:t>) a další budou jen na větších ostrovech. Křečík (</a:t>
            </a:r>
            <a:r>
              <a:rPr lang="cs-CZ" baseline="0" dirty="0" err="1" smtClean="0"/>
              <a:t>Peromyscus</a:t>
            </a:r>
            <a:r>
              <a:rPr lang="cs-CZ" baseline="0" dirty="0" smtClean="0"/>
              <a:t>) a rejsek (</a:t>
            </a:r>
            <a:r>
              <a:rPr lang="cs-CZ" baseline="0" dirty="0" err="1" smtClean="0"/>
              <a:t>Blarina</a:t>
            </a:r>
            <a:r>
              <a:rPr lang="cs-CZ" baseline="0" dirty="0" smtClean="0"/>
              <a:t>) jsou i na menších ostrovech, ale přednostně na těch, které jsou blízko pevniny. Hraboš (</a:t>
            </a:r>
            <a:r>
              <a:rPr lang="cs-CZ" baseline="0" dirty="0" err="1" smtClean="0"/>
              <a:t>Microtus</a:t>
            </a:r>
            <a:r>
              <a:rPr lang="cs-CZ" baseline="0" dirty="0" smtClean="0"/>
              <a:t>) nevykazuje žádný jednoznačný trend. </a:t>
            </a:r>
            <a:endParaRPr lang="cs-CZ" dirty="0"/>
          </a:p>
        </p:txBody>
      </p:sp>
      <p:sp>
        <p:nvSpPr>
          <p:cNvPr id="4" name="Zástupný symbol pro číslo snímku 3"/>
          <p:cNvSpPr>
            <a:spLocks noGrp="1"/>
          </p:cNvSpPr>
          <p:nvPr>
            <p:ph type="sldNum" sz="quarter" idx="10"/>
          </p:nvPr>
        </p:nvSpPr>
        <p:spPr/>
        <p:txBody>
          <a:bodyPr/>
          <a:lstStyle/>
          <a:p>
            <a:fld id="{BE32E951-F7E9-410D-80EF-AC74ACC37533}" type="slidenum">
              <a:rPr lang="cs-CZ" smtClean="0"/>
              <a:t>32</a:t>
            </a:fld>
            <a:endParaRPr lang="cs-CZ"/>
          </a:p>
        </p:txBody>
      </p:sp>
    </p:spTree>
    <p:extLst>
      <p:ext uri="{BB962C8B-B14F-4D97-AF65-F5344CB8AC3E}">
        <p14:creationId xmlns:p14="http://schemas.microsoft.com/office/powerpoint/2010/main" val="173095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Ostrovy v Michiganském jezeře</a:t>
            </a:r>
            <a:r>
              <a:rPr lang="cs-CZ" baseline="0" dirty="0" smtClean="0"/>
              <a:t> (j</a:t>
            </a:r>
            <a:r>
              <a:rPr lang="cs-CZ" dirty="0" smtClean="0"/>
              <a:t>sou někdy větší a vzdálenější od břehu než</a:t>
            </a:r>
            <a:r>
              <a:rPr lang="cs-CZ" baseline="0" dirty="0" smtClean="0"/>
              <a:t> ty z předchozího obrázku</a:t>
            </a:r>
            <a:r>
              <a:rPr lang="cs-CZ" dirty="0" smtClean="0"/>
              <a:t>). Jsou zde ale stejné </a:t>
            </a:r>
            <a:r>
              <a:rPr lang="cs-CZ" dirty="0" smtClean="0"/>
              <a:t>rody</a:t>
            </a:r>
            <a:r>
              <a:rPr lang="cs-CZ" baseline="0" dirty="0" smtClean="0"/>
              <a:t> savců</a:t>
            </a:r>
            <a:r>
              <a:rPr lang="cs-CZ" dirty="0" smtClean="0"/>
              <a:t> jako na předchozím obrázku, vykazují podobné trendy, ale některé ostrovy jsou již dále od pevniny a proto i hraboš (</a:t>
            </a:r>
            <a:r>
              <a:rPr lang="cs-CZ" dirty="0" err="1" smtClean="0"/>
              <a:t>Microtus</a:t>
            </a:r>
            <a:r>
              <a:rPr lang="cs-CZ" dirty="0" smtClean="0"/>
              <a:t>) již narazil na limity svého rozšíření – je na malých i velkých ostrovech, ale nesmějí být dále než cca 6 km od pevniny (zřejmě</a:t>
            </a:r>
            <a:r>
              <a:rPr lang="cs-CZ" baseline="0" dirty="0" smtClean="0"/>
              <a:t> dál ani nedoplave ani nedoběhne v zimě po ledě</a:t>
            </a:r>
            <a:r>
              <a:rPr lang="cs-CZ" baseline="0" dirty="0" smtClean="0"/>
              <a:t>). Silně se zde projevuje efekt minimální velikosti ostrova (limit pro jelence, lišku, mývala).</a:t>
            </a:r>
          </a:p>
          <a:p>
            <a:r>
              <a:rPr lang="cs-CZ" baseline="0" dirty="0" smtClean="0"/>
              <a:t>U králíka a veverek se projevuje kombinace vlivu velikosti a isolace ostrova (na malých ostrovech nejsou, ale nakonec se objeví i na vzdálených, pokud jsou dost velké).</a:t>
            </a:r>
            <a:endParaRPr lang="cs-CZ" dirty="0"/>
          </a:p>
        </p:txBody>
      </p:sp>
      <p:sp>
        <p:nvSpPr>
          <p:cNvPr id="4" name="Zástupný symbol pro číslo snímku 3"/>
          <p:cNvSpPr>
            <a:spLocks noGrp="1"/>
          </p:cNvSpPr>
          <p:nvPr>
            <p:ph type="sldNum" sz="quarter" idx="10"/>
          </p:nvPr>
        </p:nvSpPr>
        <p:spPr/>
        <p:txBody>
          <a:bodyPr/>
          <a:lstStyle/>
          <a:p>
            <a:fld id="{BE32E951-F7E9-410D-80EF-AC74ACC37533}" type="slidenum">
              <a:rPr lang="cs-CZ" smtClean="0"/>
              <a:t>33</a:t>
            </a:fld>
            <a:endParaRPr lang="cs-CZ"/>
          </a:p>
        </p:txBody>
      </p:sp>
    </p:spTree>
    <p:extLst>
      <p:ext uri="{BB962C8B-B14F-4D97-AF65-F5344CB8AC3E}">
        <p14:creationId xmlns:p14="http://schemas.microsoft.com/office/powerpoint/2010/main" val="303745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Schéma Tichomořského sopečného ostrova (atolu). Mořská</a:t>
            </a:r>
            <a:r>
              <a:rPr lang="cs-CZ" baseline="0" dirty="0" smtClean="0"/>
              <a:t> voda časem pronikne do kráteru sopky a měkká sopečná hornina je erodována vodou zvenčí i zevnitř. Atol se proto časem rozpadne a zmizí v moři.</a:t>
            </a:r>
            <a:endParaRPr lang="cs-CZ" dirty="0"/>
          </a:p>
        </p:txBody>
      </p:sp>
      <p:sp>
        <p:nvSpPr>
          <p:cNvPr id="4" name="Zástupný symbol pro číslo snímku 3"/>
          <p:cNvSpPr>
            <a:spLocks noGrp="1"/>
          </p:cNvSpPr>
          <p:nvPr>
            <p:ph type="sldNum" sz="quarter" idx="10"/>
          </p:nvPr>
        </p:nvSpPr>
        <p:spPr/>
        <p:txBody>
          <a:bodyPr/>
          <a:lstStyle/>
          <a:p>
            <a:fld id="{BE32E951-F7E9-410D-80EF-AC74ACC37533}" type="slidenum">
              <a:rPr lang="cs-CZ" smtClean="0"/>
              <a:t>37</a:t>
            </a:fld>
            <a:endParaRPr lang="cs-CZ"/>
          </a:p>
        </p:txBody>
      </p:sp>
    </p:spTree>
    <p:extLst>
      <p:ext uri="{BB962C8B-B14F-4D97-AF65-F5344CB8AC3E}">
        <p14:creationId xmlns:p14="http://schemas.microsoft.com/office/powerpoint/2010/main" val="280418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FF47C563-7179-4ECC-9141-C319EFB0C296}" type="datetimeFigureOut">
              <a:rPr lang="cs-CZ" smtClean="0"/>
              <a:t>10.11.2022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273388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47C563-7179-4ECC-9141-C319EFB0C296}" type="datetimeFigureOut">
              <a:rPr lang="cs-CZ" smtClean="0"/>
              <a:t>10.11.2022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112829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47C563-7179-4ECC-9141-C319EFB0C296}" type="datetimeFigureOut">
              <a:rPr lang="cs-CZ" smtClean="0"/>
              <a:t>10.11.2022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209933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47C563-7179-4ECC-9141-C319EFB0C296}" type="datetimeFigureOut">
              <a:rPr lang="cs-CZ" smtClean="0"/>
              <a:t>10.11.2022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315452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FF47C563-7179-4ECC-9141-C319EFB0C296}" type="datetimeFigureOut">
              <a:rPr lang="cs-CZ" smtClean="0"/>
              <a:t>10.11.2022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389914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F47C563-7179-4ECC-9141-C319EFB0C296}" type="datetimeFigureOut">
              <a:rPr lang="cs-CZ" smtClean="0"/>
              <a:t>10.11.2022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137827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F47C563-7179-4ECC-9141-C319EFB0C296}" type="datetimeFigureOut">
              <a:rPr lang="cs-CZ" smtClean="0"/>
              <a:t>10.11.2022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193115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F47C563-7179-4ECC-9141-C319EFB0C296}" type="datetimeFigureOut">
              <a:rPr lang="cs-CZ" smtClean="0"/>
              <a:t>10.11.2022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143139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F47C563-7179-4ECC-9141-C319EFB0C296}" type="datetimeFigureOut">
              <a:rPr lang="cs-CZ" smtClean="0"/>
              <a:t>10.11.2022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421458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FF47C563-7179-4ECC-9141-C319EFB0C296}" type="datetimeFigureOut">
              <a:rPr lang="cs-CZ" smtClean="0"/>
              <a:t>10.11.2022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291600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FF47C563-7179-4ECC-9141-C319EFB0C296}" type="datetimeFigureOut">
              <a:rPr lang="cs-CZ" smtClean="0"/>
              <a:t>10.11.2022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F136C93-046A-4C4F-93EA-B3C0CCB58C47}" type="slidenum">
              <a:rPr lang="cs-CZ" smtClean="0"/>
              <a:t>‹#›</a:t>
            </a:fld>
            <a:endParaRPr lang="cs-CZ"/>
          </a:p>
        </p:txBody>
      </p:sp>
    </p:spTree>
    <p:extLst>
      <p:ext uri="{BB962C8B-B14F-4D97-AF65-F5344CB8AC3E}">
        <p14:creationId xmlns:p14="http://schemas.microsoft.com/office/powerpoint/2010/main" val="49626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7C563-7179-4ECC-9141-C319EFB0C296}" type="datetimeFigureOut">
              <a:rPr lang="cs-CZ" smtClean="0"/>
              <a:t>10.11.2022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36C93-046A-4C4F-93EA-B3C0CCB58C47}" type="slidenum">
              <a:rPr lang="cs-CZ" smtClean="0"/>
              <a:t>‹#›</a:t>
            </a:fld>
            <a:endParaRPr lang="cs-CZ"/>
          </a:p>
        </p:txBody>
      </p:sp>
    </p:spTree>
    <p:extLst>
      <p:ext uri="{BB962C8B-B14F-4D97-AF65-F5344CB8AC3E}">
        <p14:creationId xmlns:p14="http://schemas.microsoft.com/office/powerpoint/2010/main" val="441202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ZOOGEOGRAFIE</a:t>
            </a:r>
            <a:endParaRPr lang="cs-CZ" dirty="0"/>
          </a:p>
        </p:txBody>
      </p:sp>
      <p:sp>
        <p:nvSpPr>
          <p:cNvPr id="3" name="Podnadpis 2"/>
          <p:cNvSpPr>
            <a:spLocks noGrp="1"/>
          </p:cNvSpPr>
          <p:nvPr>
            <p:ph type="subTitle" idx="1"/>
          </p:nvPr>
        </p:nvSpPr>
        <p:spPr/>
        <p:txBody>
          <a:bodyPr/>
          <a:lstStyle/>
          <a:p>
            <a:r>
              <a:rPr lang="cs-CZ" dirty="0" smtClean="0"/>
              <a:t>PŘEDNÁŠKA 3.</a:t>
            </a:r>
            <a:endParaRPr lang="cs-CZ" dirty="0"/>
          </a:p>
        </p:txBody>
      </p:sp>
    </p:spTree>
    <p:extLst>
      <p:ext uri="{BB962C8B-B14F-4D97-AF65-F5344CB8AC3E}">
        <p14:creationId xmlns:p14="http://schemas.microsoft.com/office/powerpoint/2010/main" val="1367159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03504" y="1325880"/>
            <a:ext cx="10652760" cy="5202936"/>
          </a:xfrm>
        </p:spPr>
        <p:txBody>
          <a:bodyPr/>
          <a:lstStyle/>
          <a:p>
            <a:r>
              <a:rPr lang="cs-CZ" b="1" dirty="0" smtClean="0"/>
              <a:t>Obecně platí, že počet druhů na ostrově roste s jeho velikostí a snižuje se s mírou jeho isolace (= vzdálenosti od pevniny nebo jiného zdroje osídlení).</a:t>
            </a:r>
          </a:p>
          <a:p>
            <a:endParaRPr lang="cs-CZ" dirty="0" smtClean="0"/>
          </a:p>
          <a:p>
            <a:r>
              <a:rPr lang="cs-CZ" dirty="0" smtClean="0"/>
              <a:t>                                             </a:t>
            </a:r>
            <a:r>
              <a:rPr lang="cs-CZ" sz="3600" dirty="0" smtClean="0"/>
              <a:t>Počet druhů:   </a:t>
            </a:r>
            <a:endParaRPr lang="cs-CZ" sz="3600" dirty="0"/>
          </a:p>
          <a:p>
            <a:r>
              <a:rPr lang="cs-CZ" sz="4400" b="1" i="1" dirty="0" smtClean="0"/>
              <a:t>Velikost ostrova        </a:t>
            </a:r>
            <a:r>
              <a:rPr lang="cs-CZ" sz="3600" dirty="0" smtClean="0"/>
              <a:t>versus</a:t>
            </a:r>
            <a:r>
              <a:rPr lang="cs-CZ" sz="4400" i="1" dirty="0" smtClean="0"/>
              <a:t> </a:t>
            </a:r>
            <a:r>
              <a:rPr lang="cs-CZ" sz="4400" b="1" i="1" dirty="0" smtClean="0"/>
              <a:t>                 Isolace</a:t>
            </a:r>
          </a:p>
          <a:p>
            <a:endParaRPr lang="cs-CZ" dirty="0" smtClean="0"/>
          </a:p>
          <a:p>
            <a:endParaRPr lang="cs-CZ" dirty="0"/>
          </a:p>
          <a:p>
            <a:r>
              <a:rPr lang="cs-CZ" b="1" dirty="0" smtClean="0"/>
              <a:t>Vzájemný vztah těchto dvou faktorů charakterizuje tzv. </a:t>
            </a:r>
            <a:r>
              <a:rPr lang="cs-CZ" sz="3600" b="1" i="1" dirty="0" smtClean="0"/>
              <a:t>kolonizaci</a:t>
            </a:r>
            <a:r>
              <a:rPr lang="cs-CZ" sz="3600" b="1" dirty="0" smtClean="0"/>
              <a:t> </a:t>
            </a:r>
            <a:endParaRPr lang="cs-CZ" sz="3600" b="1" dirty="0"/>
          </a:p>
        </p:txBody>
      </p:sp>
    </p:spTree>
    <p:extLst>
      <p:ext uri="{BB962C8B-B14F-4D97-AF65-F5344CB8AC3E}">
        <p14:creationId xmlns:p14="http://schemas.microsoft.com/office/powerpoint/2010/main" val="419836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91613" y="707922"/>
            <a:ext cx="10862187" cy="5801033"/>
          </a:xfrm>
        </p:spPr>
        <p:txBody>
          <a:bodyPr/>
          <a:lstStyle/>
          <a:p>
            <a:endParaRPr lang="cs-CZ" dirty="0" smtClean="0"/>
          </a:p>
          <a:p>
            <a:r>
              <a:rPr lang="cs-CZ" sz="3600" b="1" dirty="0" smtClean="0"/>
              <a:t>Teorie dynamické rovnováhy (</a:t>
            </a:r>
            <a:r>
              <a:rPr lang="cs-CZ" sz="3600" b="1" dirty="0" err="1" smtClean="0"/>
              <a:t>dynamic</a:t>
            </a:r>
            <a:r>
              <a:rPr lang="cs-CZ" sz="3600" b="1" dirty="0" smtClean="0"/>
              <a:t> </a:t>
            </a:r>
            <a:r>
              <a:rPr lang="cs-CZ" sz="3600" b="1" dirty="0" err="1" smtClean="0"/>
              <a:t>equilibrium</a:t>
            </a:r>
            <a:r>
              <a:rPr lang="cs-CZ" sz="3600" b="1" dirty="0" smtClean="0"/>
              <a:t>)</a:t>
            </a:r>
          </a:p>
          <a:p>
            <a:endParaRPr lang="cs-CZ" sz="3600" b="1" dirty="0"/>
          </a:p>
          <a:p>
            <a:r>
              <a:rPr lang="cs-CZ" b="1" dirty="0" err="1" smtClean="0"/>
              <a:t>MacArthur</a:t>
            </a:r>
            <a:r>
              <a:rPr lang="cs-CZ" b="1" dirty="0" smtClean="0"/>
              <a:t> R. H. </a:t>
            </a:r>
            <a:r>
              <a:rPr lang="en-US" b="1" dirty="0" smtClean="0"/>
              <a:t>&amp;</a:t>
            </a:r>
            <a:r>
              <a:rPr lang="cs-CZ" b="1" dirty="0" smtClean="0"/>
              <a:t> Wilson E. O. (1963): </a:t>
            </a:r>
            <a:r>
              <a:rPr lang="cs-CZ" b="1" dirty="0" err="1" smtClean="0"/>
              <a:t>An</a:t>
            </a:r>
            <a:r>
              <a:rPr lang="cs-CZ" b="1" dirty="0" smtClean="0"/>
              <a:t> </a:t>
            </a:r>
            <a:r>
              <a:rPr lang="cs-CZ" b="1" dirty="0" err="1" smtClean="0"/>
              <a:t>equilibrium</a:t>
            </a:r>
            <a:r>
              <a:rPr lang="cs-CZ" b="1" dirty="0" smtClean="0"/>
              <a:t> </a:t>
            </a:r>
            <a:r>
              <a:rPr lang="cs-CZ" b="1" dirty="0" err="1" smtClean="0"/>
              <a:t>theory</a:t>
            </a:r>
            <a:r>
              <a:rPr lang="cs-CZ" b="1" dirty="0" smtClean="0"/>
              <a:t> </a:t>
            </a:r>
            <a:r>
              <a:rPr lang="cs-CZ" b="1" dirty="0" err="1" smtClean="0"/>
              <a:t>of</a:t>
            </a:r>
            <a:r>
              <a:rPr lang="cs-CZ" b="1" dirty="0" smtClean="0"/>
              <a:t> </a:t>
            </a:r>
            <a:r>
              <a:rPr lang="cs-CZ" b="1" dirty="0" err="1" smtClean="0"/>
              <a:t>insular</a:t>
            </a:r>
            <a:r>
              <a:rPr lang="cs-CZ" b="1" dirty="0" smtClean="0"/>
              <a:t> </a:t>
            </a:r>
            <a:r>
              <a:rPr lang="cs-CZ" b="1" dirty="0" err="1" smtClean="0"/>
              <a:t>zoogeography</a:t>
            </a:r>
            <a:r>
              <a:rPr lang="cs-CZ" b="1" dirty="0" smtClean="0"/>
              <a:t>. </a:t>
            </a:r>
            <a:r>
              <a:rPr lang="cs-CZ" b="1" i="1" dirty="0" err="1" smtClean="0"/>
              <a:t>Evolution</a:t>
            </a:r>
            <a:r>
              <a:rPr lang="cs-CZ" b="1" dirty="0" smtClean="0"/>
              <a:t> 17: 373 – 387</a:t>
            </a:r>
          </a:p>
          <a:p>
            <a:r>
              <a:rPr lang="cs-CZ" b="1" dirty="0" smtClean="0"/>
              <a:t>Později rozšířeno a vydáno jako kniha:</a:t>
            </a:r>
          </a:p>
          <a:p>
            <a:r>
              <a:rPr lang="cs-CZ" b="1" dirty="0" err="1"/>
              <a:t>MacArthur</a:t>
            </a:r>
            <a:r>
              <a:rPr lang="cs-CZ" b="1" dirty="0"/>
              <a:t> R. H. </a:t>
            </a:r>
            <a:r>
              <a:rPr lang="en-US" b="1" dirty="0"/>
              <a:t>&amp;</a:t>
            </a:r>
            <a:r>
              <a:rPr lang="cs-CZ" b="1" dirty="0"/>
              <a:t> Wilson E. O</a:t>
            </a:r>
            <a:r>
              <a:rPr lang="cs-CZ" b="1" dirty="0" smtClean="0"/>
              <a:t>. (1967): A </a:t>
            </a:r>
            <a:r>
              <a:rPr lang="cs-CZ" b="1" dirty="0" err="1" smtClean="0"/>
              <a:t>theory</a:t>
            </a:r>
            <a:r>
              <a:rPr lang="cs-CZ" b="1" dirty="0" smtClean="0"/>
              <a:t> </a:t>
            </a:r>
            <a:r>
              <a:rPr lang="cs-CZ" b="1" dirty="0" err="1" smtClean="0"/>
              <a:t>of</a:t>
            </a:r>
            <a:r>
              <a:rPr lang="cs-CZ" b="1" dirty="0" smtClean="0"/>
              <a:t> </a:t>
            </a:r>
            <a:r>
              <a:rPr lang="cs-CZ" b="1" dirty="0" err="1" smtClean="0"/>
              <a:t>island</a:t>
            </a:r>
            <a:r>
              <a:rPr lang="cs-CZ" b="1" dirty="0" smtClean="0"/>
              <a:t> </a:t>
            </a:r>
            <a:r>
              <a:rPr lang="cs-CZ" b="1" dirty="0" err="1" smtClean="0"/>
              <a:t>biogeography</a:t>
            </a:r>
            <a:r>
              <a:rPr lang="cs-CZ" b="1" dirty="0" smtClean="0"/>
              <a:t>. </a:t>
            </a:r>
            <a:r>
              <a:rPr lang="cs-CZ" b="1" dirty="0" err="1" smtClean="0"/>
              <a:t>Priceton</a:t>
            </a:r>
            <a:r>
              <a:rPr lang="cs-CZ" b="1" dirty="0" smtClean="0"/>
              <a:t> University </a:t>
            </a:r>
            <a:r>
              <a:rPr lang="cs-CZ" b="1" dirty="0" err="1" smtClean="0"/>
              <a:t>Press</a:t>
            </a:r>
            <a:r>
              <a:rPr lang="cs-CZ" b="1" dirty="0" smtClean="0"/>
              <a:t>, 203 pp.    (+ dotisk v r. 2001)</a:t>
            </a:r>
            <a:endParaRPr lang="cs-CZ" b="1" dirty="0"/>
          </a:p>
        </p:txBody>
      </p:sp>
    </p:spTree>
    <p:extLst>
      <p:ext uri="{BB962C8B-B14F-4D97-AF65-F5344CB8AC3E}">
        <p14:creationId xmlns:p14="http://schemas.microsoft.com/office/powerpoint/2010/main" val="157820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298448"/>
            <a:ext cx="11975690" cy="5376671"/>
          </a:xfrm>
        </p:spPr>
        <p:txBody>
          <a:bodyPr/>
          <a:lstStyle/>
          <a:p>
            <a:r>
              <a:rPr lang="cs-CZ" sz="3200" b="1" dirty="0" smtClean="0"/>
              <a:t>Teorie dynamického </a:t>
            </a:r>
            <a:r>
              <a:rPr lang="cs-CZ" sz="3200" b="1" dirty="0" err="1" smtClean="0"/>
              <a:t>equilibria</a:t>
            </a:r>
            <a:r>
              <a:rPr lang="cs-CZ" sz="3200" b="1" dirty="0" smtClean="0"/>
              <a:t> pracuje s vzájemným vztahem kolonizace a extinkce (vymírání). </a:t>
            </a:r>
          </a:p>
          <a:p>
            <a:endParaRPr lang="cs-CZ" b="1" dirty="0" smtClean="0"/>
          </a:p>
          <a:p>
            <a:r>
              <a:rPr lang="cs-CZ" dirty="0" smtClean="0"/>
              <a:t>                                            </a:t>
            </a:r>
            <a:r>
              <a:rPr lang="cs-CZ" sz="3600" dirty="0" smtClean="0"/>
              <a:t>Počet druhů:</a:t>
            </a:r>
          </a:p>
          <a:p>
            <a:r>
              <a:rPr lang="cs-CZ" sz="4400" b="1" i="1" dirty="0" smtClean="0"/>
              <a:t>  Kolonizace </a:t>
            </a:r>
            <a:r>
              <a:rPr lang="cs-CZ" dirty="0" smtClean="0"/>
              <a:t>                    </a:t>
            </a:r>
            <a:r>
              <a:rPr lang="cs-CZ" sz="3600" dirty="0" smtClean="0"/>
              <a:t>versus</a:t>
            </a:r>
            <a:r>
              <a:rPr lang="cs-CZ" sz="3200" dirty="0" smtClean="0"/>
              <a:t> </a:t>
            </a:r>
            <a:r>
              <a:rPr lang="cs-CZ" dirty="0" smtClean="0"/>
              <a:t>                              </a:t>
            </a:r>
            <a:r>
              <a:rPr lang="cs-CZ" sz="4400" b="1" i="1" dirty="0" smtClean="0"/>
              <a:t>Extinkce</a:t>
            </a:r>
          </a:p>
          <a:p>
            <a:endParaRPr lang="cs-CZ" sz="4400" b="1" i="1" dirty="0" smtClean="0"/>
          </a:p>
          <a:p>
            <a:endParaRPr lang="cs-CZ" sz="4400" b="1" i="1" dirty="0" smtClean="0"/>
          </a:p>
          <a:p>
            <a:r>
              <a:rPr lang="cs-CZ" sz="3200" b="1" dirty="0" smtClean="0"/>
              <a:t>Tento vztah kolonizace a extinkce se označuje jako tzv. </a:t>
            </a:r>
            <a:r>
              <a:rPr lang="cs-CZ" sz="3200" b="1" i="1" dirty="0" err="1" smtClean="0"/>
              <a:t>bivariátní</a:t>
            </a:r>
            <a:r>
              <a:rPr lang="cs-CZ" sz="3200" b="1" i="1" dirty="0" smtClean="0"/>
              <a:t> model.</a:t>
            </a:r>
          </a:p>
          <a:p>
            <a:pPr marL="0" indent="0">
              <a:buNone/>
            </a:pPr>
            <a:endParaRPr lang="cs-CZ" sz="4400" b="1" i="1" dirty="0"/>
          </a:p>
        </p:txBody>
      </p:sp>
    </p:spTree>
    <p:extLst>
      <p:ext uri="{BB962C8B-B14F-4D97-AF65-F5344CB8AC3E}">
        <p14:creationId xmlns:p14="http://schemas.microsoft.com/office/powerpoint/2010/main" val="235105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8206" y="0"/>
            <a:ext cx="6250442" cy="6858000"/>
          </a:xfrm>
        </p:spPr>
      </p:pic>
    </p:spTree>
    <p:extLst>
      <p:ext uri="{BB962C8B-B14F-4D97-AF65-F5344CB8AC3E}">
        <p14:creationId xmlns:p14="http://schemas.microsoft.com/office/powerpoint/2010/main" val="116840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0566" y="-44950"/>
            <a:ext cx="6482578" cy="6902950"/>
          </a:xfrm>
        </p:spPr>
      </p:pic>
    </p:spTree>
    <p:extLst>
      <p:ext uri="{BB962C8B-B14F-4D97-AF65-F5344CB8AC3E}">
        <p14:creationId xmlns:p14="http://schemas.microsoft.com/office/powerpoint/2010/main" val="405385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335768" cy="393827"/>
          </a:xfrm>
        </p:spPr>
        <p:txBody>
          <a:bodyPr>
            <a:normAutofit fontScale="90000"/>
          </a:bodyPr>
          <a:lstStyle/>
          <a:p>
            <a:endParaRPr lang="cs-CZ" dirty="0"/>
          </a:p>
        </p:txBody>
      </p:sp>
      <p:sp>
        <p:nvSpPr>
          <p:cNvPr id="3" name="Zástupný symbol pro obsah 2"/>
          <p:cNvSpPr>
            <a:spLocks noGrp="1"/>
          </p:cNvSpPr>
          <p:nvPr>
            <p:ph idx="1"/>
          </p:nvPr>
        </p:nvSpPr>
        <p:spPr>
          <a:xfrm>
            <a:off x="603504" y="1152144"/>
            <a:ext cx="10750296" cy="5024819"/>
          </a:xfrm>
        </p:spPr>
        <p:txBody>
          <a:bodyPr>
            <a:normAutofit fontScale="92500" lnSpcReduction="20000"/>
          </a:bodyPr>
          <a:lstStyle/>
          <a:p>
            <a:pPr marL="0" indent="0">
              <a:buNone/>
            </a:pPr>
            <a:r>
              <a:rPr lang="cs-CZ" sz="3600" b="1" dirty="0" smtClean="0"/>
              <a:t>Avšak brzy se ukázalo, že fauna mnoha ostrovů svým složením neodpovídá teorii dynamické rovnováhy.</a:t>
            </a:r>
          </a:p>
          <a:p>
            <a:pPr marL="0" indent="0">
              <a:buNone/>
            </a:pPr>
            <a:r>
              <a:rPr lang="cs-CZ" sz="3600" b="1" dirty="0" smtClean="0"/>
              <a:t>Prvním problémem jsou </a:t>
            </a:r>
            <a:r>
              <a:rPr lang="cs-CZ" sz="3600" b="1" i="1" dirty="0" smtClean="0"/>
              <a:t>šelfové</a:t>
            </a:r>
            <a:r>
              <a:rPr lang="cs-CZ" sz="3600" b="1" dirty="0" smtClean="0"/>
              <a:t> </a:t>
            </a:r>
            <a:r>
              <a:rPr lang="cs-CZ" sz="3600" b="1" i="1" dirty="0" smtClean="0"/>
              <a:t>ostrovy (</a:t>
            </a:r>
            <a:r>
              <a:rPr lang="cs-CZ" sz="3600" b="1" i="1" dirty="0" err="1" smtClean="0"/>
              <a:t>landbridge</a:t>
            </a:r>
            <a:r>
              <a:rPr lang="cs-CZ" sz="3600" b="1" i="1" dirty="0" smtClean="0"/>
              <a:t> </a:t>
            </a:r>
            <a:r>
              <a:rPr lang="cs-CZ" sz="3600" b="1" i="1" dirty="0" err="1" smtClean="0"/>
              <a:t>islands</a:t>
            </a:r>
            <a:r>
              <a:rPr lang="cs-CZ" sz="3600" b="1" i="1" dirty="0" smtClean="0"/>
              <a:t>), </a:t>
            </a:r>
            <a:r>
              <a:rPr lang="cs-CZ" sz="3600" b="1" dirty="0" smtClean="0"/>
              <a:t>které byly v ledových dobách spojeny s pevninou, protože tehdy byla hladina světového oceánu a cca 60 – 120 m níže než nyní. </a:t>
            </a:r>
          </a:p>
          <a:p>
            <a:pPr marL="0" indent="0">
              <a:buNone/>
            </a:pPr>
            <a:r>
              <a:rPr lang="cs-CZ" sz="3600" b="1" dirty="0" smtClean="0"/>
              <a:t>Tyto ostrovy proto měly bezprostředně po svém oddělení od pevniny, po konci poslední ledové doby, zhruba stejné složení fauny jako nejbližší pevnina a teprve později se na nich počet druhů postupně snižoval. Dodnes ale mají většinou mnohem vyšší počet druhů než jaký najdeme na stejně velkých </a:t>
            </a:r>
            <a:r>
              <a:rPr lang="cs-CZ" sz="3600" b="1" i="1" dirty="0" smtClean="0"/>
              <a:t>oceánských ostrovech, </a:t>
            </a:r>
            <a:r>
              <a:rPr lang="cs-CZ" sz="3600" b="1" dirty="0" smtClean="0"/>
              <a:t>(= ostrovy</a:t>
            </a:r>
            <a:r>
              <a:rPr lang="cs-CZ" sz="3600" b="1" i="1" dirty="0" smtClean="0"/>
              <a:t>, </a:t>
            </a:r>
            <a:r>
              <a:rPr lang="cs-CZ" sz="3600" b="1" dirty="0" smtClean="0"/>
              <a:t>které nebyly během </a:t>
            </a:r>
            <a:r>
              <a:rPr lang="cs-CZ" sz="3600" b="1" dirty="0" err="1" smtClean="0"/>
              <a:t>pleistocenu</a:t>
            </a:r>
            <a:r>
              <a:rPr lang="cs-CZ" sz="3600" b="1" dirty="0" smtClean="0"/>
              <a:t> spojeny s pevninou). </a:t>
            </a:r>
          </a:p>
          <a:p>
            <a:endParaRPr lang="cs-CZ" sz="3600" b="1" dirty="0"/>
          </a:p>
        </p:txBody>
      </p:sp>
    </p:spTree>
    <p:extLst>
      <p:ext uri="{BB962C8B-B14F-4D97-AF65-F5344CB8AC3E}">
        <p14:creationId xmlns:p14="http://schemas.microsoft.com/office/powerpoint/2010/main" val="198870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5264" y="-4949"/>
            <a:ext cx="5495446" cy="6879719"/>
          </a:xfrm>
        </p:spPr>
      </p:pic>
    </p:spTree>
    <p:extLst>
      <p:ext uri="{BB962C8B-B14F-4D97-AF65-F5344CB8AC3E}">
        <p14:creationId xmlns:p14="http://schemas.microsoft.com/office/powerpoint/2010/main" val="74231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7560" y="239710"/>
            <a:ext cx="5274836" cy="6618290"/>
          </a:xfrm>
        </p:spPr>
      </p:pic>
    </p:spTree>
    <p:extLst>
      <p:ext uri="{BB962C8B-B14F-4D97-AF65-F5344CB8AC3E}">
        <p14:creationId xmlns:p14="http://schemas.microsoft.com/office/powerpoint/2010/main" val="373654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3056" y="109728"/>
            <a:ext cx="5583853" cy="6684264"/>
          </a:xfrm>
        </p:spPr>
      </p:pic>
    </p:spTree>
    <p:extLst>
      <p:ext uri="{BB962C8B-B14F-4D97-AF65-F5344CB8AC3E}">
        <p14:creationId xmlns:p14="http://schemas.microsoft.com/office/powerpoint/2010/main" val="296280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6707" y="0"/>
            <a:ext cx="10457882" cy="6793992"/>
          </a:xfrm>
        </p:spPr>
      </p:pic>
    </p:spTree>
    <p:extLst>
      <p:ext uri="{BB962C8B-B14F-4D97-AF65-F5344CB8AC3E}">
        <p14:creationId xmlns:p14="http://schemas.microsoft.com/office/powerpoint/2010/main" val="3526512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82534" y="143175"/>
            <a:ext cx="4826931" cy="6714825"/>
          </a:xfrm>
        </p:spPr>
      </p:pic>
    </p:spTree>
    <p:extLst>
      <p:ext uri="{BB962C8B-B14F-4D97-AF65-F5344CB8AC3E}">
        <p14:creationId xmlns:p14="http://schemas.microsoft.com/office/powerpoint/2010/main" val="81412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7466"/>
          <a:stretch/>
        </p:blipFill>
        <p:spPr>
          <a:xfrm>
            <a:off x="2514906" y="-10762"/>
            <a:ext cx="6227003" cy="6722458"/>
          </a:xfrm>
        </p:spPr>
      </p:pic>
    </p:spTree>
    <p:extLst>
      <p:ext uri="{BB962C8B-B14F-4D97-AF65-F5344CB8AC3E}">
        <p14:creationId xmlns:p14="http://schemas.microsoft.com/office/powerpoint/2010/main" val="3810397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95" r="2023" b="6528"/>
          <a:stretch/>
        </p:blipFill>
        <p:spPr>
          <a:xfrm>
            <a:off x="0" y="210312"/>
            <a:ext cx="11435854" cy="6793992"/>
          </a:xfrm>
        </p:spPr>
      </p:pic>
    </p:spTree>
    <p:extLst>
      <p:ext uri="{BB962C8B-B14F-4D97-AF65-F5344CB8AC3E}">
        <p14:creationId xmlns:p14="http://schemas.microsoft.com/office/powerpoint/2010/main" val="1393543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37560" y="239710"/>
            <a:ext cx="5274836" cy="6618290"/>
          </a:xfrm>
        </p:spPr>
      </p:pic>
    </p:spTree>
    <p:extLst>
      <p:ext uri="{BB962C8B-B14F-4D97-AF65-F5344CB8AC3E}">
        <p14:creationId xmlns:p14="http://schemas.microsoft.com/office/powerpoint/2010/main" val="119335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56" b="3048"/>
          <a:stretch/>
        </p:blipFill>
        <p:spPr>
          <a:xfrm>
            <a:off x="2770632" y="0"/>
            <a:ext cx="5817219" cy="6865931"/>
          </a:xfrm>
        </p:spPr>
      </p:pic>
    </p:spTree>
    <p:extLst>
      <p:ext uri="{BB962C8B-B14F-4D97-AF65-F5344CB8AC3E}">
        <p14:creationId xmlns:p14="http://schemas.microsoft.com/office/powerpoint/2010/main" val="1217239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602"/>
          <a:stretch/>
        </p:blipFill>
        <p:spPr>
          <a:xfrm>
            <a:off x="703802" y="1589"/>
            <a:ext cx="10074247" cy="6755827"/>
          </a:xfrm>
        </p:spPr>
      </p:pic>
    </p:spTree>
    <p:extLst>
      <p:ext uri="{BB962C8B-B14F-4D97-AF65-F5344CB8AC3E}">
        <p14:creationId xmlns:p14="http://schemas.microsoft.com/office/powerpoint/2010/main" val="1102213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smtClean="0"/>
          </a:p>
          <a:p>
            <a:r>
              <a:rPr lang="cs-CZ" b="1" dirty="0" smtClean="0"/>
              <a:t>Tento příklad ukazuje, že na dlouho izolovaných ostrovech může dojít ke zvýšení počtu druhů v důsledku </a:t>
            </a:r>
            <a:r>
              <a:rPr lang="cs-CZ" b="1" i="1" dirty="0" err="1" smtClean="0"/>
              <a:t>speciace</a:t>
            </a:r>
            <a:r>
              <a:rPr lang="cs-CZ" b="1" dirty="0" smtClean="0"/>
              <a:t> (= vzniku nových druhů).</a:t>
            </a:r>
          </a:p>
          <a:p>
            <a:r>
              <a:rPr lang="cs-CZ" b="1" dirty="0" smtClean="0"/>
              <a:t>Bylo to prokázáno např. tím, že rody vyskytující se na ostrovech mívají vyšší počet druhů než příbuzné rody obývající pevninu.</a:t>
            </a:r>
          </a:p>
          <a:p>
            <a:r>
              <a:rPr lang="cs-CZ" b="1" dirty="0" smtClean="0"/>
              <a:t>Na ostrovech totiž může docházet k zrychlené (tzv. ostrovní </a:t>
            </a:r>
            <a:r>
              <a:rPr lang="cs-CZ" b="1" dirty="0" err="1" smtClean="0"/>
              <a:t>speciaci</a:t>
            </a:r>
            <a:r>
              <a:rPr lang="cs-CZ" b="1" dirty="0" smtClean="0"/>
              <a:t>) v důsledku jevů jako jsou: vliv zakladatele, </a:t>
            </a:r>
            <a:r>
              <a:rPr lang="cs-CZ" b="1" dirty="0" err="1" smtClean="0"/>
              <a:t>bottleneck</a:t>
            </a:r>
            <a:r>
              <a:rPr lang="cs-CZ" b="1" dirty="0" smtClean="0"/>
              <a:t> </a:t>
            </a:r>
            <a:r>
              <a:rPr lang="cs-CZ" b="1" dirty="0" err="1" smtClean="0"/>
              <a:t>effect</a:t>
            </a:r>
            <a:r>
              <a:rPr lang="cs-CZ" b="1" dirty="0" smtClean="0"/>
              <a:t> (efekt hrdla lahve) a genetický drift.</a:t>
            </a:r>
            <a:endParaRPr lang="cs-CZ" b="1" dirty="0"/>
          </a:p>
          <a:p>
            <a:endParaRPr lang="cs-CZ" dirty="0"/>
          </a:p>
        </p:txBody>
      </p:sp>
    </p:spTree>
    <p:extLst>
      <p:ext uri="{BB962C8B-B14F-4D97-AF65-F5344CB8AC3E}">
        <p14:creationId xmlns:p14="http://schemas.microsoft.com/office/powerpoint/2010/main" val="2108635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5577" y="163946"/>
            <a:ext cx="4754880" cy="6724144"/>
          </a:xfrm>
        </p:spPr>
      </p:pic>
    </p:spTree>
    <p:extLst>
      <p:ext uri="{BB962C8B-B14F-4D97-AF65-F5344CB8AC3E}">
        <p14:creationId xmlns:p14="http://schemas.microsoft.com/office/powerpoint/2010/main" val="3681623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034684" cy="1799303"/>
          </a:xfrm>
        </p:spPr>
        <p:txBody>
          <a:bodyPr>
            <a:normAutofit fontScale="90000"/>
          </a:bodyPr>
          <a:lstStyle/>
          <a:p>
            <a:r>
              <a:rPr lang="cs-CZ" sz="2800" b="1" dirty="0" smtClean="0"/>
              <a:t>Darwinovy „pěnkavy“ (podčeleď </a:t>
            </a:r>
            <a:r>
              <a:rPr lang="cs-CZ" sz="2800" b="1" dirty="0" err="1" smtClean="0"/>
              <a:t>Geospizinae</a:t>
            </a:r>
            <a:r>
              <a:rPr lang="cs-CZ" sz="2800" b="1" dirty="0" smtClean="0"/>
              <a:t>) je cca 15 druhů pěvců, jejichž předek se dostal na Galapážské ostrovy někdy před 2 – 3 miliony let ze Střední nebo Jižní Ameriky. Protože zde tito ptáci nalezli řadu volných ekologických nik, došlo u nich k tzv. adaptivní radiaci a specializovali se na nejrůznější druhy potravy. Jednotlivé druhy se proto liší především tvarem zobáku. Jedná se o učebnicový příklad ostrovní </a:t>
            </a:r>
            <a:r>
              <a:rPr lang="cs-CZ" sz="2800" b="1" dirty="0" err="1" smtClean="0"/>
              <a:t>speciace</a:t>
            </a:r>
            <a:r>
              <a:rPr lang="cs-CZ" sz="2800" b="1" dirty="0" smtClean="0"/>
              <a:t>.  </a:t>
            </a:r>
            <a:endParaRPr lang="cs-CZ" sz="2800" b="1"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1554" y="1720645"/>
            <a:ext cx="7703624" cy="5137355"/>
          </a:xfrm>
        </p:spPr>
      </p:pic>
    </p:spTree>
    <p:extLst>
      <p:ext uri="{BB962C8B-B14F-4D97-AF65-F5344CB8AC3E}">
        <p14:creationId xmlns:p14="http://schemas.microsoft.com/office/powerpoint/2010/main" val="3882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7652"/>
            <a:ext cx="10515600" cy="206477"/>
          </a:xfrm>
        </p:spPr>
        <p:txBody>
          <a:bodyPr>
            <a:normAutofit fontScale="90000"/>
          </a:bodyPr>
          <a:lstStyle/>
          <a:p>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217" y="399909"/>
            <a:ext cx="11297512" cy="6354851"/>
          </a:xfrm>
        </p:spPr>
      </p:pic>
    </p:spTree>
    <p:extLst>
      <p:ext uri="{BB962C8B-B14F-4D97-AF65-F5344CB8AC3E}">
        <p14:creationId xmlns:p14="http://schemas.microsoft.com/office/powerpoint/2010/main" val="19926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smtClean="0"/>
          </a:p>
          <a:p>
            <a:r>
              <a:rPr lang="cs-CZ" b="1" dirty="0" smtClean="0"/>
              <a:t>Původní </a:t>
            </a:r>
            <a:r>
              <a:rPr lang="cs-CZ" b="1" dirty="0" err="1" smtClean="0"/>
              <a:t>bivariátní</a:t>
            </a:r>
            <a:r>
              <a:rPr lang="cs-CZ" b="1" dirty="0" smtClean="0"/>
              <a:t> model </a:t>
            </a:r>
            <a:r>
              <a:rPr lang="cs-CZ" b="1" dirty="0" err="1" smtClean="0"/>
              <a:t>MacArthura</a:t>
            </a:r>
            <a:r>
              <a:rPr lang="cs-CZ" b="1" dirty="0" smtClean="0"/>
              <a:t> </a:t>
            </a:r>
            <a:r>
              <a:rPr lang="en-US" b="1" dirty="0" smtClean="0"/>
              <a:t>&amp;</a:t>
            </a:r>
            <a:r>
              <a:rPr lang="cs-CZ" b="1" dirty="0" smtClean="0"/>
              <a:t>  Wilsona tak můžeme doplnit o třetí faktor, který ovlivňuje počet druhů na ostrově:</a:t>
            </a:r>
          </a:p>
          <a:p>
            <a:endParaRPr lang="cs-CZ" dirty="0"/>
          </a:p>
          <a:p>
            <a:r>
              <a:rPr lang="cs-CZ" dirty="0" smtClean="0"/>
              <a:t>                                         Počet </a:t>
            </a:r>
            <a:r>
              <a:rPr lang="cs-CZ" dirty="0"/>
              <a:t>druhů</a:t>
            </a:r>
            <a:r>
              <a:rPr lang="cs-CZ" dirty="0" smtClean="0"/>
              <a:t>:</a:t>
            </a:r>
          </a:p>
          <a:p>
            <a:endParaRPr lang="cs-CZ" dirty="0" smtClean="0"/>
          </a:p>
          <a:p>
            <a:r>
              <a:rPr lang="cs-CZ" sz="4400" b="1" i="1" dirty="0" smtClean="0"/>
              <a:t>Kolonizace </a:t>
            </a:r>
            <a:r>
              <a:rPr lang="cs-CZ" b="1" i="1" dirty="0" smtClean="0"/>
              <a:t>         </a:t>
            </a:r>
            <a:r>
              <a:rPr lang="cs-CZ" sz="4400" b="1" i="1" dirty="0" err="1" smtClean="0"/>
              <a:t>Speciace</a:t>
            </a:r>
            <a:r>
              <a:rPr lang="cs-CZ" sz="4400" b="1" i="1" dirty="0" smtClean="0"/>
              <a:t> </a:t>
            </a:r>
            <a:r>
              <a:rPr lang="cs-CZ" b="1" i="1" dirty="0" smtClean="0"/>
              <a:t>              </a:t>
            </a:r>
            <a:r>
              <a:rPr lang="cs-CZ" sz="4400" b="1" i="1" dirty="0" smtClean="0"/>
              <a:t>Extinkce  </a:t>
            </a:r>
            <a:r>
              <a:rPr lang="cs-CZ" b="1" i="1" dirty="0" smtClean="0"/>
              <a:t>   </a:t>
            </a:r>
            <a:endParaRPr lang="cs-CZ" dirty="0"/>
          </a:p>
          <a:p>
            <a:endParaRPr lang="cs-CZ" dirty="0"/>
          </a:p>
        </p:txBody>
      </p:sp>
    </p:spTree>
    <p:extLst>
      <p:ext uri="{BB962C8B-B14F-4D97-AF65-F5344CB8AC3E}">
        <p14:creationId xmlns:p14="http://schemas.microsoft.com/office/powerpoint/2010/main" val="1851393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sz="6000" dirty="0" smtClean="0"/>
          </a:p>
          <a:p>
            <a:r>
              <a:rPr lang="cs-CZ" sz="6000" dirty="0"/>
              <a:t> </a:t>
            </a:r>
            <a:r>
              <a:rPr lang="cs-CZ" sz="6000" dirty="0" smtClean="0"/>
              <a:t>  OSTROVNÍ ZOOGEOGRAFIE</a:t>
            </a:r>
            <a:endParaRPr lang="cs-CZ" sz="6000" dirty="0"/>
          </a:p>
        </p:txBody>
      </p:sp>
    </p:spTree>
    <p:extLst>
      <p:ext uri="{BB962C8B-B14F-4D97-AF65-F5344CB8AC3E}">
        <p14:creationId xmlns:p14="http://schemas.microsoft.com/office/powerpoint/2010/main" val="1002351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67148" y="1825625"/>
            <a:ext cx="11186652" cy="4351338"/>
          </a:xfrm>
        </p:spPr>
        <p:txBody>
          <a:bodyPr/>
          <a:lstStyle/>
          <a:p>
            <a:endParaRPr lang="cs-CZ" dirty="0" smtClean="0"/>
          </a:p>
          <a:p>
            <a:r>
              <a:rPr lang="cs-CZ" dirty="0"/>
              <a:t> </a:t>
            </a:r>
            <a:r>
              <a:rPr lang="cs-CZ" dirty="0" smtClean="0"/>
              <a:t>   </a:t>
            </a:r>
          </a:p>
          <a:p>
            <a:pPr marL="0" indent="0">
              <a:buNone/>
            </a:pPr>
            <a:r>
              <a:rPr lang="cs-CZ" sz="3200" b="1" dirty="0" smtClean="0"/>
              <a:t>   Počet druhů na ostrovech ale ovlivňují také ekologické faktory</a:t>
            </a:r>
            <a:endParaRPr lang="cs-CZ" sz="3200" b="1" dirty="0"/>
          </a:p>
        </p:txBody>
      </p:sp>
    </p:spTree>
    <p:extLst>
      <p:ext uri="{BB962C8B-B14F-4D97-AF65-F5344CB8AC3E}">
        <p14:creationId xmlns:p14="http://schemas.microsoft.com/office/powerpoint/2010/main" val="3664981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402" r="9096" b="3682"/>
          <a:stretch/>
        </p:blipFill>
        <p:spPr>
          <a:xfrm>
            <a:off x="2944369" y="365125"/>
            <a:ext cx="5254438" cy="6474078"/>
          </a:xfrm>
        </p:spPr>
      </p:pic>
    </p:spTree>
    <p:extLst>
      <p:ext uri="{BB962C8B-B14F-4D97-AF65-F5344CB8AC3E}">
        <p14:creationId xmlns:p14="http://schemas.microsoft.com/office/powerpoint/2010/main" val="3783684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357" b="5471"/>
          <a:stretch/>
        </p:blipFill>
        <p:spPr>
          <a:xfrm>
            <a:off x="932689" y="88253"/>
            <a:ext cx="10117798" cy="6745683"/>
          </a:xfrm>
        </p:spPr>
      </p:pic>
    </p:spTree>
    <p:extLst>
      <p:ext uri="{BB962C8B-B14F-4D97-AF65-F5344CB8AC3E}">
        <p14:creationId xmlns:p14="http://schemas.microsoft.com/office/powerpoint/2010/main" val="3170278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477" b="8851"/>
          <a:stretch/>
        </p:blipFill>
        <p:spPr>
          <a:xfrm>
            <a:off x="736344" y="-374904"/>
            <a:ext cx="10044219" cy="7296911"/>
          </a:xfrm>
        </p:spPr>
      </p:pic>
    </p:spTree>
    <p:extLst>
      <p:ext uri="{BB962C8B-B14F-4D97-AF65-F5344CB8AC3E}">
        <p14:creationId xmlns:p14="http://schemas.microsoft.com/office/powerpoint/2010/main" val="4255448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12064"/>
            <a:ext cx="12057567" cy="5279866"/>
          </a:xfrm>
        </p:spPr>
      </p:pic>
    </p:spTree>
    <p:extLst>
      <p:ext uri="{BB962C8B-B14F-4D97-AF65-F5344CB8AC3E}">
        <p14:creationId xmlns:p14="http://schemas.microsoft.com/office/powerpoint/2010/main" val="1621798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560273" y="-1505316"/>
            <a:ext cx="6870636" cy="9881267"/>
          </a:xfrm>
        </p:spPr>
      </p:pic>
    </p:spTree>
    <p:extLst>
      <p:ext uri="{BB962C8B-B14F-4D97-AF65-F5344CB8AC3E}">
        <p14:creationId xmlns:p14="http://schemas.microsoft.com/office/powerpoint/2010/main" val="3064989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323133"/>
          </a:xfrm>
        </p:spPr>
        <p:txBody>
          <a:bodyPr>
            <a:normAutofit fontScale="90000"/>
          </a:bodyPr>
          <a:lstStyle/>
          <a:p>
            <a:endParaRPr lang="cs-CZ" dirty="0"/>
          </a:p>
        </p:txBody>
      </p:sp>
      <p:sp>
        <p:nvSpPr>
          <p:cNvPr id="3" name="Zástupný symbol pro obsah 2"/>
          <p:cNvSpPr>
            <a:spLocks noGrp="1"/>
          </p:cNvSpPr>
          <p:nvPr>
            <p:ph idx="1"/>
          </p:nvPr>
        </p:nvSpPr>
        <p:spPr>
          <a:xfrm>
            <a:off x="167148" y="1052052"/>
            <a:ext cx="11857704" cy="5124911"/>
          </a:xfrm>
        </p:spPr>
        <p:txBody>
          <a:bodyPr>
            <a:noAutofit/>
          </a:bodyPr>
          <a:lstStyle/>
          <a:p>
            <a:r>
              <a:rPr lang="cs-CZ" sz="3200" b="1" dirty="0" smtClean="0"/>
              <a:t>A teď na závěr, proč se často nedaří nalézt ani na oceánských ostrovech to dynamické </a:t>
            </a:r>
            <a:r>
              <a:rPr lang="cs-CZ" sz="3200" b="1" dirty="0" err="1" smtClean="0"/>
              <a:t>equilibrium</a:t>
            </a:r>
            <a:r>
              <a:rPr lang="cs-CZ" sz="3200" b="1" dirty="0" smtClean="0"/>
              <a:t> predikované </a:t>
            </a:r>
            <a:r>
              <a:rPr lang="cs-CZ" sz="3200" b="1" dirty="0" err="1" smtClean="0"/>
              <a:t>MacArthurem</a:t>
            </a:r>
            <a:r>
              <a:rPr lang="cs-CZ" sz="3200" b="1" dirty="0" smtClean="0"/>
              <a:t> a Wilsonem. </a:t>
            </a:r>
          </a:p>
          <a:p>
            <a:r>
              <a:rPr lang="cs-CZ" sz="3200" b="1" dirty="0" smtClean="0"/>
              <a:t>Mimo výše uvedené faktory (šelfové ostrovy, zrychlená ostrovní </a:t>
            </a:r>
            <a:r>
              <a:rPr lang="cs-CZ" sz="3200" b="1" dirty="0" err="1" smtClean="0"/>
              <a:t>speciace</a:t>
            </a:r>
            <a:r>
              <a:rPr lang="cs-CZ" sz="3200" b="1" dirty="0" smtClean="0"/>
              <a:t>) je problém v tom, že k dosažení </a:t>
            </a:r>
            <a:r>
              <a:rPr lang="cs-CZ" sz="3200" b="1" dirty="0" err="1" smtClean="0"/>
              <a:t>equilibria</a:t>
            </a:r>
            <a:r>
              <a:rPr lang="cs-CZ" sz="3200" b="1" dirty="0" smtClean="0"/>
              <a:t> by bylo nezbytné velmi dlouhé období (nejspíš desítky milionů let). Toho ale většinou nedosáhnou, protože se jedná převážně o ostrovy vzniklé sopečnou činností, které se poměrně brzy rozpadnou nebo jejich faunu zničí občasné sopečné erupce. Např. Havajské ostrovy jsou staré od 0,5 do 5,1 milionu let, Galapágy od 0,5 do cca 3 </a:t>
            </a:r>
            <a:r>
              <a:rPr lang="cs-CZ" sz="3200" b="1" dirty="0" smtClean="0"/>
              <a:t>milionů </a:t>
            </a:r>
            <a:r>
              <a:rPr lang="cs-CZ" sz="3200" b="1" dirty="0" smtClean="0"/>
              <a:t>let.</a:t>
            </a:r>
            <a:endParaRPr lang="cs-CZ" sz="3200" b="1" dirty="0"/>
          </a:p>
        </p:txBody>
      </p:sp>
    </p:spTree>
    <p:extLst>
      <p:ext uri="{BB962C8B-B14F-4D97-AF65-F5344CB8AC3E}">
        <p14:creationId xmlns:p14="http://schemas.microsoft.com/office/powerpoint/2010/main" val="2440617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6147" y="-10298"/>
            <a:ext cx="5203515" cy="6621410"/>
          </a:xfrm>
        </p:spPr>
      </p:pic>
    </p:spTree>
    <p:extLst>
      <p:ext uri="{BB962C8B-B14F-4D97-AF65-F5344CB8AC3E}">
        <p14:creationId xmlns:p14="http://schemas.microsoft.com/office/powerpoint/2010/main" val="3995790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305" y="1152144"/>
            <a:ext cx="11905390" cy="4522502"/>
          </a:xfrm>
        </p:spPr>
      </p:pic>
    </p:spTree>
    <p:extLst>
      <p:ext uri="{BB962C8B-B14F-4D97-AF65-F5344CB8AC3E}">
        <p14:creationId xmlns:p14="http://schemas.microsoft.com/office/powerpoint/2010/main" val="345822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776" y="0"/>
            <a:ext cx="10700146" cy="6878652"/>
          </a:xfrm>
        </p:spPr>
      </p:pic>
    </p:spTree>
    <p:extLst>
      <p:ext uri="{BB962C8B-B14F-4D97-AF65-F5344CB8AC3E}">
        <p14:creationId xmlns:p14="http://schemas.microsoft.com/office/powerpoint/2010/main" val="2443109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3200" b="1" dirty="0" smtClean="0"/>
              <a:t>Zákonitosti ostrovní zoogeografie lze ale nalézt nejen na klasických ostrovech obklopených vodním prostředím, ale projevují se kdekoliv, kde je nějaké území obklopeno pro živočichy neprostupným okolím.</a:t>
            </a:r>
          </a:p>
          <a:p>
            <a:r>
              <a:rPr lang="cs-CZ" sz="3200" b="1" dirty="0" smtClean="0"/>
              <a:t>Jedná se např. o lesní celky obklopené zemědělskou nebo průmyslovou krajinou, parky ve městech apod. </a:t>
            </a:r>
          </a:p>
          <a:p>
            <a:r>
              <a:rPr lang="cs-CZ" sz="3200" b="1" dirty="0" smtClean="0"/>
              <a:t>V současné době jsou poznatky ostrovní zoogeografie bohatě využívány při studiu ekologie, biodiverzity, evoluční biologie a také při ochraně životního prostředí.</a:t>
            </a:r>
            <a:endParaRPr lang="cs-CZ" sz="3200" b="1" dirty="0"/>
          </a:p>
        </p:txBody>
      </p:sp>
    </p:spTree>
    <p:extLst>
      <p:ext uri="{BB962C8B-B14F-4D97-AF65-F5344CB8AC3E}">
        <p14:creationId xmlns:p14="http://schemas.microsoft.com/office/powerpoint/2010/main" val="332522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08156"/>
            <a:ext cx="10515600" cy="678426"/>
          </a:xfrm>
        </p:spPr>
        <p:txBody>
          <a:bodyPr>
            <a:normAutofit fontScale="90000"/>
          </a:bodyPr>
          <a:lstStyle/>
          <a:p>
            <a:r>
              <a:rPr lang="cs-CZ" dirty="0" smtClean="0"/>
              <a:t>Nejčastější situace, kde se uplatňuje ostrovní efekt</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2093" y="943896"/>
            <a:ext cx="6247813" cy="5692877"/>
          </a:xfrm>
        </p:spPr>
      </p:pic>
    </p:spTree>
    <p:extLst>
      <p:ext uri="{BB962C8B-B14F-4D97-AF65-F5344CB8AC3E}">
        <p14:creationId xmlns:p14="http://schemas.microsoft.com/office/powerpoint/2010/main" val="25376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149042"/>
          </a:xfrm>
        </p:spPr>
        <p:txBody>
          <a:bodyPr>
            <a:normAutofit/>
          </a:bodyPr>
          <a:lstStyle/>
          <a:p>
            <a:r>
              <a:rPr lang="cs-CZ" b="1" dirty="0" smtClean="0"/>
              <a:t>Vztah mezi počtem druhů a velikostí ostrova</a:t>
            </a:r>
            <a:endParaRPr lang="cs-CZ" b="1" dirty="0"/>
          </a:p>
        </p:txBody>
      </p:sp>
      <p:sp>
        <p:nvSpPr>
          <p:cNvPr id="3" name="Zástupný symbol pro obsah 2"/>
          <p:cNvSpPr>
            <a:spLocks noGrp="1"/>
          </p:cNvSpPr>
          <p:nvPr>
            <p:ph idx="1"/>
          </p:nvPr>
        </p:nvSpPr>
        <p:spPr>
          <a:xfrm>
            <a:off x="838200" y="2143432"/>
            <a:ext cx="10515600" cy="4033531"/>
          </a:xfrm>
        </p:spPr>
        <p:txBody>
          <a:bodyPr/>
          <a:lstStyle/>
          <a:p>
            <a:endParaRPr lang="cs-CZ" dirty="0" smtClean="0"/>
          </a:p>
          <a:p>
            <a:r>
              <a:rPr lang="cs-CZ" sz="3200" dirty="0"/>
              <a:t> </a:t>
            </a:r>
            <a:r>
              <a:rPr lang="cs-CZ" sz="3200" dirty="0" smtClean="0"/>
              <a:t> </a:t>
            </a:r>
            <a:r>
              <a:rPr lang="cs-CZ" sz="3200" b="1" dirty="0" smtClean="0"/>
              <a:t>Je logické, že s velikostí ostrova obvykle roste počet druhů živočichů (ale i rostlin), které zde nalezneme.</a:t>
            </a:r>
          </a:p>
          <a:p>
            <a:r>
              <a:rPr lang="cs-CZ" sz="3200" b="1" dirty="0"/>
              <a:t> </a:t>
            </a:r>
            <a:r>
              <a:rPr lang="cs-CZ" sz="3200" b="1" dirty="0" smtClean="0"/>
              <a:t>Tento vztah byl mnohokrát potvrzen na „ostrovech“ nejrůznějších typů v nejrůznějších částech světa. </a:t>
            </a:r>
            <a:endParaRPr lang="cs-CZ" sz="3200" b="1" dirty="0"/>
          </a:p>
        </p:txBody>
      </p:sp>
    </p:spTree>
    <p:extLst>
      <p:ext uri="{BB962C8B-B14F-4D97-AF65-F5344CB8AC3E}">
        <p14:creationId xmlns:p14="http://schemas.microsoft.com/office/powerpoint/2010/main" val="357309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4211" y="18970"/>
            <a:ext cx="7496044" cy="6839030"/>
          </a:xfrm>
        </p:spPr>
      </p:pic>
    </p:spTree>
    <p:extLst>
      <p:ext uri="{BB962C8B-B14F-4D97-AF65-F5344CB8AC3E}">
        <p14:creationId xmlns:p14="http://schemas.microsoft.com/office/powerpoint/2010/main" val="32587279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1133</Words>
  <Application>Microsoft Office PowerPoint</Application>
  <PresentationFormat>Širokoúhlá obrazovka</PresentationFormat>
  <Paragraphs>62</Paragraphs>
  <Slides>37</Slides>
  <Notes>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37</vt:i4>
      </vt:variant>
    </vt:vector>
  </HeadingPairs>
  <TitlesOfParts>
    <vt:vector size="41" baseType="lpstr">
      <vt:lpstr>Arial</vt:lpstr>
      <vt:lpstr>Calibri</vt:lpstr>
      <vt:lpstr>Calibri Light</vt:lpstr>
      <vt:lpstr>Motiv Office</vt:lpstr>
      <vt:lpstr>ZOOGEOGRAFIE</vt:lpstr>
      <vt:lpstr>Prezentace aplikace PowerPoint</vt:lpstr>
      <vt:lpstr>Prezentace aplikace PowerPoint</vt:lpstr>
      <vt:lpstr>Prezentace aplikace PowerPoint</vt:lpstr>
      <vt:lpstr>Prezentace aplikace PowerPoint</vt:lpstr>
      <vt:lpstr>Prezentace aplikace PowerPoint</vt:lpstr>
      <vt:lpstr>Nejčastější situace, kde se uplatňuje ostrovní efekt</vt:lpstr>
      <vt:lpstr>Vztah mezi počtem druhů a velikostí ostrova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Darwinovy „pěnkavy“ (podčeleď Geospizinae) je cca 15 druhů pěvců, jejichž předek se dostal na Galapážské ostrovy někdy před 2 – 3 miliony let ze Střední nebo Jižní Ameriky. Protože zde tito ptáci nalezli řadu volných ekologických nik, došlo u nich k tzv. adaptivní radiaci a specializovali se na nejrůznější druhy potravy. Jednotlivé druhy se proto liší především tvarem zobáku. Jedná se o učebnicový příklad ostrovní speciace.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ZOOGEOGRAFIE</dc:title>
  <dc:creator>Vohralík</dc:creator>
  <cp:lastModifiedBy>Vohralík</cp:lastModifiedBy>
  <cp:revision>73</cp:revision>
  <dcterms:created xsi:type="dcterms:W3CDTF">2020-10-13T11:24:51Z</dcterms:created>
  <dcterms:modified xsi:type="dcterms:W3CDTF">2022-11-10T14:11:21Z</dcterms:modified>
</cp:coreProperties>
</file>