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16"/>
  </p:notesMasterIdLst>
  <p:sldIdLst>
    <p:sldId id="256" r:id="rId5"/>
    <p:sldId id="272" r:id="rId6"/>
    <p:sldId id="280" r:id="rId7"/>
    <p:sldId id="283" r:id="rId8"/>
    <p:sldId id="286" r:id="rId9"/>
    <p:sldId id="285" r:id="rId10"/>
    <p:sldId id="284" r:id="rId11"/>
    <p:sldId id="282" r:id="rId12"/>
    <p:sldId id="287" r:id="rId13"/>
    <p:sldId id="264" r:id="rId14"/>
    <p:sldId id="278" r:id="rId15"/>
  </p:sldIdLst>
  <p:sldSz cx="12192000" cy="6858000"/>
  <p:notesSz cx="6858000" cy="9144000"/>
  <p:defaultText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2" userDrawn="1">
          <p15:clr>
            <a:srgbClr val="A4A3A4"/>
          </p15:clr>
        </p15:guide>
        <p15:guide id="2" pos="3840" userDrawn="1">
          <p15:clr>
            <a:srgbClr val="A4A3A4"/>
          </p15:clr>
        </p15:guide>
        <p15:guide id="3" orient="horz" pos="2260" userDrawn="1">
          <p15:clr>
            <a:srgbClr val="A4A3A4"/>
          </p15:clr>
        </p15:guide>
        <p15:guide id="4" orient="horz" pos="4088" userDrawn="1">
          <p15:clr>
            <a:srgbClr val="A4A3A4"/>
          </p15:clr>
        </p15:guide>
        <p15:guide id="5" pos="234" userDrawn="1">
          <p15:clr>
            <a:srgbClr val="A4A3A4"/>
          </p15:clr>
        </p15:guide>
        <p15:guide id="6" pos="7446" userDrawn="1">
          <p15:clr>
            <a:srgbClr val="A4A3A4"/>
          </p15:clr>
        </p15:guide>
        <p15:guide id="7" orient="horz" pos="346" userDrawn="1">
          <p15:clr>
            <a:srgbClr val="A4A3A4"/>
          </p15:clr>
        </p15:guide>
        <p15:guide id="8" orient="horz" pos="3974" userDrawn="1">
          <p15:clr>
            <a:srgbClr val="A4A3A4"/>
          </p15:clr>
        </p15:guide>
        <p15:guide id="9" pos="7333" userDrawn="1">
          <p15:clr>
            <a:srgbClr val="A4A3A4"/>
          </p15:clr>
        </p15:guide>
        <p15:guide id="10" pos="347" userDrawn="1">
          <p15:clr>
            <a:srgbClr val="A4A3A4"/>
          </p15:clr>
        </p15:guide>
        <p15:guide id="11" pos="1731" userDrawn="1">
          <p15:clr>
            <a:srgbClr val="A4A3A4"/>
          </p15:clr>
        </p15:guide>
        <p15:guide id="12" pos="3114" userDrawn="1">
          <p15:clr>
            <a:srgbClr val="A4A3A4"/>
          </p15:clr>
        </p15:guide>
        <p15:guide id="13" pos="4498" userDrawn="1">
          <p15:clr>
            <a:srgbClr val="A4A3A4"/>
          </p15:clr>
        </p15:guide>
        <p15:guide id="14" pos="5881" userDrawn="1">
          <p15:clr>
            <a:srgbClr val="A4A3A4"/>
          </p15:clr>
        </p15:guide>
        <p15:guide id="17" orient="horz" pos="867" userDrawn="1">
          <p15:clr>
            <a:srgbClr val="A4A3A4"/>
          </p15:clr>
        </p15:guide>
        <p15:guide id="18" orient="horz" pos="1434" userDrawn="1">
          <p15:clr>
            <a:srgbClr val="A4A3A4"/>
          </p15:clr>
        </p15:guide>
        <p15:guide id="19" orient="horz" pos="338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28"/>
    <p:restoredTop sz="94650"/>
  </p:normalViewPr>
  <p:slideViewPr>
    <p:cSldViewPr snapToGrid="0" snapToObjects="1">
      <p:cViewPr varScale="1">
        <p:scale>
          <a:sx n="78" d="100"/>
          <a:sy n="78" d="100"/>
        </p:scale>
        <p:origin x="998" y="51"/>
      </p:cViewPr>
      <p:guideLst>
        <p:guide orient="horz" pos="232"/>
        <p:guide pos="3840"/>
        <p:guide orient="horz" pos="2260"/>
        <p:guide orient="horz" pos="4088"/>
        <p:guide pos="234"/>
        <p:guide pos="7446"/>
        <p:guide orient="horz" pos="346"/>
        <p:guide orient="horz" pos="3974"/>
        <p:guide pos="7333"/>
        <p:guide pos="347"/>
        <p:guide pos="1731"/>
        <p:guide pos="3114"/>
        <p:guide pos="4498"/>
        <p:guide pos="5881"/>
        <p:guide orient="horz" pos="867"/>
        <p:guide orient="horz" pos="1434"/>
        <p:guide orient="horz" pos="3385"/>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8FB590-89BF-214D-BA15-A666F2120DE5}" type="datetimeFigureOut">
              <a:rPr lang="de-DE" smtClean="0"/>
              <a:t>24.04.2024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de-DE"/>
              <a:t>Mastertextformat bearbeiten
Zweite Ebene
Dritte Ebene
Vierte Ebene
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B7B46E-F7F7-7142-999B-20C0E43312AA}" type="slidenum">
              <a:rPr lang="de-DE" smtClean="0"/>
              <a:t>‹#›</a:t>
            </a:fld>
            <a:endParaRPr lang="de-DE"/>
          </a:p>
        </p:txBody>
      </p:sp>
    </p:spTree>
    <p:extLst>
      <p:ext uri="{BB962C8B-B14F-4D97-AF65-F5344CB8AC3E}">
        <p14:creationId xmlns:p14="http://schemas.microsoft.com/office/powerpoint/2010/main" val="3722444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Content">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FAC32432-AA13-114A-8E05-F954649285D2}"/>
              </a:ext>
            </a:extLst>
          </p:cNvPr>
          <p:cNvPicPr>
            <a:picLocks noChangeAspect="1"/>
          </p:cNvPicPr>
          <p:nvPr userDrawn="1"/>
        </p:nvPicPr>
        <p:blipFill>
          <a:blip r:embed="rId2"/>
          <a:stretch>
            <a:fillRect/>
          </a:stretch>
        </p:blipFill>
        <p:spPr>
          <a:xfrm>
            <a:off x="10020525" y="368300"/>
            <a:ext cx="1800000" cy="405505"/>
          </a:xfrm>
          <a:prstGeom prst="rect">
            <a:avLst/>
          </a:prstGeom>
        </p:spPr>
      </p:pic>
      <p:sp>
        <p:nvSpPr>
          <p:cNvPr id="7" name="Textfeld 6">
            <a:extLst>
              <a:ext uri="{FF2B5EF4-FFF2-40B4-BE49-F238E27FC236}">
                <a16:creationId xmlns:a16="http://schemas.microsoft.com/office/drawing/2014/main" id="{60FD2C20-D4E3-D74B-81A8-18A9CF3DDA66}"/>
              </a:ext>
            </a:extLst>
          </p:cNvPr>
          <p:cNvSpPr txBox="1"/>
          <p:nvPr userDrawn="1"/>
        </p:nvSpPr>
        <p:spPr>
          <a:xfrm>
            <a:off x="10657498" y="6066063"/>
            <a:ext cx="3513221" cy="287643"/>
          </a:xfrm>
          <a:prstGeom prst="rect">
            <a:avLst/>
          </a:prstGeom>
          <a:noFill/>
        </p:spPr>
        <p:txBody>
          <a:bodyPr wrap="square" rtlCol="0">
            <a:spAutoFit/>
          </a:bodyPr>
          <a:lstStyle/>
          <a:p>
            <a:r>
              <a:rPr lang="de-AT" sz="600" b="1" spc="20" dirty="0">
                <a:solidFill>
                  <a:schemeClr val="accent3"/>
                </a:solidFill>
                <a:latin typeface="Open Sans" panose="020B0606030504020204" pitchFamily="34" charset="0"/>
                <a:ea typeface="Open Sans" panose="020B0606030504020204" pitchFamily="34" charset="0"/>
                <a:cs typeface="Open Sans" panose="020B0606030504020204" pitchFamily="34" charset="0"/>
              </a:rPr>
              <a:t>ONE GLOBAL TEAM. </a:t>
            </a:r>
          </a:p>
          <a:p>
            <a:pPr>
              <a:lnSpc>
                <a:spcPct val="120000"/>
              </a:lnSpc>
            </a:pPr>
            <a:r>
              <a:rPr lang="de-AT" sz="600" spc="20" dirty="0">
                <a:solidFill>
                  <a:schemeClr val="accent3"/>
                </a:solidFill>
                <a:latin typeface="Open Sans Light" panose="020B0306030504020204" pitchFamily="34" charset="0"/>
                <a:ea typeface="Open Sans Light" panose="020B0306030504020204" pitchFamily="34" charset="0"/>
                <a:cs typeface="Open Sans Light" panose="020B0306030504020204" pitchFamily="34" charset="0"/>
              </a:rPr>
              <a:t>FOCUSED ON WHAT YOU DO.</a:t>
            </a:r>
          </a:p>
        </p:txBody>
      </p:sp>
      <p:sp>
        <p:nvSpPr>
          <p:cNvPr id="8" name="Textfeld 7">
            <a:extLst>
              <a:ext uri="{FF2B5EF4-FFF2-40B4-BE49-F238E27FC236}">
                <a16:creationId xmlns:a16="http://schemas.microsoft.com/office/drawing/2014/main" id="{F604A6DC-FCB1-7747-A613-B3B11F765D80}"/>
              </a:ext>
            </a:extLst>
          </p:cNvPr>
          <p:cNvSpPr txBox="1"/>
          <p:nvPr userDrawn="1"/>
        </p:nvSpPr>
        <p:spPr>
          <a:xfrm>
            <a:off x="10671402" y="6376412"/>
            <a:ext cx="2473692" cy="184666"/>
          </a:xfrm>
          <a:prstGeom prst="rect">
            <a:avLst/>
          </a:prstGeom>
          <a:noFill/>
        </p:spPr>
        <p:txBody>
          <a:bodyPr wrap="square" rtlCol="0">
            <a:spAutoFit/>
          </a:bodyPr>
          <a:lstStyle/>
          <a:p>
            <a:r>
              <a:rPr lang="de-AT" sz="600" b="1" spc="20" dirty="0" err="1">
                <a:solidFill>
                  <a:schemeClr val="accent1"/>
                </a:solidFill>
                <a:latin typeface="Open Sans" panose="020B0606030504020204" pitchFamily="34" charset="0"/>
                <a:ea typeface="Open Sans" panose="020B0606030504020204" pitchFamily="34" charset="0"/>
                <a:cs typeface="Open Sans" panose="020B0606030504020204" pitchFamily="34" charset="0"/>
              </a:rPr>
              <a:t>zeilerfloydzad.com</a:t>
            </a:r>
            <a:endParaRPr lang="de-AT" sz="600" b="1" spc="20" dirty="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9" name="Gerade Verbindung 8">
            <a:extLst>
              <a:ext uri="{FF2B5EF4-FFF2-40B4-BE49-F238E27FC236}">
                <a16:creationId xmlns:a16="http://schemas.microsoft.com/office/drawing/2014/main" id="{1CF39D64-62DA-3446-B74C-B1DF66032F75}"/>
              </a:ext>
            </a:extLst>
          </p:cNvPr>
          <p:cNvCxnSpPr/>
          <p:nvPr userDrawn="1"/>
        </p:nvCxnSpPr>
        <p:spPr>
          <a:xfrm>
            <a:off x="10760756" y="6358890"/>
            <a:ext cx="147725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feld 10">
            <a:extLst>
              <a:ext uri="{FF2B5EF4-FFF2-40B4-BE49-F238E27FC236}">
                <a16:creationId xmlns:a16="http://schemas.microsoft.com/office/drawing/2014/main" id="{DDE69CB7-971E-3643-998A-EA7C2570C5E7}"/>
              </a:ext>
            </a:extLst>
          </p:cNvPr>
          <p:cNvSpPr txBox="1"/>
          <p:nvPr userDrawn="1"/>
        </p:nvSpPr>
        <p:spPr>
          <a:xfrm>
            <a:off x="5573712" y="6344929"/>
            <a:ext cx="1044575" cy="224100"/>
          </a:xfrm>
          <a:prstGeom prst="rect">
            <a:avLst/>
          </a:prstGeom>
          <a:noFill/>
        </p:spPr>
        <p:txBody>
          <a:bodyPr wrap="square" rtlCol="0">
            <a:spAutoFit/>
          </a:bodyPr>
          <a:lstStyle/>
          <a:p>
            <a:pPr algn="ctr">
              <a:lnSpc>
                <a:spcPct val="114000"/>
              </a:lnSpc>
            </a:pPr>
            <a:fld id="{916A257E-2429-514B-9264-0483E221EFF6}" type="slidenum">
              <a:rPr lang="de-DE" sz="800" spc="80" smtClean="0">
                <a:latin typeface="Open Sans" panose="020B0606030504020204" pitchFamily="34" charset="0"/>
                <a:ea typeface="Open Sans" panose="020B0606030504020204" pitchFamily="34" charset="0"/>
                <a:cs typeface="Open Sans" panose="020B0606030504020204" pitchFamily="34" charset="0"/>
              </a:rPr>
              <a:pPr algn="ctr">
                <a:lnSpc>
                  <a:spcPct val="114000"/>
                </a:lnSpc>
              </a:pPr>
              <a:t>‹#›</a:t>
            </a:fld>
            <a:endParaRPr lang="de-DE" sz="800" spc="8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452347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81B96E66-9BC1-BF41-AF4A-B1783601D9CF}" type="datetimeFigureOut">
              <a:rPr lang="de-DE" smtClean="0"/>
              <a:t>24.04.2024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95E9723-91F0-254D-9D1A-4F3EF2C42ECE}" type="slidenum">
              <a:rPr lang="de-DE" smtClean="0"/>
              <a:t>‹#›</a:t>
            </a:fld>
            <a:endParaRPr lang="de-DE"/>
          </a:p>
        </p:txBody>
      </p:sp>
    </p:spTree>
    <p:extLst>
      <p:ext uri="{BB962C8B-B14F-4D97-AF65-F5344CB8AC3E}">
        <p14:creationId xmlns:p14="http://schemas.microsoft.com/office/powerpoint/2010/main" val="58328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81B96E66-9BC1-BF41-AF4A-B1783601D9CF}" type="datetimeFigureOut">
              <a:rPr lang="de-DE" smtClean="0"/>
              <a:t>24.04.2024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95E9723-91F0-254D-9D1A-4F3EF2C42ECE}" type="slidenum">
              <a:rPr lang="de-DE" smtClean="0"/>
              <a:t>‹#›</a:t>
            </a:fld>
            <a:endParaRPr lang="de-DE"/>
          </a:p>
        </p:txBody>
      </p:sp>
    </p:spTree>
    <p:extLst>
      <p:ext uri="{BB962C8B-B14F-4D97-AF65-F5344CB8AC3E}">
        <p14:creationId xmlns:p14="http://schemas.microsoft.com/office/powerpoint/2010/main" val="4148528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81B96E66-9BC1-BF41-AF4A-B1783601D9CF}" type="datetimeFigureOut">
              <a:rPr lang="de-DE" smtClean="0"/>
              <a:t>24.04.2024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95E9723-91F0-254D-9D1A-4F3EF2C42ECE}" type="slidenum">
              <a:rPr lang="de-DE" smtClean="0"/>
              <a:t>‹#›</a:t>
            </a:fld>
            <a:endParaRPr lang="de-DE"/>
          </a:p>
        </p:txBody>
      </p:sp>
    </p:spTree>
    <p:extLst>
      <p:ext uri="{BB962C8B-B14F-4D97-AF65-F5344CB8AC3E}">
        <p14:creationId xmlns:p14="http://schemas.microsoft.com/office/powerpoint/2010/main" val="545169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81B96E66-9BC1-BF41-AF4A-B1783601D9CF}" type="datetimeFigureOut">
              <a:rPr lang="de-DE" smtClean="0"/>
              <a:t>24.04.2024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95E9723-91F0-254D-9D1A-4F3EF2C42ECE}" type="slidenum">
              <a:rPr lang="de-DE" smtClean="0"/>
              <a:t>‹#›</a:t>
            </a:fld>
            <a:endParaRPr lang="de-DE"/>
          </a:p>
        </p:txBody>
      </p:sp>
    </p:spTree>
    <p:extLst>
      <p:ext uri="{BB962C8B-B14F-4D97-AF65-F5344CB8AC3E}">
        <p14:creationId xmlns:p14="http://schemas.microsoft.com/office/powerpoint/2010/main" val="2606897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81B96E66-9BC1-BF41-AF4A-B1783601D9CF}" type="datetimeFigureOut">
              <a:rPr lang="de-DE" smtClean="0"/>
              <a:t>24.04.2024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95E9723-91F0-254D-9D1A-4F3EF2C42ECE}" type="slidenum">
              <a:rPr lang="de-DE" smtClean="0"/>
              <a:t>‹#›</a:t>
            </a:fld>
            <a:endParaRPr lang="de-DE"/>
          </a:p>
        </p:txBody>
      </p:sp>
    </p:spTree>
    <p:extLst>
      <p:ext uri="{BB962C8B-B14F-4D97-AF65-F5344CB8AC3E}">
        <p14:creationId xmlns:p14="http://schemas.microsoft.com/office/powerpoint/2010/main" val="645111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81B96E66-9BC1-BF41-AF4A-B1783601D9CF}" type="datetimeFigureOut">
              <a:rPr lang="de-DE" smtClean="0"/>
              <a:t>24.04.2024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95E9723-91F0-254D-9D1A-4F3EF2C42ECE}" type="slidenum">
              <a:rPr lang="de-DE" smtClean="0"/>
              <a:t>‹#›</a:t>
            </a:fld>
            <a:endParaRPr lang="de-DE"/>
          </a:p>
        </p:txBody>
      </p:sp>
    </p:spTree>
    <p:extLst>
      <p:ext uri="{BB962C8B-B14F-4D97-AF65-F5344CB8AC3E}">
        <p14:creationId xmlns:p14="http://schemas.microsoft.com/office/powerpoint/2010/main" val="2248284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e-DE"/>
              <a:t>Mastertextformat bearbeiten
Zweite Ebene
Dritte Ebene
Vierte Ebene
Fünfte Ebene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81B96E66-9BC1-BF41-AF4A-B1783601D9CF}" type="datetimeFigureOut">
              <a:rPr lang="de-DE" smtClean="0"/>
              <a:t>24.04.2024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95E9723-91F0-254D-9D1A-4F3EF2C42ECE}" type="slidenum">
              <a:rPr lang="de-DE" smtClean="0"/>
              <a:t>‹#›</a:t>
            </a:fld>
            <a:endParaRPr lang="de-DE"/>
          </a:p>
        </p:txBody>
      </p:sp>
    </p:spTree>
    <p:extLst>
      <p:ext uri="{BB962C8B-B14F-4D97-AF65-F5344CB8AC3E}">
        <p14:creationId xmlns:p14="http://schemas.microsoft.com/office/powerpoint/2010/main" val="1604492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
Zweite Ebene
Dritte Ebene
Vierte Ebene
Fünfte Ebene</a:t>
            </a:r>
            <a:endParaRPr lang="en-US" dirty="0"/>
          </a:p>
        </p:txBody>
      </p:sp>
      <p:sp>
        <p:nvSpPr>
          <p:cNvPr id="4" name="Content Placeholder 3"/>
          <p:cNvSpPr>
            <a:spLocks noGrp="1"/>
          </p:cNvSpPr>
          <p:nvPr>
            <p:ph sz="half" idx="2"/>
          </p:nvPr>
        </p:nvSpPr>
        <p:spPr>
          <a:xfrm>
            <a:off x="839788" y="2505075"/>
            <a:ext cx="5157787" cy="3684588"/>
          </a:xfrm>
        </p:spPr>
        <p:txBody>
          <a:bodyPr/>
          <a:lstStyle/>
          <a:p>
            <a:pPr lvl="0"/>
            <a:r>
              <a:rPr lang="de-DE"/>
              <a:t>Mastertextformat bearbeiten
Zweite Ebene
Dritte Ebene
Vierte Ebene
Fünfte Ebene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
Zweite Ebene
Dritte Ebene
Vierte Ebene
Fünfte Ebene</a:t>
            </a:r>
            <a:endParaRPr lang="en-US" dirty="0"/>
          </a:p>
        </p:txBody>
      </p:sp>
      <p:sp>
        <p:nvSpPr>
          <p:cNvPr id="6" name="Content Placeholder 5"/>
          <p:cNvSpPr>
            <a:spLocks noGrp="1"/>
          </p:cNvSpPr>
          <p:nvPr>
            <p:ph sz="quarter" idx="4"/>
          </p:nvPr>
        </p:nvSpPr>
        <p:spPr>
          <a:xfrm>
            <a:off x="6172200" y="2505075"/>
            <a:ext cx="5183188" cy="3684588"/>
          </a:xfrm>
        </p:spPr>
        <p:txBody>
          <a:bodyPr/>
          <a:lstStyle/>
          <a:p>
            <a:pPr lvl="0"/>
            <a:r>
              <a:rPr lang="de-DE"/>
              <a:t>Mastertextformat bearbeiten
Zweite Ebene
Dritte Ebene
Vierte Ebene
Fünfte Ebene</a:t>
            </a:r>
            <a:endParaRPr lang="en-US" dirty="0"/>
          </a:p>
        </p:txBody>
      </p:sp>
      <p:sp>
        <p:nvSpPr>
          <p:cNvPr id="7" name="Date Placeholder 6"/>
          <p:cNvSpPr>
            <a:spLocks noGrp="1"/>
          </p:cNvSpPr>
          <p:nvPr>
            <p:ph type="dt" sz="half" idx="10"/>
          </p:nvPr>
        </p:nvSpPr>
        <p:spPr/>
        <p:txBody>
          <a:bodyPr/>
          <a:lstStyle/>
          <a:p>
            <a:fld id="{81B96E66-9BC1-BF41-AF4A-B1783601D9CF}" type="datetimeFigureOut">
              <a:rPr lang="de-DE" smtClean="0"/>
              <a:t>24.04.2024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A95E9723-91F0-254D-9D1A-4F3EF2C42ECE}" type="slidenum">
              <a:rPr lang="de-DE" smtClean="0"/>
              <a:t>‹#›</a:t>
            </a:fld>
            <a:endParaRPr lang="de-DE"/>
          </a:p>
        </p:txBody>
      </p:sp>
    </p:spTree>
    <p:extLst>
      <p:ext uri="{BB962C8B-B14F-4D97-AF65-F5344CB8AC3E}">
        <p14:creationId xmlns:p14="http://schemas.microsoft.com/office/powerpoint/2010/main" val="2873659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81B96E66-9BC1-BF41-AF4A-B1783601D9CF}" type="datetimeFigureOut">
              <a:rPr lang="de-DE" smtClean="0"/>
              <a:t>24.04.2024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A95E9723-91F0-254D-9D1A-4F3EF2C42ECE}" type="slidenum">
              <a:rPr lang="de-DE" smtClean="0"/>
              <a:t>‹#›</a:t>
            </a:fld>
            <a:endParaRPr lang="de-DE"/>
          </a:p>
        </p:txBody>
      </p:sp>
    </p:spTree>
    <p:extLst>
      <p:ext uri="{BB962C8B-B14F-4D97-AF65-F5344CB8AC3E}">
        <p14:creationId xmlns:p14="http://schemas.microsoft.com/office/powerpoint/2010/main" val="2212118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B96E66-9BC1-BF41-AF4A-B1783601D9CF}" type="datetimeFigureOut">
              <a:rPr lang="de-DE" smtClean="0"/>
              <a:t>24.04.2024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A95E9723-91F0-254D-9D1A-4F3EF2C42ECE}" type="slidenum">
              <a:rPr lang="de-DE" smtClean="0"/>
              <a:t>‹#›</a:t>
            </a:fld>
            <a:endParaRPr lang="de-DE"/>
          </a:p>
        </p:txBody>
      </p:sp>
    </p:spTree>
    <p:extLst>
      <p:ext uri="{BB962C8B-B14F-4D97-AF65-F5344CB8AC3E}">
        <p14:creationId xmlns:p14="http://schemas.microsoft.com/office/powerpoint/2010/main" val="311851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
Zweite Ebene
Dritte Ebene
Vierte Ebene
Fünfte Ebene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81B96E66-9BC1-BF41-AF4A-B1783601D9CF}" type="datetimeFigureOut">
              <a:rPr lang="de-DE" smtClean="0"/>
              <a:t>24.04.2024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95E9723-91F0-254D-9D1A-4F3EF2C42ECE}" type="slidenum">
              <a:rPr lang="de-DE" smtClean="0"/>
              <a:t>‹#›</a:t>
            </a:fld>
            <a:endParaRPr lang="de-DE"/>
          </a:p>
        </p:txBody>
      </p:sp>
    </p:spTree>
    <p:extLst>
      <p:ext uri="{BB962C8B-B14F-4D97-AF65-F5344CB8AC3E}">
        <p14:creationId xmlns:p14="http://schemas.microsoft.com/office/powerpoint/2010/main" val="772085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B96E66-9BC1-BF41-AF4A-B1783601D9CF}" type="datetimeFigureOut">
              <a:rPr lang="de-DE" smtClean="0"/>
              <a:t>24.04.2024</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5E9723-91F0-254D-9D1A-4F3EF2C42ECE}" type="slidenum">
              <a:rPr lang="de-DE" smtClean="0"/>
              <a:t>‹#›</a:t>
            </a:fld>
            <a:endParaRPr lang="de-DE"/>
          </a:p>
        </p:txBody>
      </p:sp>
    </p:spTree>
    <p:extLst>
      <p:ext uri="{BB962C8B-B14F-4D97-AF65-F5344CB8AC3E}">
        <p14:creationId xmlns:p14="http://schemas.microsoft.com/office/powerpoint/2010/main" val="1045361568"/>
      </p:ext>
    </p:extLst>
  </p:cSld>
  <p:clrMap bg1="lt1" tx1="dk1" bg2="lt2" tx2="dk2" accent1="accent1" accent2="accent2" accent3="accent3" accent4="accent4" accent5="accent5" accent6="accent6" hlink="hlink" folHlink="folHlink"/>
  <p:sldLayoutIdLst>
    <p:sldLayoutId id="2147483684"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412B7143-5233-6D47-90E8-C38AE0E70665}"/>
              </a:ext>
            </a:extLst>
          </p:cNvPr>
          <p:cNvSpPr/>
          <p:nvPr/>
        </p:nvSpPr>
        <p:spPr>
          <a:xfrm>
            <a:off x="0" y="6013317"/>
            <a:ext cx="12204834" cy="338554"/>
          </a:xfrm>
          <a:prstGeom prst="rect">
            <a:avLst/>
          </a:prstGeom>
        </p:spPr>
        <p:txBody>
          <a:bodyPr wrap="square">
            <a:spAutoFit/>
          </a:bodyPr>
          <a:lstStyle/>
          <a:p>
            <a:pPr algn="ctr"/>
            <a:r>
              <a:rPr lang="de-AT" sz="1600" b="1" u="none" strike="noStrike" spc="300" dirty="0">
                <a:solidFill>
                  <a:schemeClr val="tx2"/>
                </a:solidFill>
                <a:effectLst/>
                <a:latin typeface="Open Sans SemiBold" panose="020B0606030504020204" pitchFamily="34" charset="0"/>
                <a:ea typeface="Open Sans SemiBold" panose="020B0606030504020204" pitchFamily="34" charset="0"/>
                <a:cs typeface="Open Sans SemiBold" panose="020B0606030504020204" pitchFamily="34" charset="0"/>
              </a:rPr>
              <a:t>NEW YORK | VIENNA | LONDON | CHICAGO | HOUSTON | SYDNEY</a:t>
            </a:r>
            <a:endParaRPr lang="de-DE" sz="1600" b="1" spc="300" dirty="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endParaRPr>
          </a:p>
        </p:txBody>
      </p:sp>
      <p:pic>
        <p:nvPicPr>
          <p:cNvPr id="11" name="Grafik 10">
            <a:extLst>
              <a:ext uri="{FF2B5EF4-FFF2-40B4-BE49-F238E27FC236}">
                <a16:creationId xmlns:a16="http://schemas.microsoft.com/office/drawing/2014/main" id="{636133A1-D7FE-3E47-ABD6-9A3D57EFDB0B}"/>
              </a:ext>
            </a:extLst>
          </p:cNvPr>
          <p:cNvPicPr>
            <a:picLocks noChangeAspect="1"/>
          </p:cNvPicPr>
          <p:nvPr/>
        </p:nvPicPr>
        <p:blipFill>
          <a:blip r:embed="rId2"/>
          <a:stretch>
            <a:fillRect/>
          </a:stretch>
        </p:blipFill>
        <p:spPr>
          <a:xfrm>
            <a:off x="2496000" y="2521742"/>
            <a:ext cx="7200001" cy="1620367"/>
          </a:xfrm>
          <a:prstGeom prst="rect">
            <a:avLst/>
          </a:prstGeom>
        </p:spPr>
      </p:pic>
    </p:spTree>
    <p:extLst>
      <p:ext uri="{BB962C8B-B14F-4D97-AF65-F5344CB8AC3E}">
        <p14:creationId xmlns:p14="http://schemas.microsoft.com/office/powerpoint/2010/main" val="1639349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feld 15">
            <a:extLst>
              <a:ext uri="{FF2B5EF4-FFF2-40B4-BE49-F238E27FC236}">
                <a16:creationId xmlns:a16="http://schemas.microsoft.com/office/drawing/2014/main" id="{68CFDAD3-097A-F74B-99CC-2DF5B8B9A491}"/>
              </a:ext>
            </a:extLst>
          </p:cNvPr>
          <p:cNvSpPr txBox="1"/>
          <p:nvPr/>
        </p:nvSpPr>
        <p:spPr>
          <a:xfrm>
            <a:off x="550863" y="2136673"/>
            <a:ext cx="11269662" cy="2271135"/>
          </a:xfrm>
          <a:prstGeom prst="rect">
            <a:avLst/>
          </a:prstGeom>
          <a:noFill/>
        </p:spPr>
        <p:txBody>
          <a:bodyPr wrap="square" numCol="1" spcCol="720000" rtlCol="0">
            <a:spAutoFit/>
          </a:bodyPr>
          <a:lstStyle/>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Prepare an arbitration clause for the following scenario:</a:t>
            </a:r>
          </a:p>
          <a:p>
            <a:pPr marL="742939" lvl="1"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Sale contract for an industrial water pump between a German seller and a Romanian buyer</a:t>
            </a:r>
          </a:p>
          <a:p>
            <a:pPr marL="742939" lvl="1"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Purchase price is EUR 800,000</a:t>
            </a:r>
          </a:p>
          <a:p>
            <a:pPr marL="742939" lvl="1"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English law governs the contract</a:t>
            </a:r>
          </a:p>
          <a:p>
            <a:pPr marL="171450" indent="-171450">
              <a:lnSpc>
                <a:spcPct val="140000"/>
              </a:lnSpc>
              <a:buClr>
                <a:schemeClr val="accent1"/>
              </a:buClr>
              <a:buSzPct val="100000"/>
              <a:buFont typeface="Arial" panose="020B0604020202020204" pitchFamily="34" charset="0"/>
              <a:buChar char="•"/>
            </a:pPr>
            <a:endParaRPr lang="cs-CZ" sz="1200" dirty="0">
              <a:latin typeface="Open Sans" panose="020B0606030504020204" pitchFamily="34" charset="0"/>
              <a:ea typeface="Open Sans" panose="020B0606030504020204" pitchFamily="34" charset="0"/>
              <a:cs typeface="Open Sans" panose="020B0606030504020204" pitchFamily="34" charset="0"/>
            </a:endParaRPr>
          </a:p>
          <a:p>
            <a:pPr>
              <a:lnSpc>
                <a:spcPct val="140000"/>
              </a:lnSpc>
              <a:buClr>
                <a:schemeClr val="accent1"/>
              </a:buClr>
              <a:buSzPct val="100000"/>
            </a:pPr>
            <a:endParaRPr lang="en-US"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26" name="Textfeld 25">
            <a:extLst>
              <a:ext uri="{FF2B5EF4-FFF2-40B4-BE49-F238E27FC236}">
                <a16:creationId xmlns:a16="http://schemas.microsoft.com/office/drawing/2014/main" id="{97DF021C-0A53-324D-B994-84E82CF0B5EA}"/>
              </a:ext>
            </a:extLst>
          </p:cNvPr>
          <p:cNvSpPr txBox="1"/>
          <p:nvPr/>
        </p:nvSpPr>
        <p:spPr>
          <a:xfrm>
            <a:off x="550863" y="1231874"/>
            <a:ext cx="5545137" cy="540533"/>
          </a:xfrm>
          <a:prstGeom prst="rect">
            <a:avLst/>
          </a:prstGeom>
          <a:noFill/>
        </p:spPr>
        <p:txBody>
          <a:bodyPr wrap="square" rtlCol="0" anchor="b">
            <a:spAutoFit/>
          </a:bodyPr>
          <a:lstStyle/>
          <a:p>
            <a:pPr>
              <a:lnSpc>
                <a:spcPct val="110000"/>
              </a:lnSpc>
            </a:pPr>
            <a:r>
              <a:rPr lang="en-US" sz="2800" b="1" spc="150" dirty="0">
                <a:solidFill>
                  <a:schemeClr val="accent3"/>
                </a:solidFill>
                <a:latin typeface="Open Sans ExtraBold" panose="020B0606030504020204" pitchFamily="34" charset="0"/>
                <a:ea typeface="Open Sans ExtraBold" panose="020B0606030504020204" pitchFamily="34" charset="0"/>
                <a:cs typeface="Open Sans ExtraBold" panose="020B0606030504020204" pitchFamily="34" charset="0"/>
              </a:rPr>
              <a:t>Homework</a:t>
            </a:r>
          </a:p>
        </p:txBody>
      </p:sp>
    </p:spTree>
    <p:extLst>
      <p:ext uri="{BB962C8B-B14F-4D97-AF65-F5344CB8AC3E}">
        <p14:creationId xmlns:p14="http://schemas.microsoft.com/office/powerpoint/2010/main" val="274496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E9F87354-6FD6-6949-87D3-903DF466DFCB}"/>
              </a:ext>
            </a:extLst>
          </p:cNvPr>
          <p:cNvSpPr/>
          <p:nvPr/>
        </p:nvSpPr>
        <p:spPr>
          <a:xfrm>
            <a:off x="0" y="0"/>
            <a:ext cx="12204834"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C18B836B-2FFF-B941-B3D7-A5C3197A8674}"/>
              </a:ext>
            </a:extLst>
          </p:cNvPr>
          <p:cNvSpPr txBox="1"/>
          <p:nvPr/>
        </p:nvSpPr>
        <p:spPr>
          <a:xfrm>
            <a:off x="9798851" y="5618624"/>
            <a:ext cx="3513221" cy="417807"/>
          </a:xfrm>
          <a:prstGeom prst="rect">
            <a:avLst/>
          </a:prstGeom>
          <a:noFill/>
        </p:spPr>
        <p:txBody>
          <a:bodyPr wrap="square" rtlCol="0">
            <a:spAutoFit/>
          </a:bodyPr>
          <a:lstStyle/>
          <a:p>
            <a:r>
              <a:rPr lang="de-AT" sz="1000" b="1" spc="20" dirty="0">
                <a:solidFill>
                  <a:schemeClr val="bg1"/>
                </a:solidFill>
                <a:latin typeface="Open Sans" panose="020B0606030504020204" pitchFamily="34" charset="0"/>
                <a:ea typeface="Open Sans" panose="020B0606030504020204" pitchFamily="34" charset="0"/>
                <a:cs typeface="Open Sans" panose="020B0606030504020204" pitchFamily="34" charset="0"/>
              </a:rPr>
              <a:t>ONE GLOBAL TEAM. </a:t>
            </a:r>
          </a:p>
          <a:p>
            <a:pPr>
              <a:lnSpc>
                <a:spcPct val="120000"/>
              </a:lnSpc>
            </a:pPr>
            <a:r>
              <a:rPr lang="de-AT" sz="1000" spc="2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FOCUSED ON WHAT YOU DO.</a:t>
            </a:r>
          </a:p>
        </p:txBody>
      </p:sp>
      <p:sp>
        <p:nvSpPr>
          <p:cNvPr id="16" name="Textfeld 15">
            <a:extLst>
              <a:ext uri="{FF2B5EF4-FFF2-40B4-BE49-F238E27FC236}">
                <a16:creationId xmlns:a16="http://schemas.microsoft.com/office/drawing/2014/main" id="{DCB132E6-E917-E541-B514-B5A39151866B}"/>
              </a:ext>
            </a:extLst>
          </p:cNvPr>
          <p:cNvSpPr txBox="1"/>
          <p:nvPr/>
        </p:nvSpPr>
        <p:spPr>
          <a:xfrm>
            <a:off x="9802674" y="6136279"/>
            <a:ext cx="2473692" cy="246221"/>
          </a:xfrm>
          <a:prstGeom prst="rect">
            <a:avLst/>
          </a:prstGeom>
          <a:noFill/>
        </p:spPr>
        <p:txBody>
          <a:bodyPr wrap="square" rtlCol="0">
            <a:spAutoFit/>
          </a:bodyPr>
          <a:lstStyle/>
          <a:p>
            <a:r>
              <a:rPr lang="de-AT" sz="1000" b="1" spc="20" dirty="0" err="1">
                <a:solidFill>
                  <a:schemeClr val="bg1"/>
                </a:solidFill>
                <a:latin typeface="Open Sans" panose="020B0606030504020204" pitchFamily="34" charset="0"/>
                <a:ea typeface="Open Sans" panose="020B0606030504020204" pitchFamily="34" charset="0"/>
                <a:cs typeface="Open Sans" panose="020B0606030504020204" pitchFamily="34" charset="0"/>
              </a:rPr>
              <a:t>zeilerfloydzad.com</a:t>
            </a:r>
            <a:endParaRPr lang="de-AT" sz="1000" b="1" spc="2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17" name="Gerade Verbindung 16">
            <a:extLst>
              <a:ext uri="{FF2B5EF4-FFF2-40B4-BE49-F238E27FC236}">
                <a16:creationId xmlns:a16="http://schemas.microsoft.com/office/drawing/2014/main" id="{D4E36286-A3DA-B148-958A-BB06D1569002}"/>
              </a:ext>
            </a:extLst>
          </p:cNvPr>
          <p:cNvCxnSpPr>
            <a:cxnSpLocks/>
          </p:cNvCxnSpPr>
          <p:nvPr/>
        </p:nvCxnSpPr>
        <p:spPr>
          <a:xfrm>
            <a:off x="9894065" y="6086173"/>
            <a:ext cx="2485698"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8" name="Grafik 17">
            <a:extLst>
              <a:ext uri="{FF2B5EF4-FFF2-40B4-BE49-F238E27FC236}">
                <a16:creationId xmlns:a16="http://schemas.microsoft.com/office/drawing/2014/main" id="{C51E20A6-BED8-3C47-9FE5-AED128D68B42}"/>
              </a:ext>
            </a:extLst>
          </p:cNvPr>
          <p:cNvPicPr>
            <a:picLocks noChangeAspect="1"/>
          </p:cNvPicPr>
          <p:nvPr/>
        </p:nvPicPr>
        <p:blipFill>
          <a:blip r:embed="rId2"/>
          <a:stretch>
            <a:fillRect/>
          </a:stretch>
        </p:blipFill>
        <p:spPr>
          <a:xfrm>
            <a:off x="8220525" y="361100"/>
            <a:ext cx="3600000" cy="810184"/>
          </a:xfrm>
          <a:prstGeom prst="rect">
            <a:avLst/>
          </a:prstGeom>
          <a:ln>
            <a:noFill/>
          </a:ln>
        </p:spPr>
      </p:pic>
      <p:sp>
        <p:nvSpPr>
          <p:cNvPr id="14" name="Textfeld 13">
            <a:extLst>
              <a:ext uri="{FF2B5EF4-FFF2-40B4-BE49-F238E27FC236}">
                <a16:creationId xmlns:a16="http://schemas.microsoft.com/office/drawing/2014/main" id="{40DBCB0F-8C06-764B-9130-4363D66F3B5C}"/>
              </a:ext>
            </a:extLst>
          </p:cNvPr>
          <p:cNvSpPr txBox="1"/>
          <p:nvPr/>
        </p:nvSpPr>
        <p:spPr>
          <a:xfrm>
            <a:off x="450814" y="1556609"/>
            <a:ext cx="10478556" cy="3867597"/>
          </a:xfrm>
          <a:prstGeom prst="rect">
            <a:avLst/>
          </a:prstGeom>
          <a:noFill/>
        </p:spPr>
        <p:txBody>
          <a:bodyPr wrap="square" rtlCol="0" anchor="b">
            <a:spAutoFit/>
          </a:bodyPr>
          <a:lstStyle/>
          <a:p>
            <a:pPr>
              <a:lnSpc>
                <a:spcPct val="110000"/>
              </a:lnSpc>
            </a:pPr>
            <a:r>
              <a:rPr lang="en-US" spc="150" dirty="0">
                <a:solidFill>
                  <a:schemeClr val="accent1"/>
                </a:solidFill>
                <a:latin typeface="Open Sans" panose="020B0606030504020204" pitchFamily="34" charset="0"/>
                <a:ea typeface="Open Sans" panose="020B0606030504020204" pitchFamily="34" charset="0"/>
                <a:cs typeface="Open Sans" panose="020B0606030504020204" pitchFamily="34" charset="0"/>
              </a:rPr>
              <a:t>CONTACT</a:t>
            </a:r>
          </a:p>
          <a:p>
            <a:pPr>
              <a:lnSpc>
                <a:spcPct val="110000"/>
              </a:lnSpc>
            </a:pPr>
            <a:endParaRPr lang="en-US" spc="15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a:lnSpc>
                <a:spcPct val="110000"/>
              </a:lnSpc>
            </a:pPr>
            <a:r>
              <a:rPr lang="en-US" sz="2600" b="1" spc="150" dirty="0">
                <a:solidFill>
                  <a:schemeClr val="bg1"/>
                </a:solidFill>
                <a:latin typeface="Open Sans ExtraBold" panose="020B0606030504020204" pitchFamily="34" charset="0"/>
                <a:ea typeface="Open Sans ExtraBold" panose="020B0606030504020204" pitchFamily="34" charset="0"/>
                <a:cs typeface="Open Sans ExtraBold" panose="020B0606030504020204" pitchFamily="34" charset="0"/>
              </a:rPr>
              <a:t>Ondrej Cech</a:t>
            </a:r>
            <a:r>
              <a:rPr lang="en-US" sz="2600" spc="150" dirty="0">
                <a:solidFill>
                  <a:schemeClr val="bg1"/>
                </a:solidFill>
                <a:latin typeface="Open Sans" panose="020B0606030504020204" pitchFamily="34" charset="0"/>
                <a:ea typeface="Open Sans" panose="020B0606030504020204" pitchFamily="34" charset="0"/>
                <a:cs typeface="Open Sans" panose="020B0606030504020204" pitchFamily="34" charset="0"/>
              </a:rPr>
              <a:t> </a:t>
            </a:r>
            <a:r>
              <a:rPr lang="en-US" spc="150" dirty="0">
                <a:solidFill>
                  <a:schemeClr val="bg1"/>
                </a:solidFill>
                <a:latin typeface="Open Sans" panose="020B0606030504020204" pitchFamily="34" charset="0"/>
                <a:ea typeface="Open Sans" panose="020B0606030504020204" pitchFamily="34" charset="0"/>
                <a:cs typeface="Open Sans" panose="020B0606030504020204" pitchFamily="34" charset="0"/>
              </a:rPr>
              <a:t>Mgr., LL.M. (Columbia)</a:t>
            </a:r>
          </a:p>
          <a:p>
            <a:pPr>
              <a:lnSpc>
                <a:spcPct val="110000"/>
              </a:lnSpc>
            </a:pPr>
            <a:r>
              <a:rPr lang="en-US" spc="150" dirty="0">
                <a:solidFill>
                  <a:schemeClr val="bg1"/>
                </a:solidFill>
                <a:latin typeface="Open Sans" panose="020B0606030504020204" pitchFamily="34" charset="0"/>
                <a:ea typeface="Open Sans" panose="020B0606030504020204" pitchFamily="34" charset="0"/>
                <a:cs typeface="Open Sans" panose="020B0606030504020204" pitchFamily="34" charset="0"/>
              </a:rPr>
              <a:t>Senior Associate | Attorney at Law (Czech Republic)</a:t>
            </a:r>
          </a:p>
          <a:p>
            <a:pPr defTabSz="360000">
              <a:lnSpc>
                <a:spcPct val="110000"/>
              </a:lnSpc>
            </a:pPr>
            <a:endParaRPr lang="en-US" spc="15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defTabSz="360000">
              <a:lnSpc>
                <a:spcPct val="110000"/>
              </a:lnSpc>
            </a:pPr>
            <a:r>
              <a:rPr lang="en-US" b="1" spc="150" dirty="0">
                <a:solidFill>
                  <a:schemeClr val="bg1"/>
                </a:solidFill>
                <a:latin typeface="Open Sans" panose="020B0606030504020204" pitchFamily="34" charset="0"/>
                <a:ea typeface="Open Sans" panose="020B0606030504020204" pitchFamily="34" charset="0"/>
                <a:cs typeface="Open Sans" panose="020B0606030504020204" pitchFamily="34" charset="0"/>
              </a:rPr>
              <a:t>T		</a:t>
            </a:r>
            <a:r>
              <a:rPr lang="en-US" spc="150" dirty="0">
                <a:solidFill>
                  <a:schemeClr val="bg1"/>
                </a:solidFill>
                <a:latin typeface="Open Sans" panose="020B0606030504020204" pitchFamily="34" charset="0"/>
                <a:ea typeface="Open Sans" panose="020B0606030504020204" pitchFamily="34" charset="0"/>
                <a:cs typeface="Open Sans" panose="020B0606030504020204" pitchFamily="34" charset="0"/>
              </a:rPr>
              <a:t>+43 1 890 10 87 – 87</a:t>
            </a:r>
          </a:p>
          <a:p>
            <a:pPr defTabSz="360000">
              <a:lnSpc>
                <a:spcPct val="110000"/>
              </a:lnSpc>
            </a:pPr>
            <a:r>
              <a:rPr lang="en-US" b="1" spc="150" dirty="0">
                <a:solidFill>
                  <a:schemeClr val="bg1"/>
                </a:solidFill>
                <a:latin typeface="Open Sans" panose="020B0606030504020204" pitchFamily="34" charset="0"/>
                <a:ea typeface="Open Sans" panose="020B0606030504020204" pitchFamily="34" charset="0"/>
                <a:cs typeface="Open Sans" panose="020B0606030504020204" pitchFamily="34" charset="0"/>
              </a:rPr>
              <a:t>M</a:t>
            </a:r>
            <a:r>
              <a:rPr lang="en-US" spc="150" dirty="0">
                <a:solidFill>
                  <a:schemeClr val="bg1"/>
                </a:solidFill>
                <a:latin typeface="Open Sans" panose="020B0606030504020204" pitchFamily="34" charset="0"/>
                <a:ea typeface="Open Sans" panose="020B0606030504020204" pitchFamily="34" charset="0"/>
                <a:cs typeface="Open Sans" panose="020B0606030504020204" pitchFamily="34" charset="0"/>
              </a:rPr>
              <a:t>		+43 664 187 80 04</a:t>
            </a:r>
          </a:p>
          <a:p>
            <a:pPr defTabSz="360000">
              <a:lnSpc>
                <a:spcPct val="110000"/>
              </a:lnSpc>
            </a:pPr>
            <a:r>
              <a:rPr lang="en-US" b="1" spc="150" dirty="0">
                <a:solidFill>
                  <a:schemeClr val="bg1"/>
                </a:solidFill>
                <a:latin typeface="Open Sans" panose="020B0606030504020204" pitchFamily="34" charset="0"/>
                <a:ea typeface="Open Sans" panose="020B0606030504020204" pitchFamily="34" charset="0"/>
                <a:cs typeface="Open Sans" panose="020B0606030504020204" pitchFamily="34" charset="0"/>
              </a:rPr>
              <a:t>E</a:t>
            </a:r>
            <a:r>
              <a:rPr lang="en-US" spc="150" dirty="0">
                <a:solidFill>
                  <a:schemeClr val="bg1"/>
                </a:solidFill>
                <a:latin typeface="Open Sans" panose="020B0606030504020204" pitchFamily="34" charset="0"/>
                <a:ea typeface="Open Sans" panose="020B0606030504020204" pitchFamily="34" charset="0"/>
                <a:cs typeface="Open Sans" panose="020B0606030504020204" pitchFamily="34" charset="0"/>
              </a:rPr>
              <a:t>		ondrej.cech@zeilerfloydzad.com</a:t>
            </a:r>
          </a:p>
          <a:p>
            <a:pPr>
              <a:lnSpc>
                <a:spcPct val="110000"/>
              </a:lnSpc>
            </a:pPr>
            <a:endParaRPr lang="en-US" spc="15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a:lnSpc>
                <a:spcPct val="110000"/>
              </a:lnSpc>
            </a:pPr>
            <a:r>
              <a:rPr lang="en-US" b="1" spc="150" dirty="0">
                <a:solidFill>
                  <a:schemeClr val="bg1"/>
                </a:solidFill>
                <a:latin typeface="Open Sans ExtraBold" panose="020B0606030504020204" pitchFamily="34" charset="0"/>
                <a:ea typeface="Open Sans ExtraBold" panose="020B0606030504020204" pitchFamily="34" charset="0"/>
                <a:cs typeface="Open Sans ExtraBold" panose="020B0606030504020204" pitchFamily="34" charset="0"/>
              </a:rPr>
              <a:t>ZEILER FLOYD ZADKOVICH</a:t>
            </a:r>
          </a:p>
          <a:p>
            <a:pPr>
              <a:lnSpc>
                <a:spcPct val="110000"/>
              </a:lnSpc>
            </a:pPr>
            <a:r>
              <a:rPr lang="en-US" spc="150" dirty="0">
                <a:solidFill>
                  <a:schemeClr val="bg1"/>
                </a:solidFill>
                <a:latin typeface="Open Sans" panose="020B0606030504020204" pitchFamily="34" charset="0"/>
                <a:ea typeface="Open Sans" panose="020B0606030504020204" pitchFamily="34" charset="0"/>
                <a:cs typeface="Open Sans" panose="020B0606030504020204" pitchFamily="34" charset="0"/>
              </a:rPr>
              <a:t>The ICON Vienna (Tower 17, Floor 14)</a:t>
            </a:r>
          </a:p>
          <a:p>
            <a:pPr>
              <a:lnSpc>
                <a:spcPct val="110000"/>
              </a:lnSpc>
            </a:pPr>
            <a:r>
              <a:rPr lang="en-US" spc="150" dirty="0" err="1">
                <a:solidFill>
                  <a:schemeClr val="bg1"/>
                </a:solidFill>
                <a:latin typeface="Open Sans" panose="020B0606030504020204" pitchFamily="34" charset="0"/>
                <a:ea typeface="Open Sans" panose="020B0606030504020204" pitchFamily="34" charset="0"/>
                <a:cs typeface="Open Sans" panose="020B0606030504020204" pitchFamily="34" charset="0"/>
              </a:rPr>
              <a:t>Wiedner</a:t>
            </a:r>
            <a:r>
              <a:rPr lang="en-US" spc="150" dirty="0">
                <a:solidFill>
                  <a:schemeClr val="bg1"/>
                </a:solidFill>
                <a:latin typeface="Open Sans" panose="020B0606030504020204" pitchFamily="34" charset="0"/>
                <a:ea typeface="Open Sans" panose="020B0606030504020204" pitchFamily="34" charset="0"/>
                <a:cs typeface="Open Sans" panose="020B0606030504020204" pitchFamily="34" charset="0"/>
              </a:rPr>
              <a:t> </a:t>
            </a:r>
            <a:r>
              <a:rPr lang="en-US" spc="150" dirty="0" err="1">
                <a:solidFill>
                  <a:schemeClr val="bg1"/>
                </a:solidFill>
                <a:latin typeface="Open Sans" panose="020B0606030504020204" pitchFamily="34" charset="0"/>
                <a:ea typeface="Open Sans" panose="020B0606030504020204" pitchFamily="34" charset="0"/>
                <a:cs typeface="Open Sans" panose="020B0606030504020204" pitchFamily="34" charset="0"/>
              </a:rPr>
              <a:t>Gürtel</a:t>
            </a:r>
            <a:r>
              <a:rPr lang="en-US" spc="150">
                <a:solidFill>
                  <a:schemeClr val="bg1"/>
                </a:solidFill>
                <a:latin typeface="Open Sans" panose="020B0606030504020204" pitchFamily="34" charset="0"/>
                <a:ea typeface="Open Sans" panose="020B0606030504020204" pitchFamily="34" charset="0"/>
                <a:cs typeface="Open Sans" panose="020B0606030504020204" pitchFamily="34" charset="0"/>
              </a:rPr>
              <a:t> 11, 1100 Vienna, Austria</a:t>
            </a:r>
            <a:endParaRPr lang="en-US" spc="15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9" name="Rechteck 18">
            <a:extLst>
              <a:ext uri="{FF2B5EF4-FFF2-40B4-BE49-F238E27FC236}">
                <a16:creationId xmlns:a16="http://schemas.microsoft.com/office/drawing/2014/main" id="{3BDE1252-492D-F246-B67E-2255B7C251F0}"/>
              </a:ext>
            </a:extLst>
          </p:cNvPr>
          <p:cNvSpPr/>
          <p:nvPr/>
        </p:nvSpPr>
        <p:spPr>
          <a:xfrm>
            <a:off x="458765" y="6136280"/>
            <a:ext cx="7420978" cy="246221"/>
          </a:xfrm>
          <a:prstGeom prst="rect">
            <a:avLst/>
          </a:prstGeom>
          <a:noFill/>
        </p:spPr>
        <p:txBody>
          <a:bodyPr wrap="square">
            <a:spAutoFit/>
          </a:bodyPr>
          <a:lstStyle/>
          <a:p>
            <a:r>
              <a:rPr lang="de-AT" sz="1000" b="1" u="none" strike="noStrike" spc="200" dirty="0">
                <a:solidFill>
                  <a:schemeClr val="bg1"/>
                </a:solidFill>
                <a:effectLst/>
                <a:latin typeface="Open Sans SemiBold" panose="020B0606030504020204" pitchFamily="34" charset="0"/>
                <a:ea typeface="Open Sans SemiBold" panose="020B0606030504020204" pitchFamily="34" charset="0"/>
                <a:cs typeface="Open Sans SemiBold" panose="020B0606030504020204" pitchFamily="34" charset="0"/>
              </a:rPr>
              <a:t>NEW YORK | VIENNA | LONDON | CHICAGO | HOUSTON | SYDNEY</a:t>
            </a:r>
          </a:p>
        </p:txBody>
      </p:sp>
    </p:spTree>
    <p:extLst>
      <p:ext uri="{BB962C8B-B14F-4D97-AF65-F5344CB8AC3E}">
        <p14:creationId xmlns:p14="http://schemas.microsoft.com/office/powerpoint/2010/main" val="4105652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E9F87354-6FD6-6949-87D3-903DF466DFCB}"/>
              </a:ext>
            </a:extLst>
          </p:cNvPr>
          <p:cNvSpPr/>
          <p:nvPr/>
        </p:nvSpPr>
        <p:spPr>
          <a:xfrm>
            <a:off x="0" y="0"/>
            <a:ext cx="12204834"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1E9CE108-505B-5549-85B0-9735B0C88EF1}"/>
              </a:ext>
            </a:extLst>
          </p:cNvPr>
          <p:cNvSpPr/>
          <p:nvPr/>
        </p:nvSpPr>
        <p:spPr>
          <a:xfrm>
            <a:off x="445573" y="6380440"/>
            <a:ext cx="6609745" cy="169277"/>
          </a:xfrm>
          <a:prstGeom prst="rect">
            <a:avLst/>
          </a:prstGeom>
          <a:noFill/>
        </p:spPr>
        <p:txBody>
          <a:bodyPr wrap="square">
            <a:spAutoFit/>
          </a:bodyPr>
          <a:lstStyle/>
          <a:p>
            <a:r>
              <a:rPr lang="de-AT" sz="500" b="1" u="none" strike="noStrike" spc="200" dirty="0">
                <a:solidFill>
                  <a:schemeClr val="bg1"/>
                </a:solidFill>
                <a:effectLst/>
                <a:latin typeface="Open Sans SemiBold" panose="020B0606030504020204" pitchFamily="34" charset="0"/>
                <a:ea typeface="Open Sans SemiBold" panose="020B0606030504020204" pitchFamily="34" charset="0"/>
                <a:cs typeface="Open Sans SemiBold" panose="020B0606030504020204" pitchFamily="34" charset="0"/>
              </a:rPr>
              <a:t>NEW YORK | VIENNA | LONDON | CHICAGO | HOUSTON | SYDNEY</a:t>
            </a:r>
          </a:p>
        </p:txBody>
      </p:sp>
      <p:sp>
        <p:nvSpPr>
          <p:cNvPr id="13" name="Textfeld 12">
            <a:extLst>
              <a:ext uri="{FF2B5EF4-FFF2-40B4-BE49-F238E27FC236}">
                <a16:creationId xmlns:a16="http://schemas.microsoft.com/office/drawing/2014/main" id="{0AED9D0F-98DB-9149-9418-F713F6025325}"/>
              </a:ext>
            </a:extLst>
          </p:cNvPr>
          <p:cNvSpPr txBox="1"/>
          <p:nvPr/>
        </p:nvSpPr>
        <p:spPr>
          <a:xfrm>
            <a:off x="871017" y="2083146"/>
            <a:ext cx="10838627" cy="1785104"/>
          </a:xfrm>
          <a:prstGeom prst="rect">
            <a:avLst/>
          </a:prstGeom>
          <a:noFill/>
        </p:spPr>
        <p:txBody>
          <a:bodyPr wrap="square" rtlCol="0" anchor="t">
            <a:spAutoFit/>
          </a:bodyPr>
          <a:lstStyle/>
          <a:p>
            <a:r>
              <a:rPr lang="cs-CZ" sz="5500" b="1" dirty="0" err="1">
                <a:solidFill>
                  <a:schemeClr val="bg1"/>
                </a:solidFill>
                <a:latin typeface="Open Sans ExtraBold" panose="020B0606030504020204" pitchFamily="34" charset="0"/>
                <a:ea typeface="Open Sans ExtraBold" panose="020B0606030504020204" pitchFamily="34" charset="0"/>
                <a:cs typeface="Open Sans ExtraBold" panose="020B0606030504020204" pitchFamily="34" charset="0"/>
              </a:rPr>
              <a:t>Introduction</a:t>
            </a:r>
            <a:r>
              <a:rPr lang="cs-CZ" sz="5500" b="1" dirty="0">
                <a:solidFill>
                  <a:schemeClr val="bg1"/>
                </a:solidFill>
                <a:latin typeface="Open Sans ExtraBold" panose="020B0606030504020204" pitchFamily="34" charset="0"/>
                <a:ea typeface="Open Sans ExtraBold" panose="020B0606030504020204" pitchFamily="34" charset="0"/>
                <a:cs typeface="Open Sans ExtraBold" panose="020B0606030504020204" pitchFamily="34" charset="0"/>
              </a:rPr>
              <a:t> to International </a:t>
            </a:r>
            <a:r>
              <a:rPr lang="cs-CZ" sz="5500" b="1" dirty="0" err="1">
                <a:solidFill>
                  <a:schemeClr val="bg1"/>
                </a:solidFill>
                <a:latin typeface="Open Sans ExtraBold" panose="020B0606030504020204" pitchFamily="34" charset="0"/>
                <a:ea typeface="Open Sans ExtraBold" panose="020B0606030504020204" pitchFamily="34" charset="0"/>
                <a:cs typeface="Open Sans ExtraBold" panose="020B0606030504020204" pitchFamily="34" charset="0"/>
              </a:rPr>
              <a:t>Commercial</a:t>
            </a:r>
            <a:r>
              <a:rPr lang="cs-CZ" sz="5500" b="1" dirty="0">
                <a:solidFill>
                  <a:schemeClr val="bg1"/>
                </a:solidFill>
                <a:latin typeface="Open Sans ExtraBold" panose="020B0606030504020204" pitchFamily="34" charset="0"/>
                <a:ea typeface="Open Sans ExtraBold" panose="020B0606030504020204" pitchFamily="34" charset="0"/>
                <a:cs typeface="Open Sans ExtraBold" panose="020B0606030504020204" pitchFamily="34" charset="0"/>
              </a:rPr>
              <a:t> Arbitration</a:t>
            </a:r>
          </a:p>
        </p:txBody>
      </p:sp>
      <p:cxnSp>
        <p:nvCxnSpPr>
          <p:cNvPr id="4" name="Gerade Verbindung 3">
            <a:extLst>
              <a:ext uri="{FF2B5EF4-FFF2-40B4-BE49-F238E27FC236}">
                <a16:creationId xmlns:a16="http://schemas.microsoft.com/office/drawing/2014/main" id="{88947A50-A35A-514E-8760-982B2C2340A8}"/>
              </a:ext>
            </a:extLst>
          </p:cNvPr>
          <p:cNvCxnSpPr>
            <a:cxnSpLocks/>
          </p:cNvCxnSpPr>
          <p:nvPr/>
        </p:nvCxnSpPr>
        <p:spPr>
          <a:xfrm>
            <a:off x="623852" y="2272683"/>
            <a:ext cx="0" cy="1376175"/>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14" name="Textfeld 13">
            <a:extLst>
              <a:ext uri="{FF2B5EF4-FFF2-40B4-BE49-F238E27FC236}">
                <a16:creationId xmlns:a16="http://schemas.microsoft.com/office/drawing/2014/main" id="{EE48BB3A-DD95-B843-99E6-933B901DC818}"/>
              </a:ext>
            </a:extLst>
          </p:cNvPr>
          <p:cNvSpPr txBox="1"/>
          <p:nvPr/>
        </p:nvSpPr>
        <p:spPr>
          <a:xfrm>
            <a:off x="10657498" y="6066063"/>
            <a:ext cx="3513221" cy="287643"/>
          </a:xfrm>
          <a:prstGeom prst="rect">
            <a:avLst/>
          </a:prstGeom>
          <a:noFill/>
        </p:spPr>
        <p:txBody>
          <a:bodyPr wrap="square" rtlCol="0">
            <a:spAutoFit/>
          </a:bodyPr>
          <a:lstStyle/>
          <a:p>
            <a:r>
              <a:rPr lang="de-AT" sz="600" b="1" spc="20" dirty="0">
                <a:solidFill>
                  <a:schemeClr val="bg1"/>
                </a:solidFill>
                <a:latin typeface="Open Sans" panose="020B0606030504020204" pitchFamily="34" charset="0"/>
                <a:ea typeface="Open Sans" panose="020B0606030504020204" pitchFamily="34" charset="0"/>
                <a:cs typeface="Open Sans" panose="020B0606030504020204" pitchFamily="34" charset="0"/>
              </a:rPr>
              <a:t>ONE GLOBAL TEAM. </a:t>
            </a:r>
          </a:p>
          <a:p>
            <a:pPr>
              <a:lnSpc>
                <a:spcPct val="120000"/>
              </a:lnSpc>
            </a:pPr>
            <a:r>
              <a:rPr lang="de-AT" sz="600" spc="2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FOCUSED ON WHAT YOU DO.</a:t>
            </a:r>
          </a:p>
        </p:txBody>
      </p:sp>
      <p:sp>
        <p:nvSpPr>
          <p:cNvPr id="15" name="Textfeld 14">
            <a:extLst>
              <a:ext uri="{FF2B5EF4-FFF2-40B4-BE49-F238E27FC236}">
                <a16:creationId xmlns:a16="http://schemas.microsoft.com/office/drawing/2014/main" id="{82E0B6D8-2F31-554F-9ADD-CDD6595C44B3}"/>
              </a:ext>
            </a:extLst>
          </p:cNvPr>
          <p:cNvSpPr txBox="1"/>
          <p:nvPr/>
        </p:nvSpPr>
        <p:spPr>
          <a:xfrm>
            <a:off x="10671402" y="6376412"/>
            <a:ext cx="2473692" cy="184666"/>
          </a:xfrm>
          <a:prstGeom prst="rect">
            <a:avLst/>
          </a:prstGeom>
          <a:noFill/>
        </p:spPr>
        <p:txBody>
          <a:bodyPr wrap="square" rtlCol="0">
            <a:spAutoFit/>
          </a:bodyPr>
          <a:lstStyle/>
          <a:p>
            <a:r>
              <a:rPr lang="de-AT" sz="600" b="1" spc="20" dirty="0" err="1">
                <a:solidFill>
                  <a:schemeClr val="bg1"/>
                </a:solidFill>
                <a:latin typeface="Open Sans" panose="020B0606030504020204" pitchFamily="34" charset="0"/>
                <a:ea typeface="Open Sans" panose="020B0606030504020204" pitchFamily="34" charset="0"/>
                <a:cs typeface="Open Sans" panose="020B0606030504020204" pitchFamily="34" charset="0"/>
              </a:rPr>
              <a:t>zeilerfloydzad.com</a:t>
            </a:r>
            <a:endParaRPr lang="de-AT" sz="600" b="1" spc="2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16" name="Gerade Verbindung 15">
            <a:extLst>
              <a:ext uri="{FF2B5EF4-FFF2-40B4-BE49-F238E27FC236}">
                <a16:creationId xmlns:a16="http://schemas.microsoft.com/office/drawing/2014/main" id="{EDF4948D-FF2F-C442-AF89-73D2FDDF0402}"/>
              </a:ext>
            </a:extLst>
          </p:cNvPr>
          <p:cNvCxnSpPr/>
          <p:nvPr/>
        </p:nvCxnSpPr>
        <p:spPr>
          <a:xfrm>
            <a:off x="10760756" y="6358890"/>
            <a:ext cx="147725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8" name="Grafik 17">
            <a:extLst>
              <a:ext uri="{FF2B5EF4-FFF2-40B4-BE49-F238E27FC236}">
                <a16:creationId xmlns:a16="http://schemas.microsoft.com/office/drawing/2014/main" id="{88F06D31-A9F7-6545-BFED-913FCF699DE1}"/>
              </a:ext>
            </a:extLst>
          </p:cNvPr>
          <p:cNvPicPr>
            <a:picLocks noChangeAspect="1"/>
          </p:cNvPicPr>
          <p:nvPr/>
        </p:nvPicPr>
        <p:blipFill>
          <a:blip r:embed="rId2"/>
          <a:stretch>
            <a:fillRect/>
          </a:stretch>
        </p:blipFill>
        <p:spPr>
          <a:xfrm>
            <a:off x="10020525" y="363116"/>
            <a:ext cx="1800000" cy="405092"/>
          </a:xfrm>
          <a:prstGeom prst="rect">
            <a:avLst/>
          </a:prstGeom>
          <a:ln>
            <a:noFill/>
          </a:ln>
        </p:spPr>
      </p:pic>
    </p:spTree>
    <p:extLst>
      <p:ext uri="{BB962C8B-B14F-4D97-AF65-F5344CB8AC3E}">
        <p14:creationId xmlns:p14="http://schemas.microsoft.com/office/powerpoint/2010/main" val="1403433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feld 15">
            <a:extLst>
              <a:ext uri="{FF2B5EF4-FFF2-40B4-BE49-F238E27FC236}">
                <a16:creationId xmlns:a16="http://schemas.microsoft.com/office/drawing/2014/main" id="{68CFDAD3-097A-F74B-99CC-2DF5B8B9A491}"/>
              </a:ext>
            </a:extLst>
          </p:cNvPr>
          <p:cNvSpPr txBox="1"/>
          <p:nvPr/>
        </p:nvSpPr>
        <p:spPr>
          <a:xfrm>
            <a:off x="550863" y="2136673"/>
            <a:ext cx="11269662" cy="2855910"/>
          </a:xfrm>
          <a:prstGeom prst="rect">
            <a:avLst/>
          </a:prstGeom>
          <a:noFill/>
        </p:spPr>
        <p:txBody>
          <a:bodyPr wrap="square" numCol="1" spcCol="720000" rtlCol="0">
            <a:spAutoFit/>
          </a:bodyPr>
          <a:lstStyle/>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Selection of the decision-maker by parties</a:t>
            </a:r>
          </a:p>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Fast and cheap dispute resolution</a:t>
            </a:r>
          </a:p>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Default dispute resolution method</a:t>
            </a:r>
          </a:p>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Cross-border enforcement of decisions</a:t>
            </a:r>
          </a:p>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Substantive review by appellate instance</a:t>
            </a:r>
          </a:p>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Procedure agreed by parties</a:t>
            </a:r>
          </a:p>
          <a:p>
            <a:pPr>
              <a:lnSpc>
                <a:spcPct val="140000"/>
              </a:lnSpc>
              <a:buClr>
                <a:schemeClr val="accent1"/>
              </a:buClr>
              <a:buSzPct val="100000"/>
            </a:pPr>
            <a:endParaRPr lang="en-US"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26" name="Textfeld 25">
            <a:extLst>
              <a:ext uri="{FF2B5EF4-FFF2-40B4-BE49-F238E27FC236}">
                <a16:creationId xmlns:a16="http://schemas.microsoft.com/office/drawing/2014/main" id="{97DF021C-0A53-324D-B994-84E82CF0B5EA}"/>
              </a:ext>
            </a:extLst>
          </p:cNvPr>
          <p:cNvSpPr txBox="1"/>
          <p:nvPr/>
        </p:nvSpPr>
        <p:spPr>
          <a:xfrm>
            <a:off x="550863" y="1231874"/>
            <a:ext cx="5545137" cy="540533"/>
          </a:xfrm>
          <a:prstGeom prst="rect">
            <a:avLst/>
          </a:prstGeom>
          <a:noFill/>
        </p:spPr>
        <p:txBody>
          <a:bodyPr wrap="square" rtlCol="0" anchor="b">
            <a:spAutoFit/>
          </a:bodyPr>
          <a:lstStyle/>
          <a:p>
            <a:pPr>
              <a:lnSpc>
                <a:spcPct val="110000"/>
              </a:lnSpc>
            </a:pPr>
            <a:r>
              <a:rPr lang="cs-CZ" sz="2800" b="1" spc="150" dirty="0">
                <a:solidFill>
                  <a:schemeClr val="accent3"/>
                </a:solidFill>
                <a:latin typeface="Open Sans ExtraBold" panose="020B0606030504020204" pitchFamily="34" charset="0"/>
                <a:ea typeface="Open Sans ExtraBold" panose="020B0606030504020204" pitchFamily="34" charset="0"/>
                <a:cs typeface="Open Sans ExtraBold" panose="020B0606030504020204" pitchFamily="34" charset="0"/>
              </a:rPr>
              <a:t>Arbitration x </a:t>
            </a:r>
            <a:r>
              <a:rPr lang="cs-CZ" sz="2800" b="1" spc="150" dirty="0" err="1">
                <a:solidFill>
                  <a:schemeClr val="accent3"/>
                </a:solidFill>
                <a:latin typeface="Open Sans ExtraBold" panose="020B0606030504020204" pitchFamily="34" charset="0"/>
                <a:ea typeface="Open Sans ExtraBold" panose="020B0606030504020204" pitchFamily="34" charset="0"/>
                <a:cs typeface="Open Sans ExtraBold" panose="020B0606030504020204" pitchFamily="34" charset="0"/>
              </a:rPr>
              <a:t>Litigation</a:t>
            </a:r>
            <a:endParaRPr lang="en-US" sz="2800" b="1" spc="150" dirty="0">
              <a:solidFill>
                <a:schemeClr val="accent3"/>
              </a:solidFill>
              <a:latin typeface="Open Sans ExtraBold" panose="020B0606030504020204" pitchFamily="34" charset="0"/>
              <a:ea typeface="Open Sans ExtraBold" panose="020B0606030504020204" pitchFamily="34" charset="0"/>
              <a:cs typeface="Open Sans ExtraBold" panose="020B0606030504020204" pitchFamily="34" charset="0"/>
            </a:endParaRPr>
          </a:p>
        </p:txBody>
      </p:sp>
    </p:spTree>
    <p:extLst>
      <p:ext uri="{BB962C8B-B14F-4D97-AF65-F5344CB8AC3E}">
        <p14:creationId xmlns:p14="http://schemas.microsoft.com/office/powerpoint/2010/main" val="525196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feld 15">
            <a:extLst>
              <a:ext uri="{FF2B5EF4-FFF2-40B4-BE49-F238E27FC236}">
                <a16:creationId xmlns:a16="http://schemas.microsoft.com/office/drawing/2014/main" id="{68CFDAD3-097A-F74B-99CC-2DF5B8B9A491}"/>
              </a:ext>
            </a:extLst>
          </p:cNvPr>
          <p:cNvSpPr txBox="1"/>
          <p:nvPr/>
        </p:nvSpPr>
        <p:spPr>
          <a:xfrm>
            <a:off x="550863" y="2136673"/>
            <a:ext cx="11269662" cy="2012602"/>
          </a:xfrm>
          <a:prstGeom prst="rect">
            <a:avLst/>
          </a:prstGeom>
          <a:noFill/>
        </p:spPr>
        <p:txBody>
          <a:bodyPr wrap="square" numCol="1" spcCol="720000" rtlCol="0">
            <a:spAutoFit/>
          </a:bodyPr>
          <a:lstStyle/>
          <a:p>
            <a:pPr marL="285750" indent="-285750">
              <a:lnSpc>
                <a:spcPct val="140000"/>
              </a:lnSpc>
              <a:spcAft>
                <a:spcPts val="600"/>
              </a:spcAft>
              <a:buClr>
                <a:schemeClr val="accent1"/>
              </a:buClr>
              <a:buSzPct val="100000"/>
              <a:buFont typeface="Arial" panose="020B0604020202020204" pitchFamily="34" charset="0"/>
              <a:buChar char="•"/>
            </a:pPr>
            <a:r>
              <a:rPr lang="cs-CZ" sz="1600" dirty="0">
                <a:latin typeface="Open Sans" panose="020B0606030504020204" pitchFamily="34" charset="0"/>
                <a:ea typeface="Open Sans" panose="020B0606030504020204" pitchFamily="34" charset="0"/>
                <a:cs typeface="Open Sans" panose="020B0606030504020204" pitchFamily="34" charset="0"/>
              </a:rPr>
              <a:t>Source </a:t>
            </a:r>
            <a:r>
              <a:rPr lang="cs-CZ" sz="1600" dirty="0" err="1">
                <a:latin typeface="Open Sans" panose="020B0606030504020204" pitchFamily="34" charset="0"/>
                <a:ea typeface="Open Sans" panose="020B0606030504020204" pitchFamily="34" charset="0"/>
                <a:cs typeface="Open Sans" panose="020B0606030504020204" pitchFamily="34" charset="0"/>
              </a:rPr>
              <a:t>of</a:t>
            </a:r>
            <a:r>
              <a:rPr lang="cs-CZ" sz="1600" dirty="0">
                <a:latin typeface="Open Sans" panose="020B0606030504020204" pitchFamily="34" charset="0"/>
                <a:ea typeface="Open Sans" panose="020B0606030504020204" pitchFamily="34" charset="0"/>
                <a:cs typeface="Open Sans" panose="020B0606030504020204" pitchFamily="34" charset="0"/>
              </a:rPr>
              <a:t> </a:t>
            </a:r>
            <a:r>
              <a:rPr lang="cs-CZ" sz="1600" dirty="0" err="1">
                <a:latin typeface="Open Sans" panose="020B0606030504020204" pitchFamily="34" charset="0"/>
                <a:ea typeface="Open Sans" panose="020B0606030504020204" pitchFamily="34" charset="0"/>
                <a:cs typeface="Open Sans" panose="020B0606030504020204" pitchFamily="34" charset="0"/>
              </a:rPr>
              <a:t>the</a:t>
            </a:r>
            <a:r>
              <a:rPr lang="en-US" sz="1600" dirty="0">
                <a:latin typeface="Open Sans" panose="020B0606030504020204" pitchFamily="34" charset="0"/>
                <a:ea typeface="Open Sans" panose="020B0606030504020204" pitchFamily="34" charset="0"/>
                <a:cs typeface="Open Sans" panose="020B0606030504020204" pitchFamily="34" charset="0"/>
              </a:rPr>
              <a:t> Tribunal’s jurisdiction</a:t>
            </a:r>
          </a:p>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Usually in a form of an arbitration clause</a:t>
            </a:r>
          </a:p>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Sets out basic procedural terms</a:t>
            </a:r>
          </a:p>
          <a:p>
            <a:pPr marL="285750" indent="-285750">
              <a:lnSpc>
                <a:spcPct val="140000"/>
              </a:lnSpc>
              <a:spcAft>
                <a:spcPts val="600"/>
              </a:spcAft>
              <a:buClr>
                <a:schemeClr val="accent1"/>
              </a:buClr>
              <a:buSzPct val="100000"/>
              <a:buFont typeface="Arial" panose="020B0604020202020204" pitchFamily="34" charset="0"/>
              <a:buChar char="•"/>
            </a:pPr>
            <a:endParaRPr lang="en-US" sz="1600" dirty="0">
              <a:latin typeface="Open Sans" panose="020B0606030504020204" pitchFamily="34" charset="0"/>
              <a:ea typeface="Open Sans" panose="020B0606030504020204" pitchFamily="34" charset="0"/>
              <a:cs typeface="Open Sans" panose="020B0606030504020204" pitchFamily="34" charset="0"/>
            </a:endParaRPr>
          </a:p>
          <a:p>
            <a:pPr>
              <a:lnSpc>
                <a:spcPct val="140000"/>
              </a:lnSpc>
              <a:buClr>
                <a:schemeClr val="accent1"/>
              </a:buClr>
              <a:buSzPct val="100000"/>
            </a:pPr>
            <a:endParaRPr lang="en-US"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26" name="Textfeld 25">
            <a:extLst>
              <a:ext uri="{FF2B5EF4-FFF2-40B4-BE49-F238E27FC236}">
                <a16:creationId xmlns:a16="http://schemas.microsoft.com/office/drawing/2014/main" id="{97DF021C-0A53-324D-B994-84E82CF0B5EA}"/>
              </a:ext>
            </a:extLst>
          </p:cNvPr>
          <p:cNvSpPr txBox="1"/>
          <p:nvPr/>
        </p:nvSpPr>
        <p:spPr>
          <a:xfrm>
            <a:off x="550863" y="757899"/>
            <a:ext cx="5761160" cy="1014508"/>
          </a:xfrm>
          <a:prstGeom prst="rect">
            <a:avLst/>
          </a:prstGeom>
          <a:noFill/>
        </p:spPr>
        <p:txBody>
          <a:bodyPr wrap="square" rtlCol="0" anchor="b">
            <a:spAutoFit/>
          </a:bodyPr>
          <a:lstStyle/>
          <a:p>
            <a:pPr>
              <a:lnSpc>
                <a:spcPct val="110000"/>
              </a:lnSpc>
            </a:pPr>
            <a:r>
              <a:rPr lang="cs-CZ" sz="2800" b="1" spc="150" dirty="0">
                <a:solidFill>
                  <a:schemeClr val="accent3"/>
                </a:solidFill>
                <a:latin typeface="Open Sans ExtraBold" panose="020B0606030504020204" pitchFamily="34" charset="0"/>
                <a:ea typeface="Open Sans ExtraBold" panose="020B0606030504020204" pitchFamily="34" charset="0"/>
                <a:cs typeface="Open Sans ExtraBold" panose="020B0606030504020204" pitchFamily="34" charset="0"/>
              </a:rPr>
              <a:t>Arbitration </a:t>
            </a:r>
            <a:r>
              <a:rPr lang="en-US" sz="2800" b="1" spc="150" dirty="0">
                <a:solidFill>
                  <a:schemeClr val="accent3"/>
                </a:solidFill>
                <a:latin typeface="Open Sans ExtraBold" panose="020B0606030504020204" pitchFamily="34" charset="0"/>
                <a:ea typeface="Open Sans ExtraBold" panose="020B0606030504020204" pitchFamily="34" charset="0"/>
                <a:cs typeface="Open Sans ExtraBold" panose="020B0606030504020204" pitchFamily="34" charset="0"/>
              </a:rPr>
              <a:t>Agreement - Basics</a:t>
            </a:r>
          </a:p>
        </p:txBody>
      </p:sp>
    </p:spTree>
    <p:extLst>
      <p:ext uri="{BB962C8B-B14F-4D97-AF65-F5344CB8AC3E}">
        <p14:creationId xmlns:p14="http://schemas.microsoft.com/office/powerpoint/2010/main" val="2747826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feld 15">
            <a:extLst>
              <a:ext uri="{FF2B5EF4-FFF2-40B4-BE49-F238E27FC236}">
                <a16:creationId xmlns:a16="http://schemas.microsoft.com/office/drawing/2014/main" id="{68CFDAD3-097A-F74B-99CC-2DF5B8B9A491}"/>
              </a:ext>
            </a:extLst>
          </p:cNvPr>
          <p:cNvSpPr txBox="1"/>
          <p:nvPr/>
        </p:nvSpPr>
        <p:spPr>
          <a:xfrm>
            <a:off x="550863" y="2136673"/>
            <a:ext cx="11269662" cy="2855910"/>
          </a:xfrm>
          <a:prstGeom prst="rect">
            <a:avLst/>
          </a:prstGeom>
          <a:noFill/>
        </p:spPr>
        <p:txBody>
          <a:bodyPr wrap="square" numCol="1" spcCol="720000" rtlCol="0">
            <a:spAutoFit/>
          </a:bodyPr>
          <a:lstStyle/>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Scope</a:t>
            </a:r>
          </a:p>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Arbitration rules (institutional or </a:t>
            </a:r>
            <a:r>
              <a:rPr lang="en-US" sz="1600" i="1" dirty="0">
                <a:latin typeface="Open Sans" panose="020B0606030504020204" pitchFamily="34" charset="0"/>
                <a:ea typeface="Open Sans" panose="020B0606030504020204" pitchFamily="34" charset="0"/>
                <a:cs typeface="Open Sans" panose="020B0606030504020204" pitchFamily="34" charset="0"/>
              </a:rPr>
              <a:t>ad hoc</a:t>
            </a:r>
            <a:r>
              <a:rPr lang="en-US" sz="1600" dirty="0">
                <a:latin typeface="Open Sans" panose="020B0606030504020204" pitchFamily="34" charset="0"/>
                <a:ea typeface="Open Sans" panose="020B0606030504020204" pitchFamily="34" charset="0"/>
                <a:cs typeface="Open Sans" panose="020B0606030504020204" pitchFamily="34" charset="0"/>
              </a:rPr>
              <a:t>)</a:t>
            </a:r>
          </a:p>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Seat of Arbitration (law and courts) </a:t>
            </a:r>
          </a:p>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Number of arbitrators</a:t>
            </a:r>
          </a:p>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Method of appointment</a:t>
            </a:r>
          </a:p>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Language</a:t>
            </a:r>
          </a:p>
          <a:p>
            <a:pPr>
              <a:lnSpc>
                <a:spcPct val="140000"/>
              </a:lnSpc>
              <a:buClr>
                <a:schemeClr val="accent1"/>
              </a:buClr>
              <a:buSzPct val="100000"/>
            </a:pPr>
            <a:endParaRPr lang="en-US"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26" name="Textfeld 25">
            <a:extLst>
              <a:ext uri="{FF2B5EF4-FFF2-40B4-BE49-F238E27FC236}">
                <a16:creationId xmlns:a16="http://schemas.microsoft.com/office/drawing/2014/main" id="{97DF021C-0A53-324D-B994-84E82CF0B5EA}"/>
              </a:ext>
            </a:extLst>
          </p:cNvPr>
          <p:cNvSpPr txBox="1"/>
          <p:nvPr/>
        </p:nvSpPr>
        <p:spPr>
          <a:xfrm>
            <a:off x="550863" y="757899"/>
            <a:ext cx="5761160" cy="1014508"/>
          </a:xfrm>
          <a:prstGeom prst="rect">
            <a:avLst/>
          </a:prstGeom>
          <a:noFill/>
        </p:spPr>
        <p:txBody>
          <a:bodyPr wrap="square" rtlCol="0" anchor="b">
            <a:spAutoFit/>
          </a:bodyPr>
          <a:lstStyle/>
          <a:p>
            <a:pPr>
              <a:lnSpc>
                <a:spcPct val="110000"/>
              </a:lnSpc>
            </a:pPr>
            <a:r>
              <a:rPr lang="cs-CZ" sz="2800" b="1" spc="150" dirty="0">
                <a:solidFill>
                  <a:schemeClr val="accent3"/>
                </a:solidFill>
                <a:latin typeface="Open Sans ExtraBold" panose="020B0606030504020204" pitchFamily="34" charset="0"/>
                <a:ea typeface="Open Sans ExtraBold" panose="020B0606030504020204" pitchFamily="34" charset="0"/>
                <a:cs typeface="Open Sans ExtraBold" panose="020B0606030504020204" pitchFamily="34" charset="0"/>
              </a:rPr>
              <a:t>Arbitration </a:t>
            </a:r>
            <a:r>
              <a:rPr lang="en-US" sz="2800" b="1" spc="150" dirty="0">
                <a:solidFill>
                  <a:schemeClr val="accent3"/>
                </a:solidFill>
                <a:latin typeface="Open Sans ExtraBold" panose="020B0606030504020204" pitchFamily="34" charset="0"/>
                <a:ea typeface="Open Sans ExtraBold" panose="020B0606030504020204" pitchFamily="34" charset="0"/>
                <a:cs typeface="Open Sans ExtraBold" panose="020B0606030504020204" pitchFamily="34" charset="0"/>
              </a:rPr>
              <a:t>Agreement - Content</a:t>
            </a:r>
          </a:p>
        </p:txBody>
      </p:sp>
    </p:spTree>
    <p:extLst>
      <p:ext uri="{BB962C8B-B14F-4D97-AF65-F5344CB8AC3E}">
        <p14:creationId xmlns:p14="http://schemas.microsoft.com/office/powerpoint/2010/main" val="3578853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feld 15">
            <a:extLst>
              <a:ext uri="{FF2B5EF4-FFF2-40B4-BE49-F238E27FC236}">
                <a16:creationId xmlns:a16="http://schemas.microsoft.com/office/drawing/2014/main" id="{68CFDAD3-097A-F74B-99CC-2DF5B8B9A491}"/>
              </a:ext>
            </a:extLst>
          </p:cNvPr>
          <p:cNvSpPr txBox="1"/>
          <p:nvPr/>
        </p:nvSpPr>
        <p:spPr>
          <a:xfrm>
            <a:off x="550863" y="2136673"/>
            <a:ext cx="11269662" cy="1438022"/>
          </a:xfrm>
          <a:prstGeom prst="rect">
            <a:avLst/>
          </a:prstGeom>
          <a:noFill/>
        </p:spPr>
        <p:txBody>
          <a:bodyPr wrap="square" numCol="1" spcCol="720000" rtlCol="0">
            <a:spAutoFit/>
          </a:bodyPr>
          <a:lstStyle/>
          <a:p>
            <a:pPr>
              <a:lnSpc>
                <a:spcPct val="140000"/>
              </a:lnSpc>
              <a:spcAft>
                <a:spcPts val="600"/>
              </a:spcAft>
              <a:buClr>
                <a:schemeClr val="accent1"/>
              </a:buClr>
              <a:buSzPct val="100000"/>
            </a:pPr>
            <a:r>
              <a:rPr lang="en-US" sz="1600" dirty="0">
                <a:latin typeface="Open Sans" panose="020B0606030504020204" pitchFamily="34" charset="0"/>
                <a:ea typeface="Open Sans" panose="020B0606030504020204" pitchFamily="34" charset="0"/>
                <a:cs typeface="Open Sans" panose="020B0606030504020204" pitchFamily="34" charset="0"/>
              </a:rPr>
              <a:t>Any dispute, controversy or claim arising out of or in connection with this Agreement, or the breach, termination or invalidity thereof, shall be finally settled by arbitration in accordance with the ICC Rules of Arbitration. The Arbitral Tribunal shall be composed of three arbitrators. The place of arbitration shall be Vienna, Austria. The language to be used in the arbitral proceedings shall be English.</a:t>
            </a:r>
            <a:endParaRPr lang="en-US"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26" name="Textfeld 25">
            <a:extLst>
              <a:ext uri="{FF2B5EF4-FFF2-40B4-BE49-F238E27FC236}">
                <a16:creationId xmlns:a16="http://schemas.microsoft.com/office/drawing/2014/main" id="{97DF021C-0A53-324D-B994-84E82CF0B5EA}"/>
              </a:ext>
            </a:extLst>
          </p:cNvPr>
          <p:cNvSpPr txBox="1"/>
          <p:nvPr/>
        </p:nvSpPr>
        <p:spPr>
          <a:xfrm>
            <a:off x="550863" y="757899"/>
            <a:ext cx="5761160" cy="1014508"/>
          </a:xfrm>
          <a:prstGeom prst="rect">
            <a:avLst/>
          </a:prstGeom>
          <a:noFill/>
        </p:spPr>
        <p:txBody>
          <a:bodyPr wrap="square" rtlCol="0" anchor="b">
            <a:spAutoFit/>
          </a:bodyPr>
          <a:lstStyle/>
          <a:p>
            <a:pPr>
              <a:lnSpc>
                <a:spcPct val="110000"/>
              </a:lnSpc>
            </a:pPr>
            <a:r>
              <a:rPr lang="cs-CZ" sz="2800" b="1" spc="150" dirty="0">
                <a:solidFill>
                  <a:schemeClr val="accent3"/>
                </a:solidFill>
                <a:latin typeface="Open Sans ExtraBold" panose="020B0606030504020204" pitchFamily="34" charset="0"/>
                <a:ea typeface="Open Sans ExtraBold" panose="020B0606030504020204" pitchFamily="34" charset="0"/>
                <a:cs typeface="Open Sans ExtraBold" panose="020B0606030504020204" pitchFamily="34" charset="0"/>
              </a:rPr>
              <a:t>Arbitration </a:t>
            </a:r>
            <a:r>
              <a:rPr lang="en-US" sz="2800" b="1" spc="150" dirty="0">
                <a:solidFill>
                  <a:schemeClr val="accent3"/>
                </a:solidFill>
                <a:latin typeface="Open Sans ExtraBold" panose="020B0606030504020204" pitchFamily="34" charset="0"/>
                <a:ea typeface="Open Sans ExtraBold" panose="020B0606030504020204" pitchFamily="34" charset="0"/>
                <a:cs typeface="Open Sans ExtraBold" panose="020B0606030504020204" pitchFamily="34" charset="0"/>
              </a:rPr>
              <a:t>Agreement - Sample</a:t>
            </a:r>
          </a:p>
        </p:txBody>
      </p:sp>
    </p:spTree>
    <p:extLst>
      <p:ext uri="{BB962C8B-B14F-4D97-AF65-F5344CB8AC3E}">
        <p14:creationId xmlns:p14="http://schemas.microsoft.com/office/powerpoint/2010/main" val="3225095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feld 15">
            <a:extLst>
              <a:ext uri="{FF2B5EF4-FFF2-40B4-BE49-F238E27FC236}">
                <a16:creationId xmlns:a16="http://schemas.microsoft.com/office/drawing/2014/main" id="{68CFDAD3-097A-F74B-99CC-2DF5B8B9A491}"/>
              </a:ext>
            </a:extLst>
          </p:cNvPr>
          <p:cNvSpPr txBox="1"/>
          <p:nvPr/>
        </p:nvSpPr>
        <p:spPr>
          <a:xfrm>
            <a:off x="550863" y="2136673"/>
            <a:ext cx="11269662" cy="3699218"/>
          </a:xfrm>
          <a:prstGeom prst="rect">
            <a:avLst/>
          </a:prstGeom>
          <a:noFill/>
        </p:spPr>
        <p:txBody>
          <a:bodyPr wrap="square" numCol="1" spcCol="720000" rtlCol="0">
            <a:spAutoFit/>
          </a:bodyPr>
          <a:lstStyle/>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Initial phase to constitute the Tribunal</a:t>
            </a:r>
          </a:p>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Case management</a:t>
            </a:r>
          </a:p>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Written Submissions</a:t>
            </a:r>
          </a:p>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(Jurisdictional Phase)</a:t>
            </a:r>
          </a:p>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Document production</a:t>
            </a:r>
          </a:p>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Hearing and Witness examination</a:t>
            </a:r>
          </a:p>
          <a:p>
            <a:pPr marL="285750" indent="-285750">
              <a:lnSpc>
                <a:spcPct val="140000"/>
              </a:lnSpc>
              <a:spcAft>
                <a:spcPts val="600"/>
              </a:spcAft>
              <a:buClr>
                <a:schemeClr val="accent1"/>
              </a:buClr>
              <a:buSzPct val="100000"/>
              <a:buFont typeface="Arial" panose="020B0604020202020204" pitchFamily="34" charset="0"/>
              <a:buChar char="•"/>
            </a:pPr>
            <a:endParaRPr lang="en-US" sz="1600" dirty="0">
              <a:latin typeface="Open Sans" panose="020B0606030504020204" pitchFamily="34" charset="0"/>
              <a:ea typeface="Open Sans" panose="020B0606030504020204" pitchFamily="34" charset="0"/>
              <a:cs typeface="Open Sans" panose="020B0606030504020204" pitchFamily="34" charset="0"/>
            </a:endParaRPr>
          </a:p>
          <a:p>
            <a:pPr marL="285750" indent="-285750">
              <a:lnSpc>
                <a:spcPct val="140000"/>
              </a:lnSpc>
              <a:spcAft>
                <a:spcPts val="600"/>
              </a:spcAft>
              <a:buClr>
                <a:schemeClr val="accent1"/>
              </a:buClr>
              <a:buSzPct val="100000"/>
              <a:buFont typeface="Arial" panose="020B0604020202020204" pitchFamily="34" charset="0"/>
              <a:buChar char="•"/>
            </a:pPr>
            <a:endParaRPr lang="en-US" sz="1600" dirty="0">
              <a:latin typeface="Open Sans" panose="020B0606030504020204" pitchFamily="34" charset="0"/>
              <a:ea typeface="Open Sans" panose="020B0606030504020204" pitchFamily="34" charset="0"/>
              <a:cs typeface="Open Sans" panose="020B0606030504020204" pitchFamily="34" charset="0"/>
            </a:endParaRPr>
          </a:p>
          <a:p>
            <a:pPr>
              <a:lnSpc>
                <a:spcPct val="140000"/>
              </a:lnSpc>
              <a:buClr>
                <a:schemeClr val="accent1"/>
              </a:buClr>
              <a:buSzPct val="100000"/>
            </a:pPr>
            <a:endParaRPr lang="en-US"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26" name="Textfeld 25">
            <a:extLst>
              <a:ext uri="{FF2B5EF4-FFF2-40B4-BE49-F238E27FC236}">
                <a16:creationId xmlns:a16="http://schemas.microsoft.com/office/drawing/2014/main" id="{97DF021C-0A53-324D-B994-84E82CF0B5EA}"/>
              </a:ext>
            </a:extLst>
          </p:cNvPr>
          <p:cNvSpPr txBox="1"/>
          <p:nvPr/>
        </p:nvSpPr>
        <p:spPr>
          <a:xfrm>
            <a:off x="550863" y="1231874"/>
            <a:ext cx="5761160" cy="540533"/>
          </a:xfrm>
          <a:prstGeom prst="rect">
            <a:avLst/>
          </a:prstGeom>
          <a:noFill/>
        </p:spPr>
        <p:txBody>
          <a:bodyPr wrap="square" rtlCol="0" anchor="b">
            <a:spAutoFit/>
          </a:bodyPr>
          <a:lstStyle/>
          <a:p>
            <a:pPr>
              <a:lnSpc>
                <a:spcPct val="110000"/>
              </a:lnSpc>
            </a:pPr>
            <a:r>
              <a:rPr lang="en-US" sz="2800" b="1" spc="150" dirty="0">
                <a:solidFill>
                  <a:schemeClr val="accent3"/>
                </a:solidFill>
                <a:latin typeface="Open Sans ExtraBold" panose="020B0606030504020204" pitchFamily="34" charset="0"/>
                <a:ea typeface="Open Sans ExtraBold" panose="020B0606030504020204" pitchFamily="34" charset="0"/>
                <a:cs typeface="Open Sans ExtraBold" panose="020B0606030504020204" pitchFamily="34" charset="0"/>
              </a:rPr>
              <a:t>Arbitration Proceedings</a:t>
            </a:r>
          </a:p>
        </p:txBody>
      </p:sp>
    </p:spTree>
    <p:extLst>
      <p:ext uri="{BB962C8B-B14F-4D97-AF65-F5344CB8AC3E}">
        <p14:creationId xmlns:p14="http://schemas.microsoft.com/office/powerpoint/2010/main" val="673081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feld 15">
            <a:extLst>
              <a:ext uri="{FF2B5EF4-FFF2-40B4-BE49-F238E27FC236}">
                <a16:creationId xmlns:a16="http://schemas.microsoft.com/office/drawing/2014/main" id="{68CFDAD3-097A-F74B-99CC-2DF5B8B9A491}"/>
              </a:ext>
            </a:extLst>
          </p:cNvPr>
          <p:cNvSpPr txBox="1"/>
          <p:nvPr/>
        </p:nvSpPr>
        <p:spPr>
          <a:xfrm>
            <a:off x="550863" y="2136673"/>
            <a:ext cx="11269662" cy="2012602"/>
          </a:xfrm>
          <a:prstGeom prst="rect">
            <a:avLst/>
          </a:prstGeom>
          <a:noFill/>
        </p:spPr>
        <p:txBody>
          <a:bodyPr wrap="square" numCol="1" spcCol="720000" rtlCol="0">
            <a:spAutoFit/>
          </a:bodyPr>
          <a:lstStyle/>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Fancy word for a judgment in arbitration</a:t>
            </a:r>
          </a:p>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Usually no appeal</a:t>
            </a:r>
          </a:p>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Possibility to set aside award by court (only for procedural and some other errors)</a:t>
            </a:r>
          </a:p>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Cross-border enforcement under New York Convention</a:t>
            </a:r>
            <a:endParaRPr lang="cs-CZ" sz="1600" dirty="0">
              <a:latin typeface="Open Sans" panose="020B0606030504020204" pitchFamily="34" charset="0"/>
              <a:ea typeface="Open Sans" panose="020B0606030504020204" pitchFamily="34" charset="0"/>
              <a:cs typeface="Open Sans" panose="020B0606030504020204" pitchFamily="34" charset="0"/>
            </a:endParaRPr>
          </a:p>
          <a:p>
            <a:pPr>
              <a:lnSpc>
                <a:spcPct val="140000"/>
              </a:lnSpc>
              <a:buClr>
                <a:schemeClr val="accent1"/>
              </a:buClr>
              <a:buSzPct val="100000"/>
            </a:pPr>
            <a:endParaRPr lang="en-US"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26" name="Textfeld 25">
            <a:extLst>
              <a:ext uri="{FF2B5EF4-FFF2-40B4-BE49-F238E27FC236}">
                <a16:creationId xmlns:a16="http://schemas.microsoft.com/office/drawing/2014/main" id="{97DF021C-0A53-324D-B994-84E82CF0B5EA}"/>
              </a:ext>
            </a:extLst>
          </p:cNvPr>
          <p:cNvSpPr txBox="1"/>
          <p:nvPr/>
        </p:nvSpPr>
        <p:spPr>
          <a:xfrm>
            <a:off x="550863" y="1231874"/>
            <a:ext cx="5545137" cy="540533"/>
          </a:xfrm>
          <a:prstGeom prst="rect">
            <a:avLst/>
          </a:prstGeom>
          <a:noFill/>
        </p:spPr>
        <p:txBody>
          <a:bodyPr wrap="square" rtlCol="0" anchor="b">
            <a:spAutoFit/>
          </a:bodyPr>
          <a:lstStyle/>
          <a:p>
            <a:pPr>
              <a:lnSpc>
                <a:spcPct val="110000"/>
              </a:lnSpc>
            </a:pPr>
            <a:r>
              <a:rPr lang="en-US" sz="2800" b="1" spc="150" dirty="0">
                <a:solidFill>
                  <a:schemeClr val="accent3"/>
                </a:solidFill>
                <a:latin typeface="Open Sans ExtraBold" panose="020B0606030504020204" pitchFamily="34" charset="0"/>
                <a:ea typeface="Open Sans ExtraBold" panose="020B0606030504020204" pitchFamily="34" charset="0"/>
                <a:cs typeface="Open Sans ExtraBold" panose="020B0606030504020204" pitchFamily="34" charset="0"/>
              </a:rPr>
              <a:t>Award</a:t>
            </a:r>
          </a:p>
        </p:txBody>
      </p:sp>
    </p:spTree>
    <p:extLst>
      <p:ext uri="{BB962C8B-B14F-4D97-AF65-F5344CB8AC3E}">
        <p14:creationId xmlns:p14="http://schemas.microsoft.com/office/powerpoint/2010/main" val="1697895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feld 15">
            <a:extLst>
              <a:ext uri="{FF2B5EF4-FFF2-40B4-BE49-F238E27FC236}">
                <a16:creationId xmlns:a16="http://schemas.microsoft.com/office/drawing/2014/main" id="{68CFDAD3-097A-F74B-99CC-2DF5B8B9A491}"/>
              </a:ext>
            </a:extLst>
          </p:cNvPr>
          <p:cNvSpPr txBox="1"/>
          <p:nvPr/>
        </p:nvSpPr>
        <p:spPr>
          <a:xfrm>
            <a:off x="550863" y="2136673"/>
            <a:ext cx="11269662" cy="2434256"/>
          </a:xfrm>
          <a:prstGeom prst="rect">
            <a:avLst/>
          </a:prstGeom>
          <a:noFill/>
        </p:spPr>
        <p:txBody>
          <a:bodyPr wrap="square" numCol="1" spcCol="720000" rtlCol="0">
            <a:spAutoFit/>
          </a:bodyPr>
          <a:lstStyle/>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Expertise of arbitrators</a:t>
            </a:r>
          </a:p>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Neutrality</a:t>
            </a:r>
          </a:p>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Lack of substantive appeal</a:t>
            </a:r>
          </a:p>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Enforcement</a:t>
            </a:r>
          </a:p>
          <a:p>
            <a:pPr marL="285750" indent="-285750">
              <a:lnSpc>
                <a:spcPct val="140000"/>
              </a:lnSpc>
              <a:spcAft>
                <a:spcPts val="600"/>
              </a:spcAft>
              <a:buClr>
                <a:schemeClr val="accent1"/>
              </a:buClr>
              <a:buSzPct val="10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Confidentiality</a:t>
            </a:r>
          </a:p>
          <a:p>
            <a:pPr>
              <a:lnSpc>
                <a:spcPct val="140000"/>
              </a:lnSpc>
              <a:buClr>
                <a:schemeClr val="accent1"/>
              </a:buClr>
              <a:buSzPct val="100000"/>
            </a:pPr>
            <a:endParaRPr lang="en-US"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26" name="Textfeld 25">
            <a:extLst>
              <a:ext uri="{FF2B5EF4-FFF2-40B4-BE49-F238E27FC236}">
                <a16:creationId xmlns:a16="http://schemas.microsoft.com/office/drawing/2014/main" id="{97DF021C-0A53-324D-B994-84E82CF0B5EA}"/>
              </a:ext>
            </a:extLst>
          </p:cNvPr>
          <p:cNvSpPr txBox="1"/>
          <p:nvPr/>
        </p:nvSpPr>
        <p:spPr>
          <a:xfrm>
            <a:off x="550863" y="1231874"/>
            <a:ext cx="5545137" cy="540533"/>
          </a:xfrm>
          <a:prstGeom prst="rect">
            <a:avLst/>
          </a:prstGeom>
          <a:noFill/>
        </p:spPr>
        <p:txBody>
          <a:bodyPr wrap="square" rtlCol="0" anchor="b">
            <a:spAutoFit/>
          </a:bodyPr>
          <a:lstStyle/>
          <a:p>
            <a:pPr>
              <a:lnSpc>
                <a:spcPct val="110000"/>
              </a:lnSpc>
            </a:pPr>
            <a:r>
              <a:rPr lang="en-US" sz="2800" b="1" spc="150" dirty="0">
                <a:solidFill>
                  <a:schemeClr val="accent3"/>
                </a:solidFill>
                <a:latin typeface="Open Sans ExtraBold" panose="020B0606030504020204" pitchFamily="34" charset="0"/>
                <a:ea typeface="Open Sans ExtraBold" panose="020B0606030504020204" pitchFamily="34" charset="0"/>
                <a:cs typeface="Open Sans ExtraBold" panose="020B0606030504020204" pitchFamily="34" charset="0"/>
              </a:rPr>
              <a:t>Benefits of Arbitration?</a:t>
            </a:r>
          </a:p>
        </p:txBody>
      </p:sp>
    </p:spTree>
    <p:extLst>
      <p:ext uri="{BB962C8B-B14F-4D97-AF65-F5344CB8AC3E}">
        <p14:creationId xmlns:p14="http://schemas.microsoft.com/office/powerpoint/2010/main" val="3724676203"/>
      </p:ext>
    </p:extLst>
  </p:cSld>
  <p:clrMapOvr>
    <a:masterClrMapping/>
  </p:clrMapOvr>
</p:sld>
</file>

<file path=ppt/theme/theme1.xml><?xml version="1.0" encoding="utf-8"?>
<a:theme xmlns:a="http://schemas.openxmlformats.org/drawingml/2006/main" name="Office">
  <a:themeElements>
    <a:clrScheme name="ZFZ Colors">
      <a:dk1>
        <a:srgbClr val="495156"/>
      </a:dk1>
      <a:lt1>
        <a:srgbClr val="FFFFFF"/>
      </a:lt1>
      <a:dk2>
        <a:srgbClr val="153464"/>
      </a:dk2>
      <a:lt2>
        <a:srgbClr val="E7E6E6"/>
      </a:lt2>
      <a:accent1>
        <a:srgbClr val="FF6C2B"/>
      </a:accent1>
      <a:accent2>
        <a:srgbClr val="4193D3"/>
      </a:accent2>
      <a:accent3>
        <a:srgbClr val="1E4B8D"/>
      </a:accent3>
      <a:accent4>
        <a:srgbClr val="153464"/>
      </a:accent4>
      <a:accent5>
        <a:srgbClr val="89877F"/>
      </a:accent5>
      <a:accent6>
        <a:srgbClr val="CACDC6"/>
      </a:accent6>
      <a:hlink>
        <a:srgbClr val="EDEAEA"/>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ZFZ-PPT-Template-16to9-full" id="{48BD61B6-1BEA-4D01-8965-65145EE15756}" vid="{02FB2A65-B519-4587-B1C2-73AE5A8F0E7B}"/>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8FECA51B792AF43BA0CED712C5AFF1F" ma:contentTypeVersion="12" ma:contentTypeDescription="Create a new document." ma:contentTypeScope="" ma:versionID="600a6ddda827f85bcaebf9453f116d43">
  <xsd:schema xmlns:xsd="http://www.w3.org/2001/XMLSchema" xmlns:xs="http://www.w3.org/2001/XMLSchema" xmlns:p="http://schemas.microsoft.com/office/2006/metadata/properties" xmlns:ns2="883b2345-4434-4e63-ba85-558a2a82f908" xmlns:ns3="603cd31a-2ac9-47f6-9295-aae2b664ccdd" targetNamespace="http://schemas.microsoft.com/office/2006/metadata/properties" ma:root="true" ma:fieldsID="996c38feffb21e4a70f26c7d40cd3dca" ns2:_="" ns3:_="">
    <xsd:import namespace="883b2345-4434-4e63-ba85-558a2a82f908"/>
    <xsd:import namespace="603cd31a-2ac9-47f6-9295-aae2b664ccd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3b2345-4434-4e63-ba85-558a2a82f9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03cd31a-2ac9-47f6-9295-aae2b664ccd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D1D810-0D68-4337-8ADC-B7DD50DBC3BF}">
  <ds:schemaRefs>
    <ds:schemaRef ds:uri="603cd31a-2ac9-47f6-9295-aae2b664ccdd"/>
    <ds:schemaRef ds:uri="http://purl.org/dc/terms/"/>
    <ds:schemaRef ds:uri="http://schemas.openxmlformats.org/package/2006/metadata/core-properties"/>
    <ds:schemaRef ds:uri="http://schemas.microsoft.com/office/2006/documentManagement/types"/>
    <ds:schemaRef ds:uri="883b2345-4434-4e63-ba85-558a2a82f908"/>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8A9582CC-102E-4324-8A5B-9FEAE8D8690B}">
  <ds:schemaRefs>
    <ds:schemaRef ds:uri="http://schemas.microsoft.com/sharepoint/v3/contenttype/forms"/>
  </ds:schemaRefs>
</ds:datastoreItem>
</file>

<file path=customXml/itemProps3.xml><?xml version="1.0" encoding="utf-8"?>
<ds:datastoreItem xmlns:ds="http://schemas.openxmlformats.org/officeDocument/2006/customXml" ds:itemID="{F663FD3C-B303-438F-98EC-F93A81CCB3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3b2345-4434-4e63-ba85-558a2a82f908"/>
    <ds:schemaRef ds:uri="603cd31a-2ac9-47f6-9295-aae2b664cc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392</Words>
  <Application>Microsoft Office PowerPoint</Application>
  <PresentationFormat>Širokoúhlá obrazovka</PresentationFormat>
  <Paragraphs>66</Paragraphs>
  <Slides>11</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11</vt:i4>
      </vt:variant>
    </vt:vector>
  </HeadingPairs>
  <TitlesOfParts>
    <vt:vector size="19" baseType="lpstr">
      <vt:lpstr>Arial</vt:lpstr>
      <vt:lpstr>Calibri</vt:lpstr>
      <vt:lpstr>Calibri Light</vt:lpstr>
      <vt:lpstr>Open Sans</vt:lpstr>
      <vt:lpstr>Open Sans ExtraBold</vt:lpstr>
      <vt:lpstr>Open Sans Light</vt:lpstr>
      <vt:lpstr>Open Sans SemiBold</vt:lpstr>
      <vt:lpstr>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Agentur Kraftwerk</dc:creator>
  <cp:lastModifiedBy>Uzivatel</cp:lastModifiedBy>
  <cp:revision>71</cp:revision>
  <cp:lastPrinted>2020-08-18T12:40:09Z</cp:lastPrinted>
  <dcterms:created xsi:type="dcterms:W3CDTF">2020-08-18T12:17:09Z</dcterms:created>
  <dcterms:modified xsi:type="dcterms:W3CDTF">2024-04-24T11:55:49Z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0x01010018FECA51B792AF43BA0CED712C5AFF1F</vt:lpwstr>
  </property>
</Properties>
</file>