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76"/>
  </p:notesMasterIdLst>
  <p:sldIdLst>
    <p:sldId id="256" r:id="rId2"/>
    <p:sldId id="260" r:id="rId3"/>
    <p:sldId id="261" r:id="rId4"/>
    <p:sldId id="364" r:id="rId5"/>
    <p:sldId id="263" r:id="rId6"/>
    <p:sldId id="264" r:id="rId7"/>
    <p:sldId id="265" r:id="rId8"/>
    <p:sldId id="360" r:id="rId9"/>
    <p:sldId id="267" r:id="rId10"/>
    <p:sldId id="365" r:id="rId11"/>
    <p:sldId id="362" r:id="rId12"/>
    <p:sldId id="268" r:id="rId13"/>
    <p:sldId id="269" r:id="rId14"/>
    <p:sldId id="270" r:id="rId15"/>
    <p:sldId id="272" r:id="rId16"/>
    <p:sldId id="273" r:id="rId17"/>
    <p:sldId id="412" r:id="rId18"/>
    <p:sldId id="275" r:id="rId19"/>
    <p:sldId id="277" r:id="rId20"/>
    <p:sldId id="281" r:id="rId21"/>
    <p:sldId id="367" r:id="rId22"/>
    <p:sldId id="368" r:id="rId23"/>
    <p:sldId id="290" r:id="rId24"/>
    <p:sldId id="359" r:id="rId25"/>
    <p:sldId id="282" r:id="rId26"/>
    <p:sldId id="353" r:id="rId27"/>
    <p:sldId id="369" r:id="rId28"/>
    <p:sldId id="354" r:id="rId29"/>
    <p:sldId id="355" r:id="rId30"/>
    <p:sldId id="356" r:id="rId31"/>
    <p:sldId id="357" r:id="rId32"/>
    <p:sldId id="358" r:id="rId33"/>
    <p:sldId id="352" r:id="rId34"/>
    <p:sldId id="301" r:id="rId35"/>
    <p:sldId id="372" r:id="rId36"/>
    <p:sldId id="373" r:id="rId37"/>
    <p:sldId id="374" r:id="rId38"/>
    <p:sldId id="375" r:id="rId39"/>
    <p:sldId id="376" r:id="rId40"/>
    <p:sldId id="377" r:id="rId41"/>
    <p:sldId id="378" r:id="rId42"/>
    <p:sldId id="379" r:id="rId43"/>
    <p:sldId id="380" r:id="rId44"/>
    <p:sldId id="381" r:id="rId45"/>
    <p:sldId id="382" r:id="rId46"/>
    <p:sldId id="383" r:id="rId47"/>
    <p:sldId id="384" r:id="rId48"/>
    <p:sldId id="385" r:id="rId49"/>
    <p:sldId id="386" r:id="rId50"/>
    <p:sldId id="387" r:id="rId51"/>
    <p:sldId id="388" r:id="rId52"/>
    <p:sldId id="389" r:id="rId53"/>
    <p:sldId id="390" r:id="rId54"/>
    <p:sldId id="391" r:id="rId55"/>
    <p:sldId id="392" r:id="rId56"/>
    <p:sldId id="393" r:id="rId57"/>
    <p:sldId id="394" r:id="rId58"/>
    <p:sldId id="395" r:id="rId59"/>
    <p:sldId id="396" r:id="rId60"/>
    <p:sldId id="397" r:id="rId61"/>
    <p:sldId id="398" r:id="rId62"/>
    <p:sldId id="399" r:id="rId63"/>
    <p:sldId id="400" r:id="rId64"/>
    <p:sldId id="401" r:id="rId65"/>
    <p:sldId id="402" r:id="rId66"/>
    <p:sldId id="403" r:id="rId67"/>
    <p:sldId id="404" r:id="rId68"/>
    <p:sldId id="405" r:id="rId69"/>
    <p:sldId id="406" r:id="rId70"/>
    <p:sldId id="407" r:id="rId71"/>
    <p:sldId id="408" r:id="rId72"/>
    <p:sldId id="409" r:id="rId73"/>
    <p:sldId id="411" r:id="rId74"/>
    <p:sldId id="410" r:id="rId75"/>
  </p:sldIdLst>
  <p:sldSz cx="12192000" cy="6858000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0" autoAdjust="0"/>
    <p:restoredTop sz="94660"/>
  </p:normalViewPr>
  <p:slideViewPr>
    <p:cSldViewPr>
      <p:cViewPr varScale="1">
        <p:scale>
          <a:sx n="109" d="100"/>
          <a:sy n="109" d="100"/>
        </p:scale>
        <p:origin x="702" y="144"/>
      </p:cViewPr>
      <p:guideLst>
        <p:guide orient="horz" pos="2160"/>
        <p:guide pos="384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70213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3884613" y="0"/>
            <a:ext cx="2970212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cs-CZ" altLang="cs-CZ"/>
              <a:t>9.11.2012</a:t>
            </a:r>
          </a:p>
        </p:txBody>
      </p:sp>
      <p:sp>
        <p:nvSpPr>
          <p:cNvPr id="110597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2588" y="685800"/>
            <a:ext cx="6091237" cy="34274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cs-CZ" altLang="cs-CZ" noProof="0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8685213"/>
            <a:ext cx="2970213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fld id="{7ED298D6-6903-4C67-80AF-425D22CAEB9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76041085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3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200">
                <a:solidFill>
                  <a:srgbClr val="000000"/>
                </a:solidFill>
              </a:rPr>
              <a:t>9.11.2012</a:t>
            </a:r>
          </a:p>
        </p:txBody>
      </p:sp>
      <p:sp>
        <p:nvSpPr>
          <p:cNvPr id="111619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A7DBFE2-4DFC-4A2A-BEE5-57708C90BD9F}" type="slidenum">
              <a:rPr lang="cs-CZ" altLang="cs-CZ" sz="1200">
                <a:solidFill>
                  <a:srgbClr val="000000"/>
                </a:solidFill>
              </a:rPr>
              <a:pPr eaLnBrk="1" hangingPunct="1"/>
              <a:t>1</a:t>
            </a:fld>
            <a:endParaRPr lang="cs-CZ" altLang="cs-CZ" sz="1200">
              <a:solidFill>
                <a:srgbClr val="000000"/>
              </a:solidFill>
            </a:endParaRPr>
          </a:p>
        </p:txBody>
      </p:sp>
      <p:sp>
        <p:nvSpPr>
          <p:cNvPr id="11162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162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3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200">
                <a:solidFill>
                  <a:srgbClr val="000000"/>
                </a:solidFill>
              </a:rPr>
              <a:t>9.11.2012</a:t>
            </a:r>
          </a:p>
        </p:txBody>
      </p:sp>
      <p:sp>
        <p:nvSpPr>
          <p:cNvPr id="125955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AF95538-CF04-4F41-B7E9-6C7FE8D908A8}" type="slidenum">
              <a:rPr lang="cs-CZ" altLang="cs-CZ" sz="1200">
                <a:solidFill>
                  <a:srgbClr val="000000"/>
                </a:solidFill>
              </a:rPr>
              <a:pPr eaLnBrk="1" hangingPunct="1"/>
              <a:t>14</a:t>
            </a:fld>
            <a:endParaRPr lang="cs-CZ" altLang="cs-CZ" sz="1200">
              <a:solidFill>
                <a:srgbClr val="000000"/>
              </a:solidFill>
            </a:endParaRPr>
          </a:p>
        </p:txBody>
      </p:sp>
      <p:sp>
        <p:nvSpPr>
          <p:cNvPr id="12595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595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3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200">
                <a:solidFill>
                  <a:srgbClr val="000000"/>
                </a:solidFill>
              </a:rPr>
              <a:t>9.11.2012</a:t>
            </a:r>
          </a:p>
        </p:txBody>
      </p:sp>
      <p:sp>
        <p:nvSpPr>
          <p:cNvPr id="128003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D7E7AAD-B488-4129-9359-E0768D7DD167}" type="slidenum">
              <a:rPr lang="cs-CZ" altLang="cs-CZ" sz="1200">
                <a:solidFill>
                  <a:srgbClr val="000000"/>
                </a:solidFill>
              </a:rPr>
              <a:pPr eaLnBrk="1" hangingPunct="1"/>
              <a:t>15</a:t>
            </a:fld>
            <a:endParaRPr lang="cs-CZ" altLang="cs-CZ" sz="1200">
              <a:solidFill>
                <a:srgbClr val="000000"/>
              </a:solidFill>
            </a:endParaRPr>
          </a:p>
        </p:txBody>
      </p:sp>
      <p:sp>
        <p:nvSpPr>
          <p:cNvPr id="12800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800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3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200">
                <a:solidFill>
                  <a:srgbClr val="000000"/>
                </a:solidFill>
              </a:rPr>
              <a:t>9.11.2012</a:t>
            </a:r>
          </a:p>
        </p:txBody>
      </p:sp>
      <p:sp>
        <p:nvSpPr>
          <p:cNvPr id="129027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B3440DD-18A7-48E6-B404-BDE5454D418B}" type="slidenum">
              <a:rPr lang="cs-CZ" altLang="cs-CZ" sz="1200">
                <a:solidFill>
                  <a:srgbClr val="000000"/>
                </a:solidFill>
              </a:rPr>
              <a:pPr eaLnBrk="1" hangingPunct="1"/>
              <a:t>16</a:t>
            </a:fld>
            <a:endParaRPr lang="cs-CZ" altLang="cs-CZ" sz="1200">
              <a:solidFill>
                <a:srgbClr val="000000"/>
              </a:solidFill>
            </a:endParaRPr>
          </a:p>
        </p:txBody>
      </p:sp>
      <p:sp>
        <p:nvSpPr>
          <p:cNvPr id="12902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902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3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200">
                <a:solidFill>
                  <a:srgbClr val="000000"/>
                </a:solidFill>
              </a:rPr>
              <a:t>9.11.2012</a:t>
            </a:r>
          </a:p>
        </p:txBody>
      </p:sp>
      <p:sp>
        <p:nvSpPr>
          <p:cNvPr id="131075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0BEF399-2B0A-4FC9-9927-0F0394F5E73B}" type="slidenum">
              <a:rPr lang="cs-CZ" altLang="cs-CZ" sz="1200">
                <a:solidFill>
                  <a:srgbClr val="000000"/>
                </a:solidFill>
              </a:rPr>
              <a:pPr eaLnBrk="1" hangingPunct="1"/>
              <a:t>18</a:t>
            </a:fld>
            <a:endParaRPr lang="cs-CZ" altLang="cs-CZ" sz="1200">
              <a:solidFill>
                <a:srgbClr val="000000"/>
              </a:solidFill>
            </a:endParaRPr>
          </a:p>
        </p:txBody>
      </p:sp>
      <p:sp>
        <p:nvSpPr>
          <p:cNvPr id="13107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107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3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200">
                <a:solidFill>
                  <a:srgbClr val="000000"/>
                </a:solidFill>
              </a:rPr>
              <a:t>9.11.2012</a:t>
            </a:r>
          </a:p>
        </p:txBody>
      </p:sp>
      <p:sp>
        <p:nvSpPr>
          <p:cNvPr id="133123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E527CD3-420E-477B-ABD1-C8D5A01F0C4C}" type="slidenum">
              <a:rPr lang="cs-CZ" altLang="cs-CZ" sz="1200">
                <a:solidFill>
                  <a:srgbClr val="000000"/>
                </a:solidFill>
              </a:rPr>
              <a:pPr eaLnBrk="1" hangingPunct="1"/>
              <a:t>19</a:t>
            </a:fld>
            <a:endParaRPr lang="cs-CZ" altLang="cs-CZ" sz="1200">
              <a:solidFill>
                <a:srgbClr val="000000"/>
              </a:solidFill>
            </a:endParaRPr>
          </a:p>
        </p:txBody>
      </p:sp>
      <p:sp>
        <p:nvSpPr>
          <p:cNvPr id="13312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2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3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200">
                <a:solidFill>
                  <a:srgbClr val="000000"/>
                </a:solidFill>
              </a:rPr>
              <a:t>9.11.2012</a:t>
            </a:r>
          </a:p>
        </p:txBody>
      </p:sp>
      <p:sp>
        <p:nvSpPr>
          <p:cNvPr id="137219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1BEDF64-AA8F-4EF4-90C1-ABC486639066}" type="slidenum">
              <a:rPr lang="cs-CZ" altLang="cs-CZ" sz="1200">
                <a:solidFill>
                  <a:srgbClr val="000000"/>
                </a:solidFill>
              </a:rPr>
              <a:pPr eaLnBrk="1" hangingPunct="1"/>
              <a:t>20</a:t>
            </a:fld>
            <a:endParaRPr lang="cs-CZ" altLang="cs-CZ" sz="1200">
              <a:solidFill>
                <a:srgbClr val="000000"/>
              </a:solidFill>
            </a:endParaRPr>
          </a:p>
        </p:txBody>
      </p:sp>
      <p:sp>
        <p:nvSpPr>
          <p:cNvPr id="13722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722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3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200">
                <a:solidFill>
                  <a:srgbClr val="000000"/>
                </a:solidFill>
              </a:rPr>
              <a:t>9.11.2012</a:t>
            </a:r>
          </a:p>
        </p:txBody>
      </p:sp>
      <p:sp>
        <p:nvSpPr>
          <p:cNvPr id="146435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9997D7E-6D11-4358-AC49-F88E2CCAEBBE}" type="slidenum">
              <a:rPr lang="cs-CZ" altLang="cs-CZ" sz="1200">
                <a:solidFill>
                  <a:srgbClr val="000000"/>
                </a:solidFill>
              </a:rPr>
              <a:pPr eaLnBrk="1" hangingPunct="1"/>
              <a:t>23</a:t>
            </a:fld>
            <a:endParaRPr lang="cs-CZ" altLang="cs-CZ" sz="1200">
              <a:solidFill>
                <a:srgbClr val="000000"/>
              </a:solidFill>
            </a:endParaRPr>
          </a:p>
        </p:txBody>
      </p:sp>
      <p:sp>
        <p:nvSpPr>
          <p:cNvPr id="14643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643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3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200">
                <a:solidFill>
                  <a:srgbClr val="000000"/>
                </a:solidFill>
              </a:rPr>
              <a:t>9.11.2012</a:t>
            </a:r>
          </a:p>
        </p:txBody>
      </p:sp>
      <p:sp>
        <p:nvSpPr>
          <p:cNvPr id="138243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50561CE-C501-40B2-BDE1-649FE5FCC4A7}" type="slidenum">
              <a:rPr lang="cs-CZ" altLang="cs-CZ" sz="1200">
                <a:solidFill>
                  <a:srgbClr val="000000"/>
                </a:solidFill>
              </a:rPr>
              <a:pPr eaLnBrk="1" hangingPunct="1"/>
              <a:t>25</a:t>
            </a:fld>
            <a:endParaRPr lang="cs-CZ" altLang="cs-CZ" sz="1200">
              <a:solidFill>
                <a:srgbClr val="000000"/>
              </a:solidFill>
            </a:endParaRPr>
          </a:p>
        </p:txBody>
      </p:sp>
      <p:sp>
        <p:nvSpPr>
          <p:cNvPr id="13824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824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3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200">
                <a:solidFill>
                  <a:srgbClr val="000000"/>
                </a:solidFill>
              </a:rPr>
              <a:t>9.11.2012</a:t>
            </a:r>
          </a:p>
        </p:txBody>
      </p:sp>
      <p:sp>
        <p:nvSpPr>
          <p:cNvPr id="157699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9C2BE35-A2A1-4142-8CBB-480BF8243444}" type="slidenum">
              <a:rPr lang="cs-CZ" altLang="cs-CZ" sz="1200">
                <a:solidFill>
                  <a:srgbClr val="000000"/>
                </a:solidFill>
              </a:rPr>
              <a:pPr eaLnBrk="1" hangingPunct="1"/>
              <a:t>34</a:t>
            </a:fld>
            <a:endParaRPr lang="cs-CZ" altLang="cs-CZ" sz="1200">
              <a:solidFill>
                <a:srgbClr val="000000"/>
              </a:solidFill>
            </a:endParaRPr>
          </a:p>
        </p:txBody>
      </p:sp>
      <p:sp>
        <p:nvSpPr>
          <p:cNvPr id="15770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770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3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200">
                <a:solidFill>
                  <a:srgbClr val="000000"/>
                </a:solidFill>
              </a:rPr>
              <a:t>9.11.2012</a:t>
            </a:r>
          </a:p>
        </p:txBody>
      </p:sp>
      <p:sp>
        <p:nvSpPr>
          <p:cNvPr id="147459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A67E521-D52A-4551-95B9-48EAE1607FC3}" type="slidenum">
              <a:rPr lang="cs-CZ" altLang="cs-CZ" sz="1200">
                <a:solidFill>
                  <a:srgbClr val="000000"/>
                </a:solidFill>
              </a:rPr>
              <a:pPr eaLnBrk="1" hangingPunct="1"/>
              <a:t>36</a:t>
            </a:fld>
            <a:endParaRPr lang="cs-CZ" altLang="cs-CZ" sz="1200">
              <a:solidFill>
                <a:srgbClr val="000000"/>
              </a:solidFill>
            </a:endParaRPr>
          </a:p>
        </p:txBody>
      </p:sp>
      <p:sp>
        <p:nvSpPr>
          <p:cNvPr id="14746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746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000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3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200">
                <a:solidFill>
                  <a:srgbClr val="000000"/>
                </a:solidFill>
              </a:rPr>
              <a:t>9.11.2012</a:t>
            </a:r>
          </a:p>
        </p:txBody>
      </p:sp>
      <p:sp>
        <p:nvSpPr>
          <p:cNvPr id="115715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5E8A2AC-272A-44C8-8671-4A778EF50196}" type="slidenum">
              <a:rPr lang="cs-CZ" altLang="cs-CZ" sz="1200">
                <a:solidFill>
                  <a:srgbClr val="000000"/>
                </a:solidFill>
              </a:rPr>
              <a:pPr eaLnBrk="1" hangingPunct="1"/>
              <a:t>2</a:t>
            </a:fld>
            <a:endParaRPr lang="cs-CZ" altLang="cs-CZ" sz="1200">
              <a:solidFill>
                <a:srgbClr val="000000"/>
              </a:solidFill>
            </a:endParaRPr>
          </a:p>
        </p:txBody>
      </p:sp>
      <p:sp>
        <p:nvSpPr>
          <p:cNvPr id="11571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571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3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200">
                <a:solidFill>
                  <a:srgbClr val="000000"/>
                </a:solidFill>
              </a:rPr>
              <a:t>9.11.2012</a:t>
            </a:r>
          </a:p>
        </p:txBody>
      </p:sp>
      <p:sp>
        <p:nvSpPr>
          <p:cNvPr id="156675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D89C8B1-F103-41A4-9D79-9668CA917419}" type="slidenum">
              <a:rPr lang="cs-CZ" altLang="cs-CZ" sz="1200">
                <a:solidFill>
                  <a:srgbClr val="000000"/>
                </a:solidFill>
              </a:rPr>
              <a:pPr eaLnBrk="1" hangingPunct="1"/>
              <a:t>38</a:t>
            </a:fld>
            <a:endParaRPr lang="cs-CZ" altLang="cs-CZ" sz="1200">
              <a:solidFill>
                <a:srgbClr val="000000"/>
              </a:solidFill>
            </a:endParaRPr>
          </a:p>
        </p:txBody>
      </p:sp>
      <p:sp>
        <p:nvSpPr>
          <p:cNvPr id="15667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667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9785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3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200">
                <a:solidFill>
                  <a:srgbClr val="000000"/>
                </a:solidFill>
              </a:rPr>
              <a:t>9.11.2012</a:t>
            </a:r>
          </a:p>
        </p:txBody>
      </p:sp>
      <p:sp>
        <p:nvSpPr>
          <p:cNvPr id="148483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3F9E03B-C318-4E15-9BEA-52D519214DDF}" type="slidenum">
              <a:rPr lang="cs-CZ" altLang="cs-CZ" sz="1200">
                <a:solidFill>
                  <a:srgbClr val="000000"/>
                </a:solidFill>
              </a:rPr>
              <a:pPr eaLnBrk="1" hangingPunct="1"/>
              <a:t>39</a:t>
            </a:fld>
            <a:endParaRPr lang="cs-CZ" altLang="cs-CZ" sz="1200">
              <a:solidFill>
                <a:srgbClr val="000000"/>
              </a:solidFill>
            </a:endParaRPr>
          </a:p>
        </p:txBody>
      </p:sp>
      <p:sp>
        <p:nvSpPr>
          <p:cNvPr id="14848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848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2225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3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200">
                <a:solidFill>
                  <a:srgbClr val="000000"/>
                </a:solidFill>
              </a:rPr>
              <a:t>9.11.2012</a:t>
            </a:r>
          </a:p>
        </p:txBody>
      </p:sp>
      <p:sp>
        <p:nvSpPr>
          <p:cNvPr id="153603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A433A56-B957-4DD1-8532-580EBDD5D7CC}" type="slidenum">
              <a:rPr lang="cs-CZ" altLang="cs-CZ" sz="1200">
                <a:solidFill>
                  <a:srgbClr val="000000"/>
                </a:solidFill>
              </a:rPr>
              <a:pPr eaLnBrk="1" hangingPunct="1"/>
              <a:t>40</a:t>
            </a:fld>
            <a:endParaRPr lang="cs-CZ" altLang="cs-CZ" sz="1200">
              <a:solidFill>
                <a:srgbClr val="000000"/>
              </a:solidFill>
            </a:endParaRPr>
          </a:p>
        </p:txBody>
      </p:sp>
      <p:sp>
        <p:nvSpPr>
          <p:cNvPr id="15360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0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8465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3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200">
                <a:solidFill>
                  <a:srgbClr val="000000"/>
                </a:solidFill>
              </a:rPr>
              <a:t>9.11.2012</a:t>
            </a:r>
          </a:p>
        </p:txBody>
      </p:sp>
      <p:sp>
        <p:nvSpPr>
          <p:cNvPr id="165891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4B76CFE-6E79-46C0-8E36-CB9D8118F4E1}" type="slidenum">
              <a:rPr lang="cs-CZ" altLang="cs-CZ" sz="1200">
                <a:solidFill>
                  <a:srgbClr val="000000"/>
                </a:solidFill>
              </a:rPr>
              <a:pPr eaLnBrk="1" hangingPunct="1"/>
              <a:t>42</a:t>
            </a:fld>
            <a:endParaRPr lang="cs-CZ" altLang="cs-CZ" sz="1200">
              <a:solidFill>
                <a:srgbClr val="000000"/>
              </a:solidFill>
            </a:endParaRPr>
          </a:p>
        </p:txBody>
      </p:sp>
      <p:sp>
        <p:nvSpPr>
          <p:cNvPr id="16589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589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9568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3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200">
                <a:solidFill>
                  <a:srgbClr val="000000"/>
                </a:solidFill>
              </a:rPr>
              <a:t>9.11.2012</a:t>
            </a:r>
          </a:p>
        </p:txBody>
      </p:sp>
      <p:sp>
        <p:nvSpPr>
          <p:cNvPr id="167939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FACEDAE-E39B-4041-80D8-64D25ADCFD1B}" type="slidenum">
              <a:rPr lang="cs-CZ" altLang="cs-CZ" sz="1200">
                <a:solidFill>
                  <a:srgbClr val="000000"/>
                </a:solidFill>
              </a:rPr>
              <a:pPr eaLnBrk="1" hangingPunct="1"/>
              <a:t>48</a:t>
            </a:fld>
            <a:endParaRPr lang="cs-CZ" altLang="cs-CZ" sz="1200">
              <a:solidFill>
                <a:srgbClr val="000000"/>
              </a:solidFill>
            </a:endParaRPr>
          </a:p>
        </p:txBody>
      </p:sp>
      <p:sp>
        <p:nvSpPr>
          <p:cNvPr id="16794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794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4277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3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200">
                <a:solidFill>
                  <a:srgbClr val="000000"/>
                </a:solidFill>
              </a:rPr>
              <a:t>9.11.2012</a:t>
            </a:r>
          </a:p>
        </p:txBody>
      </p:sp>
      <p:sp>
        <p:nvSpPr>
          <p:cNvPr id="169987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6CADC1B-AAC3-4656-AF69-F6828442AB78}" type="slidenum">
              <a:rPr lang="cs-CZ" altLang="cs-CZ" sz="1200">
                <a:solidFill>
                  <a:srgbClr val="000000"/>
                </a:solidFill>
              </a:rPr>
              <a:pPr eaLnBrk="1" hangingPunct="1"/>
              <a:t>49</a:t>
            </a:fld>
            <a:endParaRPr lang="cs-CZ" altLang="cs-CZ" sz="1200">
              <a:solidFill>
                <a:srgbClr val="000000"/>
              </a:solidFill>
            </a:endParaRPr>
          </a:p>
        </p:txBody>
      </p:sp>
      <p:sp>
        <p:nvSpPr>
          <p:cNvPr id="16998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998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3326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3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200">
                <a:solidFill>
                  <a:srgbClr val="000000"/>
                </a:solidFill>
              </a:rPr>
              <a:t>9.11.2012</a:t>
            </a:r>
          </a:p>
        </p:txBody>
      </p:sp>
      <p:sp>
        <p:nvSpPr>
          <p:cNvPr id="171011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7D1C4C1-D3D7-4C6E-A99A-08B5AC650B21}" type="slidenum">
              <a:rPr lang="cs-CZ" altLang="cs-CZ" sz="1200">
                <a:solidFill>
                  <a:srgbClr val="000000"/>
                </a:solidFill>
              </a:rPr>
              <a:pPr eaLnBrk="1" hangingPunct="1"/>
              <a:t>50</a:t>
            </a:fld>
            <a:endParaRPr lang="cs-CZ" altLang="cs-CZ" sz="1200">
              <a:solidFill>
                <a:srgbClr val="000000"/>
              </a:solidFill>
            </a:endParaRPr>
          </a:p>
        </p:txBody>
      </p:sp>
      <p:sp>
        <p:nvSpPr>
          <p:cNvPr id="17101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101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1962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3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200">
                <a:solidFill>
                  <a:srgbClr val="000000"/>
                </a:solidFill>
              </a:rPr>
              <a:t>9.11.2012</a:t>
            </a:r>
          </a:p>
        </p:txBody>
      </p:sp>
      <p:sp>
        <p:nvSpPr>
          <p:cNvPr id="173059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75A3D43-4AA4-4486-940C-0C17AB408622}" type="slidenum">
              <a:rPr lang="cs-CZ" altLang="cs-CZ" sz="1200">
                <a:solidFill>
                  <a:srgbClr val="000000"/>
                </a:solidFill>
              </a:rPr>
              <a:pPr eaLnBrk="1" hangingPunct="1"/>
              <a:t>51</a:t>
            </a:fld>
            <a:endParaRPr lang="cs-CZ" altLang="cs-CZ" sz="1200">
              <a:solidFill>
                <a:srgbClr val="000000"/>
              </a:solidFill>
            </a:endParaRPr>
          </a:p>
        </p:txBody>
      </p:sp>
      <p:sp>
        <p:nvSpPr>
          <p:cNvPr id="17306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306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972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3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200">
                <a:solidFill>
                  <a:srgbClr val="000000"/>
                </a:solidFill>
              </a:rPr>
              <a:t>9.11.2012</a:t>
            </a:r>
          </a:p>
        </p:txBody>
      </p:sp>
      <p:sp>
        <p:nvSpPr>
          <p:cNvPr id="174083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050EC29-C990-41C9-9034-4190E9B1742A}" type="slidenum">
              <a:rPr lang="cs-CZ" altLang="cs-CZ" sz="1200">
                <a:solidFill>
                  <a:srgbClr val="000000"/>
                </a:solidFill>
              </a:rPr>
              <a:pPr eaLnBrk="1" hangingPunct="1"/>
              <a:t>52</a:t>
            </a:fld>
            <a:endParaRPr lang="cs-CZ" altLang="cs-CZ" sz="1200">
              <a:solidFill>
                <a:srgbClr val="000000"/>
              </a:solidFill>
            </a:endParaRPr>
          </a:p>
        </p:txBody>
      </p:sp>
      <p:sp>
        <p:nvSpPr>
          <p:cNvPr id="17408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08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4754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3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200">
                <a:solidFill>
                  <a:srgbClr val="000000"/>
                </a:solidFill>
              </a:rPr>
              <a:t>9.11.2012</a:t>
            </a:r>
          </a:p>
        </p:txBody>
      </p:sp>
      <p:sp>
        <p:nvSpPr>
          <p:cNvPr id="175107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786DFD4-3280-43F1-A6B9-33564562BE68}" type="slidenum">
              <a:rPr lang="cs-CZ" altLang="cs-CZ" sz="1200">
                <a:solidFill>
                  <a:srgbClr val="000000"/>
                </a:solidFill>
              </a:rPr>
              <a:pPr eaLnBrk="1" hangingPunct="1"/>
              <a:t>53</a:t>
            </a:fld>
            <a:endParaRPr lang="cs-CZ" altLang="cs-CZ" sz="1200">
              <a:solidFill>
                <a:srgbClr val="000000"/>
              </a:solidFill>
            </a:endParaRPr>
          </a:p>
        </p:txBody>
      </p:sp>
      <p:sp>
        <p:nvSpPr>
          <p:cNvPr id="17510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510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838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3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200">
                <a:solidFill>
                  <a:srgbClr val="000000"/>
                </a:solidFill>
              </a:rPr>
              <a:t>9.11.2012</a:t>
            </a:r>
          </a:p>
        </p:txBody>
      </p:sp>
      <p:sp>
        <p:nvSpPr>
          <p:cNvPr id="116739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FAE68B9-26A0-4851-990F-B2163A1FC64F}" type="slidenum">
              <a:rPr lang="cs-CZ" altLang="cs-CZ" sz="1200">
                <a:solidFill>
                  <a:srgbClr val="000000"/>
                </a:solidFill>
              </a:rPr>
              <a:pPr eaLnBrk="1" hangingPunct="1"/>
              <a:t>3</a:t>
            </a:fld>
            <a:endParaRPr lang="cs-CZ" altLang="cs-CZ" sz="1200">
              <a:solidFill>
                <a:srgbClr val="000000"/>
              </a:solidFill>
            </a:endParaRPr>
          </a:p>
        </p:txBody>
      </p:sp>
      <p:sp>
        <p:nvSpPr>
          <p:cNvPr id="11674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674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3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200">
                <a:solidFill>
                  <a:srgbClr val="000000"/>
                </a:solidFill>
              </a:rPr>
              <a:t>9.11.2012</a:t>
            </a:r>
          </a:p>
        </p:txBody>
      </p:sp>
      <p:sp>
        <p:nvSpPr>
          <p:cNvPr id="177155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FA3C831-2046-4092-A6DC-E8134C57DAFB}" type="slidenum">
              <a:rPr lang="cs-CZ" altLang="cs-CZ" sz="1200">
                <a:solidFill>
                  <a:srgbClr val="000000"/>
                </a:solidFill>
              </a:rPr>
              <a:pPr eaLnBrk="1" hangingPunct="1"/>
              <a:t>55</a:t>
            </a:fld>
            <a:endParaRPr lang="cs-CZ" altLang="cs-CZ" sz="1200">
              <a:solidFill>
                <a:srgbClr val="000000"/>
              </a:solidFill>
            </a:endParaRPr>
          </a:p>
        </p:txBody>
      </p:sp>
      <p:sp>
        <p:nvSpPr>
          <p:cNvPr id="17715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715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1305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3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200">
                <a:solidFill>
                  <a:srgbClr val="000000"/>
                </a:solidFill>
              </a:rPr>
              <a:t>9.11.2012</a:t>
            </a:r>
          </a:p>
        </p:txBody>
      </p:sp>
      <p:sp>
        <p:nvSpPr>
          <p:cNvPr id="135171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08BBD88-F9AB-42C6-B143-84BA35B60211}" type="slidenum">
              <a:rPr lang="cs-CZ" altLang="cs-CZ" sz="1200">
                <a:solidFill>
                  <a:srgbClr val="000000"/>
                </a:solidFill>
              </a:rPr>
              <a:pPr eaLnBrk="1" hangingPunct="1"/>
              <a:t>57</a:t>
            </a:fld>
            <a:endParaRPr lang="cs-CZ" altLang="cs-CZ" sz="1200">
              <a:solidFill>
                <a:srgbClr val="000000"/>
              </a:solidFill>
            </a:endParaRPr>
          </a:p>
        </p:txBody>
      </p:sp>
      <p:sp>
        <p:nvSpPr>
          <p:cNvPr id="13517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517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6910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3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200">
                <a:solidFill>
                  <a:srgbClr val="000000"/>
                </a:solidFill>
              </a:rPr>
              <a:t>9.11.2012</a:t>
            </a:r>
          </a:p>
        </p:txBody>
      </p:sp>
      <p:sp>
        <p:nvSpPr>
          <p:cNvPr id="180227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8DCD3A5-69FF-40EF-AA74-9FBC006DC5FE}" type="slidenum">
              <a:rPr lang="cs-CZ" altLang="cs-CZ" sz="1200">
                <a:solidFill>
                  <a:srgbClr val="000000"/>
                </a:solidFill>
              </a:rPr>
              <a:pPr eaLnBrk="1" hangingPunct="1"/>
              <a:t>58</a:t>
            </a:fld>
            <a:endParaRPr lang="cs-CZ" altLang="cs-CZ" sz="1200">
              <a:solidFill>
                <a:srgbClr val="000000"/>
              </a:solidFill>
            </a:endParaRPr>
          </a:p>
        </p:txBody>
      </p:sp>
      <p:sp>
        <p:nvSpPr>
          <p:cNvPr id="18022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022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1265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3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200">
                <a:solidFill>
                  <a:srgbClr val="000000"/>
                </a:solidFill>
              </a:rPr>
              <a:t>9.11.2012</a:t>
            </a:r>
          </a:p>
        </p:txBody>
      </p:sp>
      <p:sp>
        <p:nvSpPr>
          <p:cNvPr id="182275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0E11AB2-3E8B-4894-8663-897F5BC7B601}" type="slidenum">
              <a:rPr lang="cs-CZ" altLang="cs-CZ" sz="1200">
                <a:solidFill>
                  <a:srgbClr val="000000"/>
                </a:solidFill>
              </a:rPr>
              <a:pPr eaLnBrk="1" hangingPunct="1"/>
              <a:t>59</a:t>
            </a:fld>
            <a:endParaRPr lang="cs-CZ" altLang="cs-CZ" sz="1200">
              <a:solidFill>
                <a:srgbClr val="000000"/>
              </a:solidFill>
            </a:endParaRPr>
          </a:p>
        </p:txBody>
      </p:sp>
      <p:sp>
        <p:nvSpPr>
          <p:cNvPr id="18227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227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6098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3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200">
                <a:solidFill>
                  <a:srgbClr val="000000"/>
                </a:solidFill>
              </a:rPr>
              <a:t>9.11.2012</a:t>
            </a:r>
          </a:p>
        </p:txBody>
      </p:sp>
      <p:sp>
        <p:nvSpPr>
          <p:cNvPr id="185347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4FDC0D2-8937-4FFD-B272-CEAB6296D165}" type="slidenum">
              <a:rPr lang="cs-CZ" altLang="cs-CZ" sz="1200">
                <a:solidFill>
                  <a:srgbClr val="000000"/>
                </a:solidFill>
              </a:rPr>
              <a:pPr eaLnBrk="1" hangingPunct="1"/>
              <a:t>62</a:t>
            </a:fld>
            <a:endParaRPr lang="cs-CZ" altLang="cs-CZ" sz="1200">
              <a:solidFill>
                <a:srgbClr val="000000"/>
              </a:solidFill>
            </a:endParaRPr>
          </a:p>
        </p:txBody>
      </p:sp>
      <p:sp>
        <p:nvSpPr>
          <p:cNvPr id="18534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534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69276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3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200">
                <a:solidFill>
                  <a:srgbClr val="000000"/>
                </a:solidFill>
              </a:rPr>
              <a:t>9.11.2012</a:t>
            </a:r>
          </a:p>
        </p:txBody>
      </p:sp>
      <p:sp>
        <p:nvSpPr>
          <p:cNvPr id="186371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4959427-B4C2-4223-A6DF-E7E5D9363199}" type="slidenum">
              <a:rPr lang="cs-CZ" altLang="cs-CZ" sz="1200">
                <a:solidFill>
                  <a:srgbClr val="000000"/>
                </a:solidFill>
              </a:rPr>
              <a:pPr eaLnBrk="1" hangingPunct="1"/>
              <a:t>64</a:t>
            </a:fld>
            <a:endParaRPr lang="cs-CZ" altLang="cs-CZ" sz="1200">
              <a:solidFill>
                <a:srgbClr val="000000"/>
              </a:solidFill>
            </a:endParaRPr>
          </a:p>
        </p:txBody>
      </p:sp>
      <p:sp>
        <p:nvSpPr>
          <p:cNvPr id="18637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637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3059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3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200">
                <a:solidFill>
                  <a:srgbClr val="000000"/>
                </a:solidFill>
              </a:rPr>
              <a:t>9.11.2012</a:t>
            </a:r>
          </a:p>
        </p:txBody>
      </p:sp>
      <p:sp>
        <p:nvSpPr>
          <p:cNvPr id="189443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04D1B7C-0BD7-469A-9C4C-1B3E1B37469B}" type="slidenum">
              <a:rPr lang="cs-CZ" altLang="cs-CZ" sz="1200">
                <a:solidFill>
                  <a:srgbClr val="000000"/>
                </a:solidFill>
              </a:rPr>
              <a:pPr eaLnBrk="1" hangingPunct="1"/>
              <a:t>65</a:t>
            </a:fld>
            <a:endParaRPr lang="cs-CZ" altLang="cs-CZ" sz="1200">
              <a:solidFill>
                <a:srgbClr val="000000"/>
              </a:solidFill>
            </a:endParaRPr>
          </a:p>
        </p:txBody>
      </p:sp>
      <p:sp>
        <p:nvSpPr>
          <p:cNvPr id="18944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944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65488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3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200">
                <a:solidFill>
                  <a:srgbClr val="000000"/>
                </a:solidFill>
              </a:rPr>
              <a:t>9.11.2012</a:t>
            </a:r>
          </a:p>
        </p:txBody>
      </p:sp>
      <p:sp>
        <p:nvSpPr>
          <p:cNvPr id="191491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04CE727-F374-4764-935B-F87E545E5DBE}" type="slidenum">
              <a:rPr lang="cs-CZ" altLang="cs-CZ" sz="1200">
                <a:solidFill>
                  <a:srgbClr val="000000"/>
                </a:solidFill>
              </a:rPr>
              <a:pPr eaLnBrk="1" hangingPunct="1"/>
              <a:t>66</a:t>
            </a:fld>
            <a:endParaRPr lang="cs-CZ" altLang="cs-CZ" sz="1200">
              <a:solidFill>
                <a:srgbClr val="000000"/>
              </a:solidFill>
            </a:endParaRPr>
          </a:p>
        </p:txBody>
      </p:sp>
      <p:sp>
        <p:nvSpPr>
          <p:cNvPr id="19149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149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73236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3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200">
                <a:solidFill>
                  <a:srgbClr val="000000"/>
                </a:solidFill>
              </a:rPr>
              <a:t>9.11.2012</a:t>
            </a:r>
          </a:p>
        </p:txBody>
      </p:sp>
      <p:sp>
        <p:nvSpPr>
          <p:cNvPr id="195587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DE8DB0E-B434-434C-AEE3-69FED9D03906}" type="slidenum">
              <a:rPr lang="cs-CZ" altLang="cs-CZ" sz="1200">
                <a:solidFill>
                  <a:srgbClr val="000000"/>
                </a:solidFill>
              </a:rPr>
              <a:pPr eaLnBrk="1" hangingPunct="1"/>
              <a:t>67</a:t>
            </a:fld>
            <a:endParaRPr lang="cs-CZ" altLang="cs-CZ" sz="1200">
              <a:solidFill>
                <a:srgbClr val="000000"/>
              </a:solidFill>
            </a:endParaRPr>
          </a:p>
        </p:txBody>
      </p:sp>
      <p:sp>
        <p:nvSpPr>
          <p:cNvPr id="19558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558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69155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3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200">
                <a:solidFill>
                  <a:srgbClr val="000000"/>
                </a:solidFill>
              </a:rPr>
              <a:t>9.11.2012</a:t>
            </a:r>
          </a:p>
        </p:txBody>
      </p:sp>
      <p:sp>
        <p:nvSpPr>
          <p:cNvPr id="199683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E7380C0-E201-4049-9F23-65F723CC744A}" type="slidenum">
              <a:rPr lang="cs-CZ" altLang="cs-CZ" sz="1200">
                <a:solidFill>
                  <a:srgbClr val="000000"/>
                </a:solidFill>
              </a:rPr>
              <a:pPr eaLnBrk="1" hangingPunct="1"/>
              <a:t>68</a:t>
            </a:fld>
            <a:endParaRPr lang="cs-CZ" altLang="cs-CZ" sz="1200">
              <a:solidFill>
                <a:srgbClr val="000000"/>
              </a:solidFill>
            </a:endParaRPr>
          </a:p>
        </p:txBody>
      </p:sp>
      <p:sp>
        <p:nvSpPr>
          <p:cNvPr id="19968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968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796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3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200">
                <a:solidFill>
                  <a:srgbClr val="000000"/>
                </a:solidFill>
              </a:rPr>
              <a:t>9.11.2012</a:t>
            </a:r>
          </a:p>
        </p:txBody>
      </p:sp>
      <p:sp>
        <p:nvSpPr>
          <p:cNvPr id="118787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30D27D3-21DE-4478-B4B6-DF8E8EAF7177}" type="slidenum">
              <a:rPr lang="cs-CZ" altLang="cs-CZ" sz="1200">
                <a:solidFill>
                  <a:srgbClr val="000000"/>
                </a:solidFill>
              </a:rPr>
              <a:pPr eaLnBrk="1" hangingPunct="1"/>
              <a:t>5</a:t>
            </a:fld>
            <a:endParaRPr lang="cs-CZ" altLang="cs-CZ" sz="1200">
              <a:solidFill>
                <a:srgbClr val="000000"/>
              </a:solidFill>
            </a:endParaRPr>
          </a:p>
        </p:txBody>
      </p:sp>
      <p:sp>
        <p:nvSpPr>
          <p:cNvPr id="11878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878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3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200">
                <a:solidFill>
                  <a:srgbClr val="000000"/>
                </a:solidFill>
              </a:rPr>
              <a:t>9.11.2012</a:t>
            </a:r>
          </a:p>
        </p:txBody>
      </p:sp>
      <p:sp>
        <p:nvSpPr>
          <p:cNvPr id="194563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31E59B4-356E-4165-BB5E-E57BA749BBB9}" type="slidenum">
              <a:rPr lang="cs-CZ" altLang="cs-CZ" sz="1200">
                <a:solidFill>
                  <a:srgbClr val="000000"/>
                </a:solidFill>
              </a:rPr>
              <a:pPr eaLnBrk="1" hangingPunct="1"/>
              <a:t>69</a:t>
            </a:fld>
            <a:endParaRPr lang="cs-CZ" altLang="cs-CZ" sz="1200">
              <a:solidFill>
                <a:srgbClr val="000000"/>
              </a:solidFill>
            </a:endParaRPr>
          </a:p>
        </p:txBody>
      </p:sp>
      <p:sp>
        <p:nvSpPr>
          <p:cNvPr id="19456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56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48675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3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200">
                <a:solidFill>
                  <a:srgbClr val="000000"/>
                </a:solidFill>
              </a:rPr>
              <a:t>9.11.2012</a:t>
            </a:r>
          </a:p>
        </p:txBody>
      </p:sp>
      <p:sp>
        <p:nvSpPr>
          <p:cNvPr id="200707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548EDFB-5923-4563-A8B1-2CF76CD46F5B}" type="slidenum">
              <a:rPr lang="cs-CZ" altLang="cs-CZ" sz="1200">
                <a:solidFill>
                  <a:srgbClr val="000000"/>
                </a:solidFill>
              </a:rPr>
              <a:pPr eaLnBrk="1" hangingPunct="1"/>
              <a:t>70</a:t>
            </a:fld>
            <a:endParaRPr lang="cs-CZ" altLang="cs-CZ" sz="1200">
              <a:solidFill>
                <a:srgbClr val="000000"/>
              </a:solidFill>
            </a:endParaRPr>
          </a:p>
        </p:txBody>
      </p:sp>
      <p:sp>
        <p:nvSpPr>
          <p:cNvPr id="20070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070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70859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3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200">
                <a:solidFill>
                  <a:srgbClr val="000000"/>
                </a:solidFill>
              </a:rPr>
              <a:t>9.11.2012</a:t>
            </a:r>
          </a:p>
        </p:txBody>
      </p:sp>
      <p:sp>
        <p:nvSpPr>
          <p:cNvPr id="203779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3507316-2C1C-46A7-BECE-97FB4EE9EB1B}" type="slidenum">
              <a:rPr lang="cs-CZ" altLang="cs-CZ" sz="1200">
                <a:solidFill>
                  <a:srgbClr val="000000"/>
                </a:solidFill>
              </a:rPr>
              <a:pPr eaLnBrk="1" hangingPunct="1"/>
              <a:t>71</a:t>
            </a:fld>
            <a:endParaRPr lang="cs-CZ" altLang="cs-CZ" sz="1200">
              <a:solidFill>
                <a:srgbClr val="000000"/>
              </a:solidFill>
            </a:endParaRPr>
          </a:p>
        </p:txBody>
      </p:sp>
      <p:sp>
        <p:nvSpPr>
          <p:cNvPr id="20378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378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1209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3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200">
                <a:solidFill>
                  <a:srgbClr val="000000"/>
                </a:solidFill>
              </a:rPr>
              <a:t>9.11.2012</a:t>
            </a:r>
          </a:p>
        </p:txBody>
      </p:sp>
      <p:sp>
        <p:nvSpPr>
          <p:cNvPr id="205827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A1D509A-02A0-470A-B97D-5841C349E7B1}" type="slidenum">
              <a:rPr lang="cs-CZ" altLang="cs-CZ" sz="1200">
                <a:solidFill>
                  <a:srgbClr val="000000"/>
                </a:solidFill>
              </a:rPr>
              <a:pPr eaLnBrk="1" hangingPunct="1"/>
              <a:t>72</a:t>
            </a:fld>
            <a:endParaRPr lang="cs-CZ" altLang="cs-CZ" sz="1200">
              <a:solidFill>
                <a:srgbClr val="000000"/>
              </a:solidFill>
            </a:endParaRPr>
          </a:p>
        </p:txBody>
      </p:sp>
      <p:sp>
        <p:nvSpPr>
          <p:cNvPr id="20582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582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9582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3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200">
                <a:solidFill>
                  <a:srgbClr val="000000"/>
                </a:solidFill>
              </a:rPr>
              <a:t>9.11.2012</a:t>
            </a:r>
          </a:p>
        </p:txBody>
      </p:sp>
      <p:sp>
        <p:nvSpPr>
          <p:cNvPr id="119811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48AC077-7460-407E-9CE7-BFCF4B417B67}" type="slidenum">
              <a:rPr lang="cs-CZ" altLang="cs-CZ" sz="1200">
                <a:solidFill>
                  <a:srgbClr val="000000"/>
                </a:solidFill>
              </a:rPr>
              <a:pPr eaLnBrk="1" hangingPunct="1"/>
              <a:t>6</a:t>
            </a:fld>
            <a:endParaRPr lang="cs-CZ" altLang="cs-CZ" sz="1200">
              <a:solidFill>
                <a:srgbClr val="000000"/>
              </a:solidFill>
            </a:endParaRPr>
          </a:p>
        </p:txBody>
      </p:sp>
      <p:sp>
        <p:nvSpPr>
          <p:cNvPr id="11981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981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3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200">
                <a:solidFill>
                  <a:srgbClr val="000000"/>
                </a:solidFill>
              </a:rPr>
              <a:t>9.11.2012</a:t>
            </a:r>
          </a:p>
        </p:txBody>
      </p:sp>
      <p:sp>
        <p:nvSpPr>
          <p:cNvPr id="120835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B94EAB2-B213-43C5-A669-CA41218269AE}" type="slidenum">
              <a:rPr lang="cs-CZ" altLang="cs-CZ" sz="1200">
                <a:solidFill>
                  <a:srgbClr val="000000"/>
                </a:solidFill>
              </a:rPr>
              <a:pPr eaLnBrk="1" hangingPunct="1"/>
              <a:t>7</a:t>
            </a:fld>
            <a:endParaRPr lang="cs-CZ" altLang="cs-CZ" sz="1200">
              <a:solidFill>
                <a:srgbClr val="000000"/>
              </a:solidFill>
            </a:endParaRPr>
          </a:p>
        </p:txBody>
      </p:sp>
      <p:sp>
        <p:nvSpPr>
          <p:cNvPr id="12083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083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3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200">
                <a:solidFill>
                  <a:srgbClr val="000000"/>
                </a:solidFill>
              </a:rPr>
              <a:t>9.11.2012</a:t>
            </a:r>
          </a:p>
        </p:txBody>
      </p:sp>
      <p:sp>
        <p:nvSpPr>
          <p:cNvPr id="122883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30573EB-2C00-4FF5-B09E-C72DA49B8FE5}" type="slidenum">
              <a:rPr lang="cs-CZ" altLang="cs-CZ" sz="1200">
                <a:solidFill>
                  <a:srgbClr val="000000"/>
                </a:solidFill>
              </a:rPr>
              <a:pPr eaLnBrk="1" hangingPunct="1"/>
              <a:t>9</a:t>
            </a:fld>
            <a:endParaRPr lang="cs-CZ" altLang="cs-CZ" sz="1200">
              <a:solidFill>
                <a:srgbClr val="000000"/>
              </a:solidFill>
            </a:endParaRPr>
          </a:p>
        </p:txBody>
      </p:sp>
      <p:sp>
        <p:nvSpPr>
          <p:cNvPr id="12288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88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3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200">
                <a:solidFill>
                  <a:srgbClr val="000000"/>
                </a:solidFill>
              </a:rPr>
              <a:t>9.11.2012</a:t>
            </a:r>
          </a:p>
        </p:txBody>
      </p:sp>
      <p:sp>
        <p:nvSpPr>
          <p:cNvPr id="123907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5426974-BC12-4D4F-B88A-7FD334F68DC8}" type="slidenum">
              <a:rPr lang="cs-CZ" altLang="cs-CZ" sz="1200">
                <a:solidFill>
                  <a:srgbClr val="000000"/>
                </a:solidFill>
              </a:rPr>
              <a:pPr eaLnBrk="1" hangingPunct="1"/>
              <a:t>12</a:t>
            </a:fld>
            <a:endParaRPr lang="cs-CZ" altLang="cs-CZ" sz="1200">
              <a:solidFill>
                <a:srgbClr val="000000"/>
              </a:solidFill>
            </a:endParaRPr>
          </a:p>
        </p:txBody>
      </p:sp>
      <p:sp>
        <p:nvSpPr>
          <p:cNvPr id="12390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390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3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200">
                <a:solidFill>
                  <a:srgbClr val="000000"/>
                </a:solidFill>
              </a:rPr>
              <a:t>9.11.2012</a:t>
            </a:r>
          </a:p>
        </p:txBody>
      </p:sp>
      <p:sp>
        <p:nvSpPr>
          <p:cNvPr id="124931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1217701-C098-42C9-A564-D529BCA05210}" type="slidenum">
              <a:rPr lang="cs-CZ" altLang="cs-CZ" sz="1200">
                <a:solidFill>
                  <a:srgbClr val="000000"/>
                </a:solidFill>
              </a:rPr>
              <a:pPr eaLnBrk="1" hangingPunct="1"/>
              <a:t>13</a:t>
            </a:fld>
            <a:endParaRPr lang="cs-CZ" altLang="cs-CZ" sz="1200">
              <a:solidFill>
                <a:srgbClr val="000000"/>
              </a:solidFill>
            </a:endParaRPr>
          </a:p>
        </p:txBody>
      </p:sp>
      <p:sp>
        <p:nvSpPr>
          <p:cNvPr id="12493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493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8E0B01-5C84-4785-AEF3-FDA9EB4FEA0D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862926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A3F052-8498-4A9D-A968-AD0A72FBCE66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913794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1" y="274639"/>
            <a:ext cx="2741084" cy="5849937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49937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90A8EA-9B3F-4F29-8C71-25AF30B592F9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561310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CBE1C8-3E8C-4F4A-9A88-CEF588F5D688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117089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7F8872-F127-4C7D-9812-F2699A9BFA78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836583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1" y="1600201"/>
            <a:ext cx="5382684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5484" y="1600201"/>
            <a:ext cx="53848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0754F2-04F6-4F48-B4B3-73D6A2365F60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144744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568965-6467-407B-A146-0A9981CBD003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857245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A87003-1BA6-4042-A1D5-AB7964C04E73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245180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6A09AB-6E3F-4D1D-B102-434C07735BCD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40479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EC0C56-7B78-4B6F-9E7D-3B031D84A93E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579861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4B1903-8CA2-43C0-9642-11FD828DBB5D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98497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4638"/>
            <a:ext cx="10970684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0201"/>
            <a:ext cx="10970684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Click to edit the outline text format</a:t>
            </a:r>
          </a:p>
          <a:p>
            <a:pPr lvl="1"/>
            <a:r>
              <a:rPr lang="en-GB" altLang="cs-CZ"/>
              <a:t>Second Outline Level</a:t>
            </a:r>
          </a:p>
          <a:p>
            <a:pPr lvl="2"/>
            <a:r>
              <a:rPr lang="en-GB" altLang="cs-CZ"/>
              <a:t>Third Outline Level</a:t>
            </a:r>
          </a:p>
          <a:p>
            <a:pPr lvl="3"/>
            <a:r>
              <a:rPr lang="en-GB" altLang="cs-CZ"/>
              <a:t>Fourth Outline Level</a:t>
            </a:r>
          </a:p>
          <a:p>
            <a:pPr lvl="4"/>
            <a:r>
              <a:rPr lang="en-GB" altLang="cs-CZ"/>
              <a:t>Fifth Outline Level</a:t>
            </a:r>
          </a:p>
          <a:p>
            <a:pPr lvl="4"/>
            <a:r>
              <a:rPr lang="en-GB" altLang="cs-CZ"/>
              <a:t>Sixth Outline Level</a:t>
            </a:r>
          </a:p>
          <a:p>
            <a:pPr lvl="4"/>
            <a:r>
              <a:rPr lang="en-GB" altLang="cs-CZ"/>
              <a:t>Seventh Outline Level</a:t>
            </a:r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z="2400"/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z="2400"/>
          </a:p>
        </p:txBody>
      </p:sp>
      <p:sp>
        <p:nvSpPr>
          <p:cNvPr id="2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8737601" y="6245226"/>
            <a:ext cx="2842684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</a:defRPr>
            </a:lvl1pPr>
          </a:lstStyle>
          <a:p>
            <a:fld id="{39E72AA5-91DE-43FA-87EF-CDBB60E09D92}" type="slidenum">
              <a:rPr lang="en-US" altLang="cs-CZ"/>
              <a:pPr/>
              <a:t>‹#›</a:t>
            </a:fld>
            <a:endParaRPr lang="en-US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atlas.media.mit.edu/en/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atlas.cid.harvard.edu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jpe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3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hyperlink" Target="http://money.cnn.com/magazines/fortune/global500/2011/snapshots/10786.html" TargetMode="External"/><Relationship Id="rId13" Type="http://schemas.openxmlformats.org/officeDocument/2006/relationships/hyperlink" Target="http://money.cnn.com/magazines/fortune/global500/2011/snapshots/6418.html" TargetMode="External"/><Relationship Id="rId18" Type="http://schemas.openxmlformats.org/officeDocument/2006/relationships/hyperlink" Target="http://money.cnn.com/magazines/fortune/global500/2011/snapshots/225.html" TargetMode="External"/><Relationship Id="rId3" Type="http://schemas.openxmlformats.org/officeDocument/2006/relationships/hyperlink" Target="http://money.cnn.com/magazines/fortune/global500/2011/snapshots/6126.html" TargetMode="External"/><Relationship Id="rId7" Type="http://schemas.openxmlformats.org/officeDocument/2006/relationships/hyperlink" Target="http://money.cnn.com/magazines/fortune/global500/2011/snapshots/6388.html" TargetMode="External"/><Relationship Id="rId12" Type="http://schemas.openxmlformats.org/officeDocument/2006/relationships/hyperlink" Target="http://money.cnn.com/magazines/fortune/global500/2011/snapshots/3063.html" TargetMode="External"/><Relationship Id="rId17" Type="http://schemas.openxmlformats.org/officeDocument/2006/relationships/hyperlink" Target="http://money.cnn.com/magazines/fortune/global500/2011/snapshots/7535.html" TargetMode="External"/><Relationship Id="rId2" Type="http://schemas.openxmlformats.org/officeDocument/2006/relationships/notesSlide" Target="../notesSlides/notesSlide33.xml"/><Relationship Id="rId16" Type="http://schemas.openxmlformats.org/officeDocument/2006/relationships/hyperlink" Target="http://money.cnn.com/magazines/fortune/global500/2011/snapshots/2255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money.cnn.com/magazines/fortune/global500/2011/snapshots/10773.html" TargetMode="External"/><Relationship Id="rId11" Type="http://schemas.openxmlformats.org/officeDocument/2006/relationships/hyperlink" Target="http://money.cnn.com/magazines/fortune/global500/2011/snapshots/385.html" TargetMode="External"/><Relationship Id="rId5" Type="http://schemas.openxmlformats.org/officeDocument/2006/relationships/hyperlink" Target="http://money.cnn.com/magazines/fortune/global500/2011/snapshots/387.html" TargetMode="External"/><Relationship Id="rId15" Type="http://schemas.openxmlformats.org/officeDocument/2006/relationships/hyperlink" Target="http://money.cnn.com/magazines/fortune/global500/2011/snapshots/6006.html" TargetMode="External"/><Relationship Id="rId10" Type="http://schemas.openxmlformats.org/officeDocument/2006/relationships/hyperlink" Target="http://money.cnn.com/magazines/fortune/global500/2011/snapshots/6325.html" TargetMode="External"/><Relationship Id="rId4" Type="http://schemas.openxmlformats.org/officeDocument/2006/relationships/hyperlink" Target="http://money.cnn.com/magazines/fortune/global500/2011/snapshots/10542.html" TargetMode="External"/><Relationship Id="rId9" Type="http://schemas.openxmlformats.org/officeDocument/2006/relationships/hyperlink" Target="http://money.cnn.com/magazines/fortune/global500/2011/snapshots/2756.html" TargetMode="External"/><Relationship Id="rId14" Type="http://schemas.openxmlformats.org/officeDocument/2006/relationships/hyperlink" Target="http://money.cnn.com/magazines/fortune/global500/2011/snapshots/2608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Y888wVY5hzw" TargetMode="External"/><Relationship Id="rId2" Type="http://schemas.openxmlformats.org/officeDocument/2006/relationships/hyperlink" Target="http://www.youtube.com/watch?v=5fbvquHSPJU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1"/>
          <p:cNvSpPr txBox="1">
            <a:spLocks noChangeArrowheads="1"/>
          </p:cNvSpPr>
          <p:nvPr/>
        </p:nvSpPr>
        <p:spPr bwMode="auto">
          <a:xfrm>
            <a:off x="1371600" y="1338263"/>
            <a:ext cx="9982200" cy="454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cs-CZ" sz="3000" dirty="0">
                <a:solidFill>
                  <a:srgbClr val="000000"/>
                </a:solidFill>
                <a:latin typeface="Garamond" panose="02020404030301010803" pitchFamily="18" charset="0"/>
              </a:rPr>
              <a:t>JMB113 </a:t>
            </a:r>
            <a:r>
              <a:rPr lang="en-US" altLang="cs-CZ" sz="3000" dirty="0" err="1">
                <a:solidFill>
                  <a:srgbClr val="000000"/>
                </a:solidFill>
                <a:latin typeface="Garamond" panose="02020404030301010803" pitchFamily="18" charset="0"/>
              </a:rPr>
              <a:t>Úvod</a:t>
            </a:r>
            <a:r>
              <a:rPr lang="en-US" altLang="cs-CZ" sz="3000" dirty="0">
                <a:solidFill>
                  <a:srgbClr val="000000"/>
                </a:solidFill>
                <a:latin typeface="Garamond" panose="02020404030301010803" pitchFamily="18" charset="0"/>
              </a:rPr>
              <a:t> do </a:t>
            </a:r>
            <a:r>
              <a:rPr lang="en-US" altLang="cs-CZ" sz="3000" dirty="0" err="1">
                <a:solidFill>
                  <a:srgbClr val="000000"/>
                </a:solidFill>
                <a:latin typeface="Garamond" panose="02020404030301010803" pitchFamily="18" charset="0"/>
              </a:rPr>
              <a:t>teritoriálních</a:t>
            </a:r>
            <a:r>
              <a:rPr lang="en-US" altLang="cs-CZ" sz="30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3000" dirty="0" err="1">
                <a:solidFill>
                  <a:srgbClr val="000000"/>
                </a:solidFill>
                <a:latin typeface="Garamond" panose="02020404030301010803" pitchFamily="18" charset="0"/>
              </a:rPr>
              <a:t>studií</a:t>
            </a:r>
            <a:r>
              <a:rPr lang="en-US" altLang="cs-CZ" sz="30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br>
              <a:rPr lang="en-US" altLang="cs-CZ" sz="3000" dirty="0">
                <a:solidFill>
                  <a:srgbClr val="000000"/>
                </a:solidFill>
                <a:latin typeface="Garamond" panose="02020404030301010803" pitchFamily="18" charset="0"/>
              </a:rPr>
            </a:br>
            <a:r>
              <a:rPr lang="en-US" altLang="cs-CZ" sz="4000" dirty="0">
                <a:solidFill>
                  <a:srgbClr val="000000"/>
                </a:solidFill>
                <a:latin typeface="Garamond" panose="02020404030301010803" pitchFamily="18" charset="0"/>
              </a:rPr>
              <a:t/>
            </a:r>
            <a:br>
              <a:rPr lang="en-US" altLang="cs-CZ" sz="4000" dirty="0">
                <a:solidFill>
                  <a:srgbClr val="000000"/>
                </a:solidFill>
                <a:latin typeface="Garamond" panose="02020404030301010803" pitchFamily="18" charset="0"/>
              </a:rPr>
            </a:br>
            <a:r>
              <a:rPr lang="en-US" altLang="cs-CZ" sz="4000" b="1" dirty="0">
                <a:solidFill>
                  <a:srgbClr val="000000"/>
                </a:solidFill>
                <a:latin typeface="Garamond" panose="02020404030301010803" pitchFamily="18" charset="0"/>
              </a:rPr>
              <a:t>5.</a:t>
            </a:r>
            <a:br>
              <a:rPr lang="en-US" altLang="cs-CZ" sz="4000" b="1" dirty="0">
                <a:solidFill>
                  <a:srgbClr val="000000"/>
                </a:solidFill>
                <a:latin typeface="Garamond" panose="02020404030301010803" pitchFamily="18" charset="0"/>
              </a:rPr>
            </a:br>
            <a:r>
              <a:rPr lang="en-US" altLang="cs-CZ" sz="3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Teritoriální</a:t>
            </a:r>
            <a:r>
              <a:rPr lang="en-US" altLang="cs-CZ" sz="34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3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studia</a:t>
            </a:r>
            <a:r>
              <a:rPr lang="en-US" altLang="cs-CZ" sz="3400" b="1" dirty="0">
                <a:solidFill>
                  <a:srgbClr val="000000"/>
                </a:solidFill>
                <a:latin typeface="Garamond" panose="02020404030301010803" pitchFamily="18" charset="0"/>
              </a:rPr>
              <a:t> a </a:t>
            </a:r>
            <a:r>
              <a:rPr lang="en-US" altLang="cs-CZ" sz="3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mezinárodní</a:t>
            </a:r>
            <a:r>
              <a:rPr lang="en-US" altLang="cs-CZ" sz="34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3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obchod</a:t>
            </a:r>
            <a:r>
              <a:rPr lang="en-US" altLang="cs-CZ" sz="3400" b="1" dirty="0">
                <a:solidFill>
                  <a:srgbClr val="000000"/>
                </a:solidFill>
                <a:latin typeface="Garamond" panose="02020404030301010803" pitchFamily="18" charset="0"/>
              </a:rPr>
              <a:t/>
            </a:r>
            <a:br>
              <a:rPr lang="en-US" altLang="cs-CZ" sz="3400" b="1" dirty="0">
                <a:solidFill>
                  <a:srgbClr val="000000"/>
                </a:solidFill>
                <a:latin typeface="Garamond" panose="02020404030301010803" pitchFamily="18" charset="0"/>
              </a:rPr>
            </a:br>
            <a:r>
              <a:rPr lang="en-US" altLang="cs-CZ" sz="3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Příznivci</a:t>
            </a:r>
            <a:r>
              <a:rPr lang="en-US" altLang="cs-CZ" sz="3400" b="1" dirty="0">
                <a:solidFill>
                  <a:srgbClr val="000000"/>
                </a:solidFill>
                <a:latin typeface="Garamond" panose="02020404030301010803" pitchFamily="18" charset="0"/>
              </a:rPr>
              <a:t> a </a:t>
            </a:r>
            <a:r>
              <a:rPr lang="en-US" altLang="cs-CZ" sz="3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odpůrci</a:t>
            </a:r>
            <a:r>
              <a:rPr lang="en-US" altLang="cs-CZ" sz="34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3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globalizace</a:t>
            </a:r>
            <a:r>
              <a:rPr lang="en-US" altLang="cs-CZ" sz="3400" b="1" dirty="0">
                <a:solidFill>
                  <a:srgbClr val="000000"/>
                </a:solidFill>
                <a:latin typeface="Garamond" panose="02020404030301010803" pitchFamily="18" charset="0"/>
              </a:rPr>
              <a:t/>
            </a:r>
            <a:br>
              <a:rPr lang="en-US" altLang="cs-CZ" sz="3400" b="1" dirty="0">
                <a:solidFill>
                  <a:srgbClr val="000000"/>
                </a:solidFill>
                <a:latin typeface="Garamond" panose="02020404030301010803" pitchFamily="18" charset="0"/>
              </a:rPr>
            </a:br>
            <a:r>
              <a:rPr lang="en-US" altLang="cs-CZ" sz="4000" b="1" dirty="0">
                <a:solidFill>
                  <a:srgbClr val="000000"/>
                </a:solidFill>
                <a:latin typeface="Garamond" panose="02020404030301010803" pitchFamily="18" charset="0"/>
              </a:rPr>
              <a:t/>
            </a:r>
            <a:br>
              <a:rPr lang="en-US" altLang="cs-CZ" sz="4000" b="1" dirty="0">
                <a:solidFill>
                  <a:srgbClr val="000000"/>
                </a:solidFill>
                <a:latin typeface="Garamond" panose="02020404030301010803" pitchFamily="18" charset="0"/>
              </a:rPr>
            </a:br>
            <a:endParaRPr lang="en-US" altLang="cs-CZ" sz="4000" b="1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2051" name="Text Box 2"/>
          <p:cNvSpPr txBox="1">
            <a:spLocks noChangeArrowheads="1"/>
          </p:cNvSpPr>
          <p:nvPr/>
        </p:nvSpPr>
        <p:spPr bwMode="auto">
          <a:xfrm>
            <a:off x="2895600" y="51054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50"/>
              </a:spcBef>
              <a:buClrTx/>
            </a:pPr>
            <a:r>
              <a:rPr lang="en-US" altLang="cs-CZ" sz="2600" dirty="0" err="1">
                <a:solidFill>
                  <a:srgbClr val="000000"/>
                </a:solidFill>
                <a:latin typeface="Garamond" panose="02020404030301010803" pitchFamily="18" charset="0"/>
              </a:rPr>
              <a:t>Vyučující</a:t>
            </a:r>
            <a:r>
              <a:rPr lang="en-US" altLang="cs-CZ" sz="2600" dirty="0">
                <a:solidFill>
                  <a:srgbClr val="000000"/>
                </a:solidFill>
                <a:latin typeface="Garamond" panose="02020404030301010803" pitchFamily="18" charset="0"/>
              </a:rPr>
              <a:t>: </a:t>
            </a:r>
          </a:p>
          <a:p>
            <a:pPr algn="ctr" eaLnBrk="1" hangingPunct="1">
              <a:spcBef>
                <a:spcPts val="650"/>
              </a:spcBef>
              <a:buClrTx/>
            </a:pPr>
            <a:r>
              <a:rPr lang="en-US" altLang="cs-CZ" sz="2600" dirty="0" err="1">
                <a:solidFill>
                  <a:srgbClr val="000000"/>
                </a:solidFill>
                <a:latin typeface="Garamond" panose="02020404030301010803" pitchFamily="18" charset="0"/>
              </a:rPr>
              <a:t>PhDr</a:t>
            </a:r>
            <a:r>
              <a:rPr lang="en-US" altLang="cs-CZ" sz="2600" dirty="0">
                <a:solidFill>
                  <a:srgbClr val="000000"/>
                </a:solidFill>
                <a:latin typeface="Garamond" panose="02020404030301010803" pitchFamily="18" charset="0"/>
              </a:rPr>
              <a:t>. </a:t>
            </a:r>
            <a:r>
              <a:rPr lang="cs-CZ" altLang="cs-CZ" sz="2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Kryštof Kozák</a:t>
            </a:r>
            <a:endParaRPr lang="en-US" altLang="cs-CZ" sz="26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ctr" eaLnBrk="1" hangingPunct="1">
              <a:spcBef>
                <a:spcPts val="650"/>
              </a:spcBef>
              <a:buClrTx/>
            </a:pPr>
            <a:r>
              <a:rPr lang="cs-CZ" altLang="cs-CZ" sz="2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Čtvrtek,</a:t>
            </a:r>
            <a:r>
              <a:rPr lang="en-US" altLang="cs-CZ" sz="2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cs-CZ" altLang="cs-CZ" sz="2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12</a:t>
            </a:r>
            <a:r>
              <a:rPr lang="en-US" altLang="cs-CZ" sz="2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:</a:t>
            </a:r>
            <a:r>
              <a:rPr lang="cs-CZ" altLang="cs-CZ" sz="2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30</a:t>
            </a:r>
            <a:r>
              <a:rPr lang="en-US" altLang="cs-CZ" sz="2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-</a:t>
            </a:r>
            <a:r>
              <a:rPr lang="cs-CZ" altLang="cs-CZ" sz="2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13:50</a:t>
            </a:r>
            <a:r>
              <a:rPr lang="en-US" altLang="cs-CZ" sz="2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, </a:t>
            </a:r>
            <a:r>
              <a:rPr lang="en-US" altLang="cs-CZ" sz="2600" dirty="0" err="1">
                <a:solidFill>
                  <a:srgbClr val="000000"/>
                </a:solidFill>
                <a:latin typeface="Garamond" panose="02020404030301010803" pitchFamily="18" charset="0"/>
              </a:rPr>
              <a:t>místnost</a:t>
            </a:r>
            <a:r>
              <a:rPr lang="en-US" altLang="cs-CZ" sz="2600" dirty="0">
                <a:solidFill>
                  <a:srgbClr val="000000"/>
                </a:solidFill>
                <a:latin typeface="Garamond" panose="02020404030301010803" pitchFamily="18" charset="0"/>
              </a:rPr>
              <a:t> J103</a:t>
            </a:r>
            <a:r>
              <a:rPr lang="cs-CZ" altLang="cs-CZ" sz="2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7</a:t>
            </a:r>
          </a:p>
          <a:p>
            <a:pPr algn="ctr" eaLnBrk="1" hangingPunct="1">
              <a:spcBef>
                <a:spcPts val="650"/>
              </a:spcBef>
              <a:buClrTx/>
            </a:pPr>
            <a:endParaRPr lang="en-US" altLang="cs-CZ" sz="26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228600"/>
            <a:ext cx="1271588" cy="127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30747"/>
            <a:ext cx="9491546" cy="682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3510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489" y="0"/>
            <a:ext cx="4899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1"/>
          <p:cNvGrpSpPr>
            <a:grpSpLocks/>
          </p:cNvGrpSpPr>
          <p:nvPr/>
        </p:nvGrpSpPr>
        <p:grpSpPr bwMode="auto">
          <a:xfrm>
            <a:off x="304800" y="1600200"/>
            <a:ext cx="6400800" cy="4648200"/>
            <a:chOff x="476" y="760"/>
            <a:chExt cx="4799" cy="3559"/>
          </a:xfrm>
        </p:grpSpPr>
        <p:pic>
          <p:nvPicPr>
            <p:cNvPr id="1741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" y="760"/>
              <a:ext cx="4799" cy="35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7413" name="Text Box 3"/>
            <p:cNvSpPr txBox="1">
              <a:spLocks noChangeArrowheads="1"/>
            </p:cNvSpPr>
            <p:nvPr/>
          </p:nvSpPr>
          <p:spPr bwMode="auto">
            <a:xfrm>
              <a:off x="476" y="760"/>
              <a:ext cx="4799" cy="35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altLang="cs-CZ"/>
            </a:p>
          </p:txBody>
        </p:sp>
      </p:grpSp>
      <p:sp>
        <p:nvSpPr>
          <p:cNvPr id="17411" name="Text Box 4"/>
          <p:cNvSpPr txBox="1">
            <a:spLocks noChangeArrowheads="1"/>
          </p:cNvSpPr>
          <p:nvPr/>
        </p:nvSpPr>
        <p:spPr bwMode="auto">
          <a:xfrm>
            <a:off x="838200" y="304800"/>
            <a:ext cx="10439399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1250"/>
              </a:spcBef>
              <a:buClrTx/>
            </a:pPr>
            <a:r>
              <a:rPr lang="cs-CZ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Expanze </a:t>
            </a:r>
            <a:r>
              <a:rPr lang="cs-CZ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MNCs</a:t>
            </a:r>
            <a:r>
              <a:rPr lang="cs-CZ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 do chudého světa – </a:t>
            </a:r>
            <a:r>
              <a:rPr lang="cs-CZ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mikrokredit</a:t>
            </a:r>
            <a:r>
              <a:rPr lang="cs-CZ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? – Muhammad </a:t>
            </a:r>
            <a:r>
              <a:rPr lang="cs-CZ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Yunus</a:t>
            </a:r>
            <a:endParaRPr lang="cs-CZ" altLang="cs-CZ" sz="28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1429" y="1905000"/>
            <a:ext cx="5087746" cy="35052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"/>
          <p:cNvSpPr txBox="1">
            <a:spLocks noChangeArrowheads="1"/>
          </p:cNvSpPr>
          <p:nvPr/>
        </p:nvSpPr>
        <p:spPr bwMode="auto">
          <a:xfrm>
            <a:off x="0" y="0"/>
            <a:ext cx="12039599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cs-CZ" altLang="cs-CZ" sz="4400" dirty="0">
                <a:solidFill>
                  <a:srgbClr val="000000"/>
                </a:solidFill>
                <a:latin typeface="Garamond" panose="02020404030301010803" pitchFamily="18" charset="0"/>
              </a:rPr>
              <a:t>Politická ekonomie: Globální Sever proti Jihu?</a:t>
            </a:r>
          </a:p>
        </p:txBody>
      </p:sp>
      <p:grpSp>
        <p:nvGrpSpPr>
          <p:cNvPr id="18435" name="Group 2"/>
          <p:cNvGrpSpPr>
            <a:grpSpLocks/>
          </p:cNvGrpSpPr>
          <p:nvPr/>
        </p:nvGrpSpPr>
        <p:grpSpPr bwMode="auto">
          <a:xfrm>
            <a:off x="1448592" y="1143000"/>
            <a:ext cx="9142413" cy="4135437"/>
            <a:chOff x="0" y="1265"/>
            <a:chExt cx="5759" cy="2605"/>
          </a:xfrm>
        </p:grpSpPr>
        <p:pic>
          <p:nvPicPr>
            <p:cNvPr id="1843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65"/>
              <a:ext cx="5759" cy="26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8438" name="Text Box 4"/>
            <p:cNvSpPr txBox="1">
              <a:spLocks noChangeArrowheads="1"/>
            </p:cNvSpPr>
            <p:nvPr/>
          </p:nvSpPr>
          <p:spPr bwMode="auto">
            <a:xfrm>
              <a:off x="0" y="1265"/>
              <a:ext cx="5759" cy="26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altLang="cs-CZ"/>
            </a:p>
          </p:txBody>
        </p:sp>
      </p:grpSp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1676398" y="5549276"/>
            <a:ext cx="8686800" cy="863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cs-CZ" sz="25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Důležitý</a:t>
            </a:r>
            <a:r>
              <a:rPr lang="en-US" altLang="cs-CZ" sz="25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25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zdroj</a:t>
            </a:r>
            <a:r>
              <a:rPr lang="en-US" altLang="cs-CZ" sz="2500" b="1" dirty="0">
                <a:solidFill>
                  <a:srgbClr val="000000"/>
                </a:solidFill>
                <a:latin typeface="Garamond" panose="02020404030301010803" pitchFamily="18" charset="0"/>
              </a:rPr>
              <a:t>: Gapminder.org</a:t>
            </a:r>
            <a:r>
              <a:rPr lang="cs-CZ" altLang="cs-CZ" sz="2500" b="1" dirty="0">
                <a:solidFill>
                  <a:srgbClr val="000000"/>
                </a:solidFill>
                <a:latin typeface="Garamond" panose="02020404030301010803" pitchFamily="18" charset="0"/>
              </a:rPr>
              <a:t> – projekt „</a:t>
            </a:r>
            <a:r>
              <a:rPr lang="cs-CZ" altLang="cs-CZ" sz="25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Dollar</a:t>
            </a:r>
            <a:r>
              <a:rPr lang="cs-CZ" altLang="cs-CZ" sz="2500" b="1" dirty="0">
                <a:solidFill>
                  <a:srgbClr val="000000"/>
                </a:solidFill>
                <a:latin typeface="Garamond" panose="02020404030301010803" pitchFamily="18" charset="0"/>
              </a:rPr>
              <a:t> Street“; https://www.gapminder.org/videos/dont-panic-end-poverty/</a:t>
            </a:r>
            <a:endParaRPr lang="en-US" altLang="cs-CZ" sz="2500" b="1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1"/>
          <p:cNvSpPr txBox="1">
            <a:spLocks noChangeArrowheads="1"/>
          </p:cNvSpPr>
          <p:nvPr/>
        </p:nvSpPr>
        <p:spPr bwMode="auto">
          <a:xfrm>
            <a:off x="2351088" y="-52388"/>
            <a:ext cx="7859712" cy="1431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cs-CZ" altLang="cs-CZ" sz="4400" dirty="0">
                <a:solidFill>
                  <a:srgbClr val="000000"/>
                </a:solidFill>
                <a:latin typeface="Garamond" panose="02020404030301010803" pitchFamily="18" charset="0"/>
              </a:rPr>
              <a:t>G8 – 65</a:t>
            </a:r>
            <a:r>
              <a:rPr lang="en-US" altLang="cs-CZ" sz="4400" dirty="0">
                <a:solidFill>
                  <a:srgbClr val="000000"/>
                </a:solidFill>
                <a:latin typeface="Garamond" panose="02020404030301010803" pitchFamily="18" charset="0"/>
              </a:rPr>
              <a:t>% </a:t>
            </a:r>
            <a:r>
              <a:rPr lang="en-US" altLang="cs-CZ" sz="4400" dirty="0" err="1">
                <a:solidFill>
                  <a:srgbClr val="000000"/>
                </a:solidFill>
                <a:latin typeface="Garamond" panose="02020404030301010803" pitchFamily="18" charset="0"/>
              </a:rPr>
              <a:t>sv</a:t>
            </a:r>
            <a:r>
              <a:rPr lang="cs-CZ" altLang="cs-CZ" sz="4400" dirty="0" err="1">
                <a:solidFill>
                  <a:srgbClr val="000000"/>
                </a:solidFill>
                <a:latin typeface="Garamond" panose="02020404030301010803" pitchFamily="18" charset="0"/>
              </a:rPr>
              <a:t>ětového</a:t>
            </a:r>
            <a:r>
              <a:rPr lang="cs-CZ" altLang="cs-CZ" sz="4400" dirty="0">
                <a:solidFill>
                  <a:srgbClr val="000000"/>
                </a:solidFill>
                <a:latin typeface="Garamond" panose="02020404030301010803" pitchFamily="18" charset="0"/>
              </a:rPr>
              <a:t> HDP v roce 2000; 50 % v roce 2012</a:t>
            </a:r>
          </a:p>
        </p:txBody>
      </p:sp>
      <p:grpSp>
        <p:nvGrpSpPr>
          <p:cNvPr id="19459" name="Group 2"/>
          <p:cNvGrpSpPr>
            <a:grpSpLocks/>
          </p:cNvGrpSpPr>
          <p:nvPr/>
        </p:nvGrpSpPr>
        <p:grpSpPr bwMode="auto">
          <a:xfrm>
            <a:off x="1524001" y="2085976"/>
            <a:ext cx="9142413" cy="4011613"/>
            <a:chOff x="0" y="1314"/>
            <a:chExt cx="5759" cy="2527"/>
          </a:xfrm>
        </p:grpSpPr>
        <p:pic>
          <p:nvPicPr>
            <p:cNvPr id="1946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314"/>
              <a:ext cx="5759" cy="25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9461" name="Text Box 4"/>
            <p:cNvSpPr txBox="1">
              <a:spLocks noChangeArrowheads="1"/>
            </p:cNvSpPr>
            <p:nvPr/>
          </p:nvSpPr>
          <p:spPr bwMode="auto">
            <a:xfrm>
              <a:off x="0" y="1314"/>
              <a:ext cx="5759" cy="25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altLang="cs-CZ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231" y="393116"/>
            <a:ext cx="10829778" cy="1520437"/>
          </a:xfrm>
          <a:prstGeom prst="rect">
            <a:avLst/>
          </a:prstGeom>
        </p:spPr>
      </p:pic>
      <p:sp>
        <p:nvSpPr>
          <p:cNvPr id="21506" name="Text Box 1"/>
          <p:cNvSpPr txBox="1">
            <a:spLocks noChangeArrowheads="1"/>
          </p:cNvSpPr>
          <p:nvPr/>
        </p:nvSpPr>
        <p:spPr bwMode="auto">
          <a:xfrm>
            <a:off x="2209800" y="9378"/>
            <a:ext cx="9829800" cy="676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cs-CZ" altLang="cs-CZ" sz="2800" b="1" dirty="0">
                <a:solidFill>
                  <a:srgbClr val="000000"/>
                </a:solidFill>
                <a:latin typeface="Garamond" panose="02020404030301010803" pitchFamily="18" charset="0"/>
              </a:rPr>
              <a:t>Průměrné hodnoty bohatství (</a:t>
            </a:r>
            <a:r>
              <a:rPr lang="cs-CZ" altLang="cs-CZ" sz="2800" b="1" i="1" dirty="0" err="1">
                <a:solidFill>
                  <a:srgbClr val="000000"/>
                </a:solidFill>
                <a:latin typeface="Garamond" panose="02020404030301010803" pitchFamily="18" charset="0"/>
              </a:rPr>
              <a:t>wealth</a:t>
            </a:r>
            <a:r>
              <a:rPr lang="cs-CZ" altLang="cs-CZ" sz="2800" b="1" i="1" dirty="0">
                <a:solidFill>
                  <a:srgbClr val="000000"/>
                </a:solidFill>
                <a:latin typeface="Garamond" panose="02020404030301010803" pitchFamily="18" charset="0"/>
              </a:rPr>
              <a:t> per </a:t>
            </a:r>
            <a:r>
              <a:rPr lang="cs-CZ" altLang="cs-CZ" sz="2800" b="1" i="1" dirty="0" err="1">
                <a:solidFill>
                  <a:srgbClr val="000000"/>
                </a:solidFill>
                <a:latin typeface="Garamond" panose="02020404030301010803" pitchFamily="18" charset="0"/>
              </a:rPr>
              <a:t>adult</a:t>
            </a:r>
            <a:r>
              <a:rPr lang="cs-CZ" altLang="cs-CZ" sz="2800" b="1" dirty="0">
                <a:solidFill>
                  <a:srgbClr val="000000"/>
                </a:solidFill>
                <a:latin typeface="Garamond" panose="02020404030301010803" pitchFamily="18" charset="0"/>
              </a:rPr>
              <a:t>)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" y="1900545"/>
            <a:ext cx="10805160" cy="136075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538" y="3200051"/>
            <a:ext cx="10805160" cy="77465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746" y="3947996"/>
            <a:ext cx="10806332" cy="111005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538" y="5058052"/>
            <a:ext cx="10773508" cy="73334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3577" y="5805997"/>
            <a:ext cx="10868464" cy="99414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-15240"/>
            <a:ext cx="7439465" cy="684131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economicshelp.org/wp-content/uploads/2018/06/free-trade-winners-loser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79000"/>
            <a:ext cx="9716875" cy="635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0994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"/>
          <p:cNvSpPr txBox="1">
            <a:spLocks noChangeArrowheads="1"/>
          </p:cNvSpPr>
          <p:nvPr/>
        </p:nvSpPr>
        <p:spPr bwMode="auto">
          <a:xfrm>
            <a:off x="0" y="1893638"/>
            <a:ext cx="3048000" cy="1840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cs-CZ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Obchodní výměna 2008, </a:t>
            </a:r>
            <a:r>
              <a:rPr lang="cs-CZ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bn</a:t>
            </a:r>
            <a:r>
              <a:rPr lang="cs-CZ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 USD</a:t>
            </a:r>
          </a:p>
        </p:txBody>
      </p:sp>
      <p:sp>
        <p:nvSpPr>
          <p:cNvPr id="24580" name="Text Box 5"/>
          <p:cNvSpPr txBox="1">
            <a:spLocks noChangeArrowheads="1"/>
          </p:cNvSpPr>
          <p:nvPr/>
        </p:nvSpPr>
        <p:spPr bwMode="auto">
          <a:xfrm>
            <a:off x="2590800" y="6379345"/>
            <a:ext cx="7924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cs-CZ" sz="1800" dirty="0">
                <a:solidFill>
                  <a:srgbClr val="000000"/>
                </a:solidFill>
                <a:latin typeface="Garamond" panose="02020404030301010803" pitchFamily="18" charset="0"/>
              </a:rPr>
              <a:t>1 billion (EN) = 1 </a:t>
            </a:r>
            <a:r>
              <a:rPr lang="en-US" altLang="cs-CZ" sz="1800" dirty="0" err="1">
                <a:solidFill>
                  <a:srgbClr val="000000"/>
                </a:solidFill>
                <a:latin typeface="Garamond" panose="02020404030301010803" pitchFamily="18" charset="0"/>
              </a:rPr>
              <a:t>miliarda</a:t>
            </a:r>
            <a:r>
              <a:rPr lang="en-US" altLang="cs-CZ" sz="1800" dirty="0">
                <a:solidFill>
                  <a:srgbClr val="000000"/>
                </a:solidFill>
                <a:latin typeface="Garamond" panose="02020404030301010803" pitchFamily="18" charset="0"/>
              </a:rPr>
              <a:t> (CZ)	1 trillion (EN) = 1 </a:t>
            </a:r>
            <a:r>
              <a:rPr lang="en-US" altLang="cs-CZ" sz="1800" dirty="0" err="1">
                <a:solidFill>
                  <a:srgbClr val="000000"/>
                </a:solidFill>
                <a:latin typeface="Garamond" panose="02020404030301010803" pitchFamily="18" charset="0"/>
              </a:rPr>
              <a:t>bilión</a:t>
            </a:r>
            <a:r>
              <a:rPr lang="en-US" altLang="cs-CZ" sz="1800" dirty="0">
                <a:solidFill>
                  <a:srgbClr val="000000"/>
                </a:solidFill>
                <a:latin typeface="Garamond" panose="02020404030301010803" pitchFamily="18" charset="0"/>
              </a:rPr>
              <a:t> (CZ)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1" y="207068"/>
            <a:ext cx="8773424" cy="600102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ext Box 4"/>
          <p:cNvSpPr txBox="1">
            <a:spLocks noChangeArrowheads="1"/>
          </p:cNvSpPr>
          <p:nvPr/>
        </p:nvSpPr>
        <p:spPr bwMode="auto">
          <a:xfrm>
            <a:off x="152400" y="152400"/>
            <a:ext cx="5486400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rgbClr val="000000"/>
                </a:solidFill>
                <a:latin typeface="Garamond" panose="02020404030301010803" pitchFamily="18" charset="0"/>
              </a:rPr>
              <a:t>Nová hedvábná stezka – </a:t>
            </a:r>
            <a:r>
              <a:rPr lang="cs-CZ" altLang="cs-CZ" i="1" dirty="0" err="1">
                <a:solidFill>
                  <a:srgbClr val="000000"/>
                </a:solidFill>
                <a:latin typeface="Garamond" panose="02020404030301010803" pitchFamily="18" charset="0"/>
              </a:rPr>
              <a:t>One</a:t>
            </a:r>
            <a:r>
              <a:rPr lang="cs-CZ" altLang="cs-CZ" i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cs-CZ" altLang="cs-CZ" i="1" dirty="0" err="1">
                <a:solidFill>
                  <a:srgbClr val="000000"/>
                </a:solidFill>
                <a:latin typeface="Garamond" panose="02020404030301010803" pitchFamily="18" charset="0"/>
              </a:rPr>
              <a:t>Belt</a:t>
            </a:r>
            <a:r>
              <a:rPr lang="cs-CZ" altLang="cs-CZ" i="1" dirty="0">
                <a:solidFill>
                  <a:srgbClr val="000000"/>
                </a:solidFill>
                <a:latin typeface="Garamond" panose="02020404030301010803" pitchFamily="18" charset="0"/>
              </a:rPr>
              <a:t>, </a:t>
            </a:r>
            <a:r>
              <a:rPr lang="cs-CZ" altLang="cs-CZ" i="1" dirty="0" err="1">
                <a:solidFill>
                  <a:srgbClr val="000000"/>
                </a:solidFill>
                <a:latin typeface="Garamond" panose="02020404030301010803" pitchFamily="18" charset="0"/>
              </a:rPr>
              <a:t>One</a:t>
            </a:r>
            <a:r>
              <a:rPr lang="cs-CZ" altLang="cs-CZ" i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cs-CZ" altLang="cs-CZ" i="1" dirty="0" err="1">
                <a:solidFill>
                  <a:srgbClr val="000000"/>
                </a:solidFill>
                <a:latin typeface="Garamond" panose="02020404030301010803" pitchFamily="18" charset="0"/>
              </a:rPr>
              <a:t>Road</a:t>
            </a:r>
            <a:endParaRPr lang="cs-CZ" altLang="cs-CZ" i="1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579877"/>
            <a:ext cx="9906000" cy="616933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1"/>
          <p:cNvSpPr txBox="1">
            <a:spLocks noChangeArrowheads="1"/>
          </p:cNvSpPr>
          <p:nvPr/>
        </p:nvSpPr>
        <p:spPr bwMode="auto">
          <a:xfrm>
            <a:off x="1981200" y="274638"/>
            <a:ext cx="8229600" cy="56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cs-CZ" sz="4400" dirty="0">
                <a:solidFill>
                  <a:srgbClr val="000000"/>
                </a:solidFill>
                <a:latin typeface="Garamond" panose="02020404030301010803" pitchFamily="18" charset="0"/>
              </a:rPr>
              <a:t>HDP, </a:t>
            </a:r>
            <a:r>
              <a:rPr lang="en-US" altLang="cs-CZ" sz="4400" dirty="0" err="1">
                <a:solidFill>
                  <a:srgbClr val="000000"/>
                </a:solidFill>
                <a:latin typeface="Garamond" panose="02020404030301010803" pitchFamily="18" charset="0"/>
              </a:rPr>
              <a:t>rok</a:t>
            </a:r>
            <a:r>
              <a:rPr lang="en-US" altLang="cs-CZ" sz="4400" dirty="0">
                <a:solidFill>
                  <a:srgbClr val="000000"/>
                </a:solidFill>
                <a:latin typeface="Garamond" panose="02020404030301010803" pitchFamily="18" charset="0"/>
              </a:rPr>
              <a:t> 1 </a:t>
            </a:r>
            <a:r>
              <a:rPr lang="en-US" altLang="cs-CZ" sz="4400" dirty="0" err="1">
                <a:solidFill>
                  <a:srgbClr val="000000"/>
                </a:solidFill>
                <a:latin typeface="Garamond" panose="02020404030301010803" pitchFamily="18" charset="0"/>
              </a:rPr>
              <a:t>n.l</a:t>
            </a:r>
            <a:r>
              <a:rPr lang="en-US" altLang="cs-CZ" sz="4400" dirty="0">
                <a:solidFill>
                  <a:srgbClr val="000000"/>
                </a:solidFill>
                <a:latin typeface="Garamond" panose="02020404030301010803" pitchFamily="18" charset="0"/>
              </a:rPr>
              <a:t>. (</a:t>
            </a:r>
            <a:r>
              <a:rPr lang="en-US" altLang="cs-CZ" sz="4400" dirty="0" err="1">
                <a:solidFill>
                  <a:srgbClr val="000000"/>
                </a:solidFill>
                <a:latin typeface="Garamond" panose="02020404030301010803" pitchFamily="18" charset="0"/>
              </a:rPr>
              <a:t>odhad</a:t>
            </a:r>
            <a:r>
              <a:rPr lang="en-US" altLang="cs-CZ" sz="4400" dirty="0">
                <a:solidFill>
                  <a:srgbClr val="000000"/>
                </a:solidFill>
                <a:latin typeface="Garamond" panose="02020404030301010803" pitchFamily="18" charset="0"/>
              </a:rPr>
              <a:t>)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805" y="1219200"/>
            <a:ext cx="11058390" cy="510663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ext Box 4"/>
          <p:cNvSpPr txBox="1">
            <a:spLocks noChangeArrowheads="1"/>
          </p:cNvSpPr>
          <p:nvPr/>
        </p:nvSpPr>
        <p:spPr bwMode="auto">
          <a:xfrm>
            <a:off x="304800" y="2438400"/>
            <a:ext cx="1981200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cs-CZ" sz="18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Poměr</a:t>
            </a:r>
            <a:r>
              <a:rPr lang="en-US" altLang="cs-CZ" sz="18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18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vývozu</a:t>
            </a:r>
            <a:r>
              <a:rPr lang="en-US" altLang="cs-CZ" sz="1800" b="1" dirty="0">
                <a:solidFill>
                  <a:srgbClr val="000000"/>
                </a:solidFill>
                <a:latin typeface="Garamond" panose="02020404030301010803" pitchFamily="18" charset="0"/>
              </a:rPr>
              <a:t> a </a:t>
            </a:r>
            <a:r>
              <a:rPr lang="en-US" altLang="cs-CZ" sz="18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dovozu</a:t>
            </a:r>
            <a:r>
              <a:rPr lang="en-US" altLang="cs-CZ" sz="18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18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zboží</a:t>
            </a:r>
            <a:r>
              <a:rPr lang="en-US" altLang="cs-CZ" sz="1800" b="1" dirty="0">
                <a:solidFill>
                  <a:srgbClr val="000000"/>
                </a:solidFill>
                <a:latin typeface="Garamond" panose="02020404030301010803" pitchFamily="18" charset="0"/>
              </a:rPr>
              <a:t> a </a:t>
            </a:r>
            <a:r>
              <a:rPr lang="en-US" altLang="cs-CZ" sz="18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služeb</a:t>
            </a:r>
            <a:r>
              <a:rPr lang="en-US" altLang="cs-CZ" sz="1800" b="1" dirty="0">
                <a:solidFill>
                  <a:srgbClr val="000000"/>
                </a:solidFill>
                <a:latin typeface="Garamond" panose="02020404030301010803" pitchFamily="18" charset="0"/>
              </a:rPr>
              <a:t> k </a:t>
            </a:r>
            <a:r>
              <a:rPr lang="en-US" altLang="cs-CZ" sz="18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celkovému</a:t>
            </a:r>
            <a:r>
              <a:rPr lang="en-US" altLang="cs-CZ" sz="1800" b="1" dirty="0">
                <a:solidFill>
                  <a:srgbClr val="000000"/>
                </a:solidFill>
                <a:latin typeface="Garamond" panose="02020404030301010803" pitchFamily="18" charset="0"/>
              </a:rPr>
              <a:t> HDP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850" y="28399"/>
            <a:ext cx="7981950" cy="672099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26" y="1143000"/>
            <a:ext cx="5926492" cy="441960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6585" y="1143001"/>
            <a:ext cx="6045415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2332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6191250" cy="44958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4145" y="1274005"/>
            <a:ext cx="5971114" cy="4386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4846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3068"/>
            <a:ext cx="8385753" cy="685493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45032"/>
            <a:ext cx="8249025" cy="666056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1"/>
          <p:cNvSpPr txBox="1">
            <a:spLocks noChangeArrowheads="1"/>
          </p:cNvSpPr>
          <p:nvPr/>
        </p:nvSpPr>
        <p:spPr bwMode="auto">
          <a:xfrm>
            <a:off x="533400" y="9378"/>
            <a:ext cx="11282082" cy="1057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cs-CZ" altLang="cs-CZ" sz="4400" dirty="0">
                <a:solidFill>
                  <a:srgbClr val="000000"/>
                </a:solidFill>
                <a:latin typeface="Garamond" panose="02020404030301010803" pitchFamily="18" charset="0"/>
              </a:rPr>
              <a:t>Import </a:t>
            </a:r>
            <a:r>
              <a:rPr lang="cs-CZ" altLang="cs-CZ" sz="4400" dirty="0" err="1">
                <a:solidFill>
                  <a:srgbClr val="000000"/>
                </a:solidFill>
                <a:latin typeface="Garamond" panose="02020404030301010803" pitchFamily="18" charset="0"/>
              </a:rPr>
              <a:t>penetration</a:t>
            </a:r>
            <a:r>
              <a:rPr lang="cs-CZ" altLang="cs-CZ" sz="4400" dirty="0">
                <a:solidFill>
                  <a:srgbClr val="000000"/>
                </a:solidFill>
                <a:latin typeface="Garamond" panose="02020404030301010803" pitchFamily="18" charset="0"/>
              </a:rPr>
              <a:t>, OECD</a:t>
            </a:r>
            <a:r>
              <a:rPr lang="en-US" altLang="cs-CZ" sz="4400" dirty="0">
                <a:solidFill>
                  <a:srgbClr val="000000"/>
                </a:solidFill>
                <a:latin typeface="Garamond" panose="02020404030301010803" pitchFamily="18" charset="0"/>
              </a:rPr>
              <a:t/>
            </a:r>
            <a:br>
              <a:rPr lang="en-US" altLang="cs-CZ" sz="4400" dirty="0">
                <a:solidFill>
                  <a:srgbClr val="000000"/>
                </a:solidFill>
                <a:latin typeface="Garamond" panose="02020404030301010803" pitchFamily="18" charset="0"/>
              </a:rPr>
            </a:br>
            <a:r>
              <a:rPr lang="en-US" altLang="cs-CZ" dirty="0" err="1">
                <a:solidFill>
                  <a:srgbClr val="000000"/>
                </a:solidFill>
                <a:latin typeface="Garamond" panose="02020404030301010803" pitchFamily="18" charset="0"/>
              </a:rPr>
              <a:t>dovoz</a:t>
            </a:r>
            <a:r>
              <a:rPr lang="en-US" altLang="cs-CZ" dirty="0">
                <a:solidFill>
                  <a:srgbClr val="000000"/>
                </a:solidFill>
                <a:latin typeface="Garamond" panose="02020404030301010803" pitchFamily="18" charset="0"/>
              </a:rPr>
              <a:t> (M) / </a:t>
            </a:r>
            <a:r>
              <a:rPr lang="en-US" altLang="cs-CZ" dirty="0" err="1">
                <a:solidFill>
                  <a:srgbClr val="000000"/>
                </a:solidFill>
                <a:latin typeface="Garamond" panose="02020404030301010803" pitchFamily="18" charset="0"/>
              </a:rPr>
              <a:t>dom</a:t>
            </a:r>
            <a:r>
              <a:rPr lang="cs-CZ" altLang="cs-CZ" dirty="0" err="1">
                <a:solidFill>
                  <a:srgbClr val="000000"/>
                </a:solidFill>
                <a:latin typeface="Garamond" panose="02020404030301010803" pitchFamily="18" charset="0"/>
              </a:rPr>
              <a:t>ácí</a:t>
            </a:r>
            <a:r>
              <a:rPr lang="cs-CZ" altLang="cs-CZ" dirty="0">
                <a:solidFill>
                  <a:srgbClr val="000000"/>
                </a:solidFill>
                <a:latin typeface="Garamond" panose="02020404030301010803" pitchFamily="18" charset="0"/>
              </a:rPr>
              <a:t> poptávka</a:t>
            </a:r>
            <a:r>
              <a:rPr lang="en-US" altLang="cs-CZ" dirty="0">
                <a:solidFill>
                  <a:srgbClr val="000000"/>
                </a:solidFill>
                <a:latin typeface="Garamond" panose="02020404030301010803" pitchFamily="18" charset="0"/>
              </a:rPr>
              <a:t> (D)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441" y="1066800"/>
            <a:ext cx="10668000" cy="553758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Nadpis 2"/>
          <p:cNvSpPr>
            <a:spLocks noGrp="1"/>
          </p:cNvSpPr>
          <p:nvPr>
            <p:ph type="title"/>
          </p:nvPr>
        </p:nvSpPr>
        <p:spPr>
          <a:xfrm>
            <a:off x="0" y="2895600"/>
            <a:ext cx="3027419" cy="1752600"/>
          </a:xfrm>
        </p:spPr>
        <p:txBody>
          <a:bodyPr/>
          <a:lstStyle/>
          <a:p>
            <a:r>
              <a:rPr lang="cs-CZ" altLang="cs-CZ" b="1" dirty="0">
                <a:latin typeface="Garamond" panose="02020404030301010803" pitchFamily="18" charset="0"/>
              </a:rPr>
              <a:t>Česká republika</a:t>
            </a:r>
            <a:br>
              <a:rPr lang="cs-CZ" altLang="cs-CZ" b="1" dirty="0">
                <a:latin typeface="Garamond" panose="02020404030301010803" pitchFamily="18" charset="0"/>
              </a:rPr>
            </a:br>
            <a:r>
              <a:rPr lang="cs-CZ" altLang="cs-CZ" b="1" dirty="0" smtClean="0">
                <a:latin typeface="Garamond" panose="02020404030301010803" pitchFamily="18" charset="0"/>
              </a:rPr>
              <a:t>2014 </a:t>
            </a:r>
            <a:r>
              <a:rPr lang="cs-CZ" altLang="cs-CZ" b="1" dirty="0" smtClean="0">
                <a:latin typeface="Garamond" panose="02020404030301010803" pitchFamily="18" charset="0"/>
              </a:rPr>
              <a:t>– export</a:t>
            </a:r>
            <a:br>
              <a:rPr lang="cs-CZ" altLang="cs-CZ" b="1" dirty="0" smtClean="0">
                <a:latin typeface="Garamond" panose="02020404030301010803" pitchFamily="18" charset="0"/>
              </a:rPr>
            </a:br>
            <a:r>
              <a:rPr lang="cs-CZ" altLang="cs-CZ" b="1" dirty="0">
                <a:latin typeface="Garamond" panose="02020404030301010803" pitchFamily="18" charset="0"/>
              </a:rPr>
              <a:t/>
            </a:r>
            <a:br>
              <a:rPr lang="cs-CZ" altLang="cs-CZ" b="1" dirty="0">
                <a:latin typeface="Garamond" panose="02020404030301010803" pitchFamily="18" charset="0"/>
              </a:rPr>
            </a:br>
            <a:r>
              <a:rPr lang="cs-CZ" altLang="cs-CZ" b="1" dirty="0">
                <a:latin typeface="Garamond" panose="02020404030301010803" pitchFamily="18" charset="0"/>
              </a:rPr>
              <a:t>http://</a:t>
            </a:r>
            <a:r>
              <a:rPr lang="cs-CZ" altLang="cs-CZ" b="1" dirty="0" smtClean="0">
                <a:latin typeface="Garamond" panose="02020404030301010803" pitchFamily="18" charset="0"/>
              </a:rPr>
              <a:t>atlas.cid.harvard.edu</a:t>
            </a:r>
            <a:endParaRPr lang="cs-CZ" altLang="cs-CZ" b="1" dirty="0">
              <a:latin typeface="Garamond" panose="02020404030301010803" pitchFamily="18" charset="0"/>
            </a:endParaRPr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7420" y="40888"/>
            <a:ext cx="9164580" cy="6757966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7401" y="25952"/>
            <a:ext cx="9144000" cy="687016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04800" y="2819400"/>
            <a:ext cx="121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tx1"/>
                </a:solidFill>
                <a:latin typeface="Garamond" panose="02020404030301010803" pitchFamily="18" charset="0"/>
              </a:rPr>
              <a:t>CZ - </a:t>
            </a:r>
            <a:r>
              <a:rPr lang="cs-CZ" b="1" dirty="0" err="1">
                <a:solidFill>
                  <a:schemeClr val="tx1"/>
                </a:solidFill>
                <a:latin typeface="Garamond" panose="02020404030301010803" pitchFamily="18" charset="0"/>
              </a:rPr>
              <a:t>imports</a:t>
            </a:r>
            <a:endParaRPr lang="cs-CZ" b="1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3007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Nadpis 2"/>
          <p:cNvSpPr>
            <a:spLocks noGrp="1"/>
          </p:cNvSpPr>
          <p:nvPr>
            <p:ph type="title"/>
          </p:nvPr>
        </p:nvSpPr>
        <p:spPr>
          <a:xfrm>
            <a:off x="31652" y="2438400"/>
            <a:ext cx="1523999" cy="1141412"/>
          </a:xfrm>
        </p:spPr>
        <p:txBody>
          <a:bodyPr/>
          <a:lstStyle/>
          <a:p>
            <a:r>
              <a:rPr lang="cs-CZ" altLang="cs-CZ" b="1" dirty="0">
                <a:latin typeface="Garamond" panose="02020404030301010803" pitchFamily="18" charset="0"/>
              </a:rPr>
              <a:t>USA</a:t>
            </a:r>
            <a:br>
              <a:rPr lang="cs-CZ" altLang="cs-CZ" b="1" dirty="0">
                <a:latin typeface="Garamond" panose="02020404030301010803" pitchFamily="18" charset="0"/>
              </a:rPr>
            </a:br>
            <a:r>
              <a:rPr lang="cs-CZ" altLang="cs-CZ" b="1" dirty="0">
                <a:latin typeface="Garamond" panose="02020404030301010803" pitchFamily="18" charset="0"/>
              </a:rPr>
              <a:t>2014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4" y="60131"/>
            <a:ext cx="9001126" cy="674487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Nadpis 1"/>
          <p:cNvSpPr>
            <a:spLocks noGrp="1"/>
          </p:cNvSpPr>
          <p:nvPr>
            <p:ph type="title"/>
          </p:nvPr>
        </p:nvSpPr>
        <p:spPr>
          <a:xfrm>
            <a:off x="228600" y="3048000"/>
            <a:ext cx="1447800" cy="1141412"/>
          </a:xfrm>
        </p:spPr>
        <p:txBody>
          <a:bodyPr/>
          <a:lstStyle/>
          <a:p>
            <a:r>
              <a:rPr lang="cs-CZ" altLang="cs-CZ" b="1" dirty="0">
                <a:latin typeface="Garamond" panose="02020404030301010803" pitchFamily="18" charset="0"/>
              </a:rPr>
              <a:t>Čína</a:t>
            </a:r>
            <a:br>
              <a:rPr lang="cs-CZ" altLang="cs-CZ" b="1" dirty="0">
                <a:latin typeface="Garamond" panose="02020404030301010803" pitchFamily="18" charset="0"/>
              </a:rPr>
            </a:br>
            <a:r>
              <a:rPr lang="cs-CZ" altLang="cs-CZ" b="1" dirty="0">
                <a:latin typeface="Garamond" panose="02020404030301010803" pitchFamily="18" charset="0"/>
              </a:rPr>
              <a:t>2014</a:t>
            </a:r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2435" y="110764"/>
            <a:ext cx="9291973" cy="644243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"/>
          <p:cNvSpPr txBox="1">
            <a:spLocks noChangeArrowheads="1"/>
          </p:cNvSpPr>
          <p:nvPr/>
        </p:nvSpPr>
        <p:spPr bwMode="auto">
          <a:xfrm>
            <a:off x="-112541" y="2895600"/>
            <a:ext cx="2209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HDP, </a:t>
            </a:r>
            <a:r>
              <a:rPr lang="en-US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rok</a:t>
            </a: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 1990</a:t>
            </a:r>
          </a:p>
        </p:txBody>
      </p:sp>
      <p:grpSp>
        <p:nvGrpSpPr>
          <p:cNvPr id="7171" name="Group 2"/>
          <p:cNvGrpSpPr>
            <a:grpSpLocks/>
          </p:cNvGrpSpPr>
          <p:nvPr/>
        </p:nvGrpSpPr>
        <p:grpSpPr bwMode="auto">
          <a:xfrm>
            <a:off x="2108982" y="304800"/>
            <a:ext cx="10058400" cy="6019800"/>
            <a:chOff x="288" y="1008"/>
            <a:chExt cx="5183" cy="2850"/>
          </a:xfrm>
        </p:grpSpPr>
        <p:pic>
          <p:nvPicPr>
            <p:cNvPr id="7172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849" b="-5849"/>
            <a:stretch>
              <a:fillRect/>
            </a:stretch>
          </p:blipFill>
          <p:spPr bwMode="auto">
            <a:xfrm>
              <a:off x="288" y="1008"/>
              <a:ext cx="5183" cy="2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t="-5849" b="-5849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3" name="Text Box 4"/>
            <p:cNvSpPr txBox="1">
              <a:spLocks noChangeArrowheads="1"/>
            </p:cNvSpPr>
            <p:nvPr/>
          </p:nvSpPr>
          <p:spPr bwMode="auto">
            <a:xfrm>
              <a:off x="288" y="1008"/>
              <a:ext cx="5183" cy="2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altLang="cs-CZ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Nadpis 1"/>
          <p:cNvSpPr>
            <a:spLocks noGrp="1"/>
          </p:cNvSpPr>
          <p:nvPr>
            <p:ph type="title"/>
          </p:nvPr>
        </p:nvSpPr>
        <p:spPr>
          <a:xfrm>
            <a:off x="0" y="2667000"/>
            <a:ext cx="1981200" cy="1141412"/>
          </a:xfrm>
        </p:spPr>
        <p:txBody>
          <a:bodyPr/>
          <a:lstStyle/>
          <a:p>
            <a:r>
              <a:rPr lang="cs-CZ" altLang="cs-CZ" b="1" dirty="0">
                <a:latin typeface="Garamond" panose="02020404030301010803" pitchFamily="18" charset="0"/>
              </a:rPr>
              <a:t>Rusko</a:t>
            </a:r>
            <a:br>
              <a:rPr lang="cs-CZ" altLang="cs-CZ" b="1" dirty="0">
                <a:latin typeface="Garamond" panose="02020404030301010803" pitchFamily="18" charset="0"/>
              </a:rPr>
            </a:br>
            <a:r>
              <a:rPr lang="cs-CZ" altLang="cs-CZ" b="1" dirty="0">
                <a:latin typeface="Garamond" panose="02020404030301010803" pitchFamily="18" charset="0"/>
              </a:rPr>
              <a:t>2014</a:t>
            </a:r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9800" y="17263"/>
            <a:ext cx="9067800" cy="682198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Nadpis 1"/>
          <p:cNvSpPr>
            <a:spLocks noGrp="1"/>
          </p:cNvSpPr>
          <p:nvPr>
            <p:ph type="title"/>
          </p:nvPr>
        </p:nvSpPr>
        <p:spPr>
          <a:xfrm>
            <a:off x="228600" y="3048000"/>
            <a:ext cx="2057399" cy="730250"/>
          </a:xfrm>
        </p:spPr>
        <p:txBody>
          <a:bodyPr/>
          <a:lstStyle/>
          <a:p>
            <a:r>
              <a:rPr lang="cs-CZ" altLang="cs-CZ" b="1" dirty="0">
                <a:latin typeface="Garamond" panose="02020404030301010803" pitchFamily="18" charset="0"/>
              </a:rPr>
              <a:t>Gabon</a:t>
            </a:r>
            <a:br>
              <a:rPr lang="cs-CZ" altLang="cs-CZ" b="1" dirty="0">
                <a:latin typeface="Garamond" panose="02020404030301010803" pitchFamily="18" charset="0"/>
              </a:rPr>
            </a:br>
            <a:r>
              <a:rPr lang="cs-CZ" altLang="cs-CZ" b="1" dirty="0">
                <a:latin typeface="Garamond" panose="02020404030301010803" pitchFamily="18" charset="0"/>
              </a:rPr>
              <a:t>2014</a:t>
            </a:r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6010" y="0"/>
            <a:ext cx="916433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Nadpis 1"/>
          <p:cNvSpPr>
            <a:spLocks noGrp="1"/>
          </p:cNvSpPr>
          <p:nvPr>
            <p:ph type="title"/>
          </p:nvPr>
        </p:nvSpPr>
        <p:spPr>
          <a:xfrm>
            <a:off x="0" y="1676400"/>
            <a:ext cx="2990611" cy="2773362"/>
          </a:xfrm>
        </p:spPr>
        <p:txBody>
          <a:bodyPr/>
          <a:lstStyle/>
          <a:p>
            <a:r>
              <a:rPr lang="cs-CZ" altLang="cs-CZ" b="1" dirty="0">
                <a:latin typeface="Garamond" panose="02020404030301010803" pitchFamily="18" charset="0"/>
              </a:rPr>
              <a:t>Gabon – import 2014</a:t>
            </a:r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2476" y="152400"/>
            <a:ext cx="9229524" cy="6444648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514"/>
            <a:ext cx="8991600" cy="5321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295400" y="5638800"/>
            <a:ext cx="975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tx1"/>
                </a:solidFill>
                <a:latin typeface="Garamond" panose="02020404030301010803" pitchFamily="18" charset="0"/>
              </a:rPr>
              <a:t>Zdroj: MIT Atlas </a:t>
            </a:r>
            <a:r>
              <a:rPr lang="cs-CZ" dirty="0" err="1">
                <a:solidFill>
                  <a:schemeClr val="tx1"/>
                </a:solidFill>
                <a:latin typeface="Garamond" panose="02020404030301010803" pitchFamily="18" charset="0"/>
              </a:rPr>
              <a:t>of</a:t>
            </a:r>
            <a:r>
              <a:rPr lang="cs-CZ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cs-CZ" dirty="0" err="1">
                <a:solidFill>
                  <a:schemeClr val="tx1"/>
                </a:solidFill>
                <a:latin typeface="Garamond" panose="02020404030301010803" pitchFamily="18" charset="0"/>
              </a:rPr>
              <a:t>Economic</a:t>
            </a:r>
            <a:r>
              <a:rPr lang="cs-CZ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cs-CZ" dirty="0" err="1">
                <a:solidFill>
                  <a:schemeClr val="tx1"/>
                </a:solidFill>
                <a:latin typeface="Garamond" panose="02020404030301010803" pitchFamily="18" charset="0"/>
              </a:rPr>
              <a:t>Complexity</a:t>
            </a:r>
            <a:r>
              <a:rPr lang="cs-CZ" dirty="0">
                <a:solidFill>
                  <a:schemeClr val="tx1"/>
                </a:solidFill>
                <a:latin typeface="Garamond" panose="02020404030301010803" pitchFamily="18" charset="0"/>
              </a:rPr>
              <a:t> - </a:t>
            </a:r>
            <a:r>
              <a:rPr lang="cs-CZ" dirty="0">
                <a:solidFill>
                  <a:schemeClr val="tx1"/>
                </a:solidFill>
                <a:latin typeface="Garamond" panose="02020404030301010803" pitchFamily="18" charset="0"/>
                <a:hlinkClick r:id="rId3"/>
              </a:rPr>
              <a:t>http://atlas.media.mit.edu/en/</a:t>
            </a:r>
            <a:r>
              <a:rPr lang="cs-CZ" dirty="0">
                <a:solidFill>
                  <a:schemeClr val="tx1"/>
                </a:solidFill>
                <a:latin typeface="Garamond" panose="02020404030301010803" pitchFamily="18" charset="0"/>
              </a:rPr>
              <a:t>; Harvard Atlas </a:t>
            </a:r>
            <a:r>
              <a:rPr lang="cs-CZ" dirty="0" err="1">
                <a:solidFill>
                  <a:schemeClr val="tx1"/>
                </a:solidFill>
                <a:latin typeface="Garamond" panose="02020404030301010803" pitchFamily="18" charset="0"/>
              </a:rPr>
              <a:t>of</a:t>
            </a:r>
            <a:r>
              <a:rPr lang="cs-CZ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cs-CZ" dirty="0" err="1">
                <a:solidFill>
                  <a:schemeClr val="tx1"/>
                </a:solidFill>
                <a:latin typeface="Garamond" panose="02020404030301010803" pitchFamily="18" charset="0"/>
              </a:rPr>
              <a:t>Economic</a:t>
            </a:r>
            <a:r>
              <a:rPr lang="cs-CZ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cs-CZ" dirty="0" err="1">
                <a:solidFill>
                  <a:schemeClr val="tx1"/>
                </a:solidFill>
                <a:latin typeface="Garamond" panose="02020404030301010803" pitchFamily="18" charset="0"/>
              </a:rPr>
              <a:t>Complexity</a:t>
            </a:r>
            <a:r>
              <a:rPr lang="cs-CZ" dirty="0">
                <a:solidFill>
                  <a:schemeClr val="tx1"/>
                </a:solidFill>
                <a:latin typeface="Garamond" panose="02020404030301010803" pitchFamily="18" charset="0"/>
              </a:rPr>
              <a:t> - </a:t>
            </a:r>
            <a:r>
              <a:rPr lang="cs-CZ" dirty="0">
                <a:solidFill>
                  <a:schemeClr val="tx1"/>
                </a:solidFill>
                <a:latin typeface="Garamond" panose="02020404030301010803" pitchFamily="18" charset="0"/>
                <a:hlinkClick r:id="rId4"/>
              </a:rPr>
              <a:t>http://atlas.cid.harvard.edu/</a:t>
            </a:r>
            <a:r>
              <a:rPr lang="cs-CZ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1"/>
          <p:cNvSpPr txBox="1">
            <a:spLocks noChangeArrowheads="1"/>
          </p:cNvSpPr>
          <p:nvPr/>
        </p:nvSpPr>
        <p:spPr bwMode="auto">
          <a:xfrm>
            <a:off x="76200" y="190501"/>
            <a:ext cx="12115800" cy="571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cs-CZ" altLang="cs-CZ" sz="2800" b="1" dirty="0">
                <a:solidFill>
                  <a:srgbClr val="000000"/>
                </a:solidFill>
                <a:latin typeface="Garamond" panose="02020404030301010803" pitchFamily="18" charset="0"/>
              </a:rPr>
              <a:t>Zranitelné ekonomiky závislé na exportu jednoho produktu/komodity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851210"/>
            <a:ext cx="9753600" cy="600679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828800" y="304800"/>
            <a:ext cx="762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chemeClr val="tx1"/>
                </a:solidFill>
                <a:latin typeface="Garamond" panose="02020404030301010803" pitchFamily="18" charset="0"/>
              </a:rPr>
              <a:t>Prokletí přírodních zdrojů (</a:t>
            </a:r>
            <a:r>
              <a:rPr lang="cs-CZ" sz="3200" b="1" i="1" dirty="0" err="1">
                <a:solidFill>
                  <a:schemeClr val="tx1"/>
                </a:solidFill>
                <a:latin typeface="Garamond" panose="02020404030301010803" pitchFamily="18" charset="0"/>
              </a:rPr>
              <a:t>resource</a:t>
            </a:r>
            <a:r>
              <a:rPr lang="cs-CZ" sz="3200" b="1" i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cs-CZ" sz="3200" b="1" i="1" dirty="0" err="1">
                <a:solidFill>
                  <a:schemeClr val="tx1"/>
                </a:solidFill>
                <a:latin typeface="Garamond" panose="02020404030301010803" pitchFamily="18" charset="0"/>
              </a:rPr>
              <a:t>curse</a:t>
            </a:r>
            <a:r>
              <a:rPr lang="cs-CZ" sz="3200" b="1" dirty="0">
                <a:solidFill>
                  <a:schemeClr val="tx1"/>
                </a:solidFill>
                <a:latin typeface="Garamond" panose="02020404030301010803" pitchFamily="18" charset="0"/>
              </a:rPr>
              <a:t>)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715000" y="4114800"/>
            <a:ext cx="59436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>
                <a:solidFill>
                  <a:schemeClr val="tx1"/>
                </a:solidFill>
                <a:latin typeface="Garamond" panose="02020404030301010803" pitchFamily="18" charset="0"/>
              </a:rPr>
              <a:t>Dutch</a:t>
            </a:r>
            <a:r>
              <a:rPr lang="cs-CZ" i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cs-CZ" i="1" dirty="0" err="1">
                <a:solidFill>
                  <a:schemeClr val="tx1"/>
                </a:solidFill>
                <a:latin typeface="Garamond" panose="02020404030301010803" pitchFamily="18" charset="0"/>
              </a:rPr>
              <a:t>disease</a:t>
            </a:r>
            <a:r>
              <a:rPr lang="cs-CZ" i="1" dirty="0">
                <a:solidFill>
                  <a:schemeClr val="tx1"/>
                </a:solidFill>
                <a:latin typeface="Garamond" panose="02020404030301010803" pitchFamily="18" charset="0"/>
              </a:rPr>
              <a:t> - </a:t>
            </a:r>
            <a:r>
              <a:rPr lang="cs-CZ" dirty="0">
                <a:solidFill>
                  <a:schemeClr val="tx1"/>
                </a:solidFill>
                <a:latin typeface="Garamond" panose="02020404030301010803" pitchFamily="18" charset="0"/>
              </a:rPr>
              <a:t>Holandská nemoc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latin typeface="Garamond" panose="02020404030301010803" pitchFamily="18" charset="0"/>
              </a:rPr>
              <a:t>situace, kdy snadné a velké zisky z vývozu přírodní suroviny způsobí </a:t>
            </a:r>
            <a:r>
              <a:rPr lang="cs-CZ" b="1" dirty="0">
                <a:solidFill>
                  <a:schemeClr val="tx1"/>
                </a:solidFill>
                <a:latin typeface="Garamond" panose="02020404030301010803" pitchFamily="18" charset="0"/>
              </a:rPr>
              <a:t>výrazné zhodnocení měny</a:t>
            </a:r>
            <a:r>
              <a:rPr lang="cs-CZ" dirty="0">
                <a:solidFill>
                  <a:schemeClr val="tx1"/>
                </a:solidFill>
                <a:latin typeface="Garamond" panose="02020404030301010803" pitchFamily="18" charset="0"/>
              </a:rPr>
              <a:t>, což zkomplikuje vývoz jiných výrobků a způsobí stagnaci a </a:t>
            </a:r>
            <a:r>
              <a:rPr lang="cs-CZ" b="1" dirty="0">
                <a:solidFill>
                  <a:schemeClr val="tx1"/>
                </a:solidFill>
                <a:latin typeface="Garamond" panose="02020404030301010803" pitchFamily="18" charset="0"/>
              </a:rPr>
              <a:t>úpadek jiných odvětví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2580" y="1295400"/>
            <a:ext cx="6389136" cy="25146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133600"/>
            <a:ext cx="5030196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31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Text Box 4"/>
          <p:cNvSpPr txBox="1">
            <a:spLocks noChangeArrowheads="1"/>
          </p:cNvSpPr>
          <p:nvPr/>
        </p:nvSpPr>
        <p:spPr bwMode="auto">
          <a:xfrm>
            <a:off x="2590800" y="304800"/>
            <a:ext cx="7632700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1500"/>
              </a:spcBef>
              <a:buClrTx/>
            </a:pPr>
            <a:r>
              <a:rPr lang="en-US" altLang="cs-CZ" sz="28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Struktura</a:t>
            </a:r>
            <a:r>
              <a:rPr lang="en-US" altLang="cs-CZ" sz="28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28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mezin</a:t>
            </a:r>
            <a:r>
              <a:rPr lang="cs-CZ" altLang="cs-CZ" sz="28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árodního</a:t>
            </a:r>
            <a:r>
              <a:rPr lang="cs-CZ" altLang="cs-CZ" sz="2800" b="1" dirty="0">
                <a:solidFill>
                  <a:srgbClr val="000000"/>
                </a:solidFill>
                <a:latin typeface="Garamond" panose="02020404030301010803" pitchFamily="18" charset="0"/>
              </a:rPr>
              <a:t> obchodu: Čína v. Afrika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219200"/>
            <a:ext cx="4724400" cy="517471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1185203"/>
            <a:ext cx="5410200" cy="524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0032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6347" y="91150"/>
            <a:ext cx="8419306" cy="667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8817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905989"/>
            <a:ext cx="3429000" cy="1981200"/>
          </a:xfrm>
        </p:spPr>
        <p:txBody>
          <a:bodyPr/>
          <a:lstStyle/>
          <a:p>
            <a:pPr>
              <a:buClr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dirty="0">
                <a:latin typeface="Garamond" panose="02020404030301010803" pitchFamily="18" charset="0"/>
              </a:rPr>
              <a:t>Čína – HDP podle provincií</a:t>
            </a:r>
          </a:p>
        </p:txBody>
      </p:sp>
      <p:pic>
        <p:nvPicPr>
          <p:cNvPr id="5837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0"/>
            <a:ext cx="7239000" cy="6754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98792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1"/>
          <p:cNvSpPr txBox="1">
            <a:spLocks noChangeArrowheads="1"/>
          </p:cNvSpPr>
          <p:nvPr/>
        </p:nvSpPr>
        <p:spPr bwMode="auto">
          <a:xfrm>
            <a:off x="0" y="838200"/>
            <a:ext cx="3735386" cy="179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cs-CZ" altLang="cs-CZ" sz="4000" dirty="0">
                <a:solidFill>
                  <a:srgbClr val="000000"/>
                </a:solidFill>
                <a:latin typeface="Garamond" panose="02020404030301010803" pitchFamily="18" charset="0"/>
              </a:rPr>
              <a:t>Struktura dovozů z Číny do USA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5386" y="0"/>
            <a:ext cx="81966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2050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-3810"/>
            <a:ext cx="8072717" cy="686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337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0"/>
            <a:ext cx="10342828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5937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3400" y="37514"/>
            <a:ext cx="10970684" cy="715962"/>
          </a:xfrm>
        </p:spPr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Asian Infrastructure Investment Bank (AIIB)</a:t>
            </a:r>
            <a:endParaRPr lang="cs-CZ" dirty="0">
              <a:latin typeface="Garamond" panose="02020404030301010803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59" y="838200"/>
            <a:ext cx="10753165" cy="580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0776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1"/>
          <p:cNvSpPr txBox="1">
            <a:spLocks noChangeArrowheads="1"/>
          </p:cNvSpPr>
          <p:nvPr/>
        </p:nvSpPr>
        <p:spPr bwMode="auto">
          <a:xfrm>
            <a:off x="1981200" y="116632"/>
            <a:ext cx="8229600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cs-CZ" sz="4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Hlavn</a:t>
            </a:r>
            <a:r>
              <a:rPr lang="cs-CZ" altLang="cs-CZ" sz="4400" b="1" dirty="0">
                <a:solidFill>
                  <a:srgbClr val="000000"/>
                </a:solidFill>
                <a:latin typeface="Garamond" panose="02020404030301010803" pitchFamily="18" charset="0"/>
              </a:rPr>
              <a:t>í trasy lodní dopravy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200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3884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14663"/>
            <a:ext cx="10134600" cy="657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6059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7448" y="1298212"/>
            <a:ext cx="2552700" cy="196215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652" y="5862"/>
            <a:ext cx="5344732" cy="700088"/>
          </a:xfrm>
        </p:spPr>
        <p:txBody>
          <a:bodyPr/>
          <a:lstStyle/>
          <a:p>
            <a:r>
              <a:rPr lang="cs-CZ" b="1" dirty="0" err="1">
                <a:latin typeface="Garamond" panose="02020404030301010803" pitchFamily="18" charset="0"/>
              </a:rPr>
              <a:t>Intermodal</a:t>
            </a:r>
            <a:r>
              <a:rPr lang="cs-CZ" b="1" dirty="0">
                <a:latin typeface="Garamond" panose="02020404030301010803" pitchFamily="18" charset="0"/>
              </a:rPr>
              <a:t> </a:t>
            </a:r>
            <a:r>
              <a:rPr lang="cs-CZ" b="1" dirty="0" err="1">
                <a:latin typeface="Garamond" panose="02020404030301010803" pitchFamily="18" charset="0"/>
              </a:rPr>
              <a:t>container</a:t>
            </a:r>
            <a:endParaRPr lang="en-US" b="1" dirty="0">
              <a:latin typeface="Garamond" panose="02020404030301010803" pitchFamily="18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3413305"/>
            <a:ext cx="4996893" cy="329794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031" y="3260362"/>
            <a:ext cx="5544632" cy="3426583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72510" y="705950"/>
            <a:ext cx="5063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tx1"/>
                </a:solidFill>
                <a:latin typeface="Garamond" panose="02020404030301010803" pitchFamily="18" charset="0"/>
              </a:rPr>
              <a:t>TEU/FEU – 20/40 </a:t>
            </a:r>
            <a:r>
              <a:rPr lang="cs-CZ" dirty="0" err="1">
                <a:solidFill>
                  <a:schemeClr val="tx1"/>
                </a:solidFill>
                <a:latin typeface="Garamond" panose="02020404030301010803" pitchFamily="18" charset="0"/>
              </a:rPr>
              <a:t>feet</a:t>
            </a:r>
            <a:r>
              <a:rPr lang="cs-CZ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cs-CZ" dirty="0" err="1">
                <a:solidFill>
                  <a:schemeClr val="tx1"/>
                </a:solidFill>
                <a:latin typeface="Garamond" panose="02020404030301010803" pitchFamily="18" charset="0"/>
              </a:rPr>
              <a:t>equivalent</a:t>
            </a:r>
            <a:r>
              <a:rPr lang="cs-CZ" dirty="0">
                <a:solidFill>
                  <a:schemeClr val="tx1"/>
                </a:solidFill>
                <a:latin typeface="Garamond" panose="02020404030301010803" pitchFamily="18" charset="0"/>
              </a:rPr>
              <a:t> unit</a:t>
            </a:r>
            <a:br>
              <a:rPr lang="cs-CZ" dirty="0">
                <a:solidFill>
                  <a:schemeClr val="tx1"/>
                </a:solidFill>
                <a:latin typeface="Garamond" panose="02020404030301010803" pitchFamily="18" charset="0"/>
              </a:rPr>
            </a:br>
            <a:r>
              <a:rPr lang="cs-CZ" dirty="0">
                <a:solidFill>
                  <a:schemeClr val="tx1"/>
                </a:solidFill>
                <a:latin typeface="Garamond" panose="02020404030301010803" pitchFamily="18" charset="0"/>
              </a:rPr>
              <a:t>1 TEU = 6,1 x 2,4 x 2,6m, tj. 39 m3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1800" y="16412"/>
            <a:ext cx="4844493" cy="322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6695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066800"/>
            <a:ext cx="5714999" cy="730250"/>
          </a:xfrm>
        </p:spPr>
        <p:txBody>
          <a:bodyPr/>
          <a:lstStyle/>
          <a:p>
            <a:r>
              <a:rPr lang="cs-CZ" sz="3600" dirty="0">
                <a:latin typeface="Garamond" panose="02020404030301010803" pitchFamily="18" charset="0"/>
              </a:rPr>
              <a:t>MSC Oscar – 19 224 TEU</a:t>
            </a:r>
            <a:endParaRPr lang="en-US" sz="3600" dirty="0">
              <a:latin typeface="Garamond" panose="02020404030301010803" pitchFamily="18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721" y="1981200"/>
            <a:ext cx="6682758" cy="35814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0" y="1538025"/>
            <a:ext cx="4797941" cy="433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7200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0"/>
            <a:ext cx="9910915" cy="678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3997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800" y="0"/>
            <a:ext cx="8991600" cy="674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8188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" y="485775"/>
            <a:ext cx="11353800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5670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077200" cy="639762"/>
          </a:xfrm>
        </p:spPr>
        <p:txBody>
          <a:bodyPr/>
          <a:lstStyle/>
          <a:p>
            <a:pPr>
              <a:buClr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b="1" dirty="0">
                <a:latin typeface="Garamond" panose="02020404030301010803" pitchFamily="18" charset="0"/>
              </a:rPr>
              <a:t>Největší kontejnerové přístavy</a:t>
            </a:r>
          </a:p>
        </p:txBody>
      </p:sp>
      <p:pic>
        <p:nvPicPr>
          <p:cNvPr id="7168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1138584"/>
            <a:ext cx="6475139" cy="5474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0136" y="1844824"/>
            <a:ext cx="4398225" cy="411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8719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"/>
          <p:cNvSpPr txBox="1">
            <a:spLocks noChangeArrowheads="1"/>
          </p:cNvSpPr>
          <p:nvPr/>
        </p:nvSpPr>
        <p:spPr bwMode="auto">
          <a:xfrm>
            <a:off x="0" y="0"/>
            <a:ext cx="12192000" cy="463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cs-CZ" altLang="cs-CZ" sz="4400" b="1" dirty="0">
                <a:solidFill>
                  <a:srgbClr val="000000"/>
                </a:solidFill>
                <a:latin typeface="Garamond" panose="02020404030301010803" pitchFamily="18" charset="0"/>
              </a:rPr>
              <a:t>Hrubý domácí produkt (</a:t>
            </a:r>
            <a:r>
              <a:rPr lang="cs-CZ" altLang="cs-CZ" sz="4400" dirty="0">
                <a:solidFill>
                  <a:srgbClr val="000000"/>
                </a:solidFill>
                <a:latin typeface="Garamond" panose="02020404030301010803" pitchFamily="18" charset="0"/>
              </a:rPr>
              <a:t>výdajová metoda</a:t>
            </a:r>
            <a:r>
              <a:rPr lang="cs-CZ" altLang="cs-CZ" sz="4400" b="1" dirty="0">
                <a:solidFill>
                  <a:srgbClr val="000000"/>
                </a:solidFill>
                <a:latin typeface="Garamond" panose="02020404030301010803" pitchFamily="18" charset="0"/>
              </a:rPr>
              <a:t>)</a:t>
            </a:r>
            <a:br>
              <a:rPr lang="cs-CZ" altLang="cs-CZ" sz="4400" b="1" dirty="0">
                <a:solidFill>
                  <a:srgbClr val="000000"/>
                </a:solidFill>
                <a:latin typeface="Garamond" panose="02020404030301010803" pitchFamily="18" charset="0"/>
              </a:rPr>
            </a:br>
            <a:r>
              <a:rPr lang="cs-CZ" altLang="cs-CZ" sz="4400" b="1" dirty="0">
                <a:solidFill>
                  <a:srgbClr val="000000"/>
                </a:solidFill>
                <a:latin typeface="Garamond" panose="02020404030301010803" pitchFamily="18" charset="0"/>
              </a:rPr>
              <a:t/>
            </a:r>
            <a:br>
              <a:rPr lang="cs-CZ" altLang="cs-CZ" sz="4400" b="1" dirty="0">
                <a:solidFill>
                  <a:srgbClr val="000000"/>
                </a:solidFill>
                <a:latin typeface="Garamond" panose="02020404030301010803" pitchFamily="18" charset="0"/>
              </a:rPr>
            </a:br>
            <a:r>
              <a:rPr lang="cs-CZ" altLang="cs-CZ" sz="4400" dirty="0">
                <a:solidFill>
                  <a:srgbClr val="000000"/>
                </a:solidFill>
                <a:latin typeface="Garamond" panose="02020404030301010803" pitchFamily="18" charset="0"/>
              </a:rPr>
              <a:t>HDP</a:t>
            </a:r>
            <a:r>
              <a:rPr lang="en-US" altLang="cs-CZ" sz="4400" dirty="0">
                <a:solidFill>
                  <a:srgbClr val="000000"/>
                </a:solidFill>
                <a:latin typeface="Garamond" panose="02020404030301010803" pitchFamily="18" charset="0"/>
              </a:rPr>
              <a:t>=C+I+G+(X-M)</a:t>
            </a:r>
            <a:br>
              <a:rPr lang="en-US" altLang="cs-CZ" sz="4400" dirty="0">
                <a:solidFill>
                  <a:srgbClr val="000000"/>
                </a:solidFill>
                <a:latin typeface="Garamond" panose="02020404030301010803" pitchFamily="18" charset="0"/>
              </a:rPr>
            </a:br>
            <a:r>
              <a:rPr lang="en-US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spotřeba</a:t>
            </a: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 + </a:t>
            </a:r>
            <a:r>
              <a:rPr lang="en-US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investice</a:t>
            </a: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 + </a:t>
            </a:r>
            <a:r>
              <a:rPr lang="en-US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vládní</a:t>
            </a: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výdaje</a:t>
            </a: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 + (export – import)</a:t>
            </a:r>
            <a:r>
              <a:rPr lang="en-US" altLang="cs-CZ" sz="4400" dirty="0">
                <a:solidFill>
                  <a:srgbClr val="000000"/>
                </a:solidFill>
                <a:latin typeface="Garamond" panose="02020404030301010803" pitchFamily="18" charset="0"/>
              </a:rPr>
              <a:t/>
            </a:r>
            <a:br>
              <a:rPr lang="en-US" altLang="cs-CZ" sz="4400" dirty="0">
                <a:solidFill>
                  <a:srgbClr val="000000"/>
                </a:solidFill>
                <a:latin typeface="Garamond" panose="02020404030301010803" pitchFamily="18" charset="0"/>
              </a:rPr>
            </a:br>
            <a:r>
              <a:rPr lang="en-US" altLang="cs-CZ" sz="4400" dirty="0">
                <a:solidFill>
                  <a:srgbClr val="000000"/>
                </a:solidFill>
                <a:latin typeface="Garamond" panose="02020404030301010803" pitchFamily="18" charset="0"/>
              </a:rPr>
              <a:t/>
            </a:r>
            <a:br>
              <a:rPr lang="en-US" altLang="cs-CZ" sz="4400" dirty="0">
                <a:solidFill>
                  <a:srgbClr val="000000"/>
                </a:solidFill>
                <a:latin typeface="Garamond" panose="02020404030301010803" pitchFamily="18" charset="0"/>
              </a:rPr>
            </a:br>
            <a:r>
              <a:rPr lang="en-US" altLang="cs-CZ" sz="4400" dirty="0">
                <a:solidFill>
                  <a:srgbClr val="000000"/>
                </a:solidFill>
                <a:latin typeface="Garamond" panose="02020404030301010803" pitchFamily="18" charset="0"/>
              </a:rPr>
              <a:t>PPP: </a:t>
            </a:r>
            <a:r>
              <a:rPr lang="en-US" altLang="cs-CZ" sz="4400" i="1" dirty="0">
                <a:solidFill>
                  <a:srgbClr val="000000"/>
                </a:solidFill>
                <a:latin typeface="Garamond" panose="02020404030301010803" pitchFamily="18" charset="0"/>
              </a:rPr>
              <a:t>Purchasing power parity</a:t>
            </a:r>
            <a:r>
              <a:rPr lang="cs-CZ" altLang="cs-CZ" sz="4400" i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cs-CZ" altLang="cs-CZ" sz="4400" dirty="0">
                <a:solidFill>
                  <a:srgbClr val="000000"/>
                </a:solidFill>
                <a:latin typeface="Garamond" panose="02020404030301010803" pitchFamily="18" charset="0"/>
              </a:rPr>
              <a:t>– parita kupní síly</a:t>
            </a:r>
            <a:r>
              <a:rPr lang="en-US" altLang="cs-CZ" sz="4400" dirty="0">
                <a:solidFill>
                  <a:srgbClr val="000000"/>
                </a:solidFill>
                <a:latin typeface="Garamond" panose="02020404030301010803" pitchFamily="18" charset="0"/>
              </a:rPr>
              <a:t/>
            </a:r>
            <a:br>
              <a:rPr lang="en-US" altLang="cs-CZ" sz="4400" dirty="0">
                <a:solidFill>
                  <a:srgbClr val="000000"/>
                </a:solidFill>
                <a:latin typeface="Garamond" panose="02020404030301010803" pitchFamily="18" charset="0"/>
              </a:rPr>
            </a:br>
            <a:r>
              <a:rPr lang="en-US" altLang="cs-CZ" sz="4400" dirty="0">
                <a:solidFill>
                  <a:srgbClr val="000000"/>
                </a:solidFill>
                <a:latin typeface="Garamond" panose="02020404030301010803" pitchFamily="18" charset="0"/>
              </a:rPr>
              <a:t>(</a:t>
            </a:r>
            <a:r>
              <a:rPr lang="en-US" altLang="cs-CZ" sz="4400" dirty="0" err="1">
                <a:solidFill>
                  <a:srgbClr val="000000"/>
                </a:solidFill>
                <a:latin typeface="Garamond" panose="02020404030301010803" pitchFamily="18" charset="0"/>
              </a:rPr>
              <a:t>nezávislý</a:t>
            </a:r>
            <a:r>
              <a:rPr lang="en-US" altLang="cs-CZ" sz="4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4400" dirty="0" err="1">
                <a:solidFill>
                  <a:srgbClr val="000000"/>
                </a:solidFill>
                <a:latin typeface="Garamond" panose="02020404030301010803" pitchFamily="18" charset="0"/>
              </a:rPr>
              <a:t>na</a:t>
            </a:r>
            <a:r>
              <a:rPr lang="en-US" altLang="cs-CZ" sz="4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4400" dirty="0" err="1">
                <a:solidFill>
                  <a:srgbClr val="000000"/>
                </a:solidFill>
                <a:latin typeface="Garamond" panose="02020404030301010803" pitchFamily="18" charset="0"/>
              </a:rPr>
              <a:t>měnovém</a:t>
            </a:r>
            <a:r>
              <a:rPr lang="en-US" altLang="cs-CZ" sz="4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4400" dirty="0" err="1">
                <a:solidFill>
                  <a:srgbClr val="000000"/>
                </a:solidFill>
                <a:latin typeface="Garamond" panose="02020404030301010803" pitchFamily="18" charset="0"/>
              </a:rPr>
              <a:t>kurzu</a:t>
            </a:r>
            <a:r>
              <a:rPr lang="en-US" altLang="cs-CZ" sz="4400" dirty="0">
                <a:solidFill>
                  <a:srgbClr val="000000"/>
                </a:solidFill>
                <a:latin typeface="Garamond" panose="02020404030301010803" pitchFamily="18" charset="0"/>
              </a:rPr>
              <a:t>)</a:t>
            </a:r>
            <a:r>
              <a:rPr lang="cs-CZ" altLang="cs-CZ" sz="4400" dirty="0">
                <a:solidFill>
                  <a:srgbClr val="000000"/>
                </a:solidFill>
                <a:latin typeface="Garamond" panose="02020404030301010803" pitchFamily="18" charset="0"/>
              </a:rPr>
              <a:t>; „Big Mac Index“</a:t>
            </a:r>
            <a:endParaRPr lang="en-US" altLang="cs-CZ" sz="44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4628808"/>
            <a:ext cx="3147935" cy="2133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3193"/>
            <a:ext cx="12072664" cy="632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2404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1"/>
          <p:cNvSpPr txBox="1">
            <a:spLocks noChangeArrowheads="1"/>
          </p:cNvSpPr>
          <p:nvPr/>
        </p:nvSpPr>
        <p:spPr bwMode="auto">
          <a:xfrm>
            <a:off x="533400" y="190501"/>
            <a:ext cx="107442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cs-CZ" altLang="cs-CZ" sz="4000" dirty="0">
                <a:solidFill>
                  <a:srgbClr val="000000"/>
                </a:solidFill>
                <a:latin typeface="Garamond" panose="02020404030301010803" pitchFamily="18" charset="0"/>
              </a:rPr>
              <a:t>Letecká doprava zboží, miliardy tunokilometrů</a:t>
            </a:r>
          </a:p>
        </p:txBody>
      </p:sp>
      <p:grpSp>
        <p:nvGrpSpPr>
          <p:cNvPr id="74755" name="Group 2"/>
          <p:cNvGrpSpPr>
            <a:grpSpLocks/>
          </p:cNvGrpSpPr>
          <p:nvPr/>
        </p:nvGrpSpPr>
        <p:grpSpPr bwMode="auto">
          <a:xfrm>
            <a:off x="762000" y="1480674"/>
            <a:ext cx="10287000" cy="5127624"/>
            <a:chOff x="295" y="1522"/>
            <a:chExt cx="5096" cy="2418"/>
          </a:xfrm>
        </p:grpSpPr>
        <p:pic>
          <p:nvPicPr>
            <p:cNvPr id="74756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1522"/>
              <a:ext cx="5096" cy="24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4757" name="Text Box 4"/>
            <p:cNvSpPr txBox="1">
              <a:spLocks noChangeArrowheads="1"/>
            </p:cNvSpPr>
            <p:nvPr/>
          </p:nvSpPr>
          <p:spPr bwMode="auto">
            <a:xfrm>
              <a:off x="295" y="1522"/>
              <a:ext cx="5096" cy="24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altLang="cs-CZ"/>
            </a:p>
          </p:txBody>
        </p:sp>
      </p:grpSp>
    </p:spTree>
    <p:extLst>
      <p:ext uri="{BB962C8B-B14F-4D97-AF65-F5344CB8AC3E}">
        <p14:creationId xmlns:p14="http://schemas.microsoft.com/office/powerpoint/2010/main" val="16445170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778" name="Group 1"/>
          <p:cNvGrpSpPr>
            <a:grpSpLocks/>
          </p:cNvGrpSpPr>
          <p:nvPr/>
        </p:nvGrpSpPr>
        <p:grpSpPr bwMode="auto">
          <a:xfrm>
            <a:off x="2362200" y="1752600"/>
            <a:ext cx="6237288" cy="1169988"/>
            <a:chOff x="528" y="1104"/>
            <a:chExt cx="3929" cy="737"/>
          </a:xfrm>
        </p:grpSpPr>
        <p:pic>
          <p:nvPicPr>
            <p:cNvPr id="7578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1104"/>
              <a:ext cx="3929" cy="7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5787" name="Text Box 3"/>
            <p:cNvSpPr txBox="1">
              <a:spLocks noChangeArrowheads="1"/>
            </p:cNvSpPr>
            <p:nvPr/>
          </p:nvSpPr>
          <p:spPr bwMode="auto">
            <a:xfrm>
              <a:off x="528" y="1104"/>
              <a:ext cx="3929" cy="7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altLang="cs-CZ"/>
            </a:p>
          </p:txBody>
        </p:sp>
      </p:grpSp>
      <p:pic>
        <p:nvPicPr>
          <p:cNvPr id="7577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4" y="3716338"/>
            <a:ext cx="1285875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578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4" y="3716338"/>
            <a:ext cx="1285875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5781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8" y="3716338"/>
            <a:ext cx="1714500" cy="857250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5782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589" y="3716338"/>
            <a:ext cx="1285875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5783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9" y="3716338"/>
            <a:ext cx="1285875" cy="857250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5784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1752600"/>
            <a:ext cx="1219200" cy="116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5785" name="Text Box 10"/>
          <p:cNvSpPr txBox="1">
            <a:spLocks noChangeArrowheads="1"/>
          </p:cNvSpPr>
          <p:nvPr/>
        </p:nvSpPr>
        <p:spPr bwMode="auto">
          <a:xfrm>
            <a:off x="4192588" y="310338"/>
            <a:ext cx="3505200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cs-CZ" sz="3600" b="1" dirty="0">
                <a:solidFill>
                  <a:srgbClr val="000000"/>
                </a:solidFill>
                <a:latin typeface="Garamond" panose="02020404030301010803" pitchFamily="18" charset="0"/>
              </a:rPr>
              <a:t>Co </a:t>
            </a:r>
            <a:r>
              <a:rPr lang="en-US" altLang="cs-CZ" sz="36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je</a:t>
            </a:r>
            <a:r>
              <a:rPr lang="en-US" altLang="cs-CZ" sz="36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36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známější</a:t>
            </a:r>
            <a:r>
              <a:rPr lang="en-US" altLang="cs-CZ" sz="3600" b="1" dirty="0">
                <a:solidFill>
                  <a:srgbClr val="000000"/>
                </a:solidFill>
                <a:latin typeface="Garamond" panose="02020404030301010803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205242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1"/>
          <p:cNvSpPr txBox="1">
            <a:spLocks noChangeArrowheads="1"/>
          </p:cNvSpPr>
          <p:nvPr/>
        </p:nvSpPr>
        <p:spPr bwMode="auto">
          <a:xfrm>
            <a:off x="914400" y="274638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cs-CZ" altLang="cs-CZ" sz="4400" b="1" dirty="0">
                <a:solidFill>
                  <a:srgbClr val="000000"/>
                </a:solidFill>
                <a:latin typeface="Garamond" panose="02020404030301010803" pitchFamily="18" charset="0"/>
              </a:rPr>
              <a:t>Obchodní společnosti/korporace:</a:t>
            </a:r>
          </a:p>
        </p:txBody>
      </p:sp>
      <p:sp>
        <p:nvSpPr>
          <p:cNvPr id="76803" name="Text Box 2"/>
          <p:cNvSpPr txBox="1">
            <a:spLocks noChangeArrowheads="1"/>
          </p:cNvSpPr>
          <p:nvPr/>
        </p:nvSpPr>
        <p:spPr bwMode="auto">
          <a:xfrm>
            <a:off x="304800" y="1676400"/>
            <a:ext cx="11734800" cy="497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 eaLnBrk="0" hangingPunct="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700"/>
              </a:spcBef>
              <a:buClrTx/>
            </a:pPr>
            <a:r>
              <a:rPr lang="cs-CZ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Relativně nový fenomén, ochrana téměř stejná jako fyzická osoba, ale:</a:t>
            </a:r>
          </a:p>
          <a:p>
            <a:pPr eaLnBrk="1" hangingPunct="1">
              <a:spcBef>
                <a:spcPts val="700"/>
              </a:spcBef>
              <a:buClrTx/>
            </a:pP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"It has no body to kick and no soul to damn." </a:t>
            </a:r>
          </a:p>
          <a:p>
            <a:pPr eaLnBrk="1" hangingPunct="1">
              <a:spcBef>
                <a:spcPts val="700"/>
              </a:spcBef>
              <a:buClrTx/>
            </a:pP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						</a:t>
            </a:r>
            <a:r>
              <a:rPr lang="cs-CZ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- 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Lord Edward Thurlow</a:t>
            </a:r>
          </a:p>
          <a:p>
            <a:pPr eaLnBrk="1" hangingPunct="1">
              <a:spcBef>
                <a:spcPts val="700"/>
              </a:spcBef>
              <a:buClrTx/>
            </a:pPr>
            <a:r>
              <a:rPr lang="en-US" altLang="cs-CZ" sz="28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Hlavní</a:t>
            </a:r>
            <a:r>
              <a:rPr lang="en-US" altLang="cs-CZ" sz="28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28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smysl</a:t>
            </a:r>
            <a:r>
              <a:rPr lang="en-US" altLang="cs-CZ" sz="2800" b="1" dirty="0">
                <a:solidFill>
                  <a:srgbClr val="000000"/>
                </a:solidFill>
                <a:latin typeface="Garamond" panose="02020404030301010803" pitchFamily="18" charset="0"/>
              </a:rPr>
              <a:t> existence?</a:t>
            </a:r>
          </a:p>
          <a:p>
            <a:pPr eaLnBrk="1" hangingPunct="1">
              <a:spcBef>
                <a:spcPts val="700"/>
              </a:spcBef>
              <a:buClrTx/>
            </a:pPr>
            <a:r>
              <a:rPr lang="en-US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vydělávat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peníze</a:t>
            </a:r>
            <a:r>
              <a:rPr lang="cs-CZ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/maximalizace tržní hodnoty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 (the bottom line) vs. </a:t>
            </a:r>
            <a:r>
              <a:rPr lang="en-US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sociální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funkce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 (</a:t>
            </a:r>
            <a:r>
              <a:rPr lang="en-US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Německo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, </a:t>
            </a:r>
            <a:r>
              <a:rPr lang="en-US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Japonsko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)</a:t>
            </a:r>
          </a:p>
          <a:p>
            <a:pPr eaLnBrk="1" hangingPunct="1">
              <a:spcBef>
                <a:spcPts val="700"/>
              </a:spcBef>
              <a:buClrTx/>
            </a:pPr>
            <a:endParaRPr lang="cs-CZ" altLang="cs-CZ" sz="28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eaLnBrk="1" hangingPunct="1">
              <a:spcBef>
                <a:spcPts val="700"/>
              </a:spcBef>
              <a:buClrTx/>
            </a:pP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Naomi Klein</a:t>
            </a:r>
            <a:r>
              <a:rPr lang="cs-CZ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, </a:t>
            </a:r>
            <a:r>
              <a:rPr lang="en-US" altLang="cs-CZ" sz="2800" i="1" dirty="0">
                <a:solidFill>
                  <a:srgbClr val="000000"/>
                </a:solidFill>
                <a:latin typeface="Garamond" panose="02020404030301010803" pitchFamily="18" charset="0"/>
              </a:rPr>
              <a:t>No Logo</a:t>
            </a:r>
            <a:r>
              <a:rPr lang="cs-CZ" altLang="cs-CZ" sz="2800" i="1" dirty="0">
                <a:solidFill>
                  <a:srgbClr val="000000"/>
                </a:solidFill>
                <a:latin typeface="Garamond" panose="02020404030301010803" pitchFamily="18" charset="0"/>
              </a:rPr>
              <a:t>: </a:t>
            </a:r>
            <a:r>
              <a:rPr lang="en-US" altLang="cs-CZ" sz="2800" i="1" dirty="0">
                <a:solidFill>
                  <a:srgbClr val="000000"/>
                </a:solidFill>
                <a:latin typeface="Garamond" panose="02020404030301010803" pitchFamily="18" charset="0"/>
              </a:rPr>
              <a:t>Taking Aim at the Brand Bullies </a:t>
            </a:r>
            <a:r>
              <a:rPr lang="cs-CZ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(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Picador</a:t>
            </a:r>
            <a:r>
              <a:rPr lang="cs-CZ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: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 2003</a:t>
            </a:r>
            <a:r>
              <a:rPr lang="cs-CZ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).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848459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286000" y="381000"/>
            <a:ext cx="662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>
                <a:solidFill>
                  <a:schemeClr val="tx1"/>
                </a:solidFill>
                <a:latin typeface="Garamond" panose="02020404030301010803" pitchFamily="18" charset="0"/>
              </a:rPr>
              <a:t>Corporate</a:t>
            </a:r>
            <a:r>
              <a:rPr lang="cs-CZ" sz="32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cs-CZ" sz="3200" b="1" dirty="0" err="1">
                <a:solidFill>
                  <a:schemeClr val="tx1"/>
                </a:solidFill>
                <a:latin typeface="Garamond" panose="02020404030301010803" pitchFamily="18" charset="0"/>
              </a:rPr>
              <a:t>social</a:t>
            </a:r>
            <a:r>
              <a:rPr lang="cs-CZ" sz="32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cs-CZ" sz="3200" b="1" dirty="0" err="1">
                <a:solidFill>
                  <a:schemeClr val="tx1"/>
                </a:solidFill>
                <a:latin typeface="Garamond" panose="02020404030301010803" pitchFamily="18" charset="0"/>
              </a:rPr>
              <a:t>responsibility</a:t>
            </a:r>
            <a:r>
              <a:rPr lang="cs-CZ" sz="3200" b="1" dirty="0">
                <a:solidFill>
                  <a:schemeClr val="tx1"/>
                </a:solidFill>
                <a:latin typeface="Garamond" panose="02020404030301010803" pitchFamily="18" charset="0"/>
              </a:rPr>
              <a:t> (CSR)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600200"/>
            <a:ext cx="6381750" cy="441007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1752600"/>
            <a:ext cx="5029200" cy="393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5847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850" name="Group 1"/>
          <p:cNvGrpSpPr>
            <a:grpSpLocks/>
          </p:cNvGrpSpPr>
          <p:nvPr/>
        </p:nvGrpSpPr>
        <p:grpSpPr bwMode="auto">
          <a:xfrm>
            <a:off x="762000" y="1371600"/>
            <a:ext cx="10820399" cy="4619624"/>
            <a:chOff x="0" y="1026"/>
            <a:chExt cx="5759" cy="2234"/>
          </a:xfrm>
        </p:grpSpPr>
        <p:pic>
          <p:nvPicPr>
            <p:cNvPr id="7885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26"/>
              <a:ext cx="5759" cy="2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8853" name="Text Box 3"/>
            <p:cNvSpPr txBox="1">
              <a:spLocks noChangeArrowheads="1"/>
            </p:cNvSpPr>
            <p:nvPr/>
          </p:nvSpPr>
          <p:spPr bwMode="auto">
            <a:xfrm>
              <a:off x="0" y="1026"/>
              <a:ext cx="5759" cy="2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altLang="cs-CZ"/>
            </a:p>
          </p:txBody>
        </p:sp>
      </p:grpSp>
      <p:sp>
        <p:nvSpPr>
          <p:cNvPr id="78851" name="Text Box 4"/>
          <p:cNvSpPr txBox="1">
            <a:spLocks noChangeArrowheads="1"/>
          </p:cNvSpPr>
          <p:nvPr/>
        </p:nvSpPr>
        <p:spPr bwMode="auto">
          <a:xfrm>
            <a:off x="609600" y="304800"/>
            <a:ext cx="4114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cs-CZ" sz="1800" dirty="0" err="1">
                <a:solidFill>
                  <a:srgbClr val="000000"/>
                </a:solidFill>
                <a:latin typeface="Garamond" panose="02020404030301010803" pitchFamily="18" charset="0"/>
              </a:rPr>
              <a:t>Největší</a:t>
            </a:r>
            <a:r>
              <a:rPr lang="en-US" altLang="cs-CZ" sz="1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1800" dirty="0" err="1">
                <a:solidFill>
                  <a:srgbClr val="000000"/>
                </a:solidFill>
                <a:latin typeface="Garamond" panose="02020404030301010803" pitchFamily="18" charset="0"/>
              </a:rPr>
              <a:t>společnosti</a:t>
            </a:r>
            <a:r>
              <a:rPr lang="en-US" altLang="cs-CZ" sz="1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1800" dirty="0" err="1">
                <a:solidFill>
                  <a:srgbClr val="000000"/>
                </a:solidFill>
                <a:latin typeface="Garamond" panose="02020404030301010803" pitchFamily="18" charset="0"/>
              </a:rPr>
              <a:t>před</a:t>
            </a:r>
            <a:r>
              <a:rPr lang="en-US" altLang="cs-CZ" sz="1800" dirty="0">
                <a:solidFill>
                  <a:srgbClr val="000000"/>
                </a:solidFill>
                <a:latin typeface="Garamond" panose="02020404030301010803" pitchFamily="18" charset="0"/>
              </a:rPr>
              <a:t> 1</a:t>
            </a:r>
            <a:r>
              <a:rPr lang="cs-CZ" altLang="cs-CZ" sz="1800" dirty="0">
                <a:solidFill>
                  <a:srgbClr val="000000"/>
                </a:solidFill>
                <a:latin typeface="Garamond" panose="02020404030301010803" pitchFamily="18" charset="0"/>
              </a:rPr>
              <a:t>7</a:t>
            </a:r>
            <a:r>
              <a:rPr lang="en-US" altLang="cs-CZ" sz="1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1800" dirty="0" err="1">
                <a:solidFill>
                  <a:srgbClr val="000000"/>
                </a:solidFill>
                <a:latin typeface="Garamond" panose="02020404030301010803" pitchFamily="18" charset="0"/>
              </a:rPr>
              <a:t>lety</a:t>
            </a:r>
            <a:r>
              <a:rPr lang="en-US" altLang="cs-CZ" sz="1800" dirty="0">
                <a:solidFill>
                  <a:srgbClr val="000000"/>
                </a:solidFill>
                <a:latin typeface="Garamond" panose="02020404030301010803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756366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2285999" cy="639762"/>
          </a:xfrm>
        </p:spPr>
        <p:txBody>
          <a:bodyPr/>
          <a:lstStyle/>
          <a:p>
            <a:r>
              <a:rPr lang="cs-CZ" dirty="0">
                <a:latin typeface="Garamond" panose="02020404030301010803" pitchFamily="18" charset="0"/>
              </a:rPr>
              <a:t>2015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3366" y="119738"/>
            <a:ext cx="7930434" cy="671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301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1"/>
          <p:cNvGrpSpPr>
            <a:grpSpLocks/>
          </p:cNvGrpSpPr>
          <p:nvPr/>
        </p:nvGrpSpPr>
        <p:grpSpPr bwMode="auto">
          <a:xfrm>
            <a:off x="304800" y="838200"/>
            <a:ext cx="7162800" cy="4820917"/>
            <a:chOff x="139" y="528"/>
            <a:chExt cx="5332" cy="3791"/>
          </a:xfrm>
        </p:grpSpPr>
        <p:pic>
          <p:nvPicPr>
            <p:cNvPr id="2867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262" b="-3262"/>
            <a:stretch>
              <a:fillRect/>
            </a:stretch>
          </p:blipFill>
          <p:spPr bwMode="auto">
            <a:xfrm>
              <a:off x="139" y="528"/>
              <a:ext cx="5332" cy="37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t="-3262" b="-3262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8677" name="Text Box 3"/>
            <p:cNvSpPr txBox="1">
              <a:spLocks noChangeArrowheads="1"/>
            </p:cNvSpPr>
            <p:nvPr/>
          </p:nvSpPr>
          <p:spPr bwMode="auto">
            <a:xfrm>
              <a:off x="139" y="528"/>
              <a:ext cx="5332" cy="37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altLang="cs-CZ"/>
            </a:p>
          </p:txBody>
        </p:sp>
      </p:grpSp>
      <p:sp>
        <p:nvSpPr>
          <p:cNvPr id="28675" name="Text Box 4"/>
          <p:cNvSpPr txBox="1">
            <a:spLocks noChangeArrowheads="1"/>
          </p:cNvSpPr>
          <p:nvPr/>
        </p:nvSpPr>
        <p:spPr bwMode="auto">
          <a:xfrm>
            <a:off x="152400" y="242271"/>
            <a:ext cx="5562600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cs-CZ" dirty="0" err="1">
                <a:solidFill>
                  <a:srgbClr val="000000"/>
                </a:solidFill>
                <a:latin typeface="Garamond" panose="02020404030301010803" pitchFamily="18" charset="0"/>
              </a:rPr>
              <a:t>Původ</a:t>
            </a:r>
            <a:r>
              <a:rPr lang="en-US" altLang="cs-CZ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dirty="0" err="1">
                <a:solidFill>
                  <a:srgbClr val="000000"/>
                </a:solidFill>
                <a:latin typeface="Garamond" panose="02020404030301010803" pitchFamily="18" charset="0"/>
              </a:rPr>
              <a:t>výrobků</a:t>
            </a:r>
            <a:r>
              <a:rPr lang="en-US" altLang="cs-CZ" dirty="0">
                <a:solidFill>
                  <a:srgbClr val="000000"/>
                </a:solidFill>
                <a:latin typeface="Garamond" panose="02020404030301010803" pitchFamily="18" charset="0"/>
              </a:rPr>
              <a:t> v </a:t>
            </a:r>
            <a:r>
              <a:rPr lang="en-US" altLang="cs-CZ" dirty="0" err="1">
                <a:solidFill>
                  <a:srgbClr val="000000"/>
                </a:solidFill>
                <a:latin typeface="Garamond" panose="02020404030301010803" pitchFamily="18" charset="0"/>
              </a:rPr>
              <a:t>největším</a:t>
            </a:r>
            <a:r>
              <a:rPr lang="en-US" altLang="cs-CZ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dirty="0" err="1">
                <a:solidFill>
                  <a:srgbClr val="000000"/>
                </a:solidFill>
                <a:latin typeface="Garamond" panose="02020404030301010803" pitchFamily="18" charset="0"/>
              </a:rPr>
              <a:t>řetězci</a:t>
            </a:r>
            <a:r>
              <a:rPr lang="en-US" altLang="cs-CZ" dirty="0">
                <a:solidFill>
                  <a:srgbClr val="000000"/>
                </a:solidFill>
                <a:latin typeface="Garamond" panose="02020404030301010803" pitchFamily="18" charset="0"/>
              </a:rPr>
              <a:t> Walmart: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77" y="5654428"/>
            <a:ext cx="12180864" cy="106680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7968208" y="2268775"/>
            <a:ext cx="38637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latin typeface="Garamond" panose="02020404030301010803" pitchFamily="18" charset="0"/>
              </a:rPr>
              <a:t>Donald </a:t>
            </a:r>
            <a:r>
              <a:rPr lang="cs-CZ" sz="3200" dirty="0" err="1">
                <a:latin typeface="Garamond" panose="02020404030301010803" pitchFamily="18" charset="0"/>
              </a:rPr>
              <a:t>Trump</a:t>
            </a:r>
            <a:r>
              <a:rPr lang="cs-CZ" sz="3200" dirty="0">
                <a:latin typeface="Garamond" panose="02020404030301010803" pitchFamily="18" charset="0"/>
              </a:rPr>
              <a:t>: cla na dovoz z Číny 45 % ..?</a:t>
            </a:r>
          </a:p>
        </p:txBody>
      </p:sp>
    </p:spTree>
    <p:extLst>
      <p:ext uri="{BB962C8B-B14F-4D97-AF65-F5344CB8AC3E}">
        <p14:creationId xmlns:p14="http://schemas.microsoft.com/office/powerpoint/2010/main" val="8621823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1"/>
          <p:cNvSpPr txBox="1">
            <a:spLocks noChangeArrowheads="1"/>
          </p:cNvSpPr>
          <p:nvPr/>
        </p:nvSpPr>
        <p:spPr bwMode="auto">
          <a:xfrm>
            <a:off x="-304800" y="1676400"/>
            <a:ext cx="23622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cs-CZ" sz="4400" dirty="0">
                <a:solidFill>
                  <a:srgbClr val="000000"/>
                </a:solidFill>
                <a:latin typeface="Garamond" panose="02020404030301010803" pitchFamily="18" charset="0"/>
              </a:rPr>
              <a:t>Profits 2006</a:t>
            </a:r>
          </a:p>
        </p:txBody>
      </p:sp>
      <p:grpSp>
        <p:nvGrpSpPr>
          <p:cNvPr id="81923" name="Group 2"/>
          <p:cNvGrpSpPr>
            <a:grpSpLocks/>
          </p:cNvGrpSpPr>
          <p:nvPr/>
        </p:nvGrpSpPr>
        <p:grpSpPr bwMode="auto">
          <a:xfrm>
            <a:off x="1219200" y="0"/>
            <a:ext cx="11582400" cy="6627814"/>
            <a:chOff x="-384" y="528"/>
            <a:chExt cx="6632" cy="3647"/>
          </a:xfrm>
        </p:grpSpPr>
        <p:pic>
          <p:nvPicPr>
            <p:cNvPr id="81924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941" r="-9941"/>
            <a:stretch>
              <a:fillRect/>
            </a:stretch>
          </p:blipFill>
          <p:spPr bwMode="auto">
            <a:xfrm>
              <a:off x="-384" y="528"/>
              <a:ext cx="6632" cy="36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-9941" r="-9941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25" name="Text Box 4"/>
            <p:cNvSpPr txBox="1">
              <a:spLocks noChangeArrowheads="1"/>
            </p:cNvSpPr>
            <p:nvPr/>
          </p:nvSpPr>
          <p:spPr bwMode="auto">
            <a:xfrm>
              <a:off x="-384" y="528"/>
              <a:ext cx="6632" cy="36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altLang="cs-CZ"/>
            </a:p>
          </p:txBody>
        </p:sp>
      </p:grpSp>
    </p:spTree>
    <p:extLst>
      <p:ext uri="{BB962C8B-B14F-4D97-AF65-F5344CB8AC3E}">
        <p14:creationId xmlns:p14="http://schemas.microsoft.com/office/powerpoint/2010/main" val="9709549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"/>
          <p:cNvSpPr>
            <a:spLocks noGrp="1" noChangeArrowheads="1"/>
          </p:cNvSpPr>
          <p:nvPr>
            <p:ph type="title"/>
          </p:nvPr>
        </p:nvSpPr>
        <p:spPr>
          <a:xfrm>
            <a:off x="-457200" y="2541591"/>
            <a:ext cx="2884487" cy="1143000"/>
          </a:xfrm>
        </p:spPr>
        <p:txBody>
          <a:bodyPr/>
          <a:lstStyle/>
          <a:p>
            <a:pPr>
              <a:buClr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dirty="0" err="1">
                <a:latin typeface="Garamond" panose="02020404030301010803" pitchFamily="18" charset="0"/>
              </a:rPr>
              <a:t>Profits</a:t>
            </a:r>
            <a:r>
              <a:rPr lang="cs-CZ" altLang="cs-CZ" dirty="0">
                <a:latin typeface="Garamond" panose="02020404030301010803" pitchFamily="18" charset="0"/>
              </a:rPr>
              <a:t> </a:t>
            </a:r>
            <a:br>
              <a:rPr lang="cs-CZ" altLang="cs-CZ" dirty="0">
                <a:latin typeface="Garamond" panose="02020404030301010803" pitchFamily="18" charset="0"/>
              </a:rPr>
            </a:br>
            <a:r>
              <a:rPr lang="cs-CZ" altLang="cs-CZ" dirty="0">
                <a:latin typeface="Garamond" panose="02020404030301010803" pitchFamily="18" charset="0"/>
              </a:rPr>
              <a:t>2010</a:t>
            </a:r>
          </a:p>
        </p:txBody>
      </p:sp>
      <p:sp>
        <p:nvSpPr>
          <p:cNvPr id="83971" name="Rectangle 2"/>
          <p:cNvSpPr>
            <a:spLocks noChangeArrowheads="1"/>
          </p:cNvSpPr>
          <p:nvPr/>
        </p:nvSpPr>
        <p:spPr bwMode="auto">
          <a:xfrm>
            <a:off x="1524000" y="-677863"/>
            <a:ext cx="9144000" cy="15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83972" name="Rectangle 3"/>
          <p:cNvSpPr>
            <a:spLocks noChangeArrowheads="1"/>
          </p:cNvSpPr>
          <p:nvPr/>
        </p:nvSpPr>
        <p:spPr bwMode="auto">
          <a:xfrm>
            <a:off x="1524000" y="-677863"/>
            <a:ext cx="9144000" cy="15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83973" name="Rectangle 4"/>
          <p:cNvSpPr>
            <a:spLocks noChangeArrowheads="1"/>
          </p:cNvSpPr>
          <p:nvPr/>
        </p:nvSpPr>
        <p:spPr bwMode="auto">
          <a:xfrm>
            <a:off x="1524000" y="-495300"/>
            <a:ext cx="9144000" cy="15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graphicFrame>
        <p:nvGraphicFramePr>
          <p:cNvPr id="73733" name="Group 5"/>
          <p:cNvGraphicFramePr>
            <a:graphicFrameLocks noGrp="1"/>
          </p:cNvGraphicFramePr>
          <p:nvPr>
            <p:extLst/>
          </p:nvPr>
        </p:nvGraphicFramePr>
        <p:xfrm>
          <a:off x="2063750" y="-2"/>
          <a:ext cx="9899649" cy="6388109"/>
        </p:xfrm>
        <a:graphic>
          <a:graphicData uri="http://schemas.openxmlformats.org/drawingml/2006/table">
            <a:tbl>
              <a:tblPr/>
              <a:tblGrid>
                <a:gridCol w="5312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78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48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43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510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38877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Rank</a:t>
                      </a:r>
                    </a:p>
                  </a:txBody>
                  <a:tcPr marL="90000" marR="90000" marT="53856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Company</a:t>
                      </a:r>
                    </a:p>
                  </a:txBody>
                  <a:tcPr marL="90000" marR="90000" marT="53856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Global 500</a:t>
                      </a:r>
                      <a:br>
                        <a:rPr kumimoji="0" lang="en-US" altLang="cs-CZ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altLang="cs-CZ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Rank</a:t>
                      </a:r>
                    </a:p>
                  </a:txBody>
                  <a:tcPr marL="90000" marR="90000" marT="53856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2010 Profits</a:t>
                      </a:r>
                      <a:br>
                        <a:rPr kumimoji="0" lang="en-US" altLang="cs-CZ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altLang="cs-CZ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($ millions)</a:t>
                      </a:r>
                    </a:p>
                  </a:txBody>
                  <a:tcPr marL="90000" marR="90000" marT="53856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Profits % change from 2009</a:t>
                      </a:r>
                    </a:p>
                  </a:txBody>
                  <a:tcPr marL="90000" marR="90000" marT="53856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8212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9999"/>
                          </a:solidFill>
                          <a:effectLst/>
                          <a:latin typeface="Arial" charset="0"/>
                          <a:hlinkClick r:id="rId3"/>
                        </a:rPr>
                        <a:t>Nestlé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</a:rPr>
                        <a:t>42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</a:rPr>
                        <a:t>32,843.0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</a:rPr>
                        <a:t>242.0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336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9999"/>
                          </a:solidFill>
                          <a:effectLst/>
                          <a:latin typeface="Arial" charset="0"/>
                          <a:hlinkClick r:id="rId4"/>
                        </a:rPr>
                        <a:t>Gazprom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</a:rPr>
                        <a:t>35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</a:rPr>
                        <a:t>31,894.5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</a:rPr>
                        <a:t>29.9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8212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9999"/>
                          </a:solidFill>
                          <a:effectLst/>
                          <a:latin typeface="Arial" charset="0"/>
                          <a:hlinkClick r:id="rId5"/>
                        </a:rPr>
                        <a:t>Exxon Mobil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</a:rPr>
                        <a:t>30,460.0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</a:rPr>
                        <a:t>58.0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6336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9999"/>
                          </a:solidFill>
                          <a:effectLst/>
                          <a:latin typeface="Arial" charset="0"/>
                          <a:hlinkClick r:id="rId6"/>
                        </a:rPr>
                        <a:t>Industrial &amp; Commercial Bank of China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</a:rPr>
                        <a:t>77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</a:rPr>
                        <a:t>24,398.2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</a:rPr>
                        <a:t>29.6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8212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9999"/>
                          </a:solidFill>
                          <a:effectLst/>
                          <a:latin typeface="Arial" charset="0"/>
                          <a:hlinkClick r:id="rId7"/>
                        </a:rPr>
                        <a:t>Royal Dutch Shell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</a:rPr>
                        <a:t>20,127.0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</a:rPr>
                        <a:t>60.8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8212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9999"/>
                          </a:solidFill>
                          <a:effectLst/>
                          <a:latin typeface="Arial" charset="0"/>
                          <a:hlinkClick r:id="rId8"/>
                        </a:rPr>
                        <a:t>China Construction Bank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</a:rPr>
                        <a:t>108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</a:rPr>
                        <a:t>19,920.3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</a:rPr>
                        <a:t>27.5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6336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9999"/>
                          </a:solidFill>
                          <a:effectLst/>
                          <a:latin typeface="Arial" charset="0"/>
                          <a:hlinkClick r:id="rId9"/>
                        </a:rPr>
                        <a:t>AT&amp;T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</a:rPr>
                        <a:t>19,864.0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</a:rPr>
                        <a:t>58.5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8212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9999"/>
                          </a:solidFill>
                          <a:effectLst/>
                          <a:latin typeface="Arial" charset="0"/>
                          <a:hlinkClick r:id="rId10"/>
                        </a:rPr>
                        <a:t>Petrobras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</a:rPr>
                        <a:t>34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</a:rPr>
                        <a:t>19,184.0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</a:rPr>
                        <a:t>23.7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6336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9999"/>
                          </a:solidFill>
                          <a:effectLst/>
                          <a:latin typeface="Arial" charset="0"/>
                          <a:hlinkClick r:id="rId11"/>
                        </a:rPr>
                        <a:t>Chevron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</a:rPr>
                        <a:t>19,024.0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</a:rPr>
                        <a:t>81.5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8212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9999"/>
                          </a:solidFill>
                          <a:effectLst/>
                          <a:latin typeface="Arial" charset="0"/>
                          <a:hlinkClick r:id="rId12"/>
                        </a:rPr>
                        <a:t>Microsoft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</a:rPr>
                        <a:t>120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</a:rPr>
                        <a:t>18,760.0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</a:rPr>
                        <a:t>28.8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8212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</a:rPr>
                        <a:t>11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9999"/>
                          </a:solidFill>
                          <a:effectLst/>
                          <a:latin typeface="Arial" charset="0"/>
                          <a:hlinkClick r:id="rId13"/>
                        </a:rPr>
                        <a:t>Petronas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</a:rPr>
                        <a:t>86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</a:rPr>
                        <a:t>17,479.3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</a:rPr>
                        <a:t>50.0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6336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</a:rPr>
                        <a:t>12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9999"/>
                          </a:solidFill>
                          <a:effectLst/>
                          <a:latin typeface="Arial" charset="0"/>
                          <a:hlinkClick r:id="rId14"/>
                        </a:rPr>
                        <a:t>J.P. Morgan Chase &amp; Co.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</a:rPr>
                        <a:t>36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</a:rPr>
                        <a:t>17,370.0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</a:rPr>
                        <a:t>48.1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8212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</a:rPr>
                        <a:t>13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9999"/>
                          </a:solidFill>
                          <a:effectLst/>
                          <a:latin typeface="Arial" charset="0"/>
                          <a:hlinkClick r:id="rId15"/>
                        </a:rPr>
                        <a:t>Vale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</a:rPr>
                        <a:t>186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</a:rPr>
                        <a:t>17,264.0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</a:rPr>
                        <a:t>222.8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96336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</a:rPr>
                        <a:t>14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9999"/>
                          </a:solidFill>
                          <a:effectLst/>
                          <a:latin typeface="Arial" charset="0"/>
                          <a:hlinkClick r:id="rId16"/>
                        </a:rPr>
                        <a:t>Wal-Mart Stores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</a:rPr>
                        <a:t>16,389.0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</a:rPr>
                        <a:t>14.3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98212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</a:rPr>
                        <a:t>15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9999"/>
                          </a:solidFill>
                          <a:effectLst/>
                          <a:latin typeface="Arial" charset="0"/>
                          <a:hlinkClick r:id="rId17"/>
                        </a:rPr>
                        <a:t>Bank of China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</a:rPr>
                        <a:t>132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</a:rPr>
                        <a:t>15,425.5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</a:rPr>
                        <a:t>30.0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98212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</a:rPr>
                        <a:t>16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9999"/>
                          </a:solidFill>
                          <a:effectLst/>
                          <a:latin typeface="Arial" charset="0"/>
                          <a:hlinkClick r:id="rId18"/>
                        </a:rPr>
                        <a:t>International Business Machines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</a:rPr>
                        <a:t>52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</a:rPr>
                        <a:t>14,833.0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</a:rPr>
                        <a:t>10.5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96336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</a:rPr>
                        <a:t>17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4276"/>
                          </a:solidFill>
                          <a:effectLst/>
                          <a:latin typeface="Arial" charset="0"/>
                        </a:rPr>
                        <a:t>China National Petroleum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</a:rPr>
                        <a:t>14,366.9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</a:rPr>
                        <a:t>39.9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98212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</a:rPr>
                        <a:t>18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4276"/>
                          </a:solidFill>
                          <a:effectLst/>
                          <a:latin typeface="Arial" charset="0"/>
                        </a:rPr>
                        <a:t>Rio Tinto Group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</a:rPr>
                        <a:t>140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</a:rPr>
                        <a:t>14,324.0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</a:rPr>
                        <a:t>194.0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96336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</a:rPr>
                        <a:t>19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4276"/>
                          </a:solidFill>
                          <a:effectLst/>
                          <a:latin typeface="Arial" charset="0"/>
                        </a:rPr>
                        <a:t>Agricultural Bank of China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</a:rPr>
                        <a:t>127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</a:rPr>
                        <a:t>14,015.4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</a:rPr>
                        <a:t>47.3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98212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4276"/>
                          </a:solidFill>
                          <a:effectLst/>
                          <a:latin typeface="Arial" charset="0"/>
                        </a:rPr>
                        <a:t>Apple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</a:rPr>
                        <a:t>111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</a:rPr>
                        <a:t>14,013.0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cs-CZ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</a:rPr>
                        <a:t>145.7</a:t>
                      </a:r>
                    </a:p>
                  </a:txBody>
                  <a:tcPr marL="90000" marR="90000" marT="5473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  <p:sp>
        <p:nvSpPr>
          <p:cNvPr id="84080" name="Text Box 111"/>
          <p:cNvSpPr txBox="1">
            <a:spLocks noChangeArrowheads="1"/>
          </p:cNvSpPr>
          <p:nvPr/>
        </p:nvSpPr>
        <p:spPr bwMode="auto">
          <a:xfrm>
            <a:off x="1524000" y="6491289"/>
            <a:ext cx="9144000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000"/>
              </a:spcBef>
              <a:buClrTx/>
            </a:pPr>
            <a:r>
              <a:rPr lang="cs-CZ" altLang="cs-CZ" sz="1600" dirty="0">
                <a:solidFill>
                  <a:srgbClr val="000000"/>
                </a:solidFill>
                <a:latin typeface="Garamond" panose="02020404030301010803" pitchFamily="18" charset="0"/>
              </a:rPr>
              <a:t>http://money.cnn.com/magazines/fortune/global500/2011/performers/companies/profits/ </a:t>
            </a:r>
          </a:p>
        </p:txBody>
      </p:sp>
    </p:spTree>
    <p:extLst>
      <p:ext uri="{BB962C8B-B14F-4D97-AF65-F5344CB8AC3E}">
        <p14:creationId xmlns:p14="http://schemas.microsoft.com/office/powerpoint/2010/main" val="23218279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1"/>
          <p:cNvGrpSpPr>
            <a:grpSpLocks/>
          </p:cNvGrpSpPr>
          <p:nvPr/>
        </p:nvGrpSpPr>
        <p:grpSpPr bwMode="auto">
          <a:xfrm>
            <a:off x="152400" y="160075"/>
            <a:ext cx="11498263" cy="6323013"/>
            <a:chOff x="-720" y="192"/>
            <a:chExt cx="7243" cy="3983"/>
          </a:xfrm>
        </p:grpSpPr>
        <p:pic>
          <p:nvPicPr>
            <p:cNvPr id="1024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184" r="-18184"/>
            <a:stretch>
              <a:fillRect/>
            </a:stretch>
          </p:blipFill>
          <p:spPr bwMode="auto">
            <a:xfrm>
              <a:off x="-720" y="192"/>
              <a:ext cx="7243" cy="39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-18184" r="-18184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0245" name="Text Box 3"/>
            <p:cNvSpPr txBox="1">
              <a:spLocks noChangeArrowheads="1"/>
            </p:cNvSpPr>
            <p:nvPr/>
          </p:nvSpPr>
          <p:spPr bwMode="auto">
            <a:xfrm>
              <a:off x="-720" y="192"/>
              <a:ext cx="7243" cy="39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altLang="cs-CZ"/>
            </a:p>
          </p:txBody>
        </p:sp>
      </p:grpSp>
      <p:sp>
        <p:nvSpPr>
          <p:cNvPr id="10243" name="Text Box 4"/>
          <p:cNvSpPr txBox="1">
            <a:spLocks noChangeArrowheads="1"/>
          </p:cNvSpPr>
          <p:nvPr/>
        </p:nvSpPr>
        <p:spPr bwMode="auto">
          <a:xfrm>
            <a:off x="4800600" y="6286781"/>
            <a:ext cx="7391400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cs-CZ" sz="1800" dirty="0" err="1">
                <a:solidFill>
                  <a:srgbClr val="000000"/>
                </a:solidFill>
                <a:latin typeface="Garamond" panose="02020404030301010803" pitchFamily="18" charset="0"/>
              </a:rPr>
              <a:t>Česká</a:t>
            </a:r>
            <a:r>
              <a:rPr lang="en-US" altLang="cs-CZ" sz="1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1800" dirty="0" err="1">
                <a:solidFill>
                  <a:srgbClr val="000000"/>
                </a:solidFill>
                <a:latin typeface="Garamond" panose="02020404030301010803" pitchFamily="18" charset="0"/>
              </a:rPr>
              <a:t>republika</a:t>
            </a:r>
            <a:r>
              <a:rPr lang="en-US" altLang="cs-CZ" sz="1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cs-CZ" altLang="cs-CZ" sz="1800" dirty="0">
                <a:solidFill>
                  <a:srgbClr val="000000"/>
                </a:solidFill>
                <a:latin typeface="Garamond" panose="02020404030301010803" pitchFamily="18" charset="0"/>
              </a:rPr>
              <a:t>H</a:t>
            </a:r>
            <a:r>
              <a:rPr lang="en-US" altLang="cs-CZ" sz="1800" dirty="0">
                <a:solidFill>
                  <a:srgbClr val="000000"/>
                </a:solidFill>
                <a:latin typeface="Garamond" panose="02020404030301010803" pitchFamily="18" charset="0"/>
              </a:rPr>
              <a:t>DP</a:t>
            </a:r>
            <a:r>
              <a:rPr lang="cs-CZ" altLang="cs-CZ" sz="1800" dirty="0">
                <a:solidFill>
                  <a:srgbClr val="000000"/>
                </a:solidFill>
                <a:latin typeface="Garamond" panose="02020404030301010803" pitchFamily="18" charset="0"/>
              </a:rPr>
              <a:t> (2014)</a:t>
            </a:r>
            <a:r>
              <a:rPr lang="en-US" altLang="cs-CZ" sz="1800" dirty="0">
                <a:solidFill>
                  <a:srgbClr val="000000"/>
                </a:solidFill>
                <a:latin typeface="Garamond" panose="02020404030301010803" pitchFamily="18" charset="0"/>
              </a:rPr>
              <a:t>: </a:t>
            </a:r>
            <a:r>
              <a:rPr lang="cs-CZ" altLang="cs-CZ" sz="1800" dirty="0">
                <a:solidFill>
                  <a:srgbClr val="000000"/>
                </a:solidFill>
                <a:latin typeface="Garamond" panose="02020404030301010803" pitchFamily="18" charset="0"/>
              </a:rPr>
              <a:t>31</a:t>
            </a:r>
            <a:r>
              <a:rPr lang="en-US" altLang="cs-CZ" sz="1800" dirty="0">
                <a:solidFill>
                  <a:srgbClr val="000000"/>
                </a:solidFill>
                <a:latin typeface="Garamond" panose="02020404030301010803" pitchFamily="18" charset="0"/>
              </a:rPr>
              <a:t>8 </a:t>
            </a:r>
            <a:r>
              <a:rPr lang="cs-CZ" altLang="cs-CZ" sz="1800" dirty="0">
                <a:solidFill>
                  <a:srgbClr val="000000"/>
                </a:solidFill>
                <a:latin typeface="Garamond" panose="02020404030301010803" pitchFamily="18" charset="0"/>
              </a:rPr>
              <a:t>miliard</a:t>
            </a:r>
            <a:r>
              <a:rPr lang="en-US" altLang="cs-CZ" sz="1800" dirty="0">
                <a:solidFill>
                  <a:srgbClr val="000000"/>
                </a:solidFill>
                <a:latin typeface="Garamond" panose="02020404030301010803" pitchFamily="18" charset="0"/>
              </a:rPr>
              <a:t> USD (PPP)</a:t>
            </a:r>
            <a:r>
              <a:rPr lang="cs-CZ" altLang="cs-CZ" sz="1800" dirty="0">
                <a:solidFill>
                  <a:srgbClr val="000000"/>
                </a:solidFill>
                <a:latin typeface="Garamond" panose="02020404030301010803" pitchFamily="18" charset="0"/>
              </a:rPr>
              <a:t>/206 miliard USD (</a:t>
            </a:r>
            <a:r>
              <a:rPr lang="cs-CZ" altLang="cs-CZ" sz="1800" dirty="0" err="1">
                <a:solidFill>
                  <a:srgbClr val="000000"/>
                </a:solidFill>
                <a:latin typeface="Garamond" panose="02020404030301010803" pitchFamily="18" charset="0"/>
              </a:rPr>
              <a:t>nom</a:t>
            </a:r>
            <a:r>
              <a:rPr lang="cs-CZ" altLang="cs-CZ" sz="1800" dirty="0">
                <a:solidFill>
                  <a:srgbClr val="000000"/>
                </a:solidFill>
                <a:latin typeface="Garamond" panose="02020404030301010803" pitchFamily="18" charset="0"/>
              </a:rPr>
              <a:t>.)</a:t>
            </a:r>
            <a:endParaRPr lang="en-US" altLang="cs-CZ" sz="18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" y="2971800"/>
            <a:ext cx="2057399" cy="1141412"/>
          </a:xfrm>
        </p:spPr>
        <p:txBody>
          <a:bodyPr/>
          <a:lstStyle/>
          <a:p>
            <a:r>
              <a:rPr lang="cs-CZ" dirty="0" err="1">
                <a:latin typeface="Garamond" panose="02020404030301010803" pitchFamily="18" charset="0"/>
              </a:rPr>
              <a:t>Profits</a:t>
            </a:r>
            <a:r>
              <a:rPr lang="cs-CZ" dirty="0">
                <a:latin typeface="Garamond" panose="02020404030301010803" pitchFamily="18" charset="0"/>
              </a:rPr>
              <a:t> </a:t>
            </a:r>
            <a:br>
              <a:rPr lang="cs-CZ" dirty="0">
                <a:latin typeface="Garamond" panose="02020404030301010803" pitchFamily="18" charset="0"/>
              </a:rPr>
            </a:br>
            <a:r>
              <a:rPr lang="cs-CZ" dirty="0">
                <a:latin typeface="Garamond" panose="02020404030301010803" pitchFamily="18" charset="0"/>
              </a:rPr>
              <a:t>2015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171" y="228600"/>
            <a:ext cx="9785832" cy="621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67796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697435"/>
            <a:ext cx="2286000" cy="1141412"/>
          </a:xfrm>
        </p:spPr>
        <p:txBody>
          <a:bodyPr/>
          <a:lstStyle/>
          <a:p>
            <a:r>
              <a:rPr lang="cs-CZ" sz="2800" dirty="0">
                <a:latin typeface="Garamond" panose="02020404030301010803" pitchFamily="18" charset="0"/>
              </a:rPr>
              <a:t>Počet zaměstnanců 2015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5417" y="274638"/>
            <a:ext cx="10109549" cy="627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17249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1"/>
          <p:cNvSpPr txBox="1">
            <a:spLocks noChangeArrowheads="1"/>
          </p:cNvSpPr>
          <p:nvPr/>
        </p:nvSpPr>
        <p:spPr bwMode="auto">
          <a:xfrm>
            <a:off x="-457200" y="2551907"/>
            <a:ext cx="2590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cs-CZ" sz="4400" dirty="0">
                <a:solidFill>
                  <a:srgbClr val="000000"/>
                </a:solidFill>
                <a:latin typeface="Garamond" panose="02020404030301010803" pitchFamily="18" charset="0"/>
              </a:rPr>
              <a:t>Assets 2009</a:t>
            </a:r>
          </a:p>
        </p:txBody>
      </p:sp>
      <p:grpSp>
        <p:nvGrpSpPr>
          <p:cNvPr id="87043" name="Group 2"/>
          <p:cNvGrpSpPr>
            <a:grpSpLocks/>
          </p:cNvGrpSpPr>
          <p:nvPr/>
        </p:nvGrpSpPr>
        <p:grpSpPr bwMode="auto">
          <a:xfrm>
            <a:off x="1219200" y="457200"/>
            <a:ext cx="10820400" cy="6094413"/>
            <a:chOff x="-432" y="528"/>
            <a:chExt cx="6545" cy="3599"/>
          </a:xfrm>
        </p:grpSpPr>
        <p:pic>
          <p:nvPicPr>
            <p:cNvPr id="87044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957" r="-5957"/>
            <a:stretch>
              <a:fillRect/>
            </a:stretch>
          </p:blipFill>
          <p:spPr bwMode="auto">
            <a:xfrm>
              <a:off x="-432" y="528"/>
              <a:ext cx="6545" cy="3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-5957" r="-5957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7045" name="Text Box 4"/>
            <p:cNvSpPr txBox="1">
              <a:spLocks noChangeArrowheads="1"/>
            </p:cNvSpPr>
            <p:nvPr/>
          </p:nvSpPr>
          <p:spPr bwMode="auto">
            <a:xfrm>
              <a:off x="-432" y="528"/>
              <a:ext cx="6545" cy="3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altLang="cs-CZ"/>
            </a:p>
          </p:txBody>
        </p:sp>
      </p:grpSp>
    </p:spTree>
    <p:extLst>
      <p:ext uri="{BB962C8B-B14F-4D97-AF65-F5344CB8AC3E}">
        <p14:creationId xmlns:p14="http://schemas.microsoft.com/office/powerpoint/2010/main" val="34812295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04800" y="2971800"/>
            <a:ext cx="137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>
                <a:solidFill>
                  <a:schemeClr val="tx1"/>
                </a:solidFill>
                <a:latin typeface="Garamond" panose="02020404030301010803" pitchFamily="18" charset="0"/>
              </a:rPr>
              <a:t>Assets</a:t>
            </a:r>
            <a:endParaRPr lang="cs-CZ" sz="28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r>
              <a:rPr lang="cs-CZ" sz="2800" dirty="0">
                <a:solidFill>
                  <a:schemeClr val="tx1"/>
                </a:solidFill>
                <a:latin typeface="Garamond" panose="02020404030301010803" pitchFamily="18" charset="0"/>
              </a:rPr>
              <a:t>2015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307589"/>
            <a:ext cx="9977347" cy="628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26766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1"/>
          <p:cNvSpPr txBox="1">
            <a:spLocks noChangeArrowheads="1"/>
          </p:cNvSpPr>
          <p:nvPr/>
        </p:nvSpPr>
        <p:spPr bwMode="auto">
          <a:xfrm>
            <a:off x="304800" y="130176"/>
            <a:ext cx="115824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cs-CZ" altLang="cs-CZ" sz="4400" dirty="0">
                <a:solidFill>
                  <a:srgbClr val="000000"/>
                </a:solidFill>
                <a:latin typeface="Garamond" panose="02020404030301010803" pitchFamily="18" charset="0"/>
              </a:rPr>
              <a:t>Kdo nejvíc prodělal (mld. USD), 2008:</a:t>
            </a:r>
          </a:p>
        </p:txBody>
      </p:sp>
      <p:sp>
        <p:nvSpPr>
          <p:cNvPr id="88067" name="Text Box 2"/>
          <p:cNvSpPr txBox="1">
            <a:spLocks noChangeArrowheads="1"/>
          </p:cNvSpPr>
          <p:nvPr/>
        </p:nvSpPr>
        <p:spPr bwMode="auto">
          <a:xfrm>
            <a:off x="1905000" y="1600200"/>
            <a:ext cx="8077200" cy="468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 eaLnBrk="0" hangingPunct="0"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500"/>
              </a:spcBef>
              <a:buClrTx/>
            </a:pPr>
            <a:r>
              <a:rPr lang="cs-CZ" altLang="cs-CZ" sz="2000" dirty="0">
                <a:solidFill>
                  <a:srgbClr val="000000"/>
                </a:solidFill>
                <a:latin typeface="Garamond" panose="02020404030301010803" pitchFamily="18" charset="0"/>
              </a:rPr>
              <a:t>Název			obrat	zisk	jmění		tržní hodnota</a:t>
            </a: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buClrTx/>
            </a:pPr>
            <a:endParaRPr lang="cs-CZ" altLang="cs-CZ" sz="20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buClrTx/>
            </a:pPr>
            <a:r>
              <a:rPr lang="en-US" altLang="cs-CZ" sz="2000" dirty="0">
                <a:solidFill>
                  <a:srgbClr val="000000"/>
                </a:solidFill>
                <a:latin typeface="Garamond" panose="02020404030301010803" pitchFamily="18" charset="0"/>
              </a:rPr>
              <a:t>Alcatel-Lucent </a:t>
            </a:r>
            <a:r>
              <a:rPr lang="cs-CZ" altLang="cs-CZ" sz="2000" dirty="0">
                <a:solidFill>
                  <a:srgbClr val="000000"/>
                </a:solidFill>
                <a:latin typeface="Garamond" panose="02020404030301010803" pitchFamily="18" charset="0"/>
              </a:rPr>
              <a:t>(</a:t>
            </a:r>
            <a:r>
              <a:rPr lang="en-US" altLang="cs-CZ" sz="2000" dirty="0">
                <a:solidFill>
                  <a:srgbClr val="000000"/>
                </a:solidFill>
                <a:latin typeface="Garamond" panose="02020404030301010803" pitchFamily="18" charset="0"/>
              </a:rPr>
              <a:t>France</a:t>
            </a:r>
            <a:r>
              <a:rPr lang="cs-CZ" altLang="cs-CZ" sz="2000" dirty="0">
                <a:solidFill>
                  <a:srgbClr val="000000"/>
                </a:solidFill>
                <a:latin typeface="Garamond" panose="02020404030301010803" pitchFamily="18" charset="0"/>
              </a:rPr>
              <a:t>)</a:t>
            </a:r>
            <a:r>
              <a:rPr lang="en-US" altLang="cs-CZ" sz="2000" dirty="0">
                <a:solidFill>
                  <a:srgbClr val="000000"/>
                </a:solidFill>
                <a:latin typeface="Garamond" panose="02020404030301010803" pitchFamily="18" charset="0"/>
              </a:rPr>
              <a:t>  </a:t>
            </a:r>
            <a:r>
              <a:rPr lang="cs-CZ" altLang="cs-CZ" sz="2000" dirty="0">
                <a:solidFill>
                  <a:srgbClr val="000000"/>
                </a:solidFill>
                <a:latin typeface="Garamond" panose="02020404030301010803" pitchFamily="18" charset="0"/>
              </a:rPr>
              <a:t>     </a:t>
            </a:r>
            <a:r>
              <a:rPr lang="en-US" altLang="cs-CZ" sz="2000" dirty="0">
                <a:solidFill>
                  <a:srgbClr val="000000"/>
                </a:solidFill>
                <a:latin typeface="Garamond" panose="02020404030301010803" pitchFamily="18" charset="0"/>
              </a:rPr>
              <a:t>24.35   </a:t>
            </a:r>
            <a:r>
              <a:rPr lang="cs-CZ" altLang="cs-CZ" sz="2000" dirty="0">
                <a:solidFill>
                  <a:srgbClr val="000000"/>
                </a:solidFill>
                <a:latin typeface="Garamond" panose="02020404030301010803" pitchFamily="18" charset="0"/>
              </a:rPr>
              <a:t>   </a:t>
            </a:r>
            <a:r>
              <a:rPr lang="en-US" altLang="cs-CZ" sz="2000" b="1" dirty="0">
                <a:solidFill>
                  <a:srgbClr val="000000"/>
                </a:solidFill>
                <a:latin typeface="Garamond" panose="02020404030301010803" pitchFamily="18" charset="0"/>
              </a:rPr>
              <a:t>-4.81</a:t>
            </a:r>
            <a:r>
              <a:rPr lang="en-US" altLang="cs-CZ" sz="2000" dirty="0">
                <a:solidFill>
                  <a:srgbClr val="000000"/>
                </a:solidFill>
                <a:latin typeface="Garamond" panose="02020404030301010803" pitchFamily="18" charset="0"/>
              </a:rPr>
              <a:t>   </a:t>
            </a:r>
            <a:r>
              <a:rPr lang="cs-CZ" altLang="cs-CZ" sz="2000" dirty="0">
                <a:solidFill>
                  <a:srgbClr val="000000"/>
                </a:solidFill>
                <a:latin typeface="Garamond" panose="02020404030301010803" pitchFamily="18" charset="0"/>
              </a:rPr>
              <a:t>	</a:t>
            </a:r>
            <a:r>
              <a:rPr lang="en-US" altLang="cs-CZ" sz="2000" dirty="0">
                <a:solidFill>
                  <a:srgbClr val="000000"/>
                </a:solidFill>
                <a:latin typeface="Garamond" panose="02020404030301010803" pitchFamily="18" charset="0"/>
              </a:rPr>
              <a:t>47.99  </a:t>
            </a:r>
            <a:r>
              <a:rPr lang="cs-CZ" altLang="cs-CZ" sz="2000" dirty="0">
                <a:solidFill>
                  <a:srgbClr val="000000"/>
                </a:solidFill>
                <a:latin typeface="Garamond" panose="02020404030301010803" pitchFamily="18" charset="0"/>
              </a:rPr>
              <a:t>		</a:t>
            </a:r>
            <a:r>
              <a:rPr lang="en-US" altLang="cs-CZ" sz="2000" dirty="0">
                <a:solidFill>
                  <a:srgbClr val="000000"/>
                </a:solidFill>
                <a:latin typeface="Garamond" panose="02020404030301010803" pitchFamily="18" charset="0"/>
              </a:rPr>
              <a:t>13.75</a:t>
            </a: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buClrTx/>
            </a:pPr>
            <a:r>
              <a:rPr lang="en-US" altLang="cs-CZ" sz="2000" dirty="0">
                <a:solidFill>
                  <a:srgbClr val="000000"/>
                </a:solidFill>
                <a:latin typeface="Garamond" panose="02020404030301010803" pitchFamily="18" charset="0"/>
              </a:rPr>
              <a:t>Merrill Lynch </a:t>
            </a:r>
            <a:r>
              <a:rPr lang="cs-CZ" altLang="cs-CZ" sz="2000" dirty="0">
                <a:solidFill>
                  <a:srgbClr val="000000"/>
                </a:solidFill>
                <a:latin typeface="Garamond" panose="02020404030301010803" pitchFamily="18" charset="0"/>
              </a:rPr>
              <a:t>(US)</a:t>
            </a:r>
            <a:r>
              <a:rPr lang="en-US" altLang="cs-CZ" sz="2000" dirty="0">
                <a:solidFill>
                  <a:srgbClr val="000000"/>
                </a:solidFill>
                <a:latin typeface="Garamond" panose="02020404030301010803" pitchFamily="18" charset="0"/>
              </a:rPr>
              <a:t>	62.68 </a:t>
            </a:r>
            <a:r>
              <a:rPr lang="cs-CZ" altLang="cs-CZ" sz="2000" dirty="0">
                <a:solidFill>
                  <a:srgbClr val="000000"/>
                </a:solidFill>
                <a:latin typeface="Garamond" panose="02020404030301010803" pitchFamily="18" charset="0"/>
              </a:rPr>
              <a:t>	</a:t>
            </a:r>
            <a:r>
              <a:rPr lang="en-US" altLang="cs-CZ" sz="2000" b="1" dirty="0">
                <a:solidFill>
                  <a:srgbClr val="000000"/>
                </a:solidFill>
                <a:latin typeface="Garamond" panose="02020404030301010803" pitchFamily="18" charset="0"/>
              </a:rPr>
              <a:t>-7.78</a:t>
            </a:r>
            <a:r>
              <a:rPr lang="en-US" altLang="cs-CZ" sz="2000" dirty="0">
                <a:solidFill>
                  <a:srgbClr val="000000"/>
                </a:solidFill>
                <a:latin typeface="Garamond" panose="02020404030301010803" pitchFamily="18" charset="0"/>
              </a:rPr>
              <a:t> 	1,020.05 	</a:t>
            </a:r>
            <a:r>
              <a:rPr lang="cs-CZ" altLang="cs-CZ" sz="2000" dirty="0">
                <a:solidFill>
                  <a:srgbClr val="000000"/>
                </a:solidFill>
                <a:latin typeface="Garamond" panose="02020404030301010803" pitchFamily="18" charset="0"/>
              </a:rPr>
              <a:t>              </a:t>
            </a:r>
            <a:r>
              <a:rPr lang="en-US" altLang="cs-CZ" sz="2000" dirty="0">
                <a:solidFill>
                  <a:srgbClr val="000000"/>
                </a:solidFill>
                <a:latin typeface="Garamond" panose="02020404030301010803" pitchFamily="18" charset="0"/>
              </a:rPr>
              <a:t>48.02</a:t>
            </a: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buClrTx/>
            </a:pPr>
            <a:r>
              <a:rPr lang="en-US" altLang="cs-CZ" sz="2000" dirty="0">
                <a:solidFill>
                  <a:srgbClr val="000000"/>
                </a:solidFill>
                <a:latin typeface="Garamond" panose="02020404030301010803" pitchFamily="18" charset="0"/>
              </a:rPr>
              <a:t>Vodafone </a:t>
            </a:r>
            <a:r>
              <a:rPr lang="cs-CZ" altLang="cs-CZ" sz="2000" dirty="0">
                <a:solidFill>
                  <a:srgbClr val="000000"/>
                </a:solidFill>
                <a:latin typeface="Garamond" panose="02020404030301010803" pitchFamily="18" charset="0"/>
              </a:rPr>
              <a:t>(UK)     </a:t>
            </a:r>
            <a:r>
              <a:rPr lang="en-US" altLang="cs-CZ" sz="2000" dirty="0">
                <a:solidFill>
                  <a:srgbClr val="000000"/>
                </a:solidFill>
                <a:latin typeface="Garamond" panose="02020404030301010803" pitchFamily="18" charset="0"/>
              </a:rPr>
              <a:t>	61.23 	</a:t>
            </a:r>
            <a:r>
              <a:rPr lang="en-US" altLang="cs-CZ" sz="2000" b="1" dirty="0">
                <a:solidFill>
                  <a:srgbClr val="000000"/>
                </a:solidFill>
                <a:latin typeface="Garamond" panose="02020404030301010803" pitchFamily="18" charset="0"/>
              </a:rPr>
              <a:t>-10.59</a:t>
            </a:r>
            <a:r>
              <a:rPr lang="en-US" altLang="cs-CZ" sz="2000" dirty="0">
                <a:solidFill>
                  <a:srgbClr val="000000"/>
                </a:solidFill>
                <a:latin typeface="Garamond" panose="02020404030301010803" pitchFamily="18" charset="0"/>
              </a:rPr>
              <a:t> 	214.97 	</a:t>
            </a:r>
            <a:r>
              <a:rPr lang="cs-CZ" altLang="cs-CZ" sz="2000" dirty="0">
                <a:solidFill>
                  <a:srgbClr val="000000"/>
                </a:solidFill>
                <a:latin typeface="Garamond" panose="02020404030301010803" pitchFamily="18" charset="0"/>
              </a:rPr>
              <a:t>	</a:t>
            </a:r>
            <a:r>
              <a:rPr lang="en-US" altLang="cs-CZ" sz="2000" dirty="0">
                <a:solidFill>
                  <a:srgbClr val="000000"/>
                </a:solidFill>
                <a:latin typeface="Garamond" panose="02020404030301010803" pitchFamily="18" charset="0"/>
              </a:rPr>
              <a:t>171.94</a:t>
            </a: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buClrTx/>
            </a:pPr>
            <a:r>
              <a:rPr lang="en-US" altLang="cs-CZ" sz="2000" dirty="0">
                <a:solidFill>
                  <a:srgbClr val="000000"/>
                </a:solidFill>
                <a:latin typeface="Garamond" panose="02020404030301010803" pitchFamily="18" charset="0"/>
              </a:rPr>
              <a:t>Sprint Nextel </a:t>
            </a:r>
            <a:r>
              <a:rPr lang="cs-CZ" altLang="cs-CZ" sz="2000" dirty="0">
                <a:solidFill>
                  <a:srgbClr val="000000"/>
                </a:solidFill>
                <a:latin typeface="Garamond" panose="02020404030301010803" pitchFamily="18" charset="0"/>
              </a:rPr>
              <a:t>(US)</a:t>
            </a:r>
            <a:r>
              <a:rPr lang="en-US" altLang="cs-CZ" sz="2000" dirty="0">
                <a:solidFill>
                  <a:srgbClr val="000000"/>
                </a:solidFill>
                <a:latin typeface="Garamond" panose="02020404030301010803" pitchFamily="18" charset="0"/>
              </a:rPr>
              <a:t>	40.15 	</a:t>
            </a:r>
            <a:r>
              <a:rPr lang="en-US" altLang="cs-CZ" sz="2000" b="1" dirty="0">
                <a:solidFill>
                  <a:srgbClr val="000000"/>
                </a:solidFill>
                <a:latin typeface="Garamond" panose="02020404030301010803" pitchFamily="18" charset="0"/>
              </a:rPr>
              <a:t>-29.58</a:t>
            </a:r>
            <a:r>
              <a:rPr lang="en-US" altLang="cs-CZ" sz="2000" dirty="0">
                <a:solidFill>
                  <a:srgbClr val="000000"/>
                </a:solidFill>
                <a:latin typeface="Garamond" panose="02020404030301010803" pitchFamily="18" charset="0"/>
              </a:rPr>
              <a:t> 	64.11 	</a:t>
            </a:r>
            <a:r>
              <a:rPr lang="cs-CZ" altLang="cs-CZ" sz="2000" dirty="0">
                <a:solidFill>
                  <a:srgbClr val="000000"/>
                </a:solidFill>
                <a:latin typeface="Garamond" panose="02020404030301010803" pitchFamily="18" charset="0"/>
              </a:rPr>
              <a:t>	</a:t>
            </a:r>
            <a:r>
              <a:rPr lang="en-US" altLang="cs-CZ" sz="2000" dirty="0">
                <a:solidFill>
                  <a:srgbClr val="000000"/>
                </a:solidFill>
                <a:latin typeface="Garamond" panose="02020404030301010803" pitchFamily="18" charset="0"/>
              </a:rPr>
              <a:t>20.22</a:t>
            </a: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buClrTx/>
            </a:pPr>
            <a:r>
              <a:rPr lang="en-US" altLang="cs-CZ" sz="2000" dirty="0">
                <a:solidFill>
                  <a:srgbClr val="000000"/>
                </a:solidFill>
                <a:latin typeface="Garamond" panose="02020404030301010803" pitchFamily="18" charset="0"/>
              </a:rPr>
              <a:t>General Motors</a:t>
            </a:r>
            <a:r>
              <a:rPr lang="cs-CZ" altLang="cs-CZ" sz="2000" dirty="0">
                <a:solidFill>
                  <a:srgbClr val="000000"/>
                </a:solidFill>
                <a:latin typeface="Garamond" panose="02020404030301010803" pitchFamily="18" charset="0"/>
              </a:rPr>
              <a:t>(US)</a:t>
            </a:r>
            <a:r>
              <a:rPr lang="en-US" altLang="cs-CZ" sz="2000" dirty="0">
                <a:solidFill>
                  <a:srgbClr val="000000"/>
                </a:solidFill>
                <a:latin typeface="Garamond" panose="02020404030301010803" pitchFamily="18" charset="0"/>
              </a:rPr>
              <a:t>	181.12 </a:t>
            </a:r>
            <a:r>
              <a:rPr lang="cs-CZ" altLang="cs-CZ" sz="2000" dirty="0">
                <a:solidFill>
                  <a:srgbClr val="000000"/>
                </a:solidFill>
                <a:latin typeface="Garamond" panose="02020404030301010803" pitchFamily="18" charset="0"/>
              </a:rPr>
              <a:t>   </a:t>
            </a:r>
            <a:r>
              <a:rPr lang="en-US" altLang="cs-CZ" sz="2000" b="1" dirty="0">
                <a:solidFill>
                  <a:srgbClr val="000000"/>
                </a:solidFill>
                <a:latin typeface="Garamond" panose="02020404030301010803" pitchFamily="18" charset="0"/>
              </a:rPr>
              <a:t>-38.73</a:t>
            </a:r>
            <a:r>
              <a:rPr lang="en-US" altLang="cs-CZ" sz="2000" dirty="0">
                <a:solidFill>
                  <a:srgbClr val="000000"/>
                </a:solidFill>
                <a:latin typeface="Garamond" panose="02020404030301010803" pitchFamily="18" charset="0"/>
              </a:rPr>
              <a:t> 	148.88 	</a:t>
            </a:r>
            <a:r>
              <a:rPr lang="cs-CZ" altLang="cs-CZ" sz="2000" dirty="0">
                <a:solidFill>
                  <a:srgbClr val="000000"/>
                </a:solidFill>
                <a:latin typeface="Garamond" panose="02020404030301010803" pitchFamily="18" charset="0"/>
              </a:rPr>
              <a:t>	</a:t>
            </a:r>
            <a:r>
              <a:rPr lang="en-US" altLang="cs-CZ" sz="2000" dirty="0">
                <a:solidFill>
                  <a:srgbClr val="000000"/>
                </a:solidFill>
                <a:latin typeface="Garamond" panose="02020404030301010803" pitchFamily="18" charset="0"/>
              </a:rPr>
              <a:t>13.18</a:t>
            </a: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buClrTx/>
            </a:pPr>
            <a:endParaRPr lang="cs-CZ" altLang="cs-CZ" sz="20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ts val="700"/>
              </a:spcBef>
              <a:buClrTx/>
            </a:pPr>
            <a:r>
              <a:rPr lang="cs-CZ" altLang="cs-CZ" sz="2800" b="1" dirty="0">
                <a:solidFill>
                  <a:srgbClr val="000000"/>
                </a:solidFill>
                <a:latin typeface="Garamond" panose="02020404030301010803" pitchFamily="18" charset="0"/>
              </a:rPr>
              <a:t>Pro srovnání: </a:t>
            </a:r>
          </a:p>
          <a:p>
            <a:pPr eaLnBrk="1" hangingPunct="1">
              <a:lnSpc>
                <a:spcPct val="90000"/>
              </a:lnSpc>
              <a:spcBef>
                <a:spcPts val="700"/>
              </a:spcBef>
              <a:buClrTx/>
            </a:pPr>
            <a:endParaRPr lang="cs-CZ" altLang="cs-CZ" sz="2800" b="1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buClrTx/>
            </a:pPr>
            <a:r>
              <a:rPr lang="cs-CZ" altLang="cs-CZ" sz="2000" dirty="0">
                <a:solidFill>
                  <a:srgbClr val="000000"/>
                </a:solidFill>
                <a:latin typeface="Garamond" panose="02020404030301010803" pitchFamily="18" charset="0"/>
              </a:rPr>
              <a:t>Č</a:t>
            </a:r>
            <a:r>
              <a:rPr lang="en-US" altLang="cs-CZ" sz="2000" dirty="0">
                <a:solidFill>
                  <a:srgbClr val="000000"/>
                </a:solidFill>
                <a:latin typeface="Garamond" panose="02020404030301010803" pitchFamily="18" charset="0"/>
              </a:rPr>
              <a:t>EZ 	 </a:t>
            </a:r>
            <a:r>
              <a:rPr lang="cs-CZ" altLang="cs-CZ" sz="2000" dirty="0">
                <a:solidFill>
                  <a:srgbClr val="000000"/>
                </a:solidFill>
                <a:latin typeface="Garamond" panose="02020404030301010803" pitchFamily="18" charset="0"/>
              </a:rPr>
              <a:t>(ČR)</a:t>
            </a:r>
            <a:r>
              <a:rPr lang="en-US" altLang="cs-CZ" sz="2000" dirty="0">
                <a:solidFill>
                  <a:srgbClr val="000000"/>
                </a:solidFill>
                <a:latin typeface="Garamond" panose="02020404030301010803" pitchFamily="18" charset="0"/>
              </a:rPr>
              <a:t>  </a:t>
            </a:r>
            <a:r>
              <a:rPr lang="cs-CZ" altLang="cs-CZ" sz="2000" dirty="0">
                <a:solidFill>
                  <a:srgbClr val="000000"/>
                </a:solidFill>
                <a:latin typeface="Garamond" panose="02020404030301010803" pitchFamily="18" charset="0"/>
              </a:rPr>
              <a:t>		</a:t>
            </a:r>
            <a:r>
              <a:rPr lang="en-US" altLang="cs-CZ" sz="2000" dirty="0">
                <a:solidFill>
                  <a:srgbClr val="000000"/>
                </a:solidFill>
                <a:latin typeface="Garamond" panose="02020404030301010803" pitchFamily="18" charset="0"/>
              </a:rPr>
              <a:t>7.65  </a:t>
            </a:r>
            <a:r>
              <a:rPr lang="cs-CZ" altLang="cs-CZ" sz="2000" dirty="0">
                <a:solidFill>
                  <a:srgbClr val="000000"/>
                </a:solidFill>
                <a:latin typeface="Garamond" panose="02020404030301010803" pitchFamily="18" charset="0"/>
              </a:rPr>
              <a:t>	</a:t>
            </a:r>
            <a:r>
              <a:rPr lang="en-US" altLang="cs-CZ" sz="2000" b="1" dirty="0">
                <a:solidFill>
                  <a:srgbClr val="000000"/>
                </a:solidFill>
                <a:latin typeface="Garamond" panose="02020404030301010803" pitchFamily="18" charset="0"/>
              </a:rPr>
              <a:t>1.33</a:t>
            </a:r>
            <a:r>
              <a:rPr lang="en-US" altLang="cs-CZ" sz="2000" dirty="0">
                <a:solidFill>
                  <a:srgbClr val="000000"/>
                </a:solidFill>
                <a:latin typeface="Garamond" panose="02020404030301010803" pitchFamily="18" charset="0"/>
              </a:rPr>
              <a:t>  	 17.64  	 </a:t>
            </a:r>
            <a:r>
              <a:rPr lang="cs-CZ" altLang="cs-CZ" sz="2000" dirty="0">
                <a:solidFill>
                  <a:srgbClr val="000000"/>
                </a:solidFill>
                <a:latin typeface="Garamond" panose="02020404030301010803" pitchFamily="18" charset="0"/>
              </a:rPr>
              <a:t>	</a:t>
            </a:r>
            <a:r>
              <a:rPr lang="en-US" altLang="cs-CZ" sz="2000" dirty="0">
                <a:solidFill>
                  <a:srgbClr val="000000"/>
                </a:solidFill>
                <a:latin typeface="Garamond" panose="02020404030301010803" pitchFamily="18" charset="0"/>
              </a:rPr>
              <a:t>43.86</a:t>
            </a: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buClrTx/>
            </a:pPr>
            <a:endParaRPr lang="cs-CZ" altLang="cs-CZ" sz="20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buClrTx/>
            </a:pPr>
            <a:endParaRPr lang="cs-CZ" altLang="cs-CZ" sz="20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88068" name="Text Box 3"/>
          <p:cNvSpPr txBox="1">
            <a:spLocks noChangeArrowheads="1"/>
          </p:cNvSpPr>
          <p:nvPr/>
        </p:nvSpPr>
        <p:spPr bwMode="auto">
          <a:xfrm>
            <a:off x="1703388" y="6165850"/>
            <a:ext cx="896461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1125"/>
              </a:spcBef>
              <a:buClrTx/>
            </a:pPr>
            <a:r>
              <a:rPr lang="en-US" altLang="cs-CZ" sz="1800" dirty="0">
                <a:solidFill>
                  <a:srgbClr val="000000"/>
                </a:solidFill>
                <a:latin typeface="Garamond" panose="02020404030301010803" pitchFamily="18" charset="0"/>
              </a:rPr>
              <a:t>http://www.forbes.com/lists/2008/18/biz_2000global08_The-Global-2000_Rank.html</a:t>
            </a:r>
          </a:p>
        </p:txBody>
      </p:sp>
    </p:spTree>
    <p:extLst>
      <p:ext uri="{BB962C8B-B14F-4D97-AF65-F5344CB8AC3E}">
        <p14:creationId xmlns:p14="http://schemas.microsoft.com/office/powerpoint/2010/main" val="31697301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82372"/>
            <a:ext cx="11416390" cy="677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4317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1" y="3140968"/>
            <a:ext cx="3816928" cy="3048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9329" y="-531440"/>
            <a:ext cx="6970575" cy="901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7548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1"/>
          <p:cNvSpPr txBox="1">
            <a:spLocks noChangeArrowheads="1"/>
          </p:cNvSpPr>
          <p:nvPr/>
        </p:nvSpPr>
        <p:spPr bwMode="auto">
          <a:xfrm>
            <a:off x="1631504" y="228600"/>
            <a:ext cx="8229600" cy="71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cs-CZ" sz="4400" b="1" dirty="0">
                <a:solidFill>
                  <a:srgbClr val="000000"/>
                </a:solidFill>
                <a:latin typeface="Garamond" panose="02020404030301010803" pitchFamily="18" charset="0"/>
              </a:rPr>
              <a:t>Big </a:t>
            </a:r>
            <a:r>
              <a:rPr lang="en-US" altLang="cs-CZ" sz="4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Fiv</a:t>
            </a:r>
            <a:r>
              <a:rPr lang="cs-CZ" altLang="cs-CZ" sz="4400" b="1" dirty="0">
                <a:solidFill>
                  <a:srgbClr val="000000"/>
                </a:solidFill>
                <a:latin typeface="Garamond" panose="02020404030301010803" pitchFamily="18" charset="0"/>
              </a:rPr>
              <a:t>e</a:t>
            </a:r>
            <a:endParaRPr lang="en-US" altLang="cs-CZ" sz="4400" b="1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97283" name="Text Box 2"/>
          <p:cNvSpPr txBox="1">
            <a:spLocks noChangeArrowheads="1"/>
          </p:cNvSpPr>
          <p:nvPr/>
        </p:nvSpPr>
        <p:spPr bwMode="auto">
          <a:xfrm>
            <a:off x="152400" y="228600"/>
            <a:ext cx="5715000" cy="304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ts val="800"/>
              </a:spcBef>
            </a:pPr>
            <a:r>
              <a:rPr lang="cs-CZ" altLang="cs-CZ" u="sng" dirty="0">
                <a:solidFill>
                  <a:srgbClr val="000000"/>
                </a:solidFill>
                <a:latin typeface="Garamond" panose="02020404030301010803" pitchFamily="18" charset="0"/>
              </a:rPr>
              <a:t>OIL</a:t>
            </a:r>
          </a:p>
          <a:p>
            <a:pPr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cs-CZ" dirty="0">
                <a:solidFill>
                  <a:srgbClr val="000000"/>
                </a:solidFill>
                <a:latin typeface="Garamond" panose="02020404030301010803" pitchFamily="18" charset="0"/>
              </a:rPr>
              <a:t>ExxonMobil</a:t>
            </a:r>
          </a:p>
          <a:p>
            <a:pPr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cs-CZ" dirty="0">
                <a:solidFill>
                  <a:srgbClr val="000000"/>
                </a:solidFill>
                <a:latin typeface="Garamond" panose="02020404030301010803" pitchFamily="18" charset="0"/>
              </a:rPr>
              <a:t>Chevron Corporation</a:t>
            </a:r>
          </a:p>
          <a:p>
            <a:pPr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cs-CZ" dirty="0">
                <a:solidFill>
                  <a:srgbClr val="000000"/>
                </a:solidFill>
                <a:latin typeface="Garamond" panose="02020404030301010803" pitchFamily="18" charset="0"/>
              </a:rPr>
              <a:t>British Petroleum (BP)</a:t>
            </a:r>
          </a:p>
          <a:p>
            <a:pPr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cs-CZ" dirty="0">
                <a:solidFill>
                  <a:srgbClr val="000000"/>
                </a:solidFill>
                <a:latin typeface="Garamond" panose="02020404030301010803" pitchFamily="18" charset="0"/>
              </a:rPr>
              <a:t>Royal Dutch Shell (Shell)</a:t>
            </a:r>
          </a:p>
          <a:p>
            <a:pPr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cs-CZ" dirty="0">
                <a:solidFill>
                  <a:srgbClr val="000000"/>
                </a:solidFill>
                <a:latin typeface="Garamond" panose="02020404030301010803" pitchFamily="18" charset="0"/>
              </a:rPr>
              <a:t>ConocoPhillips 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7924800" y="341956"/>
            <a:ext cx="4114800" cy="2821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Bef>
                <a:spcPts val="800"/>
              </a:spcBef>
            </a:pPr>
            <a:r>
              <a:rPr lang="cs-CZ" altLang="cs-CZ" sz="2400" u="sng" dirty="0">
                <a:solidFill>
                  <a:srgbClr val="000000"/>
                </a:solidFill>
                <a:latin typeface="Garamond" panose="02020404030301010803" pitchFamily="18" charset="0"/>
              </a:rPr>
              <a:t>MUSIC</a:t>
            </a:r>
          </a:p>
          <a:p>
            <a:pPr marL="342900" indent="-342900"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cs-CZ" sz="2400" dirty="0">
                <a:solidFill>
                  <a:srgbClr val="000000"/>
                </a:solidFill>
                <a:latin typeface="Garamond" panose="02020404030301010803" pitchFamily="18" charset="0"/>
              </a:rPr>
              <a:t>Universal Music Group</a:t>
            </a:r>
          </a:p>
          <a:p>
            <a:pPr marL="342900" indent="-342900"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cs-CZ" sz="2400" dirty="0">
                <a:solidFill>
                  <a:srgbClr val="000000"/>
                </a:solidFill>
                <a:latin typeface="Garamond" panose="02020404030301010803" pitchFamily="18" charset="0"/>
              </a:rPr>
              <a:t>Sony Music Entertainment</a:t>
            </a:r>
          </a:p>
          <a:p>
            <a:pPr marL="342900" indent="-342900"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cs-CZ" sz="2400" dirty="0">
                <a:solidFill>
                  <a:srgbClr val="000000"/>
                </a:solidFill>
                <a:latin typeface="Garamond" panose="02020404030301010803" pitchFamily="18" charset="0"/>
              </a:rPr>
              <a:t>EMI</a:t>
            </a:r>
          </a:p>
          <a:p>
            <a:pPr marL="342900" indent="-342900"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cs-CZ" sz="2400" dirty="0">
                <a:solidFill>
                  <a:srgbClr val="000000"/>
                </a:solidFill>
                <a:latin typeface="Garamond" panose="02020404030301010803" pitchFamily="18" charset="0"/>
              </a:rPr>
              <a:t>Warner Music Group </a:t>
            </a:r>
          </a:p>
          <a:p>
            <a:pPr marL="342900" indent="-342900"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cs-CZ" sz="2400" dirty="0">
                <a:solidFill>
                  <a:srgbClr val="000000"/>
                </a:solidFill>
                <a:latin typeface="Garamond" panose="02020404030301010803" pitchFamily="18" charset="0"/>
              </a:rPr>
              <a:t>BMG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4439816" y="3434503"/>
            <a:ext cx="6400800" cy="2821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Bef>
                <a:spcPts val="800"/>
              </a:spcBef>
            </a:pPr>
            <a:r>
              <a:rPr lang="cs-CZ" altLang="cs-CZ" sz="2400" u="sng" dirty="0">
                <a:solidFill>
                  <a:srgbClr val="000000"/>
                </a:solidFill>
                <a:latin typeface="Garamond" panose="02020404030301010803" pitchFamily="18" charset="0"/>
              </a:rPr>
              <a:t>CONSULTING</a:t>
            </a:r>
            <a:r>
              <a:rPr lang="en-US" altLang="cs-CZ" sz="2400" u="sng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endParaRPr lang="cs-CZ" altLang="cs-CZ" sz="2400" u="sng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marL="342900" indent="-342900"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cs-CZ" sz="2400" dirty="0">
                <a:solidFill>
                  <a:srgbClr val="000000"/>
                </a:solidFill>
                <a:latin typeface="Garamond" panose="02020404030301010803" pitchFamily="18" charset="0"/>
              </a:rPr>
              <a:t>Deloitte </a:t>
            </a:r>
            <a:r>
              <a:rPr lang="en-US" altLang="cs-CZ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Touche</a:t>
            </a:r>
            <a:r>
              <a:rPr lang="en-US" altLang="cs-CZ" sz="2400" dirty="0">
                <a:solidFill>
                  <a:srgbClr val="000000"/>
                </a:solidFill>
                <a:latin typeface="Garamond" panose="02020404030301010803" pitchFamily="18" charset="0"/>
              </a:rPr>
              <a:t> Tohmatsu</a:t>
            </a:r>
          </a:p>
          <a:p>
            <a:pPr marL="342900" indent="-342900"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cs-CZ" sz="2400" dirty="0">
                <a:solidFill>
                  <a:srgbClr val="000000"/>
                </a:solidFill>
                <a:latin typeface="Garamond" panose="02020404030301010803" pitchFamily="18" charset="0"/>
              </a:rPr>
              <a:t>Ernst &amp; Young</a:t>
            </a:r>
          </a:p>
          <a:p>
            <a:pPr marL="342900" indent="-342900"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cs-CZ" sz="2400" dirty="0">
                <a:solidFill>
                  <a:srgbClr val="000000"/>
                </a:solidFill>
                <a:latin typeface="Garamond" panose="02020404030301010803" pitchFamily="18" charset="0"/>
              </a:rPr>
              <a:t>KPMG</a:t>
            </a:r>
          </a:p>
          <a:p>
            <a:pPr marL="342900" indent="-342900"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cs-CZ" sz="2400" dirty="0">
                <a:solidFill>
                  <a:srgbClr val="000000"/>
                </a:solidFill>
                <a:latin typeface="Garamond" panose="02020404030301010803" pitchFamily="18" charset="0"/>
              </a:rPr>
              <a:t>PricewaterhouseCoopers</a:t>
            </a:r>
            <a:endParaRPr lang="cs-CZ" altLang="cs-CZ" sz="24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marL="342900" indent="-342900"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cs-CZ" altLang="cs-CZ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Accenture</a:t>
            </a:r>
            <a:endParaRPr lang="en-US" altLang="cs-CZ" sz="24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3725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006" y="304800"/>
            <a:ext cx="10451618" cy="6564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1378" name="Rectangle 1"/>
          <p:cNvSpPr>
            <a:spLocks noGrp="1" noChangeArrowheads="1"/>
          </p:cNvSpPr>
          <p:nvPr>
            <p:ph type="title"/>
          </p:nvPr>
        </p:nvSpPr>
        <p:spPr>
          <a:xfrm>
            <a:off x="-19929" y="0"/>
            <a:ext cx="3372729" cy="609600"/>
          </a:xfrm>
        </p:spPr>
        <p:txBody>
          <a:bodyPr/>
          <a:lstStyle/>
          <a:p>
            <a:pPr>
              <a:buClr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dirty="0">
                <a:latin typeface="Garamond" panose="02020404030301010803" pitchFamily="18" charset="0"/>
              </a:rPr>
              <a:t>Iluze diverzity</a:t>
            </a:r>
          </a:p>
        </p:txBody>
      </p:sp>
    </p:spTree>
    <p:extLst>
      <p:ext uri="{BB962C8B-B14F-4D97-AF65-F5344CB8AC3E}">
        <p14:creationId xmlns:p14="http://schemas.microsoft.com/office/powerpoint/2010/main" val="16696201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357823"/>
            <a:ext cx="7026243" cy="591375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981200"/>
            <a:ext cx="4748463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3639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"/>
          <p:cNvSpPr txBox="1">
            <a:spLocks noChangeArrowheads="1"/>
          </p:cNvSpPr>
          <p:nvPr/>
        </p:nvSpPr>
        <p:spPr bwMode="auto">
          <a:xfrm>
            <a:off x="0" y="2514600"/>
            <a:ext cx="3886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cs-CZ" sz="4400" dirty="0" err="1">
                <a:solidFill>
                  <a:srgbClr val="000000"/>
                </a:solidFill>
                <a:latin typeface="Garamond" panose="02020404030301010803" pitchFamily="18" charset="0"/>
              </a:rPr>
              <a:t>Finanční</a:t>
            </a:r>
            <a:r>
              <a:rPr lang="en-US" altLang="cs-CZ" sz="4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4400" dirty="0" err="1">
                <a:solidFill>
                  <a:srgbClr val="000000"/>
                </a:solidFill>
                <a:latin typeface="Garamond" panose="02020404030301010803" pitchFamily="18" charset="0"/>
              </a:rPr>
              <a:t>krize</a:t>
            </a:r>
            <a:r>
              <a:rPr lang="en-US" altLang="cs-CZ" sz="4400" dirty="0">
                <a:solidFill>
                  <a:srgbClr val="000000"/>
                </a:solidFill>
                <a:latin typeface="Garamond" panose="02020404030301010803" pitchFamily="18" charset="0"/>
              </a:rPr>
              <a:t> v USA a HDP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1" y="29209"/>
            <a:ext cx="8077200" cy="682879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 Box 1"/>
          <p:cNvSpPr txBox="1">
            <a:spLocks noChangeArrowheads="1"/>
          </p:cNvSpPr>
          <p:nvPr/>
        </p:nvSpPr>
        <p:spPr bwMode="auto">
          <a:xfrm>
            <a:off x="152400" y="203200"/>
            <a:ext cx="12039600" cy="78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cs-CZ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Příklad geografického zastoupení globální firmy - </a:t>
            </a: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Ciba Specialty Chemicals</a:t>
            </a:r>
          </a:p>
        </p:txBody>
      </p:sp>
      <p:grpSp>
        <p:nvGrpSpPr>
          <p:cNvPr id="102403" name="Group 2"/>
          <p:cNvGrpSpPr>
            <a:grpSpLocks/>
          </p:cNvGrpSpPr>
          <p:nvPr/>
        </p:nvGrpSpPr>
        <p:grpSpPr bwMode="auto">
          <a:xfrm>
            <a:off x="2424113" y="1333501"/>
            <a:ext cx="7415212" cy="5324475"/>
            <a:chOff x="567" y="840"/>
            <a:chExt cx="4671" cy="3354"/>
          </a:xfrm>
        </p:grpSpPr>
        <p:pic>
          <p:nvPicPr>
            <p:cNvPr id="102404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" y="840"/>
              <a:ext cx="4671" cy="33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02405" name="Text Box 4"/>
            <p:cNvSpPr txBox="1">
              <a:spLocks noChangeArrowheads="1"/>
            </p:cNvSpPr>
            <p:nvPr/>
          </p:nvSpPr>
          <p:spPr bwMode="auto">
            <a:xfrm>
              <a:off x="567" y="840"/>
              <a:ext cx="4671" cy="33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altLang="cs-CZ"/>
            </a:p>
          </p:txBody>
        </p:sp>
      </p:grpSp>
    </p:spTree>
    <p:extLst>
      <p:ext uri="{BB962C8B-B14F-4D97-AF65-F5344CB8AC3E}">
        <p14:creationId xmlns:p14="http://schemas.microsoft.com/office/powerpoint/2010/main" val="14673002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 Box 1"/>
          <p:cNvSpPr txBox="1">
            <a:spLocks noChangeArrowheads="1"/>
          </p:cNvSpPr>
          <p:nvPr/>
        </p:nvSpPr>
        <p:spPr bwMode="auto"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cs-CZ" sz="4400" dirty="0">
                <a:solidFill>
                  <a:srgbClr val="000000"/>
                </a:solidFill>
                <a:latin typeface="Garamond" panose="02020404030301010803" pitchFamily="18" charset="0"/>
              </a:rPr>
              <a:t>Hard disk industry case study</a:t>
            </a:r>
          </a:p>
        </p:txBody>
      </p:sp>
      <p:sp>
        <p:nvSpPr>
          <p:cNvPr id="105475" name="Text Box 2"/>
          <p:cNvSpPr txBox="1">
            <a:spLocks noChangeArrowheads="1"/>
          </p:cNvSpPr>
          <p:nvPr/>
        </p:nvSpPr>
        <p:spPr bwMode="auto">
          <a:xfrm>
            <a:off x="1981200" y="1600200"/>
            <a:ext cx="8229600" cy="454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1363" indent="-284163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lnSpc>
                <a:spcPct val="80000"/>
              </a:lnSpc>
              <a:spcBef>
                <a:spcPts val="600"/>
              </a:spcBef>
            </a:pPr>
            <a:r>
              <a:rPr lang="en-US" altLang="cs-CZ" b="1" dirty="0">
                <a:solidFill>
                  <a:srgbClr val="000000"/>
                </a:solidFill>
                <a:latin typeface="Garamond" panose="02020404030301010803" pitchFamily="18" charset="0"/>
              </a:rPr>
              <a:t>Where is production? 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cs-CZ" dirty="0">
                <a:solidFill>
                  <a:srgbClr val="000000"/>
                </a:solidFill>
                <a:latin typeface="Garamond" panose="02020404030301010803" pitchFamily="18" charset="0"/>
              </a:rPr>
              <a:t>US: 4.6 percent of final assembly; Southeast </a:t>
            </a:r>
            <a:r>
              <a:rPr lang="cs-CZ" altLang="cs-CZ" dirty="0" err="1">
                <a:solidFill>
                  <a:srgbClr val="000000"/>
                </a:solidFill>
                <a:latin typeface="Garamond" panose="02020404030301010803" pitchFamily="18" charset="0"/>
              </a:rPr>
              <a:t>Asia</a:t>
            </a:r>
            <a:r>
              <a:rPr lang="cs-CZ" altLang="cs-CZ" dirty="0">
                <a:solidFill>
                  <a:srgbClr val="000000"/>
                </a:solidFill>
                <a:latin typeface="Garamond" panose="02020404030301010803" pitchFamily="18" charset="0"/>
              </a:rPr>
              <a:t>, </a:t>
            </a:r>
            <a:r>
              <a:rPr lang="en-US" altLang="cs-CZ" dirty="0">
                <a:solidFill>
                  <a:srgbClr val="000000"/>
                </a:solidFill>
                <a:latin typeface="Garamond" panose="02020404030301010803" pitchFamily="18" charset="0"/>
              </a:rPr>
              <a:t>64 percent </a:t>
            </a:r>
          </a:p>
          <a:p>
            <a:pPr marL="0" indent="0" eaLnBrk="1" hangingPunct="1">
              <a:lnSpc>
                <a:spcPct val="80000"/>
              </a:lnSpc>
              <a:spcBef>
                <a:spcPts val="600"/>
              </a:spcBef>
            </a:pPr>
            <a:r>
              <a:rPr lang="en-US" altLang="cs-CZ" b="1" dirty="0">
                <a:solidFill>
                  <a:srgbClr val="000000"/>
                </a:solidFill>
                <a:latin typeface="Garamond" panose="02020404030301010803" pitchFamily="18" charset="0"/>
              </a:rPr>
              <a:t>Where is ownership?</a:t>
            </a:r>
            <a:r>
              <a:rPr lang="en-US" altLang="cs-CZ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cs-CZ" dirty="0">
                <a:solidFill>
                  <a:srgbClr val="000000"/>
                </a:solidFill>
                <a:latin typeface="Garamond" panose="02020404030301010803" pitchFamily="18" charset="0"/>
              </a:rPr>
              <a:t>American firms account for 88.4 percent of unit output, Japan 9.4 percent, Southeast Asia, 0. </a:t>
            </a:r>
          </a:p>
          <a:p>
            <a:pPr marL="0" indent="0" eaLnBrk="1" hangingPunct="1">
              <a:lnSpc>
                <a:spcPct val="80000"/>
              </a:lnSpc>
              <a:spcBef>
                <a:spcPts val="600"/>
              </a:spcBef>
            </a:pPr>
            <a:r>
              <a:rPr lang="en-US" altLang="cs-CZ" b="1" dirty="0">
                <a:solidFill>
                  <a:srgbClr val="000000"/>
                </a:solidFill>
                <a:latin typeface="Garamond" panose="02020404030301010803" pitchFamily="18" charset="0"/>
              </a:rPr>
              <a:t>Where is employment?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cs-CZ" dirty="0">
                <a:solidFill>
                  <a:srgbClr val="000000"/>
                </a:solidFill>
                <a:latin typeface="Garamond" panose="02020404030301010803" pitchFamily="18" charset="0"/>
              </a:rPr>
              <a:t>Southeast Asia: 44 percent; US: 19 percent; Japan: 8.3 percent </a:t>
            </a:r>
          </a:p>
          <a:p>
            <a:pPr marL="0" indent="0" eaLnBrk="1" hangingPunct="1">
              <a:lnSpc>
                <a:spcPct val="80000"/>
              </a:lnSpc>
              <a:spcBef>
                <a:spcPts val="600"/>
              </a:spcBef>
            </a:pPr>
            <a:r>
              <a:rPr lang="en-US" altLang="cs-CZ" b="1" dirty="0">
                <a:solidFill>
                  <a:srgbClr val="000000"/>
                </a:solidFill>
                <a:latin typeface="Garamond" panose="02020404030301010803" pitchFamily="18" charset="0"/>
              </a:rPr>
              <a:t>Where are wages paid?</a:t>
            </a:r>
            <a:r>
              <a:rPr lang="en-US" altLang="cs-CZ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cs-CZ" dirty="0">
                <a:solidFill>
                  <a:srgbClr val="000000"/>
                </a:solidFill>
                <a:latin typeface="Garamond" panose="02020404030301010803" pitchFamily="18" charset="0"/>
              </a:rPr>
              <a:t>US: 39.5 percent; Japan, 29.7 percent; Southeast Asia, 12.9 percent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</a:pPr>
            <a:endParaRPr lang="en-US" altLang="cs-CZ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8436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522" name="Group 1"/>
          <p:cNvGrpSpPr>
            <a:grpSpLocks/>
          </p:cNvGrpSpPr>
          <p:nvPr/>
        </p:nvGrpSpPr>
        <p:grpSpPr bwMode="auto">
          <a:xfrm>
            <a:off x="3581400" y="152400"/>
            <a:ext cx="8480425" cy="6453187"/>
            <a:chOff x="249" y="147"/>
            <a:chExt cx="5342" cy="4065"/>
          </a:xfrm>
        </p:grpSpPr>
        <p:pic>
          <p:nvPicPr>
            <p:cNvPr id="10752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" y="147"/>
              <a:ext cx="5342" cy="40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07524" name="Text Box 3"/>
            <p:cNvSpPr txBox="1">
              <a:spLocks noChangeArrowheads="1"/>
            </p:cNvSpPr>
            <p:nvPr/>
          </p:nvSpPr>
          <p:spPr bwMode="auto">
            <a:xfrm>
              <a:off x="249" y="147"/>
              <a:ext cx="5342" cy="40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altLang="cs-CZ"/>
            </a:p>
          </p:txBody>
        </p:sp>
      </p:grpSp>
      <p:sp>
        <p:nvSpPr>
          <p:cNvPr id="2" name="TextovéPole 1"/>
          <p:cNvSpPr txBox="1"/>
          <p:nvPr/>
        </p:nvSpPr>
        <p:spPr>
          <a:xfrm>
            <a:off x="304800" y="2579648"/>
            <a:ext cx="327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tx1"/>
                </a:solidFill>
                <a:latin typeface="Garamond" panose="02020404030301010803" pitchFamily="18" charset="0"/>
              </a:rPr>
              <a:t>Skandál OSN – program „</a:t>
            </a:r>
            <a:r>
              <a:rPr lang="cs-CZ" dirty="0" err="1">
                <a:solidFill>
                  <a:schemeClr val="tx1"/>
                </a:solidFill>
                <a:latin typeface="Garamond" panose="02020404030301010803" pitchFamily="18" charset="0"/>
              </a:rPr>
              <a:t>Oil</a:t>
            </a:r>
            <a:r>
              <a:rPr lang="cs-CZ" dirty="0">
                <a:solidFill>
                  <a:schemeClr val="tx1"/>
                </a:solidFill>
                <a:latin typeface="Garamond" panose="02020404030301010803" pitchFamily="18" charset="0"/>
              </a:rPr>
              <a:t>-</a:t>
            </a:r>
            <a:r>
              <a:rPr lang="cs-CZ" dirty="0" err="1">
                <a:solidFill>
                  <a:schemeClr val="tx1"/>
                </a:solidFill>
                <a:latin typeface="Garamond" panose="02020404030301010803" pitchFamily="18" charset="0"/>
              </a:rPr>
              <a:t>for</a:t>
            </a:r>
            <a:r>
              <a:rPr lang="cs-CZ" dirty="0">
                <a:solidFill>
                  <a:schemeClr val="tx1"/>
                </a:solidFill>
                <a:latin typeface="Garamond" panose="02020404030301010803" pitchFamily="18" charset="0"/>
              </a:rPr>
              <a:t>-Food“</a:t>
            </a:r>
          </a:p>
        </p:txBody>
      </p:sp>
    </p:spTree>
    <p:extLst>
      <p:ext uri="{BB962C8B-B14F-4D97-AF65-F5344CB8AC3E}">
        <p14:creationId xmlns:p14="http://schemas.microsoft.com/office/powerpoint/2010/main" val="22208937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05317"/>
            <a:ext cx="9760323" cy="6452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628177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>
                <a:latin typeface="Garamond" panose="02020404030301010803" pitchFamily="18" charset="0"/>
              </a:rPr>
              <a:t>Kritické perspektivy</a:t>
            </a:r>
          </a:p>
        </p:txBody>
      </p:sp>
      <p:sp>
        <p:nvSpPr>
          <p:cNvPr id="10854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 err="1">
                <a:latin typeface="Garamond" panose="02020404030301010803" pitchFamily="18" charset="0"/>
              </a:rPr>
              <a:t>Four</a:t>
            </a:r>
            <a:r>
              <a:rPr lang="cs-CZ" altLang="cs-CZ" dirty="0">
                <a:latin typeface="Garamond" panose="02020404030301010803" pitchFamily="18" charset="0"/>
              </a:rPr>
              <a:t> </a:t>
            </a:r>
            <a:r>
              <a:rPr lang="cs-CZ" altLang="cs-CZ" dirty="0" err="1">
                <a:latin typeface="Garamond" panose="02020404030301010803" pitchFamily="18" charset="0"/>
              </a:rPr>
              <a:t>Horsemen</a:t>
            </a:r>
            <a:r>
              <a:rPr lang="cs-CZ" altLang="cs-CZ" dirty="0">
                <a:latin typeface="Garamond" panose="02020404030301010803" pitchFamily="18" charset="0"/>
              </a:rPr>
              <a:t> (</a:t>
            </a:r>
            <a:r>
              <a:rPr lang="cs-CZ" altLang="cs-CZ" dirty="0" err="1">
                <a:latin typeface="Garamond" panose="02020404030301010803" pitchFamily="18" charset="0"/>
              </a:rPr>
              <a:t>documentary</a:t>
            </a:r>
            <a:r>
              <a:rPr lang="cs-CZ" altLang="cs-CZ" dirty="0">
                <a:latin typeface="Garamond" panose="02020404030301010803" pitchFamily="18" charset="0"/>
              </a:rPr>
              <a:t>): </a:t>
            </a:r>
          </a:p>
          <a:p>
            <a:r>
              <a:rPr lang="cs-CZ" altLang="cs-CZ" dirty="0">
                <a:latin typeface="Garamond" panose="02020404030301010803" pitchFamily="18" charset="0"/>
                <a:hlinkClick r:id="rId2"/>
              </a:rPr>
              <a:t>http://www.youtube.com/watch?v=5fbvquHSPJU</a:t>
            </a:r>
            <a:endParaRPr lang="cs-CZ" altLang="cs-CZ" dirty="0">
              <a:latin typeface="Garamond" panose="02020404030301010803" pitchFamily="18" charset="0"/>
            </a:endParaRPr>
          </a:p>
          <a:p>
            <a:endParaRPr lang="cs-CZ" altLang="cs-CZ" dirty="0">
              <a:latin typeface="Garamond" panose="02020404030301010803" pitchFamily="18" charset="0"/>
            </a:endParaRPr>
          </a:p>
          <a:p>
            <a:r>
              <a:rPr lang="cs-CZ" altLang="cs-CZ" dirty="0" err="1">
                <a:latin typeface="Garamond" panose="02020404030301010803" pitchFamily="18" charset="0"/>
              </a:rPr>
              <a:t>The</a:t>
            </a:r>
            <a:r>
              <a:rPr lang="cs-CZ" altLang="cs-CZ" dirty="0">
                <a:latin typeface="Garamond" panose="02020404030301010803" pitchFamily="18" charset="0"/>
              </a:rPr>
              <a:t> </a:t>
            </a:r>
            <a:r>
              <a:rPr lang="cs-CZ" altLang="cs-CZ" dirty="0" err="1">
                <a:latin typeface="Garamond" panose="02020404030301010803" pitchFamily="18" charset="0"/>
              </a:rPr>
              <a:t>Corporation</a:t>
            </a:r>
            <a:r>
              <a:rPr lang="cs-CZ" altLang="cs-CZ" dirty="0">
                <a:latin typeface="Garamond" panose="02020404030301010803" pitchFamily="18" charset="0"/>
              </a:rPr>
              <a:t> (</a:t>
            </a:r>
            <a:r>
              <a:rPr lang="cs-CZ" altLang="cs-CZ" dirty="0" err="1">
                <a:latin typeface="Garamond" panose="02020404030301010803" pitchFamily="18" charset="0"/>
              </a:rPr>
              <a:t>documentary</a:t>
            </a:r>
            <a:r>
              <a:rPr lang="cs-CZ" altLang="cs-CZ" dirty="0">
                <a:latin typeface="Garamond" panose="02020404030301010803" pitchFamily="18" charset="0"/>
              </a:rPr>
              <a:t>):</a:t>
            </a:r>
          </a:p>
          <a:p>
            <a:r>
              <a:rPr lang="cs-CZ" altLang="cs-CZ" dirty="0">
                <a:latin typeface="Garamond" panose="02020404030301010803" pitchFamily="18" charset="0"/>
                <a:hlinkClick r:id="rId3"/>
              </a:rPr>
              <a:t>http://www.youtube.com/watch?v=Y888wVY5hzw</a:t>
            </a:r>
            <a:endParaRPr lang="cs-CZ" altLang="cs-CZ" dirty="0">
              <a:latin typeface="Garamond" panose="02020404030301010803" pitchFamily="18" charset="0"/>
            </a:endParaRPr>
          </a:p>
          <a:p>
            <a:endParaRPr lang="cs-CZ" altLang="cs-CZ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825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-14768"/>
            <a:ext cx="8059881" cy="687276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"/>
          <p:cNvSpPr txBox="1">
            <a:spLocks noChangeArrowheads="1"/>
          </p:cNvSpPr>
          <p:nvPr/>
        </p:nvSpPr>
        <p:spPr bwMode="auto">
          <a:xfrm>
            <a:off x="1981200" y="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cs-CZ" altLang="cs-CZ" sz="4400" b="1" dirty="0">
                <a:solidFill>
                  <a:srgbClr val="000000"/>
                </a:solidFill>
                <a:latin typeface="Garamond" panose="02020404030301010803" pitchFamily="18" charset="0"/>
              </a:rPr>
              <a:t>Rozdělení bohatství</a:t>
            </a:r>
          </a:p>
        </p:txBody>
      </p:sp>
      <p:sp>
        <p:nvSpPr>
          <p:cNvPr id="15363" name="Text Box 2"/>
          <p:cNvSpPr txBox="1">
            <a:spLocks noChangeArrowheads="1"/>
          </p:cNvSpPr>
          <p:nvPr/>
        </p:nvSpPr>
        <p:spPr bwMode="auto">
          <a:xfrm>
            <a:off x="0" y="1143000"/>
            <a:ext cx="121920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The </a:t>
            </a:r>
            <a:r>
              <a:rPr lang="en-US" altLang="cs-CZ" sz="2800" b="1" dirty="0">
                <a:solidFill>
                  <a:srgbClr val="000000"/>
                </a:solidFill>
                <a:latin typeface="Garamond" panose="02020404030301010803" pitchFamily="18" charset="0"/>
              </a:rPr>
              <a:t>richest one per cent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 of the world's population owns </a:t>
            </a:r>
            <a:r>
              <a:rPr lang="en-US" altLang="cs-CZ" sz="2800" b="1" dirty="0">
                <a:solidFill>
                  <a:srgbClr val="000000"/>
                </a:solidFill>
                <a:latin typeface="Garamond" panose="02020404030301010803" pitchFamily="18" charset="0"/>
              </a:rPr>
              <a:t>40 per cent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 of the total household wealth, while the </a:t>
            </a:r>
            <a:r>
              <a:rPr lang="en-US" altLang="cs-CZ" sz="2800" b="1" dirty="0">
                <a:solidFill>
                  <a:srgbClr val="000000"/>
                </a:solidFill>
                <a:latin typeface="Garamond" panose="02020404030301010803" pitchFamily="18" charset="0"/>
              </a:rPr>
              <a:t>bottom half 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of the world makes do with barely </a:t>
            </a:r>
            <a:r>
              <a:rPr lang="en-US" altLang="cs-CZ" sz="2800" b="1" dirty="0">
                <a:solidFill>
                  <a:srgbClr val="000000"/>
                </a:solidFill>
                <a:latin typeface="Garamond" panose="02020404030301010803" pitchFamily="18" charset="0"/>
              </a:rPr>
              <a:t>one per cent</a:t>
            </a:r>
          </a:p>
          <a:p>
            <a:pPr eaLnBrk="1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To be among the </a:t>
            </a:r>
            <a:r>
              <a:rPr lang="en-US" altLang="cs-CZ" sz="2800" b="1" dirty="0">
                <a:solidFill>
                  <a:srgbClr val="000000"/>
                </a:solidFill>
                <a:latin typeface="Garamond" panose="02020404030301010803" pitchFamily="18" charset="0"/>
              </a:rPr>
              <a:t>richest 10 per cent 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of adults, you need </a:t>
            </a:r>
            <a:r>
              <a:rPr lang="en-US" altLang="cs-CZ" sz="2800" b="1" dirty="0">
                <a:solidFill>
                  <a:srgbClr val="000000"/>
                </a:solidFill>
                <a:latin typeface="Garamond" panose="02020404030301010803" pitchFamily="18" charset="0"/>
              </a:rPr>
              <a:t>$61,000 US </a:t>
            </a:r>
            <a:r>
              <a:rPr lang="cs-CZ" altLang="cs-CZ" sz="2800" b="1" dirty="0">
                <a:solidFill>
                  <a:srgbClr val="000000"/>
                </a:solidFill>
                <a:latin typeface="Garamond" panose="02020404030301010803" pitchFamily="18" charset="0"/>
              </a:rPr>
              <a:t>(976 000 Kč)</a:t>
            </a:r>
            <a:r>
              <a:rPr lang="cs-CZ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in assets. </a:t>
            </a:r>
          </a:p>
          <a:p>
            <a:pPr eaLnBrk="1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Having assets worth just above </a:t>
            </a:r>
            <a:r>
              <a:rPr lang="en-US" altLang="cs-CZ" sz="2800" b="1" dirty="0">
                <a:solidFill>
                  <a:srgbClr val="000000"/>
                </a:solidFill>
                <a:latin typeface="Garamond" panose="02020404030301010803" pitchFamily="18" charset="0"/>
              </a:rPr>
              <a:t>$2,200 </a:t>
            </a:r>
            <a:r>
              <a:rPr lang="cs-CZ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(35 200 Kč)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 would be enough to put an adult into the </a:t>
            </a:r>
            <a:r>
              <a:rPr lang="en-US" altLang="cs-CZ" sz="2800" b="1" dirty="0">
                <a:solidFill>
                  <a:srgbClr val="000000"/>
                </a:solidFill>
                <a:latin typeface="Garamond" panose="02020404030301010803" pitchFamily="18" charset="0"/>
              </a:rPr>
              <a:t>top half 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of the world's wealth distribution.  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3810000"/>
            <a:ext cx="3810000" cy="27813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cs-CZ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cs-CZ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4374</TotalTime>
  <Words>790</Words>
  <Application>Microsoft Office PowerPoint</Application>
  <PresentationFormat>Širokoúhlá obrazovka</PresentationFormat>
  <Paragraphs>308</Paragraphs>
  <Slides>74</Slides>
  <Notes>43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74</vt:i4>
      </vt:variant>
    </vt:vector>
  </HeadingPairs>
  <TitlesOfParts>
    <vt:vector size="78" baseType="lpstr">
      <vt:lpstr>Arial</vt:lpstr>
      <vt:lpstr>Garamond</vt:lpstr>
      <vt:lpstr>Times New Roman</vt:lpstr>
      <vt:lpstr>Výchozí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Česká republika 2014 – export  http://atlas.cid.harvard.edu</vt:lpstr>
      <vt:lpstr>Prezentace aplikace PowerPoint</vt:lpstr>
      <vt:lpstr>USA 2014</vt:lpstr>
      <vt:lpstr>Čína 2014</vt:lpstr>
      <vt:lpstr>Rusko 2014</vt:lpstr>
      <vt:lpstr>Gabon 2014</vt:lpstr>
      <vt:lpstr>Gabon – import 2014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Čína – HDP podle provincií</vt:lpstr>
      <vt:lpstr>Prezentace aplikace PowerPoint</vt:lpstr>
      <vt:lpstr>Prezentace aplikace PowerPoint</vt:lpstr>
      <vt:lpstr>Asian Infrastructure Investment Bank (AIIB)</vt:lpstr>
      <vt:lpstr>Prezentace aplikace PowerPoint</vt:lpstr>
      <vt:lpstr>Prezentace aplikace PowerPoint</vt:lpstr>
      <vt:lpstr>Intermodal container</vt:lpstr>
      <vt:lpstr>MSC Oscar – 19 224 TEU</vt:lpstr>
      <vt:lpstr>Prezentace aplikace PowerPoint</vt:lpstr>
      <vt:lpstr>Prezentace aplikace PowerPoint</vt:lpstr>
      <vt:lpstr>Prezentace aplikace PowerPoint</vt:lpstr>
      <vt:lpstr>Největší kontejnerové přístavy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2015</vt:lpstr>
      <vt:lpstr>Prezentace aplikace PowerPoint</vt:lpstr>
      <vt:lpstr>Prezentace aplikace PowerPoint</vt:lpstr>
      <vt:lpstr>Profits  2010</vt:lpstr>
      <vt:lpstr>Profits  2015</vt:lpstr>
      <vt:lpstr>Počet zaměstnanců 2015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Iluze diverzity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Kritické perspektivy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geografie, ii. Nový svět, mapové projekce, raná geopolitika, Střední Evropa</dc:title>
  <dc:creator>Krystof Kozak</dc:creator>
  <cp:lastModifiedBy>46422277,Kryštof Kozák,staffs</cp:lastModifiedBy>
  <cp:revision>134</cp:revision>
  <cp:lastPrinted>1601-01-01T00:00:00Z</cp:lastPrinted>
  <dcterms:created xsi:type="dcterms:W3CDTF">2011-11-10T22:26:09Z</dcterms:created>
  <dcterms:modified xsi:type="dcterms:W3CDTF">2018-11-22T10:57:47Z</dcterms:modified>
</cp:coreProperties>
</file>