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563" r:id="rId2"/>
    <p:sldId id="679" r:id="rId3"/>
    <p:sldId id="708" r:id="rId4"/>
    <p:sldId id="681" r:id="rId5"/>
    <p:sldId id="684" r:id="rId6"/>
    <p:sldId id="717" r:id="rId7"/>
    <p:sldId id="685" r:id="rId8"/>
    <p:sldId id="683" r:id="rId9"/>
    <p:sldId id="687" r:id="rId10"/>
    <p:sldId id="689" r:id="rId11"/>
    <p:sldId id="686" r:id="rId12"/>
    <p:sldId id="709" r:id="rId13"/>
    <p:sldId id="692" r:id="rId14"/>
    <p:sldId id="694" r:id="rId15"/>
    <p:sldId id="695" r:id="rId16"/>
    <p:sldId id="718" r:id="rId17"/>
    <p:sldId id="719" r:id="rId18"/>
    <p:sldId id="700" r:id="rId19"/>
    <p:sldId id="703" r:id="rId20"/>
    <p:sldId id="711" r:id="rId21"/>
    <p:sldId id="710" r:id="rId22"/>
    <p:sldId id="720" r:id="rId23"/>
    <p:sldId id="617" r:id="rId24"/>
    <p:sldId id="716" r:id="rId25"/>
    <p:sldId id="619" r:id="rId26"/>
    <p:sldId id="721" r:id="rId27"/>
    <p:sldId id="636" r:id="rId28"/>
    <p:sldId id="634" r:id="rId29"/>
    <p:sldId id="635" r:id="rId30"/>
    <p:sldId id="657" r:id="rId31"/>
    <p:sldId id="637" r:id="rId32"/>
    <p:sldId id="638" r:id="rId33"/>
    <p:sldId id="639" r:id="rId34"/>
    <p:sldId id="671" r:id="rId35"/>
    <p:sldId id="633" r:id="rId36"/>
    <p:sldId id="624" r:id="rId37"/>
    <p:sldId id="712" r:id="rId38"/>
    <p:sldId id="676" r:id="rId39"/>
    <p:sldId id="647" r:id="rId40"/>
    <p:sldId id="648" r:id="rId41"/>
    <p:sldId id="589" r:id="rId42"/>
    <p:sldId id="722" r:id="rId43"/>
    <p:sldId id="588" r:id="rId44"/>
    <p:sldId id="713" r:id="rId45"/>
    <p:sldId id="649" r:id="rId46"/>
    <p:sldId id="590" r:id="rId47"/>
    <p:sldId id="669" r:id="rId48"/>
    <p:sldId id="660" r:id="rId49"/>
    <p:sldId id="668" r:id="rId50"/>
    <p:sldId id="600" r:id="rId51"/>
    <p:sldId id="601" r:id="rId52"/>
    <p:sldId id="714" r:id="rId53"/>
    <p:sldId id="602" r:id="rId54"/>
    <p:sldId id="605" r:id="rId55"/>
    <p:sldId id="606" r:id="rId56"/>
    <p:sldId id="658" r:id="rId57"/>
    <p:sldId id="724" r:id="rId58"/>
    <p:sldId id="715" r:id="rId59"/>
    <p:sldId id="723" r:id="rId60"/>
    <p:sldId id="664" r:id="rId61"/>
    <p:sldId id="665" r:id="rId62"/>
    <p:sldId id="666" r:id="rId6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9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F937D01-B0E8-4497-9235-DCB470F9C869}" type="datetime1">
              <a:rPr lang="en-US" altLang="cs-CZ"/>
              <a:pPr>
                <a:defRPr/>
              </a:pPr>
              <a:t>12/13/2018</a:t>
            </a:fld>
            <a:endParaRPr lang="en-US" alt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cs-CZ" altLang="cs-CZ" noProof="0"/>
              <a:t>Click to edit Master text styles</a:t>
            </a:r>
          </a:p>
          <a:p>
            <a:pPr lvl="1"/>
            <a:r>
              <a:rPr lang="cs-CZ" altLang="cs-CZ" noProof="0"/>
              <a:t>Second level</a:t>
            </a:r>
          </a:p>
          <a:p>
            <a:pPr lvl="2"/>
            <a:r>
              <a:rPr lang="cs-CZ" altLang="cs-CZ" noProof="0"/>
              <a:t>Third level</a:t>
            </a:r>
          </a:p>
          <a:p>
            <a:pPr lvl="3"/>
            <a:r>
              <a:rPr lang="cs-CZ" altLang="cs-CZ" noProof="0"/>
              <a:t>Fourth level</a:t>
            </a:r>
          </a:p>
          <a:p>
            <a:pPr lvl="4"/>
            <a:r>
              <a:rPr lang="cs-CZ" altLang="cs-CZ" noProof="0"/>
              <a:t>Fifth level</a:t>
            </a:r>
            <a:endParaRPr lang="en-US" altLang="cs-CZ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A20D92-1AC7-45A3-B7CC-E6A775ED3DC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46005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2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3421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114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427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1524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7890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4784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6698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37952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3841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563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5338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7334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05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DA23D1-0111-422D-99AF-8A3C7491D18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1826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725DE7-AACC-4637-AA81-A0C383F8BF3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1476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EE5956-894D-4A99-B631-A38D5627FD0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82977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F3A762-9259-4FCB-9B5C-B5ABA8CD063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928414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1FD8B-FFCC-4CD8-928F-C6AA40DB362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4548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281785-1627-41DA-91A2-CAC5261D13A6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9763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21D0-8610-44C3-8C41-F6A3E5C54BF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2273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C8A5E4-4377-49A7-8F8A-9C26D1A6A0B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71349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43FC5-3B97-42C8-8502-9B3B23BD2C8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1894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4B292F-3328-4FCE-85F4-6FA7837735C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5798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EA180-270A-4C59-9E16-CABB2752752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62088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889D13-2C28-49E9-A10F-5D66F72432F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6693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7DEC-72B8-4777-9BB3-00FEEF6D2E2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82376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C7952-42FE-4B32-8D76-B6C6303265B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5190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5F034C-A02C-42B7-AA33-C2C28DF1F16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890809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Click to edit Master text styles</a:t>
            </a:r>
          </a:p>
          <a:p>
            <a:pPr lvl="1"/>
            <a:r>
              <a:rPr lang="en-US" altLang="cs-CZ"/>
              <a:t>Second level</a:t>
            </a:r>
          </a:p>
          <a:p>
            <a:pPr lvl="2"/>
            <a:r>
              <a:rPr lang="en-US" altLang="cs-CZ"/>
              <a:t>Third level</a:t>
            </a:r>
          </a:p>
          <a:p>
            <a:pPr lvl="3"/>
            <a:r>
              <a:rPr lang="en-US" altLang="cs-CZ"/>
              <a:t>Fourth level</a:t>
            </a:r>
          </a:p>
          <a:p>
            <a:pPr lvl="4"/>
            <a:r>
              <a:rPr lang="en-US" altLang="cs-CZ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36F58D9-11C3-4466-A016-1DB1275BBADA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2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ist_of_separatist_movement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5.png"/><Relationship Id="rId4" Type="http://schemas.openxmlformats.org/officeDocument/2006/relationships/oleObject" Target="../embeddings/oleObject1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7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0.png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6156" y="866775"/>
            <a:ext cx="8659688" cy="446449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cs-CZ" sz="3000" dirty="0">
                <a:latin typeface="Garamond" panose="02020404030301010803" pitchFamily="18" charset="0"/>
                <a:ea typeface="ＭＳ Ｐゴシック" pitchFamily="32" charset="-128"/>
              </a:rPr>
              <a:t>JMB113 </a:t>
            </a:r>
            <a:r>
              <a:rPr lang="en-US" altLang="cs-CZ" sz="3000" dirty="0" err="1">
                <a:latin typeface="Garamond" panose="02020404030301010803" pitchFamily="18" charset="0"/>
                <a:ea typeface="ＭＳ Ｐゴシック" pitchFamily="32" charset="-128"/>
              </a:rPr>
              <a:t>Úvod</a:t>
            </a:r>
            <a:r>
              <a:rPr lang="en-US" altLang="cs-CZ" sz="3000" dirty="0">
                <a:latin typeface="Garamond" panose="02020404030301010803" pitchFamily="18" charset="0"/>
                <a:ea typeface="ＭＳ Ｐゴシック" pitchFamily="32" charset="-128"/>
              </a:rPr>
              <a:t> do </a:t>
            </a:r>
            <a:r>
              <a:rPr lang="en-US" altLang="cs-CZ" sz="3000" dirty="0" err="1">
                <a:latin typeface="Garamond" panose="02020404030301010803" pitchFamily="18" charset="0"/>
                <a:ea typeface="ＭＳ Ｐゴシック" pitchFamily="32" charset="-128"/>
              </a:rPr>
              <a:t>teritoriálních</a:t>
            </a:r>
            <a:r>
              <a:rPr lang="en-US" altLang="cs-CZ" sz="3000" dirty="0">
                <a:latin typeface="Garamond" panose="02020404030301010803" pitchFamily="18" charset="0"/>
                <a:ea typeface="ＭＳ Ｐゴシック" pitchFamily="32" charset="-128"/>
              </a:rPr>
              <a:t> </a:t>
            </a:r>
            <a:r>
              <a:rPr lang="en-US" altLang="cs-CZ" sz="3000" dirty="0" err="1">
                <a:latin typeface="Garamond" panose="02020404030301010803" pitchFamily="18" charset="0"/>
                <a:ea typeface="ＭＳ Ｐゴシック" pitchFamily="32" charset="-128"/>
              </a:rPr>
              <a:t>studií</a:t>
            </a:r>
            <a:r>
              <a:rPr lang="en-US" altLang="cs-CZ" sz="3000" dirty="0">
                <a:latin typeface="Garamond" panose="02020404030301010803" pitchFamily="18" charset="0"/>
                <a:ea typeface="ＭＳ Ｐゴシック" pitchFamily="32" charset="-128"/>
              </a:rPr>
              <a:t> </a:t>
            </a:r>
            <a:br>
              <a:rPr lang="en-US" altLang="cs-CZ" sz="3000" dirty="0">
                <a:latin typeface="Garamond" panose="02020404030301010803" pitchFamily="18" charset="0"/>
                <a:ea typeface="ＭＳ Ｐゴシック" pitchFamily="32" charset="-128"/>
              </a:rPr>
            </a:br>
            <a:r>
              <a:rPr lang="en-US" altLang="cs-CZ" sz="4000" dirty="0">
                <a:latin typeface="Garamond" panose="02020404030301010803" pitchFamily="18" charset="0"/>
                <a:ea typeface="ＭＳ Ｐゴシック" pitchFamily="32" charset="-128"/>
              </a:rPr>
              <a:t/>
            </a:r>
            <a:br>
              <a:rPr lang="en-US" altLang="cs-CZ" sz="4000" dirty="0">
                <a:latin typeface="Garamond" panose="02020404030301010803" pitchFamily="18" charset="0"/>
                <a:ea typeface="ＭＳ Ｐゴシック" pitchFamily="32" charset="-128"/>
              </a:rPr>
            </a:br>
            <a:r>
              <a:rPr lang="en-US" altLang="cs-CZ" sz="4000" b="1" dirty="0">
                <a:latin typeface="Garamond" panose="02020404030301010803" pitchFamily="18" charset="0"/>
                <a:ea typeface="ＭＳ Ｐゴシック" pitchFamily="32" charset="-128"/>
              </a:rPr>
              <a:t>8.</a:t>
            </a:r>
            <a:br>
              <a:rPr lang="en-US" altLang="cs-CZ" sz="4000" b="1" dirty="0">
                <a:latin typeface="Garamond" panose="02020404030301010803" pitchFamily="18" charset="0"/>
                <a:ea typeface="ＭＳ Ｐゴシック" pitchFamily="32" charset="-128"/>
              </a:rPr>
            </a:br>
            <a:r>
              <a:rPr lang="cs-CZ" altLang="cs-CZ" sz="4000" b="1" dirty="0">
                <a:latin typeface="Garamond" panose="02020404030301010803" pitchFamily="18" charset="0"/>
                <a:ea typeface="ＭＳ Ｐゴシック" pitchFamily="32" charset="-128"/>
              </a:rPr>
              <a:t>Problematika identity – náboženství, n</a:t>
            </a:r>
            <a:r>
              <a:rPr lang="en-US" altLang="cs-CZ" sz="4000" b="1" dirty="0" err="1">
                <a:latin typeface="Garamond" panose="02020404030301010803" pitchFamily="18" charset="0"/>
                <a:ea typeface="ＭＳ Ｐゴシック" pitchFamily="32" charset="-128"/>
              </a:rPr>
              <a:t>árody</a:t>
            </a:r>
            <a:r>
              <a:rPr lang="en-US" altLang="cs-CZ" sz="4000" b="1" dirty="0">
                <a:latin typeface="Garamond" panose="02020404030301010803" pitchFamily="18" charset="0"/>
                <a:ea typeface="ＭＳ Ｐゴシック" pitchFamily="32" charset="-128"/>
              </a:rPr>
              <a:t> a </a:t>
            </a:r>
            <a:r>
              <a:rPr lang="en-US" altLang="cs-CZ" sz="4000" b="1" dirty="0" err="1">
                <a:latin typeface="Garamond" panose="02020404030301010803" pitchFamily="18" charset="0"/>
                <a:ea typeface="ＭＳ Ｐゴシック" pitchFamily="32" charset="-128"/>
              </a:rPr>
              <a:t>nacionalismus</a:t>
            </a:r>
            <a:r>
              <a:rPr lang="en-US" altLang="cs-CZ" sz="3400" b="1" dirty="0">
                <a:latin typeface="Garamond" panose="02020404030301010803" pitchFamily="18" charset="0"/>
                <a:ea typeface="ＭＳ Ｐゴシック" pitchFamily="32" charset="-128"/>
              </a:rPr>
              <a:t/>
            </a:r>
            <a:br>
              <a:rPr lang="en-US" altLang="cs-CZ" sz="3400" b="1" dirty="0">
                <a:latin typeface="Garamond" panose="02020404030301010803" pitchFamily="18" charset="0"/>
                <a:ea typeface="ＭＳ Ｐゴシック" pitchFamily="32" charset="-128"/>
              </a:rPr>
            </a:br>
            <a:r>
              <a:rPr lang="en-US" altLang="cs-CZ" sz="3400" b="1" dirty="0" err="1">
                <a:latin typeface="Garamond" panose="02020404030301010803" pitchFamily="18" charset="0"/>
                <a:ea typeface="ＭＳ Ｐゴシック" pitchFamily="32" charset="-128"/>
              </a:rPr>
              <a:t>Volební</a:t>
            </a:r>
            <a:r>
              <a:rPr lang="en-US" altLang="cs-CZ" sz="3400" b="1" dirty="0">
                <a:latin typeface="Garamond" panose="02020404030301010803" pitchFamily="18" charset="0"/>
                <a:ea typeface="ＭＳ Ｐゴシック" pitchFamily="32" charset="-128"/>
              </a:rPr>
              <a:t> </a:t>
            </a:r>
            <a:r>
              <a:rPr lang="en-US" altLang="cs-CZ" sz="3400" b="1" dirty="0" err="1">
                <a:latin typeface="Garamond" panose="02020404030301010803" pitchFamily="18" charset="0"/>
                <a:ea typeface="ＭＳ Ｐゴシック" pitchFamily="32" charset="-128"/>
              </a:rPr>
              <a:t>geografie</a:t>
            </a:r>
            <a:r>
              <a:rPr lang="en-US" altLang="cs-CZ" sz="3400" dirty="0">
                <a:latin typeface="Garamond" panose="02020404030301010803" pitchFamily="18" charset="0"/>
                <a:ea typeface="ＭＳ Ｐゴシック" pitchFamily="32" charset="-128"/>
              </a:rPr>
              <a:t/>
            </a:r>
            <a:br>
              <a:rPr lang="en-US" altLang="cs-CZ" sz="3400" dirty="0">
                <a:latin typeface="Garamond" panose="02020404030301010803" pitchFamily="18" charset="0"/>
                <a:ea typeface="ＭＳ Ｐゴシック" pitchFamily="32" charset="-128"/>
              </a:rPr>
            </a:br>
            <a:r>
              <a:rPr lang="en-US" altLang="cs-CZ" sz="4000" b="1" dirty="0">
                <a:latin typeface="Garamond" panose="02020404030301010803" pitchFamily="18" charset="0"/>
                <a:ea typeface="ＭＳ Ｐゴシック" pitchFamily="32" charset="-128"/>
              </a:rPr>
              <a:t>.</a:t>
            </a:r>
            <a:r>
              <a:rPr lang="en-US" altLang="cs-CZ" sz="4000" dirty="0">
                <a:latin typeface="Garamond" panose="02020404030301010803" pitchFamily="18" charset="0"/>
                <a:ea typeface="ＭＳ Ｐゴシック" pitchFamily="32" charset="-128"/>
              </a:rPr>
              <a:t/>
            </a:r>
            <a:br>
              <a:rPr lang="en-US" altLang="cs-CZ" sz="4000" dirty="0">
                <a:latin typeface="Garamond" panose="02020404030301010803" pitchFamily="18" charset="0"/>
                <a:ea typeface="ＭＳ Ｐゴシック" pitchFamily="32" charset="-128"/>
              </a:rPr>
            </a:br>
            <a:endParaRPr lang="en-US" altLang="cs-CZ" sz="3400" dirty="0">
              <a:latin typeface="Garamond" panose="02020404030301010803" pitchFamily="18" charset="0"/>
              <a:ea typeface="ＭＳ Ｐゴシック" pitchFamily="32" charset="-128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2330878" y="4725144"/>
            <a:ext cx="7530244" cy="2132856"/>
          </a:xfrm>
        </p:spPr>
        <p:txBody>
          <a:bodyPr/>
          <a:lstStyle/>
          <a:p>
            <a:pPr eaLnBrk="1" hangingPunct="1"/>
            <a:r>
              <a:rPr lang="en-US" altLang="cs-CZ" sz="26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Vyučující</a:t>
            </a:r>
            <a:r>
              <a:rPr lang="en-US" altLang="cs-CZ" sz="26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: </a:t>
            </a:r>
          </a:p>
          <a:p>
            <a:pPr eaLnBrk="1" hangingPunct="1"/>
            <a:r>
              <a:rPr lang="cs-CZ" altLang="cs-CZ" sz="26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Kryštof Kozák</a:t>
            </a:r>
            <a:endParaRPr lang="en-US" altLang="cs-CZ" sz="2600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/>
            <a:r>
              <a:rPr lang="cs-CZ" altLang="cs-CZ" sz="2600" dirty="0" smtClean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čtvrtek, </a:t>
            </a:r>
            <a:r>
              <a:rPr lang="en-US" altLang="cs-CZ" sz="2600" dirty="0" smtClean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cs-CZ" altLang="cs-CZ" sz="2600" dirty="0" smtClean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12:30</a:t>
            </a:r>
            <a:r>
              <a:rPr lang="en-US" altLang="cs-CZ" sz="26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</a:t>
            </a:r>
            <a:r>
              <a:rPr lang="cs-CZ" altLang="cs-CZ" sz="2600" dirty="0" smtClean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13</a:t>
            </a:r>
            <a:r>
              <a:rPr lang="en-US" altLang="cs-CZ" sz="2600" dirty="0" smtClean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:</a:t>
            </a:r>
            <a:r>
              <a:rPr lang="cs-CZ" altLang="cs-CZ" sz="26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5</a:t>
            </a:r>
            <a:r>
              <a:rPr lang="en-US" altLang="cs-CZ" sz="26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0, </a:t>
            </a:r>
            <a:r>
              <a:rPr lang="en-US" altLang="cs-CZ" sz="26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místnost</a:t>
            </a:r>
            <a:r>
              <a:rPr lang="en-US" altLang="cs-CZ" sz="26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J103</a:t>
            </a:r>
            <a:r>
              <a:rPr lang="cs-CZ" altLang="cs-CZ" sz="26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7</a:t>
            </a:r>
            <a:endParaRPr lang="en-US" altLang="cs-CZ" sz="2600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pic>
        <p:nvPicPr>
          <p:cNvPr id="2052" name="Picture 3" descr="charles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432" y="228600"/>
            <a:ext cx="1271588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1343472" y="116633"/>
            <a:ext cx="9145016" cy="936104"/>
          </a:xfrm>
        </p:spPr>
        <p:txBody>
          <a:bodyPr/>
          <a:lstStyle/>
          <a:p>
            <a:pPr eaLnBrk="1" hangingPunct="1"/>
            <a:r>
              <a:rPr lang="cs-CZ" altLang="cs-CZ" sz="3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Hlavní náboženské skupiny </a:t>
            </a:r>
            <a:r>
              <a:rPr lang="cs-CZ" altLang="cs-CZ" sz="15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(www.adherents.com)</a:t>
            </a:r>
            <a:endParaRPr lang="en-US" altLang="cs-CZ" sz="1500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81783" y="1268759"/>
            <a:ext cx="5760640" cy="437480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Christianity: 2.1 billion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Islam: 1.3 billion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Secular/Nonreligious/Agnostic/Atheist: 1.1 billion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Hinduism: 900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Chinese traditional religion: 394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Buddhism: 376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primal-indigenous: 300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African Traditional &amp; Diasporic: 100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Sikhism: 23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Juche: 19 million</a:t>
            </a:r>
          </a:p>
        </p:txBody>
      </p:sp>
      <p:sp>
        <p:nvSpPr>
          <p:cNvPr id="1331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888088" y="1243785"/>
            <a:ext cx="5040560" cy="439977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Spiritism: 15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Judaism: 14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Baha'i: 7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Jainism: 4.2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Shinto: 4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Cao Dai: 4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Zoroastrianism: 2.6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Tenrikyo: 2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Neo-Paganism: 1 million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Unitarian-Universalism: 800 </a:t>
            </a:r>
            <a:r>
              <a:rPr lang="cs-CZ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t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housand</a:t>
            </a:r>
            <a:endParaRPr lang="en-US" altLang="cs-CZ" sz="2400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Rastafarianism: 600 thousand</a:t>
            </a:r>
          </a:p>
          <a:p>
            <a:pPr eaLnBrk="1" hangingPunct="1">
              <a:lnSpc>
                <a:spcPct val="80000"/>
              </a:lnSpc>
            </a:pP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Scientology: 500 thousand</a:t>
            </a:r>
          </a:p>
          <a:p>
            <a:pPr eaLnBrk="1" hangingPunct="1">
              <a:lnSpc>
                <a:spcPct val="80000"/>
              </a:lnSpc>
            </a:pPr>
            <a:endParaRPr lang="en-US" altLang="cs-CZ" sz="1800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2651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religions187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408" y="16944"/>
            <a:ext cx="10527514" cy="6841056"/>
          </a:xfrm>
          <a:noFill/>
        </p:spPr>
      </p:pic>
    </p:spTree>
    <p:extLst>
      <p:ext uri="{BB962C8B-B14F-4D97-AF65-F5344CB8AC3E}">
        <p14:creationId xmlns:p14="http://schemas.microsoft.com/office/powerpoint/2010/main" val="1770055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423592" y="-39188"/>
            <a:ext cx="7848872" cy="69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0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87488" y="332656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Garamond" panose="02020404030301010803" pitchFamily="18" charset="0"/>
              </a:rPr>
              <a:t>Manipulativní mapy – politické znázorňování náboženství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12192000" cy="564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43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w00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3" y="692696"/>
            <a:ext cx="12183987" cy="6062379"/>
          </a:xfrm>
          <a:noFill/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3287688" y="116632"/>
            <a:ext cx="648176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cs-CZ" altLang="cs-CZ" sz="1500" dirty="0">
                <a:latin typeface="Garamond" panose="02020404030301010803" pitchFamily="18" charset="0"/>
              </a:rPr>
              <a:t>Chybná mapa: Bangladéš, Irák, </a:t>
            </a:r>
            <a:r>
              <a:rPr lang="cs-CZ" altLang="cs-CZ" sz="1500" dirty="0" err="1">
                <a:latin typeface="Garamond" panose="02020404030301010803" pitchFamily="18" charset="0"/>
              </a:rPr>
              <a:t>Šrí</a:t>
            </a:r>
            <a:r>
              <a:rPr lang="cs-CZ" altLang="cs-CZ" sz="1500" dirty="0">
                <a:latin typeface="Garamond" panose="02020404030301010803" pitchFamily="18" charset="0"/>
              </a:rPr>
              <a:t> Lanka </a:t>
            </a:r>
            <a:endParaRPr lang="en-US" altLang="cs-CZ" sz="15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370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3182144" cy="1143000"/>
          </a:xfrm>
        </p:spPr>
        <p:txBody>
          <a:bodyPr/>
          <a:lstStyle/>
          <a:p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Religiozita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0"/>
            <a:ext cx="5532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13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769" y="260648"/>
            <a:ext cx="6411864" cy="48691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520" y="1916832"/>
            <a:ext cx="653928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18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34" y="980728"/>
            <a:ext cx="5455482" cy="46085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1484784"/>
            <a:ext cx="621245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60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119336" y="25063"/>
            <a:ext cx="11793561" cy="906584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Samuel P. </a:t>
            </a:r>
            <a:r>
              <a:rPr lang="cs-CZ" altLang="cs-CZ" sz="2800" b="1" dirty="0" err="1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Huntington</a:t>
            </a:r>
            <a:r>
              <a:rPr lang="cs-CZ" altLang="cs-CZ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: </a:t>
            </a:r>
            <a:r>
              <a:rPr lang="cs-CZ" altLang="cs-CZ" sz="2800" b="1" i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Střet civilizací</a:t>
            </a:r>
            <a:r>
              <a:rPr lang="cs-CZ" altLang="cs-CZ" sz="2800" b="1" dirty="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rPr>
              <a:t>, definovaných nábožensky (1993)</a:t>
            </a:r>
            <a:endParaRPr lang="en-US" altLang="cs-CZ" sz="2800" b="1" dirty="0">
              <a:solidFill>
                <a:schemeClr val="tx1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4581" name="Picture 4" descr="225px-Samuel_P._Huntington_(2004_World_Economic_Forum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2" y="3834791"/>
            <a:ext cx="3520769" cy="24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9336" y="1052736"/>
            <a:ext cx="36310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Garamond" panose="02020404030301010803" pitchFamily="18" charset="0"/>
              </a:rPr>
              <a:t>Jeho teorie tvrdí, že v budoucnu budou světové konflikty probíhat zejména </a:t>
            </a:r>
            <a:r>
              <a:rPr lang="cs-CZ" sz="2400" b="1" dirty="0">
                <a:latin typeface="Garamond" panose="02020404030301010803" pitchFamily="18" charset="0"/>
              </a:rPr>
              <a:t>mezi kulturními, nikoliv mezi jednotlivými zeměmi </a:t>
            </a:r>
            <a:r>
              <a:rPr lang="cs-CZ" sz="2400" dirty="0">
                <a:latin typeface="Garamond" panose="02020404030301010803" pitchFamily="18" charset="0"/>
              </a:rPr>
              <a:t>v rámci jednotlivých celků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1052736"/>
            <a:ext cx="728164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83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58" y="260648"/>
            <a:ext cx="6069142" cy="61926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K</a:t>
            </a:r>
            <a:r>
              <a:rPr lang="cs-CZ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ritika</a:t>
            </a: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Huntingtona</a:t>
            </a:r>
            <a:endParaRPr lang="cs-CZ" altLang="cs-CZ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rozdílné náboženství nemusí vést ke konfliktu</a:t>
            </a:r>
          </a:p>
          <a:p>
            <a:pPr lvl="1" eaLnBrk="1" hangingPunct="1"/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náboženství není nutně určujícím prvkem identity (jazyk, sociální postavení, gender)</a:t>
            </a:r>
          </a:p>
          <a:p>
            <a:pPr lvl="1" eaLnBrk="1" hangingPunct="1"/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pomíjí důležité další zdroje konfliktů – přírodní zdroje, územní spory politických celků, lokální etnické konflikty</a:t>
            </a:r>
          </a:p>
          <a:p>
            <a:pPr lvl="1" eaLnBrk="1" hangingPunct="1"/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vytváří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umělou vizi jednotného Západu</a:t>
            </a:r>
          </a:p>
          <a:p>
            <a:pPr lvl="1" eaLnBrk="1" hangingPunct="1"/>
            <a:r>
              <a:rPr lang="cs-CZ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Edward Said: </a:t>
            </a:r>
            <a:r>
              <a:rPr lang="cs-CZ" altLang="cs-CZ" sz="2400" i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The</a:t>
            </a:r>
            <a:r>
              <a:rPr lang="cs-CZ" altLang="cs-CZ" sz="2400" i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cs-CZ" sz="2400" i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Clash</a:t>
            </a:r>
            <a:r>
              <a:rPr lang="cs-CZ" altLang="cs-CZ" sz="2400" i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cs-CZ" sz="2400" i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of</a:t>
            </a:r>
            <a:r>
              <a:rPr lang="cs-CZ" altLang="cs-CZ" sz="2400" i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Ignorance</a:t>
            </a:r>
          </a:p>
          <a:p>
            <a:pPr lvl="1" eaLnBrk="1" hangingPunct="1"/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20688"/>
            <a:ext cx="5945324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31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91344" y="116632"/>
            <a:ext cx="11593288" cy="1224136"/>
          </a:xfrm>
        </p:spPr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Identita</a:t>
            </a:r>
            <a:b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</a:br>
            <a:r>
              <a:rPr lang="cs-CZ" altLang="cs-CZ" sz="2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- </a:t>
            </a:r>
            <a:r>
              <a:rPr lang="en-US" altLang="cs-CZ" sz="20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the qualities, beliefs, personality, looks and/or expressions that make a </a:t>
            </a:r>
            <a:r>
              <a:rPr lang="en-US" altLang="cs-CZ" sz="2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person</a:t>
            </a:r>
            <a:r>
              <a:rPr lang="en-US" altLang="cs-CZ" sz="20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(self-identity) or </a:t>
            </a:r>
            <a:r>
              <a:rPr lang="en-US" altLang="cs-CZ" sz="2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group</a:t>
            </a:r>
            <a:r>
              <a:rPr lang="en-US" altLang="cs-CZ" sz="20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(particular social category or social group).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676671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Vlastní identita (</a:t>
            </a:r>
            <a:r>
              <a:rPr lang="cs-CZ" i="1" dirty="0" err="1">
                <a:latin typeface="Garamond" panose="02020404030301010803" pitchFamily="18" charset="0"/>
              </a:rPr>
              <a:t>personal</a:t>
            </a:r>
            <a:r>
              <a:rPr lang="cs-CZ" i="1" dirty="0">
                <a:latin typeface="Garamond" panose="02020404030301010803" pitchFamily="18" charset="0"/>
              </a:rPr>
              <a:t> identity</a:t>
            </a:r>
            <a:r>
              <a:rPr lang="cs-CZ" dirty="0">
                <a:latin typeface="Garamond" panose="02020404030301010803" pitchFamily="18" charset="0"/>
              </a:rPr>
              <a:t>)    x    společenská, kulturní identita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708920"/>
            <a:ext cx="4764022" cy="35730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553" y="2819028"/>
            <a:ext cx="56959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77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2708463" y="188640"/>
            <a:ext cx="6681808" cy="634081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Garamond" panose="02020404030301010803" pitchFamily="18" charset="0"/>
              </a:rPr>
              <a:t>Jeruzalém – střetávání tří náboženství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980728"/>
            <a:ext cx="9987855" cy="562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84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836712"/>
            <a:ext cx="5256584" cy="5832648"/>
          </a:xfrm>
        </p:spPr>
        <p:txBody>
          <a:bodyPr/>
          <a:lstStyle/>
          <a:p>
            <a:pPr marL="0" indent="0">
              <a:buNone/>
            </a:pPr>
            <a:r>
              <a:rPr lang="cs-CZ" i="1" dirty="0">
                <a:latin typeface="Garamond" panose="02020404030301010803" pitchFamily="18" charset="0"/>
              </a:rPr>
              <a:t>Religion </a:t>
            </a:r>
            <a:r>
              <a:rPr lang="cs-CZ" i="1" dirty="0" err="1">
                <a:latin typeface="Garamond" panose="02020404030301010803" pitchFamily="18" charset="0"/>
              </a:rPr>
              <a:t>is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the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b="1" i="1" dirty="0">
                <a:latin typeface="Garamond" panose="02020404030301010803" pitchFamily="18" charset="0"/>
              </a:rPr>
              <a:t>substitute </a:t>
            </a:r>
            <a:r>
              <a:rPr lang="cs-CZ" b="1" i="1" dirty="0" err="1">
                <a:latin typeface="Garamond" panose="02020404030301010803" pitchFamily="18" charset="0"/>
              </a:rPr>
              <a:t>worldview</a:t>
            </a:r>
            <a:r>
              <a:rPr lang="cs-CZ" b="1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for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those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who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have</a:t>
            </a:r>
            <a:r>
              <a:rPr lang="cs-CZ" i="1" dirty="0">
                <a:latin typeface="Garamond" panose="02020404030301010803" pitchFamily="18" charset="0"/>
              </a:rPr>
              <a:t> no </a:t>
            </a:r>
            <a:r>
              <a:rPr lang="cs-CZ" i="1" dirty="0" err="1">
                <a:latin typeface="Garamond" panose="02020404030301010803" pitchFamily="18" charset="0"/>
              </a:rPr>
              <a:t>tie</a:t>
            </a:r>
            <a:r>
              <a:rPr lang="cs-CZ" i="1" dirty="0">
                <a:latin typeface="Garamond" panose="02020404030301010803" pitchFamily="18" charset="0"/>
              </a:rPr>
              <a:t> to a </a:t>
            </a:r>
            <a:r>
              <a:rPr lang="cs-CZ" i="1" dirty="0" err="1">
                <a:latin typeface="Garamond" panose="02020404030301010803" pitchFamily="18" charset="0"/>
              </a:rPr>
              <a:t>nation-state</a:t>
            </a:r>
            <a:r>
              <a:rPr lang="cs-CZ" i="1" dirty="0">
                <a:latin typeface="Garamond" panose="02020404030301010803" pitchFamily="18" charset="0"/>
              </a:rPr>
              <a:t>. </a:t>
            </a:r>
            <a:r>
              <a:rPr lang="cs-CZ" i="1" dirty="0" err="1">
                <a:latin typeface="Garamond" panose="02020404030301010803" pitchFamily="18" charset="0"/>
              </a:rPr>
              <a:t>Whereas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leaders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may</a:t>
            </a:r>
            <a:r>
              <a:rPr lang="cs-CZ" i="1" dirty="0">
                <a:latin typeface="Garamond" panose="02020404030301010803" pitchFamily="18" charset="0"/>
              </a:rPr>
              <a:t> use </a:t>
            </a:r>
            <a:r>
              <a:rPr lang="cs-CZ" i="1" dirty="0" err="1">
                <a:latin typeface="Garamond" panose="02020404030301010803" pitchFamily="18" charset="0"/>
              </a:rPr>
              <a:t>religeopolitical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codes</a:t>
            </a:r>
            <a:r>
              <a:rPr lang="cs-CZ" i="1" dirty="0">
                <a:latin typeface="Garamond" panose="02020404030301010803" pitchFamily="18" charset="0"/>
              </a:rPr>
              <a:t> as </a:t>
            </a:r>
            <a:r>
              <a:rPr lang="cs-CZ" b="1" i="1" dirty="0" err="1">
                <a:latin typeface="Garamond" panose="02020404030301010803" pitchFamily="18" charset="0"/>
              </a:rPr>
              <a:t>incentives</a:t>
            </a:r>
            <a:r>
              <a:rPr lang="cs-CZ" b="1" i="1" dirty="0">
                <a:latin typeface="Garamond" panose="02020404030301010803" pitchFamily="18" charset="0"/>
              </a:rPr>
              <a:t> </a:t>
            </a:r>
            <a:r>
              <a:rPr lang="cs-CZ" b="1" i="1" dirty="0" err="1">
                <a:latin typeface="Garamond" panose="02020404030301010803" pitchFamily="18" charset="0"/>
              </a:rPr>
              <a:t>for</a:t>
            </a:r>
            <a:r>
              <a:rPr lang="cs-CZ" b="1" i="1" dirty="0">
                <a:latin typeface="Garamond" panose="02020404030301010803" pitchFamily="18" charset="0"/>
              </a:rPr>
              <a:t> </a:t>
            </a:r>
            <a:r>
              <a:rPr lang="cs-CZ" b="1" i="1" dirty="0" err="1">
                <a:latin typeface="Garamond" panose="02020404030301010803" pitchFamily="18" charset="0"/>
              </a:rPr>
              <a:t>mobilisation</a:t>
            </a:r>
            <a:r>
              <a:rPr lang="cs-CZ" i="1" dirty="0">
                <a:latin typeface="Garamond" panose="02020404030301010803" pitchFamily="18" charset="0"/>
              </a:rPr>
              <a:t>, </a:t>
            </a:r>
            <a:r>
              <a:rPr lang="cs-CZ" i="1" dirty="0" err="1">
                <a:latin typeface="Garamond" panose="02020404030301010803" pitchFamily="18" charset="0"/>
              </a:rPr>
              <a:t>for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the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masses</a:t>
            </a:r>
            <a:r>
              <a:rPr lang="cs-CZ" i="1" dirty="0">
                <a:latin typeface="Garamond" panose="02020404030301010803" pitchFamily="18" charset="0"/>
              </a:rPr>
              <a:t> religion </a:t>
            </a:r>
            <a:r>
              <a:rPr lang="cs-CZ" i="1" dirty="0" err="1">
                <a:latin typeface="Garamond" panose="02020404030301010803" pitchFamily="18" charset="0"/>
              </a:rPr>
              <a:t>means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an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escape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from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the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harsh</a:t>
            </a:r>
            <a:r>
              <a:rPr lang="cs-CZ" i="1" dirty="0">
                <a:latin typeface="Garamond" panose="02020404030301010803" pitchFamily="18" charset="0"/>
              </a:rPr>
              <a:t> reality </a:t>
            </a:r>
            <a:r>
              <a:rPr lang="cs-CZ" i="1" dirty="0" err="1">
                <a:latin typeface="Garamond" panose="02020404030301010803" pitchFamily="18" charset="0"/>
              </a:rPr>
              <a:t>of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daily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life</a:t>
            </a:r>
            <a:r>
              <a:rPr lang="cs-CZ" i="1" dirty="0">
                <a:latin typeface="Garamond" panose="02020404030301010803" pitchFamily="18" charset="0"/>
              </a:rPr>
              <a:t>, </a:t>
            </a:r>
            <a:r>
              <a:rPr lang="cs-CZ" i="1" dirty="0" err="1">
                <a:latin typeface="Garamond" panose="02020404030301010803" pitchFamily="18" charset="0"/>
              </a:rPr>
              <a:t>the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b="1" i="1" dirty="0" err="1">
                <a:latin typeface="Garamond" panose="02020404030301010803" pitchFamily="18" charset="0"/>
              </a:rPr>
              <a:t>promise</a:t>
            </a:r>
            <a:r>
              <a:rPr lang="cs-CZ" b="1" i="1" dirty="0">
                <a:latin typeface="Garamond" panose="02020404030301010803" pitchFamily="18" charset="0"/>
              </a:rPr>
              <a:t> </a:t>
            </a:r>
            <a:r>
              <a:rPr lang="cs-CZ" b="1" i="1" dirty="0" err="1">
                <a:latin typeface="Garamond" panose="02020404030301010803" pitchFamily="18" charset="0"/>
              </a:rPr>
              <a:t>of</a:t>
            </a:r>
            <a:r>
              <a:rPr lang="cs-CZ" b="1" i="1" dirty="0">
                <a:latin typeface="Garamond" panose="02020404030301010803" pitchFamily="18" charset="0"/>
              </a:rPr>
              <a:t> </a:t>
            </a:r>
            <a:r>
              <a:rPr lang="cs-CZ" b="1" i="1" dirty="0" err="1">
                <a:latin typeface="Garamond" panose="02020404030301010803" pitchFamily="18" charset="0"/>
              </a:rPr>
              <a:t>peace</a:t>
            </a:r>
            <a:r>
              <a:rPr lang="cs-CZ" b="1" i="1" dirty="0">
                <a:latin typeface="Garamond" panose="02020404030301010803" pitchFamily="18" charset="0"/>
              </a:rPr>
              <a:t> </a:t>
            </a:r>
            <a:r>
              <a:rPr lang="cs-CZ" b="1" i="1" dirty="0" err="1">
                <a:latin typeface="Garamond" panose="02020404030301010803" pitchFamily="18" charset="0"/>
              </a:rPr>
              <a:t>rather</a:t>
            </a:r>
            <a:r>
              <a:rPr lang="cs-CZ" b="1" i="1" dirty="0">
                <a:latin typeface="Garamond" panose="02020404030301010803" pitchFamily="18" charset="0"/>
              </a:rPr>
              <a:t> </a:t>
            </a:r>
            <a:r>
              <a:rPr lang="cs-CZ" b="1" i="1" dirty="0" err="1">
                <a:latin typeface="Garamond" panose="02020404030301010803" pitchFamily="18" charset="0"/>
              </a:rPr>
              <a:t>than</a:t>
            </a:r>
            <a:r>
              <a:rPr lang="cs-CZ" b="1" i="1" dirty="0">
                <a:latin typeface="Garamond" panose="02020404030301010803" pitchFamily="18" charset="0"/>
              </a:rPr>
              <a:t> </a:t>
            </a:r>
            <a:r>
              <a:rPr lang="cs-CZ" b="1" i="1" dirty="0" err="1">
                <a:latin typeface="Garamond" panose="02020404030301010803" pitchFamily="18" charset="0"/>
              </a:rPr>
              <a:t>war</a:t>
            </a:r>
            <a:r>
              <a:rPr lang="cs-CZ" i="1" dirty="0">
                <a:latin typeface="Garamond" panose="02020404030301010803" pitchFamily="18" charset="0"/>
              </a:rPr>
              <a:t>. </a:t>
            </a: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(</a:t>
            </a:r>
            <a:r>
              <a:rPr lang="cs-CZ" dirty="0" err="1">
                <a:latin typeface="Garamond" panose="02020404030301010803" pitchFamily="18" charset="0"/>
              </a:rPr>
              <a:t>Gertjan</a:t>
            </a:r>
            <a:r>
              <a:rPr lang="cs-CZ" dirty="0">
                <a:latin typeface="Garamond" panose="02020404030301010803" pitchFamily="18" charset="0"/>
              </a:rPr>
              <a:t> </a:t>
            </a:r>
            <a:r>
              <a:rPr lang="cs-CZ" dirty="0" err="1">
                <a:latin typeface="Garamond" panose="02020404030301010803" pitchFamily="18" charset="0"/>
              </a:rPr>
              <a:t>Dijkink</a:t>
            </a:r>
            <a:r>
              <a:rPr lang="cs-CZ" dirty="0">
                <a:latin typeface="Garamond" panose="02020404030301010803" pitchFamily="18" charset="0"/>
              </a:rPr>
              <a:t>, 2006)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260648"/>
            <a:ext cx="4413711" cy="576724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536160" y="6207695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Garamond" panose="02020404030301010803" pitchFamily="18" charset="0"/>
              </a:rPr>
              <a:t>Panovník z „milosti boží“</a:t>
            </a:r>
          </a:p>
        </p:txBody>
      </p:sp>
    </p:spTree>
    <p:extLst>
      <p:ext uri="{BB962C8B-B14F-4D97-AF65-F5344CB8AC3E}">
        <p14:creationId xmlns:p14="http://schemas.microsoft.com/office/powerpoint/2010/main" val="1762650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979" y="3120658"/>
            <a:ext cx="3857625" cy="370522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392" y="35821"/>
            <a:ext cx="10972800" cy="1143000"/>
          </a:xfrm>
        </p:spPr>
        <p:txBody>
          <a:bodyPr/>
          <a:lstStyle/>
          <a:p>
            <a:r>
              <a:rPr lang="cs-CZ" b="1" dirty="0">
                <a:latin typeface="Garamond" panose="02020404030301010803" pitchFamily="18" charset="0"/>
              </a:rPr>
              <a:t>Národ (</a:t>
            </a:r>
            <a:r>
              <a:rPr lang="cs-CZ" b="1" i="1" dirty="0" err="1">
                <a:latin typeface="Garamond" panose="02020404030301010803" pitchFamily="18" charset="0"/>
              </a:rPr>
              <a:t>nation</a:t>
            </a:r>
            <a:r>
              <a:rPr lang="cs-CZ" b="1" dirty="0">
                <a:latin typeface="Garamond" panose="02020404030301010803" pitchFamily="18" charset="0"/>
              </a:rPr>
              <a:t>) x Lid (</a:t>
            </a:r>
            <a:r>
              <a:rPr lang="cs-CZ" b="1" i="1" dirty="0" err="1">
                <a:latin typeface="Garamond" panose="02020404030301010803" pitchFamily="18" charset="0"/>
              </a:rPr>
              <a:t>people</a:t>
            </a:r>
            <a:r>
              <a:rPr lang="cs-CZ" b="1" dirty="0">
                <a:latin typeface="Garamond" panose="02020404030301010803" pitchFamily="18" charset="0"/>
              </a:rPr>
              <a:t>, </a:t>
            </a:r>
            <a:r>
              <a:rPr lang="cs-CZ" b="1" i="1" dirty="0" err="1">
                <a:latin typeface="Garamond" panose="02020404030301010803" pitchFamily="18" charset="0"/>
              </a:rPr>
              <a:t>volk</a:t>
            </a:r>
            <a:r>
              <a:rPr lang="cs-CZ" b="1" dirty="0">
                <a:latin typeface="Garamond" panose="02020404030301010803" pitchFamily="18" charset="0"/>
              </a:rPr>
              <a:t>)</a:t>
            </a:r>
            <a:endParaRPr lang="cs-CZ" b="1" i="1" dirty="0">
              <a:latin typeface="Garamond" panose="02020404030301010803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368" y="1268760"/>
            <a:ext cx="10972800" cy="4525963"/>
          </a:xfrm>
        </p:spPr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18. století – </a:t>
            </a:r>
            <a:r>
              <a:rPr lang="cs-CZ" i="1" dirty="0" err="1">
                <a:latin typeface="Garamond" panose="02020404030301010803" pitchFamily="18" charset="0"/>
              </a:rPr>
              <a:t>nation</a:t>
            </a:r>
            <a:r>
              <a:rPr lang="cs-CZ" dirty="0">
                <a:latin typeface="Garamond" panose="02020404030301010803" pitchFamily="18" charset="0"/>
              </a:rPr>
              <a:t> a </a:t>
            </a:r>
            <a:r>
              <a:rPr lang="cs-CZ" i="1" dirty="0" err="1">
                <a:latin typeface="Garamond" panose="02020404030301010803" pitchFamily="18" charset="0"/>
              </a:rPr>
              <a:t>people</a:t>
            </a:r>
            <a:r>
              <a:rPr lang="cs-CZ" dirty="0">
                <a:latin typeface="Garamond" panose="02020404030301010803" pitchFamily="18" charset="0"/>
              </a:rPr>
              <a:t> synonyma pro „soubor obyvatel žijících na zřetelně vymezeném území pod vládou jediného panovníka“ (Hroch 2003)</a:t>
            </a:r>
          </a:p>
          <a:p>
            <a:r>
              <a:rPr lang="cs-CZ" dirty="0">
                <a:latin typeface="Garamond" panose="02020404030301010803" pitchFamily="18" charset="0"/>
              </a:rPr>
              <a:t>Otázka „práva“ na národní existenci je politizována až v průběhu revolucí 1848-1849</a:t>
            </a:r>
          </a:p>
          <a:p>
            <a:endParaRPr lang="cs-CZ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30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09600" y="38101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Národní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identita</a:t>
            </a:r>
            <a:endParaRPr lang="en-US" altLang="cs-CZ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09600" y="1181101"/>
            <a:ext cx="6206480" cy="548825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Jaké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jsou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nutné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znaky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:</a:t>
            </a:r>
          </a:p>
          <a:p>
            <a:pPr eaLnBrk="1" hangingPunct="1"/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Společný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jazyk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</a:t>
            </a:r>
          </a:p>
          <a:p>
            <a:pPr eaLnBrk="1" hangingPunct="1"/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Společné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dějiny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</a:t>
            </a:r>
          </a:p>
          <a:p>
            <a:pPr eaLnBrk="1" hangingPunct="1"/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Společný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prostor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</a:t>
            </a:r>
          </a:p>
          <a:p>
            <a:pPr eaLnBrk="1" hangingPunct="1"/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Společná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vláda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</a:t>
            </a:r>
          </a:p>
          <a:p>
            <a:pPr eaLnBrk="1" hangingPunct="1"/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Společná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kultura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</a:t>
            </a:r>
          </a:p>
          <a:p>
            <a:pPr eaLnBrk="1" hangingPunct="1"/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Společní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předkové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</a:t>
            </a:r>
          </a:p>
          <a:p>
            <a:pPr eaLnBrk="1" hangingPunct="1"/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Společné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náboženství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</a:t>
            </a:r>
            <a:endParaRPr lang="cs-CZ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Lze národní identitu </a:t>
            </a: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vykonstruovat</a:t>
            </a: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</a:t>
            </a:r>
          </a:p>
        </p:txBody>
      </p:sp>
      <p:pic>
        <p:nvPicPr>
          <p:cNvPr id="13316" name="Picture 3" descr="zdiar-folk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584533"/>
            <a:ext cx="3632200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352" y="274638"/>
            <a:ext cx="11665296" cy="1143000"/>
          </a:xfrm>
        </p:spPr>
        <p:txBody>
          <a:bodyPr/>
          <a:lstStyle/>
          <a:p>
            <a:r>
              <a:rPr lang="cs-CZ" b="1" dirty="0">
                <a:latin typeface="Garamond" panose="02020404030301010803" pitchFamily="18" charset="0"/>
              </a:rPr>
              <a:t>„Posvátná dimenze“ národa (Smith 1999, 2000)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1384" y="2802632"/>
            <a:ext cx="6350496" cy="2404863"/>
          </a:xfrm>
        </p:spPr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Etnická vyvolenost</a:t>
            </a:r>
          </a:p>
          <a:p>
            <a:r>
              <a:rPr lang="cs-CZ" dirty="0">
                <a:latin typeface="Garamond" panose="02020404030301010803" pitchFamily="18" charset="0"/>
              </a:rPr>
              <a:t>Posvátné teritorium</a:t>
            </a:r>
          </a:p>
          <a:p>
            <a:r>
              <a:rPr lang="cs-CZ" dirty="0">
                <a:latin typeface="Garamond" panose="02020404030301010803" pitchFamily="18" charset="0"/>
              </a:rPr>
              <a:t>Etno-historie – „zlatý věk“ národa</a:t>
            </a:r>
          </a:p>
          <a:p>
            <a:r>
              <a:rPr lang="cs-CZ" dirty="0">
                <a:latin typeface="Garamond" panose="02020404030301010803" pitchFamily="18" charset="0"/>
              </a:rPr>
              <a:t>Národní oběť</a:t>
            </a:r>
          </a:p>
          <a:p>
            <a:endParaRPr lang="cs-CZ" dirty="0">
              <a:latin typeface="Garamond" panose="02020404030301010803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1808820"/>
            <a:ext cx="377148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04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19336" y="274638"/>
            <a:ext cx="11809312" cy="1143000"/>
          </a:xfrm>
        </p:spPr>
        <p:txBody>
          <a:bodyPr/>
          <a:lstStyle/>
          <a:p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Anthony D. Smith – </a:t>
            </a:r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podmínky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pro </a:t>
            </a:r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vznik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národa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: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48328" y="1556792"/>
            <a:ext cx="6955784" cy="4814350"/>
          </a:xfrm>
        </p:spPr>
        <p:txBody>
          <a:bodyPr/>
          <a:lstStyle/>
          <a:p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Pevná domovina 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</a:t>
            </a: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současná, historická)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Vysoká míra autonomie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Nepřátelské prostředí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Vzpomínky na bitvy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Posvátná místa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Jazyk a psané texty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Zvláštní zvyky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Historické záznamy a myšlení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2" name="Šipka: dolů 1"/>
          <p:cNvSpPr/>
          <p:nvPr/>
        </p:nvSpPr>
        <p:spPr>
          <a:xfrm rot="16200000">
            <a:off x="5944972" y="2708920"/>
            <a:ext cx="1656184" cy="208823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8472264" y="3419823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Garamond" panose="02020404030301010803" pitchFamily="18" charset="0"/>
              </a:rPr>
              <a:t>Společná mytologie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301006"/>
          </a:xfrm>
        </p:spPr>
        <p:txBody>
          <a:bodyPr/>
          <a:lstStyle/>
          <a:p>
            <a:r>
              <a:rPr lang="cs-CZ" b="1" dirty="0">
                <a:latin typeface="Garamond" panose="02020404030301010803" pitchFamily="18" charset="0"/>
              </a:rPr>
              <a:t>Ernest </a:t>
            </a:r>
            <a:r>
              <a:rPr lang="cs-CZ" b="1" dirty="0" err="1">
                <a:latin typeface="Garamond" panose="02020404030301010803" pitchFamily="18" charset="0"/>
              </a:rPr>
              <a:t>Renan</a:t>
            </a:r>
            <a:r>
              <a:rPr lang="cs-CZ" b="1" dirty="0">
                <a:latin typeface="Garamond" panose="02020404030301010803" pitchFamily="18" charset="0"/>
              </a:rPr>
              <a:t> </a:t>
            </a:r>
            <a:r>
              <a:rPr lang="cs-CZ" dirty="0">
                <a:latin typeface="Garamond" panose="02020404030301010803" pitchFamily="18" charset="0"/>
              </a:rPr>
              <a:t>– subjektivní pocit příslušnosti k národu jako jediné objektivní kritérium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352" y="1717861"/>
            <a:ext cx="2736304" cy="47748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1634702"/>
            <a:ext cx="3715706" cy="49411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274" y="2204864"/>
            <a:ext cx="400071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64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 descr="Josef_Mathauser_-_Praotec_Čech_na_hoře_Ří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95" r="-8795"/>
          <a:stretch>
            <a:fillRect/>
          </a:stretch>
        </p:blipFill>
        <p:spPr>
          <a:xfrm>
            <a:off x="990601" y="457200"/>
            <a:ext cx="10253663" cy="5638800"/>
          </a:xfrm>
        </p:spPr>
      </p:pic>
      <p:sp>
        <p:nvSpPr>
          <p:cNvPr id="2" name="TextovéPole 1"/>
          <p:cNvSpPr txBox="1"/>
          <p:nvPr/>
        </p:nvSpPr>
        <p:spPr>
          <a:xfrm>
            <a:off x="3935760" y="630932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Garamond" panose="02020404030301010803" pitchFamily="18" charset="0"/>
              </a:rPr>
              <a:t>Josef </a:t>
            </a:r>
            <a:r>
              <a:rPr lang="cs-CZ" dirty="0" err="1">
                <a:latin typeface="Garamond" panose="02020404030301010803" pitchFamily="18" charset="0"/>
              </a:rPr>
              <a:t>Mathauser</a:t>
            </a:r>
            <a:r>
              <a:rPr lang="cs-CZ" dirty="0">
                <a:latin typeface="Garamond" panose="02020404030301010803" pitchFamily="18" charset="0"/>
              </a:rPr>
              <a:t> – Praotec Čech na hoře Říp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 descr="755px-Eugène_Delacroix_-_La_liberté_guidant_le_peup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50" r="-22250"/>
          <a:stretch>
            <a:fillRect/>
          </a:stretch>
        </p:blipFill>
        <p:spPr>
          <a:xfrm>
            <a:off x="762000" y="381001"/>
            <a:ext cx="10445750" cy="5745163"/>
          </a:xfrm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2362200" y="6248400"/>
            <a:ext cx="2971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Eugene Delacroix, 1830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manifest destin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14" r="-20914"/>
          <a:stretch>
            <a:fillRect/>
          </a:stretch>
        </p:blipFill>
        <p:spPr>
          <a:xfrm>
            <a:off x="0" y="152401"/>
            <a:ext cx="11831638" cy="6507163"/>
          </a:xfrm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276600" y="0"/>
            <a:ext cx="461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Manifest Destiny</a:t>
            </a: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– Zjevný úděl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2438400" y="6477000"/>
            <a:ext cx="4343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1872 John Gast: American Progress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Garamond" panose="02020404030301010803" pitchFamily="18" charset="0"/>
              </a:rPr>
              <a:t>Proces tvorby identity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2132856"/>
            <a:ext cx="10972800" cy="4464496"/>
          </a:xfrm>
        </p:spPr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Identita se může vztahovat k rasové, etnické, národní, náboženské příslušnosti, ale i k genderové, profesní, kulturní atd.</a:t>
            </a:r>
          </a:p>
          <a:p>
            <a:r>
              <a:rPr lang="cs-CZ" dirty="0">
                <a:latin typeface="Garamond" panose="02020404030301010803" pitchFamily="18" charset="0"/>
              </a:rPr>
              <a:t>Identita může být </a:t>
            </a:r>
            <a:r>
              <a:rPr lang="cs-CZ" b="1" dirty="0">
                <a:latin typeface="Garamond" panose="02020404030301010803" pitchFamily="18" charset="0"/>
              </a:rPr>
              <a:t>konstruována</a:t>
            </a:r>
            <a:r>
              <a:rPr lang="cs-CZ" dirty="0">
                <a:latin typeface="Garamond" panose="02020404030301010803" pitchFamily="18" charset="0"/>
              </a:rPr>
              <a:t> či </a:t>
            </a:r>
            <a:r>
              <a:rPr lang="cs-CZ" b="1" dirty="0">
                <a:latin typeface="Garamond" panose="02020404030301010803" pitchFamily="18" charset="0"/>
              </a:rPr>
              <a:t>dekonstruována</a:t>
            </a:r>
          </a:p>
          <a:p>
            <a:endParaRPr lang="cs-CZ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“</a:t>
            </a:r>
            <a:r>
              <a:rPr lang="en-US" i="1" dirty="0">
                <a:latin typeface="Garamond" panose="02020404030301010803" pitchFamily="18" charset="0"/>
              </a:rPr>
              <a:t>Identity is two-sided. Because it presupposes an ‘</a:t>
            </a:r>
            <a:r>
              <a:rPr lang="en-US" b="1" i="1" dirty="0">
                <a:latin typeface="Garamond" panose="02020404030301010803" pitchFamily="18" charset="0"/>
              </a:rPr>
              <a:t>other</a:t>
            </a:r>
            <a:r>
              <a:rPr lang="en-US" i="1" dirty="0">
                <a:latin typeface="Garamond" panose="02020404030301010803" pitchFamily="18" charset="0"/>
              </a:rPr>
              <a:t>’ against which the </a:t>
            </a:r>
            <a:r>
              <a:rPr lang="en-US" b="1" i="1" dirty="0">
                <a:latin typeface="Garamond" panose="02020404030301010803" pitchFamily="18" charset="0"/>
              </a:rPr>
              <a:t>self</a:t>
            </a:r>
            <a:r>
              <a:rPr lang="en-US" i="1" dirty="0">
                <a:latin typeface="Garamond" panose="02020404030301010803" pitchFamily="18" charset="0"/>
              </a:rPr>
              <a:t> defines itself and its construction </a:t>
            </a:r>
            <a:r>
              <a:rPr lang="en-US" b="1" i="1" dirty="0">
                <a:latin typeface="Garamond" panose="02020404030301010803" pitchFamily="18" charset="0"/>
              </a:rPr>
              <a:t>‘excludes’ others</a:t>
            </a:r>
            <a:r>
              <a:rPr lang="en-US" i="1" dirty="0">
                <a:latin typeface="Garamond" panose="02020404030301010803" pitchFamily="18" charset="0"/>
              </a:rPr>
              <a:t>, when identity differences correspond to struggles over scarce material resources, notably land, the result is protracted conflict” </a:t>
            </a:r>
            <a:r>
              <a:rPr lang="en-US" dirty="0">
                <a:latin typeface="Garamond" panose="02020404030301010803" pitchFamily="18" charset="0"/>
              </a:rPr>
              <a:t>(</a:t>
            </a:r>
            <a:r>
              <a:rPr lang="en-US" dirty="0" err="1">
                <a:latin typeface="Garamond" panose="02020404030301010803" pitchFamily="18" charset="0"/>
              </a:rPr>
              <a:t>Hinnebusch</a:t>
            </a:r>
            <a:r>
              <a:rPr lang="en-US" dirty="0">
                <a:latin typeface="Garamond" panose="02020404030301010803" pitchFamily="18" charset="0"/>
              </a:rPr>
              <a:t>, p.148)</a:t>
            </a:r>
            <a:endParaRPr lang="cs-CZ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cs-CZ" dirty="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797" y="0"/>
            <a:ext cx="3025203" cy="20514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64253" cy="186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2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8" descr="9 plakat ke vzniku CSR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3" r="-8513"/>
          <a:stretch>
            <a:fillRect/>
          </a:stretch>
        </p:blipFill>
        <p:spPr>
          <a:xfrm>
            <a:off x="5735960" y="404664"/>
            <a:ext cx="5440363" cy="6096000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18914"/>
            <a:ext cx="4781550" cy="6667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 descr="392px-Image_Germania_(painting)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24" r="-88924"/>
          <a:stretch>
            <a:fillRect/>
          </a:stretch>
        </p:blipFill>
        <p:spPr>
          <a:xfrm>
            <a:off x="-1896888" y="533400"/>
            <a:ext cx="10945813" cy="6019800"/>
          </a:xfrm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362200" y="1524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Germania, 1848</a:t>
            </a:r>
          </a:p>
        </p:txBody>
      </p:sp>
      <p:pic>
        <p:nvPicPr>
          <p:cNvPr id="7172" name="Picture 6" descr="v703_der_ubermens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522288"/>
            <a:ext cx="4113173" cy="601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7" descr="soviet-propaganda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41" r="-16541"/>
          <a:stretch>
            <a:fillRect/>
          </a:stretch>
        </p:blipFill>
        <p:spPr>
          <a:xfrm>
            <a:off x="6023992" y="188132"/>
            <a:ext cx="5791200" cy="6489700"/>
          </a:xfrm>
        </p:spPr>
      </p:pic>
      <p:pic>
        <p:nvPicPr>
          <p:cNvPr id="8195" name="Content Placeholder 9" descr="GermanyVictoryDragonPC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92" r="-13792"/>
          <a:stretch>
            <a:fillRect/>
          </a:stretch>
        </p:blipFill>
        <p:spPr>
          <a:xfrm>
            <a:off x="59754" y="90500"/>
            <a:ext cx="5964238" cy="6684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4" descr="d-day-invasion-20-poster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81" r="-5881"/>
          <a:stretch>
            <a:fillRect/>
          </a:stretch>
        </p:blipFill>
        <p:spPr>
          <a:xfrm>
            <a:off x="191344" y="332656"/>
            <a:ext cx="5524641" cy="6192688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6000" y="332656"/>
            <a:ext cx="5544616" cy="62133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0" y="7430"/>
            <a:ext cx="12192000" cy="1143000"/>
          </a:xfrm>
        </p:spPr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Formování národů – </a:t>
            </a:r>
            <a:r>
              <a:rPr lang="cs-CZ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primordialisté</a:t>
            </a: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a modernisté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407368" y="1150430"/>
            <a:ext cx="10972800" cy="515889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cs-CZ" u="sng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Miroslav </a:t>
            </a:r>
            <a:r>
              <a:rPr lang="en-US" altLang="cs-CZ" u="sng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Hroch</a:t>
            </a:r>
            <a:r>
              <a:rPr lang="en-US" altLang="cs-CZ" u="sng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: </a:t>
            </a:r>
            <a:r>
              <a:rPr lang="en-US" altLang="cs-CZ" i="1" u="sng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 </a:t>
            </a:r>
            <a:r>
              <a:rPr lang="en-US" altLang="cs-CZ" i="1" u="sng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prahu</a:t>
            </a:r>
            <a:r>
              <a:rPr lang="en-US" altLang="cs-CZ" i="1" u="sng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i="1" u="sng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národní</a:t>
            </a:r>
            <a:r>
              <a:rPr lang="en-US" altLang="cs-CZ" i="1" u="sng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existence</a:t>
            </a:r>
            <a:r>
              <a:rPr lang="cs-CZ" altLang="cs-CZ" u="sng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</a:t>
            </a:r>
            <a:r>
              <a:rPr lang="en-US" altLang="cs-CZ" u="sng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1999</a:t>
            </a:r>
            <a:r>
              <a:rPr lang="cs-CZ" altLang="cs-CZ" u="sng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/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národ je intelektuálním produktem, následně laicizovaným do masového hnutí</a:t>
            </a:r>
          </a:p>
          <a:p>
            <a:pPr marL="0" indent="0" eaLnBrk="1" hangingPunct="1">
              <a:buNone/>
            </a:pPr>
            <a:r>
              <a:rPr lang="en-US" altLang="cs-CZ" u="sng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Ernest </a:t>
            </a:r>
            <a:r>
              <a:rPr lang="en-US" altLang="cs-CZ" u="sng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Gellner</a:t>
            </a:r>
            <a:r>
              <a:rPr lang="cs-CZ" altLang="cs-CZ" u="sng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: </a:t>
            </a:r>
            <a:r>
              <a:rPr lang="en-US" altLang="cs-CZ" i="1" u="sng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Nations and Nationalism </a:t>
            </a:r>
            <a:r>
              <a:rPr lang="en-US" altLang="cs-CZ" u="sng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(1983) </a:t>
            </a:r>
            <a:endParaRPr lang="cs-CZ" altLang="cs-CZ" u="sng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/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„Nacionalismus není </a:t>
            </a: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probouzením</a:t>
            </a: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národů k sebeuvědomění: </a:t>
            </a:r>
            <a:r>
              <a:rPr lang="cs-CZ" altLang="cs-CZ" i="1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vynalézá</a:t>
            </a: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národy tam, kde neexistují“</a:t>
            </a:r>
          </a:p>
          <a:p>
            <a:pPr eaLnBrk="1" hangingPunct="1"/>
            <a:endParaRPr lang="cs-CZ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Nacionalismus: </a:t>
            </a: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zatímco v 19. stol. byl </a:t>
            </a: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tvořivý a pokrokový, </a:t>
            </a: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ve 20. stol. dostal </a:t>
            </a: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destruktivní </a:t>
            </a: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povahu</a:t>
            </a: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</a:t>
            </a:r>
            <a:r>
              <a:rPr lang="cs-CZ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Schieder</a:t>
            </a: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endParaRPr lang="cs-CZ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19336" y="53753"/>
            <a:ext cx="11881320" cy="1143000"/>
          </a:xfrm>
        </p:spPr>
        <p:txBody>
          <a:bodyPr/>
          <a:lstStyle/>
          <a:p>
            <a:r>
              <a:rPr lang="cs-CZ" altLang="cs-CZ" sz="4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Akademická celebrita: </a:t>
            </a:r>
            <a:r>
              <a:rPr lang="en-US" altLang="cs-CZ" sz="4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Benedict Anderson (1936</a:t>
            </a:r>
            <a:r>
              <a:rPr lang="cs-CZ" altLang="cs-CZ" sz="4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-2015</a:t>
            </a:r>
            <a:r>
              <a:rPr lang="en-US" altLang="cs-CZ" sz="4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63352" y="1196753"/>
            <a:ext cx="8712968" cy="3384376"/>
          </a:xfrm>
        </p:spPr>
        <p:txBody>
          <a:bodyPr/>
          <a:lstStyle/>
          <a:p>
            <a:pPr marL="0" indent="0">
              <a:buNone/>
            </a:pPr>
            <a:r>
              <a:rPr lang="en-US" altLang="cs-CZ" i="1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Imagined Communities 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(1983)</a:t>
            </a:r>
          </a:p>
          <a:p>
            <a:pPr>
              <a:buFontTx/>
              <a:buChar char="-"/>
            </a:pPr>
            <a:r>
              <a:rPr lang="cs-CZ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Národ se může stát národem teprve tehdy, když si každý z jeho příslušníků je </a:t>
            </a:r>
            <a:r>
              <a:rPr lang="cs-CZ" altLang="cs-CZ" sz="2400" b="1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schopen představit, že je příslušníkem pospolitosti </a:t>
            </a:r>
            <a:r>
              <a:rPr lang="cs-CZ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 lidmi, které nikdy osobně nepoznala nepozná a kteří žijí na teritoriu, které si může rovněž pouze představovat. (Hroch, 2003)</a:t>
            </a:r>
          </a:p>
          <a:p>
            <a:pPr>
              <a:buFontTx/>
              <a:buChar char="-"/>
            </a:pPr>
            <a:r>
              <a:rPr lang="cs-CZ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Národ je „pomyslné politické společenství – a to existující v představách jako společenství ze samé své podstaty vnějškově ohraničené a svrchované“</a:t>
            </a:r>
            <a:endParaRPr lang="en-US" altLang="cs-CZ" sz="2400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buFontTx/>
              <a:buChar char="-"/>
            </a:pPr>
            <a:endParaRPr lang="en-US" altLang="cs-CZ" sz="2400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buFontTx/>
              <a:buChar char="-"/>
            </a:pP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pic>
        <p:nvPicPr>
          <p:cNvPr id="15364" name="Picture 3" descr="anders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028" y="1916832"/>
            <a:ext cx="213390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63352" y="5589240"/>
            <a:ext cx="9413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latin typeface="Garamond" panose="02020404030301010803" pitchFamily="18" charset="0"/>
              </a:rPr>
              <a:t>Radikální konstruktivisté </a:t>
            </a:r>
            <a:r>
              <a:rPr lang="cs-CZ" sz="2200" dirty="0">
                <a:latin typeface="Garamond" panose="02020404030301010803" pitchFamily="18" charset="0"/>
              </a:rPr>
              <a:t>– národ je možno vcelku </a:t>
            </a:r>
            <a:r>
              <a:rPr lang="cs-CZ" sz="2200" b="1" dirty="0">
                <a:latin typeface="Garamond" panose="02020404030301010803" pitchFamily="18" charset="0"/>
              </a:rPr>
              <a:t>libovolně „vynalézt“ </a:t>
            </a:r>
            <a:r>
              <a:rPr lang="cs-CZ" sz="2200" dirty="0">
                <a:latin typeface="Garamond" panose="02020404030301010803" pitchFamily="18" charset="0"/>
              </a:rPr>
              <a:t>za předpokladu, že si to bude přát </a:t>
            </a:r>
            <a:r>
              <a:rPr lang="cs-CZ" sz="2200" b="1" dirty="0">
                <a:latin typeface="Garamond" panose="02020404030301010803" pitchFamily="18" charset="0"/>
              </a:rPr>
              <a:t>dostatečně vlivná skupina </a:t>
            </a:r>
            <a:r>
              <a:rPr lang="cs-CZ" sz="2200" dirty="0">
                <a:latin typeface="Garamond" panose="02020404030301010803" pitchFamily="18" charset="0"/>
              </a:rPr>
              <a:t>a bude k tomu mít dostatečné prostředky výchovné a informační.</a:t>
            </a:r>
          </a:p>
        </p:txBody>
      </p:sp>
      <p:sp>
        <p:nvSpPr>
          <p:cNvPr id="3" name="Šipka: dolů 2"/>
          <p:cNvSpPr/>
          <p:nvPr/>
        </p:nvSpPr>
        <p:spPr>
          <a:xfrm>
            <a:off x="3719736" y="4509120"/>
            <a:ext cx="1368152" cy="10081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1582400" cy="1143000"/>
          </a:xfrm>
        </p:spPr>
        <p:txBody>
          <a:bodyPr/>
          <a:lstStyle/>
          <a:p>
            <a:pPr eaLnBrk="1" hangingPunct="1"/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Nacionalismus</a:t>
            </a: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teritoriální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studia</a:t>
            </a:r>
            <a:endParaRPr lang="en-US" altLang="cs-CZ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Soupeření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o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území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s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jinými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národy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často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symbolické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důvody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etnické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čistky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</a:t>
            </a:r>
          </a:p>
          <a:p>
            <a:pPr eaLnBrk="1" hangingPunct="1"/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Požadavek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jednotnou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vládu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pro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příslušníky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jednoho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“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národa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”</a:t>
            </a:r>
            <a:endParaRPr lang="cs-CZ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/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Právo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národů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na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sebeurčení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v.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terorismus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/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Nutnost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často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radikálně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změnit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hranice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vs.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ochrana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teritoriální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integrity?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  <a:hlinkClick r:id="rId3"/>
            </a:endParaRPr>
          </a:p>
          <a:p>
            <a:pPr eaLnBrk="1" hangingPunct="1"/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  <a:hlinkClick r:id="rId3"/>
              </a:rPr>
              <a:t>http://en.wikipedia.org/wiki/List_of_separatist_movements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/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/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eaLnBrk="1" hangingPunct="1"/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81135"/>
            <a:ext cx="10972800" cy="634082"/>
          </a:xfrm>
        </p:spPr>
        <p:txBody>
          <a:bodyPr/>
          <a:lstStyle/>
          <a:p>
            <a:r>
              <a:rPr lang="cs-CZ" b="1" dirty="0">
                <a:latin typeface="Garamond" panose="02020404030301010803" pitchFamily="18" charset="0"/>
              </a:rPr>
              <a:t>Národ </a:t>
            </a:r>
            <a:r>
              <a:rPr lang="cs-CZ" b="1" i="1" dirty="0">
                <a:latin typeface="Garamond" panose="02020404030301010803" pitchFamily="18" charset="0"/>
              </a:rPr>
              <a:t>versus</a:t>
            </a:r>
            <a:r>
              <a:rPr lang="cs-CZ" b="1" dirty="0">
                <a:latin typeface="Garamond" panose="02020404030301010803" pitchFamily="18" charset="0"/>
              </a:rPr>
              <a:t> stát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8558" y="812953"/>
            <a:ext cx="10972800" cy="676671"/>
          </a:xfrm>
        </p:spPr>
        <p:txBody>
          <a:bodyPr/>
          <a:lstStyle/>
          <a:p>
            <a:r>
              <a:rPr lang="cs-CZ" dirty="0">
                <a:latin typeface="Garamond" panose="02020404030301010803" pitchFamily="18" charset="0"/>
              </a:rPr>
              <a:t>Národní stát, národ bez státu (</a:t>
            </a:r>
            <a:r>
              <a:rPr lang="cs-CZ" i="1" dirty="0" err="1">
                <a:latin typeface="Garamond" panose="02020404030301010803" pitchFamily="18" charset="0"/>
              </a:rPr>
              <a:t>stateless</a:t>
            </a:r>
            <a:r>
              <a:rPr lang="cs-CZ" i="1" dirty="0">
                <a:latin typeface="Garamond" panose="02020404030301010803" pitchFamily="18" charset="0"/>
              </a:rPr>
              <a:t> </a:t>
            </a:r>
            <a:r>
              <a:rPr lang="cs-CZ" i="1" dirty="0" err="1">
                <a:latin typeface="Garamond" panose="02020404030301010803" pitchFamily="18" charset="0"/>
              </a:rPr>
              <a:t>nation</a:t>
            </a:r>
            <a:r>
              <a:rPr lang="cs-CZ" dirty="0"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2" y="1873563"/>
            <a:ext cx="2088232" cy="13900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684" y="1672657"/>
            <a:ext cx="2927648" cy="146382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91344" y="3616972"/>
            <a:ext cx="12000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Proč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je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nezávislost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Kosova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Abcházie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Jižní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Osetie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 v 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pořádku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 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Proč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ne? </a:t>
            </a:r>
            <a:endParaRPr lang="cs-CZ" altLang="cs-CZ" sz="2400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>
              <a:buFontTx/>
              <a:buNone/>
            </a:pP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Jaké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jsou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hlavní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argumenty</a:t>
            </a:r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pro a </a:t>
            </a:r>
            <a:r>
              <a:rPr lang="en-US" altLang="cs-CZ" sz="2400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prot</a:t>
            </a:r>
            <a:r>
              <a:rPr lang="cs-CZ" altLang="cs-CZ" sz="2400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i? </a:t>
            </a:r>
            <a:r>
              <a:rPr lang="cs-CZ" altLang="cs-CZ" sz="2400" b="1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Separatismus x právo na sebeurčení</a:t>
            </a:r>
            <a:endParaRPr lang="en-US" altLang="cs-CZ" b="1" dirty="0">
              <a:latin typeface="Garamond" panose="02020404030301010803" pitchFamily="18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40" y="1887658"/>
            <a:ext cx="2664296" cy="133214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91344" y="5071466"/>
            <a:ext cx="11247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latin typeface="Garamond" panose="02020404030301010803" pitchFamily="18" charset="0"/>
              </a:rPr>
              <a:t>Karl W. </a:t>
            </a:r>
            <a:r>
              <a:rPr lang="cs-CZ" sz="2200" b="1" dirty="0" err="1">
                <a:latin typeface="Garamond" panose="02020404030301010803" pitchFamily="18" charset="0"/>
              </a:rPr>
              <a:t>Deutsch</a:t>
            </a:r>
            <a:r>
              <a:rPr lang="cs-CZ" sz="2200" b="1" dirty="0">
                <a:latin typeface="Garamond" panose="02020404030301010803" pitchFamily="18" charset="0"/>
              </a:rPr>
              <a:t> </a:t>
            </a:r>
            <a:r>
              <a:rPr lang="cs-CZ" sz="2200" dirty="0">
                <a:latin typeface="Garamond" panose="02020404030301010803" pitchFamily="18" charset="0"/>
              </a:rPr>
              <a:t>– národ jako „pospolitost komplementární komunikace“, tedy skupina, jejíž příslušníci jsou schopni </a:t>
            </a:r>
            <a:r>
              <a:rPr lang="cs-CZ" sz="2200" b="1" dirty="0">
                <a:latin typeface="Garamond" panose="02020404030301010803" pitchFamily="18" charset="0"/>
              </a:rPr>
              <a:t>vzájemně komunikovat snáze</a:t>
            </a:r>
            <a:r>
              <a:rPr lang="cs-CZ" sz="2200" dirty="0">
                <a:latin typeface="Garamond" panose="02020404030301010803" pitchFamily="18" charset="0"/>
              </a:rPr>
              <a:t>, komplexněji a intenzivněji než s příslušníky jiných skupin </a:t>
            </a:r>
            <a:endParaRPr lang="cs-CZ" sz="2200" b="1" dirty="0">
              <a:latin typeface="Garamond" panose="02020404030301010803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8156" y="398176"/>
            <a:ext cx="2124618" cy="321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73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Východní Ukrajina? </a:t>
            </a:r>
            <a:r>
              <a:rPr lang="cs-CZ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Novorusko</a:t>
            </a: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?</a:t>
            </a:r>
          </a:p>
        </p:txBody>
      </p:sp>
      <p:pic>
        <p:nvPicPr>
          <p:cNvPr id="2048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1196975"/>
            <a:ext cx="4079875" cy="5380038"/>
          </a:xfrm>
        </p:spPr>
      </p:pic>
      <p:pic>
        <p:nvPicPr>
          <p:cNvPr id="2048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341439"/>
            <a:ext cx="2725738" cy="1817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500438"/>
            <a:ext cx="26543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76250" y="17528"/>
            <a:ext cx="10972800" cy="1143000"/>
          </a:xfrm>
        </p:spPr>
        <p:txBody>
          <a:bodyPr/>
          <a:lstStyle/>
          <a:p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Regiony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oblasti</a:t>
            </a: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, volby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politika</a:t>
            </a:r>
            <a:endParaRPr lang="en-US" altLang="cs-CZ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1847850" y="970697"/>
            <a:ext cx="8229600" cy="2376412"/>
          </a:xfrm>
        </p:spPr>
        <p:txBody>
          <a:bodyPr/>
          <a:lstStyle/>
          <a:p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Stabilní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podpora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politické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straně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</a:t>
            </a:r>
          </a:p>
          <a:p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Regionální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politická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identita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 </a:t>
            </a:r>
          </a:p>
          <a:p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Proč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jsou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volební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výsledky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regionálně tak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různé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</a:t>
            </a:r>
          </a:p>
          <a:p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Proč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se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mění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regionální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podpora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v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čase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?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917" y="3717032"/>
            <a:ext cx="5607466" cy="28037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95400" y="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N</a:t>
            </a:r>
            <a:r>
              <a:rPr lang="cs-CZ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áboženství</a:t>
            </a: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–</a:t>
            </a: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kontext a souvislosti</a:t>
            </a:r>
            <a:endParaRPr lang="en-US" altLang="cs-CZ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344" y="1143000"/>
            <a:ext cx="7272808" cy="5715000"/>
          </a:xfrm>
        </p:spPr>
        <p:txBody>
          <a:bodyPr/>
          <a:lstStyle/>
          <a:p>
            <a:pPr eaLnBrk="1" hangingPunct="1"/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náboženství x identita</a:t>
            </a:r>
          </a:p>
          <a:p>
            <a:pPr eaLnBrk="1" hangingPunct="1"/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náboženství x politika </a:t>
            </a:r>
          </a:p>
          <a:p>
            <a:pPr eaLnBrk="1" hangingPunct="1"/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náboženství x teritorialita</a:t>
            </a:r>
          </a:p>
          <a:p>
            <a:pPr eaLnBrk="1" hangingPunct="1"/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náboženství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x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kultura</a:t>
            </a:r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náboženství x sociální kontrola</a:t>
            </a:r>
          </a:p>
          <a:p>
            <a:pPr eaLnBrk="1" hangingPunct="1">
              <a:buFontTx/>
              <a:buNone/>
            </a:pPr>
            <a:r>
              <a:rPr lang="cs-CZ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Náboženství vs. přesvědčení</a:t>
            </a:r>
          </a:p>
          <a:p>
            <a:pPr eaLnBrk="1" hangingPunct="1">
              <a:buFontTx/>
              <a:buNone/>
            </a:pPr>
            <a:r>
              <a:rPr lang="cs-CZ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Jaká jsou kritéria rozhodování?</a:t>
            </a:r>
          </a:p>
          <a:p>
            <a:pPr eaLnBrk="1" hangingPunct="1">
              <a:buFontTx/>
              <a:buNone/>
            </a:pPr>
            <a:r>
              <a:rPr lang="pl-PL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Za co je člověk ochoten jít na barikádu?</a:t>
            </a:r>
          </a:p>
          <a:p>
            <a:pPr eaLnBrk="1" hangingPunct="1">
              <a:buFontTx/>
              <a:buNone/>
            </a:pPr>
            <a:r>
              <a:rPr lang="pl-PL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Kdy je rozumný kompromis už kolaborací?</a:t>
            </a:r>
          </a:p>
          <a:p>
            <a:pPr eaLnBrk="1" hangingPunct="1">
              <a:buFontTx/>
              <a:buNone/>
            </a:pPr>
            <a:endParaRPr lang="pl-PL" altLang="cs-CZ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endParaRPr lang="cs-CZ" altLang="cs-CZ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cs-CZ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1143000"/>
            <a:ext cx="5328263" cy="399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415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971800" y="381001"/>
            <a:ext cx="6705600" cy="868363"/>
          </a:xfrm>
        </p:spPr>
        <p:txBody>
          <a:bodyPr/>
          <a:lstStyle/>
          <a:p>
            <a:r>
              <a:rPr lang="en-US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19</a:t>
            </a:r>
            <a:r>
              <a:rPr lang="cs-CZ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56</a:t>
            </a:r>
            <a:r>
              <a:rPr lang="en-US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Eisenhower</a:t>
            </a:r>
            <a:r>
              <a:rPr lang="en-US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vs. </a:t>
            </a:r>
            <a:r>
              <a:rPr lang="cs-CZ" altLang="cs-CZ" sz="36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Stevenson</a:t>
            </a:r>
            <a:endParaRPr lang="en-US" altLang="cs-CZ" sz="3600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7121" y="1628800"/>
            <a:ext cx="7946997" cy="511256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7" y="1564"/>
            <a:ext cx="2203300" cy="22033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9871" y="1564"/>
            <a:ext cx="1908000" cy="190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1" y="274639"/>
            <a:ext cx="8075613" cy="922337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1964 Johnson v. </a:t>
            </a:r>
            <a:r>
              <a:rPr lang="cs-CZ" altLang="cs-CZ" sz="36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Goldwater</a:t>
            </a:r>
            <a:endParaRPr lang="en-US" altLang="cs-CZ" sz="3600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093" y="1628800"/>
            <a:ext cx="8044231" cy="517512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0"/>
            <a:ext cx="2057012" cy="20570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7324" y="224209"/>
            <a:ext cx="1764631" cy="176463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8098"/>
          </a:xfrm>
        </p:spPr>
        <p:txBody>
          <a:bodyPr/>
          <a:lstStyle/>
          <a:p>
            <a:r>
              <a:rPr lang="cs-CZ" sz="3200" b="1" dirty="0">
                <a:latin typeface="Garamond" panose="02020404030301010803" pitchFamily="18" charset="0"/>
              </a:rPr>
              <a:t>Civil </a:t>
            </a:r>
            <a:r>
              <a:rPr lang="cs-CZ" sz="3200" b="1" dirty="0" err="1">
                <a:latin typeface="Garamond" panose="02020404030301010803" pitchFamily="18" charset="0"/>
              </a:rPr>
              <a:t>Rights</a:t>
            </a:r>
            <a:r>
              <a:rPr lang="cs-CZ" sz="3200" b="1" dirty="0">
                <a:latin typeface="Garamond" panose="02020404030301010803" pitchFamily="18" charset="0"/>
              </a:rPr>
              <a:t> </a:t>
            </a:r>
            <a:r>
              <a:rPr lang="cs-CZ" sz="3200" b="1" dirty="0" err="1">
                <a:latin typeface="Garamond" panose="02020404030301010803" pitchFamily="18" charset="0"/>
              </a:rPr>
              <a:t>Act</a:t>
            </a:r>
            <a:r>
              <a:rPr lang="cs-CZ" sz="3200" b="1" dirty="0">
                <a:latin typeface="Garamond" panose="02020404030301010803" pitchFamily="18" charset="0"/>
              </a:rPr>
              <a:t> </a:t>
            </a:r>
            <a:r>
              <a:rPr lang="cs-CZ" sz="3200" b="1" dirty="0" err="1">
                <a:latin typeface="Garamond" panose="02020404030301010803" pitchFamily="18" charset="0"/>
              </a:rPr>
              <a:t>of</a:t>
            </a:r>
            <a:r>
              <a:rPr lang="cs-CZ" sz="3200" b="1" dirty="0">
                <a:latin typeface="Garamond" panose="02020404030301010803" pitchFamily="18" charset="0"/>
              </a:rPr>
              <a:t> 1964 (zákon o občanských právech)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80" y="1196752"/>
            <a:ext cx="8061839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4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20</a:t>
            </a:r>
            <a:r>
              <a:rPr lang="cs-CZ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12 </a:t>
            </a:r>
            <a:r>
              <a:rPr lang="en-US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Obama v. </a:t>
            </a:r>
            <a:r>
              <a:rPr lang="cs-CZ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Romney</a:t>
            </a:r>
            <a:endParaRPr lang="en-US" altLang="cs-CZ" sz="3600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16632"/>
            <a:ext cx="1800200" cy="1800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302" y="274638"/>
            <a:ext cx="1858218" cy="18582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785" y="1573332"/>
            <a:ext cx="8201534" cy="527632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11624" y="188640"/>
            <a:ext cx="6422504" cy="1143000"/>
          </a:xfrm>
        </p:spPr>
        <p:txBody>
          <a:bodyPr/>
          <a:lstStyle/>
          <a:p>
            <a:r>
              <a:rPr lang="cs-CZ" sz="3600" b="1" dirty="0">
                <a:latin typeface="Garamond" panose="02020404030301010803" pitchFamily="18" charset="0"/>
              </a:rPr>
              <a:t>2016 </a:t>
            </a:r>
            <a:r>
              <a:rPr lang="cs-CZ" sz="3600" b="1" dirty="0" err="1">
                <a:latin typeface="Garamond" panose="02020404030301010803" pitchFamily="18" charset="0"/>
              </a:rPr>
              <a:t>Trump</a:t>
            </a:r>
            <a:r>
              <a:rPr lang="cs-CZ" sz="3600" b="1" dirty="0">
                <a:latin typeface="Garamond" panose="02020404030301010803" pitchFamily="18" charset="0"/>
              </a:rPr>
              <a:t> v. Clinton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0456" y="188640"/>
            <a:ext cx="1791072" cy="17910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88640"/>
            <a:ext cx="1872208" cy="18722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8" y="1556792"/>
            <a:ext cx="8168437" cy="525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96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6030670" cy="48245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737" y="836712"/>
            <a:ext cx="5814263" cy="496855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775520" y="332656"/>
            <a:ext cx="8915400" cy="706016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2012 </a:t>
            </a:r>
            <a:r>
              <a:rPr lang="en-US" altLang="cs-CZ" sz="32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Obama v. </a:t>
            </a:r>
            <a:r>
              <a:rPr lang="cs-CZ" altLang="cs-CZ" sz="32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Romney</a:t>
            </a:r>
            <a:r>
              <a:rPr lang="en-US" altLang="cs-CZ" sz="32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,</a:t>
            </a:r>
            <a:r>
              <a:rPr lang="cs-CZ" altLang="cs-CZ" sz="32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32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counties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1340768"/>
            <a:ext cx="7804170" cy="510440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Obama v. Romney 2012, </a:t>
            </a:r>
            <a:r>
              <a:rPr lang="cs-CZ" altLang="cs-CZ" sz="40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counties</a:t>
            </a:r>
            <a:endParaRPr lang="cs-CZ" altLang="cs-CZ" sz="4000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7891" name="Picture 5" descr="countycartrb10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1250950"/>
            <a:ext cx="8142287" cy="560705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 descr="File:2012 Electoral Vote-Carto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143000"/>
            <a:ext cx="7143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2012 Obama v. Romney, hlasy volitelů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Obama v. Romney 2012, míra vítězství v okresech</a:t>
            </a:r>
          </a:p>
        </p:txBody>
      </p:sp>
      <p:pic>
        <p:nvPicPr>
          <p:cNvPr id="38915" name="Picture 5" descr="countycartpurple10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1438276"/>
            <a:ext cx="7883525" cy="54197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/>
          <a:lstStyle/>
          <a:p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Náboženství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jako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munice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?</a:t>
            </a:r>
          </a:p>
        </p:txBody>
      </p:sp>
      <p:pic>
        <p:nvPicPr>
          <p:cNvPr id="8196" name="Picture 4" descr="religion_and_war_carto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05" y="2276872"/>
            <a:ext cx="4628483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8800"/>
            <a:ext cx="725840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1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59" y="116632"/>
            <a:ext cx="11247040" cy="490066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Volby do Kongresu: Sněmovna reprezentantů</a:t>
            </a:r>
            <a:endParaRPr lang="en-US" altLang="cs-CZ" sz="4000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46" y="908050"/>
            <a:ext cx="10653267" cy="580958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23484" y="2118866"/>
            <a:ext cx="4454768" cy="466637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9336" y="116632"/>
            <a:ext cx="11463064" cy="2002234"/>
          </a:xfrm>
        </p:spPr>
        <p:txBody>
          <a:bodyPr/>
          <a:lstStyle/>
          <a:p>
            <a:r>
              <a:rPr lang="cs-CZ" sz="4800" b="1" dirty="0" err="1">
                <a:latin typeface="Garamond" panose="02020404030301010803" pitchFamily="18" charset="0"/>
              </a:rPr>
              <a:t>Gerrymandering</a:t>
            </a:r>
            <a:r>
              <a:rPr lang="cs-CZ" sz="4800" b="1" dirty="0">
                <a:latin typeface="Garamond" panose="02020404030301010803" pitchFamily="18" charset="0"/>
              </a:rPr>
              <a:t> </a:t>
            </a:r>
            <a:r>
              <a:rPr lang="cs-CZ" sz="2400" dirty="0">
                <a:latin typeface="Garamond" panose="02020404030301010803" pitchFamily="18" charset="0"/>
              </a:rPr>
              <a:t/>
            </a:r>
            <a:br>
              <a:rPr lang="cs-CZ" sz="2400" dirty="0">
                <a:latin typeface="Garamond" panose="02020404030301010803" pitchFamily="18" charset="0"/>
              </a:rPr>
            </a:br>
            <a:r>
              <a:rPr lang="cs-CZ" sz="2400" dirty="0">
                <a:latin typeface="Garamond" panose="02020404030301010803" pitchFamily="18" charset="0"/>
              </a:rPr>
              <a:t>- účelové manipulování s hranicemi volebních obvodů (na základě znalosti volebních preferencí voličů) tak, aby došlo ke zvýhodnění politické strany, která úpravu volebních obvodů prosadila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5480" y="178277"/>
            <a:ext cx="9001000" cy="667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586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3640063"/>
            <a:ext cx="4345792" cy="3256639"/>
          </a:xfrm>
          <a:prstGeom prst="rect">
            <a:avLst/>
          </a:prstGeom>
        </p:spPr>
      </p:pic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>
          <a:xfrm>
            <a:off x="335360" y="129828"/>
            <a:ext cx="3353544" cy="850900"/>
          </a:xfrm>
        </p:spPr>
        <p:txBody>
          <a:bodyPr/>
          <a:lstStyle/>
          <a:p>
            <a:pPr eaLnBrk="1" hangingPunct="1"/>
            <a:r>
              <a:rPr lang="en-US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Diluting - </a:t>
            </a:r>
            <a:r>
              <a:rPr lang="cs-CZ" altLang="cs-CZ" sz="24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Rozmělnění</a:t>
            </a:r>
            <a:endParaRPr lang="en-US" altLang="cs-CZ" sz="2400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6083" name="Picture 6" descr="img01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36" y="980728"/>
            <a:ext cx="4104456" cy="3077347"/>
          </a:xfrm>
          <a:noFill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144" y="980728"/>
            <a:ext cx="4399140" cy="3299355"/>
          </a:xfrm>
          <a:prstGeom prst="rect">
            <a:avLst/>
          </a:prstGeom>
        </p:spPr>
      </p:pic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7392144" y="161342"/>
            <a:ext cx="4190256" cy="7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 eaLnBrk="1" hangingPunct="1"/>
            <a:r>
              <a:rPr lang="en-US" altLang="cs-CZ" sz="2400" kern="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Packing - </a:t>
            </a:r>
            <a:r>
              <a:rPr lang="cs-CZ" altLang="cs-CZ" sz="2400" kern="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Pěchování</a:t>
            </a:r>
            <a:endParaRPr lang="en-US" altLang="cs-CZ" sz="2400" kern="0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043524" y="2790902"/>
            <a:ext cx="352888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</a:defRPr>
            </a:lvl9pPr>
          </a:lstStyle>
          <a:p>
            <a:pPr eaLnBrk="1" hangingPunct="1"/>
            <a:r>
              <a:rPr lang="cs-CZ" altLang="cs-CZ" sz="2400" kern="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Tkaničková metoda</a:t>
            </a:r>
            <a:endParaRPr lang="en-US" altLang="cs-CZ" sz="2400" kern="0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>
          <a:xfrm>
            <a:off x="462825" y="340202"/>
            <a:ext cx="4690863" cy="706437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Rasová diskriminace</a:t>
            </a:r>
            <a:endParaRPr lang="en-US" altLang="cs-CZ" sz="4000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9155" name="Picture 6" descr="img01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247" y="1592525"/>
            <a:ext cx="5394018" cy="4043108"/>
          </a:xfrm>
          <a:noFill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952" y="1700808"/>
            <a:ext cx="6411225" cy="382654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40016" y="344305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Garamond" panose="02020404030301010803" pitchFamily="18" charset="0"/>
              </a:rPr>
              <a:t>Rasové zvýhodnění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5440" y="0"/>
            <a:ext cx="9361040" cy="6621376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NC-12 – Bezpečný distrikt: </a:t>
            </a:r>
            <a:br>
              <a:rPr lang="cs-CZ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</a:br>
            <a:r>
              <a:rPr lang="en-US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Mel Watt (1993</a:t>
            </a:r>
            <a:r>
              <a:rPr lang="cs-CZ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-2014</a:t>
            </a:r>
            <a:r>
              <a:rPr lang="en-US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)</a:t>
            </a:r>
            <a:r>
              <a:rPr lang="cs-CZ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, Alma Adams (2014-)</a:t>
            </a:r>
            <a:endParaRPr lang="en-US" altLang="cs-CZ" sz="3600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12224" y="1600199"/>
            <a:ext cx="3835035" cy="4525963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63352" y="1600200"/>
            <a:ext cx="3703060" cy="45259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043" y="2621606"/>
            <a:ext cx="4070549" cy="248314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Cook</a:t>
            </a:r>
            <a:r>
              <a:rPr lang="cs-CZ" dirty="0" smtClean="0"/>
              <a:t> PVI (</a:t>
            </a:r>
            <a:r>
              <a:rPr lang="cs-CZ" dirty="0" err="1" smtClean="0"/>
              <a:t>partisan</a:t>
            </a:r>
            <a:r>
              <a:rPr lang="cs-CZ" dirty="0" smtClean="0"/>
              <a:t> </a:t>
            </a:r>
            <a:r>
              <a:rPr lang="cs-CZ" dirty="0" err="1" smtClean="0"/>
              <a:t>voting</a:t>
            </a:r>
            <a:r>
              <a:rPr lang="cs-CZ" dirty="0" smtClean="0"/>
              <a:t> index)</a:t>
            </a:r>
            <a:endParaRPr lang="cs-CZ" dirty="0"/>
          </a:p>
        </p:txBody>
      </p:sp>
      <p:pic>
        <p:nvPicPr>
          <p:cNvPr id="58370" name="Picture 2" descr="https://upload.wikimedia.org/wikipedia/commons/d/d4/PVI_in_US_Congressional_Distric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933" y="1322238"/>
            <a:ext cx="9244133" cy="553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5815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9" y="274638"/>
            <a:ext cx="7597759" cy="63213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791" y="274638"/>
            <a:ext cx="7200800" cy="597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039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544" y="4366"/>
            <a:ext cx="7992888" cy="661171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0128448" y="1844824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Abbott</a:t>
            </a:r>
            <a:r>
              <a:rPr lang="cs-CZ" i="1" dirty="0"/>
              <a:t> v. </a:t>
            </a:r>
            <a:r>
              <a:rPr lang="cs-CZ" i="1" dirty="0" err="1"/>
              <a:t>Perez</a:t>
            </a:r>
            <a:endParaRPr lang="cs-CZ" dirty="0"/>
          </a:p>
          <a:p>
            <a:r>
              <a:rPr lang="cs-CZ" dirty="0" smtClean="0"/>
              <a:t>(2018)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3206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188640"/>
            <a:ext cx="4808790" cy="63500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0"/>
            <a:ext cx="5101896" cy="313263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920" y="3328218"/>
            <a:ext cx="6320148" cy="347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5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9" name="Object 1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36931662"/>
              </p:ext>
            </p:extLst>
          </p:nvPr>
        </p:nvGraphicFramePr>
        <p:xfrm>
          <a:off x="119336" y="25577"/>
          <a:ext cx="7069138" cy="6684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5" name="Rastrový obrázek" r:id="rId4" imgW="6335009" imgH="5990476" progId="Paint.Picture">
                  <p:embed/>
                </p:oleObj>
              </mc:Choice>
              <mc:Fallback>
                <p:oleObj name="Rastrový obrázek" r:id="rId4" imgW="6335009" imgH="5990476" progId="Paint.Picture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36" y="25577"/>
                        <a:ext cx="7069138" cy="66846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0" name="Object 1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31341556"/>
              </p:ext>
            </p:extLst>
          </p:nvPr>
        </p:nvGraphicFramePr>
        <p:xfrm>
          <a:off x="7464152" y="193706"/>
          <a:ext cx="4076376" cy="6636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6" name="Rastrový obrázek" r:id="rId6" imgW="2819794" imgH="4590476" progId="Paint.Picture">
                  <p:embed/>
                </p:oleObj>
              </mc:Choice>
              <mc:Fallback>
                <p:oleObj name="Rastrový obrázek" r:id="rId6" imgW="2819794" imgH="4590476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4152" y="193706"/>
                        <a:ext cx="4076376" cy="66362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3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97212693"/>
              </p:ext>
            </p:extLst>
          </p:nvPr>
        </p:nvGraphicFramePr>
        <p:xfrm>
          <a:off x="551384" y="260648"/>
          <a:ext cx="4138860" cy="6369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34" name="Rastrový obrázek" r:id="rId4" imgW="2914286" imgH="4486901" progId="Paint.Picture">
                  <p:embed/>
                </p:oleObj>
              </mc:Choice>
              <mc:Fallback>
                <p:oleObj name="Rastrový obrázek" r:id="rId4" imgW="2914286" imgH="4486901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84" y="260648"/>
                        <a:ext cx="4138860" cy="6369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213896136"/>
              </p:ext>
            </p:extLst>
          </p:nvPr>
        </p:nvGraphicFramePr>
        <p:xfrm>
          <a:off x="5015880" y="-5648"/>
          <a:ext cx="2880320" cy="2839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35" name="Rastrový obrázek" r:id="rId6" imgW="2619048" imgH="2580952" progId="Paint.Picture">
                  <p:embed/>
                </p:oleObj>
              </mc:Choice>
              <mc:Fallback>
                <p:oleObj name="Rastrový obrázek" r:id="rId6" imgW="2619048" imgH="2580952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5880" y="-5648"/>
                        <a:ext cx="2880320" cy="28390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5" name="Object 10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741658061"/>
              </p:ext>
            </p:extLst>
          </p:nvPr>
        </p:nvGraphicFramePr>
        <p:xfrm>
          <a:off x="6600056" y="2833435"/>
          <a:ext cx="5364658" cy="3902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36" name="Rastrový obrázek" r:id="rId8" imgW="6152381" imgH="4476190" progId="Paint.Picture">
                  <p:embed/>
                </p:oleObj>
              </mc:Choice>
              <mc:Fallback>
                <p:oleObj name="Rastrový obrázek" r:id="rId8" imgW="6152381" imgH="4476190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056" y="2833435"/>
                        <a:ext cx="5364658" cy="39028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7" name="Object 8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82604378"/>
              </p:ext>
            </p:extLst>
          </p:nvPr>
        </p:nvGraphicFramePr>
        <p:xfrm>
          <a:off x="191344" y="0"/>
          <a:ext cx="7344669" cy="3752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1" name="Rastrový obrázek" r:id="rId4" imgW="3952381" imgH="2019048" progId="Paint.Picture">
                  <p:embed/>
                </p:oleObj>
              </mc:Choice>
              <mc:Fallback>
                <p:oleObj name="Rastrový obrázek" r:id="rId4" imgW="3952381" imgH="2019048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344" y="0"/>
                        <a:ext cx="7344669" cy="37522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8" name="Object 10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04456496"/>
              </p:ext>
            </p:extLst>
          </p:nvPr>
        </p:nvGraphicFramePr>
        <p:xfrm>
          <a:off x="4367808" y="3501008"/>
          <a:ext cx="7704583" cy="3150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2" name="Rastrový obrázek" r:id="rId6" imgW="5191850" imgH="2123810" progId="Paint.Picture">
                  <p:embed/>
                </p:oleObj>
              </mc:Choice>
              <mc:Fallback>
                <p:oleObj name="Rastrový obrázek" r:id="rId6" imgW="5191850" imgH="2123810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7808" y="3501008"/>
                        <a:ext cx="7704583" cy="3150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88117" y="-24277"/>
            <a:ext cx="6627964" cy="1143000"/>
          </a:xfrm>
        </p:spPr>
        <p:txBody>
          <a:bodyPr/>
          <a:lstStyle/>
          <a:p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Náboženství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x </a:t>
            </a:r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státní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moc</a:t>
            </a:r>
            <a:endParaRPr lang="en-US" altLang="cs-CZ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9219" name="Content Placeholder 3" descr="priest-blesses-armored-vehic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14" r="-10114"/>
          <a:stretch>
            <a:fillRect/>
          </a:stretch>
        </p:blipFill>
        <p:spPr>
          <a:xfrm>
            <a:off x="188117" y="1166167"/>
            <a:ext cx="6120680" cy="2524604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3703238"/>
            <a:ext cx="4658164" cy="310675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2" y="3785659"/>
            <a:ext cx="4392488" cy="29283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817" y="260648"/>
            <a:ext cx="4216753" cy="31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58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-15592" y="21785"/>
            <a:ext cx="10874210" cy="1143000"/>
          </a:xfrm>
        </p:spPr>
        <p:txBody>
          <a:bodyPr/>
          <a:lstStyle/>
          <a:p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Akademická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celebrita</a:t>
            </a:r>
            <a:r>
              <a:rPr lang="en-US" altLang="cs-CZ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: </a:t>
            </a:r>
            <a:r>
              <a:rPr lang="en-US" altLang="cs-CZ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Max Weber (1864-1920)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58428" y="1772816"/>
            <a:ext cx="9048328" cy="4392487"/>
          </a:xfrm>
        </p:spPr>
        <p:txBody>
          <a:bodyPr/>
          <a:lstStyle/>
          <a:p>
            <a:r>
              <a:rPr lang="en-US" altLang="cs-CZ" sz="2800" i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Protestantská</a:t>
            </a:r>
            <a:r>
              <a:rPr lang="en-US" altLang="cs-CZ" sz="2800" i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i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etika</a:t>
            </a:r>
            <a:r>
              <a:rPr lang="en-US" altLang="cs-CZ" sz="2800" i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cs-CZ" sz="2800" i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duch</a:t>
            </a:r>
            <a:r>
              <a:rPr lang="en-US" altLang="cs-CZ" sz="2800" i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i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kapitalismu</a:t>
            </a:r>
            <a:r>
              <a:rPr lang="en-US" altLang="cs-CZ" sz="2800" i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(1905) </a:t>
            </a:r>
          </a:p>
          <a:p>
            <a:r>
              <a:rPr lang="en-US" altLang="cs-CZ" sz="28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Kalvínský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životní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styl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nabádá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k </a:t>
            </a:r>
            <a:r>
              <a:rPr lang="en-US" altLang="cs-CZ" sz="28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šetrnosti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cs-CZ" sz="28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střídmosti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cs-CZ" sz="28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střízlivosti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cs-CZ" sz="28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k </a:t>
            </a:r>
            <a:r>
              <a:rPr lang="en-US" altLang="cs-CZ" sz="28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životu</a:t>
            </a:r>
            <a:r>
              <a:rPr lang="en-US" altLang="cs-CZ" sz="28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naplněnému</a:t>
            </a:r>
            <a:r>
              <a:rPr lang="en-US" altLang="cs-CZ" sz="28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praktickými</a:t>
            </a:r>
            <a:r>
              <a:rPr lang="en-US" altLang="cs-CZ" sz="28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aktivitami</a:t>
            </a:r>
            <a:r>
              <a:rPr lang="en-US" altLang="cs-CZ" sz="28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a </a:t>
            </a:r>
            <a:r>
              <a:rPr lang="en-US" altLang="cs-CZ" sz="28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zřeknutím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se </a:t>
            </a:r>
            <a:r>
              <a:rPr lang="en-US" altLang="cs-CZ" sz="28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okázalého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a </a:t>
            </a:r>
            <a:r>
              <a:rPr lang="en-US" altLang="cs-CZ" sz="28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rozhazovačného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způsobu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života</a:t>
            </a:r>
            <a:r>
              <a:rPr lang="en-US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cs-CZ" sz="28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zisk</a:t>
            </a:r>
            <a:r>
              <a:rPr lang="en-US" altLang="cs-CZ" sz="28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se </a:t>
            </a:r>
            <a:r>
              <a:rPr lang="en-US" altLang="cs-CZ" sz="28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tak</a:t>
            </a:r>
            <a:r>
              <a:rPr lang="en-US" altLang="cs-CZ" sz="28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stává</a:t>
            </a:r>
            <a:r>
              <a:rPr lang="en-US" altLang="cs-CZ" sz="28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racionálním</a:t>
            </a:r>
            <a:r>
              <a:rPr lang="en-US" altLang="cs-CZ" sz="28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en-US" altLang="cs-CZ" sz="28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sebeúčelem</a:t>
            </a:r>
            <a:endParaRPr lang="cs-CZ" altLang="cs-CZ" sz="2800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  <a:p>
            <a:r>
              <a:rPr lang="cs-CZ" altLang="cs-CZ" sz="28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Predestinace </a:t>
            </a:r>
            <a:r>
              <a:rPr lang="cs-CZ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–</a:t>
            </a:r>
            <a:r>
              <a:rPr lang="cs-CZ" altLang="cs-CZ" sz="28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 </a:t>
            </a:r>
            <a:r>
              <a:rPr lang="cs-CZ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jen určitý počet duší bude přijat do nebe, spasen. Jak si místo „rezervovat“? Prací!</a:t>
            </a:r>
          </a:p>
          <a:p>
            <a:r>
              <a:rPr lang="cs-CZ" altLang="cs-CZ" sz="2800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Zisk je znamení správného jednání a boží přízně; neúspěch znamená potřebu pracovat lépe</a:t>
            </a:r>
            <a:endParaRPr lang="en-US" altLang="cs-CZ" sz="2800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7172" name="Picture 3" descr="150px-Die_protestantische_Ethik_und_der_'Geist'_des_Kapitalismus_original_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399" y="980728"/>
            <a:ext cx="1473965" cy="220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0382" y="3433931"/>
            <a:ext cx="2286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9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584" y="0"/>
            <a:ext cx="6866187" cy="936104"/>
          </a:xfrm>
        </p:spPr>
        <p:txBody>
          <a:bodyPr/>
          <a:lstStyle/>
          <a:p>
            <a:pPr eaLnBrk="1" hangingPunct="1"/>
            <a:r>
              <a:rPr lang="en-US" altLang="cs-CZ" sz="3600" b="1" dirty="0" err="1">
                <a:latin typeface="Garamond" panose="02020404030301010803" pitchFamily="18" charset="0"/>
                <a:ea typeface="ＭＳ Ｐゴシック" panose="020B0600070205080204" pitchFamily="34" charset="-128"/>
              </a:rPr>
              <a:t>Hlavn</a:t>
            </a:r>
            <a:r>
              <a:rPr lang="cs-CZ" altLang="cs-CZ" sz="3600" b="1" dirty="0">
                <a:latin typeface="Garamond" panose="02020404030301010803" pitchFamily="18" charset="0"/>
                <a:ea typeface="ＭＳ Ｐゴシック" panose="020B0600070205080204" pitchFamily="34" charset="-128"/>
              </a:rPr>
              <a:t>í náboženské skupiny</a:t>
            </a:r>
            <a:endParaRPr lang="en-US" altLang="cs-CZ" sz="3600" b="1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69" y="793924"/>
            <a:ext cx="3849230" cy="60413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814" y="802679"/>
            <a:ext cx="5569551" cy="60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2154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5652</TotalTime>
  <Words>1170</Words>
  <Application>Microsoft Office PowerPoint</Application>
  <PresentationFormat>Širokoúhlá obrazovka</PresentationFormat>
  <Paragraphs>154</Paragraphs>
  <Slides>62</Slides>
  <Notes>43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9" baseType="lpstr">
      <vt:lpstr>ＭＳ Ｐゴシック</vt:lpstr>
      <vt:lpstr>Arial</vt:lpstr>
      <vt:lpstr>Calibri</vt:lpstr>
      <vt:lpstr>Garamond</vt:lpstr>
      <vt:lpstr>ヒラギノ角ゴ Pro W3</vt:lpstr>
      <vt:lpstr>Default Design</vt:lpstr>
      <vt:lpstr>Rastrový obrázek</vt:lpstr>
      <vt:lpstr>JMB113 Úvod do teritoriálních studií   8. Problematika identity – náboženství, národy a nacionalismus Volební geografie . </vt:lpstr>
      <vt:lpstr>Identita - the qualities, beliefs, personality, looks and/or expressions that make a person (self-identity) or group (particular social category or social group).</vt:lpstr>
      <vt:lpstr>Proces tvorby identity</vt:lpstr>
      <vt:lpstr>Náboženství – kontext a souvislosti</vt:lpstr>
      <vt:lpstr>Náboženství jako munice?</vt:lpstr>
      <vt:lpstr>Prezentace aplikace PowerPoint</vt:lpstr>
      <vt:lpstr>Náboženství x státní moc</vt:lpstr>
      <vt:lpstr>Akademická celebrita: Max Weber (1864-1920)</vt:lpstr>
      <vt:lpstr>Hlavní náboženské skupiny</vt:lpstr>
      <vt:lpstr>Hlavní náboženské skupiny (www.adherents.com)</vt:lpstr>
      <vt:lpstr>Prezentace aplikace PowerPoint</vt:lpstr>
      <vt:lpstr>Prezentace aplikace PowerPoint</vt:lpstr>
      <vt:lpstr>Prezentace aplikace PowerPoint</vt:lpstr>
      <vt:lpstr>Prezentace aplikace PowerPoint</vt:lpstr>
      <vt:lpstr>Religiozita</vt:lpstr>
      <vt:lpstr>Prezentace aplikace PowerPoint</vt:lpstr>
      <vt:lpstr>Prezentace aplikace PowerPoint</vt:lpstr>
      <vt:lpstr>Samuel P. Huntington: Střet civilizací, definovaných nábožensky (1993)</vt:lpstr>
      <vt:lpstr>Prezentace aplikace PowerPoint</vt:lpstr>
      <vt:lpstr>Prezentace aplikace PowerPoint</vt:lpstr>
      <vt:lpstr>Prezentace aplikace PowerPoint</vt:lpstr>
      <vt:lpstr>Národ (nation) x Lid (people, volk)</vt:lpstr>
      <vt:lpstr>Národní identita</vt:lpstr>
      <vt:lpstr>„Posvátná dimenze“ národa (Smith 1999, 2000)</vt:lpstr>
      <vt:lpstr>Anthony D. Smith – podmínky pro vznik národa:</vt:lpstr>
      <vt:lpstr>Ernest Renan – subjektivní pocit příslušnosti k národu jako jediné objektivní kritérium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Formování národů – primordialisté a modernisté</vt:lpstr>
      <vt:lpstr>Akademická celebrita: Benedict Anderson (1936-2015)</vt:lpstr>
      <vt:lpstr>Nacionalismus a teritoriální studia</vt:lpstr>
      <vt:lpstr>Národ versus stát</vt:lpstr>
      <vt:lpstr>Východní Ukrajina? Novorusko?</vt:lpstr>
      <vt:lpstr>Regiony, oblasti, volby a politika</vt:lpstr>
      <vt:lpstr>1956 Eisenhower vs. Stevenson</vt:lpstr>
      <vt:lpstr>1964 Johnson v. Goldwater</vt:lpstr>
      <vt:lpstr>Civil Rights Act of 1964 (zákon o občanských právech)</vt:lpstr>
      <vt:lpstr>2012 Obama v. Romney</vt:lpstr>
      <vt:lpstr>2016 Trump v. Clinton</vt:lpstr>
      <vt:lpstr>Prezentace aplikace PowerPoint</vt:lpstr>
      <vt:lpstr>2012 Obama v. Romney, counties</vt:lpstr>
      <vt:lpstr>Obama v. Romney 2012, counties</vt:lpstr>
      <vt:lpstr>2012 Obama v. Romney, hlasy volitelů</vt:lpstr>
      <vt:lpstr>Obama v. Romney 2012, míra vítězství v okresech</vt:lpstr>
      <vt:lpstr>Volby do Kongresu: Sněmovna reprezentantů</vt:lpstr>
      <vt:lpstr>Gerrymandering  - účelové manipulování s hranicemi volebních obvodů (na základě znalosti volebních preferencí voličů) tak, aby došlo ke zvýhodnění politické strany, která úpravu volebních obvodů prosadila</vt:lpstr>
      <vt:lpstr>Prezentace aplikace PowerPoint</vt:lpstr>
      <vt:lpstr>Diluting - Rozmělnění</vt:lpstr>
      <vt:lpstr>Rasová diskriminace</vt:lpstr>
      <vt:lpstr>Prezentace aplikace PowerPoint</vt:lpstr>
      <vt:lpstr>NC-12 – Bezpečný distrikt:  Mel Watt (1993-2014), Alma Adams (2014-)</vt:lpstr>
      <vt:lpstr>Cook PVI (partisan voting index)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geografie, ii. Nový svět, mapové projekce, raná geopolitika, Střední Evropa</dc:title>
  <dc:creator>Krystof Kozak</dc:creator>
  <cp:lastModifiedBy>46422277,Kryštof Kozák,staffs</cp:lastModifiedBy>
  <cp:revision>193</cp:revision>
  <dcterms:created xsi:type="dcterms:W3CDTF">2011-12-08T23:01:22Z</dcterms:created>
  <dcterms:modified xsi:type="dcterms:W3CDTF">2018-12-13T10:46:09Z</dcterms:modified>
</cp:coreProperties>
</file>