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95"/>
  </p:notesMasterIdLst>
  <p:sldIdLst>
    <p:sldId id="256" r:id="rId2"/>
    <p:sldId id="734" r:id="rId3"/>
    <p:sldId id="735" r:id="rId4"/>
    <p:sldId id="763" r:id="rId5"/>
    <p:sldId id="764" r:id="rId6"/>
    <p:sldId id="765" r:id="rId7"/>
    <p:sldId id="715" r:id="rId8"/>
    <p:sldId id="766" r:id="rId9"/>
    <p:sldId id="767" r:id="rId10"/>
    <p:sldId id="768" r:id="rId11"/>
    <p:sldId id="769" r:id="rId12"/>
    <p:sldId id="770" r:id="rId13"/>
    <p:sldId id="771" r:id="rId14"/>
    <p:sldId id="772" r:id="rId15"/>
    <p:sldId id="661" r:id="rId16"/>
    <p:sldId id="498" r:id="rId17"/>
    <p:sldId id="499" r:id="rId18"/>
    <p:sldId id="676" r:id="rId19"/>
    <p:sldId id="500" r:id="rId20"/>
    <p:sldId id="501" r:id="rId21"/>
    <p:sldId id="502" r:id="rId22"/>
    <p:sldId id="687" r:id="rId23"/>
    <p:sldId id="503" r:id="rId24"/>
    <p:sldId id="688" r:id="rId25"/>
    <p:sldId id="689" r:id="rId26"/>
    <p:sldId id="504" r:id="rId27"/>
    <p:sldId id="690" r:id="rId28"/>
    <p:sldId id="505" r:id="rId29"/>
    <p:sldId id="691" r:id="rId30"/>
    <p:sldId id="506" r:id="rId31"/>
    <p:sldId id="507" r:id="rId32"/>
    <p:sldId id="662" r:id="rId33"/>
    <p:sldId id="692" r:id="rId34"/>
    <p:sldId id="693" r:id="rId35"/>
    <p:sldId id="508" r:id="rId36"/>
    <p:sldId id="694" r:id="rId37"/>
    <p:sldId id="509" r:id="rId38"/>
    <p:sldId id="510" r:id="rId39"/>
    <p:sldId id="511" r:id="rId40"/>
    <p:sldId id="512" r:id="rId41"/>
    <p:sldId id="513" r:id="rId42"/>
    <p:sldId id="514" r:id="rId43"/>
    <p:sldId id="515" r:id="rId44"/>
    <p:sldId id="677" r:id="rId45"/>
    <p:sldId id="516" r:id="rId46"/>
    <p:sldId id="695" r:id="rId47"/>
    <p:sldId id="517" r:id="rId48"/>
    <p:sldId id="678" r:id="rId49"/>
    <p:sldId id="518" r:id="rId50"/>
    <p:sldId id="680" r:id="rId51"/>
    <p:sldId id="519" r:id="rId52"/>
    <p:sldId id="681" r:id="rId53"/>
    <p:sldId id="520" r:id="rId54"/>
    <p:sldId id="682" r:id="rId55"/>
    <p:sldId id="521" r:id="rId56"/>
    <p:sldId id="683" r:id="rId57"/>
    <p:sldId id="522" r:id="rId58"/>
    <p:sldId id="684" r:id="rId59"/>
    <p:sldId id="523" r:id="rId60"/>
    <p:sldId id="685" r:id="rId61"/>
    <p:sldId id="524" r:id="rId62"/>
    <p:sldId id="686" r:id="rId63"/>
    <p:sldId id="525" r:id="rId64"/>
    <p:sldId id="526" r:id="rId65"/>
    <p:sldId id="663" r:id="rId66"/>
    <p:sldId id="664" r:id="rId67"/>
    <p:sldId id="665" r:id="rId68"/>
    <p:sldId id="696" r:id="rId69"/>
    <p:sldId id="697" r:id="rId70"/>
    <p:sldId id="698" r:id="rId71"/>
    <p:sldId id="699" r:id="rId72"/>
    <p:sldId id="700" r:id="rId73"/>
    <p:sldId id="705" r:id="rId74"/>
    <p:sldId id="701" r:id="rId75"/>
    <p:sldId id="706" r:id="rId76"/>
    <p:sldId id="702" r:id="rId77"/>
    <p:sldId id="703" r:id="rId78"/>
    <p:sldId id="707" r:id="rId79"/>
    <p:sldId id="527" r:id="rId80"/>
    <p:sldId id="666" r:id="rId81"/>
    <p:sldId id="667" r:id="rId82"/>
    <p:sldId id="773" r:id="rId83"/>
    <p:sldId id="668" r:id="rId84"/>
    <p:sldId id="669" r:id="rId85"/>
    <p:sldId id="708" r:id="rId86"/>
    <p:sldId id="709" r:id="rId87"/>
    <p:sldId id="710" r:id="rId88"/>
    <p:sldId id="671" r:id="rId89"/>
    <p:sldId id="711" r:id="rId90"/>
    <p:sldId id="712" r:id="rId91"/>
    <p:sldId id="713" r:id="rId92"/>
    <p:sldId id="616" r:id="rId93"/>
    <p:sldId id="774" r:id="rId9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66"/>
    <a:srgbClr val="FFFAEF"/>
    <a:srgbClr val="0000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918" autoAdjust="0"/>
    <p:restoredTop sz="90929"/>
  </p:normalViewPr>
  <p:slideViewPr>
    <p:cSldViewPr>
      <p:cViewPr varScale="1">
        <p:scale>
          <a:sx n="106" d="100"/>
          <a:sy n="106" d="100"/>
        </p:scale>
        <p:origin x="1386"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xmlns="" id="{CDB6F650-3C45-402C-AA20-F7E6F70308D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ltLang="cs-CZ"/>
          </a:p>
        </p:txBody>
      </p:sp>
      <p:sp>
        <p:nvSpPr>
          <p:cNvPr id="273411" name="Rectangle 3">
            <a:extLst>
              <a:ext uri="{FF2B5EF4-FFF2-40B4-BE49-F238E27FC236}">
                <a16:creationId xmlns:a16="http://schemas.microsoft.com/office/drawing/2014/main" xmlns="" id="{A8FBC839-EB21-4EA1-806D-B24B3FAA567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ltLang="cs-CZ"/>
          </a:p>
        </p:txBody>
      </p:sp>
      <p:sp>
        <p:nvSpPr>
          <p:cNvPr id="3076" name="Rectangle 4">
            <a:extLst>
              <a:ext uri="{FF2B5EF4-FFF2-40B4-BE49-F238E27FC236}">
                <a16:creationId xmlns:a16="http://schemas.microsoft.com/office/drawing/2014/main" xmlns="" id="{53DE6805-9565-4679-8FCF-C591E68A28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3413" name="Rectangle 5">
            <a:extLst>
              <a:ext uri="{FF2B5EF4-FFF2-40B4-BE49-F238E27FC236}">
                <a16:creationId xmlns:a16="http://schemas.microsoft.com/office/drawing/2014/main" xmlns="" id="{4E1DEFD8-475A-4E94-93A7-AC2431208AC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273414" name="Rectangle 6">
            <a:extLst>
              <a:ext uri="{FF2B5EF4-FFF2-40B4-BE49-F238E27FC236}">
                <a16:creationId xmlns:a16="http://schemas.microsoft.com/office/drawing/2014/main" xmlns="" id="{55497D85-5885-45A6-97EE-DD5DB517578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ltLang="cs-CZ"/>
          </a:p>
        </p:txBody>
      </p:sp>
      <p:sp>
        <p:nvSpPr>
          <p:cNvPr id="273415" name="Rectangle 7">
            <a:extLst>
              <a:ext uri="{FF2B5EF4-FFF2-40B4-BE49-F238E27FC236}">
                <a16:creationId xmlns:a16="http://schemas.microsoft.com/office/drawing/2014/main" xmlns="" id="{B80D95E8-C08C-4871-8FFB-00B910F43B8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B8B66DE-B80F-49FA-A2D1-4EC6A46C0133}" type="slidenum">
              <a:rPr lang="cs-CZ" altLang="cs-CZ"/>
              <a:pPr>
                <a:defRPr/>
              </a:pPr>
              <a:t>‹#›</a:t>
            </a:fld>
            <a:endParaRPr lang="cs-CZ" altLang="cs-CZ"/>
          </a:p>
        </p:txBody>
      </p:sp>
    </p:spTree>
    <p:extLst>
      <p:ext uri="{BB962C8B-B14F-4D97-AF65-F5344CB8AC3E}">
        <p14:creationId xmlns:p14="http://schemas.microsoft.com/office/powerpoint/2010/main" val="4109543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B2670464-E649-44CD-A291-1413D4F9B83A}"/>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62DCF6BD-33A8-46EC-80CD-FBCFB3A0837A}" type="slidenum">
              <a:rPr lang="cs-CZ" altLang="cs-CZ"/>
              <a:pPr/>
              <a:t>2</a:t>
            </a:fld>
            <a:endParaRPr lang="cs-CZ" altLang="cs-CZ"/>
          </a:p>
        </p:txBody>
      </p:sp>
      <p:sp>
        <p:nvSpPr>
          <p:cNvPr id="8195" name="Rectangle 2">
            <a:extLst>
              <a:ext uri="{FF2B5EF4-FFF2-40B4-BE49-F238E27FC236}">
                <a16:creationId xmlns:a16="http://schemas.microsoft.com/office/drawing/2014/main" xmlns="" id="{6638A27A-0096-4AE9-9C63-E577D6F2224F}"/>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xmlns="" id="{2E16F623-A598-4D03-A2F9-98174B0CD0D5}"/>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322825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xmlns="" id="{9363ACD4-6A84-4727-993F-6BF31D072475}"/>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C95AEC56-2F45-4168-A409-46AB2FD869C1}" type="slidenum">
              <a:rPr lang="cs-CZ" altLang="cs-CZ"/>
              <a:pPr/>
              <a:t>12</a:t>
            </a:fld>
            <a:endParaRPr lang="cs-CZ" altLang="cs-CZ"/>
          </a:p>
        </p:txBody>
      </p:sp>
      <p:sp>
        <p:nvSpPr>
          <p:cNvPr id="27651" name="Rectangle 2">
            <a:extLst>
              <a:ext uri="{FF2B5EF4-FFF2-40B4-BE49-F238E27FC236}">
                <a16:creationId xmlns:a16="http://schemas.microsoft.com/office/drawing/2014/main" xmlns="" id="{DC65D698-00F7-4609-B780-2033B66F0340}"/>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xmlns="" id="{C1E04681-F34C-4BFC-9BF2-F9A8D8FB6C74}"/>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64571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520C370E-06EA-450D-88A5-107E0DB85DAC}"/>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A8761A9D-852A-40B1-B034-02C0C143EE31}" type="slidenum">
              <a:rPr lang="cs-CZ" altLang="cs-CZ"/>
              <a:pPr/>
              <a:t>13</a:t>
            </a:fld>
            <a:endParaRPr lang="cs-CZ" altLang="cs-CZ"/>
          </a:p>
        </p:txBody>
      </p:sp>
      <p:sp>
        <p:nvSpPr>
          <p:cNvPr id="29699" name="Rectangle 2">
            <a:extLst>
              <a:ext uri="{FF2B5EF4-FFF2-40B4-BE49-F238E27FC236}">
                <a16:creationId xmlns:a16="http://schemas.microsoft.com/office/drawing/2014/main" xmlns="" id="{75EF665B-9E43-4041-A398-815F689D9997}"/>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605872EE-E888-4982-B8D0-F08013D6B96F}"/>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1481440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E8504021-4F2F-4662-B97A-465449850BD0}"/>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DD42C7D1-08EF-4CDC-901A-178ED8B70573}" type="slidenum">
              <a:rPr lang="cs-CZ" altLang="cs-CZ"/>
              <a:pPr/>
              <a:t>14</a:t>
            </a:fld>
            <a:endParaRPr lang="cs-CZ" altLang="cs-CZ"/>
          </a:p>
        </p:txBody>
      </p:sp>
      <p:sp>
        <p:nvSpPr>
          <p:cNvPr id="31747" name="Rectangle 2">
            <a:extLst>
              <a:ext uri="{FF2B5EF4-FFF2-40B4-BE49-F238E27FC236}">
                <a16:creationId xmlns:a16="http://schemas.microsoft.com/office/drawing/2014/main" xmlns="" id="{C5392959-BF8C-4643-A085-29E593326EA9}"/>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xmlns="" id="{94A8C87E-DDFD-4766-849F-8EAABD71CE78}"/>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2892809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FD6BD478-9904-449B-AB9D-97B7FC79493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51D7DCC5-967C-4886-917B-1B5376A618EB}" type="slidenum">
              <a:rPr lang="cs-CZ" altLang="cs-CZ" smtClean="0"/>
              <a:pPr>
                <a:spcBef>
                  <a:spcPct val="0"/>
                </a:spcBef>
              </a:pPr>
              <a:t>15</a:t>
            </a:fld>
            <a:endParaRPr lang="cs-CZ" altLang="cs-CZ"/>
          </a:p>
        </p:txBody>
      </p:sp>
      <p:sp>
        <p:nvSpPr>
          <p:cNvPr id="25603" name="Rectangle 2">
            <a:extLst>
              <a:ext uri="{FF2B5EF4-FFF2-40B4-BE49-F238E27FC236}">
                <a16:creationId xmlns:a16="http://schemas.microsoft.com/office/drawing/2014/main" xmlns="" id="{878A008D-BC17-45BA-8335-FB8ABC79DEA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xmlns="" id="{C15EBFB3-B8E2-45D8-8E7A-F391322EC78C}"/>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14440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FD6BD478-9904-449B-AB9D-97B7FC79493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51D7DCC5-967C-4886-917B-1B5376A618EB}" type="slidenum">
              <a:rPr lang="cs-CZ" altLang="cs-CZ" smtClean="0"/>
              <a:pPr>
                <a:spcBef>
                  <a:spcPct val="0"/>
                </a:spcBef>
              </a:pPr>
              <a:t>16</a:t>
            </a:fld>
            <a:endParaRPr lang="cs-CZ" altLang="cs-CZ"/>
          </a:p>
        </p:txBody>
      </p:sp>
      <p:sp>
        <p:nvSpPr>
          <p:cNvPr id="25603" name="Rectangle 2">
            <a:extLst>
              <a:ext uri="{FF2B5EF4-FFF2-40B4-BE49-F238E27FC236}">
                <a16:creationId xmlns:a16="http://schemas.microsoft.com/office/drawing/2014/main" xmlns="" id="{878A008D-BC17-45BA-8335-FB8ABC79DEA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xmlns="" id="{C15EBFB3-B8E2-45D8-8E7A-F391322EC78C}"/>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1451211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0818D76B-D7DA-4943-952F-3893B947C7C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3B82B118-AE9A-479E-BEF6-7F700F0D42FF}" type="slidenum">
              <a:rPr lang="cs-CZ" altLang="cs-CZ" smtClean="0"/>
              <a:pPr>
                <a:spcBef>
                  <a:spcPct val="0"/>
                </a:spcBef>
              </a:pPr>
              <a:t>20</a:t>
            </a:fld>
            <a:endParaRPr lang="cs-CZ" altLang="cs-CZ"/>
          </a:p>
        </p:txBody>
      </p:sp>
      <p:sp>
        <p:nvSpPr>
          <p:cNvPr id="29699" name="Rectangle 2">
            <a:extLst>
              <a:ext uri="{FF2B5EF4-FFF2-40B4-BE49-F238E27FC236}">
                <a16:creationId xmlns:a16="http://schemas.microsoft.com/office/drawing/2014/main" xmlns="" id="{A89475E1-1F49-4FE0-B977-E7AE1D0873CE}"/>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98831BBC-ED92-4D6F-8075-BF0B63E5C731}"/>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87014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xmlns="" id="{DC1CFE44-4B67-4882-B6AE-1D4A79277D2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626E4460-BC33-4A1B-AD73-A408DA26CB92}" type="slidenum">
              <a:rPr lang="cs-CZ" altLang="cs-CZ" smtClean="0"/>
              <a:pPr>
                <a:spcBef>
                  <a:spcPct val="0"/>
                </a:spcBef>
              </a:pPr>
              <a:t>26</a:t>
            </a:fld>
            <a:endParaRPr lang="cs-CZ" altLang="cs-CZ"/>
          </a:p>
        </p:txBody>
      </p:sp>
      <p:sp>
        <p:nvSpPr>
          <p:cNvPr id="33795" name="Rectangle 2">
            <a:extLst>
              <a:ext uri="{FF2B5EF4-FFF2-40B4-BE49-F238E27FC236}">
                <a16:creationId xmlns:a16="http://schemas.microsoft.com/office/drawing/2014/main" xmlns="" id="{5B84658A-3232-433E-879B-D3CC815EE65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xmlns="" id="{9B21DEBA-CE4A-40B9-B78D-D37B8790088B}"/>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673769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xmlns="" id="{387CFA12-D6CF-445B-A1A2-61937BED493E}"/>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pPr>
            <a:fld id="{25498435-B3F0-4DDA-8DE5-BD642EE527E8}" type="slidenum">
              <a:rPr lang="cs-CZ" altLang="cs-CZ"/>
              <a:pPr algn="r" eaLnBrk="1" hangingPunct="1">
                <a:spcBef>
                  <a:spcPct val="0"/>
                </a:spcBef>
              </a:pPr>
              <a:t>28</a:t>
            </a:fld>
            <a:endParaRPr lang="cs-CZ" altLang="cs-CZ"/>
          </a:p>
        </p:txBody>
      </p:sp>
      <p:sp>
        <p:nvSpPr>
          <p:cNvPr id="35843" name="Rectangle 2">
            <a:extLst>
              <a:ext uri="{FF2B5EF4-FFF2-40B4-BE49-F238E27FC236}">
                <a16:creationId xmlns:a16="http://schemas.microsoft.com/office/drawing/2014/main" xmlns="" id="{9B0FC837-9ED1-4483-890A-88A70DC399FE}"/>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xmlns="" id="{78585F99-B3AE-472B-BF8A-6C7458F196F3}"/>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55216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xmlns="" id="{3EA20E8C-1E6F-4D03-B0AF-9B226DEE033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EC6A4D3-7F1A-401D-9D86-55081F87E58E}" type="slidenum">
              <a:rPr lang="cs-CZ" altLang="cs-CZ" smtClean="0"/>
              <a:pPr>
                <a:spcBef>
                  <a:spcPct val="0"/>
                </a:spcBef>
              </a:pPr>
              <a:t>30</a:t>
            </a:fld>
            <a:endParaRPr lang="cs-CZ" altLang="cs-CZ"/>
          </a:p>
        </p:txBody>
      </p:sp>
      <p:sp>
        <p:nvSpPr>
          <p:cNvPr id="37891" name="Rectangle 2">
            <a:extLst>
              <a:ext uri="{FF2B5EF4-FFF2-40B4-BE49-F238E27FC236}">
                <a16:creationId xmlns:a16="http://schemas.microsoft.com/office/drawing/2014/main" xmlns="" id="{ADE4AF55-537C-4D9C-9CC2-EEBF551B3ED6}"/>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xmlns="" id="{EF111903-15E3-4BB3-B856-4530305DCEF9}"/>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544252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xmlns="" id="{D8C70BE3-B4DD-42C3-9506-AFC99BAF6B0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DA6F6643-2925-42CB-902F-20F2EBF2F00C}" type="slidenum">
              <a:rPr lang="cs-CZ" altLang="cs-CZ" smtClean="0"/>
              <a:pPr>
                <a:spcBef>
                  <a:spcPct val="0"/>
                </a:spcBef>
              </a:pPr>
              <a:t>35</a:t>
            </a:fld>
            <a:endParaRPr lang="cs-CZ" altLang="cs-CZ"/>
          </a:p>
        </p:txBody>
      </p:sp>
      <p:sp>
        <p:nvSpPr>
          <p:cNvPr id="40963" name="Rectangle 2">
            <a:extLst>
              <a:ext uri="{FF2B5EF4-FFF2-40B4-BE49-F238E27FC236}">
                <a16:creationId xmlns:a16="http://schemas.microsoft.com/office/drawing/2014/main" xmlns="" id="{969425C3-87F2-4E9B-BFD6-ADB34CE9F30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xmlns="" id="{5A022AEC-9CA4-4738-A0DF-AAFC66B4BC04}"/>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143236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xmlns="" id="{143F1C15-490D-48C1-9AF1-57C58F2AAAAE}"/>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C1A469BF-6104-49EB-859C-099EDE7EE7B9}" type="slidenum">
              <a:rPr lang="cs-CZ" altLang="cs-CZ"/>
              <a:pPr/>
              <a:t>3</a:t>
            </a:fld>
            <a:endParaRPr lang="cs-CZ" altLang="cs-CZ"/>
          </a:p>
        </p:txBody>
      </p:sp>
      <p:sp>
        <p:nvSpPr>
          <p:cNvPr id="10243" name="Rectangle 2">
            <a:extLst>
              <a:ext uri="{FF2B5EF4-FFF2-40B4-BE49-F238E27FC236}">
                <a16:creationId xmlns:a16="http://schemas.microsoft.com/office/drawing/2014/main" xmlns="" id="{A21B2977-59D1-41A8-9FA6-A94D373060BC}"/>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xmlns="" id="{CF415BDF-A920-4CFD-AB2E-D7EE2C9FA618}"/>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1421610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xmlns="" id="{35CA11AD-982D-4203-AB58-2C97DF26711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36995987-347D-4B9B-93F4-A3E0F2A02DFF}" type="slidenum">
              <a:rPr lang="cs-CZ" altLang="cs-CZ" smtClean="0"/>
              <a:pPr>
                <a:spcBef>
                  <a:spcPct val="0"/>
                </a:spcBef>
              </a:pPr>
              <a:t>39</a:t>
            </a:fld>
            <a:endParaRPr lang="cs-CZ" altLang="cs-CZ"/>
          </a:p>
        </p:txBody>
      </p:sp>
      <p:sp>
        <p:nvSpPr>
          <p:cNvPr id="45059" name="Rectangle 2">
            <a:extLst>
              <a:ext uri="{FF2B5EF4-FFF2-40B4-BE49-F238E27FC236}">
                <a16:creationId xmlns:a16="http://schemas.microsoft.com/office/drawing/2014/main" xmlns="" id="{C1AC8752-8E96-4561-97F2-DCBCF3BB3DA1}"/>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xmlns="" id="{A6BDA10F-571E-477D-85EB-8529C1709424}"/>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257903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xmlns="" id="{62629935-8836-4238-987E-EAFF4D6FF8C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0CBC76E6-56F5-436B-9352-91EE61C67F0A}" type="slidenum">
              <a:rPr lang="cs-CZ" altLang="cs-CZ" smtClean="0"/>
              <a:pPr>
                <a:spcBef>
                  <a:spcPct val="0"/>
                </a:spcBef>
              </a:pPr>
              <a:t>42</a:t>
            </a:fld>
            <a:endParaRPr lang="cs-CZ" altLang="cs-CZ"/>
          </a:p>
        </p:txBody>
      </p:sp>
      <p:sp>
        <p:nvSpPr>
          <p:cNvPr id="49155" name="Rectangle 2">
            <a:extLst>
              <a:ext uri="{FF2B5EF4-FFF2-40B4-BE49-F238E27FC236}">
                <a16:creationId xmlns:a16="http://schemas.microsoft.com/office/drawing/2014/main" xmlns="" id="{82145856-F664-4749-9921-1DB0C35761AB}"/>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xmlns="" id="{55BF70FC-03F0-4D91-B784-0848D590BD6F}"/>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306031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xmlns="" id="{59080D80-8872-4590-95E1-F2B30CB0FD87}"/>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pPr>
            <a:fld id="{8D80608D-8874-4687-BD34-A4964E9C3415}" type="slidenum">
              <a:rPr lang="cs-CZ" altLang="cs-CZ"/>
              <a:pPr algn="r" eaLnBrk="1" hangingPunct="1">
                <a:spcBef>
                  <a:spcPct val="0"/>
                </a:spcBef>
              </a:pPr>
              <a:t>43</a:t>
            </a:fld>
            <a:endParaRPr lang="cs-CZ" altLang="cs-CZ"/>
          </a:p>
        </p:txBody>
      </p:sp>
      <p:sp>
        <p:nvSpPr>
          <p:cNvPr id="51203" name="Rectangle 2">
            <a:extLst>
              <a:ext uri="{FF2B5EF4-FFF2-40B4-BE49-F238E27FC236}">
                <a16:creationId xmlns:a16="http://schemas.microsoft.com/office/drawing/2014/main" xmlns="" id="{097712A8-C9DA-46A0-A13A-70EF20271F10}"/>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xmlns="" id="{DA37BA4C-B737-4FBE-94A5-9D5E6D1C5AFC}"/>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2915759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xmlns="" id="{DCB7AD36-6F8F-4FB2-BC85-335086EB687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E415F271-4C64-444B-8499-B452791AB5A1}" type="slidenum">
              <a:rPr lang="cs-CZ" altLang="cs-CZ" smtClean="0"/>
              <a:pPr>
                <a:spcBef>
                  <a:spcPct val="0"/>
                </a:spcBef>
              </a:pPr>
              <a:t>45</a:t>
            </a:fld>
            <a:endParaRPr lang="cs-CZ" altLang="cs-CZ"/>
          </a:p>
        </p:txBody>
      </p:sp>
      <p:sp>
        <p:nvSpPr>
          <p:cNvPr id="53251" name="Rectangle 2">
            <a:extLst>
              <a:ext uri="{FF2B5EF4-FFF2-40B4-BE49-F238E27FC236}">
                <a16:creationId xmlns:a16="http://schemas.microsoft.com/office/drawing/2014/main" xmlns="" id="{7CE97648-8A22-40C6-8760-EE4C88CD700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xmlns="" id="{2FD0B834-2BF0-454D-BE08-BEC86E997DA7}"/>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015588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xmlns="" id="{4C97EAA5-D8FF-49D0-97E7-DF8902F9CD0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F78452B8-19DB-4E43-8E54-027BEF541BE0}" type="slidenum">
              <a:rPr lang="cs-CZ" altLang="cs-CZ" smtClean="0"/>
              <a:pPr>
                <a:spcBef>
                  <a:spcPct val="0"/>
                </a:spcBef>
              </a:pPr>
              <a:t>51</a:t>
            </a:fld>
            <a:endParaRPr lang="cs-CZ" altLang="cs-CZ"/>
          </a:p>
        </p:txBody>
      </p:sp>
      <p:sp>
        <p:nvSpPr>
          <p:cNvPr id="57347" name="Rectangle 2">
            <a:extLst>
              <a:ext uri="{FF2B5EF4-FFF2-40B4-BE49-F238E27FC236}">
                <a16:creationId xmlns:a16="http://schemas.microsoft.com/office/drawing/2014/main" xmlns="" id="{54082697-76F2-4CCF-8C95-8A7CD24E5976}"/>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xmlns="" id="{5B6A638A-8D33-4C68-9C5A-077C05696688}"/>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1436490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xmlns="" id="{9EF606E2-F906-4B24-B635-B08D381C8A7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49E09398-0381-4A60-8BD5-BA28ED93A0D3}" type="slidenum">
              <a:rPr lang="cs-CZ" altLang="cs-CZ" smtClean="0"/>
              <a:pPr>
                <a:spcBef>
                  <a:spcPct val="0"/>
                </a:spcBef>
              </a:pPr>
              <a:t>57</a:t>
            </a:fld>
            <a:endParaRPr lang="cs-CZ" altLang="cs-CZ"/>
          </a:p>
        </p:txBody>
      </p:sp>
      <p:sp>
        <p:nvSpPr>
          <p:cNvPr id="61443" name="Rectangle 2">
            <a:extLst>
              <a:ext uri="{FF2B5EF4-FFF2-40B4-BE49-F238E27FC236}">
                <a16:creationId xmlns:a16="http://schemas.microsoft.com/office/drawing/2014/main" xmlns="" id="{65301259-90AC-478F-B836-2E9BE2A9AEF6}"/>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xmlns="" id="{E5887881-AA5D-43BC-89F3-D2C9D6708980}"/>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1814537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xmlns="" id="{F85815EE-5B89-4F97-B5E2-A27C5B53E71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67E9BC99-09BF-4EB6-B2BE-BC26A4A15714}" type="slidenum">
              <a:rPr lang="cs-CZ" altLang="cs-CZ" smtClean="0"/>
              <a:pPr>
                <a:spcBef>
                  <a:spcPct val="0"/>
                </a:spcBef>
              </a:pPr>
              <a:t>63</a:t>
            </a:fld>
            <a:endParaRPr lang="cs-CZ" altLang="cs-CZ"/>
          </a:p>
        </p:txBody>
      </p:sp>
      <p:sp>
        <p:nvSpPr>
          <p:cNvPr id="64515" name="Rectangle 2">
            <a:extLst>
              <a:ext uri="{FF2B5EF4-FFF2-40B4-BE49-F238E27FC236}">
                <a16:creationId xmlns:a16="http://schemas.microsoft.com/office/drawing/2014/main" xmlns="" id="{CD4BD01C-BC0B-43A6-BE62-96186B279D40}"/>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xmlns="" id="{D7F96C34-66E2-47AF-9787-B7CC96E5596B}"/>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2203573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xmlns="" id="{15E9D942-79C5-437E-BA55-1D6B970D0F0B}"/>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pPr>
            <a:fld id="{ED8225D5-9F84-43D0-A6BB-F5B6F9DDA35C}" type="slidenum">
              <a:rPr lang="cs-CZ" altLang="cs-CZ"/>
              <a:pPr algn="r" eaLnBrk="1" hangingPunct="1">
                <a:spcBef>
                  <a:spcPct val="0"/>
                </a:spcBef>
              </a:pPr>
              <a:t>64</a:t>
            </a:fld>
            <a:endParaRPr lang="cs-CZ" altLang="cs-CZ"/>
          </a:p>
        </p:txBody>
      </p:sp>
      <p:sp>
        <p:nvSpPr>
          <p:cNvPr id="66563" name="Rectangle 2">
            <a:extLst>
              <a:ext uri="{FF2B5EF4-FFF2-40B4-BE49-F238E27FC236}">
                <a16:creationId xmlns:a16="http://schemas.microsoft.com/office/drawing/2014/main" xmlns="" id="{68164241-4033-48FD-8A89-7C6C313C2EB5}"/>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xmlns="" id="{2D614D9C-4706-40E6-A0A0-68185EFE8672}"/>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1415675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xmlns="" id="{72F3DD21-FC83-4516-8A88-049FAC367C8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0A818F9C-3305-4667-B198-FFCDF622ECC0}" type="slidenum">
              <a:rPr lang="cs-CZ" altLang="cs-CZ" smtClean="0"/>
              <a:pPr>
                <a:spcBef>
                  <a:spcPct val="0"/>
                </a:spcBef>
              </a:pPr>
              <a:t>79</a:t>
            </a:fld>
            <a:endParaRPr lang="cs-CZ" altLang="cs-CZ"/>
          </a:p>
        </p:txBody>
      </p:sp>
      <p:sp>
        <p:nvSpPr>
          <p:cNvPr id="68611" name="Rectangle 2">
            <a:extLst>
              <a:ext uri="{FF2B5EF4-FFF2-40B4-BE49-F238E27FC236}">
                <a16:creationId xmlns:a16="http://schemas.microsoft.com/office/drawing/2014/main" xmlns="" id="{4C643BFD-4ABA-439B-9BF1-C6341810FEDB}"/>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xmlns="" id="{BAFAF4AB-14B1-4060-9EB3-6B0F15C5BCA9}"/>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824448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xmlns="" id="{FD171183-F7DF-49BC-85F3-DC5153BE069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D834C19C-55E3-4E6F-9D89-A68CE503316F}" type="slidenum">
              <a:rPr lang="cs-CZ" altLang="cs-CZ" smtClean="0"/>
              <a:pPr>
                <a:spcBef>
                  <a:spcPct val="0"/>
                </a:spcBef>
              </a:pPr>
              <a:t>92</a:t>
            </a:fld>
            <a:endParaRPr lang="cs-CZ" altLang="cs-CZ"/>
          </a:p>
        </p:txBody>
      </p:sp>
      <p:sp>
        <p:nvSpPr>
          <p:cNvPr id="156675" name="Rectangle 2">
            <a:extLst>
              <a:ext uri="{FF2B5EF4-FFF2-40B4-BE49-F238E27FC236}">
                <a16:creationId xmlns:a16="http://schemas.microsoft.com/office/drawing/2014/main" xmlns="" id="{BB745022-337D-420F-8EC0-B757DF90B3FF}"/>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xmlns="" id="{8ACAF070-129B-4FB5-95F4-5ED04DB0016E}"/>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241057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xmlns="" id="{76713F84-2995-4FE3-B3BA-4BBBAFE1D933}"/>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2C770455-10E4-4D50-8724-321C6E6A3E8E}" type="slidenum">
              <a:rPr lang="cs-CZ" altLang="cs-CZ"/>
              <a:pPr/>
              <a:t>5</a:t>
            </a:fld>
            <a:endParaRPr lang="cs-CZ" altLang="cs-CZ"/>
          </a:p>
        </p:txBody>
      </p:sp>
      <p:sp>
        <p:nvSpPr>
          <p:cNvPr id="13315" name="Rectangle 2">
            <a:extLst>
              <a:ext uri="{FF2B5EF4-FFF2-40B4-BE49-F238E27FC236}">
                <a16:creationId xmlns:a16="http://schemas.microsoft.com/office/drawing/2014/main" xmlns="" id="{7D660528-5FE4-49D2-A787-4B8FA0FCE14C}"/>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xmlns="" id="{A87F4229-B828-4F07-BC37-607A2F8BFDFF}"/>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177129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xmlns="" id="{0E6B0966-743D-4104-AA57-1DE8F7377F39}"/>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091415FA-3137-430F-B1CB-0E79003371F8}" type="slidenum">
              <a:rPr lang="cs-CZ" altLang="cs-CZ"/>
              <a:pPr/>
              <a:t>6</a:t>
            </a:fld>
            <a:endParaRPr lang="cs-CZ" altLang="cs-CZ"/>
          </a:p>
        </p:txBody>
      </p:sp>
      <p:sp>
        <p:nvSpPr>
          <p:cNvPr id="15363" name="Rectangle 2">
            <a:extLst>
              <a:ext uri="{FF2B5EF4-FFF2-40B4-BE49-F238E27FC236}">
                <a16:creationId xmlns:a16="http://schemas.microsoft.com/office/drawing/2014/main" xmlns="" id="{E17D2CB9-146A-484E-B1D1-56EC9E4C2807}"/>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xmlns="" id="{DF02E70B-97F6-4861-941D-7E52BF3DD7F4}"/>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173632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xmlns="" id="{FD062A8E-D45A-40C6-9329-7E82993B56A6}"/>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B674CD11-1BB5-4528-86B9-E89B1837503B}" type="slidenum">
              <a:rPr lang="cs-CZ" altLang="cs-CZ"/>
              <a:pPr/>
              <a:t>7</a:t>
            </a:fld>
            <a:endParaRPr lang="cs-CZ" altLang="cs-CZ"/>
          </a:p>
        </p:txBody>
      </p:sp>
      <p:sp>
        <p:nvSpPr>
          <p:cNvPr id="17411" name="Rectangle 2">
            <a:extLst>
              <a:ext uri="{FF2B5EF4-FFF2-40B4-BE49-F238E27FC236}">
                <a16:creationId xmlns:a16="http://schemas.microsoft.com/office/drawing/2014/main" xmlns="" id="{F5B6044A-F334-414B-AA14-96B061471182}"/>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xmlns="" id="{0531A701-B219-4735-A70A-CCBBD79F6E7E}"/>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918215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xmlns="" id="{95A3EAD7-3957-4112-AD71-0C2A773FC968}"/>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3C948A16-AB50-4D61-B300-848E0D2C64DA}" type="slidenum">
              <a:rPr lang="cs-CZ" altLang="cs-CZ"/>
              <a:pPr/>
              <a:t>8</a:t>
            </a:fld>
            <a:endParaRPr lang="cs-CZ" altLang="cs-CZ"/>
          </a:p>
        </p:txBody>
      </p:sp>
      <p:sp>
        <p:nvSpPr>
          <p:cNvPr id="19459" name="Rectangle 2">
            <a:extLst>
              <a:ext uri="{FF2B5EF4-FFF2-40B4-BE49-F238E27FC236}">
                <a16:creationId xmlns:a16="http://schemas.microsoft.com/office/drawing/2014/main" xmlns="" id="{67694337-5F80-43A9-AFCE-581A52783A49}"/>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xmlns="" id="{CEF21427-05AE-4B30-BCF8-A4E421E612CE}"/>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2416997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xmlns="" id="{236ADAF4-E734-45A3-A73B-83380F3BFED8}"/>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03200920-2F35-41FC-8589-C6CEDC93F5F5}" type="slidenum">
              <a:rPr lang="cs-CZ" altLang="cs-CZ"/>
              <a:pPr/>
              <a:t>9</a:t>
            </a:fld>
            <a:endParaRPr lang="cs-CZ" altLang="cs-CZ"/>
          </a:p>
        </p:txBody>
      </p:sp>
      <p:sp>
        <p:nvSpPr>
          <p:cNvPr id="21507" name="Rectangle 2">
            <a:extLst>
              <a:ext uri="{FF2B5EF4-FFF2-40B4-BE49-F238E27FC236}">
                <a16:creationId xmlns:a16="http://schemas.microsoft.com/office/drawing/2014/main" xmlns="" id="{42771C72-0063-45AE-A096-D66F892A972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xmlns="" id="{7339C194-AC96-40A3-BDE8-82CAA9B26E2E}"/>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575833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xmlns="" id="{8ADAA508-7A2B-4AC3-B2A4-2BFE08BAA5A4}"/>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EB87BCFB-1641-428D-A933-3AFA930E6211}" type="slidenum">
              <a:rPr lang="cs-CZ" altLang="cs-CZ"/>
              <a:pPr/>
              <a:t>10</a:t>
            </a:fld>
            <a:endParaRPr lang="cs-CZ" altLang="cs-CZ"/>
          </a:p>
        </p:txBody>
      </p:sp>
      <p:sp>
        <p:nvSpPr>
          <p:cNvPr id="23555" name="Rectangle 2">
            <a:extLst>
              <a:ext uri="{FF2B5EF4-FFF2-40B4-BE49-F238E27FC236}">
                <a16:creationId xmlns:a16="http://schemas.microsoft.com/office/drawing/2014/main" xmlns="" id="{4033B1BA-AED4-40C3-8B16-4230D48B38DE}"/>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xmlns="" id="{104C9B63-70A0-4A06-A336-3CFD6C2ABF61}"/>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181407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FD0AC74F-0A8E-4186-8E22-41F22744C290}"/>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DC0EAE51-0E1E-45BA-84D0-C213A8517663}" type="slidenum">
              <a:rPr lang="cs-CZ" altLang="cs-CZ"/>
              <a:pPr/>
              <a:t>11</a:t>
            </a:fld>
            <a:endParaRPr lang="cs-CZ" altLang="cs-CZ"/>
          </a:p>
        </p:txBody>
      </p:sp>
      <p:sp>
        <p:nvSpPr>
          <p:cNvPr id="25603" name="Rectangle 2">
            <a:extLst>
              <a:ext uri="{FF2B5EF4-FFF2-40B4-BE49-F238E27FC236}">
                <a16:creationId xmlns:a16="http://schemas.microsoft.com/office/drawing/2014/main" xmlns="" id="{7649D63F-F38A-4AEA-B878-5437692D20C7}"/>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xmlns="" id="{75B7A4F4-3376-49C6-B39D-6DF6CB642F5E}"/>
              </a:ext>
            </a:extLst>
          </p:cNvPr>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cs-CZ" altLang="cs-CZ"/>
          </a:p>
        </p:txBody>
      </p:sp>
    </p:spTree>
    <p:extLst>
      <p:ext uri="{BB962C8B-B14F-4D97-AF65-F5344CB8AC3E}">
        <p14:creationId xmlns:p14="http://schemas.microsoft.com/office/powerpoint/2010/main" val="183037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F42786E4-7B5C-47F1-B037-203F425BE695}"/>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xmlns="" id="{2C141E61-D772-4AFB-B1E4-618E2B4458FF}"/>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cs-CZ"/>
            </a:p>
          </p:txBody>
        </p:sp>
        <p:sp>
          <p:nvSpPr>
            <p:cNvPr id="6" name="Arc 4">
              <a:extLst>
                <a:ext uri="{FF2B5EF4-FFF2-40B4-BE49-F238E27FC236}">
                  <a16:creationId xmlns:a16="http://schemas.microsoft.com/office/drawing/2014/main" xmlns="" id="{A606C3C9-64CC-4177-9617-60DB07B21674}"/>
                </a:ext>
              </a:extLst>
            </p:cNvPr>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9221"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altLang="cs-CZ" noProof="0"/>
              <a:t>Klepnutím lze upravit styl předlohy nadpisů.</a:t>
            </a:r>
          </a:p>
        </p:txBody>
      </p:sp>
      <p:sp>
        <p:nvSpPr>
          <p:cNvPr id="922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cs-CZ" altLang="cs-CZ" noProof="0"/>
              <a:t>Klepnutím lze upravit styl předlohy podnadpisů.</a:t>
            </a:r>
          </a:p>
        </p:txBody>
      </p:sp>
      <p:sp>
        <p:nvSpPr>
          <p:cNvPr id="7" name="Rectangle 7">
            <a:extLst>
              <a:ext uri="{FF2B5EF4-FFF2-40B4-BE49-F238E27FC236}">
                <a16:creationId xmlns:a16="http://schemas.microsoft.com/office/drawing/2014/main" xmlns="" id="{0B8F528F-C897-4320-B1CF-63316A09F222}"/>
              </a:ext>
            </a:extLst>
          </p:cNvPr>
          <p:cNvSpPr>
            <a:spLocks noGrp="1" noChangeArrowheads="1"/>
          </p:cNvSpPr>
          <p:nvPr>
            <p:ph type="dt" sz="quarter" idx="10"/>
          </p:nvPr>
        </p:nvSpPr>
        <p:spPr/>
        <p:txBody>
          <a:bodyPr/>
          <a:lstStyle>
            <a:lvl1pPr>
              <a:defRPr/>
            </a:lvl1pPr>
          </a:lstStyle>
          <a:p>
            <a:pPr>
              <a:defRPr/>
            </a:pPr>
            <a:endParaRPr lang="cs-CZ" altLang="cs-CZ"/>
          </a:p>
        </p:txBody>
      </p:sp>
      <p:sp>
        <p:nvSpPr>
          <p:cNvPr id="8" name="Rectangle 8">
            <a:extLst>
              <a:ext uri="{FF2B5EF4-FFF2-40B4-BE49-F238E27FC236}">
                <a16:creationId xmlns:a16="http://schemas.microsoft.com/office/drawing/2014/main" xmlns="" id="{41F869AF-2A6A-4B49-AD1C-5F2821F76747}"/>
              </a:ext>
            </a:extLst>
          </p:cNvPr>
          <p:cNvSpPr>
            <a:spLocks noGrp="1" noChangeArrowheads="1"/>
          </p:cNvSpPr>
          <p:nvPr>
            <p:ph type="ftr" sz="quarter" idx="11"/>
          </p:nvPr>
        </p:nvSpPr>
        <p:spPr/>
        <p:txBody>
          <a:bodyPr/>
          <a:lstStyle>
            <a:lvl1pPr>
              <a:defRPr/>
            </a:lvl1pPr>
          </a:lstStyle>
          <a:p>
            <a:pPr>
              <a:defRPr/>
            </a:pPr>
            <a:endParaRPr lang="cs-CZ" altLang="cs-CZ"/>
          </a:p>
        </p:txBody>
      </p:sp>
      <p:sp>
        <p:nvSpPr>
          <p:cNvPr id="9" name="Rectangle 9">
            <a:extLst>
              <a:ext uri="{FF2B5EF4-FFF2-40B4-BE49-F238E27FC236}">
                <a16:creationId xmlns:a16="http://schemas.microsoft.com/office/drawing/2014/main" xmlns="" id="{EF296D6F-4EB2-4CB8-9C17-447B5881946F}"/>
              </a:ext>
            </a:extLst>
          </p:cNvPr>
          <p:cNvSpPr>
            <a:spLocks noGrp="1" noChangeArrowheads="1"/>
          </p:cNvSpPr>
          <p:nvPr>
            <p:ph type="sldNum" sz="quarter" idx="12"/>
          </p:nvPr>
        </p:nvSpPr>
        <p:spPr/>
        <p:txBody>
          <a:bodyPr/>
          <a:lstStyle>
            <a:lvl1pPr>
              <a:defRPr/>
            </a:lvl1pPr>
          </a:lstStyle>
          <a:p>
            <a:pPr>
              <a:defRPr/>
            </a:pPr>
            <a:fld id="{B29BE910-31B3-4391-88A1-8B29D0D72547}" type="slidenum">
              <a:rPr lang="cs-CZ" altLang="cs-CZ"/>
              <a:pPr>
                <a:defRPr/>
              </a:pPr>
              <a:t>‹#›</a:t>
            </a:fld>
            <a:endParaRPr lang="cs-CZ" altLang="cs-CZ"/>
          </a:p>
        </p:txBody>
      </p:sp>
    </p:spTree>
    <p:extLst>
      <p:ext uri="{BB962C8B-B14F-4D97-AF65-F5344CB8AC3E}">
        <p14:creationId xmlns:p14="http://schemas.microsoft.com/office/powerpoint/2010/main" val="313839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xmlns="" id="{CED29FFA-B38D-437A-A5A1-A6BF2237E4C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a16="http://schemas.microsoft.com/office/drawing/2014/main" xmlns="" id="{7D461227-C99D-489D-BF05-0EBDD668D85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a16="http://schemas.microsoft.com/office/drawing/2014/main" xmlns="" id="{9FED3AA3-2E80-4C3B-AE01-C09317BDB2F1}"/>
              </a:ext>
            </a:extLst>
          </p:cNvPr>
          <p:cNvSpPr>
            <a:spLocks noGrp="1" noChangeArrowheads="1"/>
          </p:cNvSpPr>
          <p:nvPr>
            <p:ph type="sldNum" sz="quarter" idx="12"/>
          </p:nvPr>
        </p:nvSpPr>
        <p:spPr>
          <a:ln/>
        </p:spPr>
        <p:txBody>
          <a:bodyPr/>
          <a:lstStyle>
            <a:lvl1pPr>
              <a:defRPr/>
            </a:lvl1pPr>
          </a:lstStyle>
          <a:p>
            <a:pPr>
              <a:defRPr/>
            </a:pPr>
            <a:fld id="{33C6F986-6F26-408F-AC0F-5F7197409ECD}" type="slidenum">
              <a:rPr lang="cs-CZ" altLang="cs-CZ"/>
              <a:pPr>
                <a:defRPr/>
              </a:pPr>
              <a:t>‹#›</a:t>
            </a:fld>
            <a:endParaRPr lang="cs-CZ" altLang="cs-CZ"/>
          </a:p>
        </p:txBody>
      </p:sp>
    </p:spTree>
    <p:extLst>
      <p:ext uri="{BB962C8B-B14F-4D97-AF65-F5344CB8AC3E}">
        <p14:creationId xmlns:p14="http://schemas.microsoft.com/office/powerpoint/2010/main" val="233451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xmlns="" id="{A8529029-B82A-44A8-873E-7D03AEA4E1D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a16="http://schemas.microsoft.com/office/drawing/2014/main" xmlns="" id="{5580FB15-B7CA-4F19-AF4E-84681CE32F5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a16="http://schemas.microsoft.com/office/drawing/2014/main" xmlns="" id="{A6AAED7E-088A-43E0-91C7-7C5176F704AD}"/>
              </a:ext>
            </a:extLst>
          </p:cNvPr>
          <p:cNvSpPr>
            <a:spLocks noGrp="1" noChangeArrowheads="1"/>
          </p:cNvSpPr>
          <p:nvPr>
            <p:ph type="sldNum" sz="quarter" idx="12"/>
          </p:nvPr>
        </p:nvSpPr>
        <p:spPr>
          <a:ln/>
        </p:spPr>
        <p:txBody>
          <a:bodyPr/>
          <a:lstStyle>
            <a:lvl1pPr>
              <a:defRPr/>
            </a:lvl1pPr>
          </a:lstStyle>
          <a:p>
            <a:pPr>
              <a:defRPr/>
            </a:pPr>
            <a:fld id="{A1532D39-C5B4-4948-A99D-6024BB0271B5}" type="slidenum">
              <a:rPr lang="cs-CZ" altLang="cs-CZ"/>
              <a:pPr>
                <a:defRPr/>
              </a:pPr>
              <a:t>‹#›</a:t>
            </a:fld>
            <a:endParaRPr lang="cs-CZ" altLang="cs-CZ"/>
          </a:p>
        </p:txBody>
      </p:sp>
    </p:spTree>
    <p:extLst>
      <p:ext uri="{BB962C8B-B14F-4D97-AF65-F5344CB8AC3E}">
        <p14:creationId xmlns:p14="http://schemas.microsoft.com/office/powerpoint/2010/main" val="419328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6">
            <a:extLst>
              <a:ext uri="{FF2B5EF4-FFF2-40B4-BE49-F238E27FC236}">
                <a16:creationId xmlns:a16="http://schemas.microsoft.com/office/drawing/2014/main" xmlns="" id="{CD69E2AB-9E5D-4C65-854F-6155401B9C8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7">
            <a:extLst>
              <a:ext uri="{FF2B5EF4-FFF2-40B4-BE49-F238E27FC236}">
                <a16:creationId xmlns:a16="http://schemas.microsoft.com/office/drawing/2014/main" xmlns="" id="{C171A9AA-1251-4740-88D2-91AC13D5A3B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8">
            <a:extLst>
              <a:ext uri="{FF2B5EF4-FFF2-40B4-BE49-F238E27FC236}">
                <a16:creationId xmlns:a16="http://schemas.microsoft.com/office/drawing/2014/main" xmlns="" id="{44140D41-7674-42D6-A60D-A6BCD4247D9E}"/>
              </a:ext>
            </a:extLst>
          </p:cNvPr>
          <p:cNvSpPr>
            <a:spLocks noGrp="1" noChangeArrowheads="1"/>
          </p:cNvSpPr>
          <p:nvPr>
            <p:ph type="sldNum" sz="quarter" idx="12"/>
          </p:nvPr>
        </p:nvSpPr>
        <p:spPr>
          <a:ln/>
        </p:spPr>
        <p:txBody>
          <a:bodyPr/>
          <a:lstStyle>
            <a:lvl1pPr>
              <a:defRPr/>
            </a:lvl1pPr>
          </a:lstStyle>
          <a:p>
            <a:pPr>
              <a:defRPr/>
            </a:pPr>
            <a:fld id="{FF131A28-BAF9-4D6D-82D0-B73CBDA7B013}" type="slidenum">
              <a:rPr lang="cs-CZ" altLang="cs-CZ"/>
              <a:pPr>
                <a:defRPr/>
              </a:pPr>
              <a:t>‹#›</a:t>
            </a:fld>
            <a:endParaRPr lang="cs-CZ" altLang="cs-CZ"/>
          </a:p>
        </p:txBody>
      </p:sp>
    </p:spTree>
    <p:extLst>
      <p:ext uri="{BB962C8B-B14F-4D97-AF65-F5344CB8AC3E}">
        <p14:creationId xmlns:p14="http://schemas.microsoft.com/office/powerpoint/2010/main" val="14909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85800" y="41148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a16="http://schemas.microsoft.com/office/drawing/2014/main" xmlns="" id="{562FD275-94BA-4369-AC77-94F68269FD1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a16="http://schemas.microsoft.com/office/drawing/2014/main" xmlns="" id="{CDD468BC-926B-4603-B6C8-0EE10D4F9D8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a16="http://schemas.microsoft.com/office/drawing/2014/main" xmlns="" id="{94BDE545-9B8D-4325-86FF-4C633AA80BA6}"/>
              </a:ext>
            </a:extLst>
          </p:cNvPr>
          <p:cNvSpPr>
            <a:spLocks noGrp="1" noChangeArrowheads="1"/>
          </p:cNvSpPr>
          <p:nvPr>
            <p:ph type="sldNum" sz="quarter" idx="12"/>
          </p:nvPr>
        </p:nvSpPr>
        <p:spPr>
          <a:ln/>
        </p:spPr>
        <p:txBody>
          <a:bodyPr/>
          <a:lstStyle>
            <a:lvl1pPr>
              <a:defRPr/>
            </a:lvl1pPr>
          </a:lstStyle>
          <a:p>
            <a:pPr>
              <a:defRPr/>
            </a:pPr>
            <a:fld id="{895A977A-B695-48FE-B5C5-D73DD4C0E18C}" type="slidenum">
              <a:rPr lang="cs-CZ" altLang="cs-CZ"/>
              <a:pPr>
                <a:defRPr/>
              </a:pPr>
              <a:t>‹#›</a:t>
            </a:fld>
            <a:endParaRPr lang="cs-CZ" altLang="cs-CZ"/>
          </a:p>
        </p:txBody>
      </p:sp>
    </p:spTree>
    <p:extLst>
      <p:ext uri="{BB962C8B-B14F-4D97-AF65-F5344CB8AC3E}">
        <p14:creationId xmlns:p14="http://schemas.microsoft.com/office/powerpoint/2010/main" val="488424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85800" y="609600"/>
            <a:ext cx="7772400" cy="1143000"/>
          </a:xfrm>
        </p:spPr>
        <p:txBody>
          <a:bodyPr/>
          <a:lstStyle/>
          <a:p>
            <a:r>
              <a:rPr lang="cs-CZ"/>
              <a:t>Kliknutím lze upravit styl.</a:t>
            </a:r>
          </a:p>
        </p:txBody>
      </p:sp>
      <p:sp>
        <p:nvSpPr>
          <p:cNvPr id="3" name="Zástupný symbol pro obsah 2"/>
          <p:cNvSpPr>
            <a:spLocks noGrp="1"/>
          </p:cNvSpPr>
          <p:nvPr>
            <p:ph sz="quarter" idx="1"/>
          </p:nvPr>
        </p:nvSpPr>
        <p:spPr>
          <a:xfrm>
            <a:off x="6858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858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a16="http://schemas.microsoft.com/office/drawing/2014/main" xmlns="" id="{28B475A4-9002-4BFE-8F39-B0C0305E4CF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7">
            <a:extLst>
              <a:ext uri="{FF2B5EF4-FFF2-40B4-BE49-F238E27FC236}">
                <a16:creationId xmlns:a16="http://schemas.microsoft.com/office/drawing/2014/main" xmlns="" id="{4E84F75D-3588-4E08-8701-E3915DCDF63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8">
            <a:extLst>
              <a:ext uri="{FF2B5EF4-FFF2-40B4-BE49-F238E27FC236}">
                <a16:creationId xmlns:a16="http://schemas.microsoft.com/office/drawing/2014/main" xmlns="" id="{72C58D58-779D-464E-A4F8-E834AE43370D}"/>
              </a:ext>
            </a:extLst>
          </p:cNvPr>
          <p:cNvSpPr>
            <a:spLocks noGrp="1" noChangeArrowheads="1"/>
          </p:cNvSpPr>
          <p:nvPr>
            <p:ph type="sldNum" sz="quarter" idx="12"/>
          </p:nvPr>
        </p:nvSpPr>
        <p:spPr>
          <a:ln/>
        </p:spPr>
        <p:txBody>
          <a:bodyPr/>
          <a:lstStyle>
            <a:lvl1pPr>
              <a:defRPr/>
            </a:lvl1pPr>
          </a:lstStyle>
          <a:p>
            <a:pPr>
              <a:defRPr/>
            </a:pPr>
            <a:fld id="{E7A91585-D30E-46D3-AA4F-5CA0E5138253}" type="slidenum">
              <a:rPr lang="cs-CZ" altLang="cs-CZ"/>
              <a:pPr>
                <a:defRPr/>
              </a:pPr>
              <a:t>‹#›</a:t>
            </a:fld>
            <a:endParaRPr lang="cs-CZ" altLang="cs-CZ"/>
          </a:p>
        </p:txBody>
      </p:sp>
    </p:spTree>
    <p:extLst>
      <p:ext uri="{BB962C8B-B14F-4D97-AF65-F5344CB8AC3E}">
        <p14:creationId xmlns:p14="http://schemas.microsoft.com/office/powerpoint/2010/main" val="346777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a16="http://schemas.microsoft.com/office/drawing/2014/main" xmlns="" id="{3E9B823C-1EE0-46DC-8B3A-A5C3578C336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7">
            <a:extLst>
              <a:ext uri="{FF2B5EF4-FFF2-40B4-BE49-F238E27FC236}">
                <a16:creationId xmlns:a16="http://schemas.microsoft.com/office/drawing/2014/main" xmlns="" id="{9D76615B-3F50-48C3-AD6F-2518ED4B844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8">
            <a:extLst>
              <a:ext uri="{FF2B5EF4-FFF2-40B4-BE49-F238E27FC236}">
                <a16:creationId xmlns:a16="http://schemas.microsoft.com/office/drawing/2014/main" xmlns="" id="{9A685C2A-8608-479F-AFD5-CEB98CC8F260}"/>
              </a:ext>
            </a:extLst>
          </p:cNvPr>
          <p:cNvSpPr>
            <a:spLocks noGrp="1" noChangeArrowheads="1"/>
          </p:cNvSpPr>
          <p:nvPr>
            <p:ph type="sldNum" sz="quarter" idx="12"/>
          </p:nvPr>
        </p:nvSpPr>
        <p:spPr>
          <a:ln/>
        </p:spPr>
        <p:txBody>
          <a:bodyPr/>
          <a:lstStyle>
            <a:lvl1pPr>
              <a:defRPr/>
            </a:lvl1pPr>
          </a:lstStyle>
          <a:p>
            <a:pPr>
              <a:defRPr/>
            </a:pPr>
            <a:fld id="{AE11FD88-6A56-4F36-B5AC-0C7C6C875E59}" type="slidenum">
              <a:rPr lang="cs-CZ" altLang="cs-CZ"/>
              <a:pPr>
                <a:defRPr/>
              </a:pPr>
              <a:t>‹#›</a:t>
            </a:fld>
            <a:endParaRPr lang="cs-CZ" altLang="cs-CZ"/>
          </a:p>
        </p:txBody>
      </p:sp>
    </p:spTree>
    <p:extLst>
      <p:ext uri="{BB962C8B-B14F-4D97-AF65-F5344CB8AC3E}">
        <p14:creationId xmlns:p14="http://schemas.microsoft.com/office/powerpoint/2010/main" val="335705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OverTx" preserve="1">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obsah 2"/>
          <p:cNvSpPr>
            <a:spLocks noGrp="1"/>
          </p:cNvSpPr>
          <p:nvPr>
            <p:ph sz="quarter" idx="1"/>
          </p:nvPr>
        </p:nvSpPr>
        <p:spPr>
          <a:xfrm>
            <a:off x="6858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685800" y="41148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a16="http://schemas.microsoft.com/office/drawing/2014/main" xmlns="" id="{EBD2BAB5-7BCA-4EE9-8CFB-4B21DB93263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7">
            <a:extLst>
              <a:ext uri="{FF2B5EF4-FFF2-40B4-BE49-F238E27FC236}">
                <a16:creationId xmlns:a16="http://schemas.microsoft.com/office/drawing/2014/main" xmlns="" id="{3EDEAD45-691D-4A3C-953A-6AE82468AA0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8">
            <a:extLst>
              <a:ext uri="{FF2B5EF4-FFF2-40B4-BE49-F238E27FC236}">
                <a16:creationId xmlns:a16="http://schemas.microsoft.com/office/drawing/2014/main" xmlns="" id="{DEBC9B85-E0E6-44FA-8B52-6575CB678978}"/>
              </a:ext>
            </a:extLst>
          </p:cNvPr>
          <p:cNvSpPr>
            <a:spLocks noGrp="1" noChangeArrowheads="1"/>
          </p:cNvSpPr>
          <p:nvPr>
            <p:ph type="sldNum" sz="quarter" idx="12"/>
          </p:nvPr>
        </p:nvSpPr>
        <p:spPr>
          <a:ln/>
        </p:spPr>
        <p:txBody>
          <a:bodyPr/>
          <a:lstStyle>
            <a:lvl1pPr>
              <a:defRPr/>
            </a:lvl1pPr>
          </a:lstStyle>
          <a:p>
            <a:pPr>
              <a:defRPr/>
            </a:pPr>
            <a:fld id="{979A2748-C0E2-46E2-9576-209F34C856CC}" type="slidenum">
              <a:rPr lang="cs-CZ" altLang="cs-CZ"/>
              <a:pPr>
                <a:defRPr/>
              </a:pPr>
              <a:t>‹#›</a:t>
            </a:fld>
            <a:endParaRPr lang="cs-CZ" altLang="cs-CZ"/>
          </a:p>
        </p:txBody>
      </p:sp>
    </p:spTree>
    <p:extLst>
      <p:ext uri="{BB962C8B-B14F-4D97-AF65-F5344CB8AC3E}">
        <p14:creationId xmlns:p14="http://schemas.microsoft.com/office/powerpoint/2010/main" val="399554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xmlns="" id="{B85761F6-2A34-425D-94A1-44A58E926DA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a16="http://schemas.microsoft.com/office/drawing/2014/main" xmlns="" id="{8A5A93A3-BF5A-479D-8DC9-E2D73BB9A64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a16="http://schemas.microsoft.com/office/drawing/2014/main" xmlns="" id="{088EF189-4461-49ED-A52A-4DD16590CCEB}"/>
              </a:ext>
            </a:extLst>
          </p:cNvPr>
          <p:cNvSpPr>
            <a:spLocks noGrp="1" noChangeArrowheads="1"/>
          </p:cNvSpPr>
          <p:nvPr>
            <p:ph type="sldNum" sz="quarter" idx="12"/>
          </p:nvPr>
        </p:nvSpPr>
        <p:spPr>
          <a:ln/>
        </p:spPr>
        <p:txBody>
          <a:bodyPr/>
          <a:lstStyle>
            <a:lvl1pPr>
              <a:defRPr/>
            </a:lvl1pPr>
          </a:lstStyle>
          <a:p>
            <a:pPr>
              <a:defRPr/>
            </a:pPr>
            <a:fld id="{15303234-940E-4713-9786-730613F49C45}" type="slidenum">
              <a:rPr lang="cs-CZ" altLang="cs-CZ"/>
              <a:pPr>
                <a:defRPr/>
              </a:pPr>
              <a:t>‹#›</a:t>
            </a:fld>
            <a:endParaRPr lang="cs-CZ" altLang="cs-CZ"/>
          </a:p>
        </p:txBody>
      </p:sp>
    </p:spTree>
    <p:extLst>
      <p:ext uri="{BB962C8B-B14F-4D97-AF65-F5344CB8AC3E}">
        <p14:creationId xmlns:p14="http://schemas.microsoft.com/office/powerpoint/2010/main" val="310204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6">
            <a:extLst>
              <a:ext uri="{FF2B5EF4-FFF2-40B4-BE49-F238E27FC236}">
                <a16:creationId xmlns:a16="http://schemas.microsoft.com/office/drawing/2014/main" xmlns="" id="{92CF7D65-A913-45C9-80DA-4228C5A7A4B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a16="http://schemas.microsoft.com/office/drawing/2014/main" xmlns="" id="{95DBE331-C5AF-4066-BB90-5215DEE4ED5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a16="http://schemas.microsoft.com/office/drawing/2014/main" xmlns="" id="{74119C58-403A-4D79-BE99-033DAC325934}"/>
              </a:ext>
            </a:extLst>
          </p:cNvPr>
          <p:cNvSpPr>
            <a:spLocks noGrp="1" noChangeArrowheads="1"/>
          </p:cNvSpPr>
          <p:nvPr>
            <p:ph type="sldNum" sz="quarter" idx="12"/>
          </p:nvPr>
        </p:nvSpPr>
        <p:spPr>
          <a:ln/>
        </p:spPr>
        <p:txBody>
          <a:bodyPr/>
          <a:lstStyle>
            <a:lvl1pPr>
              <a:defRPr/>
            </a:lvl1pPr>
          </a:lstStyle>
          <a:p>
            <a:pPr>
              <a:defRPr/>
            </a:pPr>
            <a:fld id="{61560073-9B68-48F5-A662-26D6783BF692}" type="slidenum">
              <a:rPr lang="cs-CZ" altLang="cs-CZ"/>
              <a:pPr>
                <a:defRPr/>
              </a:pPr>
              <a:t>‹#›</a:t>
            </a:fld>
            <a:endParaRPr lang="cs-CZ" altLang="cs-CZ"/>
          </a:p>
        </p:txBody>
      </p:sp>
    </p:spTree>
    <p:extLst>
      <p:ext uri="{BB962C8B-B14F-4D97-AF65-F5344CB8AC3E}">
        <p14:creationId xmlns:p14="http://schemas.microsoft.com/office/powerpoint/2010/main" val="229018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a16="http://schemas.microsoft.com/office/drawing/2014/main" xmlns="" id="{41AD9A33-AA9E-4425-A1D2-82F41759879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a16="http://schemas.microsoft.com/office/drawing/2014/main" xmlns="" id="{3649D836-A9E6-4974-9667-DFBF2F88F05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a16="http://schemas.microsoft.com/office/drawing/2014/main" xmlns="" id="{2229CCDE-2F1C-4245-B171-12CAF145EDC8}"/>
              </a:ext>
            </a:extLst>
          </p:cNvPr>
          <p:cNvSpPr>
            <a:spLocks noGrp="1" noChangeArrowheads="1"/>
          </p:cNvSpPr>
          <p:nvPr>
            <p:ph type="sldNum" sz="quarter" idx="12"/>
          </p:nvPr>
        </p:nvSpPr>
        <p:spPr>
          <a:ln/>
        </p:spPr>
        <p:txBody>
          <a:bodyPr/>
          <a:lstStyle>
            <a:lvl1pPr>
              <a:defRPr/>
            </a:lvl1pPr>
          </a:lstStyle>
          <a:p>
            <a:pPr>
              <a:defRPr/>
            </a:pPr>
            <a:fld id="{9967A95A-C48B-496D-AB74-5C34D4EAB79A}" type="slidenum">
              <a:rPr lang="cs-CZ" altLang="cs-CZ"/>
              <a:pPr>
                <a:defRPr/>
              </a:pPr>
              <a:t>‹#›</a:t>
            </a:fld>
            <a:endParaRPr lang="cs-CZ" altLang="cs-CZ"/>
          </a:p>
        </p:txBody>
      </p:sp>
    </p:spTree>
    <p:extLst>
      <p:ext uri="{BB962C8B-B14F-4D97-AF65-F5344CB8AC3E}">
        <p14:creationId xmlns:p14="http://schemas.microsoft.com/office/powerpoint/2010/main" val="145250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a16="http://schemas.microsoft.com/office/drawing/2014/main" xmlns="" id="{FFE1D108-C5D5-46AD-BE63-52A1E661D4C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7">
            <a:extLst>
              <a:ext uri="{FF2B5EF4-FFF2-40B4-BE49-F238E27FC236}">
                <a16:creationId xmlns:a16="http://schemas.microsoft.com/office/drawing/2014/main" xmlns="" id="{C934C80A-3DF8-4E61-AA92-89FC2F6FE2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8">
            <a:extLst>
              <a:ext uri="{FF2B5EF4-FFF2-40B4-BE49-F238E27FC236}">
                <a16:creationId xmlns:a16="http://schemas.microsoft.com/office/drawing/2014/main" xmlns="" id="{9A051C3A-F34D-4502-BAE5-DE37252A8199}"/>
              </a:ext>
            </a:extLst>
          </p:cNvPr>
          <p:cNvSpPr>
            <a:spLocks noGrp="1" noChangeArrowheads="1"/>
          </p:cNvSpPr>
          <p:nvPr>
            <p:ph type="sldNum" sz="quarter" idx="12"/>
          </p:nvPr>
        </p:nvSpPr>
        <p:spPr>
          <a:ln/>
        </p:spPr>
        <p:txBody>
          <a:bodyPr/>
          <a:lstStyle>
            <a:lvl1pPr>
              <a:defRPr/>
            </a:lvl1pPr>
          </a:lstStyle>
          <a:p>
            <a:pPr>
              <a:defRPr/>
            </a:pPr>
            <a:fld id="{6282525A-668C-4AB4-B48D-04E68D0BF7C6}" type="slidenum">
              <a:rPr lang="cs-CZ" altLang="cs-CZ"/>
              <a:pPr>
                <a:defRPr/>
              </a:pPr>
              <a:t>‹#›</a:t>
            </a:fld>
            <a:endParaRPr lang="cs-CZ" altLang="cs-CZ"/>
          </a:p>
        </p:txBody>
      </p:sp>
    </p:spTree>
    <p:extLst>
      <p:ext uri="{BB962C8B-B14F-4D97-AF65-F5344CB8AC3E}">
        <p14:creationId xmlns:p14="http://schemas.microsoft.com/office/powerpoint/2010/main" val="256733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6">
            <a:extLst>
              <a:ext uri="{FF2B5EF4-FFF2-40B4-BE49-F238E27FC236}">
                <a16:creationId xmlns:a16="http://schemas.microsoft.com/office/drawing/2014/main" xmlns="" id="{B93B4DA4-E261-4FEA-AC8C-6FCD4ED8325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7">
            <a:extLst>
              <a:ext uri="{FF2B5EF4-FFF2-40B4-BE49-F238E27FC236}">
                <a16:creationId xmlns:a16="http://schemas.microsoft.com/office/drawing/2014/main" xmlns="" id="{B0104304-095E-490C-8DA0-308B7F7B0D5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8">
            <a:extLst>
              <a:ext uri="{FF2B5EF4-FFF2-40B4-BE49-F238E27FC236}">
                <a16:creationId xmlns:a16="http://schemas.microsoft.com/office/drawing/2014/main" xmlns="" id="{151A9BAF-E98A-419A-A618-4A7C46D4ABDD}"/>
              </a:ext>
            </a:extLst>
          </p:cNvPr>
          <p:cNvSpPr>
            <a:spLocks noGrp="1" noChangeArrowheads="1"/>
          </p:cNvSpPr>
          <p:nvPr>
            <p:ph type="sldNum" sz="quarter" idx="12"/>
          </p:nvPr>
        </p:nvSpPr>
        <p:spPr>
          <a:ln/>
        </p:spPr>
        <p:txBody>
          <a:bodyPr/>
          <a:lstStyle>
            <a:lvl1pPr>
              <a:defRPr/>
            </a:lvl1pPr>
          </a:lstStyle>
          <a:p>
            <a:pPr>
              <a:defRPr/>
            </a:pPr>
            <a:fld id="{01366D11-A80A-4CB6-8C4D-EFD17FA06345}" type="slidenum">
              <a:rPr lang="cs-CZ" altLang="cs-CZ"/>
              <a:pPr>
                <a:defRPr/>
              </a:pPr>
              <a:t>‹#›</a:t>
            </a:fld>
            <a:endParaRPr lang="cs-CZ" altLang="cs-CZ"/>
          </a:p>
        </p:txBody>
      </p:sp>
    </p:spTree>
    <p:extLst>
      <p:ext uri="{BB962C8B-B14F-4D97-AF65-F5344CB8AC3E}">
        <p14:creationId xmlns:p14="http://schemas.microsoft.com/office/powerpoint/2010/main" val="420272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F3052F47-BA1D-40D4-8012-6C29E6C2C80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7">
            <a:extLst>
              <a:ext uri="{FF2B5EF4-FFF2-40B4-BE49-F238E27FC236}">
                <a16:creationId xmlns:a16="http://schemas.microsoft.com/office/drawing/2014/main" xmlns="" id="{291E9830-D213-4EAF-A88A-7071E21DCA4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8">
            <a:extLst>
              <a:ext uri="{FF2B5EF4-FFF2-40B4-BE49-F238E27FC236}">
                <a16:creationId xmlns:a16="http://schemas.microsoft.com/office/drawing/2014/main" xmlns="" id="{435B4AD6-26C6-41DF-BBB3-8CB42915A994}"/>
              </a:ext>
            </a:extLst>
          </p:cNvPr>
          <p:cNvSpPr>
            <a:spLocks noGrp="1" noChangeArrowheads="1"/>
          </p:cNvSpPr>
          <p:nvPr>
            <p:ph type="sldNum" sz="quarter" idx="12"/>
          </p:nvPr>
        </p:nvSpPr>
        <p:spPr>
          <a:ln/>
        </p:spPr>
        <p:txBody>
          <a:bodyPr/>
          <a:lstStyle>
            <a:lvl1pPr>
              <a:defRPr/>
            </a:lvl1pPr>
          </a:lstStyle>
          <a:p>
            <a:pPr>
              <a:defRPr/>
            </a:pPr>
            <a:fld id="{6D252801-93DA-4062-B6BB-A8F6D55FE3EA}" type="slidenum">
              <a:rPr lang="cs-CZ" altLang="cs-CZ"/>
              <a:pPr>
                <a:defRPr/>
              </a:pPr>
              <a:t>‹#›</a:t>
            </a:fld>
            <a:endParaRPr lang="cs-CZ" altLang="cs-CZ"/>
          </a:p>
        </p:txBody>
      </p:sp>
    </p:spTree>
    <p:extLst>
      <p:ext uri="{BB962C8B-B14F-4D97-AF65-F5344CB8AC3E}">
        <p14:creationId xmlns:p14="http://schemas.microsoft.com/office/powerpoint/2010/main" val="225806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6">
            <a:extLst>
              <a:ext uri="{FF2B5EF4-FFF2-40B4-BE49-F238E27FC236}">
                <a16:creationId xmlns:a16="http://schemas.microsoft.com/office/drawing/2014/main" xmlns="" id="{8ADD8AF8-E340-437D-A2BB-78866982C58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a16="http://schemas.microsoft.com/office/drawing/2014/main" xmlns="" id="{CB2835E9-B570-4F7E-8230-B6897E68684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a16="http://schemas.microsoft.com/office/drawing/2014/main" xmlns="" id="{0DEEA553-E865-4578-880E-337F810BB9D5}"/>
              </a:ext>
            </a:extLst>
          </p:cNvPr>
          <p:cNvSpPr>
            <a:spLocks noGrp="1" noChangeArrowheads="1"/>
          </p:cNvSpPr>
          <p:nvPr>
            <p:ph type="sldNum" sz="quarter" idx="12"/>
          </p:nvPr>
        </p:nvSpPr>
        <p:spPr>
          <a:ln/>
        </p:spPr>
        <p:txBody>
          <a:bodyPr/>
          <a:lstStyle>
            <a:lvl1pPr>
              <a:defRPr/>
            </a:lvl1pPr>
          </a:lstStyle>
          <a:p>
            <a:pPr>
              <a:defRPr/>
            </a:pPr>
            <a:fld id="{35687AA8-7E31-42BD-B0EA-EC45320DAD5D}" type="slidenum">
              <a:rPr lang="cs-CZ" altLang="cs-CZ"/>
              <a:pPr>
                <a:defRPr/>
              </a:pPr>
              <a:t>‹#›</a:t>
            </a:fld>
            <a:endParaRPr lang="cs-CZ" altLang="cs-CZ"/>
          </a:p>
        </p:txBody>
      </p:sp>
    </p:spTree>
    <p:extLst>
      <p:ext uri="{BB962C8B-B14F-4D97-AF65-F5344CB8AC3E}">
        <p14:creationId xmlns:p14="http://schemas.microsoft.com/office/powerpoint/2010/main" val="984754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6">
            <a:extLst>
              <a:ext uri="{FF2B5EF4-FFF2-40B4-BE49-F238E27FC236}">
                <a16:creationId xmlns:a16="http://schemas.microsoft.com/office/drawing/2014/main" xmlns="" id="{6F73B18C-1066-45D1-A45E-61380219376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a16="http://schemas.microsoft.com/office/drawing/2014/main" xmlns="" id="{06317F34-4350-48AC-8F6B-D56F33CF007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a16="http://schemas.microsoft.com/office/drawing/2014/main" xmlns="" id="{04ED4270-2DF7-48CC-8F50-2CD07B4078C8}"/>
              </a:ext>
            </a:extLst>
          </p:cNvPr>
          <p:cNvSpPr>
            <a:spLocks noGrp="1" noChangeArrowheads="1"/>
          </p:cNvSpPr>
          <p:nvPr>
            <p:ph type="sldNum" sz="quarter" idx="12"/>
          </p:nvPr>
        </p:nvSpPr>
        <p:spPr>
          <a:ln/>
        </p:spPr>
        <p:txBody>
          <a:bodyPr/>
          <a:lstStyle>
            <a:lvl1pPr>
              <a:defRPr/>
            </a:lvl1pPr>
          </a:lstStyle>
          <a:p>
            <a:pPr>
              <a:defRPr/>
            </a:pPr>
            <a:fld id="{05A25E95-534E-4AB7-9CCD-5A6961156297}" type="slidenum">
              <a:rPr lang="cs-CZ" altLang="cs-CZ"/>
              <a:pPr>
                <a:defRPr/>
              </a:pPr>
              <a:t>‹#›</a:t>
            </a:fld>
            <a:endParaRPr lang="cs-CZ" altLang="cs-CZ"/>
          </a:p>
        </p:txBody>
      </p:sp>
    </p:spTree>
    <p:extLst>
      <p:ext uri="{BB962C8B-B14F-4D97-AF65-F5344CB8AC3E}">
        <p14:creationId xmlns:p14="http://schemas.microsoft.com/office/powerpoint/2010/main" val="136180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966B6D84-0841-4DEB-B54E-A3895E88365B}"/>
              </a:ext>
            </a:extLst>
          </p:cNvPr>
          <p:cNvGrpSpPr>
            <a:grpSpLocks/>
          </p:cNvGrpSpPr>
          <p:nvPr/>
        </p:nvGrpSpPr>
        <p:grpSpPr bwMode="auto">
          <a:xfrm>
            <a:off x="0" y="1588"/>
            <a:ext cx="9132888" cy="6845300"/>
            <a:chOff x="0" y="1"/>
            <a:chExt cx="5753" cy="4312"/>
          </a:xfrm>
        </p:grpSpPr>
        <p:sp>
          <p:nvSpPr>
            <p:cNvPr id="8195" name="Freeform 3">
              <a:extLst>
                <a:ext uri="{FF2B5EF4-FFF2-40B4-BE49-F238E27FC236}">
                  <a16:creationId xmlns:a16="http://schemas.microsoft.com/office/drawing/2014/main" xmlns="" id="{9E1F9672-C049-45DE-9D15-9BFB83F4B26C}"/>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cs-CZ"/>
            </a:p>
          </p:txBody>
        </p:sp>
        <p:sp>
          <p:nvSpPr>
            <p:cNvPr id="1033" name="Arc 4">
              <a:extLst>
                <a:ext uri="{FF2B5EF4-FFF2-40B4-BE49-F238E27FC236}">
                  <a16:creationId xmlns:a16="http://schemas.microsoft.com/office/drawing/2014/main" xmlns="" id="{2065B153-94FE-4632-8040-44FF232C198A}"/>
                </a:ext>
              </a:extLst>
            </p:cNvPr>
            <p:cNvSpPr>
              <a:spLocks/>
            </p:cNvSpPr>
            <p:nvPr/>
          </p:nvSpPr>
          <p:spPr bwMode="auto">
            <a:xfrm>
              <a:off x="0" y="1"/>
              <a:ext cx="5298" cy="4312"/>
            </a:xfrm>
            <a:custGeom>
              <a:avLst/>
              <a:gdLst>
                <a:gd name="T0" fmla="*/ 0 w 21600"/>
                <a:gd name="T1" fmla="*/ 0 h 21600"/>
                <a:gd name="T2" fmla="*/ 5 w 21600"/>
                <a:gd name="T3" fmla="*/ 1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8197" name="Rectangle 5">
            <a:extLst>
              <a:ext uri="{FF2B5EF4-FFF2-40B4-BE49-F238E27FC236}">
                <a16:creationId xmlns:a16="http://schemas.microsoft.com/office/drawing/2014/main" xmlns="" id="{AB393DEA-ED32-49F2-857A-C90557A6DF72}"/>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cs-CZ" altLang="cs-CZ"/>
              <a:t>Klepnutím lze upravit styl předlohy nadpisů.</a:t>
            </a:r>
          </a:p>
        </p:txBody>
      </p:sp>
      <p:sp>
        <p:nvSpPr>
          <p:cNvPr id="8198" name="Rectangle 6">
            <a:extLst>
              <a:ext uri="{FF2B5EF4-FFF2-40B4-BE49-F238E27FC236}">
                <a16:creationId xmlns:a16="http://schemas.microsoft.com/office/drawing/2014/main" xmlns="" id="{247CFCC6-6DFA-455D-808B-43D8E43C458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lvl1pPr>
          </a:lstStyle>
          <a:p>
            <a:pPr>
              <a:defRPr/>
            </a:pPr>
            <a:endParaRPr lang="cs-CZ" altLang="cs-CZ"/>
          </a:p>
        </p:txBody>
      </p:sp>
      <p:sp>
        <p:nvSpPr>
          <p:cNvPr id="8199" name="Rectangle 7">
            <a:extLst>
              <a:ext uri="{FF2B5EF4-FFF2-40B4-BE49-F238E27FC236}">
                <a16:creationId xmlns:a16="http://schemas.microsoft.com/office/drawing/2014/main" xmlns="" id="{FF64C302-1DB5-4CFB-8B23-9A91B2AB187F}"/>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a:lvl1pPr>
          </a:lstStyle>
          <a:p>
            <a:pPr>
              <a:defRPr/>
            </a:pPr>
            <a:endParaRPr lang="cs-CZ" altLang="cs-CZ"/>
          </a:p>
        </p:txBody>
      </p:sp>
      <p:sp>
        <p:nvSpPr>
          <p:cNvPr id="8200" name="Rectangle 8">
            <a:extLst>
              <a:ext uri="{FF2B5EF4-FFF2-40B4-BE49-F238E27FC236}">
                <a16:creationId xmlns:a16="http://schemas.microsoft.com/office/drawing/2014/main" xmlns="" id="{2E0E0F6A-55D8-4243-8DA9-DF0102D489A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C532445F-F6BD-4D66-A945-37C169564D78}" type="slidenum">
              <a:rPr lang="cs-CZ" altLang="cs-CZ"/>
              <a:pPr>
                <a:defRPr/>
              </a:pPr>
              <a:t>‹#›</a:t>
            </a:fld>
            <a:endParaRPr lang="cs-CZ" altLang="cs-CZ"/>
          </a:p>
        </p:txBody>
      </p:sp>
      <p:sp>
        <p:nvSpPr>
          <p:cNvPr id="1031" name="Rectangle 9">
            <a:extLst>
              <a:ext uri="{FF2B5EF4-FFF2-40B4-BE49-F238E27FC236}">
                <a16:creationId xmlns:a16="http://schemas.microsoft.com/office/drawing/2014/main" xmlns="" id="{27AB0EB5-4DFC-46D7-B7DA-DD9BE5BA21E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Tree>
  </p:cSld>
  <p:clrMap bg1="dk2" tx1="lt1" bg2="dk1" tx2="lt2" accent1="accent1" accent2="accent2" accent3="accent3" accent4="accent4" accent5="accent5" accent6="accent6" hlink="hlink" folHlink="folHlink"/>
  <p:sldLayoutIdLst>
    <p:sldLayoutId id="2147483769"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2/21/Devils_Hole_6.jp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hyperlink" Target="http://www.arkive.org/media/67/67CDA9E9-A482-45B8-8405-82FF09AC9F92/Presentation.Large/photo.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zahradnictvi-spomysl.cz/jinan-dvoulalocny-golden-globe/" TargetMode="External"/><Relationship Id="rId7" Type="http://schemas.openxmlformats.org/officeDocument/2006/relationships/hyperlink" Target="http://itras.cz/sumava/galerie/1421/" TargetMode="Externa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s://botany.cz/cs/campanula-gelida/" TargetMode="Externa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novinky.cz/koktejl/457769-vedci-nasli-zpusob-jak-ozivit-vyhynuleho-vakovlka-tasmanskeho.html" TargetMode="Externa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hyperlink" Target="https://cs.wikipedia.org/wiki/Kor%C3%BD%C5%A1i" TargetMode="External"/><Relationship Id="rId13" Type="http://schemas.openxmlformats.org/officeDocument/2006/relationships/hyperlink" Target="https://cs.wikipedia.org/w/index.php?title=Ok%C3%A1%C4%8D_sudetsk%C3%BD&amp;action=edit&amp;redlink=1" TargetMode="External"/><Relationship Id="rId18" Type="http://schemas.openxmlformats.org/officeDocument/2006/relationships/hyperlink" Target="https://cs.wikipedia.org/w/index.php?title=Sk%C3%A1lovka&amp;action=edit&amp;redlink=1" TargetMode="External"/><Relationship Id="rId26" Type="http://schemas.openxmlformats.org/officeDocument/2006/relationships/hyperlink" Target="https://cs.wikipedia.org/wiki/St%C5%99edn%C3%AD_%C4%8Cechy" TargetMode="External"/><Relationship Id="rId3" Type="http://schemas.openxmlformats.org/officeDocument/2006/relationships/hyperlink" Target="https://cs.wikipedia.org/wiki/Mot%C3%BDli" TargetMode="External"/><Relationship Id="rId21" Type="http://schemas.openxmlformats.org/officeDocument/2006/relationships/hyperlink" Target="https://cs.wikipedia.org/wiki/Ran%C3%A1_(%C4%8Cesk%C3%A9_st%C5%99edoho%C5%99%C3%AD)" TargetMode="External"/><Relationship Id="rId7" Type="http://schemas.openxmlformats.org/officeDocument/2006/relationships/hyperlink" Target="https://cs.wikipedia.org/wiki/Chr%C3%A1n%C4%9Bn%C3%A1_krajinn%C3%A1_oblast_Labsk%C3%A9_p%C3%ADskovce" TargetMode="External"/><Relationship Id="rId12" Type="http://schemas.openxmlformats.org/officeDocument/2006/relationships/hyperlink" Target="https://cs.wikipedia.org/wiki/Oh%C5%99e" TargetMode="External"/><Relationship Id="rId17" Type="http://schemas.openxmlformats.org/officeDocument/2006/relationships/hyperlink" Target="https://cs.wikipedia.org/wiki/%C4%8Cesk%C3%A9_st%C5%99edoho%C5%99%C3%AD" TargetMode="External"/><Relationship Id="rId25" Type="http://schemas.openxmlformats.org/officeDocument/2006/relationships/hyperlink" Target="https://cs.wikipedia.org/wiki/Praha" TargetMode="External"/><Relationship Id="rId2" Type="http://schemas.openxmlformats.org/officeDocument/2006/relationships/hyperlink" Target="https://cs.wikipedia.org/w/index.php?title=Hu%C5%88atec_%C5%BElutop%C3%A1s%C3%BD&amp;action=edit&amp;redlink=1" TargetMode="External"/><Relationship Id="rId16" Type="http://schemas.openxmlformats.org/officeDocument/2006/relationships/hyperlink" Target="https://cs.wikipedia.org/wiki/Chr%C3%A1n%C4%9Bn%C3%A1_krajinn%C3%A1_oblast_Jesen%C3%ADky" TargetMode="External"/><Relationship Id="rId20" Type="http://schemas.openxmlformats.org/officeDocument/2006/relationships/hyperlink" Target="https://cs.wikipedia.org/wiki/St%C5%99evl%C3%ADk" TargetMode="External"/><Relationship Id="rId29" Type="http://schemas.openxmlformats.org/officeDocument/2006/relationships/hyperlink" Target="https://cs.wikipedia.org/wiki/R%C3%BDchory_(h%C5%99eben)" TargetMode="External"/><Relationship Id="rId1" Type="http://schemas.openxmlformats.org/officeDocument/2006/relationships/slideLayout" Target="../slideLayouts/slideLayout7.xml"/><Relationship Id="rId6" Type="http://schemas.openxmlformats.org/officeDocument/2006/relationships/hyperlink" Target="https://cs.wikipedia.org/wiki/Kobylky" TargetMode="External"/><Relationship Id="rId11" Type="http://schemas.openxmlformats.org/officeDocument/2006/relationships/hyperlink" Target="https://cs.wikipedia.org/wiki/%C5%BDatec" TargetMode="External"/><Relationship Id="rId24" Type="http://schemas.openxmlformats.org/officeDocument/2006/relationships/hyperlink" Target="https://cs.wikipedia.org/wiki/V%C3%A1le%C4%8Dek_%C4%8Desk%C3%BD" TargetMode="External"/><Relationship Id="rId5" Type="http://schemas.openxmlformats.org/officeDocument/2006/relationships/hyperlink" Target="https://cs.wikipedia.org/wiki/Jepice_krkono%C5%A1sk%C3%A1" TargetMode="External"/><Relationship Id="rId15" Type="http://schemas.openxmlformats.org/officeDocument/2006/relationships/hyperlink" Target="https://cs.wikipedia.org/wiki/Ok%C3%A1%C4%8D_horsk%C3%BD" TargetMode="External"/><Relationship Id="rId23" Type="http://schemas.openxmlformats.org/officeDocument/2006/relationships/hyperlink" Target="https://cs.wikipedia.org/wiki/Obl%C3%ADk_(%C4%8Cesk%C3%A9_st%C5%99edoho%C5%99%C3%AD)" TargetMode="External"/><Relationship Id="rId28" Type="http://schemas.openxmlformats.org/officeDocument/2006/relationships/hyperlink" Target="https://cs.wikipedia.org/w/index.php?title=V%C5%99etenovka_utajen%C3%A1&amp;action=edit&amp;redlink=1" TargetMode="External"/><Relationship Id="rId10" Type="http://schemas.openxmlformats.org/officeDocument/2006/relationships/hyperlink" Target="https://cs.wikipedia.org/wiki/My%C5%A1ice_malook%C3%A1" TargetMode="External"/><Relationship Id="rId19" Type="http://schemas.openxmlformats.org/officeDocument/2006/relationships/hyperlink" Target="https://cs.wikipedia.org/wiki/Pavouci" TargetMode="External"/><Relationship Id="rId4" Type="http://schemas.openxmlformats.org/officeDocument/2006/relationships/hyperlink" Target="https://cs.wikipedia.org/wiki/Krkono%C5%A1e" TargetMode="External"/><Relationship Id="rId9" Type="http://schemas.openxmlformats.org/officeDocument/2006/relationships/hyperlink" Target="https://cs.wikipedia.org/wiki/Chr%C3%A1n%C4%9Bn%C3%A1_krajinn%C3%A1_oblast_Litovelsk%C3%A9_Pomorav%C3%AD" TargetMode="External"/><Relationship Id="rId14" Type="http://schemas.openxmlformats.org/officeDocument/2006/relationships/hyperlink" Target="https://cs.wikipedia.org/wiki/Hrub%C3%BD_Jesen%C3%ADk" TargetMode="External"/><Relationship Id="rId22" Type="http://schemas.openxmlformats.org/officeDocument/2006/relationships/hyperlink" Target="https://cs.wikipedia.org/wiki/Mil%C3%A1_(p%C5%99%C3%ADrodn%C3%AD_rezervace)" TargetMode="External"/><Relationship Id="rId27" Type="http://schemas.openxmlformats.org/officeDocument/2006/relationships/hyperlink" Target="https://cs.wikipedia.org/w/index.php?title=V%C5%99etenovka_krkono%C5%A1sk%C3%A1&amp;action=edit&amp;redlink=1"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71DB991E-AD5E-475B-A91A-D6D58E87814F}"/>
              </a:ext>
            </a:extLst>
          </p:cNvPr>
          <p:cNvSpPr>
            <a:spLocks noGrp="1" noChangeArrowheads="1"/>
          </p:cNvSpPr>
          <p:nvPr>
            <p:ph type="ctrTitle"/>
          </p:nvPr>
        </p:nvSpPr>
        <p:spPr>
          <a:xfrm>
            <a:off x="-304130" y="587144"/>
            <a:ext cx="9320213" cy="1143000"/>
          </a:xfrm>
        </p:spPr>
        <p:txBody>
          <a:bodyPr/>
          <a:lstStyle/>
          <a:p>
            <a:pPr eaLnBrk="1" hangingPunct="1">
              <a:defRPr/>
            </a:pPr>
            <a:r>
              <a:rPr lang="cs-CZ" altLang="cs-CZ" sz="4800" b="1" dirty="0">
                <a:solidFill>
                  <a:srgbClr val="FF0000"/>
                </a:solidFill>
                <a:effectLst>
                  <a:outerShdw blurRad="38100" dist="38100" dir="2700000" algn="tl">
                    <a:srgbClr val="000000">
                      <a:alpha val="43137"/>
                    </a:srgbClr>
                  </a:outerShdw>
                </a:effectLst>
              </a:rPr>
              <a:t>OCHRANA BIODIVERZITY II    </a:t>
            </a:r>
            <a:br>
              <a:rPr lang="cs-CZ" altLang="cs-CZ" sz="4800" b="1" dirty="0">
                <a:solidFill>
                  <a:srgbClr val="FF0000"/>
                </a:solidFill>
                <a:effectLst>
                  <a:outerShdw blurRad="38100" dist="38100" dir="2700000" algn="tl">
                    <a:srgbClr val="000000">
                      <a:alpha val="43137"/>
                    </a:srgbClr>
                  </a:outerShdw>
                </a:effectLst>
              </a:rPr>
            </a:br>
            <a:r>
              <a:rPr lang="cs-CZ" altLang="cs-CZ" sz="4800" b="1" dirty="0">
                <a:solidFill>
                  <a:srgbClr val="FF0000"/>
                </a:solidFill>
                <a:effectLst>
                  <a:outerShdw blurRad="38100" dist="38100" dir="2700000" algn="tl">
                    <a:srgbClr val="000000">
                      <a:alpha val="43137"/>
                    </a:srgbClr>
                  </a:outerShdw>
                </a:effectLst>
              </a:rPr>
              <a:t>                        </a:t>
            </a:r>
          </a:p>
        </p:txBody>
      </p:sp>
      <p:pic>
        <p:nvPicPr>
          <p:cNvPr id="3" name="Obrázek 2" descr="Obsah obrázku pták, zvíře, strom, exteriér&#10;&#10;Popis byl vytvořen automaticky">
            <a:extLst>
              <a:ext uri="{FF2B5EF4-FFF2-40B4-BE49-F238E27FC236}">
                <a16:creationId xmlns:a16="http://schemas.microsoft.com/office/drawing/2014/main" xmlns="" id="{2916D3E6-60DF-4C6C-BD55-7F23B675B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212976"/>
            <a:ext cx="4442082" cy="3331561"/>
          </a:xfrm>
          <a:prstGeom prst="rect">
            <a:avLst/>
          </a:prstGeom>
        </p:spPr>
      </p:pic>
      <p:pic>
        <p:nvPicPr>
          <p:cNvPr id="5" name="Obrázek 4" descr="Obsah obrázku tráva, strom, květina, dort&#10;&#10;Popis byl vytvořen automaticky">
            <a:extLst>
              <a:ext uri="{FF2B5EF4-FFF2-40B4-BE49-F238E27FC236}">
                <a16:creationId xmlns:a16="http://schemas.microsoft.com/office/drawing/2014/main" xmlns="" id="{5EBD1498-F9CB-4C60-A216-548E86362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264196"/>
            <a:ext cx="3873906" cy="3331560"/>
          </a:xfrm>
          <a:prstGeom prst="rect">
            <a:avLst/>
          </a:prstGeom>
        </p:spPr>
      </p:pic>
      <p:sp>
        <p:nvSpPr>
          <p:cNvPr id="6" name="Obdélník 5">
            <a:extLst>
              <a:ext uri="{FF2B5EF4-FFF2-40B4-BE49-F238E27FC236}">
                <a16:creationId xmlns:a16="http://schemas.microsoft.com/office/drawing/2014/main" xmlns="" id="{D464CA3C-4A1A-40A0-9B0F-25D18812BB49}"/>
              </a:ext>
            </a:extLst>
          </p:cNvPr>
          <p:cNvSpPr/>
          <p:nvPr/>
        </p:nvSpPr>
        <p:spPr>
          <a:xfrm>
            <a:off x="5608212" y="4806861"/>
            <a:ext cx="4572000" cy="215444"/>
          </a:xfrm>
          <a:prstGeom prst="rect">
            <a:avLst/>
          </a:prstGeom>
        </p:spPr>
        <p:txBody>
          <a:bodyPr>
            <a:spAutoFit/>
          </a:bodyPr>
          <a:lstStyle/>
          <a:p>
            <a:r>
              <a:rPr lang="cs-CZ" sz="800" dirty="0">
                <a:solidFill>
                  <a:schemeClr val="bg2"/>
                </a:solidFill>
              </a:rPr>
              <a:t>https://oruzinsky.blog.sme.sk/c/148970/Biodiverzita.html</a:t>
            </a:r>
          </a:p>
        </p:txBody>
      </p:sp>
      <p:sp>
        <p:nvSpPr>
          <p:cNvPr id="7" name="Obdélník 6">
            <a:extLst>
              <a:ext uri="{FF2B5EF4-FFF2-40B4-BE49-F238E27FC236}">
                <a16:creationId xmlns:a16="http://schemas.microsoft.com/office/drawing/2014/main" xmlns="" id="{C7F0F54C-C3F1-48E3-B849-3176F4824BCF}"/>
              </a:ext>
            </a:extLst>
          </p:cNvPr>
          <p:cNvSpPr/>
          <p:nvPr/>
        </p:nvSpPr>
        <p:spPr>
          <a:xfrm>
            <a:off x="323528" y="6642556"/>
            <a:ext cx="1406154" cy="215444"/>
          </a:xfrm>
          <a:prstGeom prst="rect">
            <a:avLst/>
          </a:prstGeom>
        </p:spPr>
        <p:txBody>
          <a:bodyPr wrap="none">
            <a:spAutoFit/>
          </a:bodyPr>
          <a:lstStyle/>
          <a:p>
            <a:r>
              <a:rPr lang="cs-CZ" sz="800" dirty="0">
                <a:solidFill>
                  <a:schemeClr val="bg2"/>
                </a:solidFill>
              </a:rPr>
              <a:t>https://arnika.org/biodiverzita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xmlns="" id="{DC48452A-8A51-4C67-AC8C-0F9963196B0E}"/>
              </a:ext>
            </a:extLst>
          </p:cNvPr>
          <p:cNvSpPr txBox="1">
            <a:spLocks noChangeArrowheads="1"/>
          </p:cNvSpPr>
          <p:nvPr/>
        </p:nvSpPr>
        <p:spPr bwMode="auto">
          <a:xfrm>
            <a:off x="376238" y="136525"/>
            <a:ext cx="8299450" cy="1374775"/>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Druh je ohrožen když:</a:t>
            </a:r>
          </a:p>
          <a:p>
            <a:pPr eaLnBrk="1" hangingPunct="1">
              <a:spcBef>
                <a:spcPct val="0"/>
              </a:spcBef>
              <a:buClr>
                <a:srgbClr val="000000"/>
              </a:buClr>
              <a:buSzPct val="100000"/>
              <a:buFont typeface="Times New Roman" panose="02020603050405020304" pitchFamily="18" charset="0"/>
              <a:buNone/>
            </a:pPr>
            <a:endParaRPr lang="cs-CZ" altLang="cs-CZ" sz="2400" b="1">
              <a:solidFill>
                <a:srgbClr val="000000"/>
              </a:solidFill>
            </a:endParaRPr>
          </a:p>
          <a:p>
            <a:pPr eaLnBrk="1" hangingPunct="1">
              <a:spcBef>
                <a:spcPct val="0"/>
              </a:spcBef>
              <a:buClr>
                <a:srgbClr val="000000"/>
              </a:buClr>
              <a:buSzPct val="100000"/>
              <a:buFont typeface="Times New Roman" panose="02020603050405020304" pitchFamily="18" charset="0"/>
              <a:buChar char="-"/>
            </a:pPr>
            <a:r>
              <a:rPr lang="cs-CZ" altLang="cs-CZ" sz="1800" b="1">
                <a:solidFill>
                  <a:srgbClr val="000000"/>
                </a:solidFill>
              </a:rPr>
              <a:t>je vzácný, i když má rozlehlé území výskytu, a je na některých místech hojný,</a:t>
            </a:r>
          </a:p>
          <a:p>
            <a:pPr eaLnBrk="1" hangingPunct="1">
              <a:spcBef>
                <a:spcPct val="0"/>
              </a:spcBef>
              <a:buClrTx/>
              <a:buSzTx/>
              <a:buFontTx/>
              <a:buNone/>
            </a:pPr>
            <a:r>
              <a:rPr lang="cs-CZ" altLang="cs-CZ" sz="1800" b="1">
                <a:solidFill>
                  <a:srgbClr val="000000"/>
                </a:solidFill>
              </a:rPr>
              <a:t>ale je specializován na vzácně se vyskytující prostředí</a:t>
            </a:r>
          </a:p>
        </p:txBody>
      </p:sp>
      <p:sp>
        <p:nvSpPr>
          <p:cNvPr id="22531" name="Text Box 3">
            <a:extLst>
              <a:ext uri="{FF2B5EF4-FFF2-40B4-BE49-F238E27FC236}">
                <a16:creationId xmlns:a16="http://schemas.microsoft.com/office/drawing/2014/main" xmlns="" id="{5E4AA59A-9EA2-4C98-8388-2ECA5ADD3B1B}"/>
              </a:ext>
            </a:extLst>
          </p:cNvPr>
          <p:cNvSpPr txBox="1">
            <a:spLocks noChangeArrowheads="1"/>
          </p:cNvSpPr>
          <p:nvPr/>
        </p:nvSpPr>
        <p:spPr bwMode="auto">
          <a:xfrm>
            <a:off x="6519863" y="1700213"/>
            <a:ext cx="22431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Strakapoud kokardový </a:t>
            </a:r>
          </a:p>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a:t>
            </a:r>
            <a:r>
              <a:rPr lang="cs-CZ" altLang="cs-CZ" sz="1600" b="1" i="1">
                <a:solidFill>
                  <a:srgbClr val="000000"/>
                </a:solidFill>
              </a:rPr>
              <a:t>Picoides borealis</a:t>
            </a:r>
            <a:r>
              <a:rPr lang="cs-CZ" altLang="cs-CZ" sz="1600" b="1">
                <a:solidFill>
                  <a:srgbClr val="000000"/>
                </a:solidFill>
              </a:rPr>
              <a:t>)</a:t>
            </a:r>
          </a:p>
        </p:txBody>
      </p:sp>
      <p:sp>
        <p:nvSpPr>
          <p:cNvPr id="22532" name="Text Box 4">
            <a:extLst>
              <a:ext uri="{FF2B5EF4-FFF2-40B4-BE49-F238E27FC236}">
                <a16:creationId xmlns:a16="http://schemas.microsoft.com/office/drawing/2014/main" xmlns="" id="{8AA118C8-1DB5-4DC5-BC6D-F9D46887F99C}"/>
              </a:ext>
            </a:extLst>
          </p:cNvPr>
          <p:cNvSpPr txBox="1">
            <a:spLocks noChangeArrowheads="1"/>
          </p:cNvSpPr>
          <p:nvPr/>
        </p:nvSpPr>
        <p:spPr bwMode="auto">
          <a:xfrm>
            <a:off x="6443663" y="2492375"/>
            <a:ext cx="248443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400">
                <a:solidFill>
                  <a:srgbClr val="000000"/>
                </a:solidFill>
              </a:rPr>
              <a:t>Žije minimálně v 80 let starých borových lesích  </a:t>
            </a:r>
          </a:p>
        </p:txBody>
      </p:sp>
      <p:pic>
        <p:nvPicPr>
          <p:cNvPr id="22533" name="Picture 5">
            <a:extLst>
              <a:ext uri="{FF2B5EF4-FFF2-40B4-BE49-F238E27FC236}">
                <a16:creationId xmlns:a16="http://schemas.microsoft.com/office/drawing/2014/main" xmlns="" id="{03C289BB-DD78-4623-9021-1EF116941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3265488" cy="489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6">
            <a:extLst>
              <a:ext uri="{FF2B5EF4-FFF2-40B4-BE49-F238E27FC236}">
                <a16:creationId xmlns:a16="http://schemas.microsoft.com/office/drawing/2014/main" xmlns="" id="{1D260CF8-C902-40B9-9A38-4751CD5C2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557338"/>
            <a:ext cx="2503488" cy="4824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xmlns="" id="{319D0C71-11F6-4EE3-83B2-70073E426E87}"/>
              </a:ext>
            </a:extLst>
          </p:cNvPr>
          <p:cNvSpPr txBox="1">
            <a:spLocks noChangeArrowheads="1"/>
          </p:cNvSpPr>
          <p:nvPr/>
        </p:nvSpPr>
        <p:spPr bwMode="auto">
          <a:xfrm>
            <a:off x="376238" y="136525"/>
            <a:ext cx="8299450" cy="1100138"/>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Druh je ohrožen když:</a:t>
            </a:r>
          </a:p>
          <a:p>
            <a:pPr eaLnBrk="1" hangingPunct="1">
              <a:spcBef>
                <a:spcPct val="0"/>
              </a:spcBef>
              <a:buClr>
                <a:srgbClr val="000000"/>
              </a:buClr>
              <a:buSzPct val="100000"/>
              <a:buFont typeface="Times New Roman" panose="02020603050405020304" pitchFamily="18" charset="0"/>
              <a:buNone/>
            </a:pPr>
            <a:endParaRPr lang="cs-CZ" altLang="cs-CZ" sz="2400" b="1">
              <a:solidFill>
                <a:srgbClr val="000000"/>
              </a:solidFill>
            </a:endParaRPr>
          </a:p>
          <a:p>
            <a:pPr eaLnBrk="1" hangingPunct="1">
              <a:spcBef>
                <a:spcPct val="0"/>
              </a:spcBef>
              <a:buClr>
                <a:srgbClr val="000000"/>
              </a:buClr>
              <a:buSzPct val="100000"/>
              <a:buFont typeface="Times New Roman" panose="02020603050405020304" pitchFamily="18" charset="0"/>
              <a:buChar char="-"/>
            </a:pPr>
            <a:r>
              <a:rPr lang="cs-CZ" altLang="cs-CZ" sz="1800" b="1">
                <a:solidFill>
                  <a:srgbClr val="000000"/>
                </a:solidFill>
              </a:rPr>
              <a:t> se vyskytuje na jediném a extrémně malém území</a:t>
            </a:r>
          </a:p>
        </p:txBody>
      </p:sp>
      <p:sp>
        <p:nvSpPr>
          <p:cNvPr id="24579" name="Text Box 3">
            <a:extLst>
              <a:ext uri="{FF2B5EF4-FFF2-40B4-BE49-F238E27FC236}">
                <a16:creationId xmlns:a16="http://schemas.microsoft.com/office/drawing/2014/main" xmlns="" id="{E20C1D3A-E3ED-4EEB-8705-87AFC26B1431}"/>
              </a:ext>
            </a:extLst>
          </p:cNvPr>
          <p:cNvSpPr txBox="1">
            <a:spLocks noChangeArrowheads="1"/>
          </p:cNvSpPr>
          <p:nvPr/>
        </p:nvSpPr>
        <p:spPr bwMode="auto">
          <a:xfrm>
            <a:off x="546100" y="1989138"/>
            <a:ext cx="37226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i="1">
                <a:solidFill>
                  <a:srgbClr val="000000"/>
                </a:solidFill>
              </a:rPr>
              <a:t>Polposipus herculeaneus </a:t>
            </a:r>
            <a:r>
              <a:rPr lang="cs-CZ" altLang="cs-CZ" sz="1600" b="1">
                <a:solidFill>
                  <a:srgbClr val="000000"/>
                </a:solidFill>
              </a:rPr>
              <a:t>(Tenebrionidae)</a:t>
            </a:r>
          </a:p>
        </p:txBody>
      </p:sp>
      <p:pic>
        <p:nvPicPr>
          <p:cNvPr id="24580" name="Picture 4">
            <a:extLst>
              <a:ext uri="{FF2B5EF4-FFF2-40B4-BE49-F238E27FC236}">
                <a16:creationId xmlns:a16="http://schemas.microsoft.com/office/drawing/2014/main" xmlns="" id="{CC8CBBF8-86EC-4DE5-8DA2-C9F8A7BC5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20938"/>
            <a:ext cx="6191250" cy="413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a:extLst>
              <a:ext uri="{FF2B5EF4-FFF2-40B4-BE49-F238E27FC236}">
                <a16:creationId xmlns:a16="http://schemas.microsoft.com/office/drawing/2014/main" xmlns="" id="{F359C88F-3CC5-4EAC-BF95-DFAFCE4DA3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196975"/>
            <a:ext cx="3352800" cy="2236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Text Box 6">
            <a:extLst>
              <a:ext uri="{FF2B5EF4-FFF2-40B4-BE49-F238E27FC236}">
                <a16:creationId xmlns:a16="http://schemas.microsoft.com/office/drawing/2014/main" xmlns="" id="{30AA4D1C-3A29-4BB3-80C2-1EA45DA1F942}"/>
              </a:ext>
            </a:extLst>
          </p:cNvPr>
          <p:cNvSpPr txBox="1">
            <a:spLocks noChangeArrowheads="1"/>
          </p:cNvSpPr>
          <p:nvPr/>
        </p:nvSpPr>
        <p:spPr bwMode="auto">
          <a:xfrm>
            <a:off x="6638925" y="3571875"/>
            <a:ext cx="1989138"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400">
                <a:solidFill>
                  <a:srgbClr val="000000"/>
                </a:solidFill>
              </a:rPr>
              <a:t>Fregate Island, Seychelly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xmlns="" id="{232B9C51-72BC-47A7-982B-223D1AA9845C}"/>
              </a:ext>
            </a:extLst>
          </p:cNvPr>
          <p:cNvSpPr txBox="1">
            <a:spLocks noChangeArrowheads="1"/>
          </p:cNvSpPr>
          <p:nvPr/>
        </p:nvSpPr>
        <p:spPr bwMode="auto">
          <a:xfrm>
            <a:off x="376238" y="136525"/>
            <a:ext cx="8299450" cy="1100138"/>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Druh je ohrožen když:</a:t>
            </a:r>
          </a:p>
          <a:p>
            <a:pPr eaLnBrk="1" hangingPunct="1">
              <a:spcBef>
                <a:spcPct val="0"/>
              </a:spcBef>
              <a:buClr>
                <a:srgbClr val="000000"/>
              </a:buClr>
              <a:buSzPct val="100000"/>
              <a:buFont typeface="Times New Roman" panose="02020603050405020304" pitchFamily="18" charset="0"/>
              <a:buNone/>
            </a:pPr>
            <a:endParaRPr lang="cs-CZ" altLang="cs-CZ" sz="2400" b="1">
              <a:solidFill>
                <a:srgbClr val="000000"/>
              </a:solidFill>
            </a:endParaRPr>
          </a:p>
          <a:p>
            <a:pPr eaLnBrk="1" hangingPunct="1">
              <a:spcBef>
                <a:spcPct val="0"/>
              </a:spcBef>
              <a:buClr>
                <a:srgbClr val="000000"/>
              </a:buClr>
              <a:buSzPct val="100000"/>
              <a:buFont typeface="Times New Roman" panose="02020603050405020304" pitchFamily="18" charset="0"/>
              <a:buChar char="-"/>
            </a:pPr>
            <a:r>
              <a:rPr lang="cs-CZ" altLang="cs-CZ" sz="1800" b="1">
                <a:solidFill>
                  <a:srgbClr val="000000"/>
                </a:solidFill>
              </a:rPr>
              <a:t> se vyskytuje na jediném a extrémně malém území</a:t>
            </a:r>
          </a:p>
        </p:txBody>
      </p:sp>
      <p:sp>
        <p:nvSpPr>
          <p:cNvPr id="26627" name="Text Box 3">
            <a:extLst>
              <a:ext uri="{FF2B5EF4-FFF2-40B4-BE49-F238E27FC236}">
                <a16:creationId xmlns:a16="http://schemas.microsoft.com/office/drawing/2014/main" xmlns="" id="{655A283B-F6CA-4E60-A97F-0B1E2A05C028}"/>
              </a:ext>
            </a:extLst>
          </p:cNvPr>
          <p:cNvSpPr txBox="1">
            <a:spLocks noChangeArrowheads="1"/>
          </p:cNvSpPr>
          <p:nvPr/>
        </p:nvSpPr>
        <p:spPr bwMode="auto">
          <a:xfrm>
            <a:off x="546100" y="1989138"/>
            <a:ext cx="3016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i="1">
                <a:solidFill>
                  <a:srgbClr val="000000"/>
                </a:solidFill>
              </a:rPr>
              <a:t>Thermosphaeroma thermophilum</a:t>
            </a:r>
          </a:p>
        </p:txBody>
      </p:sp>
      <p:sp>
        <p:nvSpPr>
          <p:cNvPr id="26628" name="Text Box 4">
            <a:extLst>
              <a:ext uri="{FF2B5EF4-FFF2-40B4-BE49-F238E27FC236}">
                <a16:creationId xmlns:a16="http://schemas.microsoft.com/office/drawing/2014/main" xmlns="" id="{3C18C5B1-E98B-43AF-A10D-C2608BFFC3B9}"/>
              </a:ext>
            </a:extLst>
          </p:cNvPr>
          <p:cNvSpPr txBox="1">
            <a:spLocks noChangeArrowheads="1"/>
          </p:cNvSpPr>
          <p:nvPr/>
        </p:nvSpPr>
        <p:spPr bwMode="auto">
          <a:xfrm>
            <a:off x="7092950" y="692150"/>
            <a:ext cx="14843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400">
                <a:solidFill>
                  <a:srgbClr val="000000"/>
                </a:solidFill>
              </a:rPr>
              <a:t>Opuštěné lázně</a:t>
            </a:r>
          </a:p>
          <a:p>
            <a:pPr eaLnBrk="1" hangingPunct="1">
              <a:spcBef>
                <a:spcPct val="0"/>
              </a:spcBef>
              <a:buClr>
                <a:srgbClr val="000000"/>
              </a:buClr>
              <a:buSzPct val="100000"/>
              <a:buFont typeface="Times New Roman" panose="02020603050405020304" pitchFamily="18" charset="0"/>
              <a:buNone/>
            </a:pPr>
            <a:r>
              <a:rPr lang="cs-CZ" altLang="cs-CZ" sz="1400">
                <a:solidFill>
                  <a:srgbClr val="000000"/>
                </a:solidFill>
              </a:rPr>
              <a:t>v  Novém Mexiku</a:t>
            </a:r>
          </a:p>
        </p:txBody>
      </p:sp>
      <p:pic>
        <p:nvPicPr>
          <p:cNvPr id="26629" name="Picture 5">
            <a:extLst>
              <a:ext uri="{FF2B5EF4-FFF2-40B4-BE49-F238E27FC236}">
                <a16:creationId xmlns:a16="http://schemas.microsoft.com/office/drawing/2014/main" xmlns="" id="{FA6A652C-C6B3-4BC1-BEEE-152198C73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75"/>
            <a:ext cx="4176713" cy="417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6">
            <a:extLst>
              <a:ext uri="{FF2B5EF4-FFF2-40B4-BE49-F238E27FC236}">
                <a16:creationId xmlns:a16="http://schemas.microsoft.com/office/drawing/2014/main" xmlns="" id="{857CE905-75E9-4DEB-9F88-BB2305FF8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12875"/>
            <a:ext cx="4392613" cy="329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xmlns="" id="{AB2B490C-F3F2-4A0A-B609-F6F42F630CE8}"/>
              </a:ext>
            </a:extLst>
          </p:cNvPr>
          <p:cNvSpPr txBox="1">
            <a:spLocks noChangeArrowheads="1"/>
          </p:cNvSpPr>
          <p:nvPr/>
        </p:nvSpPr>
        <p:spPr bwMode="auto">
          <a:xfrm>
            <a:off x="376238" y="136525"/>
            <a:ext cx="8299450" cy="1100138"/>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Druh je ohrožen když:</a:t>
            </a:r>
          </a:p>
          <a:p>
            <a:pPr eaLnBrk="1" hangingPunct="1">
              <a:spcBef>
                <a:spcPct val="0"/>
              </a:spcBef>
              <a:buClr>
                <a:srgbClr val="000000"/>
              </a:buClr>
              <a:buSzPct val="100000"/>
              <a:buFont typeface="Times New Roman" panose="02020603050405020304" pitchFamily="18" charset="0"/>
              <a:buNone/>
            </a:pPr>
            <a:endParaRPr lang="cs-CZ" altLang="cs-CZ" sz="2400" b="1">
              <a:solidFill>
                <a:srgbClr val="000000"/>
              </a:solidFill>
            </a:endParaRPr>
          </a:p>
          <a:p>
            <a:pPr eaLnBrk="1" hangingPunct="1">
              <a:spcBef>
                <a:spcPct val="0"/>
              </a:spcBef>
              <a:buClr>
                <a:srgbClr val="000000"/>
              </a:buClr>
              <a:buSzPct val="100000"/>
              <a:buFont typeface="Times New Roman" panose="02020603050405020304" pitchFamily="18" charset="0"/>
              <a:buChar char="-"/>
            </a:pPr>
            <a:r>
              <a:rPr lang="cs-CZ" altLang="cs-CZ" sz="1800" b="1">
                <a:solidFill>
                  <a:srgbClr val="000000"/>
                </a:solidFill>
              </a:rPr>
              <a:t> se vyskytuje na jediném a extrémně malém území</a:t>
            </a:r>
          </a:p>
        </p:txBody>
      </p:sp>
      <p:sp>
        <p:nvSpPr>
          <p:cNvPr id="28675" name="Text Box 3">
            <a:extLst>
              <a:ext uri="{FF2B5EF4-FFF2-40B4-BE49-F238E27FC236}">
                <a16:creationId xmlns:a16="http://schemas.microsoft.com/office/drawing/2014/main" xmlns="" id="{CD037434-34C3-4655-A613-1E9071407E02}"/>
              </a:ext>
            </a:extLst>
          </p:cNvPr>
          <p:cNvSpPr txBox="1">
            <a:spLocks noChangeArrowheads="1"/>
          </p:cNvSpPr>
          <p:nvPr/>
        </p:nvSpPr>
        <p:spPr bwMode="auto">
          <a:xfrm>
            <a:off x="188913" y="1268413"/>
            <a:ext cx="5137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i="1">
                <a:solidFill>
                  <a:srgbClr val="000000"/>
                </a:solidFill>
              </a:rPr>
              <a:t>Cyprinodon diabolis, </a:t>
            </a:r>
            <a:r>
              <a:rPr lang="cs-CZ" altLang="cs-CZ" sz="1600" b="1">
                <a:solidFill>
                  <a:srgbClr val="000000"/>
                </a:solidFill>
              </a:rPr>
              <a:t>populace kolísá mezi 150-500 jedinci</a:t>
            </a:r>
          </a:p>
        </p:txBody>
      </p:sp>
      <p:sp>
        <p:nvSpPr>
          <p:cNvPr id="28676" name="Text Box 4">
            <a:extLst>
              <a:ext uri="{FF2B5EF4-FFF2-40B4-BE49-F238E27FC236}">
                <a16:creationId xmlns:a16="http://schemas.microsoft.com/office/drawing/2014/main" xmlns="" id="{93827A14-BC59-4CC5-BDF7-D07DC68D20A6}"/>
              </a:ext>
            </a:extLst>
          </p:cNvPr>
          <p:cNvSpPr txBox="1">
            <a:spLocks noChangeArrowheads="1"/>
          </p:cNvSpPr>
          <p:nvPr/>
        </p:nvSpPr>
        <p:spPr bwMode="auto">
          <a:xfrm>
            <a:off x="6516688" y="188913"/>
            <a:ext cx="18208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400">
                <a:solidFill>
                  <a:srgbClr val="000000"/>
                </a:solidFill>
              </a:rPr>
              <a:t>Devil´s Hole, Nevada, </a:t>
            </a:r>
          </a:p>
          <a:p>
            <a:pPr eaLnBrk="1" hangingPunct="1">
              <a:spcBef>
                <a:spcPct val="0"/>
              </a:spcBef>
              <a:buClr>
                <a:srgbClr val="000000"/>
              </a:buClr>
              <a:buSzPct val="100000"/>
              <a:buFont typeface="Times New Roman" panose="02020603050405020304" pitchFamily="18" charset="0"/>
              <a:buNone/>
            </a:pPr>
            <a:r>
              <a:rPr lang="cs-CZ" altLang="cs-CZ" sz="1400">
                <a:solidFill>
                  <a:srgbClr val="000000"/>
                </a:solidFill>
              </a:rPr>
              <a:t>Amargosa Desert</a:t>
            </a:r>
          </a:p>
        </p:txBody>
      </p:sp>
      <p:pic>
        <p:nvPicPr>
          <p:cNvPr id="28677" name="Picture 5">
            <a:hlinkClick r:id="rId3"/>
            <a:extLst>
              <a:ext uri="{FF2B5EF4-FFF2-40B4-BE49-F238E27FC236}">
                <a16:creationId xmlns:a16="http://schemas.microsoft.com/office/drawing/2014/main" xmlns="" id="{E619D7E4-EAB8-4A5E-A34B-5269DFA0F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692150"/>
            <a:ext cx="3319463"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8" name="Picture 6">
            <a:extLst>
              <a:ext uri="{FF2B5EF4-FFF2-40B4-BE49-F238E27FC236}">
                <a16:creationId xmlns:a16="http://schemas.microsoft.com/office/drawing/2014/main" xmlns="" id="{290590E4-A084-41C4-B82B-359A12650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0213"/>
            <a:ext cx="4897438" cy="280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a16="http://schemas.microsoft.com/office/drawing/2014/main" xmlns="" id="{2A0F32D3-8FDB-4D31-8137-479D67D21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708275"/>
            <a:ext cx="250031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hlinkClick r:id="rId3"/>
            <a:extLst>
              <a:ext uri="{FF2B5EF4-FFF2-40B4-BE49-F238E27FC236}">
                <a16:creationId xmlns:a16="http://schemas.microsoft.com/office/drawing/2014/main" xmlns="" id="{7FE61CED-445F-4789-A92B-2B75DA4C4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20713"/>
            <a:ext cx="8713788" cy="566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xmlns="" id="{149E5900-B751-40FD-BB76-56BD82A8730A}"/>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a16="http://schemas.microsoft.com/office/drawing/2014/main" xmlns="" id="{D3CC9DDD-DE77-4C24-8EE2-496361881081}"/>
              </a:ext>
            </a:extLst>
          </p:cNvPr>
          <p:cNvSpPr/>
          <p:nvPr/>
        </p:nvSpPr>
        <p:spPr>
          <a:xfrm>
            <a:off x="0" y="255588"/>
            <a:ext cx="8964488" cy="4339650"/>
          </a:xfrm>
          <a:prstGeom prst="rect">
            <a:avLst/>
          </a:prstGeom>
        </p:spPr>
        <p:txBody>
          <a:bodyPr wrap="square">
            <a:spAutoFit/>
          </a:bodyPr>
          <a:lstStyle/>
          <a:p>
            <a:pPr algn="just">
              <a:defRPr/>
            </a:pPr>
            <a:r>
              <a:rPr lang="cs-CZ" sz="3600" b="1" dirty="0">
                <a:solidFill>
                  <a:srgbClr val="000066"/>
                </a:solidFill>
                <a:latin typeface="+mj-lt"/>
              </a:rPr>
              <a:t>Jaké druhy chránit? </a:t>
            </a:r>
          </a:p>
          <a:p>
            <a:pPr algn="just">
              <a:defRPr/>
            </a:pPr>
            <a:endParaRPr lang="cs-CZ" sz="2800" b="1" dirty="0">
              <a:solidFill>
                <a:srgbClr val="000066"/>
              </a:solidFill>
              <a:latin typeface="+mj-lt"/>
            </a:endParaRPr>
          </a:p>
          <a:p>
            <a:pPr algn="just">
              <a:defRPr/>
            </a:pPr>
            <a:r>
              <a:rPr lang="cs-CZ" sz="2800" dirty="0">
                <a:solidFill>
                  <a:srgbClr val="000066"/>
                </a:solidFill>
                <a:latin typeface="+mj-lt"/>
              </a:rPr>
              <a:t>Při hodnocení významu druhů z hlediska ochrany přírody nehledíme na všechny druhy z naší lokality stejně. Je přirozené, že nás spíše budou zajímat druhy na danou oblast vázané nebo v ní vzácné než ty obecně běžné. Následující přehled (rozhodně ne úplný) slouží pro představu, z jakého úhlu pohledu se na ochranářský význam konkrétních druhů můžeme dívat.</a:t>
            </a:r>
          </a:p>
          <a:p>
            <a:pPr>
              <a:defRPr/>
            </a:pPr>
            <a:endParaRPr lang="cs-CZ" sz="1600" dirty="0">
              <a:solidFill>
                <a:srgbClr val="000066"/>
              </a:solidFill>
              <a:latin typeface="+mj-lt"/>
            </a:endParaRPr>
          </a:p>
        </p:txBody>
      </p:sp>
    </p:spTree>
    <p:extLst>
      <p:ext uri="{BB962C8B-B14F-4D97-AF65-F5344CB8AC3E}">
        <p14:creationId xmlns:p14="http://schemas.microsoft.com/office/powerpoint/2010/main" val="4053596361"/>
      </p:ext>
    </p:extLst>
  </p:cSld>
  <p:clrMapOvr>
    <a:masterClrMapping/>
  </p:clrMapOvr>
  <p:transition spd="med">
    <p:split/>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xmlns="" id="{149E5900-B751-40FD-BB76-56BD82A8730A}"/>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a16="http://schemas.microsoft.com/office/drawing/2014/main" xmlns="" id="{D3CC9DDD-DE77-4C24-8EE2-496361881081}"/>
              </a:ext>
            </a:extLst>
          </p:cNvPr>
          <p:cNvSpPr/>
          <p:nvPr/>
        </p:nvSpPr>
        <p:spPr>
          <a:xfrm>
            <a:off x="179388" y="255588"/>
            <a:ext cx="8640762" cy="5878532"/>
          </a:xfrm>
          <a:prstGeom prst="rect">
            <a:avLst/>
          </a:prstGeom>
        </p:spPr>
        <p:txBody>
          <a:bodyPr>
            <a:spAutoFit/>
          </a:bodyPr>
          <a:lstStyle/>
          <a:p>
            <a:pPr>
              <a:defRPr/>
            </a:pPr>
            <a:r>
              <a:rPr lang="cs-CZ" sz="2800" b="1" dirty="0">
                <a:solidFill>
                  <a:srgbClr val="000066"/>
                </a:solidFill>
                <a:latin typeface="+mj-lt"/>
              </a:rPr>
              <a:t>Jaké druhy chránit? </a:t>
            </a:r>
          </a:p>
          <a:p>
            <a:pPr>
              <a:defRPr/>
            </a:pPr>
            <a:endParaRPr lang="cs-CZ" sz="2000" b="1" dirty="0">
              <a:solidFill>
                <a:srgbClr val="000066"/>
              </a:solidFill>
              <a:latin typeface="+mj-lt"/>
            </a:endParaRPr>
          </a:p>
          <a:p>
            <a:pPr>
              <a:defRPr/>
            </a:pPr>
            <a:endParaRPr lang="cs-CZ" sz="1600" dirty="0">
              <a:solidFill>
                <a:srgbClr val="000066"/>
              </a:solidFill>
              <a:latin typeface="+mj-lt"/>
            </a:endParaRPr>
          </a:p>
          <a:p>
            <a:pPr algn="just">
              <a:defRPr/>
            </a:pPr>
            <a:r>
              <a:rPr lang="cs-CZ" dirty="0">
                <a:solidFill>
                  <a:srgbClr val="000066"/>
                </a:solidFill>
                <a:latin typeface="+mj-lt"/>
              </a:rPr>
              <a:t>• </a:t>
            </a:r>
            <a:r>
              <a:rPr lang="cs-CZ" b="1" dirty="0">
                <a:solidFill>
                  <a:srgbClr val="000066"/>
                </a:solidFill>
                <a:latin typeface="+mj-lt"/>
              </a:rPr>
              <a:t>Vzácné druhy </a:t>
            </a:r>
            <a:r>
              <a:rPr lang="cs-CZ" dirty="0">
                <a:solidFill>
                  <a:srgbClr val="000066"/>
                </a:solidFill>
                <a:latin typeface="+mj-lt"/>
              </a:rPr>
              <a:t>mohou být vzácné v celém svém areálu nebo jen v dané oblasti, v níž zrovna leží naše lokalita. Druh může být považován za vzácný, protože má například omezený areál, malé populace, těsné ekologické vazby na konkrétní podmínky prostředí (motýl vázaný na jedinou živnou rostlinu), byl zdecimován člověkem, nebo i kombinací více těchto faktorů dohromady.</a:t>
            </a:r>
          </a:p>
          <a:p>
            <a:pPr algn="just">
              <a:defRPr/>
            </a:pPr>
            <a:endParaRPr lang="cs-CZ" dirty="0">
              <a:solidFill>
                <a:srgbClr val="000066"/>
              </a:solidFill>
              <a:latin typeface="+mj-lt"/>
            </a:endParaRPr>
          </a:p>
          <a:p>
            <a:pPr algn="just">
              <a:defRPr/>
            </a:pPr>
            <a:r>
              <a:rPr lang="cs-CZ" dirty="0">
                <a:solidFill>
                  <a:srgbClr val="000066"/>
                </a:solidFill>
                <a:latin typeface="+mj-lt"/>
              </a:rPr>
              <a:t>Důležité je rozlišovat, zda je druh vzácný jen tam, kde to zrovna hodnotíme (např. v ČR), nebo i celosvětově, jestli je kromě svého omezeného areálu vzácný i nízkou početností jedinců (i druh s malým areálem může tvořit početné populace) a jestli rychle ubývá nebo je jeho rozšíření stálé.</a:t>
            </a:r>
          </a:p>
        </p:txBody>
      </p:sp>
    </p:spTree>
  </p:cSld>
  <p:clrMapOvr>
    <a:masterClrMapping/>
  </p:clrMapOvr>
  <p:transition spd="med">
    <p:split/>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Obdélník 1">
            <a:extLst>
              <a:ext uri="{FF2B5EF4-FFF2-40B4-BE49-F238E27FC236}">
                <a16:creationId xmlns:a16="http://schemas.microsoft.com/office/drawing/2014/main" xmlns="" id="{F51950F1-3D42-44C1-BC3B-491A2F8C4D54}"/>
              </a:ext>
            </a:extLst>
          </p:cNvPr>
          <p:cNvSpPr>
            <a:spLocks noChangeArrowheads="1"/>
          </p:cNvSpPr>
          <p:nvPr/>
        </p:nvSpPr>
        <p:spPr bwMode="auto">
          <a:xfrm>
            <a:off x="395288" y="476250"/>
            <a:ext cx="856932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1800" dirty="0">
                <a:solidFill>
                  <a:srgbClr val="000066"/>
                </a:solidFill>
                <a:latin typeface="Arial" panose="020B0604020202020204" pitchFamily="34" charset="0"/>
                <a:cs typeface="Arial" panose="020B0604020202020204" pitchFamily="34" charset="0"/>
              </a:rPr>
              <a:t>• </a:t>
            </a:r>
            <a:r>
              <a:rPr lang="cs-CZ" altLang="cs-CZ" sz="2800" b="1" dirty="0">
                <a:solidFill>
                  <a:srgbClr val="000066"/>
                </a:solidFill>
                <a:latin typeface="Arial" panose="020B0604020202020204" pitchFamily="34" charset="0"/>
                <a:cs typeface="Arial" panose="020B0604020202020204" pitchFamily="34" charset="0"/>
              </a:rPr>
              <a:t>Endemity </a:t>
            </a:r>
            <a:r>
              <a:rPr lang="cs-CZ" altLang="cs-CZ" sz="2800" dirty="0">
                <a:solidFill>
                  <a:srgbClr val="000066"/>
                </a:solidFill>
                <a:latin typeface="Arial" panose="020B0604020202020204" pitchFamily="34" charset="0"/>
                <a:cs typeface="Arial" panose="020B0604020202020204" pitchFamily="34" charset="0"/>
              </a:rPr>
              <a:t>jsou druhy s omezeným areálem výskytu (často na oblast, kde vznikly), </a:t>
            </a:r>
            <a:r>
              <a:rPr lang="cs-CZ" altLang="cs-CZ" sz="2800" b="1" dirty="0">
                <a:solidFill>
                  <a:srgbClr val="000066"/>
                </a:solidFill>
                <a:latin typeface="Arial" panose="020B0604020202020204" pitchFamily="34" charset="0"/>
                <a:cs typeface="Arial" panose="020B0604020202020204" pitchFamily="34" charset="0"/>
              </a:rPr>
              <a:t>relikty </a:t>
            </a:r>
            <a:r>
              <a:rPr lang="cs-CZ" altLang="cs-CZ" sz="2800" dirty="0">
                <a:solidFill>
                  <a:srgbClr val="000066"/>
                </a:solidFill>
                <a:latin typeface="Arial" panose="020B0604020202020204" pitchFamily="34" charset="0"/>
                <a:cs typeface="Arial" panose="020B0604020202020204" pitchFamily="34" charset="0"/>
              </a:rPr>
              <a:t>byly původně více rozšířené a jejich areál se vlivem změn prostředí zmenšil, takže se staly vzácnými.</a:t>
            </a:r>
          </a:p>
          <a:p>
            <a:pPr algn="just"/>
            <a:endParaRPr lang="cs-CZ" altLang="cs-CZ" sz="2800" dirty="0">
              <a:solidFill>
                <a:srgbClr val="000066"/>
              </a:solidFill>
              <a:latin typeface="Arial" panose="020B0604020202020204" pitchFamily="34" charset="0"/>
              <a:cs typeface="Arial" panose="020B0604020202020204" pitchFamily="34" charset="0"/>
            </a:endParaRPr>
          </a:p>
          <a:p>
            <a:pPr algn="just"/>
            <a:r>
              <a:rPr lang="cs-CZ" altLang="cs-CZ" sz="2800" dirty="0">
                <a:solidFill>
                  <a:srgbClr val="000066"/>
                </a:solidFill>
                <a:latin typeface="Arial" panose="020B0604020202020204" pitchFamily="34" charset="0"/>
                <a:cs typeface="Arial" panose="020B0604020202020204" pitchFamily="34" charset="0"/>
              </a:rPr>
              <a:t>Endemit tak může být zároveň i reliktem (jinan dvoulaločný zůstal z původního rozsáhlého areálu omezen na malou oblast Číny), ale také nemusí (druh na daném místě vznikl a nezvládl se rozšířit, například zvonek jesenický). Stejně tak ani relikt nemusí být nutně endemitem, vztahujeme-li jeho </a:t>
            </a:r>
            <a:r>
              <a:rPr lang="cs-CZ" altLang="cs-CZ" sz="2800" dirty="0" err="1">
                <a:solidFill>
                  <a:srgbClr val="000066"/>
                </a:solidFill>
                <a:latin typeface="Arial" panose="020B0604020202020204" pitchFamily="34" charset="0"/>
                <a:cs typeface="Arial" panose="020B0604020202020204" pitchFamily="34" charset="0"/>
              </a:rPr>
              <a:t>reliktnost</a:t>
            </a:r>
            <a:r>
              <a:rPr lang="cs-CZ" altLang="cs-CZ" sz="2800" dirty="0">
                <a:solidFill>
                  <a:srgbClr val="000066"/>
                </a:solidFill>
                <a:latin typeface="Arial" panose="020B0604020202020204" pitchFamily="34" charset="0"/>
                <a:cs typeface="Arial" panose="020B0604020202020204" pitchFamily="34" charset="0"/>
              </a:rPr>
              <a:t> pouze na část jeho areálu (šídlatka jezerní je na Šumavě reliktem z dob ledových, ale jinak je i dnes běžně rozšířená ve Skandinávii).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jinan dvoulaloÄnÃ½">
            <a:extLst>
              <a:ext uri="{FF2B5EF4-FFF2-40B4-BE49-F238E27FC236}">
                <a16:creationId xmlns:a16="http://schemas.microsoft.com/office/drawing/2014/main" xmlns="" id="{F2732E3C-2345-4211-A75B-B7F52BEED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13" y="140181"/>
            <a:ext cx="4355976" cy="326698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xmlns="" id="{1D1146FF-C1D2-458B-BC85-1D4BEC01DC3C}"/>
              </a:ext>
            </a:extLst>
          </p:cNvPr>
          <p:cNvSpPr/>
          <p:nvPr/>
        </p:nvSpPr>
        <p:spPr>
          <a:xfrm>
            <a:off x="5220072" y="332656"/>
            <a:ext cx="4572000" cy="215444"/>
          </a:xfrm>
          <a:prstGeom prst="rect">
            <a:avLst/>
          </a:prstGeom>
        </p:spPr>
        <p:txBody>
          <a:bodyPr>
            <a:spAutoFit/>
          </a:bodyPr>
          <a:lstStyle/>
          <a:p>
            <a:r>
              <a:rPr lang="cs-CZ" sz="800" dirty="0">
                <a:solidFill>
                  <a:schemeClr val="bg2"/>
                </a:solidFill>
                <a:hlinkClick r:id="rId3">
                  <a:extLst>
                    <a:ext uri="{A12FA001-AC4F-418D-AE19-62706E023703}">
                      <ahyp:hlinkClr xmlns:ahyp="http://schemas.microsoft.com/office/drawing/2018/hyperlinkcolor" xmlns="" val="tx"/>
                    </a:ext>
                  </a:extLst>
                </a:hlinkClick>
              </a:rPr>
              <a:t>https://www.zahradnictvi-spomysl.cz/jinan-dvoulalocny-golden-globe/</a:t>
            </a:r>
            <a:endParaRPr lang="cs-CZ" sz="800" dirty="0">
              <a:solidFill>
                <a:schemeClr val="bg2"/>
              </a:solidFill>
            </a:endParaRPr>
          </a:p>
        </p:txBody>
      </p:sp>
      <p:pic>
        <p:nvPicPr>
          <p:cNvPr id="5124" name="Picture 4" descr="VÃ½sledek obrÃ¡zku pro zvonek jesenickÃ½">
            <a:extLst>
              <a:ext uri="{FF2B5EF4-FFF2-40B4-BE49-F238E27FC236}">
                <a16:creationId xmlns:a16="http://schemas.microsoft.com/office/drawing/2014/main" xmlns="" id="{061D1C51-04B2-49A6-959A-5B7141E14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982211"/>
            <a:ext cx="4032448" cy="302079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xmlns="" id="{4D1CD6ED-5869-42A8-A285-FCD1D9BF9093}"/>
              </a:ext>
            </a:extLst>
          </p:cNvPr>
          <p:cNvSpPr/>
          <p:nvPr/>
        </p:nvSpPr>
        <p:spPr>
          <a:xfrm>
            <a:off x="6732240" y="1628800"/>
            <a:ext cx="4572000" cy="215444"/>
          </a:xfrm>
          <a:prstGeom prst="rect">
            <a:avLst/>
          </a:prstGeom>
        </p:spPr>
        <p:txBody>
          <a:bodyPr>
            <a:spAutoFit/>
          </a:bodyPr>
          <a:lstStyle/>
          <a:p>
            <a:r>
              <a:rPr lang="cs-CZ" sz="800" dirty="0">
                <a:solidFill>
                  <a:schemeClr val="bg2"/>
                </a:solidFill>
                <a:hlinkClick r:id="rId5">
                  <a:extLst>
                    <a:ext uri="{A12FA001-AC4F-418D-AE19-62706E023703}">
                      <ahyp:hlinkClr xmlns:ahyp="http://schemas.microsoft.com/office/drawing/2018/hyperlinkcolor" xmlns="" val="tx"/>
                    </a:ext>
                  </a:extLst>
                </a:hlinkClick>
              </a:rPr>
              <a:t>https://botany.cz/cs/campanula-gelida/</a:t>
            </a:r>
            <a:endParaRPr lang="cs-CZ" sz="800" dirty="0">
              <a:solidFill>
                <a:schemeClr val="bg2"/>
              </a:solidFill>
            </a:endParaRPr>
          </a:p>
        </p:txBody>
      </p:sp>
      <p:pic>
        <p:nvPicPr>
          <p:cNvPr id="5126" name="Picture 6" descr="VÃ½sledek obrÃ¡zku pro Å¡Ã­dlatka jezernÃ­">
            <a:extLst>
              <a:ext uri="{FF2B5EF4-FFF2-40B4-BE49-F238E27FC236}">
                <a16:creationId xmlns:a16="http://schemas.microsoft.com/office/drawing/2014/main" xmlns="" id="{2111C949-548D-4D01-AE6D-03B7B9130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717236"/>
            <a:ext cx="4032448"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xmlns="" id="{2EC394BD-CA97-4E25-86C4-F7493B948CF5}"/>
              </a:ext>
            </a:extLst>
          </p:cNvPr>
          <p:cNvSpPr/>
          <p:nvPr/>
        </p:nvSpPr>
        <p:spPr>
          <a:xfrm>
            <a:off x="4754322" y="6206287"/>
            <a:ext cx="1689886" cy="461665"/>
          </a:xfrm>
          <a:prstGeom prst="rect">
            <a:avLst/>
          </a:prstGeom>
        </p:spPr>
        <p:txBody>
          <a:bodyPr wrap="none">
            <a:spAutoFit/>
          </a:bodyPr>
          <a:lstStyle/>
          <a:p>
            <a:r>
              <a:rPr lang="cs-CZ" sz="800" dirty="0">
                <a:solidFill>
                  <a:schemeClr val="bg2"/>
                </a:solidFill>
                <a:hlinkClick r:id="rId7">
                  <a:extLst>
                    <a:ext uri="{A12FA001-AC4F-418D-AE19-62706E023703}">
                      <ahyp:hlinkClr xmlns:ahyp="http://schemas.microsoft.com/office/drawing/2018/hyperlinkcolor" xmlns="" val="tx"/>
                    </a:ext>
                  </a:extLst>
                </a:hlinkClick>
              </a:rPr>
              <a:t>http://itras.cz/sumava/galerie/1421</a:t>
            </a:r>
            <a:r>
              <a:rPr lang="cs-CZ" dirty="0">
                <a:hlinkClick r:id="rId7">
                  <a:extLst>
                    <a:ext uri="{A12FA001-AC4F-418D-AE19-62706E023703}">
                      <ahyp:hlinkClr xmlns:ahyp="http://schemas.microsoft.com/office/drawing/2018/hyperlinkcolor" xmlns="" val="tx"/>
                    </a:ext>
                  </a:extLst>
                </a:hlinkClick>
              </a:rPr>
              <a:t>/</a:t>
            </a:r>
            <a:endParaRPr lang="cs-CZ" dirty="0"/>
          </a:p>
        </p:txBody>
      </p:sp>
    </p:spTree>
    <p:extLst>
      <p:ext uri="{BB962C8B-B14F-4D97-AF65-F5344CB8AC3E}">
        <p14:creationId xmlns:p14="http://schemas.microsoft.com/office/powerpoint/2010/main" val="3079302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Obdélník 1">
            <a:extLst>
              <a:ext uri="{FF2B5EF4-FFF2-40B4-BE49-F238E27FC236}">
                <a16:creationId xmlns:a16="http://schemas.microsoft.com/office/drawing/2014/main" xmlns="" id="{A0D72F2A-B49D-459A-9B7B-3ED076B8848F}"/>
              </a:ext>
            </a:extLst>
          </p:cNvPr>
          <p:cNvSpPr>
            <a:spLocks noChangeArrowheads="1"/>
          </p:cNvSpPr>
          <p:nvPr/>
        </p:nvSpPr>
        <p:spPr bwMode="auto">
          <a:xfrm>
            <a:off x="0" y="378269"/>
            <a:ext cx="896448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dirty="0">
                <a:solidFill>
                  <a:srgbClr val="000066"/>
                </a:solidFill>
                <a:latin typeface="Arial" panose="020B0604020202020204" pitchFamily="34" charset="0"/>
                <a:cs typeface="Arial" panose="020B0604020202020204" pitchFamily="34" charset="0"/>
              </a:rPr>
              <a:t>• </a:t>
            </a:r>
            <a:r>
              <a:rPr lang="cs-CZ" altLang="cs-CZ" sz="3200" b="1" dirty="0">
                <a:solidFill>
                  <a:srgbClr val="000066"/>
                </a:solidFill>
                <a:latin typeface="Arial" panose="020B0604020202020204" pitchFamily="34" charset="0"/>
                <a:cs typeface="Arial" panose="020B0604020202020204" pitchFamily="34" charset="0"/>
              </a:rPr>
              <a:t>Ohrožené druhy </a:t>
            </a:r>
          </a:p>
          <a:p>
            <a:endParaRPr lang="cs-CZ" altLang="cs-CZ" sz="3200" b="1" dirty="0">
              <a:solidFill>
                <a:srgbClr val="000066"/>
              </a:solidFill>
              <a:latin typeface="Arial" panose="020B0604020202020204" pitchFamily="34" charset="0"/>
              <a:cs typeface="Arial" panose="020B0604020202020204" pitchFamily="34" charset="0"/>
            </a:endParaRPr>
          </a:p>
          <a:p>
            <a:pPr algn="just"/>
            <a:r>
              <a:rPr lang="cs-CZ" altLang="cs-CZ" sz="2800" dirty="0">
                <a:solidFill>
                  <a:srgbClr val="000066"/>
                </a:solidFill>
                <a:latin typeface="Arial" panose="020B0604020202020204" pitchFamily="34" charset="0"/>
                <a:cs typeface="Arial" panose="020B0604020202020204" pitchFamily="34" charset="0"/>
              </a:rPr>
              <a:t>jsou dnes mnohde charakterizovány podle sady standardních kritérií Světového svazu ochrany přírody, tedy IUCN (např. velikost areálu, míra redukce početnosti populací, pravděpodobnost vymření; více na www.iucnredlist.org). Podle tohoto v zásadě objektivního hodnocení jsou pak druhy zařazeny do určité kategorie ohrožení. V ČR se kategorie IUCN používají u řady skupin (např. hmyz), kupříkladu u vyšších rostlin se ale používají vlastní kritéria.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xmlns="" id="{BE11AB9E-B30F-438A-91CC-F772BF1DB8A9}"/>
              </a:ext>
            </a:extLst>
          </p:cNvPr>
          <p:cNvSpPr txBox="1">
            <a:spLocks noChangeArrowheads="1"/>
          </p:cNvSpPr>
          <p:nvPr/>
        </p:nvSpPr>
        <p:spPr bwMode="auto">
          <a:xfrm>
            <a:off x="598488" y="773113"/>
            <a:ext cx="1049337" cy="7635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4400">
                <a:solidFill>
                  <a:srgbClr val="000000"/>
                </a:solidFill>
                <a:latin typeface="Arial Black" panose="020B0A04020102020204" pitchFamily="34" charset="0"/>
              </a:rPr>
              <a:t>CB</a:t>
            </a:r>
          </a:p>
        </p:txBody>
      </p:sp>
      <p:sp>
        <p:nvSpPr>
          <p:cNvPr id="7171" name="Text Box 3">
            <a:extLst>
              <a:ext uri="{FF2B5EF4-FFF2-40B4-BE49-F238E27FC236}">
                <a16:creationId xmlns:a16="http://schemas.microsoft.com/office/drawing/2014/main" xmlns="" id="{FC256156-062F-4617-87BE-5C20F4258511}"/>
              </a:ext>
            </a:extLst>
          </p:cNvPr>
          <p:cNvSpPr txBox="1">
            <a:spLocks noChangeArrowheads="1"/>
          </p:cNvSpPr>
          <p:nvPr/>
        </p:nvSpPr>
        <p:spPr bwMode="auto">
          <a:xfrm>
            <a:off x="3424238" y="981075"/>
            <a:ext cx="2519362" cy="460375"/>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a:solidFill>
                  <a:srgbClr val="000000"/>
                </a:solidFill>
              </a:rPr>
              <a:t>Cost versus benefit</a:t>
            </a:r>
          </a:p>
        </p:txBody>
      </p:sp>
      <p:sp>
        <p:nvSpPr>
          <p:cNvPr id="7172" name="Text Box 4">
            <a:extLst>
              <a:ext uri="{FF2B5EF4-FFF2-40B4-BE49-F238E27FC236}">
                <a16:creationId xmlns:a16="http://schemas.microsoft.com/office/drawing/2014/main" xmlns="" id="{E78C238D-AC3F-4A80-B4A3-D200FCB4832F}"/>
              </a:ext>
            </a:extLst>
          </p:cNvPr>
          <p:cNvSpPr txBox="1">
            <a:spLocks noChangeArrowheads="1"/>
          </p:cNvSpPr>
          <p:nvPr/>
        </p:nvSpPr>
        <p:spPr bwMode="auto">
          <a:xfrm>
            <a:off x="130175" y="2825750"/>
            <a:ext cx="8658225" cy="1312863"/>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
                <a:srgbClr val="000000"/>
              </a:buClr>
              <a:buSzPct val="100000"/>
              <a:buFont typeface="Times New Roman" panose="02020603050405020304" pitchFamily="18" charset="0"/>
              <a:buNone/>
            </a:pPr>
            <a:r>
              <a:rPr lang="cs-CZ" altLang="cs-CZ" sz="4000" b="1">
                <a:solidFill>
                  <a:srgbClr val="000000"/>
                </a:solidFill>
              </a:rPr>
              <a:t>Známý a předpokládaný přínos druhu </a:t>
            </a:r>
          </a:p>
          <a:p>
            <a:pPr algn="ctr" eaLnBrk="1" hangingPunct="1">
              <a:spcBef>
                <a:spcPct val="0"/>
              </a:spcBef>
              <a:buClr>
                <a:srgbClr val="000000"/>
              </a:buClr>
              <a:buSzPct val="100000"/>
              <a:buFont typeface="Times New Roman" panose="02020603050405020304" pitchFamily="18" charset="0"/>
              <a:buNone/>
            </a:pPr>
            <a:r>
              <a:rPr lang="cs-CZ" altLang="cs-CZ" sz="4000" b="1">
                <a:solidFill>
                  <a:srgbClr val="000000"/>
                </a:solidFill>
              </a:rPr>
              <a:t>je porovnán s náklady na jeho udržení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Obdélník 1">
            <a:extLst>
              <a:ext uri="{FF2B5EF4-FFF2-40B4-BE49-F238E27FC236}">
                <a16:creationId xmlns:a16="http://schemas.microsoft.com/office/drawing/2014/main" xmlns="" id="{9DB8C759-E02C-4098-BC40-3E0621582182}"/>
              </a:ext>
            </a:extLst>
          </p:cNvPr>
          <p:cNvSpPr>
            <a:spLocks noChangeArrowheads="1"/>
          </p:cNvSpPr>
          <p:nvPr/>
        </p:nvSpPr>
        <p:spPr bwMode="auto">
          <a:xfrm>
            <a:off x="323850" y="642938"/>
            <a:ext cx="8135938"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4400" dirty="0">
                <a:solidFill>
                  <a:srgbClr val="000066"/>
                </a:solidFill>
                <a:latin typeface="MyriadPro-Regular"/>
              </a:rPr>
              <a:t>• </a:t>
            </a:r>
            <a:r>
              <a:rPr lang="cs-CZ" altLang="cs-CZ" sz="3600" b="1" dirty="0">
                <a:solidFill>
                  <a:srgbClr val="000066"/>
                </a:solidFill>
                <a:latin typeface="MyriadPro-Bold"/>
              </a:rPr>
              <a:t>Migrující druhy </a:t>
            </a:r>
            <a:r>
              <a:rPr lang="cs-CZ" altLang="cs-CZ" sz="3600" dirty="0">
                <a:solidFill>
                  <a:srgbClr val="000066"/>
                </a:solidFill>
                <a:latin typeface="MyriadPro-Regular"/>
              </a:rPr>
              <a:t>(zejména ptáci) dočasně výrazně obohacují biodiverzitu a ovlivňují v dané době obsazené společenstvo. Zároveň mohou být obzvláště zranitelní například kvůli velkým energetickým výdajům při migraci nebo nedostatku vhodných ploch k zastávkám na migrační cestě.</a:t>
            </a:r>
            <a:endParaRPr lang="cs-CZ" altLang="cs-CZ" sz="3600" dirty="0">
              <a:solidFill>
                <a:srgbClr val="000066"/>
              </a:solidFill>
            </a:endParaRPr>
          </a:p>
        </p:txBody>
      </p:sp>
    </p:spTree>
  </p:cSld>
  <p:clrMapOvr>
    <a:masterClrMapping/>
  </p:clrMapOvr>
  <p:transition spd="med">
    <p:split/>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Obdélník 1">
            <a:extLst>
              <a:ext uri="{FF2B5EF4-FFF2-40B4-BE49-F238E27FC236}">
                <a16:creationId xmlns:a16="http://schemas.microsoft.com/office/drawing/2014/main" xmlns="" id="{1CA59C44-87F1-4099-9D3D-8BC4470CC6FB}"/>
              </a:ext>
            </a:extLst>
          </p:cNvPr>
          <p:cNvSpPr>
            <a:spLocks noChangeArrowheads="1"/>
          </p:cNvSpPr>
          <p:nvPr/>
        </p:nvSpPr>
        <p:spPr bwMode="auto">
          <a:xfrm>
            <a:off x="359568" y="620688"/>
            <a:ext cx="842486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4400" dirty="0">
                <a:solidFill>
                  <a:srgbClr val="000066"/>
                </a:solidFill>
                <a:latin typeface="MyriadPro-Regular"/>
              </a:rPr>
              <a:t>• </a:t>
            </a:r>
            <a:r>
              <a:rPr lang="cs-CZ" altLang="cs-CZ" sz="3200" b="1" dirty="0">
                <a:solidFill>
                  <a:srgbClr val="000066"/>
                </a:solidFill>
                <a:latin typeface="Arial" panose="020B0604020202020204" pitchFamily="34" charset="0"/>
                <a:cs typeface="Arial" panose="020B0604020202020204" pitchFamily="34" charset="0"/>
              </a:rPr>
              <a:t>Klíčové druhy </a:t>
            </a:r>
            <a:r>
              <a:rPr lang="cs-CZ" altLang="cs-CZ" sz="3200" dirty="0">
                <a:solidFill>
                  <a:srgbClr val="000066"/>
                </a:solidFill>
                <a:latin typeface="Arial" panose="020B0604020202020204" pitchFamily="34" charset="0"/>
                <a:cs typeface="Arial" panose="020B0604020202020204" pitchFamily="34" charset="0"/>
              </a:rPr>
              <a:t>mají výrazný vliv na fungování celého společenstva (přesněji řečeno větší, než by odpovídal jejich podílu, například početnosti nebo biomase, v daném společenstvu). Mohou se výrazně podílet na vazbách ve společenstvu (např. fíkovníky poskytující stálý přísun potravy, životní prostor i úzké symbiotické vazby v tropickém pralese) nebo mohou měnit podobu svého okolí (např. bobr stavící hráze).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8280920" cy="6205169"/>
          </a:xfrm>
          <a:prstGeom prst="rect">
            <a:avLst/>
          </a:prstGeom>
        </p:spPr>
      </p:pic>
      <p:sp>
        <p:nvSpPr>
          <p:cNvPr id="3" name="Obdélník 2"/>
          <p:cNvSpPr/>
          <p:nvPr/>
        </p:nvSpPr>
        <p:spPr>
          <a:xfrm>
            <a:off x="7020272" y="6624704"/>
            <a:ext cx="4572000" cy="215444"/>
          </a:xfrm>
          <a:prstGeom prst="rect">
            <a:avLst/>
          </a:prstGeom>
        </p:spPr>
        <p:txBody>
          <a:bodyPr>
            <a:spAutoFit/>
          </a:bodyPr>
          <a:lstStyle/>
          <a:p>
            <a:r>
              <a:rPr lang="cs-CZ" sz="800" dirty="0">
                <a:solidFill>
                  <a:schemeClr val="bg2"/>
                </a:solidFill>
              </a:rPr>
              <a:t>https://www.biolib.cz/cz/image/id205948/</a:t>
            </a:r>
          </a:p>
        </p:txBody>
      </p:sp>
    </p:spTree>
    <p:extLst>
      <p:ext uri="{BB962C8B-B14F-4D97-AF65-F5344CB8AC3E}">
        <p14:creationId xmlns:p14="http://schemas.microsoft.com/office/powerpoint/2010/main" val="208805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Obdélník 1">
            <a:extLst>
              <a:ext uri="{FF2B5EF4-FFF2-40B4-BE49-F238E27FC236}">
                <a16:creationId xmlns:a16="http://schemas.microsoft.com/office/drawing/2014/main" xmlns="" id="{FFDAA505-8604-4D48-9879-FA56D9D5799E}"/>
              </a:ext>
            </a:extLst>
          </p:cNvPr>
          <p:cNvSpPr>
            <a:spLocks noChangeArrowheads="1"/>
          </p:cNvSpPr>
          <p:nvPr/>
        </p:nvSpPr>
        <p:spPr bwMode="auto">
          <a:xfrm>
            <a:off x="395287" y="889843"/>
            <a:ext cx="8353425"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4400" dirty="0">
                <a:solidFill>
                  <a:srgbClr val="000066"/>
                </a:solidFill>
                <a:latin typeface="MyriadPro-Regular"/>
              </a:rPr>
              <a:t>• </a:t>
            </a:r>
            <a:r>
              <a:rPr lang="cs-CZ" altLang="cs-CZ" sz="2800" b="1" dirty="0">
                <a:solidFill>
                  <a:srgbClr val="000066"/>
                </a:solidFill>
                <a:latin typeface="Arial" panose="020B0604020202020204" pitchFamily="34" charset="0"/>
                <a:cs typeface="Arial" panose="020B0604020202020204" pitchFamily="34" charset="0"/>
              </a:rPr>
              <a:t>Vlajkové druhy </a:t>
            </a:r>
            <a:r>
              <a:rPr lang="cs-CZ" altLang="cs-CZ" sz="2800" dirty="0">
                <a:solidFill>
                  <a:srgbClr val="000066"/>
                </a:solidFill>
                <a:latin typeface="Arial" panose="020B0604020202020204" pitchFamily="34" charset="0"/>
                <a:cs typeface="Arial" panose="020B0604020202020204" pitchFamily="34" charset="0"/>
              </a:rPr>
              <a:t>jsou charismatické, obecně známé a oblíbené druhy, na nichž je možné stavět popularizaci ochrany přírody (např. panda, u nás to může být vydra nebo střevíčník pantoflíček). Typickými vlajkovými druhy bývají i endemity – veřejnost v daném státě se mnohem snáze ztotožní s ochranou „svého“ unikátního endemitu než široce rozšířeného druhu. Za celou vlajkovou skupinu mohou být dnes v době rozmachu </a:t>
            </a:r>
            <a:r>
              <a:rPr lang="cs-CZ" altLang="cs-CZ" sz="2800" i="1" dirty="0" err="1">
                <a:solidFill>
                  <a:srgbClr val="000066"/>
                </a:solidFill>
                <a:latin typeface="Arial" panose="020B0604020202020204" pitchFamily="34" charset="0"/>
                <a:cs typeface="Arial" panose="020B0604020202020204" pitchFamily="34" charset="0"/>
              </a:rPr>
              <a:t>birdwatchingu</a:t>
            </a:r>
            <a:r>
              <a:rPr lang="cs-CZ" altLang="cs-CZ" sz="2800" i="1" dirty="0">
                <a:solidFill>
                  <a:srgbClr val="000066"/>
                </a:solidFill>
                <a:latin typeface="Arial" panose="020B0604020202020204" pitchFamily="34" charset="0"/>
                <a:cs typeface="Arial" panose="020B0604020202020204" pitchFamily="34" charset="0"/>
              </a:rPr>
              <a:t> </a:t>
            </a:r>
            <a:r>
              <a:rPr lang="cs-CZ" altLang="cs-CZ" sz="2800" dirty="0">
                <a:solidFill>
                  <a:srgbClr val="000066"/>
                </a:solidFill>
                <a:latin typeface="Arial" panose="020B0604020202020204" pitchFamily="34" charset="0"/>
                <a:cs typeface="Arial" panose="020B0604020202020204" pitchFamily="34" charset="0"/>
              </a:rPr>
              <a:t>(amatérské ornitologie) považováni ptáci.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190"/>
            <a:ext cx="9144000" cy="6093619"/>
          </a:xfrm>
          <a:prstGeom prst="rect">
            <a:avLst/>
          </a:prstGeom>
        </p:spPr>
      </p:pic>
      <p:sp>
        <p:nvSpPr>
          <p:cNvPr id="3" name="Obdélník 2"/>
          <p:cNvSpPr/>
          <p:nvPr/>
        </p:nvSpPr>
        <p:spPr>
          <a:xfrm>
            <a:off x="5580112" y="6525344"/>
            <a:ext cx="4572000" cy="215444"/>
          </a:xfrm>
          <a:prstGeom prst="rect">
            <a:avLst/>
          </a:prstGeom>
        </p:spPr>
        <p:txBody>
          <a:bodyPr>
            <a:spAutoFit/>
          </a:bodyPr>
          <a:lstStyle/>
          <a:p>
            <a:r>
              <a:rPr lang="cs-CZ" sz="800" dirty="0">
                <a:solidFill>
                  <a:schemeClr val="bg2"/>
                </a:solidFill>
              </a:rPr>
              <a:t>https://cs.wikipedia.org/wiki/</a:t>
            </a:r>
            <a:r>
              <a:rPr lang="cs-CZ" sz="800" dirty="0" err="1">
                <a:solidFill>
                  <a:schemeClr val="bg2"/>
                </a:solidFill>
              </a:rPr>
              <a:t>Panda_velká</a:t>
            </a:r>
            <a:r>
              <a:rPr lang="cs-CZ" sz="800" dirty="0">
                <a:solidFill>
                  <a:schemeClr val="bg2"/>
                </a:solidFill>
              </a:rPr>
              <a:t>#/media/</a:t>
            </a:r>
            <a:r>
              <a:rPr lang="cs-CZ" sz="800" dirty="0" err="1">
                <a:solidFill>
                  <a:schemeClr val="bg2"/>
                </a:solidFill>
              </a:rPr>
              <a:t>Soubor:Grosser_Panda.JPG</a:t>
            </a:r>
            <a:endParaRPr lang="cs-CZ" sz="800" dirty="0">
              <a:solidFill>
                <a:schemeClr val="bg2"/>
              </a:solidFill>
            </a:endParaRPr>
          </a:p>
        </p:txBody>
      </p:sp>
    </p:spTree>
    <p:extLst>
      <p:ext uri="{BB962C8B-B14F-4D97-AF65-F5344CB8AC3E}">
        <p14:creationId xmlns:p14="http://schemas.microsoft.com/office/powerpoint/2010/main" val="518351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88640"/>
            <a:ext cx="5949280" cy="5949280"/>
          </a:xfrm>
          <a:prstGeom prst="rect">
            <a:avLst/>
          </a:prstGeom>
        </p:spPr>
      </p:pic>
      <p:sp>
        <p:nvSpPr>
          <p:cNvPr id="6" name="Obdélník 5"/>
          <p:cNvSpPr/>
          <p:nvPr/>
        </p:nvSpPr>
        <p:spPr>
          <a:xfrm>
            <a:off x="5004048" y="6165304"/>
            <a:ext cx="4572000" cy="215444"/>
          </a:xfrm>
          <a:prstGeom prst="rect">
            <a:avLst/>
          </a:prstGeom>
        </p:spPr>
        <p:txBody>
          <a:bodyPr>
            <a:spAutoFit/>
          </a:bodyPr>
          <a:lstStyle/>
          <a:p>
            <a:r>
              <a:rPr lang="cs-CZ" sz="800" dirty="0">
                <a:solidFill>
                  <a:schemeClr val="bg2"/>
                </a:solidFill>
              </a:rPr>
              <a:t>https://thirdsector.com.au/wwf-changes-iconic-panda-logo-as-part-of-new-campaign/</a:t>
            </a:r>
          </a:p>
        </p:txBody>
      </p:sp>
      <p:sp>
        <p:nvSpPr>
          <p:cNvPr id="7" name="Obdélník 6"/>
          <p:cNvSpPr/>
          <p:nvPr/>
        </p:nvSpPr>
        <p:spPr>
          <a:xfrm>
            <a:off x="323528" y="6246121"/>
            <a:ext cx="4572000" cy="584775"/>
          </a:xfrm>
          <a:prstGeom prst="rect">
            <a:avLst/>
          </a:prstGeom>
        </p:spPr>
        <p:txBody>
          <a:bodyPr>
            <a:spAutoFit/>
          </a:bodyPr>
          <a:lstStyle/>
          <a:p>
            <a:r>
              <a:rPr lang="cs-CZ" sz="1600" dirty="0" err="1">
                <a:solidFill>
                  <a:srgbClr val="222222"/>
                </a:solidFill>
                <a:latin typeface="arial" panose="020B0604020202020204" pitchFamily="34" charset="0"/>
              </a:rPr>
              <a:t>World</a:t>
            </a:r>
            <a:r>
              <a:rPr lang="cs-CZ" sz="1600" dirty="0">
                <a:solidFill>
                  <a:srgbClr val="222222"/>
                </a:solidFill>
                <a:latin typeface="arial" panose="020B0604020202020204" pitchFamily="34" charset="0"/>
              </a:rPr>
              <a:t> </a:t>
            </a:r>
            <a:r>
              <a:rPr lang="cs-CZ" sz="1600" dirty="0" err="1">
                <a:solidFill>
                  <a:srgbClr val="222222"/>
                </a:solidFill>
                <a:latin typeface="arial" panose="020B0604020202020204" pitchFamily="34" charset="0"/>
              </a:rPr>
              <a:t>Wildlife</a:t>
            </a:r>
            <a:r>
              <a:rPr lang="cs-CZ" sz="1600" dirty="0">
                <a:solidFill>
                  <a:srgbClr val="222222"/>
                </a:solidFill>
                <a:latin typeface="arial" panose="020B0604020202020204" pitchFamily="34" charset="0"/>
              </a:rPr>
              <a:t> </a:t>
            </a:r>
            <a:r>
              <a:rPr lang="cs-CZ" sz="1600" dirty="0" err="1">
                <a:solidFill>
                  <a:srgbClr val="222222"/>
                </a:solidFill>
                <a:latin typeface="arial" panose="020B0604020202020204" pitchFamily="34" charset="0"/>
              </a:rPr>
              <a:t>Fund</a:t>
            </a:r>
            <a:r>
              <a:rPr lang="cs-CZ" sz="1600" dirty="0">
                <a:solidFill>
                  <a:srgbClr val="222222"/>
                </a:solidFill>
                <a:latin typeface="arial" panose="020B0604020202020204" pitchFamily="34" charset="0"/>
              </a:rPr>
              <a:t> - Světový fond na ochranu přírody</a:t>
            </a:r>
            <a:endParaRPr lang="cs-CZ" sz="1600" dirty="0"/>
          </a:p>
        </p:txBody>
      </p:sp>
    </p:spTree>
    <p:extLst>
      <p:ext uri="{BB962C8B-B14F-4D97-AF65-F5344CB8AC3E}">
        <p14:creationId xmlns:p14="http://schemas.microsoft.com/office/powerpoint/2010/main" val="3674873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xmlns="" id="{38162031-B07D-4B11-863A-A3A25FED2FA0}"/>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32771" name="Obdélník 1">
            <a:extLst>
              <a:ext uri="{FF2B5EF4-FFF2-40B4-BE49-F238E27FC236}">
                <a16:creationId xmlns:a16="http://schemas.microsoft.com/office/drawing/2014/main" xmlns="" id="{EA47F7DA-70C5-4464-BE6D-3A1B0CBEB710}"/>
              </a:ext>
            </a:extLst>
          </p:cNvPr>
          <p:cNvSpPr>
            <a:spLocks noChangeArrowheads="1"/>
          </p:cNvSpPr>
          <p:nvPr/>
        </p:nvSpPr>
        <p:spPr bwMode="auto">
          <a:xfrm>
            <a:off x="107950" y="642938"/>
            <a:ext cx="864076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4400" dirty="0">
                <a:solidFill>
                  <a:srgbClr val="000066"/>
                </a:solidFill>
                <a:latin typeface="MyriadPro-Regular"/>
              </a:rPr>
              <a:t>• </a:t>
            </a:r>
            <a:r>
              <a:rPr lang="cs-CZ" altLang="cs-CZ" sz="3600" b="1" dirty="0">
                <a:solidFill>
                  <a:srgbClr val="000066"/>
                </a:solidFill>
                <a:latin typeface="Arial" panose="020B0604020202020204" pitchFamily="34" charset="0"/>
                <a:cs typeface="Arial" panose="020B0604020202020204" pitchFamily="34" charset="0"/>
              </a:rPr>
              <a:t>Deštníkové druhy </a:t>
            </a:r>
            <a:r>
              <a:rPr lang="cs-CZ" altLang="cs-CZ" sz="3600" dirty="0">
                <a:solidFill>
                  <a:srgbClr val="000066"/>
                </a:solidFill>
                <a:latin typeface="Arial" panose="020B0604020202020204" pitchFamily="34" charset="0"/>
                <a:cs typeface="Arial" panose="020B0604020202020204" pitchFamily="34" charset="0"/>
              </a:rPr>
              <a:t>jsou většinou nápadné a chráněné druhy, které tím, že jsou samy včetně svého biotopu chráněny, zajišťují ochranu i dalším (většinou méně nápadným) druhům, s nimiž se vyskytují na stejných lokalitách (např. čolci, jejichž ochranou zároveň pečujeme o lokality řady vzácných vodních bezobratlých).</a:t>
            </a:r>
          </a:p>
        </p:txBody>
      </p:sp>
    </p:spTree>
  </p:cSld>
  <p:clrMapOvr>
    <a:masterClrMapping/>
  </p:clrMapOvr>
  <p:transition spd="med">
    <p:spli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5394960"/>
          </a:xfrm>
          <a:prstGeom prst="rect">
            <a:avLst/>
          </a:prstGeom>
        </p:spPr>
      </p:pic>
      <p:sp>
        <p:nvSpPr>
          <p:cNvPr id="3" name="Obdélník 2"/>
          <p:cNvSpPr/>
          <p:nvPr/>
        </p:nvSpPr>
        <p:spPr>
          <a:xfrm>
            <a:off x="5220072" y="6309320"/>
            <a:ext cx="4572000" cy="215444"/>
          </a:xfrm>
          <a:prstGeom prst="rect">
            <a:avLst/>
          </a:prstGeom>
        </p:spPr>
        <p:txBody>
          <a:bodyPr>
            <a:spAutoFit/>
          </a:bodyPr>
          <a:lstStyle/>
          <a:p>
            <a:r>
              <a:rPr lang="cs-CZ" sz="800" dirty="0">
                <a:solidFill>
                  <a:schemeClr val="bg2"/>
                </a:solidFill>
              </a:rPr>
              <a:t>http://www.npcs.cz/fotogalerie/fauna-np-ceske-svycarsko/ryby/losos-obecny-samec</a:t>
            </a:r>
          </a:p>
        </p:txBody>
      </p:sp>
    </p:spTree>
    <p:extLst>
      <p:ext uri="{BB962C8B-B14F-4D97-AF65-F5344CB8AC3E}">
        <p14:creationId xmlns:p14="http://schemas.microsoft.com/office/powerpoint/2010/main" val="211798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xmlns="" id="{8F8B8DCF-43D9-4E22-93BB-584D34363FDB}"/>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34819" name="Obdélník 1">
            <a:extLst>
              <a:ext uri="{FF2B5EF4-FFF2-40B4-BE49-F238E27FC236}">
                <a16:creationId xmlns:a16="http://schemas.microsoft.com/office/drawing/2014/main" xmlns="" id="{AC098977-8774-41E0-86A5-D4DB0095FE51}"/>
              </a:ext>
            </a:extLst>
          </p:cNvPr>
          <p:cNvSpPr>
            <a:spLocks noChangeArrowheads="1"/>
          </p:cNvSpPr>
          <p:nvPr/>
        </p:nvSpPr>
        <p:spPr bwMode="auto">
          <a:xfrm>
            <a:off x="323850" y="280988"/>
            <a:ext cx="842486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4400" dirty="0">
                <a:solidFill>
                  <a:srgbClr val="000066"/>
                </a:solidFill>
                <a:latin typeface="MyriadPro-Regular"/>
              </a:rPr>
              <a:t>• </a:t>
            </a:r>
            <a:r>
              <a:rPr lang="cs-CZ" altLang="cs-CZ" sz="3200" b="1" dirty="0">
                <a:solidFill>
                  <a:srgbClr val="000066"/>
                </a:solidFill>
                <a:latin typeface="+mj-lt"/>
              </a:rPr>
              <a:t>Chráněné druhy </a:t>
            </a:r>
            <a:r>
              <a:rPr lang="cs-CZ" altLang="cs-CZ" sz="3200" dirty="0">
                <a:solidFill>
                  <a:srgbClr val="000066"/>
                </a:solidFill>
                <a:latin typeface="+mj-lt"/>
              </a:rPr>
              <a:t>jsou oficiálně vyhlašované v rámci legislativy příslušných států. Ačkoliv jsou to většinou druhy vzácné a/nebo ohrožené, často tu najdeme i druhy běžné, které významně figurují v mezinárodních úmluvách (např. orchideje) nebo jsou známé a oblíbené, a reprezentují</a:t>
            </a:r>
          </a:p>
          <a:p>
            <a:pPr algn="just"/>
            <a:r>
              <a:rPr lang="cs-CZ" altLang="cs-CZ" sz="3200" dirty="0">
                <a:solidFill>
                  <a:srgbClr val="000066"/>
                </a:solidFill>
                <a:latin typeface="+mj-lt"/>
              </a:rPr>
              <a:t>tak už zmíněné druhy klíčové, vlajkové nebo deštníkové (např. mravenci rodu </a:t>
            </a:r>
            <a:r>
              <a:rPr lang="cs-CZ" altLang="cs-CZ" sz="3200" i="1" dirty="0" err="1">
                <a:solidFill>
                  <a:srgbClr val="000066"/>
                </a:solidFill>
                <a:latin typeface="+mj-lt"/>
              </a:rPr>
              <a:t>Formica</a:t>
            </a:r>
            <a:r>
              <a:rPr lang="cs-CZ" altLang="cs-CZ" sz="3200" dirty="0">
                <a:solidFill>
                  <a:srgbClr val="000066"/>
                </a:solidFill>
                <a:latin typeface="+mj-lt"/>
              </a:rPr>
              <a:t>).</a:t>
            </a:r>
          </a:p>
        </p:txBody>
      </p:sp>
    </p:spTree>
  </p:cSld>
  <p:clrMapOvr>
    <a:masterClrMapping/>
  </p:clrMapOvr>
  <p:transition spd="med">
    <p:spli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76672"/>
            <a:ext cx="7416824" cy="4939605"/>
          </a:xfrm>
          <a:prstGeom prst="rect">
            <a:avLst/>
          </a:prstGeom>
        </p:spPr>
      </p:pic>
      <p:sp>
        <p:nvSpPr>
          <p:cNvPr id="3" name="Obdélník 2"/>
          <p:cNvSpPr/>
          <p:nvPr/>
        </p:nvSpPr>
        <p:spPr>
          <a:xfrm>
            <a:off x="5796136" y="6309320"/>
            <a:ext cx="4572000" cy="276999"/>
          </a:xfrm>
          <a:prstGeom prst="rect">
            <a:avLst/>
          </a:prstGeom>
        </p:spPr>
        <p:txBody>
          <a:bodyPr>
            <a:spAutoFit/>
          </a:bodyPr>
          <a:lstStyle/>
          <a:p>
            <a:r>
              <a:rPr lang="cs-CZ" sz="1200" dirty="0">
                <a:solidFill>
                  <a:schemeClr val="bg2"/>
                </a:solidFill>
              </a:rPr>
              <a:t>https://www.antwiki.org/wiki/Formica_rufa</a:t>
            </a:r>
          </a:p>
        </p:txBody>
      </p:sp>
    </p:spTree>
    <p:extLst>
      <p:ext uri="{BB962C8B-B14F-4D97-AF65-F5344CB8AC3E}">
        <p14:creationId xmlns:p14="http://schemas.microsoft.com/office/powerpoint/2010/main" val="145994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xmlns="" id="{DFC62BA5-CC6A-4266-8841-9B250F870FD1}"/>
              </a:ext>
            </a:extLst>
          </p:cNvPr>
          <p:cNvSpPr txBox="1">
            <a:spLocks noChangeArrowheads="1"/>
          </p:cNvSpPr>
          <p:nvPr/>
        </p:nvSpPr>
        <p:spPr bwMode="auto">
          <a:xfrm>
            <a:off x="598488" y="773113"/>
            <a:ext cx="1516062" cy="7635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4400">
                <a:solidFill>
                  <a:srgbClr val="000000"/>
                </a:solidFill>
                <a:latin typeface="Arial Black" panose="020B0A04020102020204" pitchFamily="34" charset="0"/>
              </a:rPr>
              <a:t>SMS</a:t>
            </a:r>
          </a:p>
        </p:txBody>
      </p:sp>
      <p:sp>
        <p:nvSpPr>
          <p:cNvPr id="9219" name="Text Box 3">
            <a:extLst>
              <a:ext uri="{FF2B5EF4-FFF2-40B4-BE49-F238E27FC236}">
                <a16:creationId xmlns:a16="http://schemas.microsoft.com/office/drawing/2014/main" xmlns="" id="{1B52278B-CB6B-4052-8E23-37578562FF00}"/>
              </a:ext>
            </a:extLst>
          </p:cNvPr>
          <p:cNvSpPr txBox="1">
            <a:spLocks noChangeArrowheads="1"/>
          </p:cNvSpPr>
          <p:nvPr/>
        </p:nvSpPr>
        <p:spPr bwMode="auto">
          <a:xfrm>
            <a:off x="3425825" y="981075"/>
            <a:ext cx="3087688" cy="460375"/>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a:solidFill>
                  <a:srgbClr val="000000"/>
                </a:solidFill>
              </a:rPr>
              <a:t>Safe minimum standard</a:t>
            </a:r>
          </a:p>
        </p:txBody>
      </p:sp>
      <p:sp>
        <p:nvSpPr>
          <p:cNvPr id="9220" name="Text Box 4">
            <a:extLst>
              <a:ext uri="{FF2B5EF4-FFF2-40B4-BE49-F238E27FC236}">
                <a16:creationId xmlns:a16="http://schemas.microsoft.com/office/drawing/2014/main" xmlns="" id="{6CC7CCA0-5F74-477A-83FC-6A396D62BC69}"/>
              </a:ext>
            </a:extLst>
          </p:cNvPr>
          <p:cNvSpPr txBox="1">
            <a:spLocks noChangeArrowheads="1"/>
          </p:cNvSpPr>
          <p:nvPr/>
        </p:nvSpPr>
        <p:spPr bwMode="auto">
          <a:xfrm>
            <a:off x="0" y="2852738"/>
            <a:ext cx="9144000" cy="1739900"/>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
                <a:srgbClr val="000000"/>
              </a:buClr>
              <a:buSzPct val="100000"/>
              <a:buFont typeface="Times New Roman" panose="02020603050405020304" pitchFamily="18" charset="0"/>
              <a:buNone/>
            </a:pPr>
            <a:r>
              <a:rPr lang="cs-CZ" altLang="cs-CZ" sz="3600" b="1">
                <a:solidFill>
                  <a:srgbClr val="000000"/>
                </a:solidFill>
              </a:rPr>
              <a:t>Každý druh je nenahraditelný zdroj, který je</a:t>
            </a:r>
          </a:p>
          <a:p>
            <a:pPr algn="ctr" eaLnBrk="1" hangingPunct="1">
              <a:spcBef>
                <a:spcPct val="0"/>
              </a:spcBef>
              <a:buClr>
                <a:srgbClr val="000000"/>
              </a:buClr>
              <a:buSzPct val="100000"/>
              <a:buFont typeface="Times New Roman" panose="02020603050405020304" pitchFamily="18" charset="0"/>
              <a:buNone/>
            </a:pPr>
            <a:r>
              <a:rPr lang="cs-CZ" altLang="cs-CZ" sz="3600" b="1">
                <a:solidFill>
                  <a:srgbClr val="000000"/>
                </a:solidFill>
              </a:rPr>
              <a:t>nutné zachovat i pro další lidské generace,</a:t>
            </a:r>
          </a:p>
          <a:p>
            <a:pPr algn="ctr" eaLnBrk="1" hangingPunct="1">
              <a:spcBef>
                <a:spcPct val="0"/>
              </a:spcBef>
              <a:buClr>
                <a:srgbClr val="000000"/>
              </a:buClr>
              <a:buSzPct val="100000"/>
              <a:buFont typeface="Times New Roman" panose="02020603050405020304" pitchFamily="18" charset="0"/>
              <a:buNone/>
            </a:pPr>
            <a:r>
              <a:rPr lang="cs-CZ" altLang="cs-CZ" sz="3600" b="1">
                <a:solidFill>
                  <a:srgbClr val="000000"/>
                </a:solidFill>
              </a:rPr>
              <a:t>pokud nejsou náklady neúnosně vysoké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xmlns="" id="{DB761AAB-2B87-46A1-9FB9-5547F3C5310B}"/>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36867" name="Obdélník 1">
            <a:extLst>
              <a:ext uri="{FF2B5EF4-FFF2-40B4-BE49-F238E27FC236}">
                <a16:creationId xmlns:a16="http://schemas.microsoft.com/office/drawing/2014/main" xmlns="" id="{E95718E3-5385-4CF1-A6B8-DB956E6A8B17}"/>
              </a:ext>
            </a:extLst>
          </p:cNvPr>
          <p:cNvSpPr>
            <a:spLocks noChangeArrowheads="1"/>
          </p:cNvSpPr>
          <p:nvPr/>
        </p:nvSpPr>
        <p:spPr bwMode="auto">
          <a:xfrm>
            <a:off x="323850" y="1382713"/>
            <a:ext cx="842486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4400" dirty="0">
                <a:solidFill>
                  <a:srgbClr val="000066"/>
                </a:solidFill>
                <a:latin typeface="MyriadPro-Regular"/>
              </a:rPr>
              <a:t>• </a:t>
            </a:r>
            <a:r>
              <a:rPr lang="cs-CZ" altLang="cs-CZ" sz="3600" b="1" dirty="0">
                <a:solidFill>
                  <a:srgbClr val="000066"/>
                </a:solidFill>
                <a:latin typeface="Arial" panose="020B0604020202020204" pitchFamily="34" charset="0"/>
                <a:cs typeface="Arial" panose="020B0604020202020204" pitchFamily="34" charset="0"/>
              </a:rPr>
              <a:t>Hospodářsky významné druhy </a:t>
            </a:r>
            <a:r>
              <a:rPr lang="cs-CZ" altLang="cs-CZ" sz="3600" dirty="0">
                <a:solidFill>
                  <a:srgbClr val="000066"/>
                </a:solidFill>
                <a:latin typeface="Arial" panose="020B0604020202020204" pitchFamily="34" charset="0"/>
                <a:cs typeface="Arial" panose="020B0604020202020204" pitchFamily="34" charset="0"/>
              </a:rPr>
              <a:t>mohou být divocí příbuzní kulturních plodin a domácích živočichů, medicínsky využitelné organismy, ale i druhy významné pro život vlastních užitkových rostlin a zvířat (např. opylovači, zdroje výživy).</a:t>
            </a:r>
          </a:p>
        </p:txBody>
      </p:sp>
    </p:spTree>
  </p:cSld>
  <p:clrMapOvr>
    <a:masterClrMapping/>
  </p:clrMapOvr>
  <p:transition spd="med">
    <p:split/>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BFA191C7-349D-4D0D-BDA5-B73EF522952E}"/>
              </a:ext>
            </a:extLst>
          </p:cNvPr>
          <p:cNvSpPr/>
          <p:nvPr/>
        </p:nvSpPr>
        <p:spPr>
          <a:xfrm>
            <a:off x="468313" y="404813"/>
            <a:ext cx="8280400" cy="5201424"/>
          </a:xfrm>
          <a:prstGeom prst="rect">
            <a:avLst/>
          </a:prstGeom>
        </p:spPr>
        <p:txBody>
          <a:bodyPr>
            <a:spAutoFit/>
          </a:bodyPr>
          <a:lstStyle/>
          <a:p>
            <a:pPr>
              <a:defRPr/>
            </a:pPr>
            <a:r>
              <a:rPr lang="cs-CZ" sz="4400" dirty="0">
                <a:solidFill>
                  <a:srgbClr val="000066"/>
                </a:solidFill>
                <a:latin typeface="+mj-lt"/>
              </a:rPr>
              <a:t>Ochrana </a:t>
            </a:r>
            <a:r>
              <a:rPr lang="cs-CZ" sz="4400" b="1" i="1" dirty="0">
                <a:solidFill>
                  <a:srgbClr val="000066"/>
                </a:solidFill>
                <a:latin typeface="+mj-lt"/>
              </a:rPr>
              <a:t>in </a:t>
            </a:r>
            <a:r>
              <a:rPr lang="cs-CZ" sz="4400" b="1" i="1" dirty="0" err="1">
                <a:solidFill>
                  <a:srgbClr val="000066"/>
                </a:solidFill>
                <a:latin typeface="+mj-lt"/>
              </a:rPr>
              <a:t>situ</a:t>
            </a:r>
            <a:r>
              <a:rPr lang="cs-CZ" sz="4400" b="1" i="1" dirty="0">
                <a:solidFill>
                  <a:srgbClr val="000066"/>
                </a:solidFill>
                <a:latin typeface="+mj-lt"/>
              </a:rPr>
              <a:t> – </a:t>
            </a:r>
            <a:r>
              <a:rPr lang="cs-CZ" sz="4400" dirty="0">
                <a:solidFill>
                  <a:srgbClr val="000066"/>
                </a:solidFill>
                <a:latin typeface="+mj-lt"/>
              </a:rPr>
              <a:t>ochrana populací v přírodě </a:t>
            </a:r>
          </a:p>
          <a:p>
            <a:pPr>
              <a:defRPr/>
            </a:pPr>
            <a:endParaRPr lang="cs-CZ" sz="4400" dirty="0">
              <a:solidFill>
                <a:srgbClr val="000066"/>
              </a:solidFill>
              <a:latin typeface="+mj-lt"/>
            </a:endParaRPr>
          </a:p>
          <a:p>
            <a:pPr>
              <a:defRPr/>
            </a:pPr>
            <a:endParaRPr lang="cs-CZ" sz="4400" dirty="0">
              <a:solidFill>
                <a:srgbClr val="000066"/>
              </a:solidFill>
              <a:latin typeface="+mj-lt"/>
            </a:endParaRPr>
          </a:p>
          <a:p>
            <a:pPr>
              <a:defRPr/>
            </a:pPr>
            <a:r>
              <a:rPr lang="cs-CZ" sz="4400" dirty="0">
                <a:solidFill>
                  <a:srgbClr val="000066"/>
                </a:solidFill>
                <a:latin typeface="+mj-lt"/>
              </a:rPr>
              <a:t>Ochrana </a:t>
            </a:r>
            <a:r>
              <a:rPr lang="cs-CZ" sz="4400" b="1" i="1" dirty="0">
                <a:solidFill>
                  <a:srgbClr val="000066"/>
                </a:solidFill>
                <a:latin typeface="+mj-lt"/>
              </a:rPr>
              <a:t>ex </a:t>
            </a:r>
            <a:r>
              <a:rPr lang="cs-CZ" sz="4400" b="1" i="1" dirty="0" err="1">
                <a:solidFill>
                  <a:srgbClr val="000066"/>
                </a:solidFill>
                <a:latin typeface="+mj-lt"/>
              </a:rPr>
              <a:t>situ</a:t>
            </a:r>
            <a:r>
              <a:rPr lang="cs-CZ" sz="4400" b="1" i="1" dirty="0">
                <a:solidFill>
                  <a:srgbClr val="000066"/>
                </a:solidFill>
                <a:latin typeface="+mj-lt"/>
              </a:rPr>
              <a:t> - </a:t>
            </a:r>
            <a:r>
              <a:rPr lang="cs-CZ" sz="4400" dirty="0">
                <a:solidFill>
                  <a:srgbClr val="000066"/>
                </a:solidFill>
                <a:latin typeface="+mj-lt"/>
              </a:rPr>
              <a:t>udržování jedinců v umělých podmínkách pod lidským dohledem</a:t>
            </a:r>
          </a:p>
          <a:p>
            <a:pPr>
              <a:defRPr/>
            </a:pPr>
            <a:endParaRPr lang="cs-CZ" dirty="0">
              <a:solidFill>
                <a:srgbClr val="00006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BFA191C7-349D-4D0D-BDA5-B73EF522952E}"/>
              </a:ext>
            </a:extLst>
          </p:cNvPr>
          <p:cNvSpPr/>
          <p:nvPr/>
        </p:nvSpPr>
        <p:spPr>
          <a:xfrm>
            <a:off x="468313" y="404813"/>
            <a:ext cx="8280400" cy="4154984"/>
          </a:xfrm>
          <a:prstGeom prst="rect">
            <a:avLst/>
          </a:prstGeom>
        </p:spPr>
        <p:txBody>
          <a:bodyPr>
            <a:spAutoFit/>
          </a:bodyPr>
          <a:lstStyle/>
          <a:p>
            <a:pPr>
              <a:defRPr/>
            </a:pPr>
            <a:endParaRPr lang="cs-CZ" dirty="0">
              <a:solidFill>
                <a:srgbClr val="000066"/>
              </a:solidFill>
            </a:endParaRPr>
          </a:p>
          <a:p>
            <a:pPr algn="just">
              <a:defRPr/>
            </a:pPr>
            <a:r>
              <a:rPr lang="cs-CZ" sz="4000" dirty="0">
                <a:solidFill>
                  <a:srgbClr val="000066"/>
                </a:solidFill>
                <a:latin typeface="Arial" panose="020B0604020202020204" pitchFamily="34" charset="0"/>
                <a:cs typeface="Arial" panose="020B0604020202020204" pitchFamily="34" charset="0"/>
              </a:rPr>
              <a:t>Jsou známé případy několika živočišných druhů, které v přírodě už vyhynuly a přežívají v koloniích v zajetí, např. jelen </a:t>
            </a:r>
            <a:r>
              <a:rPr lang="cs-CZ" sz="4000" dirty="0" err="1">
                <a:solidFill>
                  <a:srgbClr val="000066"/>
                </a:solidFill>
                <a:latin typeface="Arial" panose="020B0604020202020204" pitchFamily="34" charset="0"/>
                <a:cs typeface="Arial" panose="020B0604020202020204" pitchFamily="34" charset="0"/>
              </a:rPr>
              <a:t>milu</a:t>
            </a:r>
            <a:r>
              <a:rPr lang="cs-CZ" sz="4000" dirty="0">
                <a:solidFill>
                  <a:srgbClr val="000066"/>
                </a:solidFill>
                <a:latin typeface="Arial" panose="020B0604020202020204" pitchFamily="34" charset="0"/>
                <a:cs typeface="Arial" panose="020B0604020202020204" pitchFamily="34" charset="0"/>
              </a:rPr>
              <a:t> (</a:t>
            </a:r>
            <a:r>
              <a:rPr lang="cs-CZ" sz="4000" i="1" dirty="0" err="1">
                <a:solidFill>
                  <a:srgbClr val="000066"/>
                </a:solidFill>
                <a:latin typeface="Arial" panose="020B0604020202020204" pitchFamily="34" charset="0"/>
                <a:cs typeface="Arial" panose="020B0604020202020204" pitchFamily="34" charset="0"/>
              </a:rPr>
              <a:t>Elaphurus</a:t>
            </a:r>
            <a:r>
              <a:rPr lang="cs-CZ" sz="4000" i="1" dirty="0">
                <a:solidFill>
                  <a:srgbClr val="000066"/>
                </a:solidFill>
                <a:latin typeface="Arial" panose="020B0604020202020204" pitchFamily="34" charset="0"/>
                <a:cs typeface="Arial" panose="020B0604020202020204" pitchFamily="34" charset="0"/>
              </a:rPr>
              <a:t> </a:t>
            </a:r>
            <a:r>
              <a:rPr lang="cs-CZ" sz="4000" i="1" dirty="0" err="1">
                <a:solidFill>
                  <a:srgbClr val="000066"/>
                </a:solidFill>
                <a:latin typeface="Arial" panose="020B0604020202020204" pitchFamily="34" charset="0"/>
                <a:cs typeface="Arial" panose="020B0604020202020204" pitchFamily="34" charset="0"/>
              </a:rPr>
              <a:t>davidianus</a:t>
            </a:r>
            <a:r>
              <a:rPr lang="cs-CZ" sz="4000" dirty="0">
                <a:solidFill>
                  <a:srgbClr val="000066"/>
                </a:solidFill>
                <a:latin typeface="Arial" panose="020B0604020202020204" pitchFamily="34" charset="0"/>
                <a:cs typeface="Arial" panose="020B0604020202020204" pitchFamily="34" charset="0"/>
              </a:rPr>
              <a:t>) nebo kůň Převalského</a:t>
            </a:r>
          </a:p>
          <a:p>
            <a:pPr algn="just">
              <a:defRPr/>
            </a:pPr>
            <a:r>
              <a:rPr lang="pl-PL" sz="4000" dirty="0">
                <a:solidFill>
                  <a:srgbClr val="000066"/>
                </a:solidFill>
                <a:latin typeface="Arial" panose="020B0604020202020204" pitchFamily="34" charset="0"/>
                <a:cs typeface="Arial" panose="020B0604020202020204" pitchFamily="34" charset="0"/>
              </a:rPr>
              <a:t>(</a:t>
            </a:r>
            <a:r>
              <a:rPr lang="pl-PL" sz="4000" i="1" dirty="0">
                <a:solidFill>
                  <a:srgbClr val="000066"/>
                </a:solidFill>
                <a:latin typeface="Arial" panose="020B0604020202020204" pitchFamily="34" charset="0"/>
                <a:cs typeface="Arial" panose="020B0604020202020204" pitchFamily="34" charset="0"/>
              </a:rPr>
              <a:t>Equus przewalskii</a:t>
            </a:r>
            <a:r>
              <a:rPr lang="pl-PL" sz="4000" dirty="0">
                <a:solidFill>
                  <a:srgbClr val="000066"/>
                </a:solidFill>
                <a:latin typeface="Arial" panose="020B0604020202020204" pitchFamily="34" charset="0"/>
                <a:cs typeface="Arial" panose="020B0604020202020204" pitchFamily="34" charset="0"/>
              </a:rPr>
              <a:t>).</a:t>
            </a:r>
            <a:endParaRPr lang="cs-CZ" sz="4000"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912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571500"/>
            <a:ext cx="8610600" cy="5715000"/>
          </a:xfrm>
          <a:prstGeom prst="rect">
            <a:avLst/>
          </a:prstGeom>
        </p:spPr>
      </p:pic>
      <p:sp>
        <p:nvSpPr>
          <p:cNvPr id="3" name="Obdélník 2"/>
          <p:cNvSpPr/>
          <p:nvPr/>
        </p:nvSpPr>
        <p:spPr>
          <a:xfrm>
            <a:off x="704900" y="6453336"/>
            <a:ext cx="8172400" cy="276999"/>
          </a:xfrm>
          <a:prstGeom prst="rect">
            <a:avLst/>
          </a:prstGeom>
        </p:spPr>
        <p:txBody>
          <a:bodyPr wrap="square">
            <a:spAutoFit/>
          </a:bodyPr>
          <a:lstStyle/>
          <a:p>
            <a:r>
              <a:rPr lang="cs-CZ" sz="1200" dirty="0">
                <a:solidFill>
                  <a:schemeClr val="bg2"/>
                </a:solidFill>
              </a:rPr>
              <a:t>http://www.infofauna.estranky.cz/clanky/vyhynula-nebo-ohrozena-zvirata/jelen-milu--elaphurus-davidianus-.html</a:t>
            </a:r>
          </a:p>
        </p:txBody>
      </p:sp>
    </p:spTree>
    <p:extLst>
      <p:ext uri="{BB962C8B-B14F-4D97-AF65-F5344CB8AC3E}">
        <p14:creationId xmlns:p14="http://schemas.microsoft.com/office/powerpoint/2010/main" val="2541763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60648"/>
            <a:ext cx="7992888" cy="5882766"/>
          </a:xfrm>
          <a:prstGeom prst="rect">
            <a:avLst/>
          </a:prstGeom>
        </p:spPr>
      </p:pic>
      <p:sp>
        <p:nvSpPr>
          <p:cNvPr id="3" name="Obdélník 2"/>
          <p:cNvSpPr/>
          <p:nvPr/>
        </p:nvSpPr>
        <p:spPr>
          <a:xfrm>
            <a:off x="6300192" y="6381328"/>
            <a:ext cx="4572000" cy="276999"/>
          </a:xfrm>
          <a:prstGeom prst="rect">
            <a:avLst/>
          </a:prstGeom>
        </p:spPr>
        <p:txBody>
          <a:bodyPr>
            <a:spAutoFit/>
          </a:bodyPr>
          <a:lstStyle/>
          <a:p>
            <a:r>
              <a:rPr lang="cs-CZ" sz="1200" dirty="0">
                <a:solidFill>
                  <a:schemeClr val="bg2"/>
                </a:solidFill>
              </a:rPr>
              <a:t>https://www.biolib.cz/cz/image/id196107/</a:t>
            </a:r>
          </a:p>
        </p:txBody>
      </p:sp>
    </p:spTree>
    <p:extLst>
      <p:ext uri="{BB962C8B-B14F-4D97-AF65-F5344CB8AC3E}">
        <p14:creationId xmlns:p14="http://schemas.microsoft.com/office/powerpoint/2010/main" val="550025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xmlns="" id="{6838A290-CB8B-4C29-8730-D67E404FDBBE}"/>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39939" name="Obdélník 1">
            <a:extLst>
              <a:ext uri="{FF2B5EF4-FFF2-40B4-BE49-F238E27FC236}">
                <a16:creationId xmlns:a16="http://schemas.microsoft.com/office/drawing/2014/main" xmlns="" id="{444CC912-A465-4F98-93DF-7365460A816C}"/>
              </a:ext>
            </a:extLst>
          </p:cNvPr>
          <p:cNvSpPr>
            <a:spLocks noChangeArrowheads="1"/>
          </p:cNvSpPr>
          <p:nvPr/>
        </p:nvSpPr>
        <p:spPr bwMode="auto">
          <a:xfrm>
            <a:off x="179388" y="279400"/>
            <a:ext cx="8641084"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3200" b="1" dirty="0">
                <a:solidFill>
                  <a:srgbClr val="000066"/>
                </a:solidFill>
                <a:latin typeface="Arial" panose="020B0604020202020204" pitchFamily="34" charset="0"/>
                <a:cs typeface="Arial" panose="020B0604020202020204" pitchFamily="34" charset="0"/>
              </a:rPr>
              <a:t>Narušení vazeb a vztahů</a:t>
            </a:r>
          </a:p>
          <a:p>
            <a:endParaRPr lang="cs-CZ" altLang="cs-CZ" b="1" dirty="0">
              <a:solidFill>
                <a:srgbClr val="000066"/>
              </a:solidFill>
              <a:latin typeface="Arial" panose="020B0604020202020204" pitchFamily="34" charset="0"/>
              <a:cs typeface="Arial" panose="020B0604020202020204" pitchFamily="34" charset="0"/>
            </a:endParaRPr>
          </a:p>
          <a:p>
            <a:pPr algn="just"/>
            <a:r>
              <a:rPr lang="cs-CZ" altLang="cs-CZ" sz="2800" dirty="0">
                <a:solidFill>
                  <a:srgbClr val="000066"/>
                </a:solidFill>
                <a:latin typeface="Arial" panose="020B0604020202020204" pitchFamily="34" charset="0"/>
                <a:cs typeface="Arial" panose="020B0604020202020204" pitchFamily="34" charset="0"/>
              </a:rPr>
              <a:t>Například vztah mezi početností ryb a hrochů v některých afrických jezerech. Před několika desítkami let žilo v těchto jezerech mnoho hrochů i ryb. Pak člověk vyhubil hrochy a brzy poté se ztratily i ryby. Ukázalo se, že spojení mezi hrochy a rybami bylo jednoduché: hroši se živili rostlinami a svými exkrementy obohacovali vodu o organické a minerální látky. V takové vodě se rychle množil fytoplankton a zooplankton, kterými se živily bohaté populace ryb. Vyhubení hrochů znamenalo zastavení přísunu živin a tím i radikální omezení růstu planktonu a snížení početnosti rybích populací.</a:t>
            </a:r>
          </a:p>
        </p:txBody>
      </p:sp>
    </p:spTree>
  </p:cSld>
  <p:clrMapOvr>
    <a:masterClrMapping/>
  </p:clrMapOvr>
  <p:transition spd="med">
    <p:spli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5143500"/>
          </a:xfrm>
          <a:prstGeom prst="rect">
            <a:avLst/>
          </a:prstGeom>
        </p:spPr>
      </p:pic>
      <p:sp>
        <p:nvSpPr>
          <p:cNvPr id="3" name="Obdélník 2"/>
          <p:cNvSpPr/>
          <p:nvPr/>
        </p:nvSpPr>
        <p:spPr>
          <a:xfrm>
            <a:off x="5076056" y="6237312"/>
            <a:ext cx="4572000" cy="276999"/>
          </a:xfrm>
          <a:prstGeom prst="rect">
            <a:avLst/>
          </a:prstGeom>
        </p:spPr>
        <p:txBody>
          <a:bodyPr>
            <a:spAutoFit/>
          </a:bodyPr>
          <a:lstStyle/>
          <a:p>
            <a:r>
              <a:rPr lang="cs-CZ" sz="1200" dirty="0">
                <a:solidFill>
                  <a:schemeClr val="bg2"/>
                </a:solidFill>
              </a:rPr>
              <a:t>https://www.bbc.co.uk/programmes/p03qx4kr/p03qx4q8</a:t>
            </a:r>
          </a:p>
        </p:txBody>
      </p:sp>
    </p:spTree>
    <p:extLst>
      <p:ext uri="{BB962C8B-B14F-4D97-AF65-F5344CB8AC3E}">
        <p14:creationId xmlns:p14="http://schemas.microsoft.com/office/powerpoint/2010/main" val="1843031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151CBE5D-983A-468B-A703-DC3FA8DBB541}"/>
              </a:ext>
            </a:extLst>
          </p:cNvPr>
          <p:cNvSpPr/>
          <p:nvPr/>
        </p:nvSpPr>
        <p:spPr>
          <a:xfrm>
            <a:off x="251619" y="620688"/>
            <a:ext cx="8640762" cy="5262979"/>
          </a:xfrm>
          <a:prstGeom prst="rect">
            <a:avLst/>
          </a:prstGeom>
        </p:spPr>
        <p:txBody>
          <a:bodyPr>
            <a:spAutoFit/>
          </a:bodyPr>
          <a:lstStyle/>
          <a:p>
            <a:pPr algn="just">
              <a:defRPr/>
            </a:pPr>
            <a:r>
              <a:rPr lang="cs-CZ" sz="2800" b="1" dirty="0">
                <a:solidFill>
                  <a:srgbClr val="000066"/>
                </a:solidFill>
                <a:latin typeface="+mj-lt"/>
              </a:rPr>
              <a:t>Rychlost vymírání</a:t>
            </a:r>
          </a:p>
          <a:p>
            <a:pPr algn="just">
              <a:defRPr/>
            </a:pPr>
            <a:endParaRPr lang="cs-CZ" sz="2800" b="1" dirty="0">
              <a:solidFill>
                <a:srgbClr val="000066"/>
              </a:solidFill>
              <a:latin typeface="+mj-lt"/>
            </a:endParaRPr>
          </a:p>
          <a:p>
            <a:pPr algn="just">
              <a:defRPr/>
            </a:pPr>
            <a:r>
              <a:rPr lang="cs-CZ" sz="2800" dirty="0">
                <a:solidFill>
                  <a:srgbClr val="000066"/>
                </a:solidFill>
                <a:latin typeface="+mj-lt"/>
              </a:rPr>
              <a:t>„</a:t>
            </a:r>
            <a:r>
              <a:rPr lang="cs-CZ" sz="2800" i="1" dirty="0">
                <a:solidFill>
                  <a:srgbClr val="000066"/>
                </a:solidFill>
                <a:latin typeface="+mj-lt"/>
              </a:rPr>
              <a:t>Odhaduje se, že od roku 1600 vyhynulo přibližně 87 druhů savců a 131 druhů ptáků, což představuje 2,1 % savčích druhů a 1,3 % druhů ptáků. V posledních 150 letech došlo k jeho dramatickému zvýšení. Rychlost vymírání ptáků a savců činila během let 1600-1700 asi jeden </a:t>
            </a:r>
            <a:r>
              <a:rPr lang="pl-PL" sz="2800" i="1" dirty="0">
                <a:solidFill>
                  <a:srgbClr val="000066"/>
                </a:solidFill>
                <a:latin typeface="+mj-lt"/>
              </a:rPr>
              <a:t>druh za každých deset let, ale v letech 1850-1959 vzrostla až na jeden druh za rok. Toto </a:t>
            </a:r>
            <a:r>
              <a:rPr lang="cs-CZ" sz="2800" i="1" dirty="0">
                <a:solidFill>
                  <a:srgbClr val="000066"/>
                </a:solidFill>
                <a:latin typeface="+mj-lt"/>
              </a:rPr>
              <a:t>neustálé zvyšování rychlosti vymírání druhů je důkazem vážného ohrožení biodiverzity</a:t>
            </a:r>
          </a:p>
          <a:p>
            <a:pPr algn="just">
              <a:defRPr/>
            </a:pPr>
            <a:r>
              <a:rPr lang="cs-CZ" sz="2800" dirty="0">
                <a:solidFill>
                  <a:srgbClr val="000066"/>
                </a:solidFill>
                <a:latin typeface="+mj-lt"/>
              </a:rPr>
              <a:t>(PRIMACK a kol., 2001, s. 74-76)“.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A483F434-1388-4263-A2D3-EB3360F38E1E}"/>
              </a:ext>
            </a:extLst>
          </p:cNvPr>
          <p:cNvSpPr/>
          <p:nvPr/>
        </p:nvSpPr>
        <p:spPr>
          <a:xfrm>
            <a:off x="0" y="0"/>
            <a:ext cx="8947150" cy="5401159"/>
          </a:xfrm>
          <a:prstGeom prst="rect">
            <a:avLst/>
          </a:prstGeom>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nSpc>
                <a:spcPts val="3138"/>
              </a:lnSpc>
              <a:spcBef>
                <a:spcPts val="375"/>
              </a:spcBef>
            </a:pPr>
            <a:r>
              <a:rPr lang="cs-CZ" altLang="cs-CZ" sz="3200" b="1" dirty="0">
                <a:solidFill>
                  <a:srgbClr val="000000"/>
                </a:solidFill>
                <a:latin typeface="Arial" panose="020B0604020202020204" pitchFamily="34" charset="0"/>
              </a:rPr>
              <a:t>Člověk jako faktor vymizení druhu</a:t>
            </a:r>
          </a:p>
          <a:p>
            <a:pPr>
              <a:lnSpc>
                <a:spcPts val="3138"/>
              </a:lnSpc>
              <a:spcBef>
                <a:spcPts val="375"/>
              </a:spcBef>
            </a:pPr>
            <a:endParaRPr lang="cs-CZ" altLang="cs-CZ" sz="1400" b="1" dirty="0">
              <a:latin typeface="Arial" panose="020B0604020202020204" pitchFamily="34" charset="0"/>
              <a:cs typeface="Calibri" panose="020F0502020204030204" pitchFamily="34" charset="0"/>
            </a:endParaRPr>
          </a:p>
          <a:p>
            <a:pPr algn="just">
              <a:lnSpc>
                <a:spcPct val="107000"/>
              </a:lnSpc>
              <a:spcAft>
                <a:spcPts val="800"/>
              </a:spcAft>
            </a:pPr>
            <a:r>
              <a:rPr lang="cs-CZ" altLang="cs-CZ" sz="2000" dirty="0">
                <a:solidFill>
                  <a:srgbClr val="000000"/>
                </a:solidFill>
                <a:latin typeface="+mj-lt"/>
              </a:rPr>
              <a:t>Koroun bezzubý, zvaný »mořská kráva« — </a:t>
            </a:r>
            <a:r>
              <a:rPr lang="cs-CZ" altLang="cs-CZ" sz="2000" i="1" dirty="0" err="1">
                <a:solidFill>
                  <a:srgbClr val="000000"/>
                </a:solidFill>
                <a:latin typeface="+mj-lt"/>
              </a:rPr>
              <a:t>Hydrodamalis</a:t>
            </a:r>
            <a:r>
              <a:rPr lang="cs-CZ" altLang="cs-CZ" sz="2000" i="1" dirty="0">
                <a:solidFill>
                  <a:srgbClr val="000000"/>
                </a:solidFill>
                <a:latin typeface="+mj-lt"/>
              </a:rPr>
              <a:t> </a:t>
            </a:r>
            <a:r>
              <a:rPr lang="cs-CZ" altLang="cs-CZ" sz="2000" i="1" dirty="0" err="1">
                <a:solidFill>
                  <a:srgbClr val="000000"/>
                </a:solidFill>
                <a:latin typeface="+mj-lt"/>
              </a:rPr>
              <a:t>gigas</a:t>
            </a:r>
            <a:r>
              <a:rPr lang="cs-CZ" altLang="cs-CZ" sz="2000" i="1" dirty="0">
                <a:solidFill>
                  <a:srgbClr val="000000"/>
                </a:solidFill>
                <a:latin typeface="+mj-lt"/>
              </a:rPr>
              <a:t> </a:t>
            </a:r>
            <a:r>
              <a:rPr lang="cs-CZ" altLang="cs-CZ" sz="2000" dirty="0">
                <a:solidFill>
                  <a:srgbClr val="000000"/>
                </a:solidFill>
                <a:latin typeface="+mj-lt"/>
              </a:rPr>
              <a:t>—  žil s člověkem pouhých 27 roků!</a:t>
            </a:r>
            <a:endParaRPr lang="cs-CZ" altLang="cs-CZ" sz="2000" dirty="0">
              <a:latin typeface="+mj-lt"/>
              <a:cs typeface="Calibri" panose="020F0502020204030204" pitchFamily="34" charset="0"/>
            </a:endParaRPr>
          </a:p>
          <a:p>
            <a:pPr algn="just">
              <a:lnSpc>
                <a:spcPct val="107000"/>
              </a:lnSpc>
              <a:spcAft>
                <a:spcPts val="800"/>
              </a:spcAft>
            </a:pPr>
            <a:r>
              <a:rPr lang="cs-CZ" altLang="cs-CZ" sz="2000" i="1" dirty="0">
                <a:solidFill>
                  <a:srgbClr val="000000"/>
                </a:solidFill>
                <a:latin typeface="+mj-lt"/>
              </a:rPr>
              <a:t>Roku 1741 byla objevena a již r. 1768 nebylo lze sehnati ani jedinký živý exemplář do sbírek musejních, ačkoli — nebo právě proto, že — to byl tvor zcela mírumilovný, </a:t>
            </a:r>
            <a:r>
              <a:rPr lang="cs-CZ" altLang="cs-CZ" sz="2000" i="1" dirty="0" err="1">
                <a:solidFill>
                  <a:srgbClr val="000000"/>
                </a:solidFill>
                <a:latin typeface="+mj-lt"/>
              </a:rPr>
              <a:t>ssavec</a:t>
            </a:r>
            <a:r>
              <a:rPr lang="cs-CZ" altLang="cs-CZ" sz="2000" i="1" dirty="0">
                <a:solidFill>
                  <a:srgbClr val="000000"/>
                </a:solidFill>
                <a:latin typeface="+mj-lt"/>
              </a:rPr>
              <a:t> bez chrupu, s kůží jako </a:t>
            </a:r>
            <a:r>
              <a:rPr lang="cs-CZ" altLang="cs-CZ" sz="2000" i="1" dirty="0" err="1">
                <a:solidFill>
                  <a:srgbClr val="000000"/>
                </a:solidFill>
                <a:latin typeface="+mj-lt"/>
              </a:rPr>
              <a:t>kora</a:t>
            </a:r>
            <a:r>
              <a:rPr lang="cs-CZ" altLang="cs-CZ" sz="2000" i="1" dirty="0">
                <a:solidFill>
                  <a:srgbClr val="000000"/>
                </a:solidFill>
                <a:latin typeface="+mj-lt"/>
              </a:rPr>
              <a:t> tlustou, a chutným masem, živící se travou a řasami mořskými.</a:t>
            </a:r>
            <a:r>
              <a:rPr lang="cs-CZ" altLang="cs-CZ" sz="2000" i="1" dirty="0">
                <a:latin typeface="+mj-lt"/>
              </a:rPr>
              <a:t> </a:t>
            </a:r>
            <a:r>
              <a:rPr lang="cs-CZ" altLang="cs-CZ" sz="2000" i="1" dirty="0">
                <a:solidFill>
                  <a:srgbClr val="000000"/>
                </a:solidFill>
                <a:latin typeface="+mj-lt"/>
              </a:rPr>
              <a:t>Žil v celých stádech v zadní Sibiři kol úžiny </a:t>
            </a:r>
            <a:r>
              <a:rPr lang="cs-CZ" altLang="cs-CZ" sz="2000" i="1" dirty="0" err="1">
                <a:solidFill>
                  <a:srgbClr val="000000"/>
                </a:solidFill>
                <a:latin typeface="+mj-lt"/>
              </a:rPr>
              <a:t>Behringovy</a:t>
            </a:r>
            <a:r>
              <a:rPr lang="cs-CZ" altLang="cs-CZ" sz="2000" i="1" dirty="0">
                <a:solidFill>
                  <a:srgbClr val="000000"/>
                </a:solidFill>
                <a:latin typeface="+mj-lt"/>
              </a:rPr>
              <a:t> a dal se tak snadno chytati a zabíjeti, že vymizel na vždy a úplně, podávaje tak nový doklad o lidské hrabivosti a vražednosti. </a:t>
            </a:r>
            <a:r>
              <a:rPr lang="cs-CZ" altLang="cs-CZ" sz="2000" dirty="0">
                <a:solidFill>
                  <a:srgbClr val="000000"/>
                </a:solidFill>
                <a:latin typeface="+mj-lt"/>
              </a:rPr>
              <a:t>(Ilustrovaný svět, 1902)</a:t>
            </a:r>
            <a:endParaRPr lang="cs-CZ" altLang="cs-CZ" sz="2000" dirty="0">
              <a:latin typeface="+mj-lt"/>
              <a:cs typeface="Calibri" panose="020F0502020204030204" pitchFamily="34" charset="0"/>
            </a:endParaRPr>
          </a:p>
          <a:p>
            <a:pPr algn="just">
              <a:lnSpc>
                <a:spcPct val="107000"/>
              </a:lnSpc>
              <a:spcAft>
                <a:spcPts val="800"/>
              </a:spcAft>
            </a:pPr>
            <a:r>
              <a:rPr lang="cs-CZ" altLang="cs-CZ" sz="2000" dirty="0">
                <a:solidFill>
                  <a:srgbClr val="000000"/>
                </a:solidFill>
                <a:latin typeface="+mj-lt"/>
              </a:rPr>
              <a:t>Koroun bezzubý, endemit </a:t>
            </a:r>
            <a:r>
              <a:rPr lang="cs-CZ" altLang="cs-CZ" sz="2000" dirty="0" err="1">
                <a:solidFill>
                  <a:srgbClr val="000000"/>
                </a:solidFill>
                <a:latin typeface="+mj-lt"/>
              </a:rPr>
              <a:t>Komandorských</a:t>
            </a:r>
            <a:r>
              <a:rPr lang="cs-CZ" altLang="cs-CZ" sz="2000" dirty="0">
                <a:solidFill>
                  <a:srgbClr val="000000"/>
                </a:solidFill>
                <a:latin typeface="+mj-lt"/>
              </a:rPr>
              <a:t> ostrovů,</a:t>
            </a:r>
            <a:r>
              <a:rPr lang="cs-CZ" altLang="cs-CZ" sz="2000" dirty="0">
                <a:latin typeface="+mj-lt"/>
              </a:rPr>
              <a:t> </a:t>
            </a:r>
            <a:r>
              <a:rPr lang="cs-CZ" altLang="cs-CZ" sz="2000" dirty="0">
                <a:solidFill>
                  <a:srgbClr val="000000"/>
                </a:solidFill>
                <a:latin typeface="+mj-lt"/>
              </a:rPr>
              <a:t>v dospělosti dosahovali velikosti až 9 metrů, jejich hmotnost se odhaduje na 10 tun. Před chladem  jej chránila až 7 cm tlustá kůže, která připomínala kůru stromů. V době objevení jich čilo asi 2000 kusů.</a:t>
            </a:r>
            <a:endParaRPr lang="cs-CZ" altLang="cs-CZ" sz="2000" dirty="0">
              <a:latin typeface="+mj-lt"/>
              <a:cs typeface="Calibri" panose="020F0502020204030204" pitchFamily="34" charset="0"/>
            </a:endParaRPr>
          </a:p>
        </p:txBody>
      </p:sp>
      <p:pic>
        <p:nvPicPr>
          <p:cNvPr id="43011" name="Obrázek 2">
            <a:extLst>
              <a:ext uri="{FF2B5EF4-FFF2-40B4-BE49-F238E27FC236}">
                <a16:creationId xmlns:a16="http://schemas.microsoft.com/office/drawing/2014/main" xmlns="" id="{DB26A9F8-0A21-4F75-99E9-261A50F704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5065338"/>
            <a:ext cx="2968667" cy="177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obrázek 4" descr="https://www.bejvavalo.cz/clanky/foto/vyhubeny-koroun-severni.jpg">
            <a:extLst>
              <a:ext uri="{FF2B5EF4-FFF2-40B4-BE49-F238E27FC236}">
                <a16:creationId xmlns:a16="http://schemas.microsoft.com/office/drawing/2014/main" xmlns="" id="{8E259398-27C6-4366-990D-AE38C15EA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557338"/>
            <a:ext cx="64087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Obrázek 3">
            <a:extLst>
              <a:ext uri="{FF2B5EF4-FFF2-40B4-BE49-F238E27FC236}">
                <a16:creationId xmlns:a16="http://schemas.microsoft.com/office/drawing/2014/main" xmlns="" id="{5C50D678-ADDB-4475-BBDE-54FD92BDB0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0"/>
            <a:ext cx="42116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4" name="Rectangle 2">
            <a:extLst>
              <a:ext uri="{FF2B5EF4-FFF2-40B4-BE49-F238E27FC236}">
                <a16:creationId xmlns:a16="http://schemas.microsoft.com/office/drawing/2014/main" xmlns="" id="{9280C364-B0F7-4AC9-8073-684319CB05E7}"/>
              </a:ext>
            </a:extLst>
          </p:cNvPr>
          <p:cNvSpPr>
            <a:spLocks noChangeArrowheads="1"/>
          </p:cNvSpPr>
          <p:nvPr/>
        </p:nvSpPr>
        <p:spPr bwMode="auto">
          <a:xfrm>
            <a:off x="1746250" y="911225"/>
            <a:ext cx="5649913" cy="5037138"/>
          </a:xfrm>
          <a:prstGeom prst="rect">
            <a:avLst/>
          </a:prstGeom>
          <a:solidFill>
            <a:schemeClr val="tx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cs-CZ" altLang="cs-CZ" sz="3600" b="1">
                <a:solidFill>
                  <a:srgbClr val="00CC00"/>
                </a:solidFill>
                <a:effectLst>
                  <a:outerShdw blurRad="38100" dist="38100" dir="2700000" algn="tl">
                    <a:srgbClr val="C0C0C0"/>
                  </a:outerShdw>
                </a:effectLst>
                <a:latin typeface="Arial Black" panose="020B0A04020102020204" pitchFamily="34" charset="0"/>
              </a:rPr>
              <a:t>Ochrana populací</a:t>
            </a:r>
          </a:p>
          <a:p>
            <a:pPr algn="ctr" eaLnBrk="1" hangingPunct="1">
              <a:defRPr/>
            </a:pPr>
            <a:r>
              <a:rPr lang="cs-CZ" altLang="cs-CZ" sz="3200" b="1">
                <a:solidFill>
                  <a:schemeClr val="bg2"/>
                </a:solidFill>
                <a:latin typeface="Arial" panose="020B0604020202020204" pitchFamily="34" charset="0"/>
              </a:rPr>
              <a:t>Druhová ochrana </a:t>
            </a:r>
          </a:p>
          <a:p>
            <a:pPr algn="ctr" eaLnBrk="1" hangingPunct="1">
              <a:defRPr/>
            </a:pPr>
            <a:endParaRPr lang="cs-CZ" altLang="cs-CZ" sz="3200" b="1">
              <a:solidFill>
                <a:schemeClr val="bg2"/>
              </a:solidFill>
              <a:latin typeface="Arial" panose="020B0604020202020204" pitchFamily="34" charset="0"/>
            </a:endParaRPr>
          </a:p>
          <a:p>
            <a:pPr algn="ctr" eaLnBrk="1" hangingPunct="1">
              <a:defRPr/>
            </a:pPr>
            <a:r>
              <a:rPr lang="cs-CZ" altLang="cs-CZ" sz="3200">
                <a:solidFill>
                  <a:schemeClr val="bg2"/>
                </a:solidFill>
                <a:latin typeface="Arial" panose="020B0604020202020204" pitchFamily="34" charset="0"/>
              </a:rPr>
              <a:t>Ochrana </a:t>
            </a:r>
            <a:r>
              <a:rPr lang="cs-CZ" altLang="cs-CZ" sz="3200" b="1" i="1">
                <a:solidFill>
                  <a:schemeClr val="bg2"/>
                </a:solidFill>
                <a:latin typeface="Arial" panose="020B0604020202020204" pitchFamily="34" charset="0"/>
              </a:rPr>
              <a:t>in situ</a:t>
            </a:r>
            <a:endParaRPr lang="cs-CZ" altLang="cs-CZ" sz="3200" b="1">
              <a:solidFill>
                <a:schemeClr val="bg2"/>
              </a:solidFill>
              <a:latin typeface="Arial" panose="020B0604020202020204" pitchFamily="34" charset="0"/>
            </a:endParaRPr>
          </a:p>
          <a:p>
            <a:pPr algn="ctr" eaLnBrk="1" hangingPunct="1">
              <a:defRPr/>
            </a:pPr>
            <a:endParaRPr lang="cs-CZ" altLang="cs-CZ" sz="3200">
              <a:solidFill>
                <a:schemeClr val="bg2"/>
              </a:solidFill>
              <a:latin typeface="Arial" panose="020B0604020202020204" pitchFamily="34" charset="0"/>
            </a:endParaRPr>
          </a:p>
          <a:p>
            <a:pPr algn="ctr" eaLnBrk="1" hangingPunct="1">
              <a:defRPr/>
            </a:pPr>
            <a:r>
              <a:rPr lang="cs-CZ" altLang="cs-CZ" sz="3200">
                <a:solidFill>
                  <a:schemeClr val="bg2"/>
                </a:solidFill>
                <a:latin typeface="Arial" panose="020B0604020202020204" pitchFamily="34" charset="0"/>
              </a:rPr>
              <a:t>Ochrana </a:t>
            </a:r>
            <a:r>
              <a:rPr lang="cs-CZ" altLang="cs-CZ" sz="3200" b="1" i="1">
                <a:solidFill>
                  <a:schemeClr val="bg2"/>
                </a:solidFill>
                <a:latin typeface="Arial" panose="020B0604020202020204" pitchFamily="34" charset="0"/>
              </a:rPr>
              <a:t>ex situ</a:t>
            </a:r>
            <a:r>
              <a:rPr lang="cs-CZ" altLang="cs-CZ" sz="3200">
                <a:solidFill>
                  <a:schemeClr val="bg2"/>
                </a:solidFill>
                <a:latin typeface="Arial" panose="020B0604020202020204" pitchFamily="34" charset="0"/>
              </a:rPr>
              <a:t> </a:t>
            </a:r>
          </a:p>
          <a:p>
            <a:pPr algn="ctr" eaLnBrk="1" hangingPunct="1">
              <a:defRPr/>
            </a:pPr>
            <a:endParaRPr lang="cs-CZ" altLang="cs-CZ" sz="3200" b="1">
              <a:solidFill>
                <a:schemeClr val="bg2"/>
              </a:solidFill>
              <a:latin typeface="Arial" panose="020B0604020202020204" pitchFamily="34" charset="0"/>
            </a:endParaRPr>
          </a:p>
          <a:p>
            <a:pPr algn="ctr" eaLnBrk="1" hangingPunct="1">
              <a:defRPr/>
            </a:pPr>
            <a:r>
              <a:rPr lang="cs-CZ" altLang="cs-CZ" sz="3200" b="1">
                <a:solidFill>
                  <a:schemeClr val="bg2"/>
                </a:solidFill>
                <a:latin typeface="Arial" panose="020B0604020202020204" pitchFamily="34" charset="0"/>
              </a:rPr>
              <a:t>Ochrana ekosystémů</a:t>
            </a:r>
          </a:p>
          <a:p>
            <a:pPr algn="ctr" eaLnBrk="1" hangingPunct="1">
              <a:defRPr/>
            </a:pPr>
            <a:r>
              <a:rPr lang="cs-CZ" altLang="cs-CZ" sz="3200" b="1">
                <a:solidFill>
                  <a:schemeClr val="bg2"/>
                </a:solidFill>
                <a:latin typeface="Arial" panose="020B0604020202020204" pitchFamily="34" charset="0"/>
              </a:rPr>
              <a:t>Ochrana přírodních procesů</a:t>
            </a:r>
          </a:p>
          <a:p>
            <a:pPr algn="ctr">
              <a:defRPr/>
            </a:pPr>
            <a:endParaRPr lang="cs-CZ" altLang="cs-CZ" sz="3200">
              <a:solidFill>
                <a:schemeClr val="bg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Obdélník 1">
            <a:extLst>
              <a:ext uri="{FF2B5EF4-FFF2-40B4-BE49-F238E27FC236}">
                <a16:creationId xmlns:a16="http://schemas.microsoft.com/office/drawing/2014/main" xmlns="" id="{3AE1D3C1-F3CF-41F8-BADE-AEB1AE7235AC}"/>
              </a:ext>
            </a:extLst>
          </p:cNvPr>
          <p:cNvSpPr>
            <a:spLocks noChangeArrowheads="1"/>
          </p:cNvSpPr>
          <p:nvPr/>
        </p:nvSpPr>
        <p:spPr bwMode="auto">
          <a:xfrm>
            <a:off x="251618" y="368300"/>
            <a:ext cx="8640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b="1" dirty="0">
                <a:solidFill>
                  <a:srgbClr val="222222"/>
                </a:solidFill>
                <a:latin typeface="Arial" panose="020B0604020202020204" pitchFamily="34" charset="0"/>
              </a:rPr>
              <a:t>Dronte mauricijský</a:t>
            </a:r>
            <a:r>
              <a:rPr lang="cs-CZ" altLang="cs-CZ" dirty="0">
                <a:solidFill>
                  <a:srgbClr val="222222"/>
                </a:solidFill>
                <a:latin typeface="Arial" panose="020B0604020202020204" pitchFamily="34" charset="0"/>
              </a:rPr>
              <a:t> (</a:t>
            </a:r>
            <a:r>
              <a:rPr lang="cs-CZ" altLang="cs-CZ" i="1" dirty="0" err="1">
                <a:solidFill>
                  <a:srgbClr val="222222"/>
                </a:solidFill>
                <a:latin typeface="Arial" panose="020B0604020202020204" pitchFamily="34" charset="0"/>
              </a:rPr>
              <a:t>Raphus</a:t>
            </a:r>
            <a:r>
              <a:rPr lang="cs-CZ" altLang="cs-CZ" i="1" dirty="0">
                <a:solidFill>
                  <a:srgbClr val="222222"/>
                </a:solidFill>
                <a:latin typeface="Arial" panose="020B0604020202020204" pitchFamily="34" charset="0"/>
              </a:rPr>
              <a:t> </a:t>
            </a:r>
            <a:r>
              <a:rPr lang="cs-CZ" altLang="cs-CZ" i="1" dirty="0" err="1">
                <a:solidFill>
                  <a:srgbClr val="222222"/>
                </a:solidFill>
                <a:latin typeface="Arial" panose="020B0604020202020204" pitchFamily="34" charset="0"/>
              </a:rPr>
              <a:t>cucullatus</a:t>
            </a:r>
            <a:r>
              <a:rPr lang="cs-CZ" altLang="cs-CZ" dirty="0">
                <a:solidFill>
                  <a:srgbClr val="222222"/>
                </a:solidFill>
                <a:latin typeface="Arial" panose="020B0604020202020204" pitchFamily="34" charset="0"/>
              </a:rPr>
              <a:t>), také známý jako </a:t>
            </a:r>
            <a:r>
              <a:rPr lang="cs-CZ" altLang="cs-CZ" b="1" dirty="0">
                <a:solidFill>
                  <a:srgbClr val="222222"/>
                </a:solidFill>
                <a:latin typeface="Arial" panose="020B0604020202020204" pitchFamily="34" charset="0"/>
              </a:rPr>
              <a:t>blboun nejapný</a:t>
            </a:r>
            <a:r>
              <a:rPr lang="cs-CZ" altLang="cs-CZ" dirty="0">
                <a:solidFill>
                  <a:srgbClr val="222222"/>
                </a:solidFill>
                <a:latin typeface="Arial" panose="020B0604020202020204" pitchFamily="34" charset="0"/>
              </a:rPr>
              <a:t> anebo </a:t>
            </a:r>
            <a:r>
              <a:rPr lang="cs-CZ" altLang="cs-CZ" b="1" dirty="0" err="1">
                <a:solidFill>
                  <a:srgbClr val="222222"/>
                </a:solidFill>
                <a:latin typeface="Arial" panose="020B0604020202020204" pitchFamily="34" charset="0"/>
              </a:rPr>
              <a:t>dodo</a:t>
            </a:r>
            <a:r>
              <a:rPr lang="cs-CZ" altLang="cs-CZ" b="1" dirty="0">
                <a:solidFill>
                  <a:srgbClr val="222222"/>
                </a:solidFill>
                <a:latin typeface="Arial" panose="020B0604020202020204" pitchFamily="34" charset="0"/>
              </a:rPr>
              <a:t>. </a:t>
            </a:r>
            <a:r>
              <a:rPr lang="cs-CZ" altLang="cs-CZ" dirty="0">
                <a:solidFill>
                  <a:srgbClr val="222222"/>
                </a:solidFill>
                <a:latin typeface="Arial" panose="020B0604020202020204" pitchFamily="34" charset="0"/>
              </a:rPr>
              <a:t>Původně endemit na ostrově Mauricius v Indickém oceánu. Nelétavý druh.</a:t>
            </a:r>
            <a:endParaRPr lang="cs-CZ" altLang="cs-CZ" dirty="0"/>
          </a:p>
        </p:txBody>
      </p:sp>
      <p:pic>
        <p:nvPicPr>
          <p:cNvPr id="46083" name="Obrázek 2">
            <a:extLst>
              <a:ext uri="{FF2B5EF4-FFF2-40B4-BE49-F238E27FC236}">
                <a16:creationId xmlns:a16="http://schemas.microsoft.com/office/drawing/2014/main" xmlns="" id="{1B6BE481-117B-4DCA-9E98-1A7C416C1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349500"/>
            <a:ext cx="62642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Obdélník 2">
            <a:extLst>
              <a:ext uri="{FF2B5EF4-FFF2-40B4-BE49-F238E27FC236}">
                <a16:creationId xmlns:a16="http://schemas.microsoft.com/office/drawing/2014/main" xmlns="" id="{448D79ED-2FF2-47D1-AA34-3AA3216DDF76}"/>
              </a:ext>
            </a:extLst>
          </p:cNvPr>
          <p:cNvSpPr>
            <a:spLocks noChangeArrowheads="1"/>
          </p:cNvSpPr>
          <p:nvPr/>
        </p:nvSpPr>
        <p:spPr bwMode="auto">
          <a:xfrm>
            <a:off x="323850" y="188913"/>
            <a:ext cx="82089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2000" dirty="0">
                <a:solidFill>
                  <a:srgbClr val="002060"/>
                </a:solidFill>
                <a:latin typeface="Arial" panose="020B0604020202020204" pitchFamily="34" charset="0"/>
              </a:rPr>
              <a:t>První zmínka o drontem pochází z roku 1598 od </a:t>
            </a:r>
            <a:r>
              <a:rPr lang="cs-CZ" altLang="cs-CZ" sz="2000" dirty="0" err="1">
                <a:solidFill>
                  <a:srgbClr val="002060"/>
                </a:solidFill>
                <a:latin typeface="Arial" panose="020B0604020202020204" pitchFamily="34" charset="0"/>
              </a:rPr>
              <a:t>mizozemských</a:t>
            </a:r>
            <a:r>
              <a:rPr lang="cs-CZ" altLang="cs-CZ" sz="2000" dirty="0">
                <a:solidFill>
                  <a:srgbClr val="002060"/>
                </a:solidFill>
                <a:latin typeface="Arial" panose="020B0604020202020204" pitchFamily="34" charset="0"/>
              </a:rPr>
              <a:t> námořníků. V následujících letech začal být loven jak námořníky, tak decimován novými, nepůvodními druhy, zatímco jeho přirozené prostředí bylo ničeno. Poslední pozorování </a:t>
            </a:r>
            <a:r>
              <a:rPr lang="cs-CZ" altLang="cs-CZ" sz="2000" dirty="0" err="1">
                <a:solidFill>
                  <a:srgbClr val="002060"/>
                </a:solidFill>
                <a:latin typeface="Arial" panose="020B0604020202020204" pitchFamily="34" charset="0"/>
              </a:rPr>
              <a:t>doda</a:t>
            </a:r>
            <a:r>
              <a:rPr lang="cs-CZ" altLang="cs-CZ" sz="2000" dirty="0">
                <a:solidFill>
                  <a:srgbClr val="002060"/>
                </a:solidFill>
                <a:latin typeface="Arial" panose="020B0604020202020204" pitchFamily="34" charset="0"/>
              </a:rPr>
              <a:t> pochází zřejmě z roku 1662. Zánik dronta během méně než sta let od jeho objevu poukázal na dříve neznámý problém vymizení celého druhu následkem lidské činnosti. Rozsáhlé pozornosti se mu dostalo od jeho vystoupení v knize Alenka v říši divů a od té doby se stal součástí populární kultury, často jako symbol vyhynutí a zastarávání. </a:t>
            </a:r>
            <a:endParaRPr lang="cs-CZ" altLang="cs-CZ" sz="2000" dirty="0">
              <a:solidFill>
                <a:srgbClr val="002060"/>
              </a:solidFill>
            </a:endParaRPr>
          </a:p>
        </p:txBody>
      </p:sp>
      <p:pic>
        <p:nvPicPr>
          <p:cNvPr id="47107" name="Obrázek 3">
            <a:extLst>
              <a:ext uri="{FF2B5EF4-FFF2-40B4-BE49-F238E27FC236}">
                <a16:creationId xmlns:a16="http://schemas.microsoft.com/office/drawing/2014/main" xmlns="" id="{0DC384A0-C812-40A9-936B-876B199BD3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3051175"/>
            <a:ext cx="49688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Obrázek 4">
            <a:extLst>
              <a:ext uri="{FF2B5EF4-FFF2-40B4-BE49-F238E27FC236}">
                <a16:creationId xmlns:a16="http://schemas.microsoft.com/office/drawing/2014/main" xmlns="" id="{AC43DF4D-EED8-4977-B31C-95604754CF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059113"/>
            <a:ext cx="25923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Obdélník 5">
            <a:extLst>
              <a:ext uri="{FF2B5EF4-FFF2-40B4-BE49-F238E27FC236}">
                <a16:creationId xmlns:a16="http://schemas.microsoft.com/office/drawing/2014/main" xmlns="" id="{A262AAE2-6560-40EA-B8ED-7B76AE4667F2}"/>
              </a:ext>
            </a:extLst>
          </p:cNvPr>
          <p:cNvSpPr>
            <a:spLocks noChangeArrowheads="1"/>
          </p:cNvSpPr>
          <p:nvPr/>
        </p:nvSpPr>
        <p:spPr bwMode="auto">
          <a:xfrm>
            <a:off x="0" y="6021388"/>
            <a:ext cx="8856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1600">
                <a:solidFill>
                  <a:srgbClr val="000066"/>
                </a:solidFill>
              </a:rPr>
              <a:t>https://cs.wikipedia.org/wiki/Dronte_mauricijský#/media/Soubor:Mauritius_10_Rupees_1971_Elizabeth_II(rev)-4042.jpg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xmlns="" id="{E938E9FD-52B7-4600-A868-043FD1D44761}"/>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48131" name="Obdélník 1">
            <a:extLst>
              <a:ext uri="{FF2B5EF4-FFF2-40B4-BE49-F238E27FC236}">
                <a16:creationId xmlns:a16="http://schemas.microsoft.com/office/drawing/2014/main" xmlns="" id="{C72C922E-4FF3-4A83-ABD7-4A081F59D05F}"/>
              </a:ext>
            </a:extLst>
          </p:cNvPr>
          <p:cNvSpPr>
            <a:spLocks noChangeArrowheads="1"/>
          </p:cNvSpPr>
          <p:nvPr/>
        </p:nvSpPr>
        <p:spPr bwMode="auto">
          <a:xfrm>
            <a:off x="146640" y="402771"/>
            <a:ext cx="8673831"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dirty="0">
                <a:solidFill>
                  <a:srgbClr val="002060"/>
                </a:solidFill>
                <a:latin typeface="Arial" panose="020B0604020202020204" pitchFamily="34" charset="0"/>
              </a:rPr>
              <a:t>Jeho osudu si povšimli mnozí umělci, ohlasy lze z českých umělců nalézt např. v díle Petra Bezruče – „</a:t>
            </a:r>
            <a:r>
              <a:rPr lang="cs-CZ" altLang="cs-CZ" dirty="0" err="1">
                <a:solidFill>
                  <a:srgbClr val="002060"/>
                </a:solidFill>
                <a:latin typeface="Arial" panose="020B0604020202020204" pitchFamily="34" charset="0"/>
              </a:rPr>
              <a:t>Didus</a:t>
            </a:r>
            <a:r>
              <a:rPr lang="cs-CZ" altLang="cs-CZ" dirty="0">
                <a:solidFill>
                  <a:srgbClr val="002060"/>
                </a:solidFill>
                <a:latin typeface="Arial" panose="020B0604020202020204" pitchFamily="34" charset="0"/>
              </a:rPr>
              <a:t> </a:t>
            </a:r>
            <a:r>
              <a:rPr lang="cs-CZ" altLang="cs-CZ" dirty="0" err="1">
                <a:solidFill>
                  <a:srgbClr val="002060"/>
                </a:solidFill>
                <a:latin typeface="Arial" panose="020B0604020202020204" pitchFamily="34" charset="0"/>
              </a:rPr>
              <a:t>ineptus</a:t>
            </a:r>
            <a:r>
              <a:rPr lang="cs-CZ" altLang="cs-CZ" dirty="0">
                <a:solidFill>
                  <a:srgbClr val="002060"/>
                </a:solidFill>
                <a:latin typeface="Arial" panose="020B0604020202020204" pitchFamily="34" charset="0"/>
              </a:rPr>
              <a:t>” (Slezské písně) a Karla Kryla – „Píseň pro blbouna </a:t>
            </a:r>
            <a:r>
              <a:rPr lang="cs-CZ" altLang="cs-CZ" dirty="0" err="1">
                <a:solidFill>
                  <a:srgbClr val="002060"/>
                </a:solidFill>
                <a:latin typeface="Arial" panose="020B0604020202020204" pitchFamily="34" charset="0"/>
              </a:rPr>
              <a:t>nejapnýho</a:t>
            </a:r>
            <a:r>
              <a:rPr lang="cs-CZ" altLang="cs-CZ" dirty="0">
                <a:solidFill>
                  <a:srgbClr val="002060"/>
                </a:solidFill>
                <a:latin typeface="Arial" panose="020B0604020202020204" pitchFamily="34" charset="0"/>
              </a:rPr>
              <a:t>”. </a:t>
            </a:r>
            <a:endParaRPr lang="cs-CZ" altLang="cs-CZ" dirty="0">
              <a:solidFill>
                <a:srgbClr val="002060"/>
              </a:solidFill>
            </a:endParaRPr>
          </a:p>
        </p:txBody>
      </p:sp>
      <p:pic>
        <p:nvPicPr>
          <p:cNvPr id="48132" name="Obrázek 2">
            <a:extLst>
              <a:ext uri="{FF2B5EF4-FFF2-40B4-BE49-F238E27FC236}">
                <a16:creationId xmlns:a16="http://schemas.microsoft.com/office/drawing/2014/main" xmlns="" id="{1A0B41B0-0711-45EE-87C4-27282170E6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079625"/>
            <a:ext cx="4292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xmlns="" id="{681E9DC2-2CAB-4923-983E-698B51DFC88C}"/>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50179" name="Obdélník 1">
            <a:extLst>
              <a:ext uri="{FF2B5EF4-FFF2-40B4-BE49-F238E27FC236}">
                <a16:creationId xmlns:a16="http://schemas.microsoft.com/office/drawing/2014/main" xmlns="" id="{015A8AC0-5F5C-41DE-9BE6-C027650A3DFC}"/>
              </a:ext>
            </a:extLst>
          </p:cNvPr>
          <p:cNvSpPr>
            <a:spLocks noChangeArrowheads="1"/>
          </p:cNvSpPr>
          <p:nvPr/>
        </p:nvSpPr>
        <p:spPr bwMode="auto">
          <a:xfrm>
            <a:off x="396081" y="280988"/>
            <a:ext cx="835183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b="1" dirty="0" err="1">
                <a:solidFill>
                  <a:srgbClr val="191D30"/>
                </a:solidFill>
                <a:latin typeface="Arial" panose="020B0604020202020204" pitchFamily="34" charset="0"/>
                <a:cs typeface="Arial" panose="020B0604020202020204" pitchFamily="34" charset="0"/>
              </a:rPr>
              <a:t>Vakovlk</a:t>
            </a:r>
            <a:r>
              <a:rPr lang="cs-CZ" altLang="cs-CZ" b="1" dirty="0">
                <a:solidFill>
                  <a:srgbClr val="191D30"/>
                </a:solidFill>
                <a:latin typeface="Arial" panose="020B0604020202020204" pitchFamily="34" charset="0"/>
                <a:cs typeface="Arial" panose="020B0604020202020204" pitchFamily="34" charset="0"/>
              </a:rPr>
              <a:t> tasmánský</a:t>
            </a:r>
            <a:r>
              <a:rPr lang="cs-CZ" altLang="cs-CZ" dirty="0">
                <a:solidFill>
                  <a:srgbClr val="191D30"/>
                </a:solidFill>
                <a:latin typeface="Arial" panose="020B0604020202020204" pitchFamily="34" charset="0"/>
                <a:cs typeface="Arial" panose="020B0604020202020204" pitchFamily="34" charset="0"/>
              </a:rPr>
              <a:t> </a:t>
            </a:r>
          </a:p>
          <a:p>
            <a:endParaRPr lang="cs-CZ" altLang="cs-CZ" dirty="0">
              <a:solidFill>
                <a:srgbClr val="191D30"/>
              </a:solidFill>
              <a:latin typeface="Arial" panose="020B0604020202020204" pitchFamily="34" charset="0"/>
              <a:cs typeface="Arial" panose="020B0604020202020204" pitchFamily="34" charset="0"/>
            </a:endParaRPr>
          </a:p>
          <a:p>
            <a:pPr algn="just"/>
            <a:r>
              <a:rPr lang="cs-CZ" altLang="cs-CZ" dirty="0">
                <a:solidFill>
                  <a:srgbClr val="002060"/>
                </a:solidFill>
                <a:latin typeface="Arial" panose="020B0604020202020204" pitchFamily="34" charset="0"/>
                <a:cs typeface="Arial" panose="020B0604020202020204" pitchFamily="34" charset="0"/>
              </a:rPr>
              <a:t>V Austrálii i Tasmánii byl </a:t>
            </a:r>
            <a:r>
              <a:rPr lang="cs-CZ" altLang="cs-CZ" dirty="0" err="1">
                <a:solidFill>
                  <a:srgbClr val="002060"/>
                </a:solidFill>
                <a:latin typeface="Arial" panose="020B0604020202020204" pitchFamily="34" charset="0"/>
                <a:cs typeface="Arial" panose="020B0604020202020204" pitchFamily="34" charset="0"/>
              </a:rPr>
              <a:t>vakovlk</a:t>
            </a:r>
            <a:r>
              <a:rPr lang="cs-CZ" altLang="cs-CZ" dirty="0">
                <a:solidFill>
                  <a:srgbClr val="002060"/>
                </a:solidFill>
                <a:latin typeface="Arial" panose="020B0604020202020204" pitchFamily="34" charset="0"/>
                <a:cs typeface="Arial" panose="020B0604020202020204" pitchFamily="34" charset="0"/>
              </a:rPr>
              <a:t> dlouhé statisíce let vrcholným predátorem – dravcem, který v ekosystému nemá konkurenta. Asi 130 centimetrů velký vačnatec byl podobný našim vlkům, měl však pruhovanou kůži, která připomínala Evropanům tygra. </a:t>
            </a:r>
          </a:p>
          <a:p>
            <a:pPr algn="just"/>
            <a:r>
              <a:rPr lang="cs-CZ" altLang="cs-CZ" dirty="0">
                <a:solidFill>
                  <a:srgbClr val="002060"/>
                </a:solidFill>
                <a:latin typeface="Arial" panose="020B0604020202020204" pitchFamily="34" charset="0"/>
                <a:cs typeface="Arial" panose="020B0604020202020204" pitchFamily="34" charset="0"/>
              </a:rPr>
              <a:t>Poprvé byl v přírodě spatřen roku 1805, naposledy v ní byl pozorován asi o sto let později. Vymřel však rovnou dvakrát. V Austrálii začal vymírat krátce poté, co se na tento kontinent dostali lidé, tedy asi před 2000 roky – není však prokázané, že za to nutně nesli zodpovědnost. Jisté ale je, že ho domorodci lovili, důkazy máme například z jeskynních maleb. S největší pravděpodobností za jeho zánik v Austrálii může pes dingo, který se tam dostal asi tři tisíce let před evropskými kolonisty.</a:t>
            </a:r>
          </a:p>
        </p:txBody>
      </p:sp>
    </p:spTree>
  </p:cSld>
  <p:clrMapOvr>
    <a:masterClrMapping/>
  </p:clrMapOvr>
  <p:transition spd="med">
    <p:spli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Ã½sledek obrÃ¡zku pro vakovlk">
            <a:extLst>
              <a:ext uri="{FF2B5EF4-FFF2-40B4-BE49-F238E27FC236}">
                <a16:creationId xmlns:a16="http://schemas.microsoft.com/office/drawing/2014/main" xmlns="" id="{0BA04AA1-3372-446B-B48D-DFF0B7ACA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476672"/>
            <a:ext cx="8819915"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xmlns="" id="{BD3EDCD7-D1E9-4742-8B62-2A07B122B43B}"/>
              </a:ext>
            </a:extLst>
          </p:cNvPr>
          <p:cNvSpPr/>
          <p:nvPr/>
        </p:nvSpPr>
        <p:spPr>
          <a:xfrm>
            <a:off x="1403648" y="5733256"/>
            <a:ext cx="5256584" cy="215444"/>
          </a:xfrm>
          <a:prstGeom prst="rect">
            <a:avLst/>
          </a:prstGeom>
        </p:spPr>
        <p:txBody>
          <a:bodyPr wrap="square">
            <a:spAutoFit/>
          </a:bodyPr>
          <a:lstStyle/>
          <a:p>
            <a:r>
              <a:rPr lang="cs-CZ" sz="800" dirty="0">
                <a:solidFill>
                  <a:schemeClr val="bg2"/>
                </a:solidFill>
                <a:hlinkClick r:id="rId3">
                  <a:extLst>
                    <a:ext uri="{A12FA001-AC4F-418D-AE19-62706E023703}">
                      <ahyp:hlinkClr xmlns:ahyp="http://schemas.microsoft.com/office/drawing/2018/hyperlinkcolor" xmlns="" val="tx"/>
                    </a:ext>
                  </a:extLst>
                </a:hlinkClick>
              </a:rPr>
              <a:t>https://www.novinky.cz/koktejl/457769-vedci-nasli-zpusob-jak-ozivit-vyhynuleho-vakovlka-tasmanskeho.html</a:t>
            </a:r>
            <a:endParaRPr lang="cs-CZ" sz="800" dirty="0">
              <a:solidFill>
                <a:schemeClr val="bg2"/>
              </a:solidFill>
            </a:endParaRPr>
          </a:p>
        </p:txBody>
      </p:sp>
    </p:spTree>
    <p:extLst>
      <p:ext uri="{BB962C8B-B14F-4D97-AF65-F5344CB8AC3E}">
        <p14:creationId xmlns:p14="http://schemas.microsoft.com/office/powerpoint/2010/main" val="3248863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xmlns="" id="{F4F8DCB3-A8B1-48C8-9D63-A6CA17A1CF7F}"/>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4" name="Obdélník 3">
            <a:extLst>
              <a:ext uri="{FF2B5EF4-FFF2-40B4-BE49-F238E27FC236}">
                <a16:creationId xmlns:a16="http://schemas.microsoft.com/office/drawing/2014/main" xmlns="" id="{BFF0954E-0F53-4F15-A8C8-3A9AEC896104}"/>
              </a:ext>
            </a:extLst>
          </p:cNvPr>
          <p:cNvSpPr/>
          <p:nvPr/>
        </p:nvSpPr>
        <p:spPr>
          <a:xfrm>
            <a:off x="467519" y="509588"/>
            <a:ext cx="8208962" cy="5632311"/>
          </a:xfrm>
          <a:prstGeom prst="rect">
            <a:avLst/>
          </a:prstGeom>
        </p:spPr>
        <p:txBody>
          <a:bodyPr>
            <a:spAutoFit/>
          </a:bodyPr>
          <a:lstStyle/>
          <a:p>
            <a:pPr algn="just">
              <a:defRPr/>
            </a:pPr>
            <a:r>
              <a:rPr lang="cs-CZ" b="1" dirty="0">
                <a:solidFill>
                  <a:srgbClr val="000066"/>
                </a:solidFill>
                <a:latin typeface="+mj-lt"/>
              </a:rPr>
              <a:t>Holub stěhovavý </a:t>
            </a:r>
            <a:r>
              <a:rPr lang="cs-CZ" dirty="0">
                <a:solidFill>
                  <a:srgbClr val="002060"/>
                </a:solidFill>
              </a:rPr>
              <a:t>(</a:t>
            </a:r>
            <a:r>
              <a:rPr lang="cs-CZ" i="1" dirty="0" err="1">
                <a:solidFill>
                  <a:srgbClr val="002060"/>
                </a:solidFill>
              </a:rPr>
              <a:t>Ectopistes</a:t>
            </a:r>
            <a:r>
              <a:rPr lang="cs-CZ" i="1" dirty="0">
                <a:solidFill>
                  <a:srgbClr val="002060"/>
                </a:solidFill>
              </a:rPr>
              <a:t> </a:t>
            </a:r>
            <a:r>
              <a:rPr lang="cs-CZ" i="1" dirty="0" err="1">
                <a:solidFill>
                  <a:srgbClr val="002060"/>
                </a:solidFill>
              </a:rPr>
              <a:t>migratorius</a:t>
            </a:r>
            <a:r>
              <a:rPr lang="cs-CZ" i="1" dirty="0">
                <a:solidFill>
                  <a:srgbClr val="002060"/>
                </a:solidFill>
              </a:rPr>
              <a:t>)</a:t>
            </a:r>
            <a:r>
              <a:rPr lang="cs-CZ" dirty="0">
                <a:solidFill>
                  <a:srgbClr val="002060"/>
                </a:solidFill>
              </a:rPr>
              <a:t>) </a:t>
            </a:r>
            <a:endParaRPr lang="cs-CZ" b="1" dirty="0">
              <a:solidFill>
                <a:srgbClr val="002060"/>
              </a:solidFill>
              <a:latin typeface="+mj-lt"/>
            </a:endParaRPr>
          </a:p>
          <a:p>
            <a:pPr algn="just">
              <a:defRPr/>
            </a:pPr>
            <a:endParaRPr lang="cs-CZ" b="1" dirty="0">
              <a:solidFill>
                <a:srgbClr val="000066"/>
              </a:solidFill>
              <a:latin typeface="+mj-lt"/>
            </a:endParaRPr>
          </a:p>
          <a:p>
            <a:pPr algn="just">
              <a:defRPr/>
            </a:pPr>
            <a:r>
              <a:rPr lang="cs-CZ" dirty="0">
                <a:solidFill>
                  <a:srgbClr val="000066"/>
                </a:solidFill>
                <a:latin typeface="+mj-lt"/>
              </a:rPr>
              <a:t>Holub stěhovavý byl nejrozšířenějším ptákem na Zemi. Podle odhadů dnešních biologů jich žily miliardy – největší pozorované hejno zakrylo Slunce na 5 hodin a mělo asi dvě miliardy jedinců. Vyskytovali se v Severní Americe, kde byli považováni původními obyvateli za vynikající zpestření stravy. Na začátku 19. století je už ale lovili i evropští osadníci. Problém nastal teprve tehdy, když na to začali používat velké sítě. Když se pak lidé dokázali pomocí vlaků dostat přímo k hnízdištím holubů, znamenalo to jejich konec. Ptáci nebyli kvůli tlaku lovců schopní zahnízdit se, a to několik let po sobě. Poslední divoce žijící holub stěhovavý byl zastřelen v Ohiu roku 1900, v zoo zemřel poslední exemplář roku 1914.</a:t>
            </a:r>
          </a:p>
        </p:txBody>
      </p:sp>
    </p:spTree>
  </p:cSld>
  <p:clrMapOvr>
    <a:masterClrMapping/>
  </p:clrMapOvr>
  <p:transition spd="med">
    <p:spli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2656"/>
            <a:ext cx="2857500" cy="3810000"/>
          </a:xfrm>
          <a:prstGeom prst="rect">
            <a:avLst/>
          </a:prstGeom>
        </p:spPr>
      </p:pic>
      <p:sp>
        <p:nvSpPr>
          <p:cNvPr id="3" name="Obdélník 2"/>
          <p:cNvSpPr/>
          <p:nvPr/>
        </p:nvSpPr>
        <p:spPr>
          <a:xfrm>
            <a:off x="251520" y="5589240"/>
            <a:ext cx="4572000" cy="230832"/>
          </a:xfrm>
          <a:prstGeom prst="rect">
            <a:avLst/>
          </a:prstGeom>
        </p:spPr>
        <p:txBody>
          <a:bodyPr>
            <a:spAutoFit/>
          </a:bodyPr>
          <a:lstStyle/>
          <a:p>
            <a:r>
              <a:rPr lang="cs-CZ" sz="900" dirty="0">
                <a:solidFill>
                  <a:srgbClr val="002060"/>
                </a:solidFill>
              </a:rPr>
              <a:t>https://cs.wikipedia.org/wiki/</a:t>
            </a:r>
            <a:r>
              <a:rPr lang="cs-CZ" sz="900" dirty="0" err="1">
                <a:solidFill>
                  <a:srgbClr val="002060"/>
                </a:solidFill>
              </a:rPr>
              <a:t>Holub_stěhovavý</a:t>
            </a:r>
            <a:endParaRPr lang="cs-CZ" sz="900" dirty="0">
              <a:solidFill>
                <a:srgbClr val="002060"/>
              </a:solidFill>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878" y="0"/>
            <a:ext cx="4690122" cy="6858000"/>
          </a:xfrm>
          <a:prstGeom prst="rect">
            <a:avLst/>
          </a:prstGeom>
        </p:spPr>
      </p:pic>
    </p:spTree>
    <p:extLst>
      <p:ext uri="{BB962C8B-B14F-4D97-AF65-F5344CB8AC3E}">
        <p14:creationId xmlns:p14="http://schemas.microsoft.com/office/powerpoint/2010/main" val="2000036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63DFE017-A5BF-48BF-A030-AE7CBC1422A0}"/>
              </a:ext>
            </a:extLst>
          </p:cNvPr>
          <p:cNvSpPr/>
          <p:nvPr/>
        </p:nvSpPr>
        <p:spPr>
          <a:xfrm>
            <a:off x="323850" y="404813"/>
            <a:ext cx="8640763" cy="6370975"/>
          </a:xfrm>
          <a:prstGeom prst="rect">
            <a:avLst/>
          </a:prstGeom>
        </p:spPr>
        <p:txBody>
          <a:bodyPr>
            <a:spAutoFit/>
          </a:bodyPr>
          <a:lstStyle/>
          <a:p>
            <a:pPr algn="just">
              <a:defRPr/>
            </a:pPr>
            <a:r>
              <a:rPr lang="cs-CZ" b="1" dirty="0">
                <a:solidFill>
                  <a:srgbClr val="000066"/>
                </a:solidFill>
                <a:latin typeface="+mj-lt"/>
              </a:rPr>
              <a:t>Alka velká </a:t>
            </a:r>
            <a:r>
              <a:rPr lang="cs-CZ" i="1" dirty="0">
                <a:solidFill>
                  <a:srgbClr val="000066"/>
                </a:solidFill>
                <a:latin typeface="+mj-lt"/>
              </a:rPr>
              <a:t>(</a:t>
            </a:r>
            <a:r>
              <a:rPr lang="cs-CZ" i="1" dirty="0" err="1">
                <a:solidFill>
                  <a:srgbClr val="002060"/>
                </a:solidFill>
              </a:rPr>
              <a:t>Pinguinus</a:t>
            </a:r>
            <a:r>
              <a:rPr lang="cs-CZ" i="1" dirty="0">
                <a:solidFill>
                  <a:srgbClr val="002060"/>
                </a:solidFill>
              </a:rPr>
              <a:t> </a:t>
            </a:r>
            <a:r>
              <a:rPr lang="cs-CZ" i="1" dirty="0" err="1">
                <a:solidFill>
                  <a:srgbClr val="002060"/>
                </a:solidFill>
              </a:rPr>
              <a:t>impennis</a:t>
            </a:r>
            <a:r>
              <a:rPr lang="cs-CZ" i="1" dirty="0">
                <a:solidFill>
                  <a:srgbClr val="002060"/>
                </a:solidFill>
              </a:rPr>
              <a:t>)</a:t>
            </a:r>
            <a:endParaRPr lang="cs-CZ" i="1" dirty="0">
              <a:solidFill>
                <a:srgbClr val="002060"/>
              </a:solidFill>
              <a:latin typeface="+mj-lt"/>
            </a:endParaRPr>
          </a:p>
          <a:p>
            <a:pPr algn="just">
              <a:defRPr/>
            </a:pPr>
            <a:endParaRPr lang="cs-CZ" i="1" dirty="0">
              <a:solidFill>
                <a:srgbClr val="002060"/>
              </a:solidFill>
              <a:latin typeface="+mj-lt"/>
            </a:endParaRPr>
          </a:p>
          <a:p>
            <a:pPr algn="just">
              <a:defRPr/>
            </a:pPr>
            <a:r>
              <a:rPr lang="cs-CZ" dirty="0">
                <a:solidFill>
                  <a:srgbClr val="000066"/>
                </a:solidFill>
                <a:latin typeface="+mj-lt"/>
              </a:rPr>
              <a:t>Nelétaví ptáci na setkání s člověkem dopláceli vždy nejvíce, je to i případ velké alky. Byla to taková na severu žijící obdoba tučňáka – a také mu alka byla hodně podobná vzhledem i způsobem života. Šlo o skvělého plavce, na vodní živel byly alky adaptovány ještě lépe než tučňáci: podle svědectví námořníků se dokázaly potopit až do kilometrové hloubky a vydržely tam nejméně 15 minut. Žily na zcela izolovaných ostrůvcích, bez kontaktu s lidmi. Ani to je ale neuchránilo před vyhynutím.</a:t>
            </a:r>
          </a:p>
          <a:p>
            <a:pPr algn="just">
              <a:defRPr/>
            </a:pPr>
            <a:r>
              <a:rPr lang="cs-CZ" dirty="0">
                <a:solidFill>
                  <a:srgbClr val="000066"/>
                </a:solidFill>
                <a:latin typeface="+mj-lt"/>
              </a:rPr>
              <a:t>Ukázalo se, že prakticky všechno, co alky mají, se může hodit námořníkům. Jejich deseticentimetrová vejce obsahovala spoustu energie, jejich tukem se dalo svítit. A protože alky žily na dalekém severu, měly skvěle izolující prachové peří. Člověka neznaly a nebály se ho, daly se díky tomu lovit po tisících. Poslední pár </a:t>
            </a:r>
            <a:r>
              <a:rPr lang="cs-CZ" dirty="0" err="1">
                <a:solidFill>
                  <a:srgbClr val="000066"/>
                </a:solidFill>
                <a:latin typeface="+mj-lt"/>
              </a:rPr>
              <a:t>alek</a:t>
            </a:r>
            <a:r>
              <a:rPr lang="cs-CZ" dirty="0">
                <a:solidFill>
                  <a:srgbClr val="000066"/>
                </a:solidFill>
                <a:latin typeface="+mj-lt"/>
              </a:rPr>
              <a:t> byl umlácen vesly v létě roku 1844.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796136" y="6237312"/>
            <a:ext cx="4572000" cy="230832"/>
          </a:xfrm>
          <a:prstGeom prst="rect">
            <a:avLst/>
          </a:prstGeom>
        </p:spPr>
        <p:txBody>
          <a:bodyPr>
            <a:spAutoFit/>
          </a:bodyPr>
          <a:lstStyle/>
          <a:p>
            <a:r>
              <a:rPr lang="cs-CZ" sz="900" dirty="0">
                <a:solidFill>
                  <a:srgbClr val="002060"/>
                </a:solidFill>
              </a:rPr>
              <a:t>http://tumor-v.blog.cz/1503/alka-velka-pinguinus-impennis</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83837"/>
            <a:ext cx="4320480" cy="6804756"/>
          </a:xfrm>
          <a:prstGeom prst="rect">
            <a:avLst/>
          </a:prstGeom>
        </p:spPr>
      </p:pic>
    </p:spTree>
    <p:extLst>
      <p:ext uri="{BB962C8B-B14F-4D97-AF65-F5344CB8AC3E}">
        <p14:creationId xmlns:p14="http://schemas.microsoft.com/office/powerpoint/2010/main" val="1458666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Obdélník 1">
            <a:extLst>
              <a:ext uri="{FF2B5EF4-FFF2-40B4-BE49-F238E27FC236}">
                <a16:creationId xmlns:a16="http://schemas.microsoft.com/office/drawing/2014/main" xmlns="" id="{4125F41A-EEA9-444D-A1B2-3B7DB369CBB8}"/>
              </a:ext>
            </a:extLst>
          </p:cNvPr>
          <p:cNvSpPr>
            <a:spLocks noChangeArrowheads="1"/>
          </p:cNvSpPr>
          <p:nvPr/>
        </p:nvSpPr>
        <p:spPr bwMode="auto">
          <a:xfrm>
            <a:off x="179512" y="476672"/>
            <a:ext cx="84963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b="1" dirty="0">
                <a:solidFill>
                  <a:srgbClr val="000066"/>
                </a:solidFill>
                <a:latin typeface="+mj-lt"/>
              </a:rPr>
              <a:t>Zebra kvaga (</a:t>
            </a:r>
            <a:r>
              <a:rPr lang="cs-CZ" i="1" dirty="0" err="1">
                <a:solidFill>
                  <a:srgbClr val="002060"/>
                </a:solidFill>
              </a:rPr>
              <a:t>Equus</a:t>
            </a:r>
            <a:r>
              <a:rPr lang="cs-CZ" i="1" dirty="0">
                <a:solidFill>
                  <a:srgbClr val="002060"/>
                </a:solidFill>
              </a:rPr>
              <a:t> </a:t>
            </a:r>
            <a:r>
              <a:rPr lang="cs-CZ" i="1" dirty="0" err="1">
                <a:solidFill>
                  <a:srgbClr val="002060"/>
                </a:solidFill>
              </a:rPr>
              <a:t>quagga</a:t>
            </a:r>
            <a:r>
              <a:rPr lang="cs-CZ" i="1" dirty="0">
                <a:solidFill>
                  <a:srgbClr val="002060"/>
                </a:solidFill>
              </a:rPr>
              <a:t> </a:t>
            </a:r>
            <a:r>
              <a:rPr lang="cs-CZ" i="1" dirty="0" err="1">
                <a:solidFill>
                  <a:srgbClr val="002060"/>
                </a:solidFill>
              </a:rPr>
              <a:t>quagga</a:t>
            </a:r>
            <a:r>
              <a:rPr lang="cs-CZ" i="1" dirty="0">
                <a:solidFill>
                  <a:srgbClr val="002060"/>
                </a:solidFill>
              </a:rPr>
              <a:t>)</a:t>
            </a:r>
            <a:endParaRPr lang="cs-CZ" altLang="cs-CZ" i="1" dirty="0">
              <a:solidFill>
                <a:srgbClr val="002060"/>
              </a:solidFill>
              <a:latin typeface="+mj-lt"/>
            </a:endParaRPr>
          </a:p>
          <a:p>
            <a:pPr algn="just"/>
            <a:r>
              <a:rPr lang="cs-CZ" altLang="cs-CZ" dirty="0">
                <a:solidFill>
                  <a:srgbClr val="000066"/>
                </a:solidFill>
                <a:latin typeface="+mj-lt"/>
              </a:rPr>
              <a:t>Všechny dnes žijící zebry mají jednu společnou vlastnost: pruhy po celém těle. Kvagy byly výjimkou – na dnešního pozorovatele by působily jako kříženec zebry a koně; zadní část jejich těl byla tmavá, bez pruhů. Na rozdíl od ostatních zeber totiž žily víc v lesnatém prostředí, kde pruhy nebyly pro přežití klíčové tolik jako v savaně. </a:t>
            </a:r>
            <a:r>
              <a:rPr lang="cs-CZ" altLang="cs-CZ" dirty="0">
                <a:solidFill>
                  <a:srgbClr val="000066"/>
                </a:solidFill>
                <a:latin typeface="+mj-lt"/>
                <a:cs typeface="Arial" panose="020B0604020202020204" pitchFamily="34" charset="0"/>
              </a:rPr>
              <a:t>Afričtí domorodci je lovili po staletí, ale s populací kvag to nic neudělalo. Vše se změnilo až s příchodem bělochů. Zejména Búrové dokázali lovit početná stáda extrémně rychle – bezbranné zebry používali především jako snadno dosažitelný zdroj bílkovin při velkých vojenských výpravách. Osadníci byli ve vybíjení tak rychlí, že na to nestačili reagovat ani biologové, ani zoologické zahrady, roku 1878 zemřela poslední kvaga ve volné přírodě a o pět let později i v zajetí</a:t>
            </a:r>
            <a:r>
              <a:rPr lang="cs-CZ" altLang="cs-CZ" dirty="0">
                <a:solidFill>
                  <a:srgbClr val="000066"/>
                </a:solidFill>
                <a:latin typeface="+mj-lt"/>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xmlns="" id="{95A1EA50-CF22-4C6B-A2B5-B90E68C7221A}"/>
              </a:ext>
            </a:extLst>
          </p:cNvPr>
          <p:cNvSpPr txBox="1">
            <a:spLocks noChangeArrowheads="1"/>
          </p:cNvSpPr>
          <p:nvPr/>
        </p:nvSpPr>
        <p:spPr bwMode="auto">
          <a:xfrm>
            <a:off x="323850" y="260350"/>
            <a:ext cx="8545513" cy="460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4000" b="1">
                <a:solidFill>
                  <a:srgbClr val="000000"/>
                </a:solidFill>
              </a:rPr>
              <a:t>„Klíčové druhy“ (</a:t>
            </a:r>
            <a:r>
              <a:rPr lang="cs-CZ" altLang="cs-CZ" sz="4000" b="1" i="1">
                <a:solidFill>
                  <a:srgbClr val="000000"/>
                </a:solidFill>
              </a:rPr>
              <a:t>keystone species</a:t>
            </a:r>
            <a:r>
              <a:rPr lang="cs-CZ" altLang="cs-CZ" sz="4000" b="1">
                <a:solidFill>
                  <a:srgbClr val="000000"/>
                </a:solidFill>
              </a:rPr>
              <a:t>)</a:t>
            </a:r>
          </a:p>
          <a:p>
            <a:pPr eaLnBrk="1" hangingPunct="1">
              <a:spcBef>
                <a:spcPct val="0"/>
              </a:spcBef>
              <a:buClr>
                <a:srgbClr val="000000"/>
              </a:buClr>
              <a:buSzPct val="100000"/>
              <a:buFont typeface="Times New Roman" panose="02020603050405020304" pitchFamily="18" charset="0"/>
              <a:buNone/>
            </a:pPr>
            <a:endParaRPr lang="cs-CZ" altLang="cs-CZ" sz="4000" b="1">
              <a:solidFill>
                <a:srgbClr val="000000"/>
              </a:solidFill>
            </a:endParaRPr>
          </a:p>
          <a:p>
            <a:pPr eaLnBrk="1" hangingPunct="1">
              <a:spcBef>
                <a:spcPct val="0"/>
              </a:spcBef>
              <a:buClr>
                <a:srgbClr val="000000"/>
              </a:buClr>
              <a:buSzPct val="100000"/>
              <a:buFont typeface="Times New Roman" panose="02020603050405020304" pitchFamily="18" charset="0"/>
              <a:buNone/>
            </a:pPr>
            <a:r>
              <a:rPr lang="cs-CZ" altLang="cs-CZ" b="1">
                <a:solidFill>
                  <a:srgbClr val="000000"/>
                </a:solidFill>
              </a:rPr>
              <a:t>Druhy, jejichž význam pro fungování ekosystému je větší než odpovídá dominanci (podílu na početnosti nebo biomase)  </a:t>
            </a:r>
            <a:br>
              <a:rPr lang="cs-CZ" altLang="cs-CZ" b="1">
                <a:solidFill>
                  <a:srgbClr val="000000"/>
                </a:solidFill>
              </a:rPr>
            </a:br>
            <a:endParaRPr lang="cs-CZ" altLang="cs-CZ" b="1">
              <a:solidFill>
                <a:srgbClr val="000000"/>
              </a:solidFill>
            </a:endParaRPr>
          </a:p>
          <a:p>
            <a:pPr eaLnBrk="1" hangingPunct="1">
              <a:spcBef>
                <a:spcPct val="0"/>
              </a:spcBef>
              <a:buClr>
                <a:srgbClr val="000000"/>
              </a:buClr>
              <a:buSzPct val="100000"/>
              <a:buFont typeface="Times New Roman" panose="02020603050405020304" pitchFamily="18" charset="0"/>
              <a:buNone/>
            </a:pPr>
            <a:r>
              <a:rPr lang="cs-CZ" altLang="cs-CZ" b="1">
                <a:solidFill>
                  <a:srgbClr val="000000"/>
                </a:solidFill>
              </a:rPr>
              <a:t> </a:t>
            </a:r>
            <a:br>
              <a:rPr lang="cs-CZ" altLang="cs-CZ" b="1">
                <a:solidFill>
                  <a:srgbClr val="000000"/>
                </a:solidFill>
              </a:rPr>
            </a:br>
            <a:r>
              <a:rPr lang="cs-CZ" altLang="cs-CZ" sz="2800" b="1">
                <a:solidFill>
                  <a:srgbClr val="000000"/>
                </a:solidFill>
              </a:rPr>
              <a:t> </a:t>
            </a:r>
            <a:br>
              <a:rPr lang="cs-CZ" altLang="cs-CZ" sz="2800" b="1">
                <a:solidFill>
                  <a:srgbClr val="000000"/>
                </a:solidFill>
              </a:rPr>
            </a:br>
            <a:endParaRPr lang="cs-CZ" altLang="cs-CZ" sz="2800" b="1">
              <a:solidFill>
                <a:srgbClr val="000000"/>
              </a:solidFill>
            </a:endParaRPr>
          </a:p>
        </p:txBody>
      </p:sp>
      <p:pic>
        <p:nvPicPr>
          <p:cNvPr id="12291" name="Picture 3">
            <a:extLst>
              <a:ext uri="{FF2B5EF4-FFF2-40B4-BE49-F238E27FC236}">
                <a16:creationId xmlns:a16="http://schemas.microsoft.com/office/drawing/2014/main" xmlns="" id="{84DC52FB-385B-4530-9376-1DC145564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068638"/>
            <a:ext cx="4824412" cy="3617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0648"/>
            <a:ext cx="2818795" cy="197942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741" y="2240068"/>
            <a:ext cx="5874938" cy="3799412"/>
          </a:xfrm>
          <a:prstGeom prst="rect">
            <a:avLst/>
          </a:prstGeom>
        </p:spPr>
      </p:pic>
      <p:sp>
        <p:nvSpPr>
          <p:cNvPr id="4" name="Obdélník 3"/>
          <p:cNvSpPr/>
          <p:nvPr/>
        </p:nvSpPr>
        <p:spPr>
          <a:xfrm>
            <a:off x="539552" y="6237312"/>
            <a:ext cx="4572000" cy="276999"/>
          </a:xfrm>
          <a:prstGeom prst="rect">
            <a:avLst/>
          </a:prstGeom>
        </p:spPr>
        <p:txBody>
          <a:bodyPr>
            <a:spAutoFit/>
          </a:bodyPr>
          <a:lstStyle/>
          <a:p>
            <a:r>
              <a:rPr lang="cs-CZ" sz="1200" dirty="0">
                <a:solidFill>
                  <a:srgbClr val="002060"/>
                </a:solidFill>
              </a:rPr>
              <a:t>https://cs.wikipedia.org/wiki/Zebra_kvaga#/media/Soubor:Quagga.jpg</a:t>
            </a:r>
          </a:p>
        </p:txBody>
      </p:sp>
    </p:spTree>
    <p:extLst>
      <p:ext uri="{BB962C8B-B14F-4D97-AF65-F5344CB8AC3E}">
        <p14:creationId xmlns:p14="http://schemas.microsoft.com/office/powerpoint/2010/main" val="3078423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xmlns="" id="{60C0C848-0277-47C3-967F-C6F081833FED}"/>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56323" name="Obdélník 1">
            <a:extLst>
              <a:ext uri="{FF2B5EF4-FFF2-40B4-BE49-F238E27FC236}">
                <a16:creationId xmlns:a16="http://schemas.microsoft.com/office/drawing/2014/main" xmlns="" id="{3C294E5E-D96D-4DAD-8C88-04AD52F8B755}"/>
              </a:ext>
            </a:extLst>
          </p:cNvPr>
          <p:cNvSpPr>
            <a:spLocks noChangeArrowheads="1"/>
          </p:cNvSpPr>
          <p:nvPr/>
        </p:nvSpPr>
        <p:spPr bwMode="auto">
          <a:xfrm>
            <a:off x="431800" y="767036"/>
            <a:ext cx="8280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b="1" dirty="0">
                <a:solidFill>
                  <a:srgbClr val="000066"/>
                </a:solidFill>
                <a:latin typeface="+mj-lt"/>
              </a:rPr>
              <a:t>Pes bojovný (</a:t>
            </a:r>
            <a:r>
              <a:rPr lang="cs-CZ" i="1" dirty="0" err="1">
                <a:solidFill>
                  <a:srgbClr val="002060"/>
                </a:solidFill>
              </a:rPr>
              <a:t>Dusicyon</a:t>
            </a:r>
            <a:r>
              <a:rPr lang="cs-CZ" i="1" dirty="0">
                <a:solidFill>
                  <a:srgbClr val="002060"/>
                </a:solidFill>
              </a:rPr>
              <a:t> </a:t>
            </a:r>
            <a:r>
              <a:rPr lang="cs-CZ" i="1" dirty="0" err="1">
                <a:solidFill>
                  <a:srgbClr val="002060"/>
                </a:solidFill>
              </a:rPr>
              <a:t>australis</a:t>
            </a:r>
            <a:r>
              <a:rPr lang="cs-CZ" i="1" dirty="0">
                <a:solidFill>
                  <a:srgbClr val="002060"/>
                </a:solidFill>
              </a:rPr>
              <a:t>)</a:t>
            </a:r>
            <a:endParaRPr lang="cs-CZ" altLang="cs-CZ" b="1" dirty="0">
              <a:solidFill>
                <a:srgbClr val="002060"/>
              </a:solidFill>
              <a:latin typeface="+mj-lt"/>
            </a:endParaRPr>
          </a:p>
          <a:p>
            <a:pPr algn="just"/>
            <a:r>
              <a:rPr lang="cs-CZ" altLang="cs-CZ" dirty="0">
                <a:solidFill>
                  <a:srgbClr val="000066"/>
                </a:solidFill>
                <a:latin typeface="+mj-lt"/>
              </a:rPr>
              <a:t>Zatímco předchozí zvířata jsou docela známá, o psu bojovném ví jen málokdo. Žil na Falklandských ostrovech u argentinských břehů v poklidu až do roku 1860, kdy se tam usadili britští farmáři. Ti pak vytvořili rekord ve vyhubení živočišného druhu: poslední živý exemplář zemřel roku 1875, tedy jen 15 let po objevení. </a:t>
            </a:r>
            <a:r>
              <a:rPr lang="cs-CZ" altLang="cs-CZ" dirty="0">
                <a:solidFill>
                  <a:srgbClr val="000066"/>
                </a:solidFill>
                <a:latin typeface="+mj-lt"/>
                <a:cs typeface="Arial" panose="020B0604020202020204" pitchFamily="34" charset="0"/>
              </a:rPr>
              <a:t>Šlo o zcela mírumilovné zvíře, které nemělo dostatek sil na to, aby ohrozilo ovce. Ale bylo bohužel příliš podobné evropskému vlku; farmáři se řídili principem předběžné opatrnosti, a tak je všechny vyhubili. Nebylo to složité, Falklandy jsou poměrně malé území, kde se psi bojovní ani neměli kde skrývat. Kvůli rychlosti procesu vymření o těchto zvířatech téměř nic nevíme, snad jen to, že jejich české pojmenování je zcela nevhodné. Bojovní totiž vůbec nebyli.</a:t>
            </a:r>
          </a:p>
        </p:txBody>
      </p:sp>
    </p:spTree>
  </p:cSld>
  <p:clrMapOvr>
    <a:masterClrMapping/>
  </p:clrMapOvr>
  <p:transition spd="med">
    <p:spli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32656"/>
            <a:ext cx="5281442" cy="5426681"/>
          </a:xfrm>
          <a:prstGeom prst="rect">
            <a:avLst/>
          </a:prstGeom>
        </p:spPr>
      </p:pic>
      <p:sp>
        <p:nvSpPr>
          <p:cNvPr id="3" name="Obdélník 2"/>
          <p:cNvSpPr/>
          <p:nvPr/>
        </p:nvSpPr>
        <p:spPr>
          <a:xfrm>
            <a:off x="1331640" y="6093296"/>
            <a:ext cx="5688632" cy="276999"/>
          </a:xfrm>
          <a:prstGeom prst="rect">
            <a:avLst/>
          </a:prstGeom>
        </p:spPr>
        <p:txBody>
          <a:bodyPr wrap="square">
            <a:spAutoFit/>
          </a:bodyPr>
          <a:lstStyle/>
          <a:p>
            <a:r>
              <a:rPr lang="cs-CZ" sz="1200" dirty="0">
                <a:solidFill>
                  <a:srgbClr val="002060"/>
                </a:solidFill>
              </a:rPr>
              <a:t>https://cs.wikipedia.org/wiki/</a:t>
            </a:r>
            <a:r>
              <a:rPr lang="cs-CZ" sz="1200" dirty="0" err="1">
                <a:solidFill>
                  <a:srgbClr val="002060"/>
                </a:solidFill>
              </a:rPr>
              <a:t>Pes_bojovný</a:t>
            </a:r>
            <a:r>
              <a:rPr lang="cs-CZ" sz="1200" dirty="0">
                <a:solidFill>
                  <a:srgbClr val="002060"/>
                </a:solidFill>
              </a:rPr>
              <a:t>#/media/Soubor:FalklandIslandFox2.jpg</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556792"/>
            <a:ext cx="3048000" cy="3333750"/>
          </a:xfrm>
          <a:prstGeom prst="rect">
            <a:avLst/>
          </a:prstGeom>
        </p:spPr>
      </p:pic>
    </p:spTree>
    <p:extLst>
      <p:ext uri="{BB962C8B-B14F-4D97-AF65-F5344CB8AC3E}">
        <p14:creationId xmlns:p14="http://schemas.microsoft.com/office/powerpoint/2010/main" val="1582342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7149490-790A-4A9A-8173-F933A9F04292}"/>
              </a:ext>
            </a:extLst>
          </p:cNvPr>
          <p:cNvSpPr/>
          <p:nvPr/>
        </p:nvSpPr>
        <p:spPr>
          <a:xfrm>
            <a:off x="19050" y="115888"/>
            <a:ext cx="8208963" cy="6370975"/>
          </a:xfrm>
          <a:prstGeom prst="rect">
            <a:avLst/>
          </a:prstGeom>
        </p:spPr>
        <p:txBody>
          <a:bodyPr>
            <a:spAutoFit/>
          </a:bodyPr>
          <a:lstStyle/>
          <a:p>
            <a:pPr>
              <a:defRPr/>
            </a:pPr>
            <a:r>
              <a:rPr lang="cs-CZ" b="1" dirty="0">
                <a:solidFill>
                  <a:srgbClr val="000066"/>
                </a:solidFill>
                <a:latin typeface="+mj-lt"/>
              </a:rPr>
              <a:t>Levhart zanzibarský </a:t>
            </a:r>
            <a:r>
              <a:rPr lang="cs-CZ" i="1" dirty="0">
                <a:solidFill>
                  <a:srgbClr val="000066"/>
                </a:solidFill>
                <a:latin typeface="+mj-lt"/>
              </a:rPr>
              <a:t>(</a:t>
            </a:r>
            <a:r>
              <a:rPr lang="cs-CZ" i="1" dirty="0" err="1">
                <a:solidFill>
                  <a:srgbClr val="002060"/>
                </a:solidFill>
              </a:rPr>
              <a:t>Panthera</a:t>
            </a:r>
            <a:r>
              <a:rPr lang="cs-CZ" i="1" dirty="0">
                <a:solidFill>
                  <a:srgbClr val="002060"/>
                </a:solidFill>
              </a:rPr>
              <a:t> pardus </a:t>
            </a:r>
            <a:r>
              <a:rPr lang="cs-CZ" i="1" dirty="0" err="1">
                <a:solidFill>
                  <a:srgbClr val="002060"/>
                </a:solidFill>
              </a:rPr>
              <a:t>adersi</a:t>
            </a:r>
            <a:r>
              <a:rPr lang="cs-CZ" i="1" dirty="0">
                <a:solidFill>
                  <a:srgbClr val="002060"/>
                </a:solidFill>
              </a:rPr>
              <a:t>)</a:t>
            </a:r>
            <a:endParaRPr lang="cs-CZ" b="1" i="1" dirty="0">
              <a:solidFill>
                <a:srgbClr val="002060"/>
              </a:solidFill>
              <a:latin typeface="+mj-lt"/>
            </a:endParaRPr>
          </a:p>
          <a:p>
            <a:pPr algn="just">
              <a:defRPr/>
            </a:pPr>
            <a:r>
              <a:rPr lang="cs-CZ" dirty="0">
                <a:solidFill>
                  <a:srgbClr val="000066"/>
                </a:solidFill>
                <a:latin typeface="+mj-lt"/>
              </a:rPr>
              <a:t>Za jeho vyhynutí může jediný člověk.  Vyhynutí této šelmy je ukázkou toho, že v uzavřených ostrovních ekosystémech nemají ani ty nejchytřejší a nejsilnější šelmy proti člověku sebemenší šanci. Tento ostrovní druh levharta se od toho kontinentálního lišil zřejmě jen v detailech, ale více se o něm již nedozvíme. Až na šest kožešin v muzeích se po něm totiž nic nedochovalo. Jsou výjimeční také v tom, že za jejich vyhubení může jediný konkrétní a jednoznačně identifikovatelný člověk. Jde o náboženského vůdce </a:t>
            </a:r>
            <a:r>
              <a:rPr lang="cs-CZ" dirty="0" err="1">
                <a:solidFill>
                  <a:srgbClr val="000066"/>
                </a:solidFill>
                <a:latin typeface="+mj-lt"/>
              </a:rPr>
              <a:t>Kitanzu</a:t>
            </a:r>
            <a:r>
              <a:rPr lang="cs-CZ" dirty="0">
                <a:solidFill>
                  <a:srgbClr val="000066"/>
                </a:solidFill>
                <a:latin typeface="+mj-lt"/>
              </a:rPr>
              <a:t>, který se roku 1964 rozhodl, že leopardi musí vymřít. Na Zanzibaru se po staletí tradovalo, že levharti jsou společníky čarodějnic. </a:t>
            </a:r>
            <a:r>
              <a:rPr lang="cs-CZ" dirty="0" err="1">
                <a:solidFill>
                  <a:srgbClr val="000066"/>
                </a:solidFill>
                <a:latin typeface="+mj-lt"/>
              </a:rPr>
              <a:t>Kitanza</a:t>
            </a:r>
            <a:r>
              <a:rPr lang="cs-CZ" dirty="0">
                <a:solidFill>
                  <a:srgbClr val="000066"/>
                </a:solidFill>
                <a:latin typeface="+mj-lt"/>
              </a:rPr>
              <a:t>, slavný lovec černokněžnic, neměl politickou sílu ani nástroje, jak odhalit samotné čarodějky, a tak vedl kampaň proti levhartům. Úspěšně – poslední zástupci tohoto druhu vymřeli v devadesátých letech dvacátého století.</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1" y="404664"/>
            <a:ext cx="7272809" cy="5454606"/>
          </a:xfrm>
          <a:prstGeom prst="rect">
            <a:avLst/>
          </a:prstGeom>
        </p:spPr>
      </p:pic>
      <p:sp>
        <p:nvSpPr>
          <p:cNvPr id="4" name="Obdélník 3"/>
          <p:cNvSpPr/>
          <p:nvPr/>
        </p:nvSpPr>
        <p:spPr>
          <a:xfrm>
            <a:off x="6012160" y="6309320"/>
            <a:ext cx="6534472" cy="246221"/>
          </a:xfrm>
          <a:prstGeom prst="rect">
            <a:avLst/>
          </a:prstGeom>
        </p:spPr>
        <p:txBody>
          <a:bodyPr wrap="square">
            <a:spAutoFit/>
          </a:bodyPr>
          <a:lstStyle/>
          <a:p>
            <a:r>
              <a:rPr lang="cs-CZ" sz="1000" dirty="0">
                <a:solidFill>
                  <a:schemeClr val="bg2"/>
                </a:solidFill>
              </a:rPr>
              <a:t>https://cs.wikipedia.org/wiki/</a:t>
            </a:r>
            <a:r>
              <a:rPr lang="cs-CZ" sz="1000" dirty="0" err="1">
                <a:solidFill>
                  <a:schemeClr val="bg2"/>
                </a:solidFill>
              </a:rPr>
              <a:t>Levhart_zanzibarský</a:t>
            </a:r>
            <a:endParaRPr lang="cs-CZ" sz="1000" dirty="0">
              <a:solidFill>
                <a:schemeClr val="bg2"/>
              </a:solidFill>
            </a:endParaRPr>
          </a:p>
        </p:txBody>
      </p:sp>
    </p:spTree>
    <p:extLst>
      <p:ext uri="{BB962C8B-B14F-4D97-AF65-F5344CB8AC3E}">
        <p14:creationId xmlns:p14="http://schemas.microsoft.com/office/powerpoint/2010/main" val="2551082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42E894B7-843D-4155-B31E-D784B2DEC0B8}"/>
              </a:ext>
            </a:extLst>
          </p:cNvPr>
          <p:cNvSpPr/>
          <p:nvPr/>
        </p:nvSpPr>
        <p:spPr>
          <a:xfrm>
            <a:off x="107950" y="188913"/>
            <a:ext cx="8856538" cy="5693866"/>
          </a:xfrm>
          <a:prstGeom prst="rect">
            <a:avLst/>
          </a:prstGeom>
        </p:spPr>
        <p:txBody>
          <a:bodyPr wrap="square">
            <a:spAutoFit/>
          </a:bodyPr>
          <a:lstStyle/>
          <a:p>
            <a:pPr algn="just">
              <a:defRPr/>
            </a:pPr>
            <a:r>
              <a:rPr lang="cs-CZ" sz="2800" b="1" dirty="0">
                <a:solidFill>
                  <a:srgbClr val="000066"/>
                </a:solidFill>
                <a:latin typeface="+mj-lt"/>
              </a:rPr>
              <a:t>Tuleň karibský </a:t>
            </a:r>
            <a:r>
              <a:rPr lang="cs-CZ" sz="2800" dirty="0">
                <a:solidFill>
                  <a:srgbClr val="000066"/>
                </a:solidFill>
                <a:latin typeface="+mj-lt"/>
              </a:rPr>
              <a:t>(</a:t>
            </a:r>
            <a:r>
              <a:rPr lang="cs-CZ" sz="2800" i="1" dirty="0" err="1">
                <a:solidFill>
                  <a:schemeClr val="bg2"/>
                </a:solidFill>
              </a:rPr>
              <a:t>Monachus</a:t>
            </a:r>
            <a:r>
              <a:rPr lang="cs-CZ" sz="2800" i="1" dirty="0">
                <a:solidFill>
                  <a:schemeClr val="bg2"/>
                </a:solidFill>
              </a:rPr>
              <a:t> </a:t>
            </a:r>
            <a:r>
              <a:rPr lang="cs-CZ" sz="2800" i="1" dirty="0" err="1">
                <a:solidFill>
                  <a:schemeClr val="bg2"/>
                </a:solidFill>
              </a:rPr>
              <a:t>tropicalis</a:t>
            </a:r>
            <a:r>
              <a:rPr lang="cs-CZ" sz="2800" dirty="0">
                <a:solidFill>
                  <a:schemeClr val="bg2"/>
                </a:solidFill>
              </a:rPr>
              <a:t>) </a:t>
            </a:r>
            <a:endParaRPr lang="cs-CZ" sz="2800" dirty="0">
              <a:solidFill>
                <a:schemeClr val="bg2"/>
              </a:solidFill>
              <a:latin typeface="+mj-lt"/>
            </a:endParaRPr>
          </a:p>
          <a:p>
            <a:pPr algn="just">
              <a:defRPr/>
            </a:pPr>
            <a:r>
              <a:rPr lang="cs-CZ" sz="2800" dirty="0">
                <a:solidFill>
                  <a:srgbClr val="000066"/>
                </a:solidFill>
                <a:latin typeface="+mj-lt"/>
              </a:rPr>
              <a:t>Kryštof Kolumbus objevil nejen Ameriku, ale také tuleně karibského. Právě slavný mořeplavec byl první, kdo podal během své druhé výpravy první písemné svědectví o tomto asi 2,4 metru dlouhém mořském savci. Jak se Karibik stal bránou pro další dobývání Nového světa, byli tuleni palivem této expanze. Mírumilovní tvorové byli loveni po desetitisících, především kvůli oleji, jenž se používal v lampách. Z tohoto úhlu pohledu je skoro zázrakem, že tuleni přežili až do dvacátého století. To už se sice nelovili, ale jejich populace se stala natolik nestabilní, že kolem poloviny 20. století zmizeli z tváře Země.</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88640"/>
            <a:ext cx="6696744" cy="5022558"/>
          </a:xfrm>
          <a:prstGeom prst="rect">
            <a:avLst/>
          </a:prstGeom>
        </p:spPr>
      </p:pic>
      <p:sp>
        <p:nvSpPr>
          <p:cNvPr id="3" name="Obdélník 2"/>
          <p:cNvSpPr/>
          <p:nvPr/>
        </p:nvSpPr>
        <p:spPr>
          <a:xfrm>
            <a:off x="5796136" y="6165304"/>
            <a:ext cx="4572000" cy="276999"/>
          </a:xfrm>
          <a:prstGeom prst="rect">
            <a:avLst/>
          </a:prstGeom>
        </p:spPr>
        <p:txBody>
          <a:bodyPr>
            <a:spAutoFit/>
          </a:bodyPr>
          <a:lstStyle/>
          <a:p>
            <a:r>
              <a:rPr lang="cs-CZ" sz="1200" dirty="0">
                <a:solidFill>
                  <a:schemeClr val="bg2"/>
                </a:solidFill>
              </a:rPr>
              <a:t>http://mega-mix.blog.cz/1108/tulen-karibsky</a:t>
            </a:r>
          </a:p>
        </p:txBody>
      </p:sp>
    </p:spTree>
    <p:extLst>
      <p:ext uri="{BB962C8B-B14F-4D97-AF65-F5344CB8AC3E}">
        <p14:creationId xmlns:p14="http://schemas.microsoft.com/office/powerpoint/2010/main" val="998531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Obdélník 1">
            <a:extLst>
              <a:ext uri="{FF2B5EF4-FFF2-40B4-BE49-F238E27FC236}">
                <a16:creationId xmlns:a16="http://schemas.microsoft.com/office/drawing/2014/main" xmlns="" id="{3C54B029-C8DA-4D3F-9ADA-A495832E56BD}"/>
              </a:ext>
            </a:extLst>
          </p:cNvPr>
          <p:cNvSpPr>
            <a:spLocks noChangeArrowheads="1"/>
          </p:cNvSpPr>
          <p:nvPr/>
        </p:nvSpPr>
        <p:spPr bwMode="auto">
          <a:xfrm>
            <a:off x="539750" y="908050"/>
            <a:ext cx="792003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b="1" dirty="0">
                <a:solidFill>
                  <a:srgbClr val="000066"/>
                </a:solidFill>
                <a:latin typeface="Arial" panose="020B0604020202020204" pitchFamily="34" charset="0"/>
                <a:cs typeface="Arial" panose="020B0604020202020204" pitchFamily="34" charset="0"/>
              </a:rPr>
              <a:t>Papoušek karolinský </a:t>
            </a:r>
            <a:r>
              <a:rPr lang="cs-CZ" altLang="cs-CZ" i="1" dirty="0">
                <a:solidFill>
                  <a:srgbClr val="000066"/>
                </a:solidFill>
                <a:latin typeface="Arial" panose="020B0604020202020204" pitchFamily="34" charset="0"/>
                <a:cs typeface="Arial" panose="020B0604020202020204" pitchFamily="34" charset="0"/>
              </a:rPr>
              <a:t>(</a:t>
            </a:r>
            <a:r>
              <a:rPr lang="cs-CZ" i="1" dirty="0" err="1">
                <a:solidFill>
                  <a:schemeClr val="bg2"/>
                </a:solidFill>
              </a:rPr>
              <a:t>Conuropsis</a:t>
            </a:r>
            <a:r>
              <a:rPr lang="cs-CZ" i="1" dirty="0">
                <a:solidFill>
                  <a:schemeClr val="bg2"/>
                </a:solidFill>
              </a:rPr>
              <a:t> </a:t>
            </a:r>
            <a:r>
              <a:rPr lang="cs-CZ" i="1" dirty="0" err="1">
                <a:solidFill>
                  <a:schemeClr val="bg2"/>
                </a:solidFill>
              </a:rPr>
              <a:t>carolinensis</a:t>
            </a:r>
            <a:r>
              <a:rPr lang="cs-CZ" i="1" dirty="0">
                <a:solidFill>
                  <a:schemeClr val="bg2"/>
                </a:solidFill>
              </a:rPr>
              <a:t>)</a:t>
            </a:r>
            <a:endParaRPr lang="cs-CZ" altLang="cs-CZ" b="1" i="1" dirty="0">
              <a:solidFill>
                <a:schemeClr val="bg2"/>
              </a:solidFill>
              <a:latin typeface="Arial" panose="020B0604020202020204" pitchFamily="34" charset="0"/>
              <a:cs typeface="Arial" panose="020B0604020202020204" pitchFamily="34" charset="0"/>
            </a:endParaRPr>
          </a:p>
          <a:p>
            <a:pPr algn="just"/>
            <a:r>
              <a:rPr lang="cs-CZ" altLang="cs-CZ" dirty="0">
                <a:solidFill>
                  <a:srgbClr val="000066"/>
                </a:solidFill>
                <a:latin typeface="Arial" panose="020B0604020202020204" pitchFamily="34" charset="0"/>
                <a:cs typeface="Arial" panose="020B0604020202020204" pitchFamily="34" charset="0"/>
              </a:rPr>
              <a:t>Krásně zbarvený papoušek žil ve velkém množství na severoamerickém kontinentu – opět bez problémů až do doby, než tam dorazili Evropané. Za jeho vyhubení mohl pestrý mix různých faktorů: odlesňování, tedy likvidace jejich přirozeného území, ale také lov. Papoušky vyhubilo jejich pestré peří: osadnice se jím rády zdobily a také bylo tak zářivě lesklé, že dokonce odpuzovalo jiné ptáky, když se používalo na jejich strašení. Podobně dnes zahradníci využívají stará cédéčka. Ještě roku 1896 byla k vidění velká hejna, která obsahovala i velmi mladé ptáky, ale roku 1904 už byli vyhubení. Spekuluje se o tom, že finální vymření mělo způsobit i něco jiného než člověk – na to bylo vše až příliš rychlé. </a:t>
            </a:r>
          </a:p>
        </p:txBody>
      </p:sp>
    </p:spTree>
  </p:cSld>
  <p:clrMapOvr>
    <a:masterClrMapping/>
  </p:clrMapOvr>
  <p:transition spd="med">
    <p:spli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88640"/>
            <a:ext cx="4484486" cy="6093296"/>
          </a:xfrm>
          <a:prstGeom prst="rect">
            <a:avLst/>
          </a:prstGeom>
        </p:spPr>
      </p:pic>
      <p:sp>
        <p:nvSpPr>
          <p:cNvPr id="3" name="Obdélník 2"/>
          <p:cNvSpPr/>
          <p:nvPr/>
        </p:nvSpPr>
        <p:spPr>
          <a:xfrm>
            <a:off x="3995936" y="6453336"/>
            <a:ext cx="4932040" cy="215444"/>
          </a:xfrm>
          <a:prstGeom prst="rect">
            <a:avLst/>
          </a:prstGeom>
        </p:spPr>
        <p:txBody>
          <a:bodyPr wrap="square">
            <a:spAutoFit/>
          </a:bodyPr>
          <a:lstStyle/>
          <a:p>
            <a:r>
              <a:rPr lang="cs-CZ" sz="800" dirty="0">
                <a:solidFill>
                  <a:schemeClr val="bg2"/>
                </a:solidFill>
              </a:rPr>
              <a:t>https://cs.wikipedia.org/wiki/</a:t>
            </a:r>
            <a:r>
              <a:rPr lang="cs-CZ" sz="800" dirty="0" err="1">
                <a:solidFill>
                  <a:schemeClr val="bg2"/>
                </a:solidFill>
              </a:rPr>
              <a:t>Papoušek_karolinský</a:t>
            </a:r>
            <a:r>
              <a:rPr lang="cs-CZ" sz="800" dirty="0">
                <a:solidFill>
                  <a:schemeClr val="bg2"/>
                </a:solidFill>
              </a:rPr>
              <a:t>#/media/Soubor:Conuropsis_carolinensisAWP026AA2.jpg</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035" y="404664"/>
            <a:ext cx="3998942" cy="2664296"/>
          </a:xfrm>
          <a:prstGeom prst="rect">
            <a:avLst/>
          </a:prstGeom>
        </p:spPr>
      </p:pic>
      <p:sp>
        <p:nvSpPr>
          <p:cNvPr id="5" name="Obdélník 4"/>
          <p:cNvSpPr/>
          <p:nvPr/>
        </p:nvSpPr>
        <p:spPr>
          <a:xfrm>
            <a:off x="5580112" y="3254489"/>
            <a:ext cx="4572000" cy="215444"/>
          </a:xfrm>
          <a:prstGeom prst="rect">
            <a:avLst/>
          </a:prstGeom>
        </p:spPr>
        <p:txBody>
          <a:bodyPr>
            <a:spAutoFit/>
          </a:bodyPr>
          <a:lstStyle/>
          <a:p>
            <a:r>
              <a:rPr lang="cs-CZ" sz="800" dirty="0">
                <a:solidFill>
                  <a:schemeClr val="bg2"/>
                </a:solidFill>
              </a:rPr>
              <a:t>http://tumor-v.blog.cz/1503/papousek-karolinsky-conuropsis-carolinensis</a:t>
            </a:r>
          </a:p>
        </p:txBody>
      </p:sp>
    </p:spTree>
    <p:extLst>
      <p:ext uri="{BB962C8B-B14F-4D97-AF65-F5344CB8AC3E}">
        <p14:creationId xmlns:p14="http://schemas.microsoft.com/office/powerpoint/2010/main" val="2495383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E4D993B5-8743-4910-A943-2B90DCFEFC11}"/>
              </a:ext>
            </a:extLst>
          </p:cNvPr>
          <p:cNvSpPr/>
          <p:nvPr/>
        </p:nvSpPr>
        <p:spPr>
          <a:xfrm>
            <a:off x="179512" y="692696"/>
            <a:ext cx="8712968" cy="5262979"/>
          </a:xfrm>
          <a:prstGeom prst="rect">
            <a:avLst/>
          </a:prstGeom>
        </p:spPr>
        <p:txBody>
          <a:bodyPr wrap="square">
            <a:spAutoFit/>
          </a:bodyPr>
          <a:lstStyle/>
          <a:p>
            <a:pPr algn="just"/>
            <a:r>
              <a:rPr lang="cs-CZ" b="1" i="0" dirty="0">
                <a:solidFill>
                  <a:srgbClr val="002060"/>
                </a:solidFill>
                <a:effectLst/>
                <a:latin typeface="Arial" panose="020B0604020202020204" pitchFamily="34" charset="0"/>
              </a:rPr>
              <a:t>Dudek velký</a:t>
            </a:r>
            <a:r>
              <a:rPr lang="cs-CZ" b="0" i="0" dirty="0">
                <a:solidFill>
                  <a:srgbClr val="002060"/>
                </a:solidFill>
                <a:effectLst/>
                <a:latin typeface="Arial" panose="020B0604020202020204" pitchFamily="34" charset="0"/>
              </a:rPr>
              <a:t> (</a:t>
            </a:r>
            <a:r>
              <a:rPr lang="cs-CZ" b="0" i="1" dirty="0" err="1">
                <a:solidFill>
                  <a:srgbClr val="002060"/>
                </a:solidFill>
                <a:effectLst/>
                <a:latin typeface="Arial" panose="020B0604020202020204" pitchFamily="34" charset="0"/>
              </a:rPr>
              <a:t>Upupa</a:t>
            </a:r>
            <a:r>
              <a:rPr lang="cs-CZ" b="0" i="1" dirty="0">
                <a:solidFill>
                  <a:srgbClr val="002060"/>
                </a:solidFill>
                <a:effectLst/>
                <a:latin typeface="Arial" panose="020B0604020202020204" pitchFamily="34" charset="0"/>
              </a:rPr>
              <a:t> </a:t>
            </a:r>
            <a:r>
              <a:rPr lang="cs-CZ" b="0" i="1" dirty="0" err="1">
                <a:solidFill>
                  <a:srgbClr val="002060"/>
                </a:solidFill>
                <a:effectLst/>
                <a:latin typeface="Arial" panose="020B0604020202020204" pitchFamily="34" charset="0"/>
              </a:rPr>
              <a:t>antaios</a:t>
            </a:r>
            <a:r>
              <a:rPr lang="cs-CZ" b="0" i="0" dirty="0">
                <a:solidFill>
                  <a:srgbClr val="002060"/>
                </a:solidFill>
                <a:effectLst/>
                <a:latin typeface="Arial" panose="020B0604020202020204" pitchFamily="34" charset="0"/>
              </a:rPr>
              <a:t>) je vyhynulý pták z čeledi </a:t>
            </a:r>
            <a:r>
              <a:rPr lang="cs-CZ" b="0" i="0" dirty="0" err="1">
                <a:solidFill>
                  <a:srgbClr val="002060"/>
                </a:solidFill>
                <a:effectLst/>
                <a:latin typeface="Arial" panose="020B0604020202020204" pitchFamily="34" charset="0"/>
              </a:rPr>
              <a:t>dudkovitých</a:t>
            </a:r>
            <a:r>
              <a:rPr lang="cs-CZ" b="0" i="0" dirty="0">
                <a:solidFill>
                  <a:srgbClr val="002060"/>
                </a:solidFill>
                <a:effectLst/>
                <a:latin typeface="Arial" panose="020B0604020202020204" pitchFamily="34" charset="0"/>
              </a:rPr>
              <a:t>. Žil pouze na Svaté Heleně v jižním Atlantiku, vyhynul na počátku 16.století, po roce 1502. Byl pravděpodobně mnohem větší než dudek chocholatý a nebyl schopen letu. Dudek velký je znám pouze </a:t>
            </a:r>
            <a:r>
              <a:rPr lang="cs-CZ" dirty="0">
                <a:solidFill>
                  <a:srgbClr val="002060"/>
                </a:solidFill>
                <a:latin typeface="Arial" panose="020B0604020202020204" pitchFamily="34" charset="0"/>
              </a:rPr>
              <a:t>z neúplné subfosilní kostry, kterou nalezl v  roce</a:t>
            </a:r>
            <a:r>
              <a:rPr lang="cs-CZ" b="0" i="0" dirty="0">
                <a:solidFill>
                  <a:srgbClr val="002060"/>
                </a:solidFill>
                <a:effectLst/>
                <a:latin typeface="Arial" panose="020B0604020202020204" pitchFamily="34" charset="0"/>
              </a:rPr>
              <a:t> 1975 paleontolog </a:t>
            </a:r>
            <a:r>
              <a:rPr lang="cs-CZ" b="0" i="0" dirty="0" err="1">
                <a:solidFill>
                  <a:srgbClr val="002060"/>
                </a:solidFill>
                <a:effectLst/>
                <a:latin typeface="Arial" panose="020B0604020202020204" pitchFamily="34" charset="0"/>
              </a:rPr>
              <a:t>Storrs</a:t>
            </a:r>
            <a:r>
              <a:rPr lang="cs-CZ" b="0" i="0" dirty="0">
                <a:solidFill>
                  <a:srgbClr val="002060"/>
                </a:solidFill>
                <a:effectLst/>
                <a:latin typeface="Arial" panose="020B0604020202020204" pitchFamily="34" charset="0"/>
              </a:rPr>
              <a:t> L. </a:t>
            </a:r>
            <a:r>
              <a:rPr lang="cs-CZ" b="0" i="0" dirty="0" err="1">
                <a:solidFill>
                  <a:srgbClr val="002060"/>
                </a:solidFill>
                <a:effectLst/>
                <a:latin typeface="Arial" panose="020B0604020202020204" pitchFamily="34" charset="0"/>
              </a:rPr>
              <a:t>Olson</a:t>
            </a:r>
            <a:r>
              <a:rPr lang="cs-CZ" b="0" i="0" dirty="0">
                <a:solidFill>
                  <a:srgbClr val="002060"/>
                </a:solidFill>
                <a:effectLst/>
                <a:latin typeface="Arial" panose="020B0604020202020204" pitchFamily="34" charset="0"/>
              </a:rPr>
              <a:t>.</a:t>
            </a:r>
          </a:p>
          <a:p>
            <a:pPr algn="just"/>
            <a:r>
              <a:rPr lang="cs-CZ" b="0" i="0" dirty="0">
                <a:solidFill>
                  <a:srgbClr val="002060"/>
                </a:solidFill>
                <a:effectLst/>
                <a:latin typeface="Arial" panose="020B0604020202020204" pitchFamily="34" charset="0"/>
              </a:rPr>
              <a:t>Příčina vyhynutí zůstává neznámá, ale může souviset s objevením Svaté Heleny 21.května 1502 a následnou kolonizací a s tím spojeným zavlečením krys a koček a ničením životního prostředí.</a:t>
            </a:r>
          </a:p>
          <a:p>
            <a:pPr algn="just"/>
            <a:r>
              <a:rPr lang="cs-CZ" b="0" i="0" dirty="0">
                <a:solidFill>
                  <a:srgbClr val="002060"/>
                </a:solidFill>
                <a:effectLst/>
                <a:latin typeface="Arial" panose="020B0604020202020204" pitchFamily="34" charset="0"/>
              </a:rPr>
              <a:t>Dudek velký se možná živil velkými škvory </a:t>
            </a:r>
            <a:r>
              <a:rPr lang="cs-CZ" b="0" i="1" dirty="0" err="1">
                <a:solidFill>
                  <a:srgbClr val="002060"/>
                </a:solidFill>
                <a:effectLst/>
                <a:latin typeface="Arial" panose="020B0604020202020204" pitchFamily="34" charset="0"/>
              </a:rPr>
              <a:t>Labidura</a:t>
            </a:r>
            <a:r>
              <a:rPr lang="cs-CZ" b="0" i="1" dirty="0">
                <a:solidFill>
                  <a:srgbClr val="002060"/>
                </a:solidFill>
                <a:effectLst/>
                <a:latin typeface="Arial" panose="020B0604020202020204" pitchFamily="34" charset="0"/>
              </a:rPr>
              <a:t> </a:t>
            </a:r>
            <a:r>
              <a:rPr lang="cs-CZ" b="0" i="1" dirty="0" err="1">
                <a:solidFill>
                  <a:srgbClr val="002060"/>
                </a:solidFill>
                <a:effectLst/>
                <a:latin typeface="Arial" panose="020B0604020202020204" pitchFamily="34" charset="0"/>
              </a:rPr>
              <a:t>herculeanea</a:t>
            </a:r>
            <a:r>
              <a:rPr lang="cs-CZ" b="0" i="0" dirty="0">
                <a:solidFill>
                  <a:srgbClr val="002060"/>
                </a:solidFill>
                <a:effectLst/>
                <a:latin typeface="Arial" panose="020B0604020202020204" pitchFamily="34" charset="0"/>
              </a:rPr>
              <a:t>, endemickými pro Svatou Helenu, kteří jsou považováni za vyhynulé, neboť je od roku 1967 nikdo neviděl.</a:t>
            </a:r>
            <a:endParaRPr lang="cs-CZ" dirty="0">
              <a:solidFill>
                <a:srgbClr val="00206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xmlns="" id="{66261D5B-A5F8-446F-AD84-4A5F2CD63B99}"/>
              </a:ext>
            </a:extLst>
          </p:cNvPr>
          <p:cNvSpPr txBox="1">
            <a:spLocks noChangeArrowheads="1"/>
          </p:cNvSpPr>
          <p:nvPr/>
        </p:nvSpPr>
        <p:spPr bwMode="auto">
          <a:xfrm>
            <a:off x="388938" y="449263"/>
            <a:ext cx="2911475" cy="336550"/>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Klíčový druh (keystone species)</a:t>
            </a:r>
          </a:p>
        </p:txBody>
      </p:sp>
      <p:pic>
        <p:nvPicPr>
          <p:cNvPr id="14339" name="Picture 3">
            <a:extLst>
              <a:ext uri="{FF2B5EF4-FFF2-40B4-BE49-F238E27FC236}">
                <a16:creationId xmlns:a16="http://schemas.microsoft.com/office/drawing/2014/main" xmlns="" id="{E6C3C4A9-F21B-4CB0-A90C-4E9000F39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188913"/>
            <a:ext cx="3627437" cy="395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a:extLst>
              <a:ext uri="{FF2B5EF4-FFF2-40B4-BE49-F238E27FC236}">
                <a16:creationId xmlns:a16="http://schemas.microsoft.com/office/drawing/2014/main" xmlns="" id="{A5FFC9DB-9A07-4099-9027-DE91290895CD}"/>
              </a:ext>
            </a:extLst>
          </p:cNvPr>
          <p:cNvSpPr txBox="1">
            <a:spLocks noChangeArrowheads="1"/>
          </p:cNvSpPr>
          <p:nvPr/>
        </p:nvSpPr>
        <p:spPr bwMode="auto">
          <a:xfrm>
            <a:off x="7454900" y="4365625"/>
            <a:ext cx="13620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i="1">
                <a:solidFill>
                  <a:srgbClr val="000000"/>
                </a:solidFill>
              </a:rPr>
              <a:t>Enhydra lutris</a:t>
            </a:r>
          </a:p>
        </p:txBody>
      </p:sp>
      <p:pic>
        <p:nvPicPr>
          <p:cNvPr id="14341" name="Picture 5">
            <a:extLst>
              <a:ext uri="{FF2B5EF4-FFF2-40B4-BE49-F238E27FC236}">
                <a16:creationId xmlns:a16="http://schemas.microsoft.com/office/drawing/2014/main" xmlns="" id="{32FDA6F4-70F7-4E45-8184-89E4B9190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08050"/>
            <a:ext cx="38100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6">
            <a:extLst>
              <a:ext uri="{FF2B5EF4-FFF2-40B4-BE49-F238E27FC236}">
                <a16:creationId xmlns:a16="http://schemas.microsoft.com/office/drawing/2014/main" xmlns="" id="{D8A0F009-BBF1-4743-ABE1-8E2E74974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367213"/>
            <a:ext cx="3024188" cy="2319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7">
            <a:extLst>
              <a:ext uri="{FF2B5EF4-FFF2-40B4-BE49-F238E27FC236}">
                <a16:creationId xmlns:a16="http://schemas.microsoft.com/office/drawing/2014/main" xmlns="" id="{018235D5-274D-46A1-AA6F-171360C4B21C}"/>
              </a:ext>
            </a:extLst>
          </p:cNvPr>
          <p:cNvSpPr txBox="1">
            <a:spLocks noChangeArrowheads="1"/>
          </p:cNvSpPr>
          <p:nvPr/>
        </p:nvSpPr>
        <p:spPr bwMode="auto">
          <a:xfrm>
            <a:off x="4146550" y="981075"/>
            <a:ext cx="1065213" cy="276225"/>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200" b="1">
                <a:solidFill>
                  <a:srgbClr val="000000"/>
                </a:solidFill>
              </a:rPr>
              <a:t>Úbytek vyder</a:t>
            </a:r>
          </a:p>
        </p:txBody>
      </p:sp>
      <p:sp>
        <p:nvSpPr>
          <p:cNvPr id="14344" name="Text Box 8">
            <a:extLst>
              <a:ext uri="{FF2B5EF4-FFF2-40B4-BE49-F238E27FC236}">
                <a16:creationId xmlns:a16="http://schemas.microsoft.com/office/drawing/2014/main" xmlns="" id="{4A242A5C-679B-44BE-9884-B18200FF36A1}"/>
              </a:ext>
            </a:extLst>
          </p:cNvPr>
          <p:cNvSpPr txBox="1">
            <a:spLocks noChangeArrowheads="1"/>
          </p:cNvSpPr>
          <p:nvPr/>
        </p:nvSpPr>
        <p:spPr bwMode="auto">
          <a:xfrm>
            <a:off x="4129088" y="1724025"/>
            <a:ext cx="955675" cy="458788"/>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200" b="1">
                <a:solidFill>
                  <a:srgbClr val="000000"/>
                </a:solidFill>
              </a:rPr>
              <a:t>Přemnožení</a:t>
            </a:r>
          </a:p>
          <a:p>
            <a:pPr eaLnBrk="1" hangingPunct="1">
              <a:spcBef>
                <a:spcPct val="0"/>
              </a:spcBef>
              <a:buClr>
                <a:srgbClr val="000000"/>
              </a:buClr>
              <a:buSzPct val="100000"/>
              <a:buFont typeface="Times New Roman" panose="02020603050405020304" pitchFamily="18" charset="0"/>
              <a:buNone/>
            </a:pPr>
            <a:r>
              <a:rPr lang="cs-CZ" altLang="cs-CZ" sz="1200" b="1">
                <a:solidFill>
                  <a:srgbClr val="000000"/>
                </a:solidFill>
              </a:rPr>
              <a:t>ježovek</a:t>
            </a:r>
          </a:p>
        </p:txBody>
      </p:sp>
      <p:sp>
        <p:nvSpPr>
          <p:cNvPr id="14345" name="Text Box 9">
            <a:extLst>
              <a:ext uri="{FF2B5EF4-FFF2-40B4-BE49-F238E27FC236}">
                <a16:creationId xmlns:a16="http://schemas.microsoft.com/office/drawing/2014/main" xmlns="" id="{97A7D7D6-B72D-464A-BEBD-57BB8690F306}"/>
              </a:ext>
            </a:extLst>
          </p:cNvPr>
          <p:cNvSpPr txBox="1">
            <a:spLocks noChangeArrowheads="1"/>
          </p:cNvSpPr>
          <p:nvPr/>
        </p:nvSpPr>
        <p:spPr bwMode="auto">
          <a:xfrm>
            <a:off x="4125913" y="2660650"/>
            <a:ext cx="825500" cy="458788"/>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200" b="1">
                <a:solidFill>
                  <a:srgbClr val="000000"/>
                </a:solidFill>
              </a:rPr>
              <a:t>Likvidace</a:t>
            </a:r>
          </a:p>
          <a:p>
            <a:pPr eaLnBrk="1" hangingPunct="1">
              <a:spcBef>
                <a:spcPct val="0"/>
              </a:spcBef>
              <a:buClr>
                <a:srgbClr val="000000"/>
              </a:buClr>
              <a:buSzPct val="100000"/>
              <a:buFont typeface="Times New Roman" panose="02020603050405020304" pitchFamily="18" charset="0"/>
              <a:buNone/>
            </a:pPr>
            <a:r>
              <a:rPr lang="cs-CZ" altLang="cs-CZ" sz="1200" b="1">
                <a:solidFill>
                  <a:srgbClr val="000000"/>
                </a:solidFill>
              </a:rPr>
              <a:t>řas</a:t>
            </a:r>
          </a:p>
        </p:txBody>
      </p:sp>
      <p:sp>
        <p:nvSpPr>
          <p:cNvPr id="14346" name="Line 10">
            <a:extLst>
              <a:ext uri="{FF2B5EF4-FFF2-40B4-BE49-F238E27FC236}">
                <a16:creationId xmlns:a16="http://schemas.microsoft.com/office/drawing/2014/main" xmlns="" id="{FB525661-62C6-4EA1-80CD-69C596454799}"/>
              </a:ext>
            </a:extLst>
          </p:cNvPr>
          <p:cNvSpPr>
            <a:spLocks noChangeShapeType="1"/>
          </p:cNvSpPr>
          <p:nvPr/>
        </p:nvSpPr>
        <p:spPr bwMode="auto">
          <a:xfrm>
            <a:off x="4572000" y="1268413"/>
            <a:ext cx="1588" cy="288925"/>
          </a:xfrm>
          <a:prstGeom prst="line">
            <a:avLst/>
          </a:prstGeom>
          <a:noFill/>
          <a:ln w="9360">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4347" name="Line 11">
            <a:extLst>
              <a:ext uri="{FF2B5EF4-FFF2-40B4-BE49-F238E27FC236}">
                <a16:creationId xmlns:a16="http://schemas.microsoft.com/office/drawing/2014/main" xmlns="" id="{1FB26069-9B3B-4119-8F70-1977ED8057E7}"/>
              </a:ext>
            </a:extLst>
          </p:cNvPr>
          <p:cNvSpPr>
            <a:spLocks noChangeShapeType="1"/>
          </p:cNvSpPr>
          <p:nvPr/>
        </p:nvSpPr>
        <p:spPr bwMode="auto">
          <a:xfrm>
            <a:off x="4572000" y="2205038"/>
            <a:ext cx="1588" cy="360362"/>
          </a:xfrm>
          <a:prstGeom prst="line">
            <a:avLst/>
          </a:prstGeom>
          <a:noFill/>
          <a:ln w="9360">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4348" name="Text Box 12">
            <a:extLst>
              <a:ext uri="{FF2B5EF4-FFF2-40B4-BE49-F238E27FC236}">
                <a16:creationId xmlns:a16="http://schemas.microsoft.com/office/drawing/2014/main" xmlns="" id="{8D052992-CCA7-46BA-9791-24F36A1D9023}"/>
              </a:ext>
            </a:extLst>
          </p:cNvPr>
          <p:cNvSpPr txBox="1">
            <a:spLocks noChangeArrowheads="1"/>
          </p:cNvSpPr>
          <p:nvPr/>
        </p:nvSpPr>
        <p:spPr bwMode="auto">
          <a:xfrm>
            <a:off x="4073525" y="3500438"/>
            <a:ext cx="931863" cy="458787"/>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200" b="1">
                <a:solidFill>
                  <a:srgbClr val="000000"/>
                </a:solidFill>
              </a:rPr>
              <a:t>Kolaps </a:t>
            </a:r>
          </a:p>
          <a:p>
            <a:pPr eaLnBrk="1" hangingPunct="1">
              <a:spcBef>
                <a:spcPct val="0"/>
              </a:spcBef>
              <a:buClr>
                <a:srgbClr val="000000"/>
              </a:buClr>
              <a:buSzPct val="100000"/>
              <a:buFont typeface="Times New Roman" panose="02020603050405020304" pitchFamily="18" charset="0"/>
              <a:buNone/>
            </a:pPr>
            <a:r>
              <a:rPr lang="cs-CZ" altLang="cs-CZ" sz="1200" b="1">
                <a:solidFill>
                  <a:srgbClr val="000000"/>
                </a:solidFill>
              </a:rPr>
              <a:t>ekosystému</a:t>
            </a:r>
          </a:p>
        </p:txBody>
      </p:sp>
      <p:sp>
        <p:nvSpPr>
          <p:cNvPr id="14349" name="Line 13">
            <a:extLst>
              <a:ext uri="{FF2B5EF4-FFF2-40B4-BE49-F238E27FC236}">
                <a16:creationId xmlns:a16="http://schemas.microsoft.com/office/drawing/2014/main" xmlns="" id="{C29A16C8-8DCF-470D-8685-FE2808CFA321}"/>
              </a:ext>
            </a:extLst>
          </p:cNvPr>
          <p:cNvSpPr>
            <a:spLocks noChangeShapeType="1"/>
          </p:cNvSpPr>
          <p:nvPr/>
        </p:nvSpPr>
        <p:spPr bwMode="auto">
          <a:xfrm>
            <a:off x="4572000" y="3141663"/>
            <a:ext cx="1588" cy="287337"/>
          </a:xfrm>
          <a:prstGeom prst="line">
            <a:avLst/>
          </a:prstGeom>
          <a:noFill/>
          <a:ln w="9360">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04" y="404664"/>
            <a:ext cx="4408653" cy="5040560"/>
          </a:xfrm>
          <a:prstGeom prst="rect">
            <a:avLst/>
          </a:prstGeom>
        </p:spPr>
      </p:pic>
      <p:sp>
        <p:nvSpPr>
          <p:cNvPr id="3" name="Obdélník 2"/>
          <p:cNvSpPr/>
          <p:nvPr/>
        </p:nvSpPr>
        <p:spPr>
          <a:xfrm>
            <a:off x="125760" y="5877272"/>
            <a:ext cx="4572000" cy="230832"/>
          </a:xfrm>
          <a:prstGeom prst="rect">
            <a:avLst/>
          </a:prstGeom>
        </p:spPr>
        <p:txBody>
          <a:bodyPr>
            <a:spAutoFit/>
          </a:bodyPr>
          <a:lstStyle/>
          <a:p>
            <a:r>
              <a:rPr lang="cs-CZ" sz="900" dirty="0">
                <a:solidFill>
                  <a:schemeClr val="bg2"/>
                </a:solidFill>
              </a:rPr>
              <a:t>https://cs.wikipedia.org/wiki/</a:t>
            </a:r>
            <a:r>
              <a:rPr lang="cs-CZ" sz="900" dirty="0" err="1">
                <a:solidFill>
                  <a:schemeClr val="bg2"/>
                </a:solidFill>
              </a:rPr>
              <a:t>Dudek_velký</a:t>
            </a:r>
            <a:r>
              <a:rPr lang="cs-CZ" sz="900" dirty="0">
                <a:solidFill>
                  <a:schemeClr val="bg2"/>
                </a:solidFill>
              </a:rPr>
              <a:t>#/media/</a:t>
            </a:r>
            <a:r>
              <a:rPr lang="cs-CZ" sz="900" dirty="0" err="1">
                <a:solidFill>
                  <a:schemeClr val="bg2"/>
                </a:solidFill>
              </a:rPr>
              <a:t>Soubor:Upupa_antaios.JPG</a:t>
            </a:r>
            <a:endParaRPr lang="cs-CZ" sz="900" dirty="0">
              <a:solidFill>
                <a:schemeClr val="bg2"/>
              </a:solidFill>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620688"/>
            <a:ext cx="3567339" cy="2664296"/>
          </a:xfrm>
          <a:prstGeom prst="rect">
            <a:avLst/>
          </a:prstGeom>
        </p:spPr>
      </p:pic>
      <p:sp>
        <p:nvSpPr>
          <p:cNvPr id="5" name="Obdélník 4"/>
          <p:cNvSpPr/>
          <p:nvPr/>
        </p:nvSpPr>
        <p:spPr>
          <a:xfrm>
            <a:off x="5148064" y="3317256"/>
            <a:ext cx="4572000" cy="230832"/>
          </a:xfrm>
          <a:prstGeom prst="rect">
            <a:avLst/>
          </a:prstGeom>
        </p:spPr>
        <p:txBody>
          <a:bodyPr>
            <a:spAutoFit/>
          </a:bodyPr>
          <a:lstStyle/>
          <a:p>
            <a:r>
              <a:rPr lang="cs-CZ" sz="900" dirty="0">
                <a:solidFill>
                  <a:schemeClr val="bg2"/>
                </a:solidFill>
              </a:rPr>
              <a:t>https://twitter.com/wcff_org/status/988546546701651968?lang=ca</a:t>
            </a:r>
          </a:p>
        </p:txBody>
      </p:sp>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0789" y="3789040"/>
            <a:ext cx="2513856" cy="1926242"/>
          </a:xfrm>
          <a:prstGeom prst="rect">
            <a:avLst/>
          </a:prstGeom>
        </p:spPr>
      </p:pic>
      <p:sp>
        <p:nvSpPr>
          <p:cNvPr id="7" name="Obdélník 6"/>
          <p:cNvSpPr/>
          <p:nvPr/>
        </p:nvSpPr>
        <p:spPr>
          <a:xfrm>
            <a:off x="5364088" y="5972513"/>
            <a:ext cx="4572000" cy="230832"/>
          </a:xfrm>
          <a:prstGeom prst="rect">
            <a:avLst/>
          </a:prstGeom>
        </p:spPr>
        <p:txBody>
          <a:bodyPr>
            <a:spAutoFit/>
          </a:bodyPr>
          <a:lstStyle/>
          <a:p>
            <a:r>
              <a:rPr lang="cs-CZ" sz="900" dirty="0">
                <a:solidFill>
                  <a:schemeClr val="bg2"/>
                </a:solidFill>
              </a:rPr>
              <a:t>https://www.aviation-fan-club.com/letiste_st-helena.htm</a:t>
            </a:r>
          </a:p>
        </p:txBody>
      </p:sp>
    </p:spTree>
    <p:extLst>
      <p:ext uri="{BB962C8B-B14F-4D97-AF65-F5344CB8AC3E}">
        <p14:creationId xmlns:p14="http://schemas.microsoft.com/office/powerpoint/2010/main" val="2159715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542A10F6-91BE-4DE6-8ACA-587520A6C80A}"/>
              </a:ext>
            </a:extLst>
          </p:cNvPr>
          <p:cNvSpPr/>
          <p:nvPr/>
        </p:nvSpPr>
        <p:spPr>
          <a:xfrm>
            <a:off x="539552" y="548680"/>
            <a:ext cx="8280920" cy="3539430"/>
          </a:xfrm>
          <a:prstGeom prst="rect">
            <a:avLst/>
          </a:prstGeom>
        </p:spPr>
        <p:txBody>
          <a:bodyPr wrap="square">
            <a:spAutoFit/>
          </a:bodyPr>
          <a:lstStyle/>
          <a:p>
            <a:pPr algn="just"/>
            <a:r>
              <a:rPr lang="cs-CZ" sz="3200" b="1" i="0" u="none" strike="noStrike" dirty="0">
                <a:solidFill>
                  <a:srgbClr val="002060"/>
                </a:solidFill>
                <a:effectLst/>
                <a:latin typeface="+mj-lt"/>
              </a:rPr>
              <a:t>Medvěd atlaský</a:t>
            </a:r>
            <a:r>
              <a:rPr lang="cs-CZ" sz="3200" b="0" i="0" u="none" strike="noStrike" dirty="0">
                <a:solidFill>
                  <a:srgbClr val="002060"/>
                </a:solidFill>
                <a:effectLst/>
                <a:latin typeface="+mj-lt"/>
              </a:rPr>
              <a:t> (</a:t>
            </a:r>
            <a:r>
              <a:rPr lang="cs-CZ" sz="3200" b="0" i="1" u="none" strike="noStrike" dirty="0" err="1">
                <a:solidFill>
                  <a:srgbClr val="002060"/>
                </a:solidFill>
                <a:effectLst/>
                <a:latin typeface="+mj-lt"/>
              </a:rPr>
              <a:t>Ursus</a:t>
            </a:r>
            <a:r>
              <a:rPr lang="cs-CZ" sz="3200" b="0" i="1" u="none" strike="noStrike" dirty="0">
                <a:solidFill>
                  <a:srgbClr val="002060"/>
                </a:solidFill>
                <a:effectLst/>
                <a:latin typeface="+mj-lt"/>
              </a:rPr>
              <a:t> </a:t>
            </a:r>
            <a:r>
              <a:rPr lang="cs-CZ" sz="3200" b="0" i="1" u="none" strike="noStrike" dirty="0" err="1">
                <a:solidFill>
                  <a:srgbClr val="002060"/>
                </a:solidFill>
                <a:effectLst/>
                <a:latin typeface="+mj-lt"/>
              </a:rPr>
              <a:t>arctos</a:t>
            </a:r>
            <a:r>
              <a:rPr lang="cs-CZ" sz="3200" b="0" i="1" u="none" strike="noStrike" dirty="0">
                <a:solidFill>
                  <a:srgbClr val="002060"/>
                </a:solidFill>
                <a:effectLst/>
                <a:latin typeface="+mj-lt"/>
              </a:rPr>
              <a:t> </a:t>
            </a:r>
            <a:r>
              <a:rPr lang="cs-CZ" sz="3200" b="0" i="1" u="none" strike="noStrike" dirty="0" err="1">
                <a:solidFill>
                  <a:srgbClr val="002060"/>
                </a:solidFill>
                <a:effectLst/>
                <a:latin typeface="+mj-lt"/>
              </a:rPr>
              <a:t>crowtheri</a:t>
            </a:r>
            <a:r>
              <a:rPr lang="cs-CZ" sz="3200" b="0" i="0" u="none" strike="noStrike" dirty="0">
                <a:solidFill>
                  <a:srgbClr val="002060"/>
                </a:solidFill>
                <a:effectLst/>
                <a:latin typeface="+mj-lt"/>
              </a:rPr>
              <a:t>) je poddruh medvěda hnědého a jediný zástupce svého druhu, který se vyskytoval v Africe. </a:t>
            </a:r>
            <a:r>
              <a:rPr lang="cs-CZ" sz="3200" dirty="0">
                <a:solidFill>
                  <a:srgbClr val="002060"/>
                </a:solidFill>
                <a:latin typeface="+mj-lt"/>
              </a:rPr>
              <a:t>Obýval listnaté lesy severní Afriky, především při úpatí pohoří Atlas a </a:t>
            </a:r>
            <a:r>
              <a:rPr lang="cs-CZ" sz="3200" dirty="0" err="1">
                <a:solidFill>
                  <a:srgbClr val="002060"/>
                </a:solidFill>
                <a:latin typeface="+mj-lt"/>
              </a:rPr>
              <a:t>Ríf</a:t>
            </a:r>
            <a:r>
              <a:rPr lang="cs-CZ" sz="3200" dirty="0">
                <a:solidFill>
                  <a:srgbClr val="002060"/>
                </a:solidFill>
                <a:latin typeface="+mj-lt"/>
              </a:rPr>
              <a:t>. Poslední známý úlovek medvěda atlaského pochází z roku 1870.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922" y="3861048"/>
            <a:ext cx="4067944" cy="2353026"/>
          </a:xfrm>
          <a:prstGeom prst="rect">
            <a:avLst/>
          </a:prstGeom>
        </p:spPr>
      </p:pic>
      <p:sp>
        <p:nvSpPr>
          <p:cNvPr id="4" name="Obdélník 3"/>
          <p:cNvSpPr/>
          <p:nvPr/>
        </p:nvSpPr>
        <p:spPr>
          <a:xfrm>
            <a:off x="611560" y="6235013"/>
            <a:ext cx="4572000" cy="230832"/>
          </a:xfrm>
          <a:prstGeom prst="rect">
            <a:avLst/>
          </a:prstGeom>
        </p:spPr>
        <p:txBody>
          <a:bodyPr>
            <a:spAutoFit/>
          </a:bodyPr>
          <a:lstStyle/>
          <a:p>
            <a:r>
              <a:rPr lang="cs-CZ" sz="900" dirty="0">
                <a:solidFill>
                  <a:schemeClr val="bg2"/>
                </a:solidFill>
              </a:rPr>
              <a:t>https://cs.wikipedia.org/wiki/Atlas_(pohoří)#/media/</a:t>
            </a:r>
            <a:r>
              <a:rPr lang="cs-CZ" sz="900" dirty="0" err="1">
                <a:solidFill>
                  <a:schemeClr val="bg2"/>
                </a:solidFill>
              </a:rPr>
              <a:t>Soubor:AtlasRange.jpg</a:t>
            </a:r>
            <a:endParaRPr lang="cs-CZ" sz="900" dirty="0">
              <a:solidFill>
                <a:schemeClr val="bg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20687"/>
            <a:ext cx="8064896" cy="4856281"/>
          </a:xfrm>
          <a:prstGeom prst="rect">
            <a:avLst/>
          </a:prstGeom>
        </p:spPr>
      </p:pic>
      <p:sp>
        <p:nvSpPr>
          <p:cNvPr id="3" name="Obdélník 2"/>
          <p:cNvSpPr/>
          <p:nvPr/>
        </p:nvSpPr>
        <p:spPr>
          <a:xfrm>
            <a:off x="4860032" y="6309320"/>
            <a:ext cx="4572000" cy="246221"/>
          </a:xfrm>
          <a:prstGeom prst="rect">
            <a:avLst/>
          </a:prstGeom>
        </p:spPr>
        <p:txBody>
          <a:bodyPr>
            <a:spAutoFit/>
          </a:bodyPr>
          <a:lstStyle/>
          <a:p>
            <a:r>
              <a:rPr lang="cs-CZ" sz="1000" dirty="0">
                <a:solidFill>
                  <a:schemeClr val="bg2"/>
                </a:solidFill>
              </a:rPr>
              <a:t>https://cs.wikipedia.org/wiki/</a:t>
            </a:r>
            <a:r>
              <a:rPr lang="cs-CZ" sz="1000" dirty="0" err="1">
                <a:solidFill>
                  <a:schemeClr val="bg2"/>
                </a:solidFill>
              </a:rPr>
              <a:t>Medvěd_atlaský</a:t>
            </a:r>
            <a:r>
              <a:rPr lang="cs-CZ" sz="1000" dirty="0">
                <a:solidFill>
                  <a:schemeClr val="bg2"/>
                </a:solidFill>
              </a:rPr>
              <a:t>#/media/</a:t>
            </a:r>
            <a:r>
              <a:rPr lang="cs-CZ" sz="1000" dirty="0" err="1">
                <a:solidFill>
                  <a:schemeClr val="bg2"/>
                </a:solidFill>
              </a:rPr>
              <a:t>Soubor:Atlasbear.jpg</a:t>
            </a:r>
            <a:endParaRPr lang="cs-CZ" sz="1000" dirty="0">
              <a:solidFill>
                <a:schemeClr val="bg2"/>
              </a:solidFill>
            </a:endParaRPr>
          </a:p>
        </p:txBody>
      </p:sp>
    </p:spTree>
    <p:extLst>
      <p:ext uri="{BB962C8B-B14F-4D97-AF65-F5344CB8AC3E}">
        <p14:creationId xmlns:p14="http://schemas.microsoft.com/office/powerpoint/2010/main" val="4220746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xmlns="" id="{4735B0E8-6461-4CA5-A5B9-81394E64CB35}"/>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a16="http://schemas.microsoft.com/office/drawing/2014/main" xmlns="" id="{652EE83F-67A2-40E4-AE58-19E48908DEA0}"/>
              </a:ext>
            </a:extLst>
          </p:cNvPr>
          <p:cNvSpPr/>
          <p:nvPr/>
        </p:nvSpPr>
        <p:spPr>
          <a:xfrm>
            <a:off x="467544" y="481347"/>
            <a:ext cx="7992887" cy="2677656"/>
          </a:xfrm>
          <a:prstGeom prst="rect">
            <a:avLst/>
          </a:prstGeom>
        </p:spPr>
        <p:txBody>
          <a:bodyPr wrap="square">
            <a:spAutoFit/>
          </a:bodyPr>
          <a:lstStyle/>
          <a:p>
            <a:pPr algn="just"/>
            <a:r>
              <a:rPr lang="cs-CZ" b="1" i="0" u="none" strike="noStrike" dirty="0">
                <a:solidFill>
                  <a:srgbClr val="002060"/>
                </a:solidFill>
                <a:effectLst/>
                <a:latin typeface="Arial" panose="020B0604020202020204" pitchFamily="34" charset="0"/>
              </a:rPr>
              <a:t>Ptáci moa</a:t>
            </a:r>
            <a:r>
              <a:rPr lang="cs-CZ" b="0" i="0" u="none" strike="noStrike" dirty="0">
                <a:solidFill>
                  <a:srgbClr val="002060"/>
                </a:solidFill>
                <a:effectLst/>
                <a:latin typeface="Arial" panose="020B0604020202020204" pitchFamily="34" charset="0"/>
              </a:rPr>
              <a:t> (</a:t>
            </a:r>
            <a:r>
              <a:rPr lang="cs-CZ" b="0" i="0" u="none" strike="noStrike" dirty="0" err="1">
                <a:solidFill>
                  <a:srgbClr val="002060"/>
                </a:solidFill>
                <a:effectLst/>
                <a:latin typeface="Arial" panose="020B0604020202020204" pitchFamily="34" charset="0"/>
              </a:rPr>
              <a:t>Dinornithiformes</a:t>
            </a:r>
            <a:r>
              <a:rPr lang="cs-CZ" b="0" i="0" u="none" strike="noStrike" dirty="0">
                <a:solidFill>
                  <a:srgbClr val="002060"/>
                </a:solidFill>
                <a:effectLst/>
                <a:latin typeface="Arial" panose="020B0604020202020204" pitchFamily="34" charset="0"/>
              </a:rPr>
              <a:t>)</a:t>
            </a:r>
          </a:p>
          <a:p>
            <a:pPr algn="just"/>
            <a:r>
              <a:rPr lang="cs-CZ" dirty="0">
                <a:solidFill>
                  <a:srgbClr val="002060"/>
                </a:solidFill>
              </a:rPr>
              <a:t>Když kolem roku 1280 na Nový Zéland dorazili Maorové, čítala populace ptáků moa ještě asi 58 000 jedinců. Postupným odlovem však jejich početní stavy klesaly a zhruba za 150 let vyhynuli moa úplně. Z patnácti druhů lišících se velikostí jsou nejznámější </a:t>
            </a:r>
            <a:r>
              <a:rPr lang="cs-CZ" i="1" dirty="0" err="1">
                <a:solidFill>
                  <a:srgbClr val="002060"/>
                </a:solidFill>
              </a:rPr>
              <a:t>Dinornis</a:t>
            </a:r>
            <a:r>
              <a:rPr lang="cs-CZ" i="1" dirty="0">
                <a:solidFill>
                  <a:srgbClr val="002060"/>
                </a:solidFill>
              </a:rPr>
              <a:t> </a:t>
            </a:r>
            <a:r>
              <a:rPr lang="cs-CZ" i="1" dirty="0" err="1">
                <a:solidFill>
                  <a:srgbClr val="002060"/>
                </a:solidFill>
              </a:rPr>
              <a:t>robustus</a:t>
            </a:r>
            <a:r>
              <a:rPr lang="cs-CZ" i="1" dirty="0">
                <a:solidFill>
                  <a:srgbClr val="002060"/>
                </a:solidFill>
              </a:rPr>
              <a:t> </a:t>
            </a:r>
            <a:r>
              <a:rPr lang="cs-CZ" dirty="0">
                <a:solidFill>
                  <a:srgbClr val="002060"/>
                </a:solidFill>
              </a:rPr>
              <a:t>a </a:t>
            </a:r>
            <a:r>
              <a:rPr lang="cs-CZ" i="1" dirty="0" err="1">
                <a:solidFill>
                  <a:srgbClr val="002060"/>
                </a:solidFill>
              </a:rPr>
              <a:t>Dinornis</a:t>
            </a:r>
            <a:r>
              <a:rPr lang="cs-CZ" i="1" dirty="0">
                <a:solidFill>
                  <a:srgbClr val="002060"/>
                </a:solidFill>
              </a:rPr>
              <a:t> </a:t>
            </a:r>
            <a:r>
              <a:rPr lang="cs-CZ" i="1" dirty="0" err="1">
                <a:solidFill>
                  <a:srgbClr val="002060"/>
                </a:solidFill>
              </a:rPr>
              <a:t>novaezelandiae</a:t>
            </a:r>
            <a:r>
              <a:rPr lang="cs-CZ" dirty="0">
                <a:solidFill>
                  <a:srgbClr val="002060"/>
                </a:solidFill>
              </a:rPr>
              <a:t>, kteří dosahovali výšky asi 3,6 m a hmotnosti kolem 230 kg. </a:t>
            </a:r>
          </a:p>
        </p:txBody>
      </p:sp>
      <p:pic>
        <p:nvPicPr>
          <p:cNvPr id="4" name="Obrázek 3" descr="Obsah obrázku zeď, staré, fotka, stojící&#10;&#10;Popis byl vytvořen automaticky">
            <a:extLst>
              <a:ext uri="{FF2B5EF4-FFF2-40B4-BE49-F238E27FC236}">
                <a16:creationId xmlns:a16="http://schemas.microsoft.com/office/drawing/2014/main" xmlns="" id="{54E2679A-92B1-481A-8C25-D8D2E5F9D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131917"/>
            <a:ext cx="2859937" cy="3557046"/>
          </a:xfrm>
          <a:prstGeom prst="rect">
            <a:avLst/>
          </a:prstGeom>
        </p:spPr>
      </p:pic>
      <p:sp>
        <p:nvSpPr>
          <p:cNvPr id="5" name="Obdélník 4">
            <a:extLst>
              <a:ext uri="{FF2B5EF4-FFF2-40B4-BE49-F238E27FC236}">
                <a16:creationId xmlns:a16="http://schemas.microsoft.com/office/drawing/2014/main" xmlns="" id="{47F9B999-98B7-41C4-8A5E-8F52581D1F83}"/>
              </a:ext>
            </a:extLst>
          </p:cNvPr>
          <p:cNvSpPr/>
          <p:nvPr/>
        </p:nvSpPr>
        <p:spPr>
          <a:xfrm>
            <a:off x="454490" y="6222764"/>
            <a:ext cx="5382344" cy="307777"/>
          </a:xfrm>
          <a:prstGeom prst="rect">
            <a:avLst/>
          </a:prstGeom>
        </p:spPr>
        <p:txBody>
          <a:bodyPr wrap="square">
            <a:spAutoFit/>
          </a:bodyPr>
          <a:lstStyle/>
          <a:p>
            <a:r>
              <a:rPr lang="cs-CZ" sz="1400" dirty="0">
                <a:solidFill>
                  <a:schemeClr val="bg2"/>
                </a:solidFill>
              </a:rPr>
              <a:t>https://cs.wikipedia.org/wiki/Moa#/media/Soubor:Dinornis1387.jpg</a:t>
            </a:r>
          </a:p>
        </p:txBody>
      </p:sp>
    </p:spTree>
  </p:cSld>
  <p:clrMapOvr>
    <a:masterClrMapping/>
  </p:clrMapOvr>
  <p:transition spd="med">
    <p:split/>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xmlns="" id="{4294A3AA-6EE2-468A-A3EB-81FF1D45BE82}"/>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pic>
        <p:nvPicPr>
          <p:cNvPr id="2" name="Obrázek 1">
            <a:extLst>
              <a:ext uri="{FF2B5EF4-FFF2-40B4-BE49-F238E27FC236}">
                <a16:creationId xmlns:a16="http://schemas.microsoft.com/office/drawing/2014/main" xmlns="" id="{79724DEB-BAE0-4261-BB3D-457CE23F644E}"/>
              </a:ext>
            </a:extLst>
          </p:cNvPr>
          <p:cNvPicPr>
            <a:picLocks noChangeAspect="1"/>
          </p:cNvPicPr>
          <p:nvPr/>
        </p:nvPicPr>
        <p:blipFill>
          <a:blip r:embed="rId3"/>
          <a:stretch>
            <a:fillRect/>
          </a:stretch>
        </p:blipFill>
        <p:spPr>
          <a:xfrm>
            <a:off x="781254" y="0"/>
            <a:ext cx="7607169" cy="6881228"/>
          </a:xfrm>
          <a:prstGeom prst="rect">
            <a:avLst/>
          </a:prstGeom>
        </p:spPr>
      </p:pic>
    </p:spTree>
  </p:cSld>
  <p:clrMapOvr>
    <a:masterClrMapping/>
  </p:clrMapOvr>
  <p:transition spd="med">
    <p:spli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7344C53-E96D-4713-AB1E-69668E43749D}"/>
              </a:ext>
            </a:extLst>
          </p:cNvPr>
          <p:cNvSpPr/>
          <p:nvPr/>
        </p:nvSpPr>
        <p:spPr>
          <a:xfrm>
            <a:off x="539552" y="620688"/>
            <a:ext cx="6853158" cy="1569660"/>
          </a:xfrm>
          <a:prstGeom prst="rect">
            <a:avLst/>
          </a:prstGeom>
        </p:spPr>
        <p:txBody>
          <a:bodyPr wrap="none">
            <a:spAutoFit/>
          </a:bodyPr>
          <a:lstStyle/>
          <a:p>
            <a:r>
              <a:rPr lang="cs-CZ" sz="3600" b="1" dirty="0">
                <a:solidFill>
                  <a:srgbClr val="002060"/>
                </a:solidFill>
                <a:latin typeface="+mj-lt"/>
              </a:rPr>
              <a:t>Biodiverzita v České republice</a:t>
            </a:r>
          </a:p>
          <a:p>
            <a:endParaRPr lang="cs-CZ" sz="3600" b="1" dirty="0">
              <a:solidFill>
                <a:srgbClr val="002060"/>
              </a:solidFill>
              <a:latin typeface="+mj-lt"/>
            </a:endParaRPr>
          </a:p>
          <a:p>
            <a:endParaRPr lang="cs-CZ" b="1" dirty="0">
              <a:solidFill>
                <a:srgbClr val="002060"/>
              </a:solidFill>
            </a:endParaRPr>
          </a:p>
        </p:txBody>
      </p:sp>
      <p:sp>
        <p:nvSpPr>
          <p:cNvPr id="3" name="Obdélník 2">
            <a:extLst>
              <a:ext uri="{FF2B5EF4-FFF2-40B4-BE49-F238E27FC236}">
                <a16:creationId xmlns:a16="http://schemas.microsoft.com/office/drawing/2014/main" xmlns="" id="{452FBFA8-6B25-41D6-8329-53CCF5C028BF}"/>
              </a:ext>
            </a:extLst>
          </p:cNvPr>
          <p:cNvSpPr/>
          <p:nvPr/>
        </p:nvSpPr>
        <p:spPr>
          <a:xfrm>
            <a:off x="395536" y="2094468"/>
            <a:ext cx="8208912" cy="3567580"/>
          </a:xfrm>
          <a:prstGeom prst="rect">
            <a:avLst/>
          </a:prstGeom>
        </p:spPr>
        <p:txBody>
          <a:bodyPr wrap="square">
            <a:spAutoFit/>
          </a:bodyPr>
          <a:lstStyle/>
          <a:p>
            <a:pPr>
              <a:lnSpc>
                <a:spcPct val="114000"/>
              </a:lnSpc>
              <a:spcAft>
                <a:spcPts val="600"/>
              </a:spcAft>
            </a:pPr>
            <a:r>
              <a:rPr lang="cs-CZ" sz="3200" dirty="0">
                <a:solidFill>
                  <a:srgbClr val="002060"/>
                </a:solidFill>
                <a:latin typeface="Arial" panose="020B0604020202020204" pitchFamily="34" charset="0"/>
                <a:cs typeface="Arial" panose="020B0604020202020204" pitchFamily="34" charset="0"/>
              </a:rPr>
              <a:t>unikátní poloha uprostřed Evropy</a:t>
            </a:r>
          </a:p>
          <a:p>
            <a:pPr>
              <a:lnSpc>
                <a:spcPct val="114000"/>
              </a:lnSpc>
              <a:spcAft>
                <a:spcPts val="600"/>
              </a:spcAft>
            </a:pPr>
            <a:r>
              <a:rPr lang="cs-CZ" sz="3200" dirty="0">
                <a:solidFill>
                  <a:srgbClr val="002060"/>
                </a:solidFill>
                <a:latin typeface="Arial" panose="020B0604020202020204" pitchFamily="34" charset="0"/>
                <a:cs typeface="Arial" panose="020B0604020202020204" pitchFamily="34" charset="0"/>
              </a:rPr>
              <a:t>různorodost krajiny (složení hornin, tvar reliéfu)</a:t>
            </a:r>
          </a:p>
          <a:p>
            <a:pPr>
              <a:lnSpc>
                <a:spcPct val="114000"/>
              </a:lnSpc>
              <a:spcAft>
                <a:spcPts val="600"/>
              </a:spcAft>
            </a:pPr>
            <a:r>
              <a:rPr lang="cs-CZ" sz="3200" dirty="0">
                <a:solidFill>
                  <a:srgbClr val="002060"/>
                </a:solidFill>
                <a:latin typeface="Arial" panose="020B0604020202020204" pitchFamily="34" charset="0"/>
                <a:cs typeface="Arial" panose="020B0604020202020204" pitchFamily="34" charset="0"/>
              </a:rPr>
              <a:t>pestrost různých ekosystémů (louky, lesy, stepi, mokřady, rybníky, skály, rumiště, pole... atd.)</a:t>
            </a:r>
          </a:p>
        </p:txBody>
      </p:sp>
    </p:spTree>
    <p:extLst>
      <p:ext uri="{BB962C8B-B14F-4D97-AF65-F5344CB8AC3E}">
        <p14:creationId xmlns:p14="http://schemas.microsoft.com/office/powerpoint/2010/main" val="3109119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821324BA-806D-47AD-A6FB-3A80AA13CC8F}"/>
              </a:ext>
            </a:extLst>
          </p:cNvPr>
          <p:cNvPicPr>
            <a:picLocks noChangeAspect="1"/>
          </p:cNvPicPr>
          <p:nvPr/>
        </p:nvPicPr>
        <p:blipFill>
          <a:blip r:embed="rId2"/>
          <a:stretch>
            <a:fillRect/>
          </a:stretch>
        </p:blipFill>
        <p:spPr>
          <a:xfrm>
            <a:off x="971600" y="153339"/>
            <a:ext cx="6773178" cy="6551321"/>
          </a:xfrm>
          <a:prstGeom prst="rect">
            <a:avLst/>
          </a:prstGeom>
        </p:spPr>
      </p:pic>
    </p:spTree>
    <p:extLst>
      <p:ext uri="{BB962C8B-B14F-4D97-AF65-F5344CB8AC3E}">
        <p14:creationId xmlns:p14="http://schemas.microsoft.com/office/powerpoint/2010/main" val="3185726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323528" y="21044"/>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323528" y="1052736"/>
            <a:ext cx="8712968" cy="461665"/>
          </a:xfrm>
          <a:prstGeom prst="rect">
            <a:avLst/>
          </a:prstGeom>
        </p:spPr>
        <p:txBody>
          <a:bodyPr wrap="square">
            <a:spAutoFit/>
          </a:bodyPr>
          <a:lstStyle/>
          <a:p>
            <a:r>
              <a:rPr lang="cs-CZ" dirty="0">
                <a:solidFill>
                  <a:srgbClr val="002060"/>
                </a:solidFill>
              </a:rPr>
              <a:t>Lipnice jesenická (</a:t>
            </a:r>
            <a:r>
              <a:rPr lang="cs-CZ" i="1" dirty="0" err="1">
                <a:solidFill>
                  <a:srgbClr val="002060"/>
                </a:solidFill>
              </a:rPr>
              <a:t>Poa</a:t>
            </a:r>
            <a:r>
              <a:rPr lang="cs-CZ" i="1" dirty="0">
                <a:solidFill>
                  <a:srgbClr val="002060"/>
                </a:solidFill>
              </a:rPr>
              <a:t> </a:t>
            </a:r>
            <a:r>
              <a:rPr lang="cs-CZ" i="1" dirty="0" err="1">
                <a:solidFill>
                  <a:srgbClr val="002060"/>
                </a:solidFill>
              </a:rPr>
              <a:t>riphaea</a:t>
            </a:r>
            <a:r>
              <a:rPr lang="cs-CZ" dirty="0">
                <a:solidFill>
                  <a:srgbClr val="002060"/>
                </a:solidFill>
              </a:rPr>
              <a:t>) z Petrových kamenů v Jeseníkách,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14401"/>
            <a:ext cx="6336704" cy="4746970"/>
          </a:xfrm>
          <a:prstGeom prst="rect">
            <a:avLst/>
          </a:prstGeom>
        </p:spPr>
      </p:pic>
      <p:sp>
        <p:nvSpPr>
          <p:cNvPr id="5" name="Obdélník 4"/>
          <p:cNvSpPr/>
          <p:nvPr/>
        </p:nvSpPr>
        <p:spPr>
          <a:xfrm>
            <a:off x="6444208" y="6276025"/>
            <a:ext cx="1858201" cy="246221"/>
          </a:xfrm>
          <a:prstGeom prst="rect">
            <a:avLst/>
          </a:prstGeom>
        </p:spPr>
        <p:txBody>
          <a:bodyPr wrap="none">
            <a:spAutoFit/>
          </a:bodyPr>
          <a:lstStyle/>
          <a:p>
            <a:r>
              <a:rPr lang="cs-CZ" sz="1000" dirty="0">
                <a:solidFill>
                  <a:srgbClr val="002060"/>
                </a:solidFill>
              </a:rPr>
              <a:t>https://botany.cz/cs/poa-riphaea/</a:t>
            </a:r>
          </a:p>
        </p:txBody>
      </p:sp>
    </p:spTree>
    <p:extLst>
      <p:ext uri="{BB962C8B-B14F-4D97-AF65-F5344CB8AC3E}">
        <p14:creationId xmlns:p14="http://schemas.microsoft.com/office/powerpoint/2010/main" val="2443520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251520" y="1512022"/>
            <a:ext cx="7848872" cy="461665"/>
          </a:xfrm>
          <a:prstGeom prst="rect">
            <a:avLst/>
          </a:prstGeom>
        </p:spPr>
        <p:txBody>
          <a:bodyPr wrap="square">
            <a:spAutoFit/>
          </a:bodyPr>
          <a:lstStyle/>
          <a:p>
            <a:r>
              <a:rPr lang="cs-CZ" dirty="0">
                <a:solidFill>
                  <a:srgbClr val="002060"/>
                </a:solidFill>
              </a:rPr>
              <a:t>zvonek český (</a:t>
            </a:r>
            <a:r>
              <a:rPr lang="cs-CZ" i="1" dirty="0" err="1">
                <a:solidFill>
                  <a:srgbClr val="002060"/>
                </a:solidFill>
              </a:rPr>
              <a:t>Campanula</a:t>
            </a:r>
            <a:r>
              <a:rPr lang="cs-CZ" i="1" dirty="0">
                <a:solidFill>
                  <a:srgbClr val="002060"/>
                </a:solidFill>
              </a:rPr>
              <a:t> </a:t>
            </a:r>
            <a:r>
              <a:rPr lang="cs-CZ" i="1" dirty="0" err="1">
                <a:solidFill>
                  <a:srgbClr val="002060"/>
                </a:solidFill>
              </a:rPr>
              <a:t>bohemica</a:t>
            </a:r>
            <a:r>
              <a:rPr lang="cs-CZ" dirty="0">
                <a:solidFill>
                  <a:srgbClr val="002060"/>
                </a:solidFill>
              </a:rPr>
              <a:t>) z Krkonoš</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2060848"/>
            <a:ext cx="3276600" cy="4381500"/>
          </a:xfrm>
          <a:prstGeom prst="rect">
            <a:avLst/>
          </a:prstGeom>
        </p:spPr>
      </p:pic>
      <p:sp>
        <p:nvSpPr>
          <p:cNvPr id="5" name="Obdélník 4"/>
          <p:cNvSpPr/>
          <p:nvPr/>
        </p:nvSpPr>
        <p:spPr>
          <a:xfrm>
            <a:off x="2490609" y="6319237"/>
            <a:ext cx="4572000" cy="246221"/>
          </a:xfrm>
          <a:prstGeom prst="rect">
            <a:avLst/>
          </a:prstGeom>
        </p:spPr>
        <p:txBody>
          <a:bodyPr>
            <a:spAutoFit/>
          </a:bodyPr>
          <a:lstStyle/>
          <a:p>
            <a:r>
              <a:rPr lang="cs-CZ" sz="1000" dirty="0">
                <a:solidFill>
                  <a:srgbClr val="002060"/>
                </a:solidFill>
              </a:rPr>
              <a:t>https://cs.wikipedia.org/wiki/</a:t>
            </a:r>
            <a:r>
              <a:rPr lang="cs-CZ" sz="1000" dirty="0" err="1">
                <a:solidFill>
                  <a:srgbClr val="002060"/>
                </a:solidFill>
              </a:rPr>
              <a:t>Zvonek_český</a:t>
            </a:r>
            <a:endParaRPr lang="cs-CZ" sz="1000" dirty="0">
              <a:solidFill>
                <a:srgbClr val="002060"/>
              </a:solidFill>
            </a:endParaRPr>
          </a:p>
        </p:txBody>
      </p:sp>
    </p:spTree>
    <p:extLst>
      <p:ext uri="{BB962C8B-B14F-4D97-AF65-F5344CB8AC3E}">
        <p14:creationId xmlns:p14="http://schemas.microsoft.com/office/powerpoint/2010/main" val="878956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251520" y="1512022"/>
            <a:ext cx="7848872" cy="830997"/>
          </a:xfrm>
          <a:prstGeom prst="rect">
            <a:avLst/>
          </a:prstGeom>
        </p:spPr>
        <p:txBody>
          <a:bodyPr wrap="square">
            <a:spAutoFit/>
          </a:bodyPr>
          <a:lstStyle/>
          <a:p>
            <a:r>
              <a:rPr lang="cs-CZ" dirty="0">
                <a:solidFill>
                  <a:srgbClr val="002060"/>
                </a:solidFill>
              </a:rPr>
              <a:t>poddruh myšice </a:t>
            </a:r>
            <a:r>
              <a:rPr lang="cs-CZ" dirty="0" err="1">
                <a:solidFill>
                  <a:srgbClr val="002060"/>
                </a:solidFill>
              </a:rPr>
              <a:t>malooké</a:t>
            </a:r>
            <a:r>
              <a:rPr lang="cs-CZ" dirty="0">
                <a:solidFill>
                  <a:srgbClr val="002060"/>
                </a:solidFill>
              </a:rPr>
              <a:t> (</a:t>
            </a:r>
            <a:r>
              <a:rPr lang="cs-CZ" i="1" dirty="0" err="1">
                <a:solidFill>
                  <a:srgbClr val="002060"/>
                </a:solidFill>
              </a:rPr>
              <a:t>Apodemus</a:t>
            </a:r>
            <a:r>
              <a:rPr lang="cs-CZ" i="1" dirty="0">
                <a:solidFill>
                  <a:srgbClr val="002060"/>
                </a:solidFill>
              </a:rPr>
              <a:t> </a:t>
            </a:r>
            <a:r>
              <a:rPr lang="cs-CZ" i="1" dirty="0" err="1">
                <a:solidFill>
                  <a:srgbClr val="002060"/>
                </a:solidFill>
              </a:rPr>
              <a:t>uralensis</a:t>
            </a:r>
            <a:r>
              <a:rPr lang="cs-CZ" i="1" dirty="0">
                <a:solidFill>
                  <a:srgbClr val="002060"/>
                </a:solidFill>
              </a:rPr>
              <a:t> </a:t>
            </a:r>
            <a:r>
              <a:rPr lang="cs-CZ" i="1" dirty="0" err="1">
                <a:solidFill>
                  <a:srgbClr val="002060"/>
                </a:solidFill>
              </a:rPr>
              <a:t>cimrmani</a:t>
            </a:r>
            <a:r>
              <a:rPr lang="cs-CZ" dirty="0">
                <a:solidFill>
                  <a:srgbClr val="002060"/>
                </a:solidFill>
              </a:rPr>
              <a:t>) nacházející se pouze na Žatecku jižně od Ohře.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564904"/>
            <a:ext cx="4747763" cy="3024336"/>
          </a:xfrm>
          <a:prstGeom prst="rect">
            <a:avLst/>
          </a:prstGeom>
        </p:spPr>
      </p:pic>
      <p:sp>
        <p:nvSpPr>
          <p:cNvPr id="5" name="Obdélník 4"/>
          <p:cNvSpPr/>
          <p:nvPr/>
        </p:nvSpPr>
        <p:spPr>
          <a:xfrm>
            <a:off x="5845750" y="6021288"/>
            <a:ext cx="4572000" cy="246221"/>
          </a:xfrm>
          <a:prstGeom prst="rect">
            <a:avLst/>
          </a:prstGeom>
        </p:spPr>
        <p:txBody>
          <a:bodyPr>
            <a:spAutoFit/>
          </a:bodyPr>
          <a:lstStyle/>
          <a:p>
            <a:r>
              <a:rPr lang="cs-CZ" sz="1000" dirty="0">
                <a:solidFill>
                  <a:srgbClr val="002060"/>
                </a:solidFill>
              </a:rPr>
              <a:t>https://cs.wikipedia.org/wiki/</a:t>
            </a:r>
            <a:r>
              <a:rPr lang="cs-CZ" sz="1000" dirty="0" err="1">
                <a:solidFill>
                  <a:srgbClr val="002060"/>
                </a:solidFill>
              </a:rPr>
              <a:t>Myšice_malooká</a:t>
            </a:r>
            <a:endParaRPr lang="cs-CZ" sz="1000" dirty="0">
              <a:solidFill>
                <a:srgbClr val="002060"/>
              </a:solidFill>
            </a:endParaRPr>
          </a:p>
        </p:txBody>
      </p:sp>
    </p:spTree>
    <p:extLst>
      <p:ext uri="{BB962C8B-B14F-4D97-AF65-F5344CB8AC3E}">
        <p14:creationId xmlns:p14="http://schemas.microsoft.com/office/powerpoint/2010/main" val="243056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xmlns="" id="{A87D9194-D188-4F91-8011-A387FD364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4235450" cy="5348288"/>
          </a:xfrm>
          <a:prstGeom prst="rect">
            <a:avLst/>
          </a:prstGeom>
          <a:noFill/>
          <a:ln w="9360">
            <a:solidFill>
              <a:srgbClr val="FF0033"/>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xmlns="" id="{71502482-3937-49F2-89E4-C67871FFACF6}"/>
              </a:ext>
            </a:extLst>
          </p:cNvPr>
          <p:cNvSpPr txBox="1">
            <a:spLocks noChangeArrowheads="1"/>
          </p:cNvSpPr>
          <p:nvPr/>
        </p:nvSpPr>
        <p:spPr bwMode="auto">
          <a:xfrm>
            <a:off x="111125" y="5994400"/>
            <a:ext cx="8283575" cy="581025"/>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i="1">
                <a:solidFill>
                  <a:srgbClr val="000000"/>
                </a:solidFill>
              </a:rPr>
              <a:t>Trilepidea adamsii, </a:t>
            </a:r>
            <a:r>
              <a:rPr lang="cs-CZ" altLang="cs-CZ" sz="1600" b="1">
                <a:solidFill>
                  <a:srgbClr val="000000"/>
                </a:solidFill>
              </a:rPr>
              <a:t>Nový Zéland</a:t>
            </a:r>
          </a:p>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 odlesnění Maory, sběratelé, snížení ptačích druhů (přenos semen ptáky), introdukce savců   </a:t>
            </a:r>
            <a:r>
              <a:rPr lang="cs-CZ" altLang="cs-CZ" sz="1600" b="1" i="1">
                <a:solidFill>
                  <a:srgbClr val="000000"/>
                </a:solidFill>
              </a:rPr>
              <a:t> </a:t>
            </a:r>
          </a:p>
        </p:txBody>
      </p:sp>
      <p:pic>
        <p:nvPicPr>
          <p:cNvPr id="16388" name="Picture 4">
            <a:extLst>
              <a:ext uri="{FF2B5EF4-FFF2-40B4-BE49-F238E27FC236}">
                <a16:creationId xmlns:a16="http://schemas.microsoft.com/office/drawing/2014/main" xmlns="" id="{B87511B7-FC9B-4188-A102-385BC49C2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88913"/>
            <a:ext cx="3654425" cy="540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683568" y="1220089"/>
            <a:ext cx="7848872" cy="830997"/>
          </a:xfrm>
          <a:prstGeom prst="rect">
            <a:avLst/>
          </a:prstGeom>
        </p:spPr>
        <p:txBody>
          <a:bodyPr wrap="square">
            <a:spAutoFit/>
          </a:bodyPr>
          <a:lstStyle/>
          <a:p>
            <a:r>
              <a:rPr lang="cs-CZ" dirty="0">
                <a:solidFill>
                  <a:srgbClr val="002060"/>
                </a:solidFill>
              </a:rPr>
              <a:t>mechorost </a:t>
            </a:r>
            <a:r>
              <a:rPr lang="cs-CZ" dirty="0" err="1">
                <a:solidFill>
                  <a:srgbClr val="002060"/>
                </a:solidFill>
              </a:rPr>
              <a:t>dvouhrotec</a:t>
            </a:r>
            <a:r>
              <a:rPr lang="cs-CZ" dirty="0">
                <a:solidFill>
                  <a:srgbClr val="002060"/>
                </a:solidFill>
              </a:rPr>
              <a:t> </a:t>
            </a:r>
            <a:r>
              <a:rPr lang="cs-CZ" dirty="0" err="1">
                <a:solidFill>
                  <a:srgbClr val="002060"/>
                </a:solidFill>
              </a:rPr>
              <a:t>Sendtnerův</a:t>
            </a:r>
            <a:r>
              <a:rPr lang="cs-CZ" dirty="0">
                <a:solidFill>
                  <a:srgbClr val="002060"/>
                </a:solidFill>
              </a:rPr>
              <a:t> </a:t>
            </a:r>
            <a:r>
              <a:rPr lang="cs-CZ" i="1" dirty="0">
                <a:solidFill>
                  <a:srgbClr val="002060"/>
                </a:solidFill>
              </a:rPr>
              <a:t>(</a:t>
            </a:r>
            <a:r>
              <a:rPr lang="cs-CZ" i="1" dirty="0" err="1">
                <a:solidFill>
                  <a:srgbClr val="002060"/>
                </a:solidFill>
              </a:rPr>
              <a:t>Dicranum</a:t>
            </a:r>
            <a:r>
              <a:rPr lang="cs-CZ" i="1" dirty="0">
                <a:solidFill>
                  <a:srgbClr val="002060"/>
                </a:solidFill>
              </a:rPr>
              <a:t> </a:t>
            </a:r>
            <a:r>
              <a:rPr lang="cs-CZ" i="1" dirty="0" err="1">
                <a:solidFill>
                  <a:srgbClr val="002060"/>
                </a:solidFill>
              </a:rPr>
              <a:t>sendtneri</a:t>
            </a:r>
            <a:r>
              <a:rPr lang="cs-CZ" i="1" dirty="0">
                <a:solidFill>
                  <a:srgbClr val="002060"/>
                </a:solidFill>
              </a:rPr>
              <a:t>)</a:t>
            </a:r>
            <a:r>
              <a:rPr lang="cs-CZ" dirty="0">
                <a:solidFill>
                  <a:srgbClr val="002060"/>
                </a:solidFill>
              </a:rPr>
              <a:t> z Adršpašsko-Teplických skal (</a:t>
            </a:r>
            <a:r>
              <a:rPr lang="cs-CZ" dirty="0" err="1">
                <a:solidFill>
                  <a:srgbClr val="002060"/>
                </a:solidFill>
              </a:rPr>
              <a:t>stenoendemit</a:t>
            </a:r>
            <a:r>
              <a:rPr lang="cs-CZ" dirty="0">
                <a:solidFill>
                  <a:srgbClr val="002060"/>
                </a:solidFill>
              </a:rPr>
              <a:t>) </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420888"/>
            <a:ext cx="5292080" cy="3969060"/>
          </a:xfrm>
          <a:prstGeom prst="rect">
            <a:avLst/>
          </a:prstGeom>
        </p:spPr>
      </p:pic>
      <p:sp>
        <p:nvSpPr>
          <p:cNvPr id="7" name="Obdélník 6"/>
          <p:cNvSpPr/>
          <p:nvPr/>
        </p:nvSpPr>
        <p:spPr>
          <a:xfrm>
            <a:off x="4427984" y="6496072"/>
            <a:ext cx="4572000" cy="246221"/>
          </a:xfrm>
          <a:prstGeom prst="rect">
            <a:avLst/>
          </a:prstGeom>
        </p:spPr>
        <p:txBody>
          <a:bodyPr>
            <a:spAutoFit/>
          </a:bodyPr>
          <a:lstStyle/>
          <a:p>
            <a:r>
              <a:rPr lang="cs-CZ" sz="1000" dirty="0">
                <a:solidFill>
                  <a:srgbClr val="002060"/>
                </a:solidFill>
              </a:rPr>
              <a:t>https://cs.wikipedia.org/wiki/Petrovy_kameny#/media/Soubor:PetrovyKameny.jpg</a:t>
            </a:r>
          </a:p>
        </p:txBody>
      </p:sp>
    </p:spTree>
    <p:extLst>
      <p:ext uri="{BB962C8B-B14F-4D97-AF65-F5344CB8AC3E}">
        <p14:creationId xmlns:p14="http://schemas.microsoft.com/office/powerpoint/2010/main" val="600557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264771" y="1268760"/>
            <a:ext cx="7848872" cy="1200329"/>
          </a:xfrm>
          <a:prstGeom prst="rect">
            <a:avLst/>
          </a:prstGeom>
        </p:spPr>
        <p:txBody>
          <a:bodyPr wrap="square">
            <a:spAutoFit/>
          </a:bodyPr>
          <a:lstStyle/>
          <a:p>
            <a:r>
              <a:rPr lang="cs-CZ" dirty="0" err="1">
                <a:solidFill>
                  <a:srgbClr val="002060"/>
                </a:solidFill>
              </a:rPr>
              <a:t>hořeček</a:t>
            </a:r>
            <a:r>
              <a:rPr lang="cs-CZ" dirty="0">
                <a:solidFill>
                  <a:srgbClr val="002060"/>
                </a:solidFill>
              </a:rPr>
              <a:t> český </a:t>
            </a:r>
            <a:r>
              <a:rPr lang="cs-CZ" i="1" dirty="0">
                <a:solidFill>
                  <a:srgbClr val="002060"/>
                </a:solidFill>
              </a:rPr>
              <a:t>(</a:t>
            </a:r>
            <a:r>
              <a:rPr lang="cs-CZ" i="1" dirty="0" err="1">
                <a:solidFill>
                  <a:srgbClr val="002060"/>
                </a:solidFill>
              </a:rPr>
              <a:t>Gentianella</a:t>
            </a:r>
            <a:r>
              <a:rPr lang="cs-CZ" i="1" dirty="0">
                <a:solidFill>
                  <a:srgbClr val="002060"/>
                </a:solidFill>
              </a:rPr>
              <a:t> </a:t>
            </a:r>
            <a:r>
              <a:rPr lang="cs-CZ" i="1" dirty="0" err="1">
                <a:solidFill>
                  <a:srgbClr val="002060"/>
                </a:solidFill>
              </a:rPr>
              <a:t>bohemica</a:t>
            </a:r>
            <a:r>
              <a:rPr lang="cs-CZ" i="1" dirty="0">
                <a:solidFill>
                  <a:srgbClr val="002060"/>
                </a:solidFill>
              </a:rPr>
              <a:t>)</a:t>
            </a:r>
            <a:r>
              <a:rPr lang="cs-CZ" dirty="0">
                <a:solidFill>
                  <a:srgbClr val="002060"/>
                </a:solidFill>
              </a:rPr>
              <a:t> z Českého masivu (nazýván též  </a:t>
            </a:r>
            <a:r>
              <a:rPr lang="cs-CZ" dirty="0" err="1">
                <a:solidFill>
                  <a:srgbClr val="002060"/>
                </a:solidFill>
              </a:rPr>
              <a:t>hořeček</a:t>
            </a:r>
            <a:r>
              <a:rPr lang="cs-CZ" dirty="0">
                <a:solidFill>
                  <a:srgbClr val="002060"/>
                </a:solidFill>
              </a:rPr>
              <a:t> mnohotvarý český (</a:t>
            </a:r>
            <a:r>
              <a:rPr lang="cs-CZ" i="1" dirty="0" err="1">
                <a:solidFill>
                  <a:srgbClr val="002060"/>
                </a:solidFill>
              </a:rPr>
              <a:t>Gentianella</a:t>
            </a:r>
            <a:r>
              <a:rPr lang="cs-CZ" i="1" dirty="0">
                <a:solidFill>
                  <a:srgbClr val="002060"/>
                </a:solidFill>
              </a:rPr>
              <a:t> </a:t>
            </a:r>
            <a:r>
              <a:rPr lang="cs-CZ" i="1" dirty="0" err="1">
                <a:solidFill>
                  <a:srgbClr val="002060"/>
                </a:solidFill>
              </a:rPr>
              <a:t>praecox</a:t>
            </a:r>
            <a:r>
              <a:rPr lang="cs-CZ" dirty="0">
                <a:solidFill>
                  <a:srgbClr val="002060"/>
                </a:solidFill>
              </a:rPr>
              <a:t> </a:t>
            </a:r>
            <a:r>
              <a:rPr lang="cs-CZ" dirty="0" err="1">
                <a:solidFill>
                  <a:srgbClr val="002060"/>
                </a:solidFill>
              </a:rPr>
              <a:t>subsp</a:t>
            </a:r>
            <a:r>
              <a:rPr lang="cs-CZ" dirty="0">
                <a:solidFill>
                  <a:srgbClr val="002060"/>
                </a:solidFill>
              </a:rPr>
              <a:t>. </a:t>
            </a:r>
            <a:r>
              <a:rPr lang="cs-CZ" i="1" dirty="0" err="1">
                <a:solidFill>
                  <a:srgbClr val="002060"/>
                </a:solidFill>
              </a:rPr>
              <a:t>bohemica</a:t>
            </a:r>
            <a:r>
              <a:rPr lang="cs-CZ" dirty="0">
                <a:solidFill>
                  <a:srgbClr val="002060"/>
                </a:solidFill>
              </a:rPr>
              <a:t>)</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7598" y="2338138"/>
            <a:ext cx="3212794" cy="4293096"/>
          </a:xfrm>
          <a:prstGeom prst="rect">
            <a:avLst/>
          </a:prstGeom>
        </p:spPr>
      </p:pic>
      <p:sp>
        <p:nvSpPr>
          <p:cNvPr id="5" name="Obdélník 4"/>
          <p:cNvSpPr/>
          <p:nvPr/>
        </p:nvSpPr>
        <p:spPr>
          <a:xfrm>
            <a:off x="204609" y="6233478"/>
            <a:ext cx="4572000" cy="400110"/>
          </a:xfrm>
          <a:prstGeom prst="rect">
            <a:avLst/>
          </a:prstGeom>
        </p:spPr>
        <p:txBody>
          <a:bodyPr>
            <a:spAutoFit/>
          </a:bodyPr>
          <a:lstStyle/>
          <a:p>
            <a:r>
              <a:rPr lang="cs-CZ" sz="1000" dirty="0">
                <a:solidFill>
                  <a:srgbClr val="002060"/>
                </a:solidFill>
              </a:rPr>
              <a:t>https://cs.wikipedia.org/wiki/</a:t>
            </a:r>
            <a:r>
              <a:rPr lang="cs-CZ" sz="1000" dirty="0" err="1">
                <a:solidFill>
                  <a:srgbClr val="002060"/>
                </a:solidFill>
              </a:rPr>
              <a:t>Hořeček_mnohotvarý_český</a:t>
            </a:r>
            <a:r>
              <a:rPr lang="cs-CZ" sz="1000" dirty="0">
                <a:solidFill>
                  <a:srgbClr val="002060"/>
                </a:solidFill>
              </a:rPr>
              <a:t>#/media/Soubor:Gentianella_praecox_subsp._bohemica3.JPG</a:t>
            </a:r>
          </a:p>
        </p:txBody>
      </p:sp>
    </p:spTree>
    <p:extLst>
      <p:ext uri="{BB962C8B-B14F-4D97-AF65-F5344CB8AC3E}">
        <p14:creationId xmlns:p14="http://schemas.microsoft.com/office/powerpoint/2010/main" val="1685025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251520" y="1512022"/>
            <a:ext cx="7848872" cy="461665"/>
          </a:xfrm>
          <a:prstGeom prst="rect">
            <a:avLst/>
          </a:prstGeom>
        </p:spPr>
        <p:txBody>
          <a:bodyPr wrap="square">
            <a:spAutoFit/>
          </a:bodyPr>
          <a:lstStyle/>
          <a:p>
            <a:r>
              <a:rPr lang="cs-CZ" dirty="0">
                <a:solidFill>
                  <a:srgbClr val="002060"/>
                </a:solidFill>
              </a:rPr>
              <a:t>jeřáb český </a:t>
            </a:r>
            <a:r>
              <a:rPr lang="cs-CZ" i="1" dirty="0">
                <a:solidFill>
                  <a:srgbClr val="002060"/>
                </a:solidFill>
              </a:rPr>
              <a:t>(</a:t>
            </a:r>
            <a:r>
              <a:rPr lang="cs-CZ" i="1" dirty="0" err="1">
                <a:solidFill>
                  <a:srgbClr val="002060"/>
                </a:solidFill>
              </a:rPr>
              <a:t>Sorbus</a:t>
            </a:r>
            <a:r>
              <a:rPr lang="cs-CZ" i="1" dirty="0">
                <a:solidFill>
                  <a:srgbClr val="002060"/>
                </a:solidFill>
              </a:rPr>
              <a:t> </a:t>
            </a:r>
            <a:r>
              <a:rPr lang="cs-CZ" i="1" dirty="0" err="1">
                <a:solidFill>
                  <a:srgbClr val="002060"/>
                </a:solidFill>
              </a:rPr>
              <a:t>bohemica</a:t>
            </a:r>
            <a:r>
              <a:rPr lang="cs-CZ" dirty="0">
                <a:solidFill>
                  <a:srgbClr val="002060"/>
                </a:solidFill>
              </a:rPr>
              <a:t>) z Českého středohoří,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064964"/>
            <a:ext cx="5754216" cy="4315662"/>
          </a:xfrm>
          <a:prstGeom prst="rect">
            <a:avLst/>
          </a:prstGeom>
        </p:spPr>
      </p:pic>
      <p:sp>
        <p:nvSpPr>
          <p:cNvPr id="5" name="Obdélník 4"/>
          <p:cNvSpPr/>
          <p:nvPr/>
        </p:nvSpPr>
        <p:spPr>
          <a:xfrm>
            <a:off x="755576" y="6412397"/>
            <a:ext cx="8388424" cy="338554"/>
          </a:xfrm>
          <a:prstGeom prst="rect">
            <a:avLst/>
          </a:prstGeom>
        </p:spPr>
        <p:txBody>
          <a:bodyPr wrap="square">
            <a:spAutoFit/>
          </a:bodyPr>
          <a:lstStyle/>
          <a:p>
            <a:r>
              <a:rPr lang="cs-CZ" sz="800" dirty="0">
                <a:solidFill>
                  <a:srgbClr val="002060"/>
                </a:solidFill>
              </a:rPr>
              <a:t>http://www.botanickafotogalerie.cz/fotogalerie.php?lng=cz&amp;latName=Sorbus%20bohemica&amp;czName=je%C5%99%C3%A1b%20%C4%8Desk%C3%BD&amp;title=Sorbus%20bohemica%20|%20je%C5%99%C3%A1b%20%C4%8Desk%C3%BD&amp;showPhoto_variant=photo_description&amp;show_sp_descr=true&amp;spec_syntax=species&amp;sortby=lat</a:t>
            </a:r>
          </a:p>
        </p:txBody>
      </p:sp>
    </p:spTree>
    <p:extLst>
      <p:ext uri="{BB962C8B-B14F-4D97-AF65-F5344CB8AC3E}">
        <p14:creationId xmlns:p14="http://schemas.microsoft.com/office/powerpoint/2010/main" val="2301982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96752"/>
            <a:ext cx="9252520" cy="4770537"/>
          </a:xfrm>
          <a:prstGeom prst="rect">
            <a:avLst/>
          </a:prstGeom>
        </p:spPr>
        <p:txBody>
          <a:bodyPr wrap="square">
            <a:spAutoFit/>
          </a:bodyPr>
          <a:lstStyle/>
          <a:p>
            <a:endParaRPr lang="cs-CZ" sz="1600" dirty="0">
              <a:solidFill>
                <a:srgbClr val="002060"/>
              </a:solidFill>
              <a:latin typeface="Arial" panose="020B0604020202020204" pitchFamily="34" charset="0"/>
              <a:hlinkClick r:id="rId2" tooltip="Huňatec žlutopásý (stránka neexistuje)"/>
            </a:endParaRPr>
          </a:p>
          <a:p>
            <a:pPr>
              <a:buFont typeface="Arial" panose="020B0604020202020204" pitchFamily="34" charset="0"/>
              <a:buChar char="•"/>
            </a:pPr>
            <a:r>
              <a:rPr lang="cs-CZ" sz="1800" dirty="0">
                <a:solidFill>
                  <a:srgbClr val="002060"/>
                </a:solidFill>
                <a:latin typeface="Arial" panose="020B0604020202020204" pitchFamily="34" charset="0"/>
                <a:hlinkClick r:id="rId2" tooltip="Huňatec žlutopásý (stránka neexistuje)"/>
              </a:rPr>
              <a:t>Huňatec žlutopásý</a:t>
            </a:r>
            <a:r>
              <a:rPr lang="cs-CZ" sz="1800" dirty="0">
                <a:solidFill>
                  <a:srgbClr val="002060"/>
                </a:solidFill>
                <a:latin typeface="Arial" panose="020B0604020202020204" pitchFamily="34" charset="0"/>
              </a:rPr>
              <a:t> (</a:t>
            </a:r>
            <a:r>
              <a:rPr lang="cs-CZ" sz="1800" i="1" dirty="0">
                <a:solidFill>
                  <a:srgbClr val="002060"/>
                </a:solidFill>
                <a:latin typeface="Arial" panose="020B0604020202020204" pitchFamily="34" charset="0"/>
              </a:rPr>
              <a:t>Torula </a:t>
            </a:r>
            <a:r>
              <a:rPr lang="cs-CZ" sz="1800" i="1" dirty="0" err="1">
                <a:solidFill>
                  <a:srgbClr val="002060"/>
                </a:solidFill>
                <a:latin typeface="Arial" panose="020B0604020202020204" pitchFamily="34" charset="0"/>
              </a:rPr>
              <a:t>quadrifaria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sudetica</a:t>
            </a:r>
            <a:r>
              <a:rPr lang="cs-CZ" sz="1800" dirty="0">
                <a:solidFill>
                  <a:srgbClr val="002060"/>
                </a:solidFill>
                <a:latin typeface="Arial" panose="020B0604020202020204" pitchFamily="34" charset="0"/>
              </a:rPr>
              <a:t>) – </a:t>
            </a:r>
            <a:r>
              <a:rPr lang="cs-CZ" sz="1800" dirty="0">
                <a:solidFill>
                  <a:srgbClr val="002060"/>
                </a:solidFill>
                <a:latin typeface="Arial" panose="020B0604020202020204" pitchFamily="34" charset="0"/>
                <a:hlinkClick r:id="rId3" tooltip="Motýli"/>
              </a:rPr>
              <a:t>motýl</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4" tooltip="Krkonoše"/>
              </a:rPr>
              <a:t>Krkonoše</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5" tooltip="Jepice krkonošská"/>
              </a:rPr>
              <a:t>Jepice krkonošská</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Rhithrogena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corcontica</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4" tooltip="Krkonoše"/>
              </a:rPr>
              <a:t>Krkonoše</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6" tooltip="Kobylky"/>
              </a:rPr>
              <a:t>Kobylka</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Pholidoptera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aptera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bohemica</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7" tooltip="Chráněná krajinná oblast Labské pískovce"/>
              </a:rPr>
              <a:t>CHKO Labské pískovce</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8" tooltip="Korýši"/>
              </a:rPr>
              <a:t>Korýš</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Parastenocaris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moravica</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9" tooltip="Chráněná krajinná oblast Litovelské Pomoraví"/>
              </a:rPr>
              <a:t>CHKO Litovelské Pomoraví</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10" tooltip="Myšice malooká"/>
              </a:rPr>
              <a:t>Myšice </a:t>
            </a:r>
            <a:r>
              <a:rPr lang="cs-CZ" sz="1800" dirty="0" err="1">
                <a:solidFill>
                  <a:srgbClr val="002060"/>
                </a:solidFill>
                <a:latin typeface="Arial" panose="020B0604020202020204" pitchFamily="34" charset="0"/>
                <a:hlinkClick r:id="rId10" tooltip="Myšice malooká"/>
              </a:rPr>
              <a:t>malooká</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Apodemus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uralensis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cimrmani</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11" tooltip="Žatec"/>
              </a:rPr>
              <a:t>Žatecko</a:t>
            </a:r>
            <a:r>
              <a:rPr lang="cs-CZ" sz="1800" dirty="0">
                <a:solidFill>
                  <a:srgbClr val="002060"/>
                </a:solidFill>
                <a:latin typeface="Arial" panose="020B0604020202020204" pitchFamily="34" charset="0"/>
              </a:rPr>
              <a:t> jižně od </a:t>
            </a:r>
            <a:r>
              <a:rPr lang="cs-CZ" sz="1800" dirty="0">
                <a:solidFill>
                  <a:srgbClr val="002060"/>
                </a:solidFill>
                <a:latin typeface="Arial" panose="020B0604020202020204" pitchFamily="34" charset="0"/>
                <a:hlinkClick r:id="rId12" tooltip="Ohře"/>
              </a:rPr>
              <a:t>Ohře</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13" tooltip="Okáč sudetský (stránka neexistuje)"/>
              </a:rPr>
              <a:t>Okáč sudetský</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Erebia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sudetica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sudetica</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14" tooltip="Hrubý Jeseník"/>
              </a:rPr>
              <a:t>Hrubý Jeseník</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15" tooltip="Okáč horský"/>
              </a:rPr>
              <a:t>Okáč horský</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Erebia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epiphron</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silesiana</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16" tooltip="Chráněná krajinná oblast Jeseníky"/>
              </a:rPr>
              <a:t>CHKO Jeseníky</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rPr>
              <a:t>Saranče </a:t>
            </a:r>
            <a:r>
              <a:rPr lang="cs-CZ" sz="1800" i="1" dirty="0" err="1">
                <a:solidFill>
                  <a:srgbClr val="002060"/>
                </a:solidFill>
                <a:latin typeface="Arial" panose="020B0604020202020204" pitchFamily="34" charset="0"/>
              </a:rPr>
              <a:t>Stenobothrus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eurasius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bohemicus</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17" tooltip="České středohoří"/>
              </a:rPr>
              <a:t>České středohoří</a:t>
            </a:r>
            <a:endParaRPr lang="cs-CZ" sz="1800" dirty="0">
              <a:solidFill>
                <a:srgbClr val="002060"/>
              </a:solidFill>
              <a:latin typeface="Arial" panose="020B0604020202020204" pitchFamily="34" charset="0"/>
            </a:endParaRPr>
          </a:p>
          <a:p>
            <a:pPr>
              <a:buFont typeface="Arial" panose="020B0604020202020204" pitchFamily="34" charset="0"/>
              <a:buChar char="•"/>
            </a:pPr>
            <a:r>
              <a:rPr lang="cs-CZ" sz="1800" dirty="0" err="1">
                <a:solidFill>
                  <a:srgbClr val="002060"/>
                </a:solidFill>
                <a:latin typeface="Arial" panose="020B0604020202020204" pitchFamily="34" charset="0"/>
                <a:hlinkClick r:id="rId18" tooltip="Skálovka (stránka neexistuje)"/>
              </a:rPr>
              <a:t>Skálovka</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Haplodrassus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bohemicus</a:t>
            </a:r>
            <a:r>
              <a:rPr lang="cs-CZ" sz="1800" dirty="0">
                <a:solidFill>
                  <a:srgbClr val="002060"/>
                </a:solidFill>
                <a:latin typeface="Arial" panose="020B0604020202020204" pitchFamily="34" charset="0"/>
              </a:rPr>
              <a:t> – </a:t>
            </a:r>
            <a:r>
              <a:rPr lang="cs-CZ" sz="1800" dirty="0">
                <a:solidFill>
                  <a:srgbClr val="002060"/>
                </a:solidFill>
                <a:latin typeface="Arial" panose="020B0604020202020204" pitchFamily="34" charset="0"/>
                <a:hlinkClick r:id="rId19" tooltip="Pavouci"/>
              </a:rPr>
              <a:t>pavouk</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17" tooltip="České středohoří"/>
              </a:rPr>
              <a:t>České středohoří</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20" tooltip="Střevlík"/>
              </a:rPr>
              <a:t>Střevlík</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Harpalus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cisteloides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hurkai</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17" tooltip="České středohoří"/>
              </a:rPr>
              <a:t>České středohoří</a:t>
            </a:r>
            <a:r>
              <a:rPr lang="cs-CZ" sz="1800" dirty="0">
                <a:solidFill>
                  <a:srgbClr val="002060"/>
                </a:solidFill>
                <a:latin typeface="Arial" panose="020B0604020202020204" pitchFamily="34" charset="0"/>
              </a:rPr>
              <a:t> (</a:t>
            </a:r>
            <a:r>
              <a:rPr lang="cs-CZ" sz="1800" dirty="0">
                <a:solidFill>
                  <a:srgbClr val="002060"/>
                </a:solidFill>
                <a:latin typeface="Arial" panose="020B0604020202020204" pitchFamily="34" charset="0"/>
                <a:hlinkClick r:id="rId21" tooltip="Raná (České středohoří)"/>
              </a:rPr>
              <a:t>NPR Raná</a:t>
            </a:r>
            <a:r>
              <a:rPr lang="cs-CZ" sz="1800" dirty="0">
                <a:solidFill>
                  <a:srgbClr val="002060"/>
                </a:solidFill>
                <a:latin typeface="Arial" panose="020B0604020202020204" pitchFamily="34" charset="0"/>
              </a:rPr>
              <a:t>, </a:t>
            </a:r>
            <a:r>
              <a:rPr lang="cs-CZ" sz="1800" dirty="0">
                <a:solidFill>
                  <a:srgbClr val="002060"/>
                </a:solidFill>
                <a:latin typeface="Arial" panose="020B0604020202020204" pitchFamily="34" charset="0"/>
                <a:hlinkClick r:id="rId22" tooltip="Milá (přírodní rezervace)"/>
              </a:rPr>
              <a:t>PR Milá</a:t>
            </a:r>
            <a:r>
              <a:rPr lang="cs-CZ" sz="1800" dirty="0">
                <a:solidFill>
                  <a:srgbClr val="002060"/>
                </a:solidFill>
                <a:latin typeface="Arial" panose="020B0604020202020204" pitchFamily="34" charset="0"/>
              </a:rPr>
              <a:t> aj.).</a:t>
            </a:r>
          </a:p>
          <a:p>
            <a:pPr>
              <a:buFont typeface="Arial" panose="020B0604020202020204" pitchFamily="34" charset="0"/>
              <a:buChar char="•"/>
            </a:pPr>
            <a:r>
              <a:rPr lang="cs-CZ" sz="1800" dirty="0">
                <a:solidFill>
                  <a:srgbClr val="002060"/>
                </a:solidFill>
                <a:latin typeface="Arial" panose="020B0604020202020204" pitchFamily="34" charset="0"/>
                <a:hlinkClick r:id="rId20" tooltip="Střevlík"/>
              </a:rPr>
              <a:t>Střevlík</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Parazuphium</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chevrolati</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rebli</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17" tooltip="České středohoří"/>
              </a:rPr>
              <a:t>České středohoří</a:t>
            </a:r>
            <a:r>
              <a:rPr lang="cs-CZ" sz="1800" dirty="0">
                <a:solidFill>
                  <a:srgbClr val="002060"/>
                </a:solidFill>
                <a:latin typeface="Arial" panose="020B0604020202020204" pitchFamily="34" charset="0"/>
              </a:rPr>
              <a:t> (</a:t>
            </a:r>
            <a:r>
              <a:rPr lang="cs-CZ" sz="1800" dirty="0">
                <a:solidFill>
                  <a:srgbClr val="002060"/>
                </a:solidFill>
                <a:latin typeface="Arial" panose="020B0604020202020204" pitchFamily="34" charset="0"/>
                <a:hlinkClick r:id="rId23" tooltip="Oblík (České středohoří)"/>
              </a:rPr>
              <a:t>NPR Oblík</a:t>
            </a:r>
            <a:r>
              <a:rPr lang="cs-CZ" sz="1800" dirty="0">
                <a:solidFill>
                  <a:srgbClr val="002060"/>
                </a:solidFill>
                <a:latin typeface="Arial" panose="020B0604020202020204" pitchFamily="34" charset="0"/>
              </a:rPr>
              <a:t>) – dosud jen 3 exempláře.</a:t>
            </a:r>
          </a:p>
          <a:p>
            <a:pPr>
              <a:buFont typeface="Arial" panose="020B0604020202020204" pitchFamily="34" charset="0"/>
              <a:buChar char="•"/>
            </a:pPr>
            <a:r>
              <a:rPr lang="cs-CZ" sz="1800" dirty="0">
                <a:solidFill>
                  <a:srgbClr val="002060"/>
                </a:solidFill>
                <a:latin typeface="Arial" panose="020B0604020202020204" pitchFamily="34" charset="0"/>
                <a:hlinkClick r:id="rId24" tooltip="Váleček český"/>
              </a:rPr>
              <a:t>Váleček český</a:t>
            </a:r>
            <a:r>
              <a:rPr lang="cs-CZ" sz="1800"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Cylindromorphus</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bohemicus</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25" tooltip="Praha"/>
              </a:rPr>
              <a:t>Praha</a:t>
            </a:r>
            <a:r>
              <a:rPr lang="cs-CZ" sz="1800" dirty="0">
                <a:solidFill>
                  <a:srgbClr val="002060"/>
                </a:solidFill>
                <a:latin typeface="Arial" panose="020B0604020202020204" pitchFamily="34" charset="0"/>
              </a:rPr>
              <a:t>, </a:t>
            </a:r>
            <a:r>
              <a:rPr lang="cs-CZ" sz="1800" dirty="0">
                <a:solidFill>
                  <a:srgbClr val="002060"/>
                </a:solidFill>
                <a:latin typeface="Arial" panose="020B0604020202020204" pitchFamily="34" charset="0"/>
                <a:hlinkClick r:id="rId26" tooltip="Střední Čechy"/>
              </a:rPr>
              <a:t>střední Čechy</a:t>
            </a:r>
            <a:r>
              <a:rPr lang="cs-CZ" sz="1800" dirty="0">
                <a:solidFill>
                  <a:srgbClr val="002060"/>
                </a:solidFill>
                <a:latin typeface="Arial" panose="020B0604020202020204" pitchFamily="34" charset="0"/>
              </a:rPr>
              <a:t>, </a:t>
            </a:r>
            <a:r>
              <a:rPr lang="cs-CZ" sz="1800" dirty="0">
                <a:solidFill>
                  <a:srgbClr val="002060"/>
                </a:solidFill>
                <a:latin typeface="Arial" panose="020B0604020202020204" pitchFamily="34" charset="0"/>
                <a:hlinkClick r:id="rId11" tooltip="Žatec"/>
              </a:rPr>
              <a:t>Žatecko</a:t>
            </a:r>
            <a:r>
              <a:rPr lang="cs-CZ" sz="1800" dirty="0">
                <a:solidFill>
                  <a:srgbClr val="002060"/>
                </a:solidFill>
                <a:latin typeface="Arial" panose="020B0604020202020204" pitchFamily="34" charset="0"/>
              </a:rPr>
              <a:t>.</a:t>
            </a:r>
          </a:p>
          <a:p>
            <a:pPr>
              <a:buFont typeface="Arial" panose="020B0604020202020204" pitchFamily="34" charset="0"/>
              <a:buChar char="•"/>
            </a:pPr>
            <a:r>
              <a:rPr lang="cs-CZ" sz="1800" dirty="0">
                <a:solidFill>
                  <a:srgbClr val="002060"/>
                </a:solidFill>
                <a:latin typeface="Arial" panose="020B0604020202020204" pitchFamily="34" charset="0"/>
                <a:hlinkClick r:id="rId27" tooltip="Vřetenovka krkonošská (stránka neexistuje)"/>
              </a:rPr>
              <a:t>Vřetenovka krkonošská</a:t>
            </a:r>
            <a:r>
              <a:rPr lang="cs-CZ" sz="1800" dirty="0">
                <a:solidFill>
                  <a:srgbClr val="002060"/>
                </a:solidFill>
                <a:latin typeface="Arial" panose="020B0604020202020204" pitchFamily="34" charset="0"/>
              </a:rPr>
              <a:t> (</a:t>
            </a:r>
            <a:r>
              <a:rPr lang="cs-CZ" sz="1800" dirty="0">
                <a:solidFill>
                  <a:srgbClr val="002060"/>
                </a:solidFill>
                <a:latin typeface="Arial" panose="020B0604020202020204" pitchFamily="34" charset="0"/>
                <a:hlinkClick r:id="rId28" tooltip="Vřetenovka utajená (stránka neexistuje)"/>
              </a:rPr>
              <a:t>vřetenovka utajená</a:t>
            </a:r>
            <a:r>
              <a:rPr lang="cs-CZ" sz="1800" dirty="0">
                <a:solidFill>
                  <a:srgbClr val="002060"/>
                </a:solidFill>
                <a:latin typeface="Arial" panose="020B0604020202020204" pitchFamily="34" charset="0"/>
              </a:rPr>
              <a:t> krkonošská) (</a:t>
            </a:r>
            <a:r>
              <a:rPr lang="cs-CZ" sz="1800" i="1" dirty="0" err="1">
                <a:solidFill>
                  <a:srgbClr val="002060"/>
                </a:solidFill>
                <a:latin typeface="Arial" panose="020B0604020202020204" pitchFamily="34" charset="0"/>
              </a:rPr>
              <a:t>Cochlodina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dubiosa</a:t>
            </a:r>
            <a:r>
              <a:rPr lang="cs-CZ" sz="1800" i="1" dirty="0">
                <a:solidFill>
                  <a:srgbClr val="002060"/>
                </a:solidFill>
                <a:latin typeface="Arial" panose="020B0604020202020204" pitchFamily="34" charset="0"/>
              </a:rPr>
              <a:t> </a:t>
            </a:r>
            <a:r>
              <a:rPr lang="cs-CZ" sz="1800" i="1" dirty="0" err="1">
                <a:solidFill>
                  <a:srgbClr val="002060"/>
                </a:solidFill>
                <a:latin typeface="Arial" panose="020B0604020202020204" pitchFamily="34" charset="0"/>
              </a:rPr>
              <a:t>corcontica</a:t>
            </a:r>
            <a:r>
              <a:rPr lang="cs-CZ" sz="1800" dirty="0">
                <a:solidFill>
                  <a:srgbClr val="002060"/>
                </a:solidFill>
                <a:latin typeface="Arial" panose="020B0604020202020204" pitchFamily="34" charset="0"/>
              </a:rPr>
              <a:t>), rozšíření: </a:t>
            </a:r>
            <a:r>
              <a:rPr lang="cs-CZ" sz="1800" dirty="0">
                <a:solidFill>
                  <a:srgbClr val="002060"/>
                </a:solidFill>
                <a:latin typeface="Arial" panose="020B0604020202020204" pitchFamily="34" charset="0"/>
                <a:hlinkClick r:id="rId4" tooltip="Krkonoše"/>
              </a:rPr>
              <a:t>Krkonoše</a:t>
            </a:r>
            <a:r>
              <a:rPr lang="cs-CZ" sz="1800" dirty="0">
                <a:solidFill>
                  <a:srgbClr val="002060"/>
                </a:solidFill>
                <a:latin typeface="Arial" panose="020B0604020202020204" pitchFamily="34" charset="0"/>
              </a:rPr>
              <a:t> (</a:t>
            </a:r>
            <a:r>
              <a:rPr lang="cs-CZ" sz="1800" dirty="0" err="1">
                <a:solidFill>
                  <a:srgbClr val="002060"/>
                </a:solidFill>
                <a:latin typeface="Arial" panose="020B0604020202020204" pitchFamily="34" charset="0"/>
                <a:hlinkClick r:id="rId29" tooltip="Rýchory (hřeben)"/>
              </a:rPr>
              <a:t>Rýchory</a:t>
            </a:r>
            <a:r>
              <a:rPr lang="cs-CZ" sz="1800" dirty="0">
                <a:solidFill>
                  <a:srgbClr val="002060"/>
                </a:solidFill>
                <a:latin typeface="Arial" panose="020B0604020202020204" pitchFamily="34" charset="0"/>
              </a:rPr>
              <a:t>).</a:t>
            </a:r>
            <a:endParaRPr lang="cs-CZ" sz="1800" b="0" i="0" u="none" strike="noStrike" dirty="0">
              <a:solidFill>
                <a:srgbClr val="002060"/>
              </a:solidFill>
              <a:effectLst/>
              <a:latin typeface="Arial" panose="020B0604020202020204" pitchFamily="34" charset="0"/>
            </a:endParaRPr>
          </a:p>
        </p:txBody>
      </p:sp>
      <p:sp>
        <p:nvSpPr>
          <p:cNvPr id="3" name="Obdélník 2">
            <a:extLst>
              <a:ext uri="{FF2B5EF4-FFF2-40B4-BE49-F238E27FC236}">
                <a16:creationId xmlns:a16="http://schemas.microsoft.com/office/drawing/2014/main" xmlns="" id="{31A93F0A-9783-4E35-BA86-180A638399F7}"/>
              </a:ext>
            </a:extLst>
          </p:cNvPr>
          <p:cNvSpPr/>
          <p:nvPr/>
        </p:nvSpPr>
        <p:spPr>
          <a:xfrm>
            <a:off x="395536" y="188640"/>
            <a:ext cx="8468985" cy="646331"/>
          </a:xfrm>
          <a:prstGeom prst="rect">
            <a:avLst/>
          </a:prstGeom>
        </p:spPr>
        <p:txBody>
          <a:bodyPr wrap="none">
            <a:spAutoFit/>
          </a:bodyPr>
          <a:lstStyle/>
          <a:p>
            <a:r>
              <a:rPr lang="cs-CZ" sz="3600" b="1" dirty="0">
                <a:solidFill>
                  <a:srgbClr val="002060"/>
                </a:solidFill>
                <a:latin typeface="+mj-lt"/>
              </a:rPr>
              <a:t>Endemičtí živočichové  v ČR, příklady</a:t>
            </a:r>
          </a:p>
        </p:txBody>
      </p:sp>
    </p:spTree>
    <p:extLst>
      <p:ext uri="{BB962C8B-B14F-4D97-AF65-F5344CB8AC3E}">
        <p14:creationId xmlns:p14="http://schemas.microsoft.com/office/powerpoint/2010/main" val="26049591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395536" y="188640"/>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251520" y="941657"/>
            <a:ext cx="7848872" cy="830997"/>
          </a:xfrm>
          <a:prstGeom prst="rect">
            <a:avLst/>
          </a:prstGeom>
        </p:spPr>
        <p:txBody>
          <a:bodyPr wrap="square">
            <a:spAutoFit/>
          </a:bodyPr>
          <a:lstStyle/>
          <a:p>
            <a:r>
              <a:rPr lang="cs-CZ" dirty="0">
                <a:solidFill>
                  <a:srgbClr val="002060"/>
                </a:solidFill>
              </a:rPr>
              <a:t>Kobylka </a:t>
            </a:r>
            <a:r>
              <a:rPr lang="cs-CZ" i="1" dirty="0" err="1">
                <a:solidFill>
                  <a:srgbClr val="002060"/>
                </a:solidFill>
              </a:rPr>
              <a:t>Pholidoptera</a:t>
            </a:r>
            <a:r>
              <a:rPr lang="cs-CZ" i="1" dirty="0">
                <a:solidFill>
                  <a:srgbClr val="002060"/>
                </a:solidFill>
              </a:rPr>
              <a:t> </a:t>
            </a:r>
            <a:r>
              <a:rPr lang="cs-CZ" i="1" dirty="0" err="1">
                <a:solidFill>
                  <a:srgbClr val="002060"/>
                </a:solidFill>
              </a:rPr>
              <a:t>aptera</a:t>
            </a:r>
            <a:r>
              <a:rPr lang="cs-CZ" i="1" dirty="0">
                <a:solidFill>
                  <a:srgbClr val="002060"/>
                </a:solidFill>
              </a:rPr>
              <a:t> </a:t>
            </a:r>
            <a:r>
              <a:rPr lang="cs-CZ" i="1" dirty="0" err="1">
                <a:solidFill>
                  <a:srgbClr val="002060"/>
                </a:solidFill>
              </a:rPr>
              <a:t>bohemica</a:t>
            </a:r>
            <a:r>
              <a:rPr lang="cs-CZ" i="1" dirty="0">
                <a:solidFill>
                  <a:srgbClr val="002060"/>
                </a:solidFill>
              </a:rPr>
              <a:t> </a:t>
            </a:r>
            <a:r>
              <a:rPr lang="cs-CZ" dirty="0">
                <a:solidFill>
                  <a:srgbClr val="002060"/>
                </a:solidFill>
              </a:rPr>
              <a:t>ve středních a západních Čechách</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794" y="2276872"/>
            <a:ext cx="6022604" cy="4119461"/>
          </a:xfrm>
          <a:prstGeom prst="rect">
            <a:avLst/>
          </a:prstGeom>
        </p:spPr>
      </p:pic>
      <p:sp>
        <p:nvSpPr>
          <p:cNvPr id="7" name="Obdélník 6"/>
          <p:cNvSpPr/>
          <p:nvPr/>
        </p:nvSpPr>
        <p:spPr>
          <a:xfrm>
            <a:off x="387922" y="6627168"/>
            <a:ext cx="4572000" cy="230832"/>
          </a:xfrm>
          <a:prstGeom prst="rect">
            <a:avLst/>
          </a:prstGeom>
        </p:spPr>
        <p:txBody>
          <a:bodyPr>
            <a:spAutoFit/>
          </a:bodyPr>
          <a:lstStyle/>
          <a:p>
            <a:r>
              <a:rPr lang="cs-CZ" sz="900" dirty="0">
                <a:solidFill>
                  <a:srgbClr val="002060"/>
                </a:solidFill>
              </a:rPr>
              <a:t>https://www.biolib.cz/cz/taxon/id398616/</a:t>
            </a:r>
          </a:p>
        </p:txBody>
      </p:sp>
    </p:spTree>
    <p:extLst>
      <p:ext uri="{BB962C8B-B14F-4D97-AF65-F5344CB8AC3E}">
        <p14:creationId xmlns:p14="http://schemas.microsoft.com/office/powerpoint/2010/main" val="20358793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251520" y="1512022"/>
            <a:ext cx="7848872" cy="461665"/>
          </a:xfrm>
          <a:prstGeom prst="rect">
            <a:avLst/>
          </a:prstGeom>
        </p:spPr>
        <p:txBody>
          <a:bodyPr wrap="square">
            <a:spAutoFit/>
          </a:bodyPr>
          <a:lstStyle/>
          <a:p>
            <a:r>
              <a:rPr lang="cs-CZ" dirty="0">
                <a:solidFill>
                  <a:srgbClr val="002060"/>
                </a:solidFill>
              </a:rPr>
              <a:t>motýl huňatec žlutopásý </a:t>
            </a:r>
            <a:r>
              <a:rPr lang="cs-CZ" i="1" dirty="0">
                <a:solidFill>
                  <a:srgbClr val="002060"/>
                </a:solidFill>
              </a:rPr>
              <a:t>(Torula </a:t>
            </a:r>
            <a:r>
              <a:rPr lang="cs-CZ" i="1" dirty="0" err="1">
                <a:solidFill>
                  <a:srgbClr val="002060"/>
                </a:solidFill>
              </a:rPr>
              <a:t>quadrifaria</a:t>
            </a:r>
            <a:r>
              <a:rPr lang="cs-CZ" i="1" dirty="0">
                <a:solidFill>
                  <a:srgbClr val="002060"/>
                </a:solidFill>
              </a:rPr>
              <a:t> </a:t>
            </a:r>
            <a:r>
              <a:rPr lang="cs-CZ" i="1" dirty="0" err="1">
                <a:solidFill>
                  <a:srgbClr val="002060"/>
                </a:solidFill>
              </a:rPr>
              <a:t>sudetica</a:t>
            </a:r>
            <a:r>
              <a:rPr lang="cs-CZ" i="1" dirty="0">
                <a:solidFill>
                  <a:srgbClr val="002060"/>
                </a:solidFill>
              </a:rPr>
              <a:t>)</a:t>
            </a:r>
            <a:endParaRPr lang="cs-CZ" dirty="0">
              <a:solidFill>
                <a:srgbClr val="002060"/>
              </a:solidFill>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095" y="2362706"/>
            <a:ext cx="5087342" cy="3837145"/>
          </a:xfrm>
          <a:prstGeom prst="rect">
            <a:avLst/>
          </a:prstGeom>
        </p:spPr>
      </p:pic>
      <p:sp>
        <p:nvSpPr>
          <p:cNvPr id="5" name="Obdélník 4"/>
          <p:cNvSpPr/>
          <p:nvPr/>
        </p:nvSpPr>
        <p:spPr>
          <a:xfrm>
            <a:off x="251520" y="6450370"/>
            <a:ext cx="4572000" cy="276999"/>
          </a:xfrm>
          <a:prstGeom prst="rect">
            <a:avLst/>
          </a:prstGeom>
        </p:spPr>
        <p:txBody>
          <a:bodyPr>
            <a:spAutoFit/>
          </a:bodyPr>
          <a:lstStyle/>
          <a:p>
            <a:r>
              <a:rPr lang="cs-CZ" sz="1200" dirty="0">
                <a:solidFill>
                  <a:srgbClr val="002060"/>
                </a:solidFill>
              </a:rPr>
              <a:t>https://www.biolib.cz/cz/taxonimage/id196767/?taxonid=567659</a:t>
            </a:r>
          </a:p>
        </p:txBody>
      </p:sp>
    </p:spTree>
    <p:extLst>
      <p:ext uri="{BB962C8B-B14F-4D97-AF65-F5344CB8AC3E}">
        <p14:creationId xmlns:p14="http://schemas.microsoft.com/office/powerpoint/2010/main" val="958442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611560" y="1484784"/>
            <a:ext cx="7848872" cy="461665"/>
          </a:xfrm>
          <a:prstGeom prst="rect">
            <a:avLst/>
          </a:prstGeom>
        </p:spPr>
        <p:txBody>
          <a:bodyPr wrap="square">
            <a:spAutoFit/>
          </a:bodyPr>
          <a:lstStyle/>
          <a:p>
            <a:r>
              <a:rPr lang="cs-CZ" dirty="0">
                <a:solidFill>
                  <a:srgbClr val="002060"/>
                </a:solidFill>
              </a:rPr>
              <a:t>jepice krkonošská </a:t>
            </a:r>
            <a:r>
              <a:rPr lang="cs-CZ" i="1" dirty="0">
                <a:solidFill>
                  <a:srgbClr val="002060"/>
                </a:solidFill>
              </a:rPr>
              <a:t>(</a:t>
            </a:r>
            <a:r>
              <a:rPr lang="cs-CZ" i="1" dirty="0" err="1">
                <a:solidFill>
                  <a:srgbClr val="002060"/>
                </a:solidFill>
              </a:rPr>
              <a:t>Rhithrogena</a:t>
            </a:r>
            <a:r>
              <a:rPr lang="cs-CZ" i="1" dirty="0">
                <a:solidFill>
                  <a:srgbClr val="002060"/>
                </a:solidFill>
              </a:rPr>
              <a:t> </a:t>
            </a:r>
            <a:r>
              <a:rPr lang="cs-CZ" i="1" dirty="0" err="1">
                <a:solidFill>
                  <a:srgbClr val="002060"/>
                </a:solidFill>
              </a:rPr>
              <a:t>corcontica</a:t>
            </a:r>
            <a:r>
              <a:rPr lang="cs-CZ" i="1" dirty="0">
                <a:solidFill>
                  <a:srgbClr val="002060"/>
                </a:solidFill>
              </a:rPr>
              <a:t>)</a:t>
            </a:r>
            <a:r>
              <a:rPr lang="cs-CZ" dirty="0">
                <a:solidFill>
                  <a:srgbClr val="002060"/>
                </a:solidFill>
              </a:rPr>
              <a:t> z Krkonoš</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922" y="2204864"/>
            <a:ext cx="5748078" cy="3742663"/>
          </a:xfrm>
          <a:prstGeom prst="rect">
            <a:avLst/>
          </a:prstGeom>
        </p:spPr>
      </p:pic>
      <p:sp>
        <p:nvSpPr>
          <p:cNvPr id="5" name="Obdélník 4"/>
          <p:cNvSpPr/>
          <p:nvPr/>
        </p:nvSpPr>
        <p:spPr>
          <a:xfrm>
            <a:off x="6660232" y="6309320"/>
            <a:ext cx="4572000" cy="230832"/>
          </a:xfrm>
          <a:prstGeom prst="rect">
            <a:avLst/>
          </a:prstGeom>
        </p:spPr>
        <p:txBody>
          <a:bodyPr>
            <a:spAutoFit/>
          </a:bodyPr>
          <a:lstStyle/>
          <a:p>
            <a:r>
              <a:rPr lang="cs-CZ" sz="900" dirty="0">
                <a:solidFill>
                  <a:srgbClr val="002060"/>
                </a:solidFill>
              </a:rPr>
              <a:t>https://www.biolib.cz/cz/image/id196768/</a:t>
            </a:r>
          </a:p>
        </p:txBody>
      </p:sp>
    </p:spTree>
    <p:extLst>
      <p:ext uri="{BB962C8B-B14F-4D97-AF65-F5344CB8AC3E}">
        <p14:creationId xmlns:p14="http://schemas.microsoft.com/office/powerpoint/2010/main" val="1059485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539552" y="476672"/>
            <a:ext cx="4237057" cy="646331"/>
          </a:xfrm>
          <a:prstGeom prst="rect">
            <a:avLst/>
          </a:prstGeom>
        </p:spPr>
        <p:txBody>
          <a:bodyPr wrap="none">
            <a:spAutoFit/>
          </a:bodyPr>
          <a:lstStyle/>
          <a:p>
            <a:r>
              <a:rPr lang="cs-CZ" sz="3600" b="1" dirty="0">
                <a:solidFill>
                  <a:srgbClr val="002060"/>
                </a:solidFill>
                <a:latin typeface="+mj-lt"/>
              </a:rPr>
              <a:t>Endemismus v ČR</a:t>
            </a:r>
          </a:p>
        </p:txBody>
      </p:sp>
      <p:sp>
        <p:nvSpPr>
          <p:cNvPr id="3" name="Obdélník 2">
            <a:extLst>
              <a:ext uri="{FF2B5EF4-FFF2-40B4-BE49-F238E27FC236}">
                <a16:creationId xmlns:a16="http://schemas.microsoft.com/office/drawing/2014/main" xmlns="" id="{E9EED61F-DB2D-405F-BC24-FDAA214AE6C2}"/>
              </a:ext>
            </a:extLst>
          </p:cNvPr>
          <p:cNvSpPr/>
          <p:nvPr/>
        </p:nvSpPr>
        <p:spPr>
          <a:xfrm>
            <a:off x="251520" y="1512022"/>
            <a:ext cx="7848872" cy="461665"/>
          </a:xfrm>
          <a:prstGeom prst="rect">
            <a:avLst/>
          </a:prstGeom>
        </p:spPr>
        <p:txBody>
          <a:bodyPr wrap="square">
            <a:spAutoFit/>
          </a:bodyPr>
          <a:lstStyle/>
          <a:p>
            <a:r>
              <a:rPr lang="cs-CZ" dirty="0">
                <a:solidFill>
                  <a:srgbClr val="002060"/>
                </a:solidFill>
              </a:rPr>
              <a:t>pavouk </a:t>
            </a:r>
            <a:r>
              <a:rPr lang="cs-CZ" i="1" dirty="0" err="1">
                <a:solidFill>
                  <a:srgbClr val="002060"/>
                </a:solidFill>
              </a:rPr>
              <a:t>Haplodrassus</a:t>
            </a:r>
            <a:r>
              <a:rPr lang="cs-CZ" i="1" dirty="0">
                <a:solidFill>
                  <a:srgbClr val="002060"/>
                </a:solidFill>
              </a:rPr>
              <a:t> </a:t>
            </a:r>
            <a:r>
              <a:rPr lang="cs-CZ" i="1" dirty="0" err="1">
                <a:solidFill>
                  <a:srgbClr val="002060"/>
                </a:solidFill>
              </a:rPr>
              <a:t>bohemicus</a:t>
            </a:r>
            <a:endParaRPr lang="cs-CZ" dirty="0">
              <a:solidFill>
                <a:srgbClr val="002060"/>
              </a:solidFill>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991629"/>
            <a:ext cx="5688632" cy="3790051"/>
          </a:xfrm>
          <a:prstGeom prst="rect">
            <a:avLst/>
          </a:prstGeom>
        </p:spPr>
      </p:pic>
      <p:sp>
        <p:nvSpPr>
          <p:cNvPr id="5" name="Obdélník 4"/>
          <p:cNvSpPr/>
          <p:nvPr/>
        </p:nvSpPr>
        <p:spPr>
          <a:xfrm>
            <a:off x="5022304" y="6309320"/>
            <a:ext cx="4572000" cy="246221"/>
          </a:xfrm>
          <a:prstGeom prst="rect">
            <a:avLst/>
          </a:prstGeom>
        </p:spPr>
        <p:txBody>
          <a:bodyPr>
            <a:spAutoFit/>
          </a:bodyPr>
          <a:lstStyle/>
          <a:p>
            <a:r>
              <a:rPr lang="cs-CZ" sz="1000" dirty="0">
                <a:solidFill>
                  <a:srgbClr val="002060"/>
                </a:solidFill>
              </a:rPr>
              <a:t>https://www.arachnology.cz/druh/haplodrassus-bohemicus-304.html</a:t>
            </a:r>
          </a:p>
        </p:txBody>
      </p:sp>
    </p:spTree>
    <p:extLst>
      <p:ext uri="{BB962C8B-B14F-4D97-AF65-F5344CB8AC3E}">
        <p14:creationId xmlns:p14="http://schemas.microsoft.com/office/powerpoint/2010/main" val="2028106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31A93F0A-9783-4E35-BA86-180A638399F7}"/>
              </a:ext>
            </a:extLst>
          </p:cNvPr>
          <p:cNvSpPr/>
          <p:nvPr/>
        </p:nvSpPr>
        <p:spPr>
          <a:xfrm>
            <a:off x="395536" y="188640"/>
            <a:ext cx="6468437" cy="646331"/>
          </a:xfrm>
          <a:prstGeom prst="rect">
            <a:avLst/>
          </a:prstGeom>
        </p:spPr>
        <p:txBody>
          <a:bodyPr wrap="none">
            <a:spAutoFit/>
          </a:bodyPr>
          <a:lstStyle/>
          <a:p>
            <a:r>
              <a:rPr lang="cs-CZ" sz="3600" b="1" dirty="0">
                <a:solidFill>
                  <a:srgbClr val="002060"/>
                </a:solidFill>
                <a:latin typeface="+mj-lt"/>
              </a:rPr>
              <a:t>Endemismus živočichů v ČR</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340768"/>
            <a:ext cx="7159304" cy="5236350"/>
          </a:xfrm>
          <a:prstGeom prst="rect">
            <a:avLst/>
          </a:prstGeom>
        </p:spPr>
      </p:pic>
      <p:sp>
        <p:nvSpPr>
          <p:cNvPr id="7" name="Obdélník 6"/>
          <p:cNvSpPr/>
          <p:nvPr/>
        </p:nvSpPr>
        <p:spPr>
          <a:xfrm>
            <a:off x="3203848" y="6566280"/>
            <a:ext cx="5220072" cy="246221"/>
          </a:xfrm>
          <a:prstGeom prst="rect">
            <a:avLst/>
          </a:prstGeom>
        </p:spPr>
        <p:txBody>
          <a:bodyPr wrap="square">
            <a:spAutoFit/>
          </a:bodyPr>
          <a:lstStyle/>
          <a:p>
            <a:r>
              <a:rPr lang="cs-CZ" sz="1000" dirty="0">
                <a:solidFill>
                  <a:srgbClr val="002060"/>
                </a:solidFill>
              </a:rPr>
              <a:t>http://www.casopis.ochranaprirody.cz/vyzkum-a-dokumentace/endemismus-v-ceske-republice-ii/</a:t>
            </a:r>
          </a:p>
        </p:txBody>
      </p:sp>
    </p:spTree>
    <p:extLst>
      <p:ext uri="{BB962C8B-B14F-4D97-AF65-F5344CB8AC3E}">
        <p14:creationId xmlns:p14="http://schemas.microsoft.com/office/powerpoint/2010/main" val="3755212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xmlns="" id="{215D9CE8-62C9-44B8-957C-511E9F056DC0}"/>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a16="http://schemas.microsoft.com/office/drawing/2014/main" xmlns="" id="{8EB74130-6D82-40C1-82F9-43FA43A32E76}"/>
              </a:ext>
            </a:extLst>
          </p:cNvPr>
          <p:cNvSpPr/>
          <p:nvPr/>
        </p:nvSpPr>
        <p:spPr>
          <a:xfrm>
            <a:off x="467544" y="445800"/>
            <a:ext cx="5285421" cy="584775"/>
          </a:xfrm>
          <a:prstGeom prst="rect">
            <a:avLst/>
          </a:prstGeom>
        </p:spPr>
        <p:txBody>
          <a:bodyPr wrap="none">
            <a:spAutoFit/>
          </a:bodyPr>
          <a:lstStyle/>
          <a:p>
            <a:r>
              <a:rPr lang="cs-CZ" sz="3200" b="1" dirty="0">
                <a:solidFill>
                  <a:srgbClr val="002060"/>
                </a:solidFill>
                <a:latin typeface="+mj-lt"/>
              </a:rPr>
              <a:t>Ochrana biodiverzity v ČR</a:t>
            </a:r>
          </a:p>
        </p:txBody>
      </p:sp>
      <p:sp>
        <p:nvSpPr>
          <p:cNvPr id="3" name="Obdélník 2">
            <a:extLst>
              <a:ext uri="{FF2B5EF4-FFF2-40B4-BE49-F238E27FC236}">
                <a16:creationId xmlns:a16="http://schemas.microsoft.com/office/drawing/2014/main" xmlns="" id="{A6CA21E2-2F6D-445D-A4E4-9DBDD15D590D}"/>
              </a:ext>
            </a:extLst>
          </p:cNvPr>
          <p:cNvSpPr/>
          <p:nvPr/>
        </p:nvSpPr>
        <p:spPr>
          <a:xfrm>
            <a:off x="467544" y="1504820"/>
            <a:ext cx="8352928" cy="1743298"/>
          </a:xfrm>
          <a:prstGeom prst="rect">
            <a:avLst/>
          </a:prstGeom>
        </p:spPr>
        <p:txBody>
          <a:bodyPr wrap="square">
            <a:spAutoFit/>
          </a:bodyPr>
          <a:lstStyle/>
          <a:p>
            <a:pPr>
              <a:lnSpc>
                <a:spcPct val="114000"/>
              </a:lnSpc>
            </a:pPr>
            <a:r>
              <a:rPr lang="cs-CZ" dirty="0">
                <a:solidFill>
                  <a:srgbClr val="002060"/>
                </a:solidFill>
              </a:rPr>
              <a:t>cca 21% celkové rozlohy ČR chráněno (NP, CHKO, Natura 2000; </a:t>
            </a:r>
            <a:r>
              <a:rPr lang="cs-CZ" sz="1800" dirty="0">
                <a:solidFill>
                  <a:srgbClr val="002060"/>
                </a:solidFill>
              </a:rPr>
              <a:t>CENIA, 2014</a:t>
            </a:r>
            <a:r>
              <a:rPr lang="cs-CZ" dirty="0">
                <a:solidFill>
                  <a:srgbClr val="002060"/>
                </a:solidFill>
              </a:rPr>
              <a:t>) Natura 2000 (41 ptačích oblastí, 1075 evropsky významných lokalit v roce 2014) úbytek běžných druhů ptáků, ptáků zemědělské krajiny i lesních druhů ptáků</a:t>
            </a:r>
          </a:p>
        </p:txBody>
      </p:sp>
      <p:pic>
        <p:nvPicPr>
          <p:cNvPr id="5" name="Obrázek 4">
            <a:extLst>
              <a:ext uri="{FF2B5EF4-FFF2-40B4-BE49-F238E27FC236}">
                <a16:creationId xmlns:a16="http://schemas.microsoft.com/office/drawing/2014/main" xmlns="" id="{C3CDC41C-1913-4002-97EC-F6678F0A44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56" y="3248118"/>
            <a:ext cx="8964488" cy="3211295"/>
          </a:xfrm>
          <a:prstGeom prst="rect">
            <a:avLst/>
          </a:prstGeom>
        </p:spPr>
      </p:pic>
    </p:spTree>
  </p:cSld>
  <p:clrMapOvr>
    <a:masterClrMapping/>
  </p:clrMapOvr>
  <p:transition spd="med">
    <p:spli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xmlns="" id="{3D437B0F-99DF-4AC0-AF6C-149073775FE7}"/>
              </a:ext>
            </a:extLst>
          </p:cNvPr>
          <p:cNvSpPr txBox="1">
            <a:spLocks noChangeArrowheads="1"/>
          </p:cNvSpPr>
          <p:nvPr/>
        </p:nvSpPr>
        <p:spPr bwMode="auto">
          <a:xfrm>
            <a:off x="368300" y="136525"/>
            <a:ext cx="6362700" cy="1190625"/>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Druh je ohrožen když:</a:t>
            </a:r>
          </a:p>
          <a:p>
            <a:pPr eaLnBrk="1" hangingPunct="1">
              <a:spcBef>
                <a:spcPct val="0"/>
              </a:spcBef>
              <a:buClr>
                <a:srgbClr val="000000"/>
              </a:buClr>
              <a:buSzPct val="100000"/>
              <a:buFont typeface="Times New Roman" panose="02020603050405020304" pitchFamily="18" charset="0"/>
              <a:buNone/>
            </a:pPr>
            <a:endParaRPr lang="cs-CZ" altLang="cs-CZ" sz="2400" b="1">
              <a:solidFill>
                <a:srgbClr val="000000"/>
              </a:solidFill>
            </a:endParaRPr>
          </a:p>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 </a:t>
            </a:r>
            <a:r>
              <a:rPr lang="cs-CZ" altLang="cs-CZ" sz="2000" b="1">
                <a:solidFill>
                  <a:srgbClr val="000000"/>
                </a:solidFill>
              </a:rPr>
              <a:t>má velkou oblast výskytu, ale na celém území je vzácný</a:t>
            </a:r>
          </a:p>
        </p:txBody>
      </p:sp>
      <p:pic>
        <p:nvPicPr>
          <p:cNvPr id="18435" name="Picture 3">
            <a:extLst>
              <a:ext uri="{FF2B5EF4-FFF2-40B4-BE49-F238E27FC236}">
                <a16:creationId xmlns:a16="http://schemas.microsoft.com/office/drawing/2014/main" xmlns="" id="{52A5891E-D5DA-4008-8BD0-C64575AF8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4048125" cy="5295900"/>
          </a:xfrm>
          <a:prstGeom prst="rect">
            <a:avLst/>
          </a:prstGeom>
          <a:noFill/>
          <a:ln w="9360">
            <a:solidFill>
              <a:srgbClr val="FF0033"/>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Text Box 4">
            <a:extLst>
              <a:ext uri="{FF2B5EF4-FFF2-40B4-BE49-F238E27FC236}">
                <a16:creationId xmlns:a16="http://schemas.microsoft.com/office/drawing/2014/main" xmlns="" id="{DEFCA393-6013-4BAB-8248-AD4D99205333}"/>
              </a:ext>
            </a:extLst>
          </p:cNvPr>
          <p:cNvSpPr txBox="1">
            <a:spLocks noChangeArrowheads="1"/>
          </p:cNvSpPr>
          <p:nvPr/>
        </p:nvSpPr>
        <p:spPr bwMode="auto">
          <a:xfrm>
            <a:off x="4864100" y="5734050"/>
            <a:ext cx="224155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Lesňáček Bachmannův </a:t>
            </a:r>
          </a:p>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a:t>
            </a:r>
            <a:r>
              <a:rPr lang="cs-CZ" altLang="cs-CZ" sz="1600" b="1" i="1">
                <a:solidFill>
                  <a:srgbClr val="000000"/>
                </a:solidFill>
              </a:rPr>
              <a:t>Vernivora bachmanni</a:t>
            </a:r>
            <a:r>
              <a:rPr lang="cs-CZ" altLang="cs-CZ" sz="1600" b="1">
                <a:solidFill>
                  <a:srgbClr val="000000"/>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DB4914BF-040D-41F9-BD1C-4E82D08DB072}"/>
              </a:ext>
            </a:extLst>
          </p:cNvPr>
          <p:cNvPicPr>
            <a:picLocks noChangeAspect="1"/>
          </p:cNvPicPr>
          <p:nvPr/>
        </p:nvPicPr>
        <p:blipFill>
          <a:blip r:embed="rId2"/>
          <a:stretch>
            <a:fillRect/>
          </a:stretch>
        </p:blipFill>
        <p:spPr>
          <a:xfrm>
            <a:off x="321185" y="346348"/>
            <a:ext cx="8501630" cy="6165304"/>
          </a:xfrm>
          <a:prstGeom prst="rect">
            <a:avLst/>
          </a:prstGeom>
        </p:spPr>
      </p:pic>
    </p:spTree>
    <p:extLst>
      <p:ext uri="{BB962C8B-B14F-4D97-AF65-F5344CB8AC3E}">
        <p14:creationId xmlns:p14="http://schemas.microsoft.com/office/powerpoint/2010/main" val="22201367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24F0C0E2-68D1-41A1-A0CB-AB9376D75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260648"/>
            <a:ext cx="7632848" cy="3463593"/>
          </a:xfrm>
          <a:prstGeom prst="rect">
            <a:avLst/>
          </a:prstGeom>
        </p:spPr>
      </p:pic>
      <p:pic>
        <p:nvPicPr>
          <p:cNvPr id="3" name="Obrázek 2">
            <a:extLst>
              <a:ext uri="{FF2B5EF4-FFF2-40B4-BE49-F238E27FC236}">
                <a16:creationId xmlns:a16="http://schemas.microsoft.com/office/drawing/2014/main" xmlns="" id="{D989EAF1-1D5F-4FE7-9685-ADEF9B663F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721" y="3482635"/>
            <a:ext cx="7092280" cy="3375365"/>
          </a:xfrm>
          <a:prstGeom prst="rect">
            <a:avLst/>
          </a:prstGeom>
        </p:spPr>
      </p:pic>
    </p:spTree>
    <p:extLst>
      <p:ext uri="{BB962C8B-B14F-4D97-AF65-F5344CB8AC3E}">
        <p14:creationId xmlns:p14="http://schemas.microsoft.com/office/powerpoint/2010/main" val="40742383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ochrana pÅÃ­rody v Är">
            <a:extLst>
              <a:ext uri="{FF2B5EF4-FFF2-40B4-BE49-F238E27FC236}">
                <a16:creationId xmlns:a16="http://schemas.microsoft.com/office/drawing/2014/main" xmlns="" id="{7E32DA00-2214-4C7B-8DC3-DEE63DAF1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06" y="692696"/>
            <a:ext cx="8942930"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66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B53711CF-DD9A-4327-BF1D-A368D4E75759}"/>
              </a:ext>
            </a:extLst>
          </p:cNvPr>
          <p:cNvSpPr/>
          <p:nvPr/>
        </p:nvSpPr>
        <p:spPr>
          <a:xfrm>
            <a:off x="212100" y="476672"/>
            <a:ext cx="4357218" cy="523220"/>
          </a:xfrm>
          <a:prstGeom prst="rect">
            <a:avLst/>
          </a:prstGeom>
        </p:spPr>
        <p:txBody>
          <a:bodyPr wrap="none">
            <a:spAutoFit/>
          </a:bodyPr>
          <a:lstStyle/>
          <a:p>
            <a:r>
              <a:rPr lang="cs-CZ" sz="2800" b="1" dirty="0">
                <a:solidFill>
                  <a:srgbClr val="002060"/>
                </a:solidFill>
              </a:rPr>
              <a:t>Záchranné programy v ČR</a:t>
            </a:r>
          </a:p>
        </p:txBody>
      </p:sp>
      <p:sp>
        <p:nvSpPr>
          <p:cNvPr id="3" name="Obdélník 2">
            <a:extLst>
              <a:ext uri="{FF2B5EF4-FFF2-40B4-BE49-F238E27FC236}">
                <a16:creationId xmlns:a16="http://schemas.microsoft.com/office/drawing/2014/main" xmlns="" id="{548BD5B9-84FC-479F-9DF9-974B458E3BD7}"/>
              </a:ext>
            </a:extLst>
          </p:cNvPr>
          <p:cNvSpPr/>
          <p:nvPr/>
        </p:nvSpPr>
        <p:spPr>
          <a:xfrm>
            <a:off x="464862" y="1916832"/>
            <a:ext cx="8208912" cy="1743298"/>
          </a:xfrm>
          <a:prstGeom prst="rect">
            <a:avLst/>
          </a:prstGeom>
        </p:spPr>
        <p:txBody>
          <a:bodyPr wrap="square">
            <a:spAutoFit/>
          </a:bodyPr>
          <a:lstStyle/>
          <a:p>
            <a:pPr>
              <a:lnSpc>
                <a:spcPct val="114000"/>
              </a:lnSpc>
            </a:pPr>
            <a:r>
              <a:rPr lang="cs-CZ" dirty="0">
                <a:solidFill>
                  <a:srgbClr val="002060"/>
                </a:solidFill>
              </a:rPr>
              <a:t>kriticky a silně ohrožené druhy (podle červených seznamů ČR)</a:t>
            </a:r>
          </a:p>
          <a:p>
            <a:pPr>
              <a:lnSpc>
                <a:spcPct val="114000"/>
              </a:lnSpc>
            </a:pPr>
            <a:r>
              <a:rPr lang="cs-CZ" dirty="0">
                <a:solidFill>
                  <a:srgbClr val="002060"/>
                </a:solidFill>
              </a:rPr>
              <a:t>živočichové i rostliny</a:t>
            </a:r>
          </a:p>
          <a:p>
            <a:pPr>
              <a:lnSpc>
                <a:spcPct val="114000"/>
              </a:lnSpc>
            </a:pPr>
            <a:endParaRPr lang="cs-CZ" dirty="0">
              <a:solidFill>
                <a:srgbClr val="002060"/>
              </a:solidFill>
            </a:endParaRPr>
          </a:p>
          <a:p>
            <a:pPr>
              <a:lnSpc>
                <a:spcPct val="114000"/>
              </a:lnSpc>
            </a:pPr>
            <a:r>
              <a:rPr lang="cs-CZ" u="sng" dirty="0">
                <a:solidFill>
                  <a:srgbClr val="002060"/>
                </a:solidFill>
              </a:rPr>
              <a:t>cíl:</a:t>
            </a:r>
            <a:r>
              <a:rPr lang="cs-CZ" dirty="0">
                <a:solidFill>
                  <a:srgbClr val="002060"/>
                </a:solidFill>
              </a:rPr>
              <a:t> zachování daného druhu na našem území</a:t>
            </a:r>
          </a:p>
        </p:txBody>
      </p:sp>
    </p:spTree>
    <p:extLst>
      <p:ext uri="{BB962C8B-B14F-4D97-AF65-F5344CB8AC3E}">
        <p14:creationId xmlns:p14="http://schemas.microsoft.com/office/powerpoint/2010/main" val="1191805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395536" y="548680"/>
            <a:ext cx="8064896" cy="934358"/>
          </a:xfrm>
          <a:prstGeom prst="rect">
            <a:avLst/>
          </a:prstGeom>
        </p:spPr>
        <p:txBody>
          <a:bodyPr wrap="square">
            <a:spAutoFit/>
          </a:bodyPr>
          <a:lstStyle/>
          <a:p>
            <a:pPr>
              <a:lnSpc>
                <a:spcPct val="114000"/>
              </a:lnSpc>
            </a:pPr>
            <a:r>
              <a:rPr lang="cs-CZ" dirty="0">
                <a:solidFill>
                  <a:srgbClr val="002060"/>
                </a:solidFill>
              </a:rPr>
              <a:t>Matizna bahenní</a:t>
            </a:r>
          </a:p>
          <a:p>
            <a:pPr>
              <a:lnSpc>
                <a:spcPct val="114000"/>
              </a:lnSpc>
            </a:pPr>
            <a:r>
              <a:rPr lang="cs-CZ" i="1" dirty="0">
                <a:solidFill>
                  <a:srgbClr val="002060"/>
                </a:solidFill>
              </a:rPr>
              <a:t>Angelica </a:t>
            </a:r>
            <a:r>
              <a:rPr lang="cs-CZ" i="1" dirty="0" err="1">
                <a:solidFill>
                  <a:srgbClr val="002060"/>
                </a:solidFill>
              </a:rPr>
              <a:t>palustris</a:t>
            </a:r>
            <a:endParaRPr lang="cs-CZ" i="1" baseline="30000" dirty="0">
              <a:solidFill>
                <a:srgbClr val="002060"/>
              </a:solidFill>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88639"/>
            <a:ext cx="4568101" cy="6092705"/>
          </a:xfrm>
          <a:prstGeom prst="rect">
            <a:avLst/>
          </a:prstGeom>
        </p:spPr>
      </p:pic>
      <p:sp>
        <p:nvSpPr>
          <p:cNvPr id="4" name="Obdélník 3"/>
          <p:cNvSpPr/>
          <p:nvPr/>
        </p:nvSpPr>
        <p:spPr>
          <a:xfrm>
            <a:off x="4549037" y="6309320"/>
            <a:ext cx="4572000" cy="246221"/>
          </a:xfrm>
          <a:prstGeom prst="rect">
            <a:avLst/>
          </a:prstGeom>
        </p:spPr>
        <p:txBody>
          <a:bodyPr>
            <a:spAutoFit/>
          </a:bodyPr>
          <a:lstStyle/>
          <a:p>
            <a:r>
              <a:rPr lang="cs-CZ" sz="1000" dirty="0">
                <a:solidFill>
                  <a:srgbClr val="002060"/>
                </a:solidFill>
              </a:rPr>
              <a:t>https://cs.wikipedia.org/wiki/</a:t>
            </a:r>
            <a:r>
              <a:rPr lang="cs-CZ" sz="1000" dirty="0" err="1">
                <a:solidFill>
                  <a:srgbClr val="002060"/>
                </a:solidFill>
              </a:rPr>
              <a:t>Matizna_bahenní</a:t>
            </a:r>
            <a:r>
              <a:rPr lang="cs-CZ" sz="1000" dirty="0">
                <a:solidFill>
                  <a:srgbClr val="002060"/>
                </a:solidFill>
              </a:rPr>
              <a:t>#/media/Soubor:Matizna_1.jpg</a:t>
            </a:r>
          </a:p>
        </p:txBody>
      </p:sp>
    </p:spTree>
    <p:extLst>
      <p:ext uri="{BB962C8B-B14F-4D97-AF65-F5344CB8AC3E}">
        <p14:creationId xmlns:p14="http://schemas.microsoft.com/office/powerpoint/2010/main" val="39340485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395536" y="548680"/>
            <a:ext cx="8064896" cy="794064"/>
          </a:xfrm>
          <a:prstGeom prst="rect">
            <a:avLst/>
          </a:prstGeom>
        </p:spPr>
        <p:txBody>
          <a:bodyPr wrap="square">
            <a:spAutoFit/>
          </a:bodyPr>
          <a:lstStyle/>
          <a:p>
            <a:pPr>
              <a:lnSpc>
                <a:spcPct val="114000"/>
              </a:lnSpc>
            </a:pPr>
            <a:r>
              <a:rPr lang="cs-CZ" dirty="0">
                <a:solidFill>
                  <a:srgbClr val="002060"/>
                </a:solidFill>
              </a:rPr>
              <a:t>Rdest dlouholistý</a:t>
            </a:r>
          </a:p>
          <a:p>
            <a:pPr>
              <a:lnSpc>
                <a:spcPct val="114000"/>
              </a:lnSpc>
            </a:pPr>
            <a:r>
              <a:rPr lang="cs-CZ" baseline="30000" dirty="0" err="1">
                <a:solidFill>
                  <a:srgbClr val="002060"/>
                </a:solidFill>
              </a:rPr>
              <a:t>Potamogeton</a:t>
            </a:r>
            <a:r>
              <a:rPr lang="cs-CZ" baseline="30000" dirty="0">
                <a:solidFill>
                  <a:srgbClr val="002060"/>
                </a:solidFill>
              </a:rPr>
              <a:t> </a:t>
            </a:r>
            <a:r>
              <a:rPr lang="cs-CZ" baseline="30000" dirty="0" err="1">
                <a:solidFill>
                  <a:srgbClr val="002060"/>
                </a:solidFill>
              </a:rPr>
              <a:t>praelongus</a:t>
            </a:r>
            <a:endParaRPr lang="cs-CZ" baseline="30000" dirty="0">
              <a:solidFill>
                <a:srgbClr val="002060"/>
              </a:solidFill>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836712"/>
            <a:ext cx="5664629" cy="4248472"/>
          </a:xfrm>
          <a:prstGeom prst="rect">
            <a:avLst/>
          </a:prstGeom>
        </p:spPr>
      </p:pic>
      <p:sp>
        <p:nvSpPr>
          <p:cNvPr id="4" name="Obdélník 3"/>
          <p:cNvSpPr/>
          <p:nvPr/>
        </p:nvSpPr>
        <p:spPr>
          <a:xfrm>
            <a:off x="3059832" y="5589240"/>
            <a:ext cx="5094312" cy="246221"/>
          </a:xfrm>
          <a:prstGeom prst="rect">
            <a:avLst/>
          </a:prstGeom>
        </p:spPr>
        <p:txBody>
          <a:bodyPr wrap="square">
            <a:spAutoFit/>
          </a:bodyPr>
          <a:lstStyle/>
          <a:p>
            <a:r>
              <a:rPr lang="cs-CZ" sz="1000" dirty="0">
                <a:solidFill>
                  <a:srgbClr val="002060"/>
                </a:solidFill>
              </a:rPr>
              <a:t>https://cs.wikipedia.org/wiki/</a:t>
            </a:r>
            <a:r>
              <a:rPr lang="cs-CZ" sz="1000" dirty="0" err="1">
                <a:solidFill>
                  <a:srgbClr val="002060"/>
                </a:solidFill>
              </a:rPr>
              <a:t>Rdest_dlouholistý</a:t>
            </a:r>
            <a:r>
              <a:rPr lang="cs-CZ" sz="1000" dirty="0">
                <a:solidFill>
                  <a:srgbClr val="002060"/>
                </a:solidFill>
              </a:rPr>
              <a:t>#/media/</a:t>
            </a:r>
            <a:r>
              <a:rPr lang="cs-CZ" sz="1000" dirty="0" err="1">
                <a:solidFill>
                  <a:srgbClr val="002060"/>
                </a:solidFill>
              </a:rPr>
              <a:t>Soubor:Potamogeton_praelongus.jpeg</a:t>
            </a:r>
            <a:endParaRPr lang="cs-CZ" sz="1000" dirty="0">
              <a:solidFill>
                <a:srgbClr val="002060"/>
              </a:solidFill>
            </a:endParaRPr>
          </a:p>
        </p:txBody>
      </p:sp>
    </p:spTree>
    <p:extLst>
      <p:ext uri="{BB962C8B-B14F-4D97-AF65-F5344CB8AC3E}">
        <p14:creationId xmlns:p14="http://schemas.microsoft.com/office/powerpoint/2010/main" val="6659811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395536" y="548680"/>
            <a:ext cx="8064896" cy="934358"/>
          </a:xfrm>
          <a:prstGeom prst="rect">
            <a:avLst/>
          </a:prstGeom>
        </p:spPr>
        <p:txBody>
          <a:bodyPr wrap="square">
            <a:spAutoFit/>
          </a:bodyPr>
          <a:lstStyle/>
          <a:p>
            <a:pPr>
              <a:lnSpc>
                <a:spcPct val="114000"/>
              </a:lnSpc>
            </a:pPr>
            <a:r>
              <a:rPr lang="cs-CZ" dirty="0">
                <a:solidFill>
                  <a:srgbClr val="002060"/>
                </a:solidFill>
              </a:rPr>
              <a:t>Hvozdík písečný český</a:t>
            </a:r>
          </a:p>
          <a:p>
            <a:pPr>
              <a:lnSpc>
                <a:spcPct val="114000"/>
              </a:lnSpc>
            </a:pPr>
            <a:r>
              <a:rPr lang="cs-CZ" i="1" dirty="0" err="1">
                <a:solidFill>
                  <a:srgbClr val="002060"/>
                </a:solidFill>
              </a:rPr>
              <a:t>Dianthus</a:t>
            </a:r>
            <a:r>
              <a:rPr lang="cs-CZ" i="1" dirty="0">
                <a:solidFill>
                  <a:srgbClr val="002060"/>
                </a:solidFill>
              </a:rPr>
              <a:t> </a:t>
            </a:r>
            <a:r>
              <a:rPr lang="cs-CZ" i="1" dirty="0" err="1">
                <a:solidFill>
                  <a:srgbClr val="002060"/>
                </a:solidFill>
              </a:rPr>
              <a:t>arenarius</a:t>
            </a:r>
            <a:r>
              <a:rPr lang="cs-CZ" dirty="0">
                <a:solidFill>
                  <a:srgbClr val="002060"/>
                </a:solidFill>
              </a:rPr>
              <a:t> </a:t>
            </a:r>
            <a:r>
              <a:rPr lang="cs-CZ" dirty="0" err="1">
                <a:solidFill>
                  <a:srgbClr val="002060"/>
                </a:solidFill>
              </a:rPr>
              <a:t>subsp</a:t>
            </a:r>
            <a:r>
              <a:rPr lang="cs-CZ" dirty="0">
                <a:solidFill>
                  <a:srgbClr val="002060"/>
                </a:solidFill>
              </a:rPr>
              <a:t>. </a:t>
            </a:r>
            <a:r>
              <a:rPr lang="cs-CZ" i="1" dirty="0" err="1">
                <a:solidFill>
                  <a:srgbClr val="002060"/>
                </a:solidFill>
              </a:rPr>
              <a:t>bohemicus</a:t>
            </a:r>
            <a:endParaRPr lang="cs-CZ" baseline="30000" dirty="0">
              <a:solidFill>
                <a:srgbClr val="002060"/>
              </a:solidFill>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556792"/>
            <a:ext cx="6498064" cy="4873548"/>
          </a:xfrm>
          <a:prstGeom prst="rect">
            <a:avLst/>
          </a:prstGeom>
        </p:spPr>
      </p:pic>
      <p:sp>
        <p:nvSpPr>
          <p:cNvPr id="4" name="Obdélník 3"/>
          <p:cNvSpPr/>
          <p:nvPr/>
        </p:nvSpPr>
        <p:spPr>
          <a:xfrm>
            <a:off x="3059832" y="6525344"/>
            <a:ext cx="5724128" cy="215444"/>
          </a:xfrm>
          <a:prstGeom prst="rect">
            <a:avLst/>
          </a:prstGeom>
        </p:spPr>
        <p:txBody>
          <a:bodyPr wrap="square">
            <a:spAutoFit/>
          </a:bodyPr>
          <a:lstStyle/>
          <a:p>
            <a:r>
              <a:rPr lang="cs-CZ" sz="800" dirty="0">
                <a:solidFill>
                  <a:srgbClr val="002060"/>
                </a:solidFill>
              </a:rPr>
              <a:t>https://cs.wikipedia.org/wiki/</a:t>
            </a:r>
            <a:r>
              <a:rPr lang="cs-CZ" sz="800" dirty="0" err="1">
                <a:solidFill>
                  <a:srgbClr val="002060"/>
                </a:solidFill>
              </a:rPr>
              <a:t>Hvozdík_písečný_český</a:t>
            </a:r>
            <a:r>
              <a:rPr lang="cs-CZ" sz="800" dirty="0">
                <a:solidFill>
                  <a:srgbClr val="002060"/>
                </a:solidFill>
              </a:rPr>
              <a:t>#/media/Soubor:Dianthus_arenarius_</a:t>
            </a:r>
            <a:r>
              <a:rPr lang="cs-CZ" sz="800" dirty="0" err="1">
                <a:solidFill>
                  <a:srgbClr val="002060"/>
                </a:solidFill>
              </a:rPr>
              <a:t>subsp</a:t>
            </a:r>
            <a:r>
              <a:rPr lang="cs-CZ" sz="800" dirty="0">
                <a:solidFill>
                  <a:srgbClr val="002060"/>
                </a:solidFill>
              </a:rPr>
              <a:t>._bohemicus,_květ_III.jpg</a:t>
            </a:r>
          </a:p>
        </p:txBody>
      </p:sp>
    </p:spTree>
    <p:extLst>
      <p:ext uri="{BB962C8B-B14F-4D97-AF65-F5344CB8AC3E}">
        <p14:creationId xmlns:p14="http://schemas.microsoft.com/office/powerpoint/2010/main" val="4326565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395536" y="548680"/>
            <a:ext cx="8064896" cy="934358"/>
          </a:xfrm>
          <a:prstGeom prst="rect">
            <a:avLst/>
          </a:prstGeom>
        </p:spPr>
        <p:txBody>
          <a:bodyPr wrap="square">
            <a:spAutoFit/>
          </a:bodyPr>
          <a:lstStyle/>
          <a:p>
            <a:pPr>
              <a:lnSpc>
                <a:spcPct val="114000"/>
              </a:lnSpc>
            </a:pPr>
            <a:r>
              <a:rPr lang="cs-CZ" dirty="0" err="1">
                <a:solidFill>
                  <a:srgbClr val="002060"/>
                </a:solidFill>
              </a:rPr>
              <a:t>Hořeček</a:t>
            </a:r>
            <a:r>
              <a:rPr lang="cs-CZ" dirty="0">
                <a:solidFill>
                  <a:srgbClr val="002060"/>
                </a:solidFill>
              </a:rPr>
              <a:t> mnohotvarý český</a:t>
            </a:r>
            <a:endParaRPr lang="cs-CZ" baseline="30000" dirty="0">
              <a:solidFill>
                <a:srgbClr val="002060"/>
              </a:solidFill>
            </a:endParaRPr>
          </a:p>
          <a:p>
            <a:pPr>
              <a:lnSpc>
                <a:spcPct val="114000"/>
              </a:lnSpc>
            </a:pPr>
            <a:r>
              <a:rPr lang="cs-CZ" i="1" dirty="0" err="1">
                <a:solidFill>
                  <a:srgbClr val="002060"/>
                </a:solidFill>
              </a:rPr>
              <a:t>Gentianella</a:t>
            </a:r>
            <a:r>
              <a:rPr lang="cs-CZ" i="1" dirty="0">
                <a:solidFill>
                  <a:srgbClr val="002060"/>
                </a:solidFill>
              </a:rPr>
              <a:t> </a:t>
            </a:r>
            <a:r>
              <a:rPr lang="cs-CZ" i="1" dirty="0" err="1">
                <a:solidFill>
                  <a:srgbClr val="002060"/>
                </a:solidFill>
              </a:rPr>
              <a:t>praecox</a:t>
            </a:r>
            <a:r>
              <a:rPr lang="cs-CZ" dirty="0">
                <a:solidFill>
                  <a:srgbClr val="002060"/>
                </a:solidFill>
              </a:rPr>
              <a:t> </a:t>
            </a:r>
            <a:r>
              <a:rPr lang="cs-CZ" dirty="0" err="1">
                <a:solidFill>
                  <a:srgbClr val="002060"/>
                </a:solidFill>
              </a:rPr>
              <a:t>subsp</a:t>
            </a:r>
            <a:r>
              <a:rPr lang="cs-CZ" dirty="0">
                <a:solidFill>
                  <a:srgbClr val="002060"/>
                </a:solidFill>
              </a:rPr>
              <a:t>. </a:t>
            </a:r>
            <a:r>
              <a:rPr lang="cs-CZ" i="1" dirty="0" err="1">
                <a:solidFill>
                  <a:srgbClr val="002060"/>
                </a:solidFill>
              </a:rPr>
              <a:t>bohemica</a:t>
            </a:r>
            <a:endParaRPr lang="cs-CZ" baseline="30000" dirty="0">
              <a:solidFill>
                <a:srgbClr val="002060"/>
              </a:solidFill>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343918"/>
            <a:ext cx="4052153" cy="5414690"/>
          </a:xfrm>
          <a:prstGeom prst="rect">
            <a:avLst/>
          </a:prstGeom>
        </p:spPr>
      </p:pic>
      <p:sp>
        <p:nvSpPr>
          <p:cNvPr id="4" name="Obdélník 3"/>
          <p:cNvSpPr/>
          <p:nvPr/>
        </p:nvSpPr>
        <p:spPr>
          <a:xfrm>
            <a:off x="395536" y="6021288"/>
            <a:ext cx="4572000" cy="400110"/>
          </a:xfrm>
          <a:prstGeom prst="rect">
            <a:avLst/>
          </a:prstGeom>
        </p:spPr>
        <p:txBody>
          <a:bodyPr>
            <a:spAutoFit/>
          </a:bodyPr>
          <a:lstStyle/>
          <a:p>
            <a:r>
              <a:rPr lang="cs-CZ" sz="1000" dirty="0">
                <a:solidFill>
                  <a:srgbClr val="002060"/>
                </a:solidFill>
              </a:rPr>
              <a:t>https://cs.wikipedia.org/wiki/</a:t>
            </a:r>
            <a:r>
              <a:rPr lang="cs-CZ" sz="1000" dirty="0" err="1">
                <a:solidFill>
                  <a:srgbClr val="002060"/>
                </a:solidFill>
              </a:rPr>
              <a:t>Hořeček_mnohotvarý_český</a:t>
            </a:r>
            <a:r>
              <a:rPr lang="cs-CZ" sz="1000" dirty="0">
                <a:solidFill>
                  <a:srgbClr val="002060"/>
                </a:solidFill>
              </a:rPr>
              <a:t>#/media/Soubor:Gentianella_praecox_subsp._bohemica3.JPG</a:t>
            </a:r>
          </a:p>
        </p:txBody>
      </p:sp>
    </p:spTree>
    <p:extLst>
      <p:ext uri="{BB962C8B-B14F-4D97-AF65-F5344CB8AC3E}">
        <p14:creationId xmlns:p14="http://schemas.microsoft.com/office/powerpoint/2010/main" val="65394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251520" y="116632"/>
            <a:ext cx="8064896" cy="1215076"/>
          </a:xfrm>
          <a:prstGeom prst="rect">
            <a:avLst/>
          </a:prstGeom>
        </p:spPr>
        <p:txBody>
          <a:bodyPr wrap="square">
            <a:spAutoFit/>
          </a:bodyPr>
          <a:lstStyle/>
          <a:p>
            <a:pPr>
              <a:lnSpc>
                <a:spcPct val="114000"/>
              </a:lnSpc>
            </a:pPr>
            <a:endParaRPr lang="cs-CZ" baseline="30000" dirty="0">
              <a:solidFill>
                <a:srgbClr val="002060"/>
              </a:solidFill>
            </a:endParaRPr>
          </a:p>
          <a:p>
            <a:pPr>
              <a:lnSpc>
                <a:spcPct val="114000"/>
              </a:lnSpc>
            </a:pPr>
            <a:r>
              <a:rPr lang="cs-CZ" dirty="0">
                <a:solidFill>
                  <a:srgbClr val="002060"/>
                </a:solidFill>
              </a:rPr>
              <a:t>Perlorodka říční</a:t>
            </a:r>
          </a:p>
          <a:p>
            <a:pPr>
              <a:lnSpc>
                <a:spcPct val="114000"/>
              </a:lnSpc>
            </a:pPr>
            <a:r>
              <a:rPr lang="cs-CZ" i="1" dirty="0" err="1">
                <a:solidFill>
                  <a:srgbClr val="002060"/>
                </a:solidFill>
              </a:rPr>
              <a:t>Margaritana</a:t>
            </a:r>
            <a:r>
              <a:rPr lang="cs-CZ" i="1" dirty="0">
                <a:solidFill>
                  <a:srgbClr val="002060"/>
                </a:solidFill>
              </a:rPr>
              <a:t> </a:t>
            </a:r>
            <a:r>
              <a:rPr lang="cs-CZ" i="1" dirty="0" err="1">
                <a:solidFill>
                  <a:srgbClr val="002060"/>
                </a:solidFill>
              </a:rPr>
              <a:t>margaritifera</a:t>
            </a:r>
            <a:endParaRPr lang="cs-CZ" i="1" dirty="0">
              <a:solidFill>
                <a:srgbClr val="002060"/>
              </a:solidFill>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268760"/>
            <a:ext cx="6732240" cy="5049180"/>
          </a:xfrm>
          <a:prstGeom prst="rect">
            <a:avLst/>
          </a:prstGeom>
        </p:spPr>
      </p:pic>
      <p:sp>
        <p:nvSpPr>
          <p:cNvPr id="4" name="Obdélník 3"/>
          <p:cNvSpPr/>
          <p:nvPr/>
        </p:nvSpPr>
        <p:spPr>
          <a:xfrm>
            <a:off x="3419872" y="6428855"/>
            <a:ext cx="5868144" cy="246221"/>
          </a:xfrm>
          <a:prstGeom prst="rect">
            <a:avLst/>
          </a:prstGeom>
        </p:spPr>
        <p:txBody>
          <a:bodyPr wrap="square">
            <a:spAutoFit/>
          </a:bodyPr>
          <a:lstStyle/>
          <a:p>
            <a:r>
              <a:rPr lang="cs-CZ" sz="1000" dirty="0">
                <a:solidFill>
                  <a:srgbClr val="002060"/>
                </a:solidFill>
              </a:rPr>
              <a:t>https://cs.wikipedia.org/wiki/</a:t>
            </a:r>
            <a:r>
              <a:rPr lang="cs-CZ" sz="1000" dirty="0" err="1">
                <a:solidFill>
                  <a:srgbClr val="002060"/>
                </a:solidFill>
              </a:rPr>
              <a:t>Perlorodka_říční</a:t>
            </a:r>
            <a:r>
              <a:rPr lang="cs-CZ" sz="1000" dirty="0">
                <a:solidFill>
                  <a:srgbClr val="002060"/>
                </a:solidFill>
              </a:rPr>
              <a:t>#/media/</a:t>
            </a:r>
            <a:r>
              <a:rPr lang="cs-CZ" sz="1000" dirty="0" err="1">
                <a:solidFill>
                  <a:srgbClr val="002060"/>
                </a:solidFill>
              </a:rPr>
              <a:t>Soubor:Group_of_Margaritifera_margaritifera.jpg</a:t>
            </a:r>
            <a:endParaRPr lang="cs-CZ" sz="1000" dirty="0">
              <a:solidFill>
                <a:srgbClr val="002060"/>
              </a:solidFill>
            </a:endParaRPr>
          </a:p>
        </p:txBody>
      </p:sp>
    </p:spTree>
    <p:extLst>
      <p:ext uri="{BB962C8B-B14F-4D97-AF65-F5344CB8AC3E}">
        <p14:creationId xmlns:p14="http://schemas.microsoft.com/office/powerpoint/2010/main" val="23410649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107504" y="0"/>
            <a:ext cx="8064896" cy="760978"/>
          </a:xfrm>
          <a:prstGeom prst="rect">
            <a:avLst/>
          </a:prstGeom>
        </p:spPr>
        <p:txBody>
          <a:bodyPr wrap="square">
            <a:spAutoFit/>
          </a:bodyPr>
          <a:lstStyle/>
          <a:p>
            <a:pPr>
              <a:lnSpc>
                <a:spcPct val="114000"/>
              </a:lnSpc>
            </a:pPr>
            <a:endParaRPr lang="cs-CZ" baseline="30000" dirty="0">
              <a:solidFill>
                <a:srgbClr val="002060"/>
              </a:solidFill>
            </a:endParaRPr>
          </a:p>
          <a:p>
            <a:pPr>
              <a:lnSpc>
                <a:spcPct val="114000"/>
              </a:lnSpc>
            </a:pPr>
            <a:r>
              <a:rPr lang="cs-CZ" dirty="0">
                <a:solidFill>
                  <a:srgbClr val="002060"/>
                </a:solidFill>
              </a:rPr>
              <a:t>Hnědásek osikový (</a:t>
            </a:r>
            <a:r>
              <a:rPr lang="cs-CZ" i="1" dirty="0" err="1">
                <a:solidFill>
                  <a:srgbClr val="002060"/>
                </a:solidFill>
              </a:rPr>
              <a:t>Euphydryas</a:t>
            </a:r>
            <a:r>
              <a:rPr lang="cs-CZ" i="1" dirty="0">
                <a:solidFill>
                  <a:srgbClr val="002060"/>
                </a:solidFill>
              </a:rPr>
              <a:t> </a:t>
            </a:r>
            <a:r>
              <a:rPr lang="cs-CZ" i="1" dirty="0" err="1">
                <a:solidFill>
                  <a:srgbClr val="002060"/>
                </a:solidFill>
              </a:rPr>
              <a:t>maturna</a:t>
            </a:r>
            <a:r>
              <a:rPr lang="cs-CZ" i="1" dirty="0">
                <a:solidFill>
                  <a:srgbClr val="002060"/>
                </a:solidFill>
              </a:rPr>
              <a:t>)</a:t>
            </a:r>
            <a:r>
              <a:rPr lang="cs-CZ" dirty="0">
                <a:solidFill>
                  <a:srgbClr val="002060"/>
                </a:solidFill>
              </a:rPr>
              <a:t> </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926946"/>
            <a:ext cx="6667176" cy="5000382"/>
          </a:xfrm>
          <a:prstGeom prst="rect">
            <a:avLst/>
          </a:prstGeom>
        </p:spPr>
      </p:pic>
      <p:sp>
        <p:nvSpPr>
          <p:cNvPr id="4" name="Obdélník 3"/>
          <p:cNvSpPr/>
          <p:nvPr/>
        </p:nvSpPr>
        <p:spPr>
          <a:xfrm>
            <a:off x="3307394" y="6093296"/>
            <a:ext cx="5508104" cy="246221"/>
          </a:xfrm>
          <a:prstGeom prst="rect">
            <a:avLst/>
          </a:prstGeom>
        </p:spPr>
        <p:txBody>
          <a:bodyPr wrap="square">
            <a:spAutoFit/>
          </a:bodyPr>
          <a:lstStyle/>
          <a:p>
            <a:r>
              <a:rPr lang="cs-CZ" sz="1000" dirty="0">
                <a:solidFill>
                  <a:srgbClr val="002060"/>
                </a:solidFill>
              </a:rPr>
              <a:t>https://cs.wikipedia.org/wiki/</a:t>
            </a:r>
            <a:r>
              <a:rPr lang="cs-CZ" sz="1000" dirty="0" err="1">
                <a:solidFill>
                  <a:srgbClr val="002060"/>
                </a:solidFill>
              </a:rPr>
              <a:t>Hnědásek_osikový</a:t>
            </a:r>
            <a:r>
              <a:rPr lang="cs-CZ" sz="1000" dirty="0">
                <a:solidFill>
                  <a:srgbClr val="002060"/>
                </a:solidFill>
              </a:rPr>
              <a:t>#/media/</a:t>
            </a:r>
            <a:r>
              <a:rPr lang="cs-CZ" sz="1000" dirty="0" err="1">
                <a:solidFill>
                  <a:srgbClr val="002060"/>
                </a:solidFill>
              </a:rPr>
              <a:t>Soubor:Scarce_Fritillary</a:t>
            </a:r>
            <a:r>
              <a:rPr lang="cs-CZ" sz="1000" dirty="0">
                <a:solidFill>
                  <a:srgbClr val="002060"/>
                </a:solidFill>
              </a:rPr>
              <a:t>_(27416688242).jpg</a:t>
            </a:r>
          </a:p>
        </p:txBody>
      </p:sp>
    </p:spTree>
    <p:extLst>
      <p:ext uri="{BB962C8B-B14F-4D97-AF65-F5344CB8AC3E}">
        <p14:creationId xmlns:p14="http://schemas.microsoft.com/office/powerpoint/2010/main" val="941198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xmlns="" id="{E8BD9B72-4993-4DED-83DF-F25DA8833A47}"/>
              </a:ext>
            </a:extLst>
          </p:cNvPr>
          <p:cNvSpPr txBox="1">
            <a:spLocks noChangeArrowheads="1"/>
          </p:cNvSpPr>
          <p:nvPr/>
        </p:nvSpPr>
        <p:spPr bwMode="auto">
          <a:xfrm>
            <a:off x="376238" y="136525"/>
            <a:ext cx="8299450" cy="1465263"/>
          </a:xfrm>
          <a:prstGeom prst="rect">
            <a:avLst/>
          </a:prstGeom>
          <a:solidFill>
            <a:srgbClr val="FFFFFF"/>
          </a:solidFill>
          <a:ln w="9360">
            <a:solidFill>
              <a:srgbClr val="FF00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Druh je ohrožen když:</a:t>
            </a:r>
          </a:p>
          <a:p>
            <a:pPr eaLnBrk="1" hangingPunct="1">
              <a:spcBef>
                <a:spcPct val="0"/>
              </a:spcBef>
              <a:buClr>
                <a:srgbClr val="000000"/>
              </a:buClr>
              <a:buSzPct val="100000"/>
              <a:buFont typeface="Times New Roman" panose="02020603050405020304" pitchFamily="18" charset="0"/>
              <a:buNone/>
            </a:pPr>
            <a:endParaRPr lang="cs-CZ" altLang="cs-CZ" sz="2400" b="1">
              <a:solidFill>
                <a:srgbClr val="000000"/>
              </a:solidFill>
            </a:endParaRPr>
          </a:p>
          <a:p>
            <a:pPr eaLnBrk="1" hangingPunct="1">
              <a:spcBef>
                <a:spcPct val="0"/>
              </a:spcBef>
              <a:buClr>
                <a:srgbClr val="000000"/>
              </a:buClr>
              <a:buSzPct val="100000"/>
              <a:buFont typeface="Times New Roman" panose="02020603050405020304" pitchFamily="18" charset="0"/>
              <a:buNone/>
            </a:pPr>
            <a:r>
              <a:rPr lang="cs-CZ" altLang="cs-CZ" sz="2400" b="1">
                <a:solidFill>
                  <a:srgbClr val="000000"/>
                </a:solidFill>
              </a:rPr>
              <a:t>- </a:t>
            </a:r>
            <a:r>
              <a:rPr lang="cs-CZ" altLang="cs-CZ" sz="1800" b="1">
                <a:solidFill>
                  <a:srgbClr val="000000"/>
                </a:solidFill>
              </a:rPr>
              <a:t>je vzácný, když jsou jeho populace více koncentrované, přitom ale omezené jen na několik malých území</a:t>
            </a:r>
          </a:p>
        </p:txBody>
      </p:sp>
      <p:sp>
        <p:nvSpPr>
          <p:cNvPr id="20483" name="Text Box 3">
            <a:extLst>
              <a:ext uri="{FF2B5EF4-FFF2-40B4-BE49-F238E27FC236}">
                <a16:creationId xmlns:a16="http://schemas.microsoft.com/office/drawing/2014/main" xmlns="" id="{CDD2E704-4B61-4A1A-9096-77B05E1996D8}"/>
              </a:ext>
            </a:extLst>
          </p:cNvPr>
          <p:cNvSpPr txBox="1">
            <a:spLocks noChangeArrowheads="1"/>
          </p:cNvSpPr>
          <p:nvPr/>
        </p:nvSpPr>
        <p:spPr bwMode="auto">
          <a:xfrm>
            <a:off x="6376988" y="1700213"/>
            <a:ext cx="224155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Lesňáček Bachmannův </a:t>
            </a:r>
          </a:p>
          <a:p>
            <a:pPr eaLnBrk="1" hangingPunct="1">
              <a:spcBef>
                <a:spcPct val="0"/>
              </a:spcBef>
              <a:buClr>
                <a:srgbClr val="000000"/>
              </a:buClr>
              <a:buSzPct val="100000"/>
              <a:buFont typeface="Times New Roman" panose="02020603050405020304" pitchFamily="18" charset="0"/>
              <a:buNone/>
            </a:pPr>
            <a:r>
              <a:rPr lang="cs-CZ" altLang="cs-CZ" sz="1600" b="1">
                <a:solidFill>
                  <a:srgbClr val="000000"/>
                </a:solidFill>
              </a:rPr>
              <a:t>(</a:t>
            </a:r>
            <a:r>
              <a:rPr lang="cs-CZ" altLang="cs-CZ" sz="1600" b="1" i="1">
                <a:solidFill>
                  <a:srgbClr val="000000"/>
                </a:solidFill>
              </a:rPr>
              <a:t>Vernivora bachmanni</a:t>
            </a:r>
            <a:r>
              <a:rPr lang="cs-CZ" altLang="cs-CZ" sz="1600" b="1">
                <a:solidFill>
                  <a:srgbClr val="000000"/>
                </a:solidFill>
              </a:rPr>
              <a:t>)</a:t>
            </a:r>
          </a:p>
        </p:txBody>
      </p:sp>
      <p:pic>
        <p:nvPicPr>
          <p:cNvPr id="20484" name="Picture 4">
            <a:extLst>
              <a:ext uri="{FF2B5EF4-FFF2-40B4-BE49-F238E27FC236}">
                <a16:creationId xmlns:a16="http://schemas.microsoft.com/office/drawing/2014/main" xmlns="" id="{4C70B821-E782-4225-93F8-1AF58E4FE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8775"/>
            <a:ext cx="5976937" cy="4999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5">
            <a:extLst>
              <a:ext uri="{FF2B5EF4-FFF2-40B4-BE49-F238E27FC236}">
                <a16:creationId xmlns:a16="http://schemas.microsoft.com/office/drawing/2014/main" xmlns="" id="{1958A9D7-3B67-4011-854C-0E1152DDC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005263"/>
            <a:ext cx="3600450" cy="258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Text Box 6">
            <a:extLst>
              <a:ext uri="{FF2B5EF4-FFF2-40B4-BE49-F238E27FC236}">
                <a16:creationId xmlns:a16="http://schemas.microsoft.com/office/drawing/2014/main" xmlns="" id="{F68A5BD2-1F6A-4701-9B5E-4FE5471E92BB}"/>
              </a:ext>
            </a:extLst>
          </p:cNvPr>
          <p:cNvSpPr txBox="1">
            <a:spLocks noChangeArrowheads="1"/>
          </p:cNvSpPr>
          <p:nvPr/>
        </p:nvSpPr>
        <p:spPr bwMode="auto">
          <a:xfrm>
            <a:off x="6227763" y="2349500"/>
            <a:ext cx="273843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buClr>
                <a:schemeClr val="accent2"/>
              </a:buClr>
              <a:buSzPct val="8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lr>
                <a:schemeClr val="tx1"/>
              </a:buClr>
              <a:buSzPct val="9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lr>
                <a:schemeClr val="accent1"/>
              </a:buClr>
              <a:buSzPct val="60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lr>
                <a:schemeClr val="accent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100000"/>
              <a:buFont typeface="Times New Roman" panose="02020603050405020304" pitchFamily="18" charset="0"/>
              <a:buNone/>
            </a:pPr>
            <a:r>
              <a:rPr lang="cs-CZ" altLang="cs-CZ" sz="1400">
                <a:solidFill>
                  <a:srgbClr val="000000"/>
                </a:solidFill>
              </a:rPr>
              <a:t>Pokles způsoben i hnízdním parazitismem vlhovce hnědohlavého (</a:t>
            </a:r>
            <a:r>
              <a:rPr lang="cs-CZ" altLang="cs-CZ" sz="1400" i="1">
                <a:solidFill>
                  <a:srgbClr val="000000"/>
                </a:solidFill>
              </a:rPr>
              <a:t>Molothrus ater</a:t>
            </a:r>
            <a:r>
              <a:rPr lang="cs-CZ" altLang="cs-CZ" sz="1400">
                <a:solidFill>
                  <a:srgbClr val="000000"/>
                </a:solidFill>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323528" y="188640"/>
            <a:ext cx="8064896" cy="794064"/>
          </a:xfrm>
          <a:prstGeom prst="rect">
            <a:avLst/>
          </a:prstGeom>
        </p:spPr>
        <p:txBody>
          <a:bodyPr wrap="square">
            <a:spAutoFit/>
          </a:bodyPr>
          <a:lstStyle/>
          <a:p>
            <a:pPr>
              <a:lnSpc>
                <a:spcPct val="114000"/>
              </a:lnSpc>
            </a:pPr>
            <a:endParaRPr lang="cs-CZ" baseline="30000" dirty="0">
              <a:solidFill>
                <a:srgbClr val="002060"/>
              </a:solidFill>
            </a:endParaRPr>
          </a:p>
          <a:p>
            <a:pPr>
              <a:lnSpc>
                <a:spcPct val="114000"/>
              </a:lnSpc>
            </a:pPr>
            <a:r>
              <a:rPr lang="cs-CZ" dirty="0">
                <a:solidFill>
                  <a:srgbClr val="002060"/>
                </a:solidFill>
              </a:rPr>
              <a:t>Sysel obecný (</a:t>
            </a:r>
            <a:r>
              <a:rPr lang="cs-CZ" i="1" dirty="0" err="1">
                <a:solidFill>
                  <a:srgbClr val="002060"/>
                </a:solidFill>
              </a:rPr>
              <a:t>Spermophilus</a:t>
            </a:r>
            <a:r>
              <a:rPr lang="cs-CZ" i="1" dirty="0">
                <a:solidFill>
                  <a:srgbClr val="002060"/>
                </a:solidFill>
              </a:rPr>
              <a:t> </a:t>
            </a:r>
            <a:r>
              <a:rPr lang="cs-CZ" i="1" dirty="0" err="1">
                <a:solidFill>
                  <a:srgbClr val="002060"/>
                </a:solidFill>
              </a:rPr>
              <a:t>citellus</a:t>
            </a:r>
            <a:r>
              <a:rPr lang="cs-CZ" dirty="0">
                <a:solidFill>
                  <a:srgbClr val="002060"/>
                </a:solidFill>
              </a:rPr>
              <a:t>)</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982704"/>
            <a:ext cx="7308304" cy="5481228"/>
          </a:xfrm>
          <a:prstGeom prst="rect">
            <a:avLst/>
          </a:prstGeom>
        </p:spPr>
      </p:pic>
      <p:sp>
        <p:nvSpPr>
          <p:cNvPr id="4" name="Obdélník 3"/>
          <p:cNvSpPr/>
          <p:nvPr/>
        </p:nvSpPr>
        <p:spPr>
          <a:xfrm>
            <a:off x="971600" y="6530745"/>
            <a:ext cx="5292080" cy="230832"/>
          </a:xfrm>
          <a:prstGeom prst="rect">
            <a:avLst/>
          </a:prstGeom>
        </p:spPr>
        <p:txBody>
          <a:bodyPr wrap="square">
            <a:spAutoFit/>
          </a:bodyPr>
          <a:lstStyle/>
          <a:p>
            <a:r>
              <a:rPr lang="cs-CZ" sz="900" dirty="0">
                <a:solidFill>
                  <a:srgbClr val="002060"/>
                </a:solidFill>
              </a:rPr>
              <a:t>https://cs.wikipedia.org/wiki/</a:t>
            </a:r>
            <a:r>
              <a:rPr lang="cs-CZ" sz="900" dirty="0" err="1">
                <a:solidFill>
                  <a:srgbClr val="002060"/>
                </a:solidFill>
              </a:rPr>
              <a:t>Sysel_obecný</a:t>
            </a:r>
            <a:r>
              <a:rPr lang="cs-CZ" sz="900" dirty="0">
                <a:solidFill>
                  <a:srgbClr val="002060"/>
                </a:solidFill>
              </a:rPr>
              <a:t>#/media/</a:t>
            </a:r>
            <a:r>
              <a:rPr lang="cs-CZ" sz="900" dirty="0" err="1">
                <a:solidFill>
                  <a:srgbClr val="002060"/>
                </a:solidFill>
              </a:rPr>
              <a:t>Soubor:Europäischer_Ziesel_in_Hockstellung.jpg</a:t>
            </a:r>
            <a:endParaRPr lang="cs-CZ" sz="900" dirty="0">
              <a:solidFill>
                <a:srgbClr val="002060"/>
              </a:solidFill>
            </a:endParaRPr>
          </a:p>
        </p:txBody>
      </p:sp>
    </p:spTree>
    <p:extLst>
      <p:ext uri="{BB962C8B-B14F-4D97-AF65-F5344CB8AC3E}">
        <p14:creationId xmlns:p14="http://schemas.microsoft.com/office/powerpoint/2010/main" val="670107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F0FBD905-EC56-4A1B-92DD-D4534648778C}"/>
              </a:ext>
            </a:extLst>
          </p:cNvPr>
          <p:cNvSpPr/>
          <p:nvPr/>
        </p:nvSpPr>
        <p:spPr>
          <a:xfrm>
            <a:off x="467544" y="404664"/>
            <a:ext cx="8064896" cy="1215076"/>
          </a:xfrm>
          <a:prstGeom prst="rect">
            <a:avLst/>
          </a:prstGeom>
        </p:spPr>
        <p:txBody>
          <a:bodyPr wrap="square">
            <a:spAutoFit/>
          </a:bodyPr>
          <a:lstStyle/>
          <a:p>
            <a:pPr>
              <a:lnSpc>
                <a:spcPct val="114000"/>
              </a:lnSpc>
            </a:pPr>
            <a:endParaRPr lang="cs-CZ" baseline="30000" dirty="0">
              <a:solidFill>
                <a:srgbClr val="002060"/>
              </a:solidFill>
            </a:endParaRPr>
          </a:p>
          <a:p>
            <a:pPr>
              <a:lnSpc>
                <a:spcPct val="114000"/>
              </a:lnSpc>
            </a:pPr>
            <a:r>
              <a:rPr lang="cs-CZ" dirty="0">
                <a:solidFill>
                  <a:srgbClr val="002060"/>
                </a:solidFill>
              </a:rPr>
              <a:t>Užovka stromová (</a:t>
            </a:r>
            <a:r>
              <a:rPr lang="cs-CZ" i="1" dirty="0" err="1">
                <a:solidFill>
                  <a:srgbClr val="002060"/>
                </a:solidFill>
              </a:rPr>
              <a:t>Elaphe</a:t>
            </a:r>
            <a:r>
              <a:rPr lang="cs-CZ" i="1" dirty="0">
                <a:solidFill>
                  <a:srgbClr val="002060"/>
                </a:solidFill>
              </a:rPr>
              <a:t> </a:t>
            </a:r>
            <a:r>
              <a:rPr lang="cs-CZ" i="1" dirty="0" err="1">
                <a:solidFill>
                  <a:srgbClr val="002060"/>
                </a:solidFill>
              </a:rPr>
              <a:t>longissima</a:t>
            </a:r>
            <a:r>
              <a:rPr lang="cs-CZ" dirty="0">
                <a:solidFill>
                  <a:srgbClr val="002060"/>
                </a:solidFill>
              </a:rPr>
              <a:t>)</a:t>
            </a:r>
          </a:p>
          <a:p>
            <a:pPr>
              <a:lnSpc>
                <a:spcPct val="114000"/>
              </a:lnSpc>
            </a:pPr>
            <a:endParaRPr lang="cs-CZ" dirty="0">
              <a:solidFill>
                <a:srgbClr val="002060"/>
              </a:solidFill>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1196752"/>
            <a:ext cx="5097760" cy="5097760"/>
          </a:xfrm>
          <a:prstGeom prst="rect">
            <a:avLst/>
          </a:prstGeom>
        </p:spPr>
      </p:pic>
      <p:sp>
        <p:nvSpPr>
          <p:cNvPr id="4" name="Obdélník 3"/>
          <p:cNvSpPr/>
          <p:nvPr/>
        </p:nvSpPr>
        <p:spPr>
          <a:xfrm>
            <a:off x="1763688" y="6453336"/>
            <a:ext cx="5094312" cy="246221"/>
          </a:xfrm>
          <a:prstGeom prst="rect">
            <a:avLst/>
          </a:prstGeom>
        </p:spPr>
        <p:txBody>
          <a:bodyPr wrap="square">
            <a:spAutoFit/>
          </a:bodyPr>
          <a:lstStyle/>
          <a:p>
            <a:r>
              <a:rPr lang="cs-CZ" sz="1000" dirty="0">
                <a:solidFill>
                  <a:srgbClr val="002060"/>
                </a:solidFill>
              </a:rPr>
              <a:t>https://cs.wikipedia.org/wiki/</a:t>
            </a:r>
            <a:r>
              <a:rPr lang="cs-CZ" sz="1000" dirty="0" err="1">
                <a:solidFill>
                  <a:srgbClr val="002060"/>
                </a:solidFill>
              </a:rPr>
              <a:t>Užovka_stromová</a:t>
            </a:r>
            <a:r>
              <a:rPr lang="cs-CZ" sz="1000" dirty="0">
                <a:solidFill>
                  <a:srgbClr val="002060"/>
                </a:solidFill>
              </a:rPr>
              <a:t>#/media/Soubor:Couleuvre_Esculape59.JPG</a:t>
            </a:r>
          </a:p>
        </p:txBody>
      </p:sp>
    </p:spTree>
    <p:extLst>
      <p:ext uri="{BB962C8B-B14F-4D97-AF65-F5344CB8AC3E}">
        <p14:creationId xmlns:p14="http://schemas.microsoft.com/office/powerpoint/2010/main" val="2771105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Text Box 2">
            <a:extLst>
              <a:ext uri="{FF2B5EF4-FFF2-40B4-BE49-F238E27FC236}">
                <a16:creationId xmlns:a16="http://schemas.microsoft.com/office/drawing/2014/main" xmlns="" id="{9BA514F4-D918-4A3B-B647-389C098C7762}"/>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a16="http://schemas.microsoft.com/office/drawing/2014/main" xmlns="" id="{3CB8A62D-7EC7-4F95-BBBA-363F6270E71E}"/>
              </a:ext>
            </a:extLst>
          </p:cNvPr>
          <p:cNvSpPr/>
          <p:nvPr/>
        </p:nvSpPr>
        <p:spPr>
          <a:xfrm>
            <a:off x="143508" y="303662"/>
            <a:ext cx="8856984" cy="2585323"/>
          </a:xfrm>
          <a:prstGeom prst="rect">
            <a:avLst/>
          </a:prstGeom>
        </p:spPr>
        <p:txBody>
          <a:bodyPr wrap="square">
            <a:spAutoFit/>
          </a:bodyPr>
          <a:lstStyle/>
          <a:p>
            <a:r>
              <a:rPr lang="cs-CZ" sz="1800" dirty="0">
                <a:solidFill>
                  <a:schemeClr val="bg2"/>
                </a:solidFill>
              </a:rPr>
              <a:t>Zdroje</a:t>
            </a:r>
          </a:p>
          <a:p>
            <a:r>
              <a:rPr lang="cs-CZ" sz="1800" dirty="0">
                <a:solidFill>
                  <a:schemeClr val="bg2"/>
                </a:solidFill>
              </a:rPr>
              <a:t>https://commons.wikimedia.org/wiki/File:Bolton-linnaeus.jpg</a:t>
            </a:r>
          </a:p>
          <a:p>
            <a:r>
              <a:rPr lang="cs-CZ" sz="1800" dirty="0">
                <a:solidFill>
                  <a:schemeClr val="bg2"/>
                </a:solidFill>
              </a:rPr>
              <a:t>https://commons.wikimedia.org/wiki/File:Systema_naturae_1735.djvu?uselang=cs</a:t>
            </a:r>
          </a:p>
          <a:p>
            <a:r>
              <a:rPr lang="cs-CZ" sz="1800" dirty="0">
                <a:solidFill>
                  <a:schemeClr val="bg2"/>
                </a:solidFill>
              </a:rPr>
              <a:t>http://catalogueoflife.org/</a:t>
            </a:r>
          </a:p>
          <a:p>
            <a:r>
              <a:rPr lang="cs-CZ" sz="1800" dirty="0">
                <a:solidFill>
                  <a:schemeClr val="bg2"/>
                </a:solidFill>
              </a:rPr>
              <a:t>https://www.sciencedaily.com/releases/2011/08/110823180459.htm</a:t>
            </a:r>
          </a:p>
          <a:p>
            <a:r>
              <a:rPr lang="cs-CZ" sz="1800" dirty="0">
                <a:solidFill>
                  <a:schemeClr val="bg2"/>
                </a:solidFill>
              </a:rPr>
              <a:t>http://www.scientificamerican.com/article/are-we-any-closer-to-knowing-how-many-species-there-are-on-earth/</a:t>
            </a:r>
          </a:p>
          <a:p>
            <a:r>
              <a:rPr lang="cs-CZ" sz="1800" dirty="0" err="1">
                <a:solidFill>
                  <a:schemeClr val="bg2"/>
                </a:solidFill>
              </a:rPr>
              <a:t>Caley</a:t>
            </a:r>
            <a:r>
              <a:rPr lang="cs-CZ" sz="1800" dirty="0">
                <a:solidFill>
                  <a:schemeClr val="bg2"/>
                </a:solidFill>
              </a:rPr>
              <a:t> MJ, </a:t>
            </a:r>
            <a:r>
              <a:rPr lang="cs-CZ" sz="1800" dirty="0" err="1">
                <a:solidFill>
                  <a:schemeClr val="bg2"/>
                </a:solidFill>
              </a:rPr>
              <a:t>Fisher</a:t>
            </a:r>
            <a:r>
              <a:rPr lang="cs-CZ" sz="1800" dirty="0">
                <a:solidFill>
                  <a:schemeClr val="bg2"/>
                </a:solidFill>
              </a:rPr>
              <a:t> R, </a:t>
            </a:r>
            <a:r>
              <a:rPr lang="cs-CZ" sz="1800" dirty="0" err="1">
                <a:solidFill>
                  <a:schemeClr val="bg2"/>
                </a:solidFill>
              </a:rPr>
              <a:t>Mengersen</a:t>
            </a:r>
            <a:r>
              <a:rPr lang="cs-CZ" sz="1800" dirty="0">
                <a:solidFill>
                  <a:schemeClr val="bg2"/>
                </a:solidFill>
              </a:rPr>
              <a:t> K (2014) </a:t>
            </a:r>
            <a:r>
              <a:rPr lang="cs-CZ" sz="1800" dirty="0" err="1">
                <a:solidFill>
                  <a:schemeClr val="bg2"/>
                </a:solidFill>
              </a:rPr>
              <a:t>Global</a:t>
            </a:r>
            <a:r>
              <a:rPr lang="cs-CZ" sz="1800" dirty="0">
                <a:solidFill>
                  <a:schemeClr val="bg2"/>
                </a:solidFill>
              </a:rPr>
              <a:t> species </a:t>
            </a:r>
            <a:r>
              <a:rPr lang="cs-CZ" sz="1800" dirty="0" err="1">
                <a:solidFill>
                  <a:schemeClr val="bg2"/>
                </a:solidFill>
              </a:rPr>
              <a:t>richness</a:t>
            </a:r>
            <a:r>
              <a:rPr lang="cs-CZ" sz="1800" dirty="0">
                <a:solidFill>
                  <a:schemeClr val="bg2"/>
                </a:solidFill>
              </a:rPr>
              <a:t> </a:t>
            </a:r>
            <a:r>
              <a:rPr lang="cs-CZ" sz="1800" dirty="0" err="1">
                <a:solidFill>
                  <a:schemeClr val="bg2"/>
                </a:solidFill>
              </a:rPr>
              <a:t>estimates</a:t>
            </a:r>
            <a:r>
              <a:rPr lang="cs-CZ" sz="1800" dirty="0">
                <a:solidFill>
                  <a:schemeClr val="bg2"/>
                </a:solidFill>
              </a:rPr>
              <a:t> </a:t>
            </a:r>
            <a:r>
              <a:rPr lang="cs-CZ" sz="1800" dirty="0" err="1">
                <a:solidFill>
                  <a:schemeClr val="bg2"/>
                </a:solidFill>
              </a:rPr>
              <a:t>have</a:t>
            </a:r>
            <a:r>
              <a:rPr lang="cs-CZ" sz="1800" dirty="0">
                <a:solidFill>
                  <a:schemeClr val="bg2"/>
                </a:solidFill>
              </a:rPr>
              <a:t> not </a:t>
            </a:r>
            <a:r>
              <a:rPr lang="cs-CZ" sz="1800" dirty="0" err="1">
                <a:solidFill>
                  <a:schemeClr val="bg2"/>
                </a:solidFill>
              </a:rPr>
              <a:t>converged</a:t>
            </a:r>
            <a:r>
              <a:rPr lang="cs-CZ" sz="1800" dirty="0">
                <a:solidFill>
                  <a:schemeClr val="bg2"/>
                </a:solidFill>
              </a:rPr>
              <a:t>. </a:t>
            </a:r>
            <a:r>
              <a:rPr lang="cs-CZ" sz="1800" i="1" dirty="0" err="1">
                <a:solidFill>
                  <a:schemeClr val="bg2"/>
                </a:solidFill>
              </a:rPr>
              <a:t>Trends</a:t>
            </a:r>
            <a:r>
              <a:rPr lang="cs-CZ" sz="1800" i="1" dirty="0">
                <a:solidFill>
                  <a:schemeClr val="bg2"/>
                </a:solidFill>
              </a:rPr>
              <a:t> in </a:t>
            </a:r>
            <a:r>
              <a:rPr lang="cs-CZ" sz="1800" i="1" dirty="0" err="1">
                <a:solidFill>
                  <a:schemeClr val="bg2"/>
                </a:solidFill>
              </a:rPr>
              <a:t>Ecology</a:t>
            </a:r>
            <a:r>
              <a:rPr lang="cs-CZ" sz="1800" i="1" dirty="0">
                <a:solidFill>
                  <a:schemeClr val="bg2"/>
                </a:solidFill>
              </a:rPr>
              <a:t> </a:t>
            </a:r>
            <a:r>
              <a:rPr lang="en-US" sz="1800" i="1" dirty="0">
                <a:solidFill>
                  <a:schemeClr val="bg2"/>
                </a:solidFill>
              </a:rPr>
              <a:t>&amp; </a:t>
            </a:r>
            <a:r>
              <a:rPr lang="cs-CZ" sz="1800" i="1" dirty="0" err="1">
                <a:solidFill>
                  <a:schemeClr val="bg2"/>
                </a:solidFill>
              </a:rPr>
              <a:t>Evolution</a:t>
            </a:r>
            <a:r>
              <a:rPr lang="cs-CZ" sz="1800" dirty="0">
                <a:solidFill>
                  <a:schemeClr val="bg2"/>
                </a:solidFill>
              </a:rPr>
              <a:t>. 29 (4): 187-188. </a:t>
            </a:r>
            <a:r>
              <a:rPr lang="cs-CZ" sz="1800" dirty="0" err="1">
                <a:solidFill>
                  <a:schemeClr val="bg2"/>
                </a:solidFill>
              </a:rPr>
              <a:t>doi</a:t>
            </a:r>
            <a:r>
              <a:rPr lang="cs-CZ" sz="1800" dirty="0">
                <a:solidFill>
                  <a:schemeClr val="bg2"/>
                </a:solidFill>
              </a:rPr>
              <a:t>: 10.1016/j.tree.2014.02.002.</a:t>
            </a:r>
          </a:p>
        </p:txBody>
      </p:sp>
    </p:spTree>
  </p:cSld>
  <p:clrMapOvr>
    <a:masterClrMapping/>
  </p:clrMapOvr>
  <p:transition spd="med">
    <p:spli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1052736"/>
            <a:ext cx="7488832" cy="2800767"/>
          </a:xfrm>
          <a:prstGeom prst="rect">
            <a:avLst/>
          </a:prstGeom>
        </p:spPr>
        <p:txBody>
          <a:bodyPr wrap="square">
            <a:spAutoFit/>
          </a:bodyPr>
          <a:lstStyle/>
          <a:p>
            <a:r>
              <a:rPr lang="cs-CZ" b="1" dirty="0" smtClean="0">
                <a:solidFill>
                  <a:schemeClr val="bg2"/>
                </a:solidFill>
                <a:latin typeface="+mj-lt"/>
              </a:rPr>
              <a:t>Kontrolní otázky</a:t>
            </a:r>
          </a:p>
          <a:p>
            <a:endParaRPr lang="cs-CZ" b="1" dirty="0">
              <a:solidFill>
                <a:schemeClr val="bg2"/>
              </a:solidFill>
              <a:latin typeface="+mj-lt"/>
            </a:endParaRPr>
          </a:p>
          <a:p>
            <a:r>
              <a:rPr lang="cs-CZ" sz="1600" dirty="0" smtClean="0">
                <a:solidFill>
                  <a:schemeClr val="bg2"/>
                </a:solidFill>
                <a:latin typeface="+mj-lt"/>
              </a:rPr>
              <a:t>1/ Co znamená ochrana </a:t>
            </a:r>
            <a:r>
              <a:rPr lang="cs-CZ" sz="1600" i="1" dirty="0" smtClean="0">
                <a:solidFill>
                  <a:schemeClr val="bg2"/>
                </a:solidFill>
                <a:latin typeface="+mj-lt"/>
              </a:rPr>
              <a:t>in </a:t>
            </a:r>
            <a:r>
              <a:rPr lang="cs-CZ" sz="1600" i="1" dirty="0" err="1" smtClean="0">
                <a:solidFill>
                  <a:schemeClr val="bg2"/>
                </a:solidFill>
                <a:latin typeface="+mj-lt"/>
              </a:rPr>
              <a:t>situ</a:t>
            </a:r>
            <a:r>
              <a:rPr lang="cs-CZ" sz="1600" i="1" dirty="0" smtClean="0">
                <a:solidFill>
                  <a:schemeClr val="bg2"/>
                </a:solidFill>
                <a:latin typeface="+mj-lt"/>
              </a:rPr>
              <a:t> </a:t>
            </a:r>
            <a:r>
              <a:rPr lang="cs-CZ" sz="1600" dirty="0" smtClean="0">
                <a:solidFill>
                  <a:schemeClr val="bg2"/>
                </a:solidFill>
                <a:latin typeface="+mj-lt"/>
              </a:rPr>
              <a:t>a </a:t>
            </a:r>
            <a:r>
              <a:rPr lang="cs-CZ" sz="1600" i="1" dirty="0" smtClean="0">
                <a:solidFill>
                  <a:schemeClr val="bg2"/>
                </a:solidFill>
                <a:latin typeface="+mj-lt"/>
              </a:rPr>
              <a:t>ex </a:t>
            </a:r>
            <a:r>
              <a:rPr lang="cs-CZ" sz="1600" i="1" dirty="0" err="1" smtClean="0">
                <a:solidFill>
                  <a:schemeClr val="bg2"/>
                </a:solidFill>
                <a:latin typeface="+mj-lt"/>
              </a:rPr>
              <a:t>situ</a:t>
            </a:r>
            <a:r>
              <a:rPr lang="cs-CZ" sz="1600" dirty="0" smtClean="0">
                <a:solidFill>
                  <a:schemeClr val="bg2"/>
                </a:solidFill>
                <a:latin typeface="+mj-lt"/>
              </a:rPr>
              <a:t>?</a:t>
            </a:r>
          </a:p>
          <a:p>
            <a:r>
              <a:rPr lang="cs-CZ" sz="1600" dirty="0" smtClean="0">
                <a:solidFill>
                  <a:schemeClr val="bg2"/>
                </a:solidFill>
                <a:latin typeface="+mj-lt"/>
              </a:rPr>
              <a:t>2/ Co jsou to klíčové druhy, uveďte příklady</a:t>
            </a:r>
          </a:p>
          <a:p>
            <a:r>
              <a:rPr lang="cs-CZ" sz="1600" dirty="0" smtClean="0">
                <a:solidFill>
                  <a:schemeClr val="bg2"/>
                </a:solidFill>
                <a:latin typeface="+mj-lt"/>
              </a:rPr>
              <a:t>3/ Kdy může být druh ohrožen?</a:t>
            </a:r>
          </a:p>
          <a:p>
            <a:r>
              <a:rPr lang="cs-CZ" sz="1600" dirty="0" smtClean="0">
                <a:solidFill>
                  <a:schemeClr val="bg2"/>
                </a:solidFill>
                <a:latin typeface="+mj-lt"/>
              </a:rPr>
              <a:t>4/ Co je to endemit? Uveďte příklady ze světa a z ČR</a:t>
            </a:r>
          </a:p>
          <a:p>
            <a:r>
              <a:rPr lang="cs-CZ" sz="1600" dirty="0" smtClean="0">
                <a:solidFill>
                  <a:schemeClr val="bg2"/>
                </a:solidFill>
                <a:latin typeface="+mj-lt"/>
              </a:rPr>
              <a:t>5/ Co jsou to vlajkové druhy?</a:t>
            </a:r>
          </a:p>
          <a:p>
            <a:r>
              <a:rPr lang="cs-CZ" sz="1600" dirty="0" smtClean="0">
                <a:solidFill>
                  <a:schemeClr val="bg2"/>
                </a:solidFill>
                <a:latin typeface="+mj-lt"/>
              </a:rPr>
              <a:t>6/ Co jsou to deštníkové druhy?</a:t>
            </a:r>
          </a:p>
          <a:p>
            <a:r>
              <a:rPr lang="cs-CZ" sz="1600" dirty="0" smtClean="0">
                <a:solidFill>
                  <a:schemeClr val="bg2"/>
                </a:solidFill>
                <a:latin typeface="+mj-lt"/>
              </a:rPr>
              <a:t>7/ Uveďte příklady záchranných programů živočichů </a:t>
            </a:r>
            <a:r>
              <a:rPr lang="cs-CZ" sz="1600" smtClean="0">
                <a:solidFill>
                  <a:schemeClr val="bg2"/>
                </a:solidFill>
                <a:latin typeface="+mj-lt"/>
              </a:rPr>
              <a:t>a rostlin v </a:t>
            </a:r>
            <a:r>
              <a:rPr lang="cs-CZ" sz="1600" dirty="0" smtClean="0">
                <a:solidFill>
                  <a:schemeClr val="bg2"/>
                </a:solidFill>
                <a:latin typeface="+mj-lt"/>
              </a:rPr>
              <a:t>ČR</a:t>
            </a:r>
          </a:p>
          <a:p>
            <a:r>
              <a:rPr lang="cs-CZ" sz="1600" dirty="0" smtClean="0">
                <a:solidFill>
                  <a:schemeClr val="bg2"/>
                </a:solidFill>
                <a:latin typeface="+mj-lt"/>
              </a:rPr>
              <a:t> </a:t>
            </a:r>
            <a:endParaRPr lang="cs-CZ" sz="1600" dirty="0">
              <a:solidFill>
                <a:schemeClr val="bg2"/>
              </a:solidFill>
              <a:latin typeface="+mj-lt"/>
            </a:endParaRPr>
          </a:p>
        </p:txBody>
      </p:sp>
    </p:spTree>
    <p:extLst>
      <p:ext uri="{BB962C8B-B14F-4D97-AF65-F5344CB8AC3E}">
        <p14:creationId xmlns:p14="http://schemas.microsoft.com/office/powerpoint/2010/main" val="1535644192"/>
      </p:ext>
    </p:extLst>
  </p:cSld>
  <p:clrMapOvr>
    <a:masterClrMapping/>
  </p:clrMapOvr>
</p:sld>
</file>

<file path=ppt/theme/theme1.xml><?xml version="1.0" encoding="utf-8"?>
<a:theme xmlns:a="http://schemas.openxmlformats.org/drawingml/2006/main" name="Vzletný">
  <a:themeElements>
    <a:clrScheme name="Vzletný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Vzletný">
      <a:majorFont>
        <a:latin typeface="Arial"/>
        <a:ea typeface=""/>
        <a:cs typeface="Times New Roman"/>
      </a:majorFont>
      <a:minorFont>
        <a:latin typeface="Times New Roman"/>
        <a:ea typeface=""/>
        <a:cs typeface="Times New Roma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Vzletný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Vzletný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Vzletný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zletný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Vzletný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Designs\Vzletný.pot</Template>
  <TotalTime>3805</TotalTime>
  <Words>3515</Words>
  <Application>Microsoft Office PowerPoint</Application>
  <PresentationFormat>Předvádění na obrazovce (4:3)</PresentationFormat>
  <Paragraphs>299</Paragraphs>
  <Slides>93</Slides>
  <Notes>29</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93</vt:i4>
      </vt:variant>
    </vt:vector>
  </HeadingPairs>
  <TitlesOfParts>
    <vt:vector size="102" baseType="lpstr">
      <vt:lpstr>Arial</vt:lpstr>
      <vt:lpstr>Arial</vt:lpstr>
      <vt:lpstr>Arial Black</vt:lpstr>
      <vt:lpstr>Calibri</vt:lpstr>
      <vt:lpstr>MyriadPro-Bold</vt:lpstr>
      <vt:lpstr>MyriadPro-Regular</vt:lpstr>
      <vt:lpstr>Times New Roman</vt:lpstr>
      <vt:lpstr>Wingdings</vt:lpstr>
      <vt:lpstr>Vzletný</vt:lpstr>
      <vt:lpstr>OCHRANA BIODIVERZITY II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uzivatel</dc:creator>
  <cp:lastModifiedBy>uživatel</cp:lastModifiedBy>
  <cp:revision>227</cp:revision>
  <dcterms:created xsi:type="dcterms:W3CDTF">1601-01-01T00:00:00Z</dcterms:created>
  <dcterms:modified xsi:type="dcterms:W3CDTF">2019-08-14T10:22:07Z</dcterms:modified>
</cp:coreProperties>
</file>