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2"/>
  </p:notesMasterIdLst>
  <p:sldIdLst>
    <p:sldId id="287" r:id="rId2"/>
    <p:sldId id="316" r:id="rId3"/>
    <p:sldId id="315" r:id="rId4"/>
    <p:sldId id="257" r:id="rId5"/>
    <p:sldId id="311" r:id="rId6"/>
    <p:sldId id="317" r:id="rId7"/>
    <p:sldId id="318" r:id="rId8"/>
    <p:sldId id="320" r:id="rId9"/>
    <p:sldId id="321" r:id="rId10"/>
    <p:sldId id="322" r:id="rId11"/>
    <p:sldId id="323" r:id="rId12"/>
    <p:sldId id="312" r:id="rId13"/>
    <p:sldId id="264" r:id="rId14"/>
    <p:sldId id="265" r:id="rId15"/>
    <p:sldId id="305" r:id="rId16"/>
    <p:sldId id="299" r:id="rId17"/>
    <p:sldId id="302" r:id="rId18"/>
    <p:sldId id="294" r:id="rId19"/>
    <p:sldId id="291" r:id="rId20"/>
    <p:sldId id="286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FF0000"/>
    <a:srgbClr val="006600"/>
    <a:srgbClr val="FFCC00"/>
    <a:srgbClr val="FF3300"/>
    <a:srgbClr val="FF99CC"/>
    <a:srgbClr val="3399FF"/>
    <a:srgbClr val="33CC3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5E7A6A-3BCC-4CB7-9A48-155E36A13F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357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42BB-6F46-4397-B7CA-1FC048B5E2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5F15-1AF8-4D0F-8F6E-320F0C4393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65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0C6D-F9CB-4704-B897-DBC064D8E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3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2415-A20D-406A-A562-1585479B8E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95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8ABC-1514-4CB6-A513-633162600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1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C46D-E714-422F-94FA-AC576583C8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E738-01E1-4E5A-A28A-C081A33756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44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5A20-59EA-4FB9-B73E-0B9546A1D4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5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8D2F-3EE3-4DEF-AD84-299849015A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26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63F0-1FF1-4638-BC00-26A4F01E75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73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CECC0-0710-4456-BB1D-84093E70DC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38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4B71-23A4-475E-949B-D02E2F820A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50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F4B1-8E3A-4A21-97D7-FC8CD68B10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53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07DB3-73F2-455E-BCB8-5640B55F4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23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21F0-FCF6-472B-A2CC-24F089D97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58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50708D6-B950-4B12-9AB7-9B481B7A74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8"/>
          <a:stretch/>
        </p:blipFill>
        <p:spPr>
          <a:xfrm>
            <a:off x="-76199" y="-11698"/>
            <a:ext cx="9256712" cy="6869697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-96889" y="2060848"/>
            <a:ext cx="4762872" cy="232901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54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Causality</a:t>
            </a:r>
            <a: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in </a:t>
            </a:r>
            <a:r>
              <a:rPr lang="cs-CZ" sz="54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bad</a:t>
            </a:r>
            <a: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54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habits</a:t>
            </a:r>
            <a: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en-US" sz="5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869160"/>
            <a:ext cx="8964612" cy="1988840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endParaRPr lang="cs-CZ" b="1" dirty="0" smtClean="0"/>
          </a:p>
          <a:p>
            <a:pPr marL="0" indent="0" algn="r" eaLnBrk="1" hangingPunct="1"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Jakub Mikolášek</a:t>
            </a:r>
          </a:p>
          <a:p>
            <a:pPr marL="400050" lvl="1" indent="0" algn="r" eaLnBrk="1" hangingPunct="1">
              <a:buFontTx/>
              <a:buNone/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18.3.2013</a:t>
            </a:r>
            <a:r>
              <a:rPr lang="en-U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 </a:t>
            </a:r>
            <a:endParaRPr lang="cs-CZ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buFontTx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800000"/>
                </a:solidFill>
              </a:rPr>
              <a:t>Example </a:t>
            </a:r>
            <a:r>
              <a:rPr lang="cs-CZ" sz="4000" b="1" dirty="0">
                <a:solidFill>
                  <a:srgbClr val="800000"/>
                </a:solidFill>
              </a:rPr>
              <a:t/>
            </a:r>
            <a:br>
              <a:rPr lang="cs-CZ" sz="4000" b="1" dirty="0">
                <a:solidFill>
                  <a:srgbClr val="800000"/>
                </a:solidFill>
              </a:rPr>
            </a:b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80" name="Content Placeholder 1"/>
          <p:cNvSpPr>
            <a:spLocks noGrp="1"/>
          </p:cNvSpPr>
          <p:nvPr>
            <p:ph idx="1"/>
          </p:nvPr>
        </p:nvSpPr>
        <p:spPr>
          <a:xfrm>
            <a:off x="4224561" y="1124744"/>
            <a:ext cx="4919439" cy="5616624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40% of populace are smokers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24% of populace are drinkers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sz="2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67% of </a:t>
            </a:r>
            <a:r>
              <a:rPr lang="cs-CZ" sz="20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drinkers</a:t>
            </a: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</a:t>
            </a:r>
            <a:endParaRPr lang="cs-CZ" sz="20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32% </a:t>
            </a:r>
            <a:r>
              <a:rPr lang="cs-CZ" sz="20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abstinents</a:t>
            </a: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</a:t>
            </a:r>
            <a:endParaRPr lang="cs-CZ" sz="20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sz="20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sz="20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40% of </a:t>
            </a:r>
            <a:r>
              <a:rPr lang="cs-CZ" sz="20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smokers</a:t>
            </a:r>
            <a:r>
              <a:rPr lang="cs-CZ" sz="20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13% </a:t>
            </a:r>
            <a:r>
              <a:rPr lang="cs-CZ" sz="20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non-</a:t>
            </a:r>
            <a:r>
              <a:rPr lang="cs-CZ" sz="20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smokers</a:t>
            </a:r>
            <a:r>
              <a:rPr lang="cs-CZ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drink</a:t>
            </a:r>
            <a:endParaRPr lang="cs-CZ" sz="2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sz="2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Prob.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 drinker smoking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2.1x higher than of an abstinent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Prob.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 smoker drinking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3.0x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higher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than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 non-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smoker</a:t>
            </a:r>
            <a:endParaRPr lang="cs-CZ" sz="20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80528" y="980728"/>
            <a:ext cx="4405089" cy="3960440"/>
            <a:chOff x="-265137" y="836712"/>
            <a:chExt cx="6637337" cy="6096000"/>
          </a:xfrm>
        </p:grpSpPr>
        <p:pic>
          <p:nvPicPr>
            <p:cNvPr id="9445" name="Picture 2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137" y="836712"/>
              <a:ext cx="6637337" cy="60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8" name="Rectangle 237"/>
            <p:cNvSpPr/>
            <p:nvPr/>
          </p:nvSpPr>
          <p:spPr>
            <a:xfrm>
              <a:off x="3779912" y="3141638"/>
              <a:ext cx="2448272" cy="3745037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07504" y="4293096"/>
              <a:ext cx="6120680" cy="2593579"/>
            </a:xfrm>
            <a:prstGeom prst="rect">
              <a:avLst/>
            </a:prstGeom>
            <a:solidFill>
              <a:srgbClr val="FFC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1520" y="6093296"/>
            <a:ext cx="8712968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Outcome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of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this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Example</a:t>
            </a:r>
            <a:r>
              <a:rPr lang="cs-CZ" sz="2000" b="1" dirty="0" smtClean="0">
                <a:solidFill>
                  <a:schemeClr val="tx1"/>
                </a:solidFill>
              </a:rPr>
              <a:t>: </a:t>
            </a:r>
            <a:r>
              <a:rPr lang="cs-CZ" sz="2000" b="1" dirty="0" err="1" smtClean="0">
                <a:solidFill>
                  <a:schemeClr val="tx1"/>
                </a:solidFill>
              </a:rPr>
              <a:t>Chances</a:t>
            </a:r>
            <a:r>
              <a:rPr lang="cs-CZ" sz="2000" b="1" dirty="0" smtClean="0">
                <a:solidFill>
                  <a:schemeClr val="tx1"/>
                </a:solidFill>
              </a:rPr>
              <a:t> are </a:t>
            </a:r>
            <a:r>
              <a:rPr lang="cs-CZ" sz="2000" b="1" dirty="0" err="1" smtClean="0">
                <a:solidFill>
                  <a:schemeClr val="tx1"/>
                </a:solidFill>
              </a:rPr>
              <a:t>that</a:t>
            </a:r>
            <a:r>
              <a:rPr lang="cs-CZ" sz="2000" b="1" dirty="0" smtClean="0">
                <a:solidFill>
                  <a:schemeClr val="tx1"/>
                </a:solidFill>
              </a:rPr>
              <a:t> Smoking </a:t>
            </a:r>
            <a:r>
              <a:rPr lang="cs-CZ" sz="2000" b="1" dirty="0" err="1" smtClean="0">
                <a:solidFill>
                  <a:schemeClr val="tx1"/>
                </a:solidFill>
              </a:rPr>
              <a:t>is</a:t>
            </a:r>
            <a:r>
              <a:rPr lang="cs-CZ" sz="2000" b="1" dirty="0" smtClean="0">
                <a:solidFill>
                  <a:schemeClr val="tx1"/>
                </a:solidFill>
              </a:rPr>
              <a:t> a </a:t>
            </a:r>
            <a:r>
              <a:rPr lang="cs-CZ" sz="2000" b="1" dirty="0" err="1" smtClean="0">
                <a:solidFill>
                  <a:schemeClr val="tx1"/>
                </a:solidFill>
              </a:rPr>
              <a:t>stronger</a:t>
            </a:r>
            <a:r>
              <a:rPr lang="cs-CZ" sz="2000" b="1" dirty="0" smtClean="0">
                <a:solidFill>
                  <a:schemeClr val="tx1"/>
                </a:solidFill>
              </a:rPr>
              <a:t> driver </a:t>
            </a:r>
            <a:r>
              <a:rPr lang="cs-CZ" sz="2000" b="1" dirty="0" err="1" smtClean="0">
                <a:solidFill>
                  <a:schemeClr val="tx1"/>
                </a:solidFill>
              </a:rPr>
              <a:t>for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Drinking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than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Drinking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is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for</a:t>
            </a:r>
            <a:r>
              <a:rPr lang="cs-CZ" sz="2000" b="1" dirty="0" smtClean="0">
                <a:solidFill>
                  <a:schemeClr val="tx1"/>
                </a:solidFill>
              </a:rPr>
              <a:t> Smoking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44624"/>
            <a:ext cx="8219256" cy="1224136"/>
          </a:xfrm>
        </p:spPr>
        <p:txBody>
          <a:bodyPr/>
          <a:lstStyle/>
          <a:p>
            <a:pPr eaLnBrk="1" hangingPunct="1"/>
            <a:r>
              <a:rPr lang="cs-CZ" sz="4000" b="1" dirty="0" err="1" smtClean="0">
                <a:solidFill>
                  <a:srgbClr val="800000"/>
                </a:solidFill>
              </a:rPr>
              <a:t>Method</a:t>
            </a:r>
            <a:endParaRPr lang="cs-CZ" sz="4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600200"/>
                <a:ext cx="8964488" cy="52578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cs-CZ" sz="2800" b="1" dirty="0" smtClean="0">
                    <a:solidFill>
                      <a:srgbClr val="800000"/>
                    </a:solidFill>
                  </a:rPr>
                  <a:t>Logit model (binary logistic regression)</a:t>
                </a:r>
                <a:endParaRPr lang="cs-CZ" sz="2800" b="0" i="1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  <a:defRPr/>
                </a:pPr>
                <a:endParaRPr lang="cs-CZ" sz="2800" b="0" i="1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Cambria Math"/>
                  <a:ea typeface="Cambria Math"/>
                </a:endParaRPr>
              </a:p>
              <a:p>
                <a:pPr marL="0" indent="0" eaLnBrk="1" hangingPunct="1"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baseline="-2500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cs-CZ" sz="2800" b="0" i="1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800" b="0" i="1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800" b="0" i="1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cs-CZ" sz="2800" i="1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i="1" smtClean="0"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800" b="0" i="1" smtClean="0"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800" b="0" i="1">
                                  <a:effectLst>
                                    <a:glow rad="63500">
                                      <a:schemeClr val="accent3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cs-CZ" sz="2800" b="0" i="1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sz="280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Aft>
                    <a:spcPts val="600"/>
                  </a:spcAft>
                  <a:buNone/>
                  <a:defRPr/>
                </a:pP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Where </a:t>
                </a:r>
                <a:r>
                  <a:rPr lang="cs-CZ" sz="2400" b="1" i="1" dirty="0" smtClean="0">
                    <a:solidFill>
                      <a:srgbClr val="C0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t</a:t>
                </a:r>
                <a:r>
                  <a:rPr lang="cs-CZ" sz="2400" i="1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is a linear expression</a:t>
                </a:r>
              </a:p>
              <a:p>
                <a:pPr marL="0" indent="0" eaLnBrk="1" hangingPunct="1"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𝑡</m:t>
                    </m:r>
                    <m:r>
                      <a:rPr lang="cs-CZ" sz="2800" b="0" i="1" smtClean="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800" b="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800" b="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280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800" b="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800" b="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sz="280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800" b="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800" b="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cs-CZ" sz="280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800" b="0" i="1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...+</a:t>
                </a:r>
                <a:r>
                  <a:rPr lang="el-GR" sz="28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ε</a:t>
                </a:r>
                <a:endParaRPr lang="cs-CZ" sz="280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algn="ctr" eaLnBrk="1" hangingPunct="1">
                  <a:buNone/>
                  <a:defRPr/>
                </a:pPr>
                <a:endParaRPr lang="cs-CZ" sz="280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We are looking </a:t>
                </a: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for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predicted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probability </a:t>
                </a: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of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risky </a:t>
                </a: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drinking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𝝅</m:t>
                    </m:r>
                    <m:r>
                      <a:rPr lang="cs-CZ" sz="2400" b="1" i="1" baseline="-25000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𝒅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𝒙</m:t>
                    </m:r>
                    <m:r>
                      <a:rPr lang="cs-CZ" sz="2400" b="1" i="1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400" b="1" dirty="0" smtClean="0">
                    <a:solidFill>
                      <a:srgbClr val="C0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cs-CZ" sz="2400" b="1" dirty="0">
                    <a:solidFill>
                      <a:srgbClr val="C0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	</a:t>
                </a:r>
                <a:r>
                  <a:rPr lang="cs-CZ" sz="2400" b="1" dirty="0" smtClean="0">
                    <a:solidFill>
                      <a:srgbClr val="C0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		  	 </a:t>
                </a: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or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above-moderate smoking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𝝅</m:t>
                    </m:r>
                    <m:r>
                      <a:rPr lang="cs-CZ" sz="2400" b="1" i="1" baseline="-25000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𝒔</m:t>
                    </m:r>
                    <m:r>
                      <a:rPr lang="cs-CZ" sz="2400" b="1" i="1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a:rPr lang="cs-CZ" sz="2400" b="1" i="1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𝒙</m:t>
                    </m:r>
                    <m:r>
                      <a:rPr lang="cs-CZ" sz="2400" b="1" i="1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400" b="1" dirty="0">
                    <a:solidFill>
                      <a:srgbClr val="C0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endParaRPr lang="cs-CZ" sz="2400" b="1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given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set of socio-demographical characteristics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C0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cs-CZ" sz="240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. </a:t>
                </a:r>
                <a:endParaRPr lang="cs-CZ" sz="240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An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individual is treated as 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a </a:t>
                </a: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likely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abuser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/</a:t>
                </a:r>
                <a:r>
                  <a:rPr lang="cs-CZ" sz="240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smoker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cs-CZ" sz="240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𝝅</m:t>
                    </m:r>
                    <m:r>
                      <m:rPr>
                        <m:sty m:val="p"/>
                      </m:rPr>
                      <a:rPr lang="cs-CZ" sz="2400" b="0" i="0" baseline="-25000" smtClean="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i</m:t>
                    </m:r>
                    <m:r>
                      <a:rPr lang="cs-CZ" sz="240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(</m:t>
                    </m:r>
                    <m:r>
                      <a:rPr lang="cs-CZ" sz="240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𝒙</m:t>
                    </m:r>
                    <m:r>
                      <a:rPr lang="cs-CZ" sz="2400"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cs-CZ" sz="240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000" i="1" dirty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&gt;</a:t>
                </a:r>
                <a:r>
                  <a:rPr lang="cs-CZ" sz="2000" i="1" dirty="0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0,5</a:t>
                </a:r>
                <a:r>
                  <a:rPr lang="cs-CZ" sz="240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.</a:t>
                </a:r>
                <a:endParaRPr lang="cs-CZ" sz="240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Aft>
                    <a:spcPts val="600"/>
                  </a:spcAft>
                  <a:buNone/>
                  <a:defRPr/>
                </a:pPr>
                <a:endParaRPr lang="cs-CZ" sz="2800" b="1" dirty="0" smtClean="0"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600200"/>
                <a:ext cx="8964488" cy="5257800"/>
              </a:xfrm>
              <a:blipFill rotWithShape="1">
                <a:blip r:embed="rId2"/>
                <a:stretch>
                  <a:fillRect l="-1428" t="-11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38" y="2276872"/>
            <a:ext cx="38290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800000"/>
                </a:solidFill>
              </a:rPr>
              <a:t>Model</a:t>
            </a:r>
            <a:r>
              <a:rPr lang="cs-CZ" sz="4000" b="1" dirty="0">
                <a:solidFill>
                  <a:srgbClr val="800000"/>
                </a:solidFill>
              </a:rPr>
              <a:t/>
            </a:r>
            <a:br>
              <a:rPr lang="cs-CZ" sz="4000" b="1" dirty="0">
                <a:solidFill>
                  <a:srgbClr val="800000"/>
                </a:solidFill>
              </a:rPr>
            </a:br>
            <a:endParaRPr lang="en-US" sz="2800" dirty="0" smtClean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1276966"/>
                <a:ext cx="8964488" cy="525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FontTx/>
                  <a:buNone/>
                  <a:defRPr/>
                </a:pPr>
                <a:r>
                  <a:rPr lang="cs-CZ" sz="2800" b="1" kern="0" dirty="0" smtClean="0">
                    <a:solidFill>
                      <a:srgbClr val="800000"/>
                    </a:solidFill>
                  </a:rPr>
                  <a:t>We </a:t>
                </a:r>
                <a:r>
                  <a:rPr lang="cs-CZ" sz="2800" b="1" kern="0" dirty="0" err="1" smtClean="0">
                    <a:solidFill>
                      <a:srgbClr val="800000"/>
                    </a:solidFill>
                  </a:rPr>
                  <a:t>compare</a:t>
                </a:r>
                <a:r>
                  <a:rPr lang="cs-CZ" sz="2800" b="1" kern="0" dirty="0" smtClean="0">
                    <a:solidFill>
                      <a:srgbClr val="800000"/>
                    </a:solidFill>
                  </a:rPr>
                  <a:t> </a:t>
                </a:r>
                <a:r>
                  <a:rPr lang="cs-CZ" sz="2800" b="1" kern="0" dirty="0" err="1" smtClean="0">
                    <a:solidFill>
                      <a:srgbClr val="800000"/>
                    </a:solidFill>
                  </a:rPr>
                  <a:t>estimated</a:t>
                </a:r>
                <a:r>
                  <a:rPr lang="cs-CZ" sz="2800" b="1" kern="0" dirty="0" smtClean="0">
                    <a:solidFill>
                      <a:srgbClr val="800000"/>
                    </a:solidFill>
                  </a:rPr>
                  <a:t> </a:t>
                </a:r>
                <a:r>
                  <a:rPr lang="cs-CZ" sz="2800" b="1" kern="0" dirty="0" err="1" smtClean="0">
                    <a:solidFill>
                      <a:srgbClr val="800000"/>
                    </a:solidFill>
                  </a:rPr>
                  <a:t>coefficients</a:t>
                </a:r>
                <a:r>
                  <a:rPr lang="cs-CZ" sz="2800" b="1" kern="0" dirty="0" smtClean="0">
                    <a:solidFill>
                      <a:srgbClr val="800000"/>
                    </a:solidFill>
                  </a:rPr>
                  <a:t> in </a:t>
                </a:r>
                <a:r>
                  <a:rPr lang="cs-CZ" sz="2800" b="1" kern="0" dirty="0" err="1" smtClean="0">
                    <a:solidFill>
                      <a:srgbClr val="800000"/>
                    </a:solidFill>
                  </a:rPr>
                  <a:t>two</a:t>
                </a:r>
                <a:r>
                  <a:rPr lang="cs-CZ" sz="2800" b="1" kern="0" dirty="0" smtClean="0">
                    <a:solidFill>
                      <a:srgbClr val="800000"/>
                    </a:solidFill>
                  </a:rPr>
                  <a:t> </a:t>
                </a:r>
                <a:r>
                  <a:rPr lang="cs-CZ" sz="2800" b="1" kern="0" dirty="0" err="1" smtClean="0">
                    <a:solidFill>
                      <a:srgbClr val="800000"/>
                    </a:solidFill>
                  </a:rPr>
                  <a:t>regressions</a:t>
                </a:r>
                <a:endParaRPr lang="cs-CZ" sz="2800" i="1" kern="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Cambria Math"/>
                  <a:ea typeface="Cambria Math"/>
                </a:endParaRPr>
              </a:p>
              <a:p>
                <a:pPr marL="0" indent="0" eaLnBrk="1" hangingPunct="1">
                  <a:buFontTx/>
                  <a:buNone/>
                  <a:defRPr/>
                </a:pPr>
                <a:endParaRPr lang="cs-CZ" sz="2800" i="1" kern="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Cambria Math"/>
                  <a:ea typeface="Cambria Math"/>
                </a:endParaRPr>
              </a:p>
              <a:p>
                <a:pPr marL="0" indent="0" eaLnBrk="1" hangingPunct="1">
                  <a:lnSpc>
                    <a:spcPct val="150000"/>
                  </a:lnSpc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i="1" kern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kern="0" baseline="-2500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  <m:r>
                        <a:rPr lang="cs-CZ" sz="2800" i="1" kern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b="0" i="1" kern="0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+</m:t>
                      </m:r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sz="2800" b="0" i="1" kern="0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cs-CZ" sz="2800" b="0" i="1" kern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𝑠𝑚𝑜𝑘𝑒𝑟</m:t>
                      </m:r>
                      <m:r>
                        <m:rPr>
                          <m:nor/>
                        </m:rPr>
                        <a:rPr lang="cs-CZ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+</m:t>
                      </m:r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kern="0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+</m:t>
                      </m:r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cs-CZ" sz="2800" b="0" i="1" kern="0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...+</m:t>
                      </m:r>
                      <m:r>
                        <m:rPr>
                          <m:nor/>
                        </m:rPr>
                        <a:rPr lang="el-GR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ε</m:t>
                      </m:r>
                      <m:r>
                        <a:rPr lang="cs-CZ" sz="2800" b="0" i="1" kern="0" baseline="-25000" dirty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sz="2800" i="1" kern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800" kern="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lnSpc>
                    <a:spcPct val="150000"/>
                  </a:lnSpc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i="1" ker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kern="0" baseline="-2500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cs-CZ" sz="2800" i="1" ker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b="0" i="1" kern="0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+</m:t>
                      </m:r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sz="2800" b="0" i="1" kern="0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800" b="0" i="1" kern="0" smtClea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𝑑𝑟𝑖𝑛𝑘𝑒𝑟</m:t>
                      </m:r>
                      <m:r>
                        <m:rPr>
                          <m:nor/>
                        </m:rPr>
                        <a:rPr lang="cs-CZ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+</m:t>
                      </m:r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kern="0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+</m:t>
                      </m:r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cs-CZ" sz="2800" b="0" i="1" kern="0" smtClea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2800" i="1" kern="0">
                              <a:effectLst>
                                <a:glow rad="63500">
                                  <a:schemeClr val="accent3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...+</m:t>
                      </m:r>
                      <m:r>
                        <m:rPr>
                          <m:nor/>
                        </m:rPr>
                        <a:rPr lang="el-GR" sz="2800" kern="0" dirty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m:t>ε</m:t>
                      </m:r>
                      <m:r>
                        <a:rPr lang="cs-CZ" sz="2800" i="1" kern="0" baseline="-2500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cs-CZ" sz="2800" i="1" kern="0"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800" kern="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Aft>
                    <a:spcPts val="600"/>
                  </a:spcAft>
                  <a:buNone/>
                  <a:defRPr/>
                </a:pPr>
                <a:endParaRPr lang="cs-CZ" sz="2400" kern="0" dirty="0" smtClean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cs-CZ" sz="2400" kern="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If</a:t>
                </a:r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cs-CZ" sz="2400" b="0" i="1" kern="0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then</a:t>
                </a:r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smoking </a:t>
                </a:r>
                <a:r>
                  <a:rPr lang="cs-CZ" sz="2400" kern="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seems</a:t>
                </a:r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to </a:t>
                </a:r>
                <a:r>
                  <a:rPr lang="cs-CZ" sz="2400" kern="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be</a:t>
                </a:r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a </a:t>
                </a:r>
                <a:r>
                  <a:rPr lang="cs-CZ" sz="2400" kern="0" dirty="0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driver </a:t>
                </a:r>
                <a:r>
                  <a:rPr lang="cs-CZ" sz="2400" kern="0" dirty="0" err="1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of</a:t>
                </a:r>
                <a:r>
                  <a:rPr lang="cs-CZ" sz="2400" kern="0" dirty="0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 err="1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drinking</a:t>
                </a:r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.</a:t>
                </a:r>
                <a:endParaRPr lang="cs-CZ" sz="2400" kern="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cs-CZ" sz="2400" kern="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400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2400" kern="0" smtClea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kern="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400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2400" kern="0">
                            <a:effectLst>
                              <a:glow rad="635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cs-CZ" sz="2400" kern="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 err="1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then</a:t>
                </a:r>
                <a:r>
                  <a:rPr lang="cs-CZ" sz="2400" kern="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 err="1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drinking</a:t>
                </a:r>
                <a:r>
                  <a:rPr lang="cs-CZ" sz="2400" kern="0" dirty="0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 err="1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seems</a:t>
                </a:r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to </a:t>
                </a:r>
                <a:r>
                  <a:rPr lang="cs-CZ" sz="2400" kern="0" dirty="0" err="1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be</a:t>
                </a:r>
                <a:r>
                  <a:rPr lang="cs-CZ" sz="2400" kern="0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a </a:t>
                </a:r>
                <a:r>
                  <a:rPr lang="cs-CZ" sz="2400" kern="0" dirty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driver </a:t>
                </a:r>
                <a:r>
                  <a:rPr lang="cs-CZ" sz="2400" kern="0" dirty="0" err="1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of</a:t>
                </a:r>
                <a:r>
                  <a:rPr lang="cs-CZ" sz="2400" kern="0" dirty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cs-CZ" sz="2400" kern="0" dirty="0" smtClean="0">
                    <a:solidFill>
                      <a:srgbClr val="CC0000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smoking</a:t>
                </a:r>
                <a:r>
                  <a:rPr lang="cs-CZ" sz="2400" kern="0" dirty="0" smtClean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.</a:t>
                </a:r>
                <a:endParaRPr lang="cs-CZ" sz="2400" kern="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marL="0" indent="0" eaLnBrk="1" hangingPunct="1">
                  <a:spcAft>
                    <a:spcPts val="600"/>
                  </a:spcAft>
                  <a:buFontTx/>
                  <a:buNone/>
                  <a:defRPr/>
                </a:pPr>
                <a:endParaRPr lang="cs-CZ" sz="2800" b="1" kern="0" dirty="0" smtClean="0">
                  <a:solidFill>
                    <a:srgbClr val="C0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276966"/>
                <a:ext cx="8964488" cy="5257800"/>
              </a:xfrm>
              <a:prstGeom prst="rect">
                <a:avLst/>
              </a:prstGeom>
              <a:blipFill rotWithShape="0">
                <a:blip r:embed="rId2"/>
                <a:stretch>
                  <a:fillRect l="-1360" t="-11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1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800000"/>
                </a:solidFill>
              </a:rPr>
              <a:t>The Data </a:t>
            </a:r>
            <a:r>
              <a:rPr lang="cs-CZ" sz="4000" b="1" dirty="0" smtClean="0">
                <a:solidFill>
                  <a:srgbClr val="800000"/>
                </a:solidFill>
              </a:rPr>
              <a:t/>
            </a:r>
            <a:br>
              <a:rPr lang="cs-CZ" sz="4000" b="1" dirty="0" smtClean="0">
                <a:solidFill>
                  <a:srgbClr val="800000"/>
                </a:solidFill>
              </a:rPr>
            </a:br>
            <a:r>
              <a:rPr lang="cs-CZ" sz="28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National Institute of Public Health</a:t>
            </a:r>
            <a:r>
              <a:rPr lang="en-US" sz="28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</a:br>
            <a:endParaRPr lang="cs-CZ" sz="2800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964488" cy="5257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cs-CZ" sz="2800" b="1" dirty="0" smtClean="0">
              <a:solidFill>
                <a:srgbClr val="8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800" b="1" dirty="0" smtClean="0">
                <a:solidFill>
                  <a:srgbClr val="800000"/>
                </a:solidFill>
              </a:rPr>
              <a:t>Individual data </a:t>
            </a:r>
            <a:r>
              <a:rPr lang="cs-CZ" sz="2800" b="1" dirty="0">
                <a:solidFill>
                  <a:srgbClr val="800000"/>
                </a:solidFill>
              </a:rPr>
              <a:t>for </a:t>
            </a:r>
            <a:r>
              <a:rPr lang="cs-CZ" sz="2800" b="1" dirty="0" smtClean="0">
                <a:solidFill>
                  <a:srgbClr val="800000"/>
                </a:solidFill>
              </a:rPr>
              <a:t>2200</a:t>
            </a:r>
            <a:r>
              <a:rPr lang="cs-CZ" sz="2800" b="1" dirty="0">
                <a:solidFill>
                  <a:srgbClr val="800000"/>
                </a:solidFill>
              </a:rPr>
              <a:t>+ </a:t>
            </a:r>
            <a:r>
              <a:rPr lang="cs-CZ" sz="2800" b="1" dirty="0" smtClean="0">
                <a:solidFill>
                  <a:srgbClr val="800000"/>
                </a:solidFill>
              </a:rPr>
              <a:t>respondents, aged 18-39</a:t>
            </a:r>
            <a:endParaRPr lang="cs-CZ" sz="2800" b="1" dirty="0">
              <a:solidFill>
                <a:srgbClr val="800000"/>
              </a:solidFill>
            </a:endParaRPr>
          </a:p>
          <a:p>
            <a:pPr eaLnBrk="1" hangingPunct="1">
              <a:defRPr/>
            </a:pPr>
            <a:endParaRPr lang="cs-CZ" sz="12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Sample drawn to reflect key population statisctics (correspondingly distributed across sex, education and 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regions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).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do not miss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elderly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people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that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much, as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earlier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death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heavy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smokers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would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bias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such a sample.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Specifically targetted for alcohol, asking also on tobacco and other, illicit drugs.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Includes large set of behavioral and impact questions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Enables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direct assessment of abusive behavior -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have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on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frequency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„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getting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drunk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“ as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well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as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smoking,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including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number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cigarettes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smoked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per </a:t>
            </a:r>
            <a:r>
              <a:rPr lang="cs-CZ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day</a:t>
            </a:r>
            <a:r>
              <a:rPr lang="cs-CZ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endParaRPr lang="cs-CZ" sz="22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924944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pohlavi</a:t>
            </a:r>
            <a:r>
              <a:rPr lang="en-US" dirty="0"/>
              <a:t>,</a:t>
            </a:r>
          </a:p>
          <a:p>
            <a:r>
              <a:rPr lang="en-US" dirty="0"/>
              <a:t>– </a:t>
            </a:r>
            <a:r>
              <a:rPr lang="en-US" dirty="0" err="1"/>
              <a:t>vuk</a:t>
            </a:r>
            <a:r>
              <a:rPr lang="en-US" dirty="0"/>
              <a:t>,</a:t>
            </a:r>
          </a:p>
          <a:p>
            <a:r>
              <a:rPr lang="en-US" dirty="0"/>
              <a:t>– </a:t>
            </a:r>
            <a:r>
              <a:rPr lang="en-US" dirty="0" err="1"/>
              <a:t>stupeA</a:t>
            </a:r>
            <a:r>
              <a:rPr lang="en-US" dirty="0"/>
              <a:t> </a:t>
            </a:r>
            <a:r>
              <a:rPr lang="en-US" dirty="0" err="1"/>
              <a:t>vzdulani</a:t>
            </a:r>
            <a:r>
              <a:rPr lang="en-US" dirty="0"/>
              <a:t>, a</a:t>
            </a:r>
          </a:p>
          <a:p>
            <a:r>
              <a:rPr lang="pl-PL" dirty="0"/>
              <a:t>– kraj, v numI dotazan˘ Iije.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800000"/>
                </a:solidFill>
              </a:rPr>
              <a:t>Dependent Variable</a:t>
            </a:r>
            <a:br>
              <a:rPr lang="cs-CZ" b="1" dirty="0" smtClean="0">
                <a:solidFill>
                  <a:srgbClr val="800000"/>
                </a:solidFill>
              </a:rPr>
            </a:br>
            <a:r>
              <a:rPr lang="cs-CZ" sz="2800" dirty="0">
                <a:solidFill>
                  <a:srgbClr val="800000"/>
                </a:solidFill>
              </a:rPr>
              <a:t>„</a:t>
            </a:r>
            <a:r>
              <a:rPr lang="cs-CZ" sz="2800" dirty="0" err="1" smtClean="0">
                <a:solidFill>
                  <a:srgbClr val="800000"/>
                </a:solidFill>
              </a:rPr>
              <a:t>Abusers</a:t>
            </a:r>
            <a:r>
              <a:rPr lang="cs-CZ" sz="2800" dirty="0" smtClean="0">
                <a:solidFill>
                  <a:srgbClr val="800000"/>
                </a:solidFill>
              </a:rPr>
              <a:t>“ </a:t>
            </a:r>
            <a:r>
              <a:rPr lang="cs-CZ" sz="2800" dirty="0">
                <a:solidFill>
                  <a:srgbClr val="800000"/>
                </a:solidFill>
              </a:rPr>
              <a:t>definition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800" b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Heavy</a:t>
            </a:r>
            <a:r>
              <a:rPr lang="cs-CZ" sz="2800" b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800" b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Episodic</a:t>
            </a:r>
            <a:r>
              <a:rPr lang="cs-CZ" sz="2800" b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800" b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Drinking</a:t>
            </a:r>
            <a:endParaRPr lang="cs-CZ" sz="2800" b="1" dirty="0">
              <a:solidFill>
                <a:srgbClr val="8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eaLnBrk="1" hangingPunct="1">
              <a:buNone/>
            </a:pP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Drinking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more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than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5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during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one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ocassion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on a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monthly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higher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frewquency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(1drink = 0,05l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spirit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0,2l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wine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0,5l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beer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  <a:p>
            <a:pPr marL="0" indent="0" eaLnBrk="1" hangingPunct="1">
              <a:buNone/>
            </a:pPr>
            <a:endParaRPr lang="cs-CZ" sz="14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eaLnBrk="1" hangingPunct="1">
              <a:buNone/>
            </a:pPr>
            <a:r>
              <a:rPr lang="cs-CZ" sz="2800" b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Above-Moderate</a:t>
            </a:r>
            <a:r>
              <a:rPr lang="cs-CZ" sz="2800" b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Smoking</a:t>
            </a:r>
            <a:endParaRPr lang="cs-CZ" sz="2800" b="1" dirty="0">
              <a:solidFill>
                <a:srgbClr val="8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eaLnBrk="1" hangingPunct="1">
              <a:buNone/>
            </a:pP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Moderate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smoking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defined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as smoking 10-19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cigarettes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day</a:t>
            </a:r>
            <a:endParaRPr lang="cs-CZ" sz="20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eaLnBrk="1" hangingPunct="1">
              <a:buNone/>
            </a:pP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Heavy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smoking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means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smoking 20+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cigarettes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day</a:t>
            </a:r>
            <a:endParaRPr lang="cs-CZ" sz="20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eaLnBrk="1" hangingPunct="1">
              <a:buNone/>
            </a:pP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Our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definition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combines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these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two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using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10+</a:t>
            </a:r>
            <a:endParaRPr lang="en-US" sz="2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err="1" smtClean="0">
                <a:solidFill>
                  <a:srgbClr val="800000"/>
                </a:solidFill>
              </a:rPr>
              <a:t>Explanatory</a:t>
            </a:r>
            <a:r>
              <a:rPr lang="cs-CZ" sz="4000" b="1" dirty="0" smtClean="0">
                <a:solidFill>
                  <a:srgbClr val="800000"/>
                </a:solidFill>
              </a:rPr>
              <a:t> Variables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9767"/>
            <a:ext cx="8712707" cy="50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6" y="2591394"/>
            <a:ext cx="3667778" cy="165618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342" y="2591394"/>
            <a:ext cx="4046458" cy="1656184"/>
          </a:xfrm>
          <a:prstGeom prst="rect">
            <a:avLst/>
          </a:prstGeo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69" y="25532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800000"/>
                </a:solidFill>
              </a:rPr>
              <a:t>Key Statistics</a:t>
            </a:r>
            <a:endParaRPr lang="en-US" sz="3200" b="1" dirty="0" smtClean="0">
              <a:solidFill>
                <a:srgbClr val="8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499" y="4470764"/>
            <a:ext cx="3865784" cy="232358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653136"/>
            <a:ext cx="4599298" cy="20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cs-CZ" sz="2000" b="1" kern="0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2000" b="1" kern="0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b="1" kern="0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race</a:t>
            </a:r>
            <a:r>
              <a:rPr lang="cs-CZ" sz="2000" b="1" kern="0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b="1" kern="0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cs-CZ" sz="2000" b="1" kern="0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b="1" kern="0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going</a:t>
            </a:r>
            <a:r>
              <a:rPr lang="cs-CZ" sz="2000" b="1" kern="0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to </a:t>
            </a:r>
            <a:r>
              <a:rPr lang="cs-CZ" sz="2000" b="1" kern="0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</a:t>
            </a:r>
            <a:r>
              <a:rPr lang="cs-CZ" sz="2000" b="1" kern="0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b="1" kern="0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close</a:t>
            </a:r>
            <a:endParaRPr lang="cs-CZ" sz="2000" b="1" kern="0" dirty="0">
              <a:solidFill>
                <a:srgbClr val="8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>
              <a:lnSpc>
                <a:spcPct val="150000"/>
              </a:lnSpc>
            </a:pPr>
            <a:r>
              <a:rPr lang="cs-CZ" sz="18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Smokers</a:t>
            </a:r>
            <a:r>
              <a:rPr lang="cs-CZ" sz="18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drink 45,3/19,2 =  </a:t>
            </a:r>
            <a:r>
              <a:rPr lang="cs-CZ" sz="1800" b="1" kern="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2,36x more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cs-CZ" sz="18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Drinkers</a:t>
            </a:r>
            <a:r>
              <a:rPr lang="cs-CZ" sz="18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18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</a:t>
            </a:r>
            <a:r>
              <a:rPr lang="cs-CZ" sz="18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44,5/18,7= </a:t>
            </a:r>
            <a:r>
              <a:rPr lang="cs-CZ" sz="1800" b="1" kern="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2,38x more</a:t>
            </a:r>
          </a:p>
          <a:p>
            <a:pPr marL="0" indent="0" eaLnBrk="1" hangingPunct="1">
              <a:buNone/>
            </a:pP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But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need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to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account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other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determinants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to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see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1800" b="1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full </a:t>
            </a:r>
            <a:r>
              <a:rPr lang="cs-CZ" sz="1800" b="1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picture</a:t>
            </a:r>
            <a:endParaRPr lang="cs-CZ" sz="1800" b="1" kern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cs-CZ" sz="1800" b="1" kern="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>
              <a:lnSpc>
                <a:spcPct val="150000"/>
              </a:lnSpc>
            </a:pPr>
            <a:endParaRPr lang="cs-CZ" sz="1200" kern="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556792"/>
            <a:ext cx="4747463" cy="67310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6012160" y="4941168"/>
            <a:ext cx="0" cy="15841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Šipka doprava 18"/>
          <p:cNvSpPr/>
          <p:nvPr/>
        </p:nvSpPr>
        <p:spPr>
          <a:xfrm>
            <a:off x="6012160" y="4869160"/>
            <a:ext cx="1728192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2267744" y="3645024"/>
            <a:ext cx="136815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7524328" y="3212976"/>
            <a:ext cx="576064" cy="6990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9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3" y="343591"/>
            <a:ext cx="4270607" cy="6399081"/>
          </a:xfrm>
          <a:prstGeom prst="rect">
            <a:avLst/>
          </a:prstGeom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788024" y="44624"/>
            <a:ext cx="4392488" cy="1224136"/>
          </a:xfrm>
        </p:spPr>
        <p:txBody>
          <a:bodyPr/>
          <a:lstStyle/>
          <a:p>
            <a:pPr algn="l" eaLnBrk="1" hangingPunct="1"/>
            <a:r>
              <a:rPr lang="en-US" sz="3600" b="1" dirty="0" err="1" smtClean="0">
                <a:solidFill>
                  <a:srgbClr val="800000"/>
                </a:solidFill>
              </a:rPr>
              <a:t>Emipirical</a:t>
            </a:r>
            <a:r>
              <a:rPr lang="en-US" sz="3600" b="1" dirty="0" smtClean="0">
                <a:solidFill>
                  <a:srgbClr val="800000"/>
                </a:solidFill>
              </a:rPr>
              <a:t> analysis</a:t>
            </a:r>
            <a:endParaRPr lang="cs-CZ" sz="36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680052"/>
            <a:ext cx="2952328" cy="107202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9512" y="6339522"/>
            <a:ext cx="4300639" cy="41256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0" y="1628800"/>
            <a:ext cx="4211960" cy="52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Although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both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odds-ratios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are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highly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significant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within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their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regressions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their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difference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insignificant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(2,577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vs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2,610)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given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S.E.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at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any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reasonable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significance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level</a:t>
            </a:r>
            <a:r>
              <a:rPr lang="cs-CZ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2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63688" y="6339521"/>
            <a:ext cx="1296144" cy="216024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203848" y="6525344"/>
            <a:ext cx="1296144" cy="216024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4932040" y="4653136"/>
            <a:ext cx="4104456" cy="666876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>
                <a:solidFill>
                  <a:schemeClr val="tx1"/>
                </a:solidFill>
              </a:rPr>
              <a:t>Neither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side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wins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Conclusions</a:t>
            </a:r>
            <a:endParaRPr lang="en-US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400" dirty="0" smtClean="0">
              <a:cs typeface="Arial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400" dirty="0"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636514"/>
            <a:ext cx="896448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Data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prove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strong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positive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correlation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between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heavy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epozodic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drinking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above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modereate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smoking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Ceteris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paribus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look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at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drinking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-smoking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relation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shows</a:t>
            </a:r>
            <a:r>
              <a:rPr lang="cs-CZ" sz="2400" kern="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that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it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could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quite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transitive</a:t>
            </a:r>
            <a:endParaRPr lang="cs-CZ" sz="2400" kern="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>
              <a:spcAft>
                <a:spcPts val="1800"/>
              </a:spcAft>
              <a:defRPr/>
            </a:pP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Even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though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impact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individual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socio-economic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drivers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on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drinking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and smoking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can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very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different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resulting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drinking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 smoking and smoking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drinking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odds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ratios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show very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similar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magnitudes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.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The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causality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can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therefore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only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be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told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by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observing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individuals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‘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behavior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over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cs-CZ" sz="2400" kern="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time</a:t>
            </a:r>
            <a:r>
              <a:rPr lang="cs-CZ" sz="24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endParaRPr lang="cs-CZ" sz="2400" kern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ym typeface="Wingdings" panose="05000000000000000000" pitchFamily="2" charset="2"/>
            </a:endParaRP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endParaRPr lang="cs-CZ" sz="2400" kern="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cs-CZ" sz="2400" kern="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cs-CZ" sz="2400" kern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36613"/>
          </a:xfrm>
        </p:spPr>
        <p:txBody>
          <a:bodyPr/>
          <a:lstStyle/>
          <a:p>
            <a:pPr eaLnBrk="1" hangingPunct="1"/>
            <a:r>
              <a:rPr lang="cs-CZ" smtClean="0"/>
              <a:t>Literature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327525" cy="3600450"/>
          </a:xfrm>
        </p:spPr>
        <p:txBody>
          <a:bodyPr/>
          <a:lstStyle/>
          <a:p>
            <a:r>
              <a:rPr lang="cs-CZ" sz="1100" cap="all" dirty="0" smtClean="0"/>
              <a:t>C</a:t>
            </a:r>
            <a:r>
              <a:rPr lang="en-US" sz="1100" cap="all" dirty="0" err="1" smtClean="0"/>
              <a:t>zech</a:t>
            </a:r>
            <a:r>
              <a:rPr lang="en-US" sz="1100" cap="all" dirty="0" smtClean="0"/>
              <a:t> </a:t>
            </a:r>
            <a:r>
              <a:rPr lang="en-US" sz="1100" cap="all" dirty="0"/>
              <a:t>National Monitoring Centre for Drugs and Drug </a:t>
            </a:r>
            <a:r>
              <a:rPr lang="en-US" sz="1100" cap="all" dirty="0" smtClean="0"/>
              <a:t>Addiction</a:t>
            </a:r>
            <a:r>
              <a:rPr lang="cs-CZ" sz="1100" cap="all" dirty="0" smtClean="0"/>
              <a:t>, </a:t>
            </a:r>
            <a:r>
              <a:rPr lang="cs-CZ" sz="1100" i="1" dirty="0" smtClean="0"/>
              <a:t>Whole-population study on addictive substances, </a:t>
            </a:r>
            <a:r>
              <a:rPr lang="cs-CZ" sz="1100" dirty="0" smtClean="0"/>
              <a:t>Prague</a:t>
            </a:r>
            <a:r>
              <a:rPr lang="cs-CZ" sz="1100" i="1" cap="all" dirty="0" smtClean="0"/>
              <a:t>, </a:t>
            </a:r>
            <a:r>
              <a:rPr lang="cs-CZ" sz="1100" cap="all" dirty="0" smtClean="0"/>
              <a:t>2012</a:t>
            </a:r>
          </a:p>
          <a:p>
            <a:r>
              <a:rPr lang="cs-CZ" sz="1100" dirty="0" smtClean="0"/>
              <a:t>AMPHORA (Alcohol Public Health Research Alliance), 2012, </a:t>
            </a:r>
            <a:r>
              <a:rPr lang="cs-CZ" sz="1100" i="1" dirty="0" smtClean="0"/>
              <a:t>Socio-cultural, </a:t>
            </a:r>
            <a:r>
              <a:rPr lang="cs-CZ" sz="1100" i="1" dirty="0"/>
              <a:t>economiic &amp; </a:t>
            </a:r>
            <a:r>
              <a:rPr lang="cs-CZ" sz="1100" i="1" dirty="0" smtClean="0"/>
              <a:t>demographic determinants</a:t>
            </a:r>
            <a:r>
              <a:rPr lang="cs-CZ" sz="1100" i="1" dirty="0"/>
              <a:t> </a:t>
            </a:r>
            <a:r>
              <a:rPr lang="en-US" sz="1100" i="1" dirty="0" smtClean="0"/>
              <a:t>of </a:t>
            </a:r>
            <a:r>
              <a:rPr lang="cs-CZ" sz="1100" i="1" dirty="0" smtClean="0"/>
              <a:t>unplanned alcohol consumption </a:t>
            </a:r>
            <a:r>
              <a:rPr lang="en-US" sz="1100" i="1" dirty="0" smtClean="0"/>
              <a:t>changes</a:t>
            </a:r>
            <a:r>
              <a:rPr lang="cs-CZ" sz="1100" i="1" dirty="0" smtClean="0"/>
              <a:t> and preventive alcohol policies.</a:t>
            </a:r>
            <a:endParaRPr lang="cs-CZ" sz="1100" i="1" dirty="0"/>
          </a:p>
          <a:p>
            <a:pPr eaLnBrk="1" hangingPunct="1">
              <a:defRPr/>
            </a:pPr>
            <a:r>
              <a:rPr lang="en-US" sz="1100" dirty="0" smtClean="0"/>
              <a:t>ANDERSON, P., BAUMBERG, B., 2006 </a:t>
            </a:r>
            <a:r>
              <a:rPr lang="en-US" sz="1100" i="1" dirty="0" smtClean="0"/>
              <a:t>Alcohol in Europe. </a:t>
            </a:r>
            <a:r>
              <a:rPr lang="en-US" sz="1100" dirty="0" smtClean="0"/>
              <a:t>London: Institute of Alcohol Studies.</a:t>
            </a:r>
            <a:endParaRPr lang="cs-CZ" sz="1100" dirty="0" smtClean="0"/>
          </a:p>
          <a:p>
            <a:pPr eaLnBrk="1" hangingPunct="1">
              <a:defRPr/>
            </a:pPr>
            <a:r>
              <a:rPr lang="en-US" sz="1100" dirty="0" smtClean="0"/>
              <a:t>CBMA (Czech Beer and Malt Association), 2007, </a:t>
            </a:r>
            <a:r>
              <a:rPr lang="en-US" sz="1100" i="1" dirty="0" smtClean="0"/>
              <a:t>Report on the Czech Brewing and Malting Industries, </a:t>
            </a:r>
            <a:r>
              <a:rPr lang="en-US" sz="1100" dirty="0" err="1" smtClean="0"/>
              <a:t>Praha</a:t>
            </a:r>
            <a:r>
              <a:rPr lang="en-US" sz="1100" dirty="0" smtClean="0"/>
              <a:t>: Enigma s. r. o.</a:t>
            </a:r>
            <a:endParaRPr lang="cs-CZ" sz="1100" dirty="0" smtClean="0"/>
          </a:p>
          <a:p>
            <a:pPr eaLnBrk="1" hangingPunct="1">
              <a:defRPr/>
            </a:pPr>
            <a:r>
              <a:rPr lang="en-US" sz="1100" dirty="0" smtClean="0"/>
              <a:t>CSÉMY, L., SOVINOVÁ, H., 2003, </a:t>
            </a:r>
            <a:r>
              <a:rPr lang="en-US" sz="1100" i="1" dirty="0" err="1" smtClean="0"/>
              <a:t>Spotřeba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alkoholu</a:t>
            </a:r>
            <a:r>
              <a:rPr lang="en-US" sz="1100" i="1" dirty="0" smtClean="0"/>
              <a:t> v </a:t>
            </a:r>
            <a:r>
              <a:rPr lang="en-US" sz="1100" i="1" dirty="0" err="1" smtClean="0"/>
              <a:t>České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Republice</a:t>
            </a:r>
            <a:r>
              <a:rPr lang="en-US" sz="1100" i="1" dirty="0" smtClean="0"/>
              <a:t>, </a:t>
            </a:r>
            <a:r>
              <a:rPr lang="en-US" sz="1100" dirty="0" err="1" smtClean="0"/>
              <a:t>Praha</a:t>
            </a:r>
            <a:r>
              <a:rPr lang="en-US" sz="1100" dirty="0" smtClean="0"/>
              <a:t>: </a:t>
            </a:r>
            <a:r>
              <a:rPr lang="en-US" sz="1100" dirty="0" err="1" smtClean="0"/>
              <a:t>Státní</a:t>
            </a:r>
            <a:r>
              <a:rPr lang="en-US" sz="1100" dirty="0" smtClean="0"/>
              <a:t> </a:t>
            </a:r>
            <a:r>
              <a:rPr lang="en-US" sz="1100" dirty="0" err="1" smtClean="0"/>
              <a:t>zdravotní</a:t>
            </a:r>
            <a:r>
              <a:rPr lang="en-US" sz="1100" dirty="0" smtClean="0"/>
              <a:t> </a:t>
            </a:r>
            <a:r>
              <a:rPr lang="en-US" sz="1100" dirty="0" err="1" smtClean="0"/>
              <a:t>ústav</a:t>
            </a:r>
            <a:r>
              <a:rPr lang="en-US" sz="1100" dirty="0" smtClean="0"/>
              <a:t>.</a:t>
            </a:r>
            <a:endParaRPr lang="cs-CZ" sz="1100" dirty="0" smtClean="0"/>
          </a:p>
          <a:p>
            <a:pPr eaLnBrk="1" hangingPunct="1">
              <a:defRPr/>
            </a:pPr>
            <a:r>
              <a:rPr lang="en-US" sz="1100" dirty="0" smtClean="0"/>
              <a:t>ERNST&amp;YOUNG, 2006, </a:t>
            </a:r>
            <a:r>
              <a:rPr lang="en-US" sz="1100" i="1" dirty="0" smtClean="0"/>
              <a:t>The contribution made by beer to the </a:t>
            </a:r>
            <a:r>
              <a:rPr lang="en-US" sz="1100" i="1" dirty="0" err="1" smtClean="0"/>
              <a:t>Eropean</a:t>
            </a:r>
            <a:r>
              <a:rPr lang="en-US" sz="1100" i="1" dirty="0" smtClean="0"/>
              <a:t> economy, </a:t>
            </a:r>
            <a:r>
              <a:rPr lang="en-US" sz="1100" dirty="0" err="1" smtClean="0"/>
              <a:t>Amstergam</a:t>
            </a:r>
            <a:r>
              <a:rPr lang="en-US" sz="1100" dirty="0" smtClean="0"/>
              <a:t>: </a:t>
            </a:r>
            <a:r>
              <a:rPr lang="en-US" sz="1100" dirty="0" err="1" smtClean="0"/>
              <a:t>Ernst&amp;Young</a:t>
            </a:r>
            <a:r>
              <a:rPr lang="en-US" sz="1100" dirty="0" smtClean="0"/>
              <a:t> Netherlands.</a:t>
            </a:r>
            <a:endParaRPr lang="cs-CZ" sz="1100" dirty="0" smtClean="0"/>
          </a:p>
          <a:p>
            <a:pPr eaLnBrk="1" hangingPunct="1">
              <a:defRPr/>
            </a:pPr>
            <a:r>
              <a:rPr lang="cs-CZ" sz="1100" dirty="0" smtClean="0"/>
              <a:t>LINDSAY et al., 2009</a:t>
            </a:r>
            <a:r>
              <a:rPr lang="cs-CZ" sz="1100" i="1" dirty="0" smtClean="0"/>
              <a:t>, </a:t>
            </a:r>
            <a:r>
              <a:rPr lang="en-US" sz="1100" i="1" dirty="0"/>
              <a:t>What a great night’: The cultural</a:t>
            </a:r>
          </a:p>
          <a:p>
            <a:pPr eaLnBrk="1" hangingPunct="1">
              <a:defRPr/>
            </a:pPr>
            <a:r>
              <a:rPr lang="en-US" sz="1100" i="1" dirty="0" err="1"/>
              <a:t>rs</a:t>
            </a:r>
            <a:r>
              <a:rPr lang="en-US" sz="1100" i="1" dirty="0"/>
              <a:t> of drinking </a:t>
            </a:r>
            <a:r>
              <a:rPr lang="en-US" sz="1100" i="1" dirty="0" smtClean="0"/>
              <a:t>practices</a:t>
            </a:r>
            <a:r>
              <a:rPr lang="cs-CZ" sz="1100" i="1" dirty="0" smtClean="0"/>
              <a:t> </a:t>
            </a:r>
            <a:r>
              <a:rPr lang="en-US" sz="1100" i="1" dirty="0" smtClean="0"/>
              <a:t>among </a:t>
            </a:r>
            <a:r>
              <a:rPr lang="en-US" sz="1100" i="1" dirty="0"/>
              <a:t>14-24 year-old </a:t>
            </a:r>
            <a:r>
              <a:rPr lang="en-US" sz="1100" i="1" dirty="0" smtClean="0"/>
              <a:t>Australians</a:t>
            </a:r>
            <a:r>
              <a:rPr lang="cs-CZ" sz="1100" i="1" dirty="0" smtClean="0"/>
              <a:t>, </a:t>
            </a:r>
            <a:r>
              <a:rPr lang="en-US" sz="1100" dirty="0"/>
              <a:t>A </a:t>
            </a:r>
            <a:r>
              <a:rPr lang="en-US" sz="1100" dirty="0" err="1"/>
              <a:t>Monash</a:t>
            </a:r>
            <a:r>
              <a:rPr lang="en-US" sz="1100" dirty="0"/>
              <a:t> University and </a:t>
            </a:r>
            <a:r>
              <a:rPr lang="en-US" sz="1100" dirty="0" err="1"/>
              <a:t>Deakin</a:t>
            </a:r>
            <a:r>
              <a:rPr lang="en-US" sz="1100" dirty="0"/>
              <a:t> University </a:t>
            </a:r>
            <a:r>
              <a:rPr lang="en-US" sz="1100" dirty="0" smtClean="0"/>
              <a:t>Consortium</a:t>
            </a:r>
            <a:r>
              <a:rPr lang="cs-CZ" sz="1100" dirty="0" smtClean="0"/>
              <a:t>, Australia</a:t>
            </a:r>
            <a:endParaRPr lang="en-US" sz="1100" dirty="0"/>
          </a:p>
          <a:p>
            <a:pPr eaLnBrk="1" hangingPunct="1">
              <a:defRPr/>
            </a:pPr>
            <a:endParaRPr lang="cs-CZ" sz="1100" dirty="0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781300"/>
            <a:ext cx="4249737" cy="4076700"/>
          </a:xfrm>
        </p:spPr>
        <p:txBody>
          <a:bodyPr/>
          <a:lstStyle/>
          <a:p>
            <a:pPr eaLnBrk="1" hangingPunct="1"/>
            <a:r>
              <a:rPr lang="en-US" sz="1100" dirty="0" smtClean="0"/>
              <a:t>PŘIBYL, O., 2005, </a:t>
            </a:r>
            <a:r>
              <a:rPr lang="en-US" sz="1100" i="1" dirty="0" err="1" smtClean="0"/>
              <a:t>Mikroekonomická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analýza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spotřeby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alkoholu</a:t>
            </a:r>
            <a:r>
              <a:rPr lang="en-US" sz="1100" i="1" dirty="0" smtClean="0"/>
              <a:t> v ČR, </a:t>
            </a:r>
            <a:r>
              <a:rPr lang="en-US" sz="1100" dirty="0" err="1" smtClean="0"/>
              <a:t>Praha</a:t>
            </a:r>
            <a:r>
              <a:rPr lang="en-US" sz="1100" dirty="0" smtClean="0"/>
              <a:t>: Charles University in Prague, Faculty of Social Sciences – Institute of Economic Science.</a:t>
            </a:r>
            <a:endParaRPr lang="cs-CZ" sz="1100" dirty="0" smtClean="0"/>
          </a:p>
          <a:p>
            <a:pPr eaLnBrk="1" hangingPunct="1"/>
            <a:r>
              <a:rPr lang="en-US" sz="1100" dirty="0" smtClean="0"/>
              <a:t>PYŠNÝ, T., POŠVÁŘ, Z., GURSKÁ, S., 2007, </a:t>
            </a:r>
            <a:r>
              <a:rPr lang="en-US" sz="1100" i="1" dirty="0" smtClean="0"/>
              <a:t>Analysis of selected demand factors of wine market</a:t>
            </a:r>
            <a:r>
              <a:rPr lang="cs-CZ" sz="1100" i="1" dirty="0" smtClean="0"/>
              <a:t> </a:t>
            </a:r>
            <a:r>
              <a:rPr lang="en-US" sz="1100" i="1" dirty="0" smtClean="0"/>
              <a:t>of the Czech Republic</a:t>
            </a:r>
            <a:r>
              <a:rPr lang="en-US" sz="1100" dirty="0" smtClean="0"/>
              <a:t>, Brno: Mendel University of Agriculture and Forestry</a:t>
            </a:r>
            <a:endParaRPr lang="cs-CZ" sz="1100" dirty="0" smtClean="0"/>
          </a:p>
          <a:p>
            <a:pPr eaLnBrk="1" hangingPunct="1"/>
            <a:r>
              <a:rPr lang="en-US" sz="1100" dirty="0" smtClean="0"/>
              <a:t>RAJEEV K.G., MOREY, M.J., 1995 </a:t>
            </a:r>
            <a:r>
              <a:rPr lang="en-US" sz="1100" i="1" dirty="0" smtClean="0"/>
              <a:t>The Interdependence of Cigarette and Liquor Demand, </a:t>
            </a:r>
            <a:r>
              <a:rPr lang="en-US" sz="1100" dirty="0" smtClean="0"/>
              <a:t>Southern Economic Journal, Vol. 62,</a:t>
            </a:r>
            <a:endParaRPr lang="cs-CZ" sz="1100" dirty="0" smtClean="0"/>
          </a:p>
          <a:p>
            <a:pPr eaLnBrk="1" hangingPunct="1"/>
            <a:r>
              <a:rPr lang="cs-CZ" sz="1100" dirty="0" smtClean="0"/>
              <a:t>YAKOVLEV, E., 2011, </a:t>
            </a:r>
            <a:r>
              <a:rPr lang="en-US" sz="1100" i="1" dirty="0" smtClean="0"/>
              <a:t>Peers </a:t>
            </a:r>
            <a:r>
              <a:rPr lang="en-US" sz="1100" i="1" dirty="0"/>
              <a:t>and Alcohol: Evidence from </a:t>
            </a:r>
            <a:r>
              <a:rPr lang="en-US" sz="1100" i="1" dirty="0" smtClean="0"/>
              <a:t>Russia</a:t>
            </a:r>
            <a:r>
              <a:rPr lang="cs-CZ" sz="1100" i="1" dirty="0" smtClean="0"/>
              <a:t>, CERGE EI working paper</a:t>
            </a:r>
            <a:endParaRPr lang="cs-CZ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8"/>
          <a:stretch/>
        </p:blipFill>
        <p:spPr>
          <a:xfrm>
            <a:off x="-76199" y="-11698"/>
            <a:ext cx="9256712" cy="6869697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-96889" y="2060848"/>
            <a:ext cx="4762872" cy="232901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What came first?</a:t>
            </a:r>
            <a:endParaRPr lang="en-US" sz="5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6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68638"/>
            <a:ext cx="2585864" cy="38787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55475"/>
            <a:ext cx="3539832" cy="6941046"/>
          </a:xfrm>
          <a:prstGeom prst="rect">
            <a:avLst/>
          </a:prstGeom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Thank you for your attention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933825"/>
            <a:ext cx="5770563" cy="2192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Jakub Mikolášek</a:t>
            </a:r>
          </a:p>
          <a:p>
            <a:pPr eaLnBrk="1" hangingPunct="1">
              <a:buFontTx/>
              <a:buNone/>
            </a:pPr>
            <a:r>
              <a:rPr lang="cs-CZ" sz="2400" i="1" smtClean="0"/>
              <a:t>Jakub.mikolasek@gmail.com</a:t>
            </a:r>
          </a:p>
          <a:p>
            <a:pPr eaLnBrk="1" hangingPunct="1"/>
            <a:endParaRPr lang="cs-CZ" sz="2400" i="1" smtClean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750" y="3068638"/>
            <a:ext cx="822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>
                <a:solidFill>
                  <a:schemeClr val="tx2"/>
                </a:solidFill>
              </a:rPr>
              <a:t>Contacts: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384632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5" y="-243408"/>
            <a:ext cx="8994167" cy="68580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Drinking</a:t>
            </a:r>
            <a:b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cs-CZ" sz="5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cs-CZ" sz="5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cs-CZ" sz="5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cs-CZ" sz="5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			Or Smoking</a:t>
            </a:r>
            <a:endParaRPr lang="en-US" sz="5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4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Contents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79388" y="1700213"/>
            <a:ext cx="914514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sz="2800" b="1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2800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800" b="1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problem</a:t>
            </a:r>
            <a:r>
              <a:rPr lang="cs-CZ" sz="2800" i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	</a:t>
            </a:r>
            <a:r>
              <a:rPr lang="cs-CZ" sz="2400" b="1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Intertemporal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causality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not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observable</a:t>
            </a:r>
            <a:endParaRPr lang="cs-CZ" sz="2400" i="1" dirty="0">
              <a:solidFill>
                <a:srgbClr val="8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sz="2800" b="1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Motivation</a:t>
            </a:r>
            <a:r>
              <a:rPr lang="cs-CZ" sz="2800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	</a:t>
            </a:r>
            <a:r>
              <a:rPr lang="cs-CZ" sz="2400" b="1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How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to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trace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causality</a:t>
            </a:r>
            <a:r>
              <a:rPr lang="cs-CZ" sz="2400" i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intratemporarily</a:t>
            </a:r>
            <a:r>
              <a:rPr lang="cs-CZ" sz="2800" b="1" i="1" dirty="0" smtClean="0"/>
              <a:t>	</a:t>
            </a:r>
          </a:p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sz="2800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cs-CZ" sz="2800" b="1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Data	</a:t>
            </a:r>
            <a:r>
              <a:rPr lang="cs-CZ" sz="2400" i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By </a:t>
            </a:r>
            <a:r>
              <a:rPr lang="en-US" sz="2400" i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National Institute of Public Health</a:t>
            </a:r>
            <a:endParaRPr lang="cs-CZ" sz="2400" i="1" dirty="0">
              <a:solidFill>
                <a:srgbClr val="8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sz="2800" b="1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Key statistics	 </a:t>
            </a:r>
            <a:r>
              <a:rPr lang="cs-CZ" sz="2400" i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bit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of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numbers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before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start modelling</a:t>
            </a:r>
            <a:endParaRPr lang="cs-CZ" sz="2400" i="1" dirty="0">
              <a:solidFill>
                <a:srgbClr val="8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sz="2800" b="1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cs-CZ" sz="2800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800" b="1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model	 </a:t>
            </a:r>
            <a:r>
              <a:rPr lang="cs-CZ" sz="2800" i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binomial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logistic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regressions</a:t>
            </a:r>
            <a:endParaRPr lang="cs-CZ" sz="2800" i="1" dirty="0">
              <a:solidFill>
                <a:srgbClr val="8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Conclusion</a:t>
            </a:r>
            <a:r>
              <a:rPr lang="cs-CZ" sz="2800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cs-CZ" sz="2800" i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Any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2400" i="1" dirty="0" err="1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guesses</a:t>
            </a:r>
            <a:r>
              <a:rPr lang="cs-CZ" sz="2400" i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 err="1" smtClean="0">
                <a:solidFill>
                  <a:srgbClr val="800000"/>
                </a:solidFill>
              </a:rPr>
              <a:t>Motivation</a:t>
            </a:r>
            <a:r>
              <a:rPr lang="cs-CZ" sz="4000" b="1" dirty="0" smtClean="0">
                <a:solidFill>
                  <a:srgbClr val="800000"/>
                </a:solidFill>
              </a:rPr>
              <a:t> </a:t>
            </a:r>
            <a:r>
              <a:rPr lang="cs-CZ" sz="4000" b="1" dirty="0">
                <a:solidFill>
                  <a:srgbClr val="800000"/>
                </a:solidFill>
              </a:rPr>
              <a:t/>
            </a:r>
            <a:br>
              <a:rPr lang="cs-CZ" sz="4000" b="1" dirty="0">
                <a:solidFill>
                  <a:srgbClr val="800000"/>
                </a:solidFill>
              </a:rPr>
            </a:b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80" name="Content Placeholder 1"/>
          <p:cNvSpPr>
            <a:spLocks noGrp="1"/>
          </p:cNvSpPr>
          <p:nvPr>
            <p:ph idx="1"/>
          </p:nvPr>
        </p:nvSpPr>
        <p:spPr>
          <a:xfrm>
            <a:off x="6084168" y="3147474"/>
            <a:ext cx="3960440" cy="907752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cs-CZ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Populace</a:t>
            </a:r>
            <a:endParaRPr lang="cs-CZ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2" name="Smiley Face 81"/>
          <p:cNvSpPr/>
          <p:nvPr/>
        </p:nvSpPr>
        <p:spPr>
          <a:xfrm>
            <a:off x="323528" y="8367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Smiley Face 82"/>
          <p:cNvSpPr/>
          <p:nvPr/>
        </p:nvSpPr>
        <p:spPr>
          <a:xfrm>
            <a:off x="323528" y="14240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Smiley Face 83"/>
          <p:cNvSpPr/>
          <p:nvPr/>
        </p:nvSpPr>
        <p:spPr>
          <a:xfrm>
            <a:off x="323528" y="20098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Smiley Face 84"/>
          <p:cNvSpPr/>
          <p:nvPr/>
        </p:nvSpPr>
        <p:spPr>
          <a:xfrm>
            <a:off x="323528" y="25972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Smiley Face 85"/>
          <p:cNvSpPr/>
          <p:nvPr/>
        </p:nvSpPr>
        <p:spPr>
          <a:xfrm>
            <a:off x="323528" y="31830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Smiley Face 86"/>
          <p:cNvSpPr/>
          <p:nvPr/>
        </p:nvSpPr>
        <p:spPr>
          <a:xfrm>
            <a:off x="910903" y="8367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8" name="Smiley Face 87"/>
          <p:cNvSpPr/>
          <p:nvPr/>
        </p:nvSpPr>
        <p:spPr>
          <a:xfrm>
            <a:off x="910903" y="14240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9" name="Smiley Face 88"/>
          <p:cNvSpPr/>
          <p:nvPr/>
        </p:nvSpPr>
        <p:spPr>
          <a:xfrm>
            <a:off x="910903" y="20098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Smiley Face 89"/>
          <p:cNvSpPr/>
          <p:nvPr/>
        </p:nvSpPr>
        <p:spPr>
          <a:xfrm>
            <a:off x="910903" y="2589933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1" name="Smiley Face 90"/>
          <p:cNvSpPr/>
          <p:nvPr/>
        </p:nvSpPr>
        <p:spPr>
          <a:xfrm>
            <a:off x="910903" y="31830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2" name="Smiley Face 91"/>
          <p:cNvSpPr/>
          <p:nvPr/>
        </p:nvSpPr>
        <p:spPr>
          <a:xfrm>
            <a:off x="1496690" y="8367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3" name="Smiley Face 92"/>
          <p:cNvSpPr/>
          <p:nvPr/>
        </p:nvSpPr>
        <p:spPr>
          <a:xfrm>
            <a:off x="1496690" y="14240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4" name="Smiley Face 93"/>
          <p:cNvSpPr/>
          <p:nvPr/>
        </p:nvSpPr>
        <p:spPr>
          <a:xfrm>
            <a:off x="1496690" y="20098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5" name="Smiley Face 94"/>
          <p:cNvSpPr/>
          <p:nvPr/>
        </p:nvSpPr>
        <p:spPr>
          <a:xfrm>
            <a:off x="1496690" y="25972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6" name="Smiley Face 95"/>
          <p:cNvSpPr/>
          <p:nvPr/>
        </p:nvSpPr>
        <p:spPr>
          <a:xfrm>
            <a:off x="1496690" y="31830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7" name="Smiley Face 96"/>
          <p:cNvSpPr/>
          <p:nvPr/>
        </p:nvSpPr>
        <p:spPr>
          <a:xfrm>
            <a:off x="2084065" y="8367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8" name="Smiley Face 97"/>
          <p:cNvSpPr/>
          <p:nvPr/>
        </p:nvSpPr>
        <p:spPr>
          <a:xfrm>
            <a:off x="2084065" y="14240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9" name="Smiley Face 98"/>
          <p:cNvSpPr/>
          <p:nvPr/>
        </p:nvSpPr>
        <p:spPr>
          <a:xfrm>
            <a:off x="2084065" y="20098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Smiley Face 99"/>
          <p:cNvSpPr/>
          <p:nvPr/>
        </p:nvSpPr>
        <p:spPr>
          <a:xfrm>
            <a:off x="2084065" y="25972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1" name="Smiley Face 100"/>
          <p:cNvSpPr/>
          <p:nvPr/>
        </p:nvSpPr>
        <p:spPr>
          <a:xfrm>
            <a:off x="2084065" y="31830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" name="Smiley Face 101"/>
          <p:cNvSpPr/>
          <p:nvPr/>
        </p:nvSpPr>
        <p:spPr>
          <a:xfrm>
            <a:off x="2669853" y="836712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" name="Smiley Face 102"/>
          <p:cNvSpPr/>
          <p:nvPr/>
        </p:nvSpPr>
        <p:spPr>
          <a:xfrm>
            <a:off x="2669853" y="1424087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" name="Smiley Face 103"/>
          <p:cNvSpPr/>
          <p:nvPr/>
        </p:nvSpPr>
        <p:spPr>
          <a:xfrm>
            <a:off x="2669853" y="2009875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" name="Smiley Face 104"/>
          <p:cNvSpPr/>
          <p:nvPr/>
        </p:nvSpPr>
        <p:spPr>
          <a:xfrm>
            <a:off x="2669853" y="2597250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6" name="Smiley Face 105"/>
          <p:cNvSpPr/>
          <p:nvPr/>
        </p:nvSpPr>
        <p:spPr>
          <a:xfrm>
            <a:off x="2669853" y="3183037"/>
            <a:ext cx="433387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Smiley Face 106"/>
          <p:cNvSpPr/>
          <p:nvPr/>
        </p:nvSpPr>
        <p:spPr>
          <a:xfrm>
            <a:off x="3257228" y="8367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Smiley Face 107"/>
          <p:cNvSpPr/>
          <p:nvPr/>
        </p:nvSpPr>
        <p:spPr>
          <a:xfrm>
            <a:off x="3257228" y="14240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9" name="Smiley Face 108"/>
          <p:cNvSpPr/>
          <p:nvPr/>
        </p:nvSpPr>
        <p:spPr>
          <a:xfrm>
            <a:off x="3257228" y="20098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0" name="Smiley Face 109"/>
          <p:cNvSpPr/>
          <p:nvPr/>
        </p:nvSpPr>
        <p:spPr>
          <a:xfrm>
            <a:off x="3257228" y="25972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" name="Smiley Face 110"/>
          <p:cNvSpPr/>
          <p:nvPr/>
        </p:nvSpPr>
        <p:spPr>
          <a:xfrm>
            <a:off x="3257228" y="31830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" name="Smiley Face 111"/>
          <p:cNvSpPr/>
          <p:nvPr/>
        </p:nvSpPr>
        <p:spPr>
          <a:xfrm>
            <a:off x="3844603" y="8367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3" name="Smiley Face 112"/>
          <p:cNvSpPr/>
          <p:nvPr/>
        </p:nvSpPr>
        <p:spPr>
          <a:xfrm>
            <a:off x="3844603" y="14240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4" name="Smiley Face 113"/>
          <p:cNvSpPr/>
          <p:nvPr/>
        </p:nvSpPr>
        <p:spPr>
          <a:xfrm>
            <a:off x="3844603" y="20098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5" name="Smiley Face 114"/>
          <p:cNvSpPr/>
          <p:nvPr/>
        </p:nvSpPr>
        <p:spPr>
          <a:xfrm>
            <a:off x="3844603" y="25972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6" name="Smiley Face 115"/>
          <p:cNvSpPr/>
          <p:nvPr/>
        </p:nvSpPr>
        <p:spPr>
          <a:xfrm>
            <a:off x="3844603" y="31830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7" name="Smiley Face 116"/>
          <p:cNvSpPr/>
          <p:nvPr/>
        </p:nvSpPr>
        <p:spPr>
          <a:xfrm>
            <a:off x="4430390" y="8367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8" name="Smiley Face 117"/>
          <p:cNvSpPr/>
          <p:nvPr/>
        </p:nvSpPr>
        <p:spPr>
          <a:xfrm>
            <a:off x="4430390" y="14240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9" name="Smiley Face 118"/>
          <p:cNvSpPr/>
          <p:nvPr/>
        </p:nvSpPr>
        <p:spPr>
          <a:xfrm>
            <a:off x="4430390" y="20098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0" name="Smiley Face 119"/>
          <p:cNvSpPr/>
          <p:nvPr/>
        </p:nvSpPr>
        <p:spPr>
          <a:xfrm>
            <a:off x="4430390" y="25972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1" name="Smiley Face 120"/>
          <p:cNvSpPr/>
          <p:nvPr/>
        </p:nvSpPr>
        <p:spPr>
          <a:xfrm>
            <a:off x="4430390" y="31830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" name="Smiley Face 121"/>
          <p:cNvSpPr/>
          <p:nvPr/>
        </p:nvSpPr>
        <p:spPr>
          <a:xfrm>
            <a:off x="5017765" y="8367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3" name="Smiley Face 122"/>
          <p:cNvSpPr/>
          <p:nvPr/>
        </p:nvSpPr>
        <p:spPr>
          <a:xfrm>
            <a:off x="5017765" y="14240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4" name="Smiley Face 123"/>
          <p:cNvSpPr/>
          <p:nvPr/>
        </p:nvSpPr>
        <p:spPr>
          <a:xfrm>
            <a:off x="5017765" y="20098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5" name="Smiley Face 124"/>
          <p:cNvSpPr/>
          <p:nvPr/>
        </p:nvSpPr>
        <p:spPr>
          <a:xfrm>
            <a:off x="5017765" y="25972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6" name="Smiley Face 125"/>
          <p:cNvSpPr/>
          <p:nvPr/>
        </p:nvSpPr>
        <p:spPr>
          <a:xfrm>
            <a:off x="5017765" y="31830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7" name="Smiley Face 126"/>
          <p:cNvSpPr/>
          <p:nvPr/>
        </p:nvSpPr>
        <p:spPr>
          <a:xfrm>
            <a:off x="5603553" y="836712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Smiley Face 127"/>
          <p:cNvSpPr/>
          <p:nvPr/>
        </p:nvSpPr>
        <p:spPr>
          <a:xfrm>
            <a:off x="5603553" y="1424087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Smiley Face 128"/>
          <p:cNvSpPr/>
          <p:nvPr/>
        </p:nvSpPr>
        <p:spPr>
          <a:xfrm>
            <a:off x="5603553" y="2009875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0" name="Smiley Face 129"/>
          <p:cNvSpPr/>
          <p:nvPr/>
        </p:nvSpPr>
        <p:spPr>
          <a:xfrm>
            <a:off x="5603553" y="2597250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1" name="Smiley Face 130"/>
          <p:cNvSpPr/>
          <p:nvPr/>
        </p:nvSpPr>
        <p:spPr>
          <a:xfrm>
            <a:off x="5603553" y="3183037"/>
            <a:ext cx="433387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2" name="Smiley Face 131"/>
          <p:cNvSpPr/>
          <p:nvPr/>
        </p:nvSpPr>
        <p:spPr>
          <a:xfrm>
            <a:off x="323528" y="37704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3" name="Smiley Face 132"/>
          <p:cNvSpPr/>
          <p:nvPr/>
        </p:nvSpPr>
        <p:spPr>
          <a:xfrm>
            <a:off x="323528" y="43577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4" name="Smiley Face 133"/>
          <p:cNvSpPr/>
          <p:nvPr/>
        </p:nvSpPr>
        <p:spPr>
          <a:xfrm>
            <a:off x="323528" y="49435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5" name="Smiley Face 134"/>
          <p:cNvSpPr/>
          <p:nvPr/>
        </p:nvSpPr>
        <p:spPr>
          <a:xfrm>
            <a:off x="323528" y="55309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6" name="Smiley Face 135"/>
          <p:cNvSpPr/>
          <p:nvPr/>
        </p:nvSpPr>
        <p:spPr>
          <a:xfrm>
            <a:off x="323528" y="61167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7" name="Smiley Face 136"/>
          <p:cNvSpPr/>
          <p:nvPr/>
        </p:nvSpPr>
        <p:spPr>
          <a:xfrm>
            <a:off x="910903" y="37704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" name="Smiley Face 137"/>
          <p:cNvSpPr/>
          <p:nvPr/>
        </p:nvSpPr>
        <p:spPr>
          <a:xfrm>
            <a:off x="910903" y="43577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Smiley Face 138"/>
          <p:cNvSpPr/>
          <p:nvPr/>
        </p:nvSpPr>
        <p:spPr>
          <a:xfrm>
            <a:off x="910903" y="49435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0" name="Smiley Face 139"/>
          <p:cNvSpPr/>
          <p:nvPr/>
        </p:nvSpPr>
        <p:spPr>
          <a:xfrm>
            <a:off x="910903" y="55309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1" name="Smiley Face 140"/>
          <p:cNvSpPr/>
          <p:nvPr/>
        </p:nvSpPr>
        <p:spPr>
          <a:xfrm>
            <a:off x="910903" y="61167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2" name="Smiley Face 141"/>
          <p:cNvSpPr/>
          <p:nvPr/>
        </p:nvSpPr>
        <p:spPr>
          <a:xfrm>
            <a:off x="1496690" y="37704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3" name="Smiley Face 142"/>
          <p:cNvSpPr/>
          <p:nvPr/>
        </p:nvSpPr>
        <p:spPr>
          <a:xfrm>
            <a:off x="1496690" y="43577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4" name="Smiley Face 143"/>
          <p:cNvSpPr/>
          <p:nvPr/>
        </p:nvSpPr>
        <p:spPr>
          <a:xfrm>
            <a:off x="1496690" y="49435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5" name="Smiley Face 144"/>
          <p:cNvSpPr/>
          <p:nvPr/>
        </p:nvSpPr>
        <p:spPr>
          <a:xfrm>
            <a:off x="1496690" y="55309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Smiley Face 145"/>
          <p:cNvSpPr/>
          <p:nvPr/>
        </p:nvSpPr>
        <p:spPr>
          <a:xfrm>
            <a:off x="1496690" y="61167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7" name="Smiley Face 146"/>
          <p:cNvSpPr/>
          <p:nvPr/>
        </p:nvSpPr>
        <p:spPr>
          <a:xfrm>
            <a:off x="2084065" y="37704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8" name="Smiley Face 147"/>
          <p:cNvSpPr/>
          <p:nvPr/>
        </p:nvSpPr>
        <p:spPr>
          <a:xfrm>
            <a:off x="2084065" y="43577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Smiley Face 148"/>
          <p:cNvSpPr/>
          <p:nvPr/>
        </p:nvSpPr>
        <p:spPr>
          <a:xfrm>
            <a:off x="2084065" y="49435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0" name="Smiley Face 149"/>
          <p:cNvSpPr/>
          <p:nvPr/>
        </p:nvSpPr>
        <p:spPr>
          <a:xfrm>
            <a:off x="2084065" y="55309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1" name="Smiley Face 150"/>
          <p:cNvSpPr/>
          <p:nvPr/>
        </p:nvSpPr>
        <p:spPr>
          <a:xfrm>
            <a:off x="2084065" y="61167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2" name="Smiley Face 151"/>
          <p:cNvSpPr/>
          <p:nvPr/>
        </p:nvSpPr>
        <p:spPr>
          <a:xfrm>
            <a:off x="2669853" y="3770412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3" name="Smiley Face 152"/>
          <p:cNvSpPr/>
          <p:nvPr/>
        </p:nvSpPr>
        <p:spPr>
          <a:xfrm>
            <a:off x="2669853" y="4357787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4" name="Smiley Face 153"/>
          <p:cNvSpPr/>
          <p:nvPr/>
        </p:nvSpPr>
        <p:spPr>
          <a:xfrm>
            <a:off x="2669853" y="4943575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5" name="Smiley Face 154"/>
          <p:cNvSpPr/>
          <p:nvPr/>
        </p:nvSpPr>
        <p:spPr>
          <a:xfrm>
            <a:off x="2669853" y="5530950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6" name="Smiley Face 155"/>
          <p:cNvSpPr/>
          <p:nvPr/>
        </p:nvSpPr>
        <p:spPr>
          <a:xfrm>
            <a:off x="2669853" y="6116737"/>
            <a:ext cx="433387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7" name="Smiley Face 156"/>
          <p:cNvSpPr/>
          <p:nvPr/>
        </p:nvSpPr>
        <p:spPr>
          <a:xfrm>
            <a:off x="3257228" y="37704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8" name="Smiley Face 157"/>
          <p:cNvSpPr/>
          <p:nvPr/>
        </p:nvSpPr>
        <p:spPr>
          <a:xfrm>
            <a:off x="3257228" y="43577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9" name="Smiley Face 158"/>
          <p:cNvSpPr/>
          <p:nvPr/>
        </p:nvSpPr>
        <p:spPr>
          <a:xfrm>
            <a:off x="3257228" y="49435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0" name="Smiley Face 159"/>
          <p:cNvSpPr/>
          <p:nvPr/>
        </p:nvSpPr>
        <p:spPr>
          <a:xfrm>
            <a:off x="3257228" y="55309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1" name="Smiley Face 160"/>
          <p:cNvSpPr/>
          <p:nvPr/>
        </p:nvSpPr>
        <p:spPr>
          <a:xfrm>
            <a:off x="3257228" y="61167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2" name="Smiley Face 161"/>
          <p:cNvSpPr/>
          <p:nvPr/>
        </p:nvSpPr>
        <p:spPr>
          <a:xfrm>
            <a:off x="3844603" y="37704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3" name="Smiley Face 162"/>
          <p:cNvSpPr/>
          <p:nvPr/>
        </p:nvSpPr>
        <p:spPr>
          <a:xfrm>
            <a:off x="3844603" y="43577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4" name="Smiley Face 163"/>
          <p:cNvSpPr/>
          <p:nvPr/>
        </p:nvSpPr>
        <p:spPr>
          <a:xfrm>
            <a:off x="3844603" y="49435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5" name="Smiley Face 164"/>
          <p:cNvSpPr/>
          <p:nvPr/>
        </p:nvSpPr>
        <p:spPr>
          <a:xfrm>
            <a:off x="3844603" y="55309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6" name="Smiley Face 165"/>
          <p:cNvSpPr/>
          <p:nvPr/>
        </p:nvSpPr>
        <p:spPr>
          <a:xfrm>
            <a:off x="3844603" y="61167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7" name="Smiley Face 166"/>
          <p:cNvSpPr/>
          <p:nvPr/>
        </p:nvSpPr>
        <p:spPr>
          <a:xfrm>
            <a:off x="4430390" y="37704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8" name="Smiley Face 167"/>
          <p:cNvSpPr/>
          <p:nvPr/>
        </p:nvSpPr>
        <p:spPr>
          <a:xfrm>
            <a:off x="4430390" y="43577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9" name="Smiley Face 168"/>
          <p:cNvSpPr/>
          <p:nvPr/>
        </p:nvSpPr>
        <p:spPr>
          <a:xfrm>
            <a:off x="4430390" y="49435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0" name="Smiley Face 169"/>
          <p:cNvSpPr/>
          <p:nvPr/>
        </p:nvSpPr>
        <p:spPr>
          <a:xfrm>
            <a:off x="4430390" y="55309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1" name="Smiley Face 170"/>
          <p:cNvSpPr/>
          <p:nvPr/>
        </p:nvSpPr>
        <p:spPr>
          <a:xfrm>
            <a:off x="4430390" y="61167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2" name="Smiley Face 171"/>
          <p:cNvSpPr/>
          <p:nvPr/>
        </p:nvSpPr>
        <p:spPr>
          <a:xfrm>
            <a:off x="5017765" y="3770412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3" name="Smiley Face 172"/>
          <p:cNvSpPr/>
          <p:nvPr/>
        </p:nvSpPr>
        <p:spPr>
          <a:xfrm>
            <a:off x="5017765" y="4357787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4" name="Smiley Face 173"/>
          <p:cNvSpPr/>
          <p:nvPr/>
        </p:nvSpPr>
        <p:spPr>
          <a:xfrm>
            <a:off x="5017765" y="4943575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5" name="Smiley Face 174"/>
          <p:cNvSpPr/>
          <p:nvPr/>
        </p:nvSpPr>
        <p:spPr>
          <a:xfrm>
            <a:off x="5017765" y="5530950"/>
            <a:ext cx="431800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Smiley Face 175"/>
          <p:cNvSpPr/>
          <p:nvPr/>
        </p:nvSpPr>
        <p:spPr>
          <a:xfrm>
            <a:off x="5017765" y="6116737"/>
            <a:ext cx="431800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7" name="Smiley Face 176"/>
          <p:cNvSpPr/>
          <p:nvPr/>
        </p:nvSpPr>
        <p:spPr>
          <a:xfrm>
            <a:off x="5603553" y="3770412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8" name="Smiley Face 177"/>
          <p:cNvSpPr/>
          <p:nvPr/>
        </p:nvSpPr>
        <p:spPr>
          <a:xfrm>
            <a:off x="5603553" y="4357787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9" name="Smiley Face 178"/>
          <p:cNvSpPr/>
          <p:nvPr/>
        </p:nvSpPr>
        <p:spPr>
          <a:xfrm>
            <a:off x="5603553" y="4943575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0" name="Smiley Face 179"/>
          <p:cNvSpPr/>
          <p:nvPr/>
        </p:nvSpPr>
        <p:spPr>
          <a:xfrm>
            <a:off x="5603553" y="5530950"/>
            <a:ext cx="433387" cy="4318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1" name="Smiley Face 180"/>
          <p:cNvSpPr/>
          <p:nvPr/>
        </p:nvSpPr>
        <p:spPr>
          <a:xfrm>
            <a:off x="5603553" y="6116737"/>
            <a:ext cx="433387" cy="43338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0800000">
            <a:off x="6156176" y="3212976"/>
            <a:ext cx="360040" cy="433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31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 err="1" smtClean="0">
                <a:solidFill>
                  <a:srgbClr val="800000"/>
                </a:solidFill>
              </a:rPr>
              <a:t>Motivation</a:t>
            </a:r>
            <a:r>
              <a:rPr lang="cs-CZ" sz="4000" b="1" dirty="0">
                <a:solidFill>
                  <a:srgbClr val="800000"/>
                </a:solidFill>
              </a:rPr>
              <a:t/>
            </a:r>
            <a:br>
              <a:rPr lang="cs-CZ" sz="4000" b="1" dirty="0">
                <a:solidFill>
                  <a:srgbClr val="800000"/>
                </a:solidFill>
              </a:rPr>
            </a:br>
            <a:endParaRPr lang="en-US" sz="2800" dirty="0" smtClean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37" y="1732508"/>
            <a:ext cx="436730" cy="349384"/>
          </a:xfrm>
          <a:prstGeom prst="rect">
            <a:avLst/>
          </a:prstGeom>
        </p:spPr>
      </p:pic>
      <p:sp>
        <p:nvSpPr>
          <p:cNvPr id="80" name="Content Placeholder 1"/>
          <p:cNvSpPr>
            <a:spLocks noGrp="1"/>
          </p:cNvSpPr>
          <p:nvPr>
            <p:ph idx="1"/>
          </p:nvPr>
        </p:nvSpPr>
        <p:spPr>
          <a:xfrm>
            <a:off x="6012160" y="2924944"/>
            <a:ext cx="3640442" cy="907752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cs-CZ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Some of whom are </a:t>
            </a:r>
            <a:r>
              <a:rPr lang="cs-CZ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drinkers</a:t>
            </a:r>
            <a:endParaRPr lang="cs-CZ" dirty="0" smtClean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516" name="Picture 3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7" y="836712"/>
            <a:ext cx="6049963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" name="Right Arrow 575"/>
          <p:cNvSpPr/>
          <p:nvPr/>
        </p:nvSpPr>
        <p:spPr>
          <a:xfrm rot="10800000">
            <a:off x="6156176" y="3212976"/>
            <a:ext cx="360040" cy="433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0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836712"/>
            <a:ext cx="1872208" cy="6049963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 err="1" smtClean="0">
                <a:solidFill>
                  <a:srgbClr val="800000"/>
                </a:solidFill>
              </a:rPr>
              <a:t>Motivation</a:t>
            </a:r>
            <a:r>
              <a:rPr lang="cs-CZ" sz="4000" b="1" dirty="0">
                <a:solidFill>
                  <a:srgbClr val="800000"/>
                </a:solidFill>
              </a:rPr>
              <a:t/>
            </a:r>
            <a:br>
              <a:rPr lang="cs-CZ" sz="4000" b="1" dirty="0">
                <a:solidFill>
                  <a:srgbClr val="800000"/>
                </a:solidFill>
              </a:rPr>
            </a:br>
            <a:endParaRPr lang="en-US" sz="2800" dirty="0" smtClean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37" y="1732508"/>
            <a:ext cx="436730" cy="349384"/>
          </a:xfrm>
          <a:prstGeom prst="rect">
            <a:avLst/>
          </a:prstGeom>
        </p:spPr>
      </p:pic>
      <p:sp>
        <p:nvSpPr>
          <p:cNvPr id="80" name="Content Placeholder 1"/>
          <p:cNvSpPr>
            <a:spLocks noGrp="1"/>
          </p:cNvSpPr>
          <p:nvPr>
            <p:ph idx="1"/>
          </p:nvPr>
        </p:nvSpPr>
        <p:spPr>
          <a:xfrm>
            <a:off x="6044126" y="4941168"/>
            <a:ext cx="3640442" cy="907752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cs-CZ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Some of whom are </a:t>
            </a:r>
            <a:r>
              <a:rPr lang="cs-CZ" b="1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smokers</a:t>
            </a:r>
            <a:endParaRPr lang="cs-CZ" dirty="0" smtClean="0"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349" name="Picture 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836712"/>
            <a:ext cx="6461125" cy="587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" name="Right Arrow 188"/>
          <p:cNvSpPr/>
          <p:nvPr/>
        </p:nvSpPr>
        <p:spPr>
          <a:xfrm rot="10800000">
            <a:off x="6156177" y="5229200"/>
            <a:ext cx="360040" cy="433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00"/>
                </a:solidFill>
              </a:ln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07504" y="4293096"/>
            <a:ext cx="6048672" cy="2593579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 err="1" smtClean="0">
                <a:solidFill>
                  <a:srgbClr val="800000"/>
                </a:solidFill>
              </a:rPr>
              <a:t>Motivation</a:t>
            </a:r>
            <a:r>
              <a:rPr lang="cs-CZ" sz="4000" b="1" dirty="0">
                <a:solidFill>
                  <a:srgbClr val="800000"/>
                </a:solidFill>
              </a:rPr>
              <a:t/>
            </a:r>
            <a:br>
              <a:rPr lang="cs-CZ" sz="4000" b="1" dirty="0">
                <a:solidFill>
                  <a:srgbClr val="800000"/>
                </a:solidFill>
              </a:rPr>
            </a:br>
            <a:endParaRPr lang="en-US" sz="2800" dirty="0" smtClean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37" y="1732508"/>
            <a:ext cx="436730" cy="349384"/>
          </a:xfrm>
          <a:prstGeom prst="rect">
            <a:avLst/>
          </a:prstGeom>
        </p:spPr>
      </p:pic>
      <p:sp>
        <p:nvSpPr>
          <p:cNvPr id="80" name="Content Placeholder 1"/>
          <p:cNvSpPr>
            <a:spLocks noGrp="1"/>
          </p:cNvSpPr>
          <p:nvPr>
            <p:ph idx="1"/>
          </p:nvPr>
        </p:nvSpPr>
        <p:spPr>
          <a:xfrm>
            <a:off x="6372200" y="2204864"/>
            <a:ext cx="2771800" cy="1584176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cs-CZ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These features could be independent</a:t>
            </a:r>
            <a:endParaRPr lang="cs-CZ" dirty="0" smtClean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9" name="Right Arrow 188"/>
          <p:cNvSpPr/>
          <p:nvPr/>
        </p:nvSpPr>
        <p:spPr>
          <a:xfrm rot="10800000">
            <a:off x="6516217" y="2924944"/>
            <a:ext cx="360040" cy="433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00"/>
                </a:solidFill>
              </a:ln>
            </a:endParaRPr>
          </a:p>
        </p:txBody>
      </p:sp>
      <p:pic>
        <p:nvPicPr>
          <p:cNvPr id="8434" name="Picture 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37" y="836712"/>
            <a:ext cx="663733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" name="Rectangle 250"/>
          <p:cNvSpPr/>
          <p:nvPr/>
        </p:nvSpPr>
        <p:spPr>
          <a:xfrm>
            <a:off x="107504" y="836712"/>
            <a:ext cx="2448272" cy="6049963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4355976" y="836712"/>
            <a:ext cx="1872208" cy="6049963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 err="1" smtClean="0">
                <a:solidFill>
                  <a:srgbClr val="800000"/>
                </a:solidFill>
              </a:rPr>
              <a:t>Motivation</a:t>
            </a:r>
            <a:r>
              <a:rPr lang="cs-CZ" sz="4000" b="1" dirty="0">
                <a:solidFill>
                  <a:srgbClr val="800000"/>
                </a:solidFill>
              </a:rPr>
              <a:t/>
            </a:r>
            <a:br>
              <a:rPr lang="cs-CZ" sz="4000" b="1" dirty="0">
                <a:solidFill>
                  <a:srgbClr val="800000"/>
                </a:solidFill>
              </a:rPr>
            </a:b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80" name="Content Placeholder 1"/>
          <p:cNvSpPr>
            <a:spLocks noGrp="1"/>
          </p:cNvSpPr>
          <p:nvPr>
            <p:ph idx="1"/>
          </p:nvPr>
        </p:nvSpPr>
        <p:spPr>
          <a:xfrm>
            <a:off x="6372200" y="5157192"/>
            <a:ext cx="2771800" cy="1584176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cs-CZ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Or related</a:t>
            </a:r>
            <a:endParaRPr lang="cs-CZ" dirty="0" smtClean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9" name="Right Arrow 188"/>
          <p:cNvSpPr/>
          <p:nvPr/>
        </p:nvSpPr>
        <p:spPr>
          <a:xfrm rot="10800000">
            <a:off x="6374904" y="5227860"/>
            <a:ext cx="360040" cy="4333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00"/>
                </a:solidFill>
              </a:ln>
            </a:endParaRPr>
          </a:p>
        </p:txBody>
      </p:sp>
      <p:pic>
        <p:nvPicPr>
          <p:cNvPr id="9445" name="Picture 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37" y="836712"/>
            <a:ext cx="663733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" name="Rectangle 237"/>
          <p:cNvSpPr/>
          <p:nvPr/>
        </p:nvSpPr>
        <p:spPr>
          <a:xfrm>
            <a:off x="3779912" y="3141638"/>
            <a:ext cx="2448272" cy="3745037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107504" y="4293096"/>
            <a:ext cx="6120680" cy="2593579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6609</TotalTime>
  <Words>761</Words>
  <Application>Microsoft Office PowerPoint</Application>
  <PresentationFormat>Předvádění na obrazovce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Wingdings</vt:lpstr>
      <vt:lpstr>Default Design</vt:lpstr>
      <vt:lpstr>Causality in bad habits </vt:lpstr>
      <vt:lpstr>What came first?</vt:lpstr>
      <vt:lpstr>Drinking         Or Smoking</vt:lpstr>
      <vt:lpstr>Contents</vt:lpstr>
      <vt:lpstr>Motivation  </vt:lpstr>
      <vt:lpstr>Motivation </vt:lpstr>
      <vt:lpstr>Motivation </vt:lpstr>
      <vt:lpstr>Motivation </vt:lpstr>
      <vt:lpstr>Motivation </vt:lpstr>
      <vt:lpstr>Example  </vt:lpstr>
      <vt:lpstr>Method</vt:lpstr>
      <vt:lpstr>Model </vt:lpstr>
      <vt:lpstr>The Data  National Institute of Public Health </vt:lpstr>
      <vt:lpstr>Dependent Variable „Abusers“ definition</vt:lpstr>
      <vt:lpstr>Explanatory Variables</vt:lpstr>
      <vt:lpstr>Key Statistics</vt:lpstr>
      <vt:lpstr>Emipirical analysis</vt:lpstr>
      <vt:lpstr>Conclusions</vt:lpstr>
      <vt:lpstr>Literature</vt:lpstr>
      <vt:lpstr>Thank you for your attention</vt:lpstr>
    </vt:vector>
  </TitlesOfParts>
  <Company>SYCONIX,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Taxation of Beer</dc:title>
  <dc:creator>jakubmi</dc:creator>
  <cp:lastModifiedBy>Jakub</cp:lastModifiedBy>
  <cp:revision>177</cp:revision>
  <dcterms:created xsi:type="dcterms:W3CDTF">2008-11-16T16:47:53Z</dcterms:created>
  <dcterms:modified xsi:type="dcterms:W3CDTF">2014-11-26T22:11:34Z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everlance.DocumentMarking.ClassificationMark.P00">
    <vt:lpwstr>&lt;ClassificationMark xmlns:xsi="http://www.w3.org/2001/XMLSchema-instance" xmlns:xsd="http://www.w3.org/2001/XMLSchema" margin="NaN" class="PU" owner="JakuMiko" position="BottomMiddle" marginX="0" marginY="0" classifiedOn="2011-05-03T00:14:37.671875+0</vt:lpwstr>
  </property>
  <property fmtid="{D5CDD505-2E9C-101B-9397-08002B2CF9AE}" pid="3" name="Cleverlance.DocumentMarking.ClassificationMark.P01">
    <vt:lpwstr>2:00" showPrintedBy="true" showPrintDate="true" language="en" ApplicationVersion="Microsoft PowerPoint, 14.0" addinVersion="4.2.3.17079" template="Black"&gt;&lt;recipients /&gt;&lt;documentOwners /&gt;&lt;/ClassificationMark&gt;</vt:lpwstr>
  </property>
  <property fmtid="{D5CDD505-2E9C-101B-9397-08002B2CF9AE}" pid="4" name="Cleverlance.DocumentMarking.ClassificationMark">
    <vt:lpwstr>￼PARTS:2</vt:lpwstr>
  </property>
</Properties>
</file>