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9" r:id="rId1"/>
  </p:sldMasterIdLst>
  <p:notesMasterIdLst>
    <p:notesMasterId r:id="rId13"/>
  </p:notesMasterIdLst>
  <p:sldIdLst>
    <p:sldId id="256" r:id="rId2"/>
    <p:sldId id="313" r:id="rId3"/>
    <p:sldId id="306" r:id="rId4"/>
    <p:sldId id="314" r:id="rId5"/>
    <p:sldId id="307" r:id="rId6"/>
    <p:sldId id="312" r:id="rId7"/>
    <p:sldId id="311" r:id="rId8"/>
    <p:sldId id="308" r:id="rId9"/>
    <p:sldId id="315" r:id="rId10"/>
    <p:sldId id="316" r:id="rId11"/>
    <p:sldId id="31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4229" autoAdjust="0"/>
  </p:normalViewPr>
  <p:slideViewPr>
    <p:cSldViewPr snapToGrid="0">
      <p:cViewPr varScale="1">
        <p:scale>
          <a:sx n="50" d="100"/>
          <a:sy n="50" d="100"/>
        </p:scale>
        <p:origin x="1752" y="4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50D22-9CDC-4E72-838A-4302CB5DED84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C1DD9-A7A3-48B5-AB76-D7FEAEA35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85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C1DD9-A7A3-48B5-AB76-D7FEAEA355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48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C1DD9-A7A3-48B5-AB76-D7FEAEA3550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68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DISTRIBUTIVE: </a:t>
            </a:r>
            <a:r>
              <a:rPr lang="cs-CZ" dirty="0" err="1" smtClean="0"/>
              <a:t>anchoring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concessions</a:t>
            </a:r>
            <a:r>
              <a:rPr lang="cs-CZ" baseline="0" dirty="0" smtClean="0"/>
              <a:t> . </a:t>
            </a:r>
            <a:r>
              <a:rPr lang="cs-CZ" baseline="0" dirty="0" err="1" smtClean="0"/>
              <a:t>Package</a:t>
            </a:r>
            <a:endParaRPr lang="cs-CZ" baseline="0" dirty="0" smtClean="0"/>
          </a:p>
          <a:p>
            <a:r>
              <a:rPr lang="cs-CZ" baseline="0" dirty="0" smtClean="0"/>
              <a:t>INTEGRATIVE: start (</a:t>
            </a:r>
            <a:r>
              <a:rPr lang="cs-CZ" baseline="0" dirty="0" err="1" smtClean="0"/>
              <a:t>small</a:t>
            </a:r>
            <a:r>
              <a:rPr lang="cs-CZ" baseline="0" dirty="0" smtClean="0"/>
              <a:t> talk, </a:t>
            </a:r>
            <a:r>
              <a:rPr lang="cs-CZ" baseline="0" dirty="0" err="1" smtClean="0"/>
              <a:t>respect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other</a:t>
            </a:r>
            <a:r>
              <a:rPr lang="cs-CZ" baseline="0" dirty="0" smtClean="0"/>
              <a:t>) – </a:t>
            </a:r>
            <a:r>
              <a:rPr lang="cs-CZ" baseline="0" dirty="0" err="1" smtClean="0"/>
              <a:t>invent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options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take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time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general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framing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combine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specific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aspects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deal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general</a:t>
            </a:r>
            <a:r>
              <a:rPr lang="cs-CZ" baseline="0" dirty="0" smtClean="0"/>
              <a:t> notes) – </a:t>
            </a:r>
            <a:r>
              <a:rPr lang="cs-CZ" baseline="0" dirty="0" err="1" smtClean="0"/>
              <a:t>evaluate</a:t>
            </a:r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smtClean="0"/>
              <a:t>WHAT SHOULD YOU DO IF THE OTHER MAKES EXTREME HIGH EXPECTATIONS? </a:t>
            </a:r>
          </a:p>
          <a:p>
            <a:pPr marL="171450" indent="-171450">
              <a:buFontTx/>
              <a:buChar char="-"/>
            </a:pPr>
            <a:r>
              <a:rPr lang="cs-CZ" baseline="0" dirty="0" err="1" smtClean="0"/>
              <a:t>Dont</a:t>
            </a:r>
            <a:r>
              <a:rPr lang="cs-CZ" baseline="0" dirty="0" smtClean="0"/>
              <a:t> také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seriously</a:t>
            </a:r>
            <a:r>
              <a:rPr lang="cs-CZ" baseline="0" dirty="0" smtClean="0"/>
              <a:t> (make a </a:t>
            </a:r>
            <a:r>
              <a:rPr lang="cs-CZ" baseline="0" dirty="0" err="1" smtClean="0"/>
              <a:t>joke</a:t>
            </a:r>
            <a:r>
              <a:rPr lang="cs-CZ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cs-CZ" baseline="0" dirty="0" err="1" smtClean="0"/>
              <a:t>Tell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line and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cant </a:t>
            </a:r>
            <a:r>
              <a:rPr lang="cs-CZ" baseline="0" dirty="0" err="1" smtClean="0"/>
              <a:t>consider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aseline="0" dirty="0" smtClean="0"/>
              <a:t>Sk </a:t>
            </a:r>
            <a:r>
              <a:rPr lang="cs-CZ" baseline="0" dirty="0" err="1" smtClean="0"/>
              <a:t>him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revisit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, (and </a:t>
            </a:r>
            <a:r>
              <a:rPr lang="cs-CZ" baseline="0" dirty="0" err="1" smtClean="0"/>
              <a:t>never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refer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cs-CZ" baseline="0" dirty="0" err="1" smtClean="0"/>
              <a:t>Better</a:t>
            </a:r>
            <a:r>
              <a:rPr lang="cs-CZ" baseline="0" dirty="0" smtClean="0"/>
              <a:t> to go </a:t>
            </a:r>
            <a:r>
              <a:rPr lang="cs-CZ" baseline="0" dirty="0" err="1" smtClean="0"/>
              <a:t>back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interests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C1DD9-A7A3-48B5-AB76-D7FEAEA3550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78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5600" indent="-355600"/>
            <a:r>
              <a:rPr lang="cs-CZ" sz="1200" dirty="0" err="1" smtClean="0"/>
              <a:t>Recap</a:t>
            </a:r>
            <a:r>
              <a:rPr lang="cs-CZ" sz="1200" dirty="0" smtClean="0"/>
              <a:t> </a:t>
            </a:r>
            <a:r>
              <a:rPr lang="cs-CZ" sz="1200" dirty="0" err="1" smtClean="0"/>
              <a:t>from</a:t>
            </a:r>
            <a:r>
              <a:rPr lang="cs-CZ" sz="1200" dirty="0" smtClean="0"/>
              <a:t> last </a:t>
            </a:r>
            <a:r>
              <a:rPr lang="cs-CZ" sz="1200" dirty="0" err="1" smtClean="0"/>
              <a:t>lesson</a:t>
            </a:r>
            <a:r>
              <a:rPr lang="cs-CZ" sz="1200" dirty="0" smtClean="0"/>
              <a:t> – </a:t>
            </a:r>
            <a:r>
              <a:rPr lang="cs-CZ" sz="1200" dirty="0" err="1" smtClean="0"/>
              <a:t>what</a:t>
            </a:r>
            <a:r>
              <a:rPr lang="cs-CZ" sz="1200" dirty="0" smtClean="0"/>
              <a:t> </a:t>
            </a:r>
            <a:r>
              <a:rPr lang="cs-CZ" sz="1200" dirty="0" err="1" smtClean="0"/>
              <a:t>it</a:t>
            </a:r>
            <a:r>
              <a:rPr lang="cs-CZ" sz="1200" dirty="0" smtClean="0"/>
              <a:t> </a:t>
            </a:r>
            <a:r>
              <a:rPr lang="cs-CZ" sz="1200" dirty="0" err="1" smtClean="0"/>
              <a:t>is</a:t>
            </a:r>
            <a:r>
              <a:rPr lang="cs-CZ" sz="1200" dirty="0" smtClean="0"/>
              <a:t>?</a:t>
            </a:r>
          </a:p>
          <a:p>
            <a:pPr marL="355600" indent="-355600"/>
            <a:r>
              <a:rPr lang="cs-CZ" sz="1200" dirty="0" err="1" smtClean="0"/>
              <a:t>When</a:t>
            </a:r>
            <a:r>
              <a:rPr lang="cs-CZ" sz="1200" dirty="0" smtClean="0"/>
              <a:t> </a:t>
            </a:r>
            <a:r>
              <a:rPr lang="cs-CZ" sz="1200" dirty="0" err="1" smtClean="0"/>
              <a:t>you</a:t>
            </a:r>
            <a:r>
              <a:rPr lang="cs-CZ" sz="1200" dirty="0" smtClean="0"/>
              <a:t> </a:t>
            </a:r>
            <a:r>
              <a:rPr lang="cs-CZ" sz="1200" dirty="0" err="1" smtClean="0"/>
              <a:t>have</a:t>
            </a:r>
            <a:r>
              <a:rPr lang="cs-CZ" sz="1200" dirty="0" smtClean="0"/>
              <a:t> a </a:t>
            </a:r>
            <a:r>
              <a:rPr lang="cs-CZ" sz="1200" dirty="0" err="1" smtClean="0"/>
              <a:t>strong</a:t>
            </a:r>
            <a:r>
              <a:rPr lang="cs-CZ" sz="1200" dirty="0" smtClean="0"/>
              <a:t> BATNA… make </a:t>
            </a:r>
            <a:r>
              <a:rPr lang="cs-CZ" sz="1200" dirty="0" err="1" smtClean="0"/>
              <a:t>sure</a:t>
            </a:r>
            <a:r>
              <a:rPr lang="cs-CZ" sz="1200" dirty="0" smtClean="0"/>
              <a:t> </a:t>
            </a:r>
            <a:r>
              <a:rPr lang="cs-CZ" sz="1200" dirty="0" err="1" smtClean="0"/>
              <a:t>other</a:t>
            </a:r>
            <a:r>
              <a:rPr lang="cs-CZ" sz="1200" dirty="0" smtClean="0"/>
              <a:t> </a:t>
            </a:r>
            <a:r>
              <a:rPr lang="cs-CZ" sz="1200" dirty="0" err="1" smtClean="0"/>
              <a:t>side</a:t>
            </a:r>
            <a:r>
              <a:rPr lang="cs-CZ" sz="1200" baseline="0" dirty="0" smtClean="0"/>
              <a:t> </a:t>
            </a:r>
            <a:r>
              <a:rPr lang="cs-CZ" sz="1200" baseline="0" dirty="0" err="1" smtClean="0"/>
              <a:t>knows</a:t>
            </a:r>
            <a:r>
              <a:rPr lang="cs-CZ" sz="1200" baseline="0" dirty="0" smtClean="0"/>
              <a:t> </a:t>
            </a:r>
            <a:r>
              <a:rPr lang="cs-CZ" sz="1200" baseline="0" dirty="0" err="1" smtClean="0"/>
              <a:t>it!</a:t>
            </a:r>
            <a:endParaRPr lang="cs-CZ" sz="1200" dirty="0" smtClean="0"/>
          </a:p>
          <a:p>
            <a:pPr marL="355600" indent="-355600"/>
            <a:r>
              <a:rPr lang="cs-CZ" sz="1200" dirty="0" err="1" smtClean="0"/>
              <a:t>When</a:t>
            </a:r>
            <a:r>
              <a:rPr lang="cs-CZ" sz="1200" dirty="0" smtClean="0"/>
              <a:t> </a:t>
            </a:r>
            <a:r>
              <a:rPr lang="cs-CZ" sz="1200" dirty="0" err="1" smtClean="0"/>
              <a:t>you</a:t>
            </a:r>
            <a:r>
              <a:rPr lang="cs-CZ" sz="1200" dirty="0" smtClean="0"/>
              <a:t> </a:t>
            </a:r>
            <a:r>
              <a:rPr lang="cs-CZ" sz="1200" dirty="0" err="1" smtClean="0"/>
              <a:t>have</a:t>
            </a:r>
            <a:r>
              <a:rPr lang="cs-CZ" sz="1200" dirty="0" smtClean="0"/>
              <a:t> a </a:t>
            </a:r>
            <a:r>
              <a:rPr lang="cs-CZ" sz="1200" dirty="0" err="1" smtClean="0"/>
              <a:t>weak</a:t>
            </a:r>
            <a:r>
              <a:rPr lang="cs-CZ" sz="1200" dirty="0" smtClean="0"/>
              <a:t> BATNA… </a:t>
            </a:r>
            <a:r>
              <a:rPr lang="cs-CZ" sz="1200" dirty="0" err="1" smtClean="0"/>
              <a:t>fake</a:t>
            </a:r>
            <a:r>
              <a:rPr lang="cs-CZ" sz="1200" dirty="0" smtClean="0"/>
              <a:t> </a:t>
            </a:r>
            <a:r>
              <a:rPr lang="cs-CZ" sz="1200" dirty="0" err="1" smtClean="0"/>
              <a:t>it</a:t>
            </a:r>
            <a:r>
              <a:rPr lang="cs-CZ" sz="1200" dirty="0" smtClean="0"/>
              <a:t>?</a:t>
            </a:r>
            <a:endParaRPr lang="cs-CZ" sz="11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C1DD9-A7A3-48B5-AB76-D7FEAEA3550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10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31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89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73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38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36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3061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8484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7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897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034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85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6718-DCDD-422D-8C1B-F9AE4B05B84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69198-0F36-4A4D-A722-06FC2E79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4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NEGOTIATION - REDSTONE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5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2024</a:t>
            </a:r>
            <a:endParaRPr lang="cs-CZ" dirty="0" smtClean="0"/>
          </a:p>
          <a:p>
            <a:r>
              <a:rPr lang="cs-CZ" b="1" dirty="0" smtClean="0"/>
              <a:t>Pavlína Vágnerová</a:t>
            </a:r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5708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cs-CZ" dirty="0" smtClean="0"/>
              <a:t>USE OF UTILITIES TO MAKE TRADE-OFFS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55600" indent="-355600"/>
            <a:r>
              <a:rPr lang="cs-CZ" sz="2400" dirty="0" err="1" smtClean="0"/>
              <a:t>When</a:t>
            </a:r>
            <a:r>
              <a:rPr lang="cs-CZ" sz="2400" dirty="0" smtClean="0"/>
              <a:t>/</a:t>
            </a:r>
            <a:r>
              <a:rPr lang="cs-CZ" sz="2400" dirty="0" err="1" smtClean="0"/>
              <a:t>why</a:t>
            </a:r>
            <a:r>
              <a:rPr lang="cs-CZ" sz="2400" dirty="0" smtClean="0"/>
              <a:t> are joint </a:t>
            </a:r>
            <a:r>
              <a:rPr lang="cs-CZ" sz="2400" dirty="0" err="1" smtClean="0"/>
              <a:t>gains</a:t>
            </a:r>
            <a:r>
              <a:rPr lang="cs-CZ" sz="2400" dirty="0" smtClean="0"/>
              <a:t> </a:t>
            </a:r>
            <a:r>
              <a:rPr lang="cs-CZ" sz="2400" dirty="0" err="1" smtClean="0"/>
              <a:t>possible</a:t>
            </a:r>
            <a:r>
              <a:rPr lang="cs-CZ" sz="2400" dirty="0" smtClean="0"/>
              <a:t>?</a:t>
            </a:r>
          </a:p>
          <a:p>
            <a:pPr marL="812800" lvl="1" indent="-355600"/>
            <a:r>
              <a:rPr lang="cs-CZ" sz="2000" dirty="0" err="1" smtClean="0"/>
              <a:t>Parties</a:t>
            </a:r>
            <a:r>
              <a:rPr lang="cs-CZ" sz="2000" dirty="0" smtClean="0"/>
              <a:t> are </a:t>
            </a:r>
            <a:r>
              <a:rPr lang="cs-CZ" sz="2000" dirty="0" err="1" smtClean="0"/>
              <a:t>rarely</a:t>
            </a:r>
            <a:r>
              <a:rPr lang="cs-CZ" sz="2000" dirty="0" smtClean="0"/>
              <a:t> </a:t>
            </a:r>
            <a:r>
              <a:rPr lang="cs-CZ" sz="2000" dirty="0" err="1" smtClean="0"/>
              <a:t>identical</a:t>
            </a:r>
            <a:r>
              <a:rPr lang="cs-CZ" sz="2000" dirty="0" smtClean="0"/>
              <a:t> in </a:t>
            </a:r>
            <a:r>
              <a:rPr lang="cs-CZ" sz="2000" dirty="0" err="1" smtClean="0"/>
              <a:t>their</a:t>
            </a:r>
            <a:r>
              <a:rPr lang="cs-CZ" sz="2000" dirty="0" smtClean="0"/>
              <a:t> </a:t>
            </a:r>
            <a:r>
              <a:rPr lang="cs-CZ" sz="2000" dirty="0" err="1" smtClean="0"/>
              <a:t>tastes</a:t>
            </a:r>
            <a:r>
              <a:rPr lang="cs-CZ" sz="2000" dirty="0" smtClean="0"/>
              <a:t>, (</a:t>
            </a:r>
            <a:r>
              <a:rPr lang="cs-CZ" sz="2000" dirty="0" err="1" smtClean="0"/>
              <a:t>time</a:t>
            </a:r>
            <a:r>
              <a:rPr lang="cs-CZ" sz="2000" dirty="0" smtClean="0"/>
              <a:t>) </a:t>
            </a:r>
            <a:r>
              <a:rPr lang="cs-CZ" sz="2000" dirty="0" err="1" smtClean="0"/>
              <a:t>preferences</a:t>
            </a:r>
            <a:r>
              <a:rPr lang="cs-CZ" sz="2000" dirty="0" smtClean="0"/>
              <a:t>, </a:t>
            </a:r>
            <a:r>
              <a:rPr lang="cs-CZ" sz="2000" dirty="0" err="1" smtClean="0"/>
              <a:t>capabilities</a:t>
            </a:r>
            <a:r>
              <a:rPr lang="cs-CZ" sz="2000" dirty="0" smtClean="0"/>
              <a:t>, risk </a:t>
            </a:r>
            <a:r>
              <a:rPr lang="cs-CZ" sz="2000" dirty="0" err="1" smtClean="0"/>
              <a:t>aversion</a:t>
            </a:r>
            <a:r>
              <a:rPr lang="cs-CZ" sz="2000" dirty="0" smtClean="0"/>
              <a:t> and </a:t>
            </a:r>
            <a:r>
              <a:rPr lang="cs-CZ" sz="2000" dirty="0" err="1" smtClean="0"/>
              <a:t>resources</a:t>
            </a:r>
            <a:r>
              <a:rPr lang="cs-CZ" sz="2000" dirty="0" smtClean="0"/>
              <a:t>!</a:t>
            </a:r>
          </a:p>
          <a:p>
            <a:pPr marL="355600" indent="-355600"/>
            <a:r>
              <a:rPr lang="cs-CZ" sz="2200" dirty="0" err="1" smtClean="0"/>
              <a:t>Complex</a:t>
            </a:r>
            <a:r>
              <a:rPr lang="cs-CZ" sz="2200" dirty="0" smtClean="0"/>
              <a:t> </a:t>
            </a:r>
            <a:r>
              <a:rPr lang="cs-CZ" sz="2200" dirty="0" err="1" smtClean="0"/>
              <a:t>negotiation</a:t>
            </a:r>
            <a:r>
              <a:rPr lang="cs-CZ" sz="2200" dirty="0" smtClean="0"/>
              <a:t> </a:t>
            </a:r>
            <a:r>
              <a:rPr lang="cs-CZ" sz="2200" dirty="0" err="1" smtClean="0"/>
              <a:t>is</a:t>
            </a:r>
            <a:r>
              <a:rPr lang="cs-CZ" sz="2200" dirty="0" smtClean="0"/>
              <a:t> a </a:t>
            </a:r>
            <a:r>
              <a:rPr lang="cs-CZ" sz="2200" dirty="0" err="1" smtClean="0"/>
              <a:t>circle</a:t>
            </a:r>
            <a:r>
              <a:rPr lang="cs-CZ" sz="2200" dirty="0" smtClean="0"/>
              <a:t> (</a:t>
            </a:r>
            <a:r>
              <a:rPr lang="cs-CZ" sz="2200" dirty="0" err="1" smtClean="0"/>
              <a:t>continuous</a:t>
            </a:r>
            <a:r>
              <a:rPr lang="cs-CZ" sz="2200" dirty="0" smtClean="0"/>
              <a:t> </a:t>
            </a:r>
            <a:r>
              <a:rPr lang="cs-CZ" sz="2200" dirty="0" err="1" smtClean="0"/>
              <a:t>evaluation</a:t>
            </a:r>
            <a:r>
              <a:rPr lang="cs-CZ" sz="2200" dirty="0" smtClean="0"/>
              <a:t>, </a:t>
            </a:r>
            <a:r>
              <a:rPr lang="cs-CZ" sz="2200" dirty="0" err="1" smtClean="0"/>
              <a:t>preparation</a:t>
            </a:r>
            <a:r>
              <a:rPr lang="cs-CZ" sz="2200" dirty="0" smtClean="0"/>
              <a:t>, </a:t>
            </a:r>
            <a:r>
              <a:rPr lang="cs-CZ" sz="2200" dirty="0" err="1" smtClean="0"/>
              <a:t>negotiation</a:t>
            </a:r>
            <a:r>
              <a:rPr lang="cs-CZ" sz="2200" dirty="0" smtClean="0"/>
              <a:t> and </a:t>
            </a:r>
            <a:r>
              <a:rPr lang="cs-CZ" sz="2200" dirty="0" err="1" smtClean="0"/>
              <a:t>information</a:t>
            </a:r>
            <a:r>
              <a:rPr lang="cs-CZ" sz="2200" dirty="0" smtClean="0"/>
              <a:t> </a:t>
            </a:r>
            <a:r>
              <a:rPr lang="cs-CZ" sz="2200" dirty="0" err="1" smtClean="0"/>
              <a:t>gathering</a:t>
            </a:r>
            <a:r>
              <a:rPr lang="cs-CZ" sz="2200" dirty="0" smtClean="0"/>
              <a:t>)</a:t>
            </a:r>
          </a:p>
          <a:p>
            <a:pPr marL="355600" indent="-355600"/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course</a:t>
            </a:r>
            <a:r>
              <a:rPr lang="cs-CZ" sz="2200" dirty="0" smtClean="0"/>
              <a:t> – </a:t>
            </a:r>
            <a:r>
              <a:rPr lang="cs-CZ" sz="2200" dirty="0" err="1" smtClean="0"/>
              <a:t>specifying</a:t>
            </a:r>
            <a:r>
              <a:rPr lang="cs-CZ" sz="2200" dirty="0" smtClean="0"/>
              <a:t> </a:t>
            </a:r>
            <a:r>
              <a:rPr lang="cs-CZ" sz="2200" dirty="0" err="1" smtClean="0"/>
              <a:t>utilities</a:t>
            </a:r>
            <a:r>
              <a:rPr lang="cs-CZ" sz="2200" dirty="0" smtClean="0"/>
              <a:t> in a game </a:t>
            </a:r>
            <a:r>
              <a:rPr lang="cs-CZ" sz="2200" dirty="0" err="1" smtClean="0"/>
              <a:t>creates</a:t>
            </a:r>
            <a:r>
              <a:rPr lang="cs-CZ" sz="2200" dirty="0" smtClean="0"/>
              <a:t> </a:t>
            </a:r>
            <a:r>
              <a:rPr lang="cs-CZ" sz="2200" dirty="0" err="1" smtClean="0"/>
              <a:t>limitations</a:t>
            </a:r>
            <a:endParaRPr lang="cs-CZ" sz="2200" dirty="0" smtClean="0"/>
          </a:p>
          <a:p>
            <a:pPr marL="812800" lvl="1" indent="-355600"/>
            <a:r>
              <a:rPr lang="cs-CZ" sz="2000" dirty="0" err="1" smtClean="0"/>
              <a:t>Which</a:t>
            </a:r>
            <a:r>
              <a:rPr lang="cs-CZ" sz="2000" dirty="0" smtClean="0"/>
              <a:t> </a:t>
            </a:r>
            <a:r>
              <a:rPr lang="cs-CZ" sz="2000" dirty="0" err="1" smtClean="0"/>
              <a:t>limitations</a:t>
            </a:r>
            <a:r>
              <a:rPr lang="cs-CZ" sz="2000" dirty="0" smtClean="0"/>
              <a:t>, </a:t>
            </a:r>
            <a:r>
              <a:rPr lang="cs-CZ" sz="2000" dirty="0" err="1" smtClean="0"/>
              <a:t>what</a:t>
            </a:r>
            <a:r>
              <a:rPr lang="cs-CZ" sz="2000" dirty="0" smtClean="0"/>
              <a:t> are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consequences</a:t>
            </a:r>
            <a:r>
              <a:rPr lang="cs-CZ" sz="2000" dirty="0" smtClean="0"/>
              <a:t>?</a:t>
            </a:r>
          </a:p>
          <a:p>
            <a:pPr marL="812800" lvl="1" indent="-355600"/>
            <a:r>
              <a:rPr lang="cs-CZ" sz="2000" dirty="0" err="1" smtClean="0"/>
              <a:t>Why</a:t>
            </a:r>
            <a:r>
              <a:rPr lang="cs-CZ" sz="2000" dirty="0" smtClean="0"/>
              <a:t> </a:t>
            </a:r>
            <a:r>
              <a:rPr lang="cs-CZ" sz="2000" dirty="0" err="1" smtClean="0"/>
              <a:t>did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authors</a:t>
            </a:r>
            <a:r>
              <a:rPr lang="cs-CZ" sz="2000" dirty="0" smtClean="0"/>
              <a:t> use </a:t>
            </a:r>
            <a:r>
              <a:rPr lang="cs-CZ" sz="2000" dirty="0" err="1" smtClean="0"/>
              <a:t>utilities</a:t>
            </a:r>
            <a:r>
              <a:rPr lang="cs-CZ" sz="2000" dirty="0" smtClean="0"/>
              <a:t> in </a:t>
            </a:r>
            <a:r>
              <a:rPr lang="cs-CZ" sz="2000" dirty="0" err="1" smtClean="0"/>
              <a:t>this</a:t>
            </a:r>
            <a:r>
              <a:rPr lang="cs-CZ" sz="2000" dirty="0" smtClean="0"/>
              <a:t> </a:t>
            </a:r>
            <a:r>
              <a:rPr lang="cs-CZ" sz="2000" dirty="0" err="1" smtClean="0"/>
              <a:t>way</a:t>
            </a:r>
            <a:r>
              <a:rPr lang="cs-CZ" sz="2000" dirty="0" smtClean="0"/>
              <a:t>?</a:t>
            </a:r>
          </a:p>
          <a:p>
            <a:pPr marL="812800" lvl="1" indent="-355600"/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6614827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 smtClean="0"/>
              <a:t>BATNA, </a:t>
            </a:r>
            <a:r>
              <a:rPr lang="cs-CZ" dirty="0" err="1" smtClean="0"/>
              <a:t>reservation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, ZOPA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pPr marL="355600" indent="-355600"/>
            <a:r>
              <a:rPr lang="cs-CZ" sz="2400" dirty="0" smtClean="0"/>
              <a:t>BATNA</a:t>
            </a:r>
          </a:p>
          <a:p>
            <a:pPr marL="812800" lvl="1" indent="-355600"/>
            <a:r>
              <a:rPr lang="cs-CZ" sz="2200" dirty="0" err="1" smtClean="0"/>
              <a:t>Recap</a:t>
            </a:r>
            <a:r>
              <a:rPr lang="cs-CZ" sz="2200" dirty="0" smtClean="0"/>
              <a:t> </a:t>
            </a:r>
            <a:r>
              <a:rPr lang="cs-CZ" sz="2200" dirty="0" err="1" smtClean="0"/>
              <a:t>from</a:t>
            </a:r>
            <a:r>
              <a:rPr lang="cs-CZ" sz="2200" dirty="0" smtClean="0"/>
              <a:t> last </a:t>
            </a:r>
            <a:r>
              <a:rPr lang="cs-CZ" sz="2200" dirty="0" err="1" smtClean="0"/>
              <a:t>lesson</a:t>
            </a:r>
            <a:r>
              <a:rPr lang="cs-CZ" sz="2200" dirty="0" smtClean="0"/>
              <a:t> – </a:t>
            </a:r>
            <a:r>
              <a:rPr lang="cs-CZ" sz="2200" dirty="0" err="1" smtClean="0"/>
              <a:t>what</a:t>
            </a:r>
            <a:r>
              <a:rPr lang="cs-CZ" sz="2200" dirty="0" smtClean="0"/>
              <a:t> </a:t>
            </a:r>
            <a:r>
              <a:rPr lang="cs-CZ" sz="2200" dirty="0" err="1" smtClean="0"/>
              <a:t>it</a:t>
            </a:r>
            <a:r>
              <a:rPr lang="cs-CZ" sz="2200" dirty="0" smtClean="0"/>
              <a:t> </a:t>
            </a:r>
            <a:r>
              <a:rPr lang="cs-CZ" sz="2200" dirty="0" err="1" smtClean="0"/>
              <a:t>is</a:t>
            </a:r>
            <a:r>
              <a:rPr lang="cs-CZ" sz="2200" dirty="0" smtClean="0"/>
              <a:t>?</a:t>
            </a:r>
          </a:p>
          <a:p>
            <a:pPr marL="812800" lvl="1" indent="-355600"/>
            <a:r>
              <a:rPr lang="cs-CZ" sz="2200" dirty="0" err="1" smtClean="0"/>
              <a:t>When</a:t>
            </a:r>
            <a:r>
              <a:rPr lang="cs-CZ" sz="2200" dirty="0" smtClean="0"/>
              <a:t> </a:t>
            </a:r>
            <a:r>
              <a:rPr lang="cs-CZ" sz="2200" dirty="0" err="1" smtClean="0"/>
              <a:t>you</a:t>
            </a:r>
            <a:r>
              <a:rPr lang="cs-CZ" sz="2200" dirty="0" smtClean="0"/>
              <a:t> </a:t>
            </a:r>
            <a:r>
              <a:rPr lang="cs-CZ" sz="2200" dirty="0" err="1" smtClean="0"/>
              <a:t>have</a:t>
            </a:r>
            <a:r>
              <a:rPr lang="cs-CZ" sz="2200" dirty="0" smtClean="0"/>
              <a:t> a </a:t>
            </a:r>
            <a:r>
              <a:rPr lang="cs-CZ" sz="2200" dirty="0" err="1" smtClean="0"/>
              <a:t>strong</a:t>
            </a:r>
            <a:r>
              <a:rPr lang="cs-CZ" sz="2200" dirty="0" smtClean="0"/>
              <a:t> BATNA… and </a:t>
            </a:r>
            <a:r>
              <a:rPr lang="cs-CZ" sz="2200" dirty="0" err="1" smtClean="0"/>
              <a:t>w</a:t>
            </a:r>
            <a:r>
              <a:rPr lang="cs-CZ" sz="2400" dirty="0" err="1" smtClean="0"/>
              <a:t>hen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a </a:t>
            </a:r>
            <a:r>
              <a:rPr lang="cs-CZ" sz="2400" dirty="0" err="1" smtClean="0"/>
              <a:t>weak</a:t>
            </a:r>
            <a:r>
              <a:rPr lang="cs-CZ" sz="2400" dirty="0" smtClean="0"/>
              <a:t> BATNA…</a:t>
            </a:r>
          </a:p>
          <a:p>
            <a:pPr marL="812800" lvl="1" indent="-355600"/>
            <a:r>
              <a:rPr lang="cs-CZ" sz="2200" dirty="0" err="1" smtClean="0"/>
              <a:t>Improve</a:t>
            </a:r>
            <a:r>
              <a:rPr lang="cs-CZ" sz="2200" dirty="0" smtClean="0"/>
              <a:t> </a:t>
            </a:r>
            <a:r>
              <a:rPr lang="cs-CZ" sz="2200" dirty="0" err="1" smtClean="0"/>
              <a:t>your</a:t>
            </a:r>
            <a:r>
              <a:rPr lang="cs-CZ" sz="2200" dirty="0" smtClean="0"/>
              <a:t> BATNA</a:t>
            </a:r>
          </a:p>
          <a:p>
            <a:pPr marL="812800" lvl="1" indent="-355600"/>
            <a:r>
              <a:rPr lang="cs-CZ" sz="2200" dirty="0" err="1" smtClean="0"/>
              <a:t>Know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other‘s</a:t>
            </a:r>
            <a:r>
              <a:rPr lang="cs-CZ" sz="2200" dirty="0" smtClean="0"/>
              <a:t> BATNA and </a:t>
            </a:r>
            <a:r>
              <a:rPr lang="cs-CZ" sz="2200" dirty="0" err="1" smtClean="0"/>
              <a:t>weaken</a:t>
            </a:r>
            <a:r>
              <a:rPr lang="cs-CZ" sz="2200" dirty="0" smtClean="0"/>
              <a:t> </a:t>
            </a:r>
            <a:r>
              <a:rPr lang="cs-CZ" sz="2200" dirty="0" err="1" smtClean="0"/>
              <a:t>it</a:t>
            </a:r>
            <a:endParaRPr lang="cs-CZ" sz="2200" dirty="0" smtClean="0"/>
          </a:p>
          <a:p>
            <a:pPr marL="355600" indent="-355600"/>
            <a:r>
              <a:rPr lang="cs-CZ" sz="2400" dirty="0" err="1" smtClean="0"/>
              <a:t>Reservation</a:t>
            </a:r>
            <a:r>
              <a:rPr lang="cs-CZ" sz="2400" dirty="0" smtClean="0"/>
              <a:t> </a:t>
            </a:r>
            <a:r>
              <a:rPr lang="cs-CZ" sz="2400" dirty="0" err="1" smtClean="0"/>
              <a:t>price</a:t>
            </a:r>
            <a:endParaRPr lang="cs-CZ" sz="2400" dirty="0"/>
          </a:p>
          <a:p>
            <a:pPr marL="812800" lvl="1" indent="-355600"/>
            <a:r>
              <a:rPr lang="cs-CZ" sz="2200" dirty="0" smtClean="0"/>
              <a:t>Point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walk</a:t>
            </a:r>
            <a:r>
              <a:rPr lang="cs-CZ" sz="2200" dirty="0" smtClean="0"/>
              <a:t> </a:t>
            </a:r>
            <a:r>
              <a:rPr lang="cs-CZ" sz="2200" dirty="0" err="1" smtClean="0"/>
              <a:t>away</a:t>
            </a:r>
            <a:endParaRPr lang="cs-CZ" sz="2200" dirty="0"/>
          </a:p>
          <a:p>
            <a:pPr marL="355600" indent="-355600"/>
            <a:r>
              <a:rPr lang="cs-CZ" sz="2400" dirty="0" smtClean="0"/>
              <a:t>ZOPA</a:t>
            </a:r>
          </a:p>
          <a:p>
            <a:pPr marL="812800" lvl="1" indent="-355600"/>
            <a:r>
              <a:rPr lang="cs-CZ" sz="2200" dirty="0" smtClean="0"/>
              <a:t>Area </a:t>
            </a:r>
            <a:r>
              <a:rPr lang="cs-CZ" sz="2200" dirty="0" err="1" smtClean="0"/>
              <a:t>between</a:t>
            </a:r>
            <a:r>
              <a:rPr lang="cs-CZ" sz="2200" dirty="0" smtClean="0"/>
              <a:t> 2 </a:t>
            </a:r>
            <a:r>
              <a:rPr lang="cs-CZ" sz="2200" dirty="0" err="1" smtClean="0"/>
              <a:t>parties</a:t>
            </a:r>
            <a:r>
              <a:rPr lang="cs-CZ" sz="2200" dirty="0" smtClean="0"/>
              <a:t>‘ </a:t>
            </a:r>
            <a:r>
              <a:rPr lang="cs-CZ" sz="2200" dirty="0" err="1" smtClean="0"/>
              <a:t>reservation</a:t>
            </a:r>
            <a:r>
              <a:rPr lang="cs-CZ" sz="2200" dirty="0" smtClean="0"/>
              <a:t> </a:t>
            </a:r>
            <a:r>
              <a:rPr lang="cs-CZ" sz="2200" dirty="0" err="1" smtClean="0"/>
              <a:t>price</a:t>
            </a:r>
            <a:endParaRPr lang="cs-CZ" sz="2200" dirty="0" smtClean="0"/>
          </a:p>
          <a:p>
            <a:pPr marL="812800" lvl="1" indent="-355600"/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8820618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REDSTONE DEVELOPMENT</a:t>
            </a:r>
            <a:br>
              <a:rPr lang="cs-CZ" dirty="0" smtClean="0"/>
            </a:br>
            <a:r>
              <a:rPr lang="cs-CZ" dirty="0" smtClean="0"/>
              <a:t>NEGOTIATION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757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 smtClean="0"/>
              <a:t>Real </a:t>
            </a:r>
            <a:r>
              <a:rPr lang="cs-CZ" sz="2400" dirty="0" err="1" smtClean="0"/>
              <a:t>estate</a:t>
            </a:r>
            <a:r>
              <a:rPr lang="cs-CZ" sz="2400" dirty="0" smtClean="0"/>
              <a:t>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> </a:t>
            </a:r>
            <a:r>
              <a:rPr lang="cs-CZ" sz="2400" dirty="0" err="1" smtClean="0"/>
              <a:t>negotiation</a:t>
            </a:r>
            <a:endParaRPr lang="cs-CZ" sz="2400" dirty="0" smtClean="0"/>
          </a:p>
          <a:p>
            <a:r>
              <a:rPr lang="en-US" sz="2400" dirty="0" smtClean="0"/>
              <a:t>Angela </a:t>
            </a:r>
            <a:r>
              <a:rPr lang="en-US" sz="2400" dirty="0"/>
              <a:t>Redstone, great granddaughter of the founder of the city of Redstone, </a:t>
            </a:r>
            <a:r>
              <a:rPr lang="en-US" sz="2400" dirty="0" smtClean="0"/>
              <a:t>has</a:t>
            </a:r>
            <a:r>
              <a:rPr lang="cs-CZ" sz="2400" dirty="0" smtClean="0"/>
              <a:t> </a:t>
            </a:r>
            <a:r>
              <a:rPr lang="en-US" sz="2400" dirty="0" smtClean="0"/>
              <a:t>proposed </a:t>
            </a:r>
            <a:r>
              <a:rPr lang="en-US" sz="2400" dirty="0"/>
              <a:t>to build a luxury condominium project in the downtown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group of residents</a:t>
            </a:r>
            <a:r>
              <a:rPr lang="en-US" sz="2400" dirty="0" smtClean="0"/>
              <a:t>,</a:t>
            </a:r>
            <a:r>
              <a:rPr lang="cs-CZ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Downtown Neighborhood Association, is upset about the proposed project</a:t>
            </a:r>
            <a:r>
              <a:rPr lang="en-US" sz="2400" dirty="0" smtClean="0"/>
              <a:t>,</a:t>
            </a:r>
            <a:r>
              <a:rPr lang="cs-CZ" sz="2400" dirty="0" smtClean="0"/>
              <a:t> </a:t>
            </a:r>
            <a:r>
              <a:rPr lang="en-US" sz="2400" dirty="0" smtClean="0"/>
              <a:t>concerned </a:t>
            </a:r>
            <a:r>
              <a:rPr lang="en-US" sz="2400" dirty="0"/>
              <a:t>that it will elevate property values and taxes beyond what current </a:t>
            </a:r>
            <a:r>
              <a:rPr lang="en-US" sz="2400" dirty="0" smtClean="0"/>
              <a:t>residents</a:t>
            </a:r>
            <a:r>
              <a:rPr lang="cs-CZ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afford.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7554617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REDSTONE DEVELOPMENT</a:t>
            </a:r>
            <a:br>
              <a:rPr lang="cs-CZ" dirty="0" smtClean="0"/>
            </a:br>
            <a:r>
              <a:rPr lang="cs-CZ" dirty="0" smtClean="0"/>
              <a:t>NEGOTIATION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757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/>
              <a:t>John </a:t>
            </a:r>
            <a:r>
              <a:rPr lang="en-US" sz="2400" dirty="0"/>
              <a:t>Hammond, head of the Association, will be meeting with </a:t>
            </a:r>
            <a:r>
              <a:rPr lang="en-US" sz="2400" dirty="0" smtClean="0"/>
              <a:t>Angela</a:t>
            </a:r>
            <a:r>
              <a:rPr lang="cs-CZ" sz="2400" dirty="0" smtClean="0"/>
              <a:t> </a:t>
            </a:r>
            <a:r>
              <a:rPr lang="en-US" sz="2400" dirty="0" smtClean="0"/>
              <a:t>Redstone</a:t>
            </a:r>
            <a:r>
              <a:rPr lang="en-US" sz="2400" dirty="0"/>
              <a:t>. The Association would like to reduce the scale of the proposed project and </a:t>
            </a:r>
            <a:r>
              <a:rPr lang="en-US" sz="2400" dirty="0" smtClean="0"/>
              <a:t>to</a:t>
            </a:r>
            <a:r>
              <a:rPr lang="cs-CZ" sz="2400" dirty="0" smtClean="0"/>
              <a:t> </a:t>
            </a:r>
            <a:r>
              <a:rPr lang="en-US" sz="2400" dirty="0" smtClean="0"/>
              <a:t>ensure </a:t>
            </a:r>
            <a:r>
              <a:rPr lang="en-US" sz="2400" dirty="0"/>
              <a:t>that some units are reserved for residents of modest means (e.g., "</a:t>
            </a:r>
            <a:r>
              <a:rPr lang="en-US" sz="2400" dirty="0" smtClean="0"/>
              <a:t>affordable</a:t>
            </a:r>
            <a:r>
              <a:rPr lang="cs-CZ" sz="2400" dirty="0" smtClean="0"/>
              <a:t> </a:t>
            </a:r>
            <a:r>
              <a:rPr lang="en-US" sz="2400" dirty="0" smtClean="0"/>
              <a:t>housing</a:t>
            </a:r>
            <a:r>
              <a:rPr lang="en-US" sz="2400" dirty="0"/>
              <a:t>"). </a:t>
            </a:r>
            <a:endParaRPr lang="cs-CZ" sz="2400" dirty="0" smtClean="0"/>
          </a:p>
          <a:p>
            <a:r>
              <a:rPr lang="en-US" sz="2400" dirty="0" smtClean="0"/>
              <a:t>Angela </a:t>
            </a:r>
            <a:r>
              <a:rPr lang="en-US" sz="2400" dirty="0"/>
              <a:t>Redstone wants to build more units than current zoning allows.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7888670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REDSTONE DEVELOPMENT</a:t>
            </a:r>
            <a:br>
              <a:rPr lang="cs-CZ" dirty="0" smtClean="0"/>
            </a:br>
            <a:r>
              <a:rPr lang="cs-CZ" dirty="0" smtClean="0"/>
              <a:t>NEGOTIATION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75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55600" indent="-355600"/>
            <a:r>
              <a:rPr lang="cs-CZ" sz="2400" dirty="0" err="1" smtClean="0"/>
              <a:t>Logistics</a:t>
            </a:r>
            <a:endParaRPr lang="cs-CZ" sz="2400" dirty="0" smtClean="0"/>
          </a:p>
          <a:p>
            <a:pPr marL="812800" lvl="1" indent="-355600"/>
            <a:r>
              <a:rPr lang="cs-CZ" sz="2400" dirty="0" smtClean="0"/>
              <a:t>20 min </a:t>
            </a:r>
            <a:r>
              <a:rPr lang="cs-CZ" sz="2400" dirty="0" err="1" smtClean="0"/>
              <a:t>preparation</a:t>
            </a:r>
            <a:r>
              <a:rPr lang="cs-CZ" sz="2400" dirty="0" smtClean="0"/>
              <a:t> (done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home</a:t>
            </a:r>
            <a:r>
              <a:rPr lang="cs-CZ" sz="2400" smtClean="0"/>
              <a:t>)</a:t>
            </a:r>
            <a:endParaRPr lang="cs-CZ" sz="2400" dirty="0" smtClean="0"/>
          </a:p>
          <a:p>
            <a:pPr marL="812800" lvl="1" indent="-355600"/>
            <a:r>
              <a:rPr lang="cs-CZ" sz="2400" dirty="0" smtClean="0"/>
              <a:t>30 – 45 min </a:t>
            </a:r>
            <a:r>
              <a:rPr lang="cs-CZ" sz="2400" dirty="0" err="1" smtClean="0"/>
              <a:t>negotiation</a:t>
            </a:r>
            <a:endParaRPr lang="cs-CZ" sz="2400" dirty="0" smtClean="0"/>
          </a:p>
          <a:p>
            <a:pPr marL="812800" lvl="1" indent="-355600"/>
            <a:r>
              <a:rPr lang="cs-CZ" sz="2400" dirty="0" err="1" smtClean="0"/>
              <a:t>debriefing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9828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SCORES?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pPr marL="355600" indent="-355600"/>
            <a:r>
              <a:rPr lang="en-US" sz="2400" dirty="0"/>
              <a:t>maximum possible score for </a:t>
            </a:r>
            <a:r>
              <a:rPr lang="en-US" sz="2400" dirty="0" smtClean="0"/>
              <a:t>Angela</a:t>
            </a:r>
            <a:r>
              <a:rPr lang="cs-CZ" sz="2400" dirty="0" smtClean="0"/>
              <a:t>:</a:t>
            </a:r>
          </a:p>
          <a:p>
            <a:pPr marL="812800" lvl="1" indent="-355600"/>
            <a:r>
              <a:rPr lang="en-US" sz="2200" dirty="0" smtClean="0"/>
              <a:t>93 </a:t>
            </a:r>
            <a:r>
              <a:rPr lang="en-US" sz="2200" dirty="0"/>
              <a:t>(80 housing units, 24 units of affordable housing). </a:t>
            </a:r>
            <a:endParaRPr lang="cs-CZ" sz="2200" dirty="0"/>
          </a:p>
          <a:p>
            <a:pPr marL="355600" indent="-355600"/>
            <a:r>
              <a:rPr lang="en-US" sz="2400" dirty="0"/>
              <a:t>John Hammond's</a:t>
            </a:r>
            <a:r>
              <a:rPr lang="cs-CZ" sz="2400" dirty="0"/>
              <a:t> </a:t>
            </a:r>
            <a:r>
              <a:rPr lang="en-US" sz="2400" dirty="0"/>
              <a:t>maximum </a:t>
            </a:r>
            <a:r>
              <a:rPr lang="en-US" sz="2400" dirty="0" smtClean="0"/>
              <a:t>score</a:t>
            </a:r>
            <a:r>
              <a:rPr lang="cs-CZ" sz="2400" dirty="0" smtClean="0"/>
              <a:t>:</a:t>
            </a:r>
          </a:p>
          <a:p>
            <a:pPr marL="812800" lvl="1" indent="-355600"/>
            <a:r>
              <a:rPr lang="en-US" sz="2200" dirty="0" smtClean="0"/>
              <a:t>55 </a:t>
            </a:r>
            <a:r>
              <a:rPr lang="en-US" sz="2200" dirty="0"/>
              <a:t>(70 housing units, 23 units of affordable housing). </a:t>
            </a:r>
            <a:endParaRPr lang="cs-CZ" sz="2200" dirty="0"/>
          </a:p>
          <a:p>
            <a:pPr marL="355600" indent="-355600"/>
            <a:r>
              <a:rPr lang="en-US" sz="2400" dirty="0"/>
              <a:t>15</a:t>
            </a:r>
            <a:r>
              <a:rPr lang="cs-CZ" sz="2400" dirty="0"/>
              <a:t> </a:t>
            </a:r>
            <a:r>
              <a:rPr lang="cs-CZ" sz="2400" dirty="0" err="1"/>
              <a:t>possible</a:t>
            </a:r>
            <a:r>
              <a:rPr lang="cs-CZ" sz="2400" dirty="0"/>
              <a:t> </a:t>
            </a:r>
            <a:r>
              <a:rPr lang="cs-CZ" sz="2400" dirty="0" err="1" smtClean="0"/>
              <a:t>agreements</a:t>
            </a:r>
            <a:endParaRPr lang="cs-CZ" sz="2400" dirty="0" smtClean="0"/>
          </a:p>
          <a:p>
            <a:pPr marL="355600" indent="-355600"/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contraint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Angela?</a:t>
            </a:r>
          </a:p>
          <a:p>
            <a:pPr marL="812800" lvl="1" indent="-355600"/>
            <a:r>
              <a:rPr lang="en-US" sz="2200" dirty="0" smtClean="0"/>
              <a:t>total </a:t>
            </a:r>
            <a:r>
              <a:rPr lang="en-US" sz="2200" dirty="0"/>
              <a:t>units must </a:t>
            </a:r>
            <a:r>
              <a:rPr lang="en-US" sz="2200" dirty="0" smtClean="0"/>
              <a:t>be</a:t>
            </a:r>
            <a:r>
              <a:rPr lang="cs-CZ" sz="2200" dirty="0" smtClean="0"/>
              <a:t> </a:t>
            </a:r>
            <a:r>
              <a:rPr lang="en-US" sz="2200" dirty="0" smtClean="0"/>
              <a:t>three </a:t>
            </a:r>
            <a:r>
              <a:rPr lang="en-US" sz="2200" dirty="0"/>
              <a:t>times as many as the affordable </a:t>
            </a:r>
            <a:r>
              <a:rPr lang="en-US" sz="2200" dirty="0" smtClean="0"/>
              <a:t>units</a:t>
            </a:r>
            <a:r>
              <a:rPr lang="cs-CZ" sz="2200" dirty="0" smtClean="0"/>
              <a:t> (</a:t>
            </a:r>
            <a:r>
              <a:rPr lang="en-US" sz="2200" dirty="0" smtClean="0"/>
              <a:t>eliminates </a:t>
            </a:r>
            <a:r>
              <a:rPr lang="en-US" sz="2200" dirty="0"/>
              <a:t>some agreements </a:t>
            </a:r>
            <a:r>
              <a:rPr lang="en-US" sz="2200" dirty="0" smtClean="0"/>
              <a:t>that</a:t>
            </a:r>
            <a:r>
              <a:rPr lang="cs-CZ" sz="2200" dirty="0" smtClean="0"/>
              <a:t> </a:t>
            </a:r>
            <a:r>
              <a:rPr lang="en-US" sz="2200" dirty="0" smtClean="0"/>
              <a:t>would </a:t>
            </a:r>
            <a:r>
              <a:rPr lang="en-US" sz="2200" dirty="0"/>
              <a:t>otherwise exceed the parties' </a:t>
            </a:r>
            <a:r>
              <a:rPr lang="en-US" sz="2200" dirty="0" smtClean="0"/>
              <a:t>BATNA</a:t>
            </a:r>
            <a:r>
              <a:rPr lang="cs-CZ" sz="2200" dirty="0" smtClean="0"/>
              <a:t>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920588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AGREEMENT?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/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happened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groups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got</a:t>
            </a:r>
            <a:r>
              <a:rPr lang="cs-CZ" sz="2400" dirty="0" smtClean="0"/>
              <a:t> </a:t>
            </a:r>
            <a:r>
              <a:rPr lang="cs-CZ" sz="2400" dirty="0" err="1" smtClean="0"/>
              <a:t>agreement</a:t>
            </a:r>
            <a:r>
              <a:rPr lang="cs-CZ" sz="2400" dirty="0" smtClean="0"/>
              <a:t> vs. </a:t>
            </a:r>
            <a:r>
              <a:rPr lang="cs-CZ" sz="2400" dirty="0" err="1"/>
              <a:t>g</a:t>
            </a:r>
            <a:r>
              <a:rPr lang="cs-CZ" sz="2400" dirty="0" err="1" smtClean="0"/>
              <a:t>roups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didn‘t</a:t>
            </a:r>
            <a:r>
              <a:rPr lang="cs-CZ" sz="2400" dirty="0" smtClean="0"/>
              <a:t>?</a:t>
            </a:r>
          </a:p>
          <a:p>
            <a:pPr marL="355600" indent="-355600"/>
            <a:r>
              <a:rPr lang="cs-CZ" sz="2400" dirty="0" err="1" smtClean="0"/>
              <a:t>Strategy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high</a:t>
            </a:r>
            <a:r>
              <a:rPr lang="cs-CZ" sz="2400" dirty="0" smtClean="0"/>
              <a:t> </a:t>
            </a:r>
            <a:r>
              <a:rPr lang="cs-CZ" sz="2400" dirty="0" err="1" smtClean="0"/>
              <a:t>scorers</a:t>
            </a:r>
            <a:r>
              <a:rPr lang="cs-CZ" sz="2400" dirty="0" smtClean="0"/>
              <a:t>?</a:t>
            </a:r>
          </a:p>
          <a:p>
            <a:pPr marL="355600" indent="-355600"/>
            <a:r>
              <a:rPr lang="cs-CZ" sz="2400" dirty="0" err="1" smtClean="0"/>
              <a:t>Low</a:t>
            </a:r>
            <a:r>
              <a:rPr lang="cs-CZ" sz="2400" dirty="0" smtClean="0"/>
              <a:t> </a:t>
            </a:r>
            <a:r>
              <a:rPr lang="cs-CZ" sz="2400" dirty="0" err="1" smtClean="0"/>
              <a:t>scores</a:t>
            </a:r>
            <a:r>
              <a:rPr lang="cs-CZ" sz="2400" dirty="0" smtClean="0"/>
              <a:t> -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happened</a:t>
            </a:r>
            <a:r>
              <a:rPr lang="cs-CZ" sz="2400" dirty="0" smtClean="0"/>
              <a:t>?</a:t>
            </a:r>
            <a:endParaRPr lang="cs-CZ" sz="2400" dirty="0"/>
          </a:p>
          <a:p>
            <a:pPr marL="355600" indent="-355600"/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did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learn</a:t>
            </a:r>
            <a:r>
              <a:rPr lang="cs-CZ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742562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 smtClean="0"/>
              <a:t>LACK OF AGREEMENT AND LESSONS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/>
            <a:r>
              <a:rPr lang="cs-CZ" sz="2400" dirty="0" err="1" smtClean="0"/>
              <a:t>Could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due</a:t>
            </a:r>
            <a:r>
              <a:rPr lang="cs-CZ" sz="2400" dirty="0" smtClean="0"/>
              <a:t> to:</a:t>
            </a:r>
          </a:p>
          <a:p>
            <a:pPr lvl="1"/>
            <a:r>
              <a:rPr lang="en-US" sz="2000" dirty="0" smtClean="0"/>
              <a:t>Unreasonable </a:t>
            </a:r>
            <a:r>
              <a:rPr lang="en-US" sz="2000" dirty="0"/>
              <a:t>expectations: one or both parties set a target that was too high</a:t>
            </a:r>
            <a:r>
              <a:rPr lang="en-US" sz="2000" dirty="0" smtClean="0"/>
              <a:t>,</a:t>
            </a:r>
            <a:r>
              <a:rPr lang="cs-CZ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didn't modify that expectation in light of the information obtained </a:t>
            </a:r>
            <a:r>
              <a:rPr lang="en-US" sz="2000" dirty="0" smtClean="0"/>
              <a:t>during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/>
              <a:t>negotiation</a:t>
            </a:r>
            <a:r>
              <a:rPr lang="cs-CZ" sz="2000" dirty="0" smtClean="0"/>
              <a:t>.</a:t>
            </a:r>
          </a:p>
          <a:p>
            <a:pPr lvl="1"/>
            <a:r>
              <a:rPr lang="cs-CZ" sz="2000" dirty="0" smtClean="0"/>
              <a:t>Not </a:t>
            </a:r>
            <a:r>
              <a:rPr lang="cs-CZ" sz="2000" dirty="0" err="1" smtClean="0"/>
              <a:t>exploring</a:t>
            </a:r>
            <a:r>
              <a:rPr lang="cs-CZ" sz="2000" dirty="0" smtClean="0"/>
              <a:t> joint </a:t>
            </a:r>
            <a:r>
              <a:rPr lang="cs-CZ" sz="2000" dirty="0" err="1" smtClean="0"/>
              <a:t>gains</a:t>
            </a:r>
            <a:endParaRPr lang="cs-CZ" sz="2000" dirty="0" smtClean="0"/>
          </a:p>
          <a:p>
            <a:r>
              <a:rPr lang="cs-CZ" sz="2000" dirty="0" err="1" smtClean="0"/>
              <a:t>Distributive</a:t>
            </a:r>
            <a:r>
              <a:rPr lang="cs-CZ" sz="2000" dirty="0" smtClean="0"/>
              <a:t> vs. </a:t>
            </a:r>
            <a:r>
              <a:rPr lang="cs-CZ" sz="2000" dirty="0" err="1" smtClean="0"/>
              <a:t>Integrative</a:t>
            </a:r>
            <a:r>
              <a:rPr lang="cs-CZ" sz="2000" dirty="0" smtClean="0"/>
              <a:t> </a:t>
            </a:r>
            <a:r>
              <a:rPr lang="cs-CZ" sz="2000" dirty="0" err="1" smtClean="0"/>
              <a:t>bargaining</a:t>
            </a:r>
            <a:endParaRPr lang="cs-CZ" sz="2000" dirty="0" smtClean="0"/>
          </a:p>
          <a:p>
            <a:r>
              <a:rPr lang="cs-CZ" sz="2000" dirty="0" err="1" smtClean="0"/>
              <a:t>Exploiting</a:t>
            </a:r>
            <a:r>
              <a:rPr lang="cs-CZ" sz="2000" dirty="0" smtClean="0"/>
              <a:t> </a:t>
            </a:r>
            <a:r>
              <a:rPr lang="cs-CZ" sz="2000" dirty="0" err="1" smtClean="0"/>
              <a:t>differences</a:t>
            </a:r>
            <a:r>
              <a:rPr lang="cs-CZ" sz="2000" dirty="0" smtClean="0"/>
              <a:t> in </a:t>
            </a:r>
            <a:r>
              <a:rPr lang="cs-CZ" sz="2000" dirty="0" err="1" smtClean="0"/>
              <a:t>values</a:t>
            </a:r>
            <a:r>
              <a:rPr lang="cs-CZ" sz="2000" dirty="0" smtClean="0"/>
              <a:t> – </a:t>
            </a:r>
            <a:r>
              <a:rPr lang="cs-CZ" sz="2000" dirty="0" err="1" smtClean="0"/>
              <a:t>possibilities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trades</a:t>
            </a:r>
            <a:endParaRPr lang="cs-CZ" sz="2000" dirty="0" smtClean="0"/>
          </a:p>
          <a:p>
            <a:r>
              <a:rPr lang="cs-CZ" sz="2000" dirty="0" smtClean="0"/>
              <a:t>Use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preferences</a:t>
            </a:r>
            <a:r>
              <a:rPr lang="cs-CZ" sz="2000" dirty="0" smtClean="0"/>
              <a:t> (</a:t>
            </a:r>
            <a:r>
              <a:rPr lang="cs-CZ" sz="2000" dirty="0" err="1" smtClean="0"/>
              <a:t>utilities</a:t>
            </a:r>
            <a:r>
              <a:rPr lang="cs-CZ" sz="2000" dirty="0" smtClean="0"/>
              <a:t>) to </a:t>
            </a:r>
            <a:r>
              <a:rPr lang="cs-CZ" sz="2000" dirty="0" err="1" smtClean="0"/>
              <a:t>create</a:t>
            </a:r>
            <a:r>
              <a:rPr lang="cs-CZ" sz="2000" dirty="0" smtClean="0"/>
              <a:t> </a:t>
            </a:r>
            <a:r>
              <a:rPr lang="cs-CZ" sz="2000" dirty="0" err="1" smtClean="0"/>
              <a:t>mutually</a:t>
            </a:r>
            <a:r>
              <a:rPr lang="cs-CZ" sz="2000" dirty="0" smtClean="0"/>
              <a:t> </a:t>
            </a:r>
            <a:r>
              <a:rPr lang="cs-CZ" sz="2000" dirty="0" err="1" smtClean="0"/>
              <a:t>advantageous</a:t>
            </a:r>
            <a:r>
              <a:rPr lang="cs-CZ" sz="2000" dirty="0" smtClean="0"/>
              <a:t> </a:t>
            </a:r>
            <a:r>
              <a:rPr lang="cs-CZ" sz="2000" dirty="0" err="1" smtClean="0"/>
              <a:t>trades</a:t>
            </a:r>
            <a:endParaRPr lang="cs-CZ" sz="2000" dirty="0"/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0621679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cs-CZ" dirty="0" smtClean="0"/>
              <a:t>DISTRIBUTIVE VS. INTEGRATIVE BARGAINING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/>
            <a:endParaRPr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138" y="693822"/>
            <a:ext cx="7168490" cy="54673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8479971" y="2438400"/>
            <a:ext cx="1676400" cy="544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3918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cs-CZ" dirty="0" smtClean="0"/>
              <a:t>DISTRIBUTIVE VS. INTEGRATIVE BARGAINING</a:t>
            </a:r>
            <a:endParaRPr dirty="0"/>
          </a:p>
        </p:txBody>
      </p:sp>
      <p:sp>
        <p:nvSpPr>
          <p:cNvPr id="140" name="Shape 14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55600" indent="-355600"/>
            <a:r>
              <a:rPr lang="cs-CZ" sz="2400" dirty="0" err="1" smtClean="0"/>
              <a:t>When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agreement</a:t>
            </a:r>
            <a:r>
              <a:rPr lang="cs-CZ" sz="2400" dirty="0" smtClean="0"/>
              <a:t> </a:t>
            </a:r>
            <a:r>
              <a:rPr lang="cs-CZ" sz="2400" dirty="0" err="1" smtClean="0"/>
              <a:t>inefficient</a:t>
            </a:r>
            <a:r>
              <a:rPr lang="cs-CZ" sz="2400" dirty="0" smtClean="0"/>
              <a:t>?</a:t>
            </a:r>
          </a:p>
          <a:p>
            <a:pPr marL="812800" lvl="1" indent="-355600"/>
            <a:r>
              <a:rPr lang="cs-CZ" sz="2200" dirty="0" smtClean="0"/>
              <a:t>In </a:t>
            </a:r>
            <a:r>
              <a:rPr lang="cs-CZ" sz="2200" dirty="0" err="1" smtClean="0"/>
              <a:t>distributive</a:t>
            </a:r>
            <a:r>
              <a:rPr lang="cs-CZ" sz="2200" dirty="0" smtClean="0"/>
              <a:t> </a:t>
            </a:r>
            <a:r>
              <a:rPr lang="cs-CZ" sz="2200" dirty="0" err="1" smtClean="0"/>
              <a:t>bargaining</a:t>
            </a:r>
            <a:endParaRPr lang="cs-CZ" sz="2200" dirty="0" smtClean="0"/>
          </a:p>
          <a:p>
            <a:pPr marL="812800" lvl="1" indent="-355600"/>
            <a:r>
              <a:rPr lang="cs-CZ" sz="2200" dirty="0" smtClean="0"/>
              <a:t>In </a:t>
            </a:r>
            <a:r>
              <a:rPr lang="cs-CZ" sz="2200" dirty="0" err="1" smtClean="0"/>
              <a:t>integrative</a:t>
            </a:r>
            <a:r>
              <a:rPr lang="cs-CZ" sz="2200" dirty="0" smtClean="0"/>
              <a:t> </a:t>
            </a:r>
            <a:r>
              <a:rPr lang="cs-CZ" sz="2200" dirty="0" err="1" smtClean="0"/>
              <a:t>bargaining</a:t>
            </a:r>
            <a:endParaRPr lang="cs-CZ" sz="2200" dirty="0" smtClean="0"/>
          </a:p>
          <a:p>
            <a:pPr marL="355600" indent="-355600"/>
            <a:r>
              <a:rPr lang="cs-CZ" sz="2400" dirty="0" err="1" smtClean="0"/>
              <a:t>How</a:t>
            </a:r>
            <a:r>
              <a:rPr lang="cs-CZ" sz="2400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move</a:t>
            </a:r>
            <a:r>
              <a:rPr lang="cs-CZ" sz="2400" dirty="0" smtClean="0"/>
              <a:t> </a:t>
            </a:r>
            <a:r>
              <a:rPr lang="cs-CZ" sz="2400" dirty="0" err="1" smtClean="0"/>
              <a:t>closer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frontier</a:t>
            </a:r>
            <a:r>
              <a:rPr lang="cs-CZ" sz="2400" dirty="0" smtClean="0"/>
              <a:t>?</a:t>
            </a:r>
          </a:p>
          <a:p>
            <a:pPr marL="355600" indent="-355600"/>
            <a:r>
              <a:rPr lang="cs-CZ" sz="2400" dirty="0" smtClean="0"/>
              <a:t>„</a:t>
            </a:r>
            <a:r>
              <a:rPr lang="cs-CZ" sz="2400" dirty="0" err="1" smtClean="0"/>
              <a:t>Creating</a:t>
            </a:r>
            <a:r>
              <a:rPr lang="cs-CZ" sz="2400" dirty="0" smtClean="0"/>
              <a:t>“ </a:t>
            </a:r>
            <a:r>
              <a:rPr lang="cs-CZ" sz="2400" dirty="0" err="1" smtClean="0"/>
              <a:t>aspect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negotiation</a:t>
            </a:r>
            <a:r>
              <a:rPr lang="cs-CZ" sz="2400" dirty="0" smtClean="0"/>
              <a:t> vs. „</a:t>
            </a:r>
            <a:r>
              <a:rPr lang="cs-CZ" sz="2400" dirty="0" err="1" smtClean="0"/>
              <a:t>claiming</a:t>
            </a:r>
            <a:r>
              <a:rPr lang="cs-CZ" sz="2400" dirty="0" smtClean="0"/>
              <a:t>“ </a:t>
            </a:r>
            <a:r>
              <a:rPr lang="cs-CZ" sz="2400" dirty="0" err="1" smtClean="0"/>
              <a:t>aspect</a:t>
            </a:r>
            <a:endParaRPr lang="cs-CZ" sz="2400" dirty="0" smtClean="0"/>
          </a:p>
          <a:p>
            <a:pPr marL="812800" lvl="1" indent="-355600"/>
            <a:r>
              <a:rPr lang="cs-CZ" sz="2200" dirty="0" err="1" smtClean="0"/>
              <a:t>What</a:t>
            </a:r>
            <a:r>
              <a:rPr lang="cs-CZ" sz="2200" dirty="0" smtClean="0"/>
              <a:t> </a:t>
            </a:r>
            <a:r>
              <a:rPr lang="cs-CZ" sz="2200" dirty="0" err="1" smtClean="0"/>
              <a:t>would</a:t>
            </a:r>
            <a:r>
              <a:rPr lang="cs-CZ" sz="2200" dirty="0" smtClean="0"/>
              <a:t> make </a:t>
            </a:r>
            <a:r>
              <a:rPr lang="cs-CZ" sz="2200" dirty="0" err="1" smtClean="0"/>
              <a:t>each</a:t>
            </a:r>
            <a:r>
              <a:rPr lang="cs-CZ" sz="2200" dirty="0" smtClean="0"/>
              <a:t> </a:t>
            </a:r>
            <a:r>
              <a:rPr lang="cs-CZ" sz="2200" dirty="0" err="1" smtClean="0"/>
              <a:t>aspect</a:t>
            </a:r>
            <a:r>
              <a:rPr lang="cs-CZ" sz="2200" dirty="0" smtClean="0"/>
              <a:t> </a:t>
            </a:r>
            <a:r>
              <a:rPr lang="cs-CZ" sz="2200" dirty="0" err="1" smtClean="0"/>
              <a:t>easier</a:t>
            </a:r>
            <a:r>
              <a:rPr lang="cs-CZ" sz="2200" dirty="0" smtClean="0"/>
              <a:t>? </a:t>
            </a:r>
            <a:r>
              <a:rPr lang="cs-CZ" sz="2200" dirty="0" err="1" smtClean="0"/>
              <a:t>Would</a:t>
            </a:r>
            <a:r>
              <a:rPr lang="cs-CZ" sz="2200" dirty="0" smtClean="0"/>
              <a:t> </a:t>
            </a:r>
            <a:r>
              <a:rPr lang="cs-CZ" sz="2200" dirty="0" err="1" smtClean="0"/>
              <a:t>it</a:t>
            </a:r>
            <a:r>
              <a:rPr lang="cs-CZ" sz="2200" dirty="0" smtClean="0"/>
              <a:t> </a:t>
            </a:r>
            <a:r>
              <a:rPr lang="cs-CZ" sz="2200" dirty="0" err="1" smtClean="0"/>
              <a:t>effect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other</a:t>
            </a:r>
            <a:r>
              <a:rPr lang="cs-CZ" sz="2200" dirty="0" smtClean="0"/>
              <a:t>?</a:t>
            </a:r>
          </a:p>
          <a:p>
            <a:pPr marL="355600" indent="-355600"/>
            <a:r>
              <a:rPr lang="cs-CZ" sz="2400" dirty="0" err="1" smtClean="0"/>
              <a:t>Careful</a:t>
            </a:r>
            <a:r>
              <a:rPr lang="cs-CZ" sz="2400" dirty="0" smtClean="0"/>
              <a:t> - </a:t>
            </a:r>
            <a:r>
              <a:rPr lang="cs-CZ" sz="2400" dirty="0" err="1" smtClean="0"/>
              <a:t>real</a:t>
            </a:r>
            <a:r>
              <a:rPr lang="cs-CZ" sz="2400" dirty="0" smtClean="0"/>
              <a:t> </a:t>
            </a:r>
            <a:r>
              <a:rPr lang="cs-CZ" sz="2400" dirty="0" err="1" smtClean="0"/>
              <a:t>negotiation</a:t>
            </a:r>
            <a:r>
              <a:rPr lang="cs-CZ" sz="2400" dirty="0" smtClean="0"/>
              <a:t> </a:t>
            </a:r>
            <a:r>
              <a:rPr lang="cs-CZ" sz="2400" dirty="0" err="1" smtClean="0"/>
              <a:t>includes</a:t>
            </a:r>
            <a:r>
              <a:rPr lang="cs-CZ" sz="2400" dirty="0" smtClean="0"/>
              <a:t> </a:t>
            </a:r>
            <a:r>
              <a:rPr lang="cs-CZ" sz="2400" dirty="0" err="1" smtClean="0"/>
              <a:t>both</a:t>
            </a:r>
            <a:r>
              <a:rPr lang="cs-CZ" sz="2400" dirty="0" smtClean="0"/>
              <a:t>! (</a:t>
            </a:r>
            <a:r>
              <a:rPr lang="cs-CZ" sz="2400" dirty="0" err="1" smtClean="0"/>
              <a:t>know</a:t>
            </a:r>
            <a:r>
              <a:rPr lang="cs-CZ" sz="2400" dirty="0" smtClean="0"/>
              <a:t> </a:t>
            </a:r>
            <a:r>
              <a:rPr lang="cs-CZ" sz="2400" dirty="0" err="1" smtClean="0"/>
              <a:t>when</a:t>
            </a:r>
            <a:r>
              <a:rPr lang="cs-CZ" sz="2400" dirty="0" smtClean="0"/>
              <a:t> to </a:t>
            </a:r>
            <a:r>
              <a:rPr lang="cs-CZ" sz="2400" dirty="0" err="1" smtClean="0"/>
              <a:t>compete</a:t>
            </a:r>
            <a:r>
              <a:rPr lang="cs-CZ" sz="2400" dirty="0" smtClean="0"/>
              <a:t> and </a:t>
            </a:r>
            <a:r>
              <a:rPr lang="cs-CZ" sz="2400" dirty="0" err="1" smtClean="0"/>
              <a:t>when</a:t>
            </a:r>
            <a:r>
              <a:rPr lang="cs-CZ" sz="2400" dirty="0" smtClean="0"/>
              <a:t> to </a:t>
            </a:r>
            <a:r>
              <a:rPr lang="cs-CZ" sz="2400" dirty="0" err="1" smtClean="0"/>
              <a:t>create</a:t>
            </a:r>
            <a:r>
              <a:rPr lang="cs-CZ" sz="2400" dirty="0" smtClean="0"/>
              <a:t>)</a:t>
            </a:r>
          </a:p>
          <a:p>
            <a:pPr marL="355600" indent="-355600"/>
            <a:r>
              <a:rPr lang="cs-CZ" sz="2400" dirty="0" err="1" smtClean="0"/>
              <a:t>Take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</a:t>
            </a:r>
            <a:r>
              <a:rPr lang="cs-CZ" sz="2400" dirty="0" err="1" smtClean="0"/>
              <a:t>time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1st </a:t>
            </a:r>
            <a:r>
              <a:rPr lang="cs-CZ" sz="2400" dirty="0" err="1" smtClean="0"/>
              <a:t>offer</a:t>
            </a:r>
            <a:r>
              <a:rPr lang="cs-CZ" sz="2400" dirty="0" smtClean="0"/>
              <a:t>!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726304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Custom 2">
      <a:majorFont>
        <a:latin typeface="Britannic Bold"/>
        <a:ea typeface=""/>
        <a:cs typeface=""/>
      </a:majorFont>
      <a:minorFont>
        <a:latin typeface="Bookman Old Style"/>
        <a:ea typeface="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3810</TotalTime>
  <Words>669</Words>
  <Application>Microsoft Office PowerPoint</Application>
  <PresentationFormat>Širokoúhlá obrazovka</PresentationFormat>
  <Paragraphs>78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Bookman Old Style</vt:lpstr>
      <vt:lpstr>Britannic Bold</vt:lpstr>
      <vt:lpstr>Calibri</vt:lpstr>
      <vt:lpstr>Wingdings</vt:lpstr>
      <vt:lpstr>Atlas</vt:lpstr>
      <vt:lpstr>NEGOTIATION - REDSTONE</vt:lpstr>
      <vt:lpstr>REDSTONE DEVELOPMENT NEGOTIATION</vt:lpstr>
      <vt:lpstr>REDSTONE DEVELOPMENT NEGOTIATION</vt:lpstr>
      <vt:lpstr>REDSTONE DEVELOPMENT NEGOTIATION</vt:lpstr>
      <vt:lpstr>SCORES?</vt:lpstr>
      <vt:lpstr>AGREEMENT?</vt:lpstr>
      <vt:lpstr>LACK OF AGREEMENT AND LESSONS</vt:lpstr>
      <vt:lpstr>DISTRIBUTIVE VS. INTEGRATIVE BARGAINING</vt:lpstr>
      <vt:lpstr>DISTRIBUTIVE VS. INTEGRATIVE BARGAINING</vt:lpstr>
      <vt:lpstr>USE OF UTILITIES TO MAKE TRADE-OFFS</vt:lpstr>
      <vt:lpstr>BATNA, reservation price, ZOPA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COURSE</dc:title>
  <dc:creator>Pavlina Vagnerova</dc:creator>
  <cp:lastModifiedBy>Uzivatel</cp:lastModifiedBy>
  <cp:revision>155</cp:revision>
  <dcterms:created xsi:type="dcterms:W3CDTF">2018-02-13T22:05:13Z</dcterms:created>
  <dcterms:modified xsi:type="dcterms:W3CDTF">2024-03-04T20:25:46Z</dcterms:modified>
</cp:coreProperties>
</file>