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73" r:id="rId3"/>
    <p:sldId id="274" r:id="rId4"/>
    <p:sldId id="293" r:id="rId5"/>
    <p:sldId id="258" r:id="rId6"/>
    <p:sldId id="259" r:id="rId7"/>
    <p:sldId id="260" r:id="rId8"/>
    <p:sldId id="284" r:id="rId9"/>
    <p:sldId id="292" r:id="rId10"/>
    <p:sldId id="286" r:id="rId11"/>
    <p:sldId id="264" r:id="rId12"/>
    <p:sldId id="261" r:id="rId13"/>
    <p:sldId id="291" r:id="rId14"/>
    <p:sldId id="276" r:id="rId15"/>
    <p:sldId id="290" r:id="rId16"/>
    <p:sldId id="283" r:id="rId17"/>
    <p:sldId id="262" r:id="rId18"/>
    <p:sldId id="278" r:id="rId19"/>
    <p:sldId id="279" r:id="rId20"/>
    <p:sldId id="288" r:id="rId21"/>
    <p:sldId id="289" r:id="rId22"/>
    <p:sldId id="267" r:id="rId23"/>
    <p:sldId id="271" r:id="rId24"/>
    <p:sldId id="272" r:id="rId25"/>
    <p:sldId id="269" r:id="rId26"/>
    <p:sldId id="270" r:id="rId27"/>
    <p:sldId id="268" r:id="rId28"/>
    <p:sldId id="281" r:id="rId29"/>
    <p:sldId id="280" r:id="rId30"/>
    <p:sldId id="285" r:id="rId31"/>
  </p:sldIdLst>
  <p:sldSz cx="12192000" cy="6858000"/>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2" autoAdjust="0"/>
    <p:restoredTop sz="94660"/>
  </p:normalViewPr>
  <p:slideViewPr>
    <p:cSldViewPr snapToGrid="0">
      <p:cViewPr>
        <p:scale>
          <a:sx n="93" d="100"/>
          <a:sy n="93" d="100"/>
        </p:scale>
        <p:origin x="7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A5D7463E-11A6-4CF8-833C-EF7D9AACE1AA}" type="datetimeFigureOut">
              <a:rPr lang="cs-CZ" smtClean="0"/>
              <a:t>09.10.2023</a:t>
            </a:fld>
            <a:endParaRPr lang="cs-CZ"/>
          </a:p>
        </p:txBody>
      </p:sp>
      <p:sp>
        <p:nvSpPr>
          <p:cNvPr id="4" name="Zástupný symbol pro zápatí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00810B2-41D3-4574-AD27-852D764F4CF9}" type="slidenum">
              <a:rPr lang="cs-CZ" smtClean="0"/>
              <a:t>‹#›</a:t>
            </a:fld>
            <a:endParaRPr lang="cs-CZ"/>
          </a:p>
        </p:txBody>
      </p:sp>
    </p:spTree>
    <p:extLst>
      <p:ext uri="{BB962C8B-B14F-4D97-AF65-F5344CB8AC3E}">
        <p14:creationId xmlns:p14="http://schemas.microsoft.com/office/powerpoint/2010/main" val="22067046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B0E4461-4637-46ED-ADC6-40AD86D49DDD}" type="datetimeFigureOut">
              <a:rPr lang="cs-CZ" smtClean="0"/>
              <a:t>09.10.2023</a:t>
            </a:fld>
            <a:endParaRPr lang="cs-CZ"/>
          </a:p>
        </p:txBody>
      </p:sp>
      <p:sp>
        <p:nvSpPr>
          <p:cNvPr id="4" name="Zástupný symbol pro obrázek snímk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028A8092-B49A-4969-9507-19EF3DC61A6D}" type="slidenum">
              <a:rPr lang="cs-CZ" smtClean="0"/>
              <a:t>‹#›</a:t>
            </a:fld>
            <a:endParaRPr lang="cs-CZ"/>
          </a:p>
        </p:txBody>
      </p:sp>
    </p:spTree>
    <p:extLst>
      <p:ext uri="{BB962C8B-B14F-4D97-AF65-F5344CB8AC3E}">
        <p14:creationId xmlns:p14="http://schemas.microsoft.com/office/powerpoint/2010/main" val="3374702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28A8092-B49A-4969-9507-19EF3DC61A6D}" type="slidenum">
              <a:rPr lang="cs-CZ" smtClean="0"/>
              <a:t>14</a:t>
            </a:fld>
            <a:endParaRPr lang="cs-CZ"/>
          </a:p>
        </p:txBody>
      </p:sp>
    </p:spTree>
    <p:extLst>
      <p:ext uri="{BB962C8B-B14F-4D97-AF65-F5344CB8AC3E}">
        <p14:creationId xmlns:p14="http://schemas.microsoft.com/office/powerpoint/2010/main" val="209250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BFFD7F-0E96-4878-A9AD-90F0EF496486}"/>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cs-CZ"/>
              <a:t>Kliknutím lze upravit styl.</a:t>
            </a:r>
          </a:p>
        </p:txBody>
      </p:sp>
      <p:sp>
        <p:nvSpPr>
          <p:cNvPr id="3" name="Podnadpis 2">
            <a:extLst>
              <a:ext uri="{FF2B5EF4-FFF2-40B4-BE49-F238E27FC236}">
                <a16:creationId xmlns:a16="http://schemas.microsoft.com/office/drawing/2014/main" id="{30DFC7C1-AC2C-4838-8CB5-4A40A6459B06}"/>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cs-CZ"/>
              <a:t>Kliknutím můžete upravit styl předlohy.</a:t>
            </a:r>
          </a:p>
        </p:txBody>
      </p:sp>
      <p:sp>
        <p:nvSpPr>
          <p:cNvPr id="4" name="Zástupný symbol pro datum 3">
            <a:extLst>
              <a:ext uri="{FF2B5EF4-FFF2-40B4-BE49-F238E27FC236}">
                <a16:creationId xmlns:a16="http://schemas.microsoft.com/office/drawing/2014/main" id="{DFEBA1FC-FCF6-43A5-B21C-1D5E9CFC4A82}"/>
              </a:ext>
            </a:extLst>
          </p:cNvPr>
          <p:cNvSpPr txBox="1">
            <a:spLocks noGrp="1"/>
          </p:cNvSpPr>
          <p:nvPr>
            <p:ph type="dt" sz="half" idx="7"/>
          </p:nvPr>
        </p:nvSpPr>
        <p:spPr/>
        <p:txBody>
          <a:bodyPr/>
          <a:lstStyle>
            <a:lvl1pPr>
              <a:defRPr/>
            </a:lvl1pPr>
          </a:lstStyle>
          <a:p>
            <a:pPr lvl="0"/>
            <a:fld id="{00A0134C-83DE-404C-941A-B8DC3E4EED07}" type="datetime1">
              <a:rPr lang="cs-CZ"/>
              <a:pPr lvl="0"/>
              <a:t>09.10.2023</a:t>
            </a:fld>
            <a:endParaRPr lang="cs-CZ"/>
          </a:p>
        </p:txBody>
      </p:sp>
      <p:sp>
        <p:nvSpPr>
          <p:cNvPr id="5" name="Zástupný symbol pro zápatí 4">
            <a:extLst>
              <a:ext uri="{FF2B5EF4-FFF2-40B4-BE49-F238E27FC236}">
                <a16:creationId xmlns:a16="http://schemas.microsoft.com/office/drawing/2014/main" id="{5C8F7485-52C1-4B6B-9E85-C36BEA9D77AD}"/>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13744323-D4AC-44F9-9A45-9038C22277D7}"/>
              </a:ext>
            </a:extLst>
          </p:cNvPr>
          <p:cNvSpPr txBox="1">
            <a:spLocks noGrp="1"/>
          </p:cNvSpPr>
          <p:nvPr>
            <p:ph type="sldNum" sz="quarter" idx="8"/>
          </p:nvPr>
        </p:nvSpPr>
        <p:spPr/>
        <p:txBody>
          <a:bodyPr/>
          <a:lstStyle>
            <a:lvl1pPr>
              <a:defRPr/>
            </a:lvl1pPr>
          </a:lstStyle>
          <a:p>
            <a:pPr lvl="0"/>
            <a:fld id="{AD29E60D-DE88-44F1-9D9A-0945BB3D91F9}" type="slidenum">
              <a:t>‹#›</a:t>
            </a:fld>
            <a:endParaRPr lang="cs-CZ"/>
          </a:p>
        </p:txBody>
      </p:sp>
    </p:spTree>
    <p:extLst>
      <p:ext uri="{BB962C8B-B14F-4D97-AF65-F5344CB8AC3E}">
        <p14:creationId xmlns:p14="http://schemas.microsoft.com/office/powerpoint/2010/main" val="244152937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0946E3-D895-417A-8E77-F86F02EE733C}"/>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C17FE8B3-6880-4669-926F-CFC61E330149}"/>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DD86344-7748-4584-9088-B8A473F34834}"/>
              </a:ext>
            </a:extLst>
          </p:cNvPr>
          <p:cNvSpPr txBox="1">
            <a:spLocks noGrp="1"/>
          </p:cNvSpPr>
          <p:nvPr>
            <p:ph type="dt" sz="half" idx="7"/>
          </p:nvPr>
        </p:nvSpPr>
        <p:spPr/>
        <p:txBody>
          <a:bodyPr/>
          <a:lstStyle>
            <a:lvl1pPr>
              <a:defRPr/>
            </a:lvl1pPr>
          </a:lstStyle>
          <a:p>
            <a:pPr lvl="0"/>
            <a:fld id="{4DDF26EA-80AF-4130-8C34-43E4EE5F8A08}" type="datetime1">
              <a:rPr lang="cs-CZ"/>
              <a:pPr lvl="0"/>
              <a:t>09.10.2023</a:t>
            </a:fld>
            <a:endParaRPr lang="cs-CZ"/>
          </a:p>
        </p:txBody>
      </p:sp>
      <p:sp>
        <p:nvSpPr>
          <p:cNvPr id="5" name="Zástupný symbol pro zápatí 4">
            <a:extLst>
              <a:ext uri="{FF2B5EF4-FFF2-40B4-BE49-F238E27FC236}">
                <a16:creationId xmlns:a16="http://schemas.microsoft.com/office/drawing/2014/main" id="{C7C9D7E4-E5B0-478B-BC60-3B1B07B8F122}"/>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A9DB9B13-B3BB-4535-8F7D-BED2216C6CE2}"/>
              </a:ext>
            </a:extLst>
          </p:cNvPr>
          <p:cNvSpPr txBox="1">
            <a:spLocks noGrp="1"/>
          </p:cNvSpPr>
          <p:nvPr>
            <p:ph type="sldNum" sz="quarter" idx="8"/>
          </p:nvPr>
        </p:nvSpPr>
        <p:spPr/>
        <p:txBody>
          <a:bodyPr/>
          <a:lstStyle>
            <a:lvl1pPr>
              <a:defRPr/>
            </a:lvl1pPr>
          </a:lstStyle>
          <a:p>
            <a:pPr lvl="0"/>
            <a:fld id="{2733874A-213A-48EC-B84B-31F59917B513}" type="slidenum">
              <a:t>‹#›</a:t>
            </a:fld>
            <a:endParaRPr lang="cs-CZ"/>
          </a:p>
        </p:txBody>
      </p:sp>
    </p:spTree>
    <p:extLst>
      <p:ext uri="{BB962C8B-B14F-4D97-AF65-F5344CB8AC3E}">
        <p14:creationId xmlns:p14="http://schemas.microsoft.com/office/powerpoint/2010/main" val="3495553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F684C01-51CD-4385-9F2E-2BBFEF0EC2DE}"/>
              </a:ext>
            </a:extLst>
          </p:cNvPr>
          <p:cNvSpPr txBox="1">
            <a:spLocks noGrp="1"/>
          </p:cNvSpPr>
          <p:nvPr>
            <p:ph type="title" orient="vert"/>
          </p:nvPr>
        </p:nvSpPr>
        <p:spPr>
          <a:xfrm>
            <a:off x="8724903" y="365129"/>
            <a:ext cx="2628899" cy="5811834"/>
          </a:xfrm>
        </p:spPr>
        <p:txBody>
          <a:bodyPr vert="eaVert"/>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BCB1E2FB-4891-4E3B-AD59-11CBC132D5A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3503073-8B1C-490B-9B99-A57FA7977CED}"/>
              </a:ext>
            </a:extLst>
          </p:cNvPr>
          <p:cNvSpPr txBox="1">
            <a:spLocks noGrp="1"/>
          </p:cNvSpPr>
          <p:nvPr>
            <p:ph type="dt" sz="half" idx="7"/>
          </p:nvPr>
        </p:nvSpPr>
        <p:spPr/>
        <p:txBody>
          <a:bodyPr/>
          <a:lstStyle>
            <a:lvl1pPr>
              <a:defRPr/>
            </a:lvl1pPr>
          </a:lstStyle>
          <a:p>
            <a:pPr lvl="0"/>
            <a:fld id="{A578FACE-EB5F-420F-AEF3-BF3166206A85}" type="datetime1">
              <a:rPr lang="cs-CZ"/>
              <a:pPr lvl="0"/>
              <a:t>09.10.2023</a:t>
            </a:fld>
            <a:endParaRPr lang="cs-CZ"/>
          </a:p>
        </p:txBody>
      </p:sp>
      <p:sp>
        <p:nvSpPr>
          <p:cNvPr id="5" name="Zástupný symbol pro zápatí 4">
            <a:extLst>
              <a:ext uri="{FF2B5EF4-FFF2-40B4-BE49-F238E27FC236}">
                <a16:creationId xmlns:a16="http://schemas.microsoft.com/office/drawing/2014/main" id="{95C15A82-3BD0-4333-96D3-8AB36804C45E}"/>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021F80EB-C4C2-4865-9903-1761040D3335}"/>
              </a:ext>
            </a:extLst>
          </p:cNvPr>
          <p:cNvSpPr txBox="1">
            <a:spLocks noGrp="1"/>
          </p:cNvSpPr>
          <p:nvPr>
            <p:ph type="sldNum" sz="quarter" idx="8"/>
          </p:nvPr>
        </p:nvSpPr>
        <p:spPr/>
        <p:txBody>
          <a:bodyPr/>
          <a:lstStyle>
            <a:lvl1pPr>
              <a:defRPr/>
            </a:lvl1pPr>
          </a:lstStyle>
          <a:p>
            <a:pPr lvl="0"/>
            <a:fld id="{61E8406F-1F72-4F1A-9B47-E054512AC185}" type="slidenum">
              <a:t>‹#›</a:t>
            </a:fld>
            <a:endParaRPr lang="cs-CZ"/>
          </a:p>
        </p:txBody>
      </p:sp>
    </p:spTree>
    <p:extLst>
      <p:ext uri="{BB962C8B-B14F-4D97-AF65-F5344CB8AC3E}">
        <p14:creationId xmlns:p14="http://schemas.microsoft.com/office/powerpoint/2010/main" val="1028658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4B83B6-4E2B-41EC-B138-3D3DB76BD2BF}"/>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obsah 2">
            <a:extLst>
              <a:ext uri="{FF2B5EF4-FFF2-40B4-BE49-F238E27FC236}">
                <a16:creationId xmlns:a16="http://schemas.microsoft.com/office/drawing/2014/main" id="{8BA8A1D9-FA87-4599-952C-42B973F0CEE9}"/>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319E03-8D35-4AC0-9584-17EED697D148}"/>
              </a:ext>
            </a:extLst>
          </p:cNvPr>
          <p:cNvSpPr txBox="1">
            <a:spLocks noGrp="1"/>
          </p:cNvSpPr>
          <p:nvPr>
            <p:ph type="dt" sz="half" idx="7"/>
          </p:nvPr>
        </p:nvSpPr>
        <p:spPr/>
        <p:txBody>
          <a:bodyPr/>
          <a:lstStyle>
            <a:lvl1pPr>
              <a:defRPr/>
            </a:lvl1pPr>
          </a:lstStyle>
          <a:p>
            <a:pPr lvl="0"/>
            <a:fld id="{99FBCB8C-B440-491B-84E8-DDBBA89752B4}" type="datetime1">
              <a:rPr lang="cs-CZ"/>
              <a:pPr lvl="0"/>
              <a:t>09.10.2023</a:t>
            </a:fld>
            <a:endParaRPr lang="cs-CZ"/>
          </a:p>
        </p:txBody>
      </p:sp>
      <p:sp>
        <p:nvSpPr>
          <p:cNvPr id="5" name="Zástupný symbol pro zápatí 4">
            <a:extLst>
              <a:ext uri="{FF2B5EF4-FFF2-40B4-BE49-F238E27FC236}">
                <a16:creationId xmlns:a16="http://schemas.microsoft.com/office/drawing/2014/main" id="{EDBE56CE-E8C5-40AF-854D-1BB1EDEB7E25}"/>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74732FB1-4796-43BF-8EC2-6BB7C4B94F76}"/>
              </a:ext>
            </a:extLst>
          </p:cNvPr>
          <p:cNvSpPr txBox="1">
            <a:spLocks noGrp="1"/>
          </p:cNvSpPr>
          <p:nvPr>
            <p:ph type="sldNum" sz="quarter" idx="8"/>
          </p:nvPr>
        </p:nvSpPr>
        <p:spPr/>
        <p:txBody>
          <a:bodyPr/>
          <a:lstStyle>
            <a:lvl1pPr>
              <a:defRPr/>
            </a:lvl1pPr>
          </a:lstStyle>
          <a:p>
            <a:pPr lvl="0"/>
            <a:fld id="{0DBCAC60-C5B5-4156-AEBF-94A895F6783A}" type="slidenum">
              <a:t>‹#›</a:t>
            </a:fld>
            <a:endParaRPr lang="cs-CZ"/>
          </a:p>
        </p:txBody>
      </p:sp>
    </p:spTree>
    <p:extLst>
      <p:ext uri="{BB962C8B-B14F-4D97-AF65-F5344CB8AC3E}">
        <p14:creationId xmlns:p14="http://schemas.microsoft.com/office/powerpoint/2010/main" val="345582596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7B7F8D-FCDC-4B2A-BB65-1D2F87C57032}"/>
              </a:ext>
            </a:extLst>
          </p:cNvPr>
          <p:cNvSpPr txBox="1">
            <a:spLocks noGrp="1"/>
          </p:cNvSpPr>
          <p:nvPr>
            <p:ph type="title"/>
          </p:nvPr>
        </p:nvSpPr>
        <p:spPr>
          <a:xfrm>
            <a:off x="831847" y="1709735"/>
            <a:ext cx="10515600" cy="2852735"/>
          </a:xfrm>
        </p:spPr>
        <p:txBody>
          <a:bodyPr anchor="b"/>
          <a:lstStyle>
            <a:lvl1pPr>
              <a:defRPr sz="6000"/>
            </a:lvl1pPr>
          </a:lstStyle>
          <a:p>
            <a:pPr lvl="0"/>
            <a:r>
              <a:rPr lang="cs-CZ"/>
              <a:t>Kliknutím lze upravit styl.</a:t>
            </a:r>
          </a:p>
        </p:txBody>
      </p:sp>
      <p:sp>
        <p:nvSpPr>
          <p:cNvPr id="3" name="Zástupný text 2">
            <a:extLst>
              <a:ext uri="{FF2B5EF4-FFF2-40B4-BE49-F238E27FC236}">
                <a16:creationId xmlns:a16="http://schemas.microsoft.com/office/drawing/2014/main" id="{8A7B5DA0-88DD-4A85-88E8-B244167E7A34}"/>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C04AC07-74DD-4C20-99BF-1F9970446F26}"/>
              </a:ext>
            </a:extLst>
          </p:cNvPr>
          <p:cNvSpPr txBox="1">
            <a:spLocks noGrp="1"/>
          </p:cNvSpPr>
          <p:nvPr>
            <p:ph type="dt" sz="half" idx="7"/>
          </p:nvPr>
        </p:nvSpPr>
        <p:spPr/>
        <p:txBody>
          <a:bodyPr/>
          <a:lstStyle>
            <a:lvl1pPr>
              <a:defRPr/>
            </a:lvl1pPr>
          </a:lstStyle>
          <a:p>
            <a:pPr lvl="0"/>
            <a:fld id="{D267FD8F-A829-4B89-BD87-8BC00FAED03F}" type="datetime1">
              <a:rPr lang="cs-CZ"/>
              <a:pPr lvl="0"/>
              <a:t>09.10.2023</a:t>
            </a:fld>
            <a:endParaRPr lang="cs-CZ"/>
          </a:p>
        </p:txBody>
      </p:sp>
      <p:sp>
        <p:nvSpPr>
          <p:cNvPr id="5" name="Zástupný symbol pro zápatí 4">
            <a:extLst>
              <a:ext uri="{FF2B5EF4-FFF2-40B4-BE49-F238E27FC236}">
                <a16:creationId xmlns:a16="http://schemas.microsoft.com/office/drawing/2014/main" id="{C134F43D-9D27-4C40-8552-16E1CDD4949A}"/>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5C64DAE4-135E-4A55-BC0D-510084EDF2B8}"/>
              </a:ext>
            </a:extLst>
          </p:cNvPr>
          <p:cNvSpPr txBox="1">
            <a:spLocks noGrp="1"/>
          </p:cNvSpPr>
          <p:nvPr>
            <p:ph type="sldNum" sz="quarter" idx="8"/>
          </p:nvPr>
        </p:nvSpPr>
        <p:spPr/>
        <p:txBody>
          <a:bodyPr/>
          <a:lstStyle>
            <a:lvl1pPr>
              <a:defRPr/>
            </a:lvl1pPr>
          </a:lstStyle>
          <a:p>
            <a:pPr lvl="0"/>
            <a:fld id="{FE2C7B20-8279-407F-AE0B-0E2A1CFD7497}" type="slidenum">
              <a:t>‹#›</a:t>
            </a:fld>
            <a:endParaRPr lang="cs-CZ"/>
          </a:p>
        </p:txBody>
      </p:sp>
    </p:spTree>
    <p:extLst>
      <p:ext uri="{BB962C8B-B14F-4D97-AF65-F5344CB8AC3E}">
        <p14:creationId xmlns:p14="http://schemas.microsoft.com/office/powerpoint/2010/main" val="69726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5E48A-5236-42BA-9CA0-B829AF2F7A4C}"/>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obsah 2">
            <a:extLst>
              <a:ext uri="{FF2B5EF4-FFF2-40B4-BE49-F238E27FC236}">
                <a16:creationId xmlns:a16="http://schemas.microsoft.com/office/drawing/2014/main" id="{C4DC7808-AEC4-4049-9592-34A99ECE4765}"/>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1E38B83-9469-4890-8DA9-D783BCF82563}"/>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BF4DC14-CAF6-4E25-BB14-FA6516A14FDB}"/>
              </a:ext>
            </a:extLst>
          </p:cNvPr>
          <p:cNvSpPr txBox="1">
            <a:spLocks noGrp="1"/>
          </p:cNvSpPr>
          <p:nvPr>
            <p:ph type="dt" sz="half" idx="7"/>
          </p:nvPr>
        </p:nvSpPr>
        <p:spPr/>
        <p:txBody>
          <a:bodyPr/>
          <a:lstStyle>
            <a:lvl1pPr>
              <a:defRPr/>
            </a:lvl1pPr>
          </a:lstStyle>
          <a:p>
            <a:pPr lvl="0"/>
            <a:fld id="{0C923B35-E52C-4AAE-B625-2DCA85880AE5}" type="datetime1">
              <a:rPr lang="cs-CZ"/>
              <a:pPr lvl="0"/>
              <a:t>09.10.2023</a:t>
            </a:fld>
            <a:endParaRPr lang="cs-CZ"/>
          </a:p>
        </p:txBody>
      </p:sp>
      <p:sp>
        <p:nvSpPr>
          <p:cNvPr id="6" name="Zástupný symbol pro zápatí 5">
            <a:extLst>
              <a:ext uri="{FF2B5EF4-FFF2-40B4-BE49-F238E27FC236}">
                <a16:creationId xmlns:a16="http://schemas.microsoft.com/office/drawing/2014/main" id="{196217E3-EB63-4E9D-8259-62342C0AA85F}"/>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83FD50FD-4294-469A-BFD0-9CE3C9658B67}"/>
              </a:ext>
            </a:extLst>
          </p:cNvPr>
          <p:cNvSpPr txBox="1">
            <a:spLocks noGrp="1"/>
          </p:cNvSpPr>
          <p:nvPr>
            <p:ph type="sldNum" sz="quarter" idx="8"/>
          </p:nvPr>
        </p:nvSpPr>
        <p:spPr/>
        <p:txBody>
          <a:bodyPr/>
          <a:lstStyle>
            <a:lvl1pPr>
              <a:defRPr/>
            </a:lvl1pPr>
          </a:lstStyle>
          <a:p>
            <a:pPr lvl="0"/>
            <a:fld id="{4D8FFD22-441A-4472-92B8-088E731E0E32}" type="slidenum">
              <a:t>‹#›</a:t>
            </a:fld>
            <a:endParaRPr lang="cs-CZ"/>
          </a:p>
        </p:txBody>
      </p:sp>
    </p:spTree>
    <p:extLst>
      <p:ext uri="{BB962C8B-B14F-4D97-AF65-F5344CB8AC3E}">
        <p14:creationId xmlns:p14="http://schemas.microsoft.com/office/powerpoint/2010/main" val="2712853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99BE2E-77FA-4719-893A-9E4B02F4C6A9}"/>
              </a:ext>
            </a:extLst>
          </p:cNvPr>
          <p:cNvSpPr txBox="1">
            <a:spLocks noGrp="1"/>
          </p:cNvSpPr>
          <p:nvPr>
            <p:ph type="title"/>
          </p:nvPr>
        </p:nvSpPr>
        <p:spPr>
          <a:xfrm>
            <a:off x="839784" y="365129"/>
            <a:ext cx="10515600" cy="1325559"/>
          </a:xfrm>
        </p:spPr>
        <p:txBody>
          <a:bodyPr/>
          <a:lstStyle>
            <a:lvl1pPr>
              <a:defRPr/>
            </a:lvl1pPr>
          </a:lstStyle>
          <a:p>
            <a:pPr lvl="0"/>
            <a:r>
              <a:rPr lang="cs-CZ"/>
              <a:t>Kliknutím lze upravit styl.</a:t>
            </a:r>
          </a:p>
        </p:txBody>
      </p:sp>
      <p:sp>
        <p:nvSpPr>
          <p:cNvPr id="3" name="Zástupný text 2">
            <a:extLst>
              <a:ext uri="{FF2B5EF4-FFF2-40B4-BE49-F238E27FC236}">
                <a16:creationId xmlns:a16="http://schemas.microsoft.com/office/drawing/2014/main" id="{E4174606-0E07-4EF8-83B4-A7F2B7FF19C1}"/>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3A944D3-0417-4BC7-A538-C3FF8824EBE0}"/>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B39810C-7DEC-4B2E-BA48-5FF766EBFDA1}"/>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DA40FA7-3B3E-4327-94DE-3AA4CE05BDFA}"/>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504540B-C49B-4030-857F-88D3CE8BD024}"/>
              </a:ext>
            </a:extLst>
          </p:cNvPr>
          <p:cNvSpPr txBox="1">
            <a:spLocks noGrp="1"/>
          </p:cNvSpPr>
          <p:nvPr>
            <p:ph type="dt" sz="half" idx="7"/>
          </p:nvPr>
        </p:nvSpPr>
        <p:spPr/>
        <p:txBody>
          <a:bodyPr/>
          <a:lstStyle>
            <a:lvl1pPr>
              <a:defRPr/>
            </a:lvl1pPr>
          </a:lstStyle>
          <a:p>
            <a:pPr lvl="0"/>
            <a:fld id="{1F02E991-02C4-4B42-887F-3004292A55E4}" type="datetime1">
              <a:rPr lang="cs-CZ"/>
              <a:pPr lvl="0"/>
              <a:t>09.10.2023</a:t>
            </a:fld>
            <a:endParaRPr lang="cs-CZ"/>
          </a:p>
        </p:txBody>
      </p:sp>
      <p:sp>
        <p:nvSpPr>
          <p:cNvPr id="8" name="Zástupný symbol pro zápatí 7">
            <a:extLst>
              <a:ext uri="{FF2B5EF4-FFF2-40B4-BE49-F238E27FC236}">
                <a16:creationId xmlns:a16="http://schemas.microsoft.com/office/drawing/2014/main" id="{F7292B0F-5032-4527-8D59-4624AC5A9922}"/>
              </a:ext>
            </a:extLst>
          </p:cNvPr>
          <p:cNvSpPr txBox="1">
            <a:spLocks noGrp="1"/>
          </p:cNvSpPr>
          <p:nvPr>
            <p:ph type="ftr" sz="quarter" idx="9"/>
          </p:nvPr>
        </p:nvSpPr>
        <p:spPr/>
        <p:txBody>
          <a:bodyPr/>
          <a:lstStyle>
            <a:lvl1pPr>
              <a:defRPr/>
            </a:lvl1pPr>
          </a:lstStyle>
          <a:p>
            <a:pPr lvl="0"/>
            <a:endParaRPr lang="cs-CZ"/>
          </a:p>
        </p:txBody>
      </p:sp>
      <p:sp>
        <p:nvSpPr>
          <p:cNvPr id="9" name="Zástupný symbol pro číslo snímku 8">
            <a:extLst>
              <a:ext uri="{FF2B5EF4-FFF2-40B4-BE49-F238E27FC236}">
                <a16:creationId xmlns:a16="http://schemas.microsoft.com/office/drawing/2014/main" id="{605E5BC9-F698-49FB-ADCE-4122B6273186}"/>
              </a:ext>
            </a:extLst>
          </p:cNvPr>
          <p:cNvSpPr txBox="1">
            <a:spLocks noGrp="1"/>
          </p:cNvSpPr>
          <p:nvPr>
            <p:ph type="sldNum" sz="quarter" idx="8"/>
          </p:nvPr>
        </p:nvSpPr>
        <p:spPr/>
        <p:txBody>
          <a:bodyPr/>
          <a:lstStyle>
            <a:lvl1pPr>
              <a:defRPr/>
            </a:lvl1pPr>
          </a:lstStyle>
          <a:p>
            <a:pPr lvl="0"/>
            <a:fld id="{02FA0065-A2A3-41D9-8E39-3C7FF21B19FB}" type="slidenum">
              <a:t>‹#›</a:t>
            </a:fld>
            <a:endParaRPr lang="cs-CZ"/>
          </a:p>
        </p:txBody>
      </p:sp>
    </p:spTree>
    <p:extLst>
      <p:ext uri="{BB962C8B-B14F-4D97-AF65-F5344CB8AC3E}">
        <p14:creationId xmlns:p14="http://schemas.microsoft.com/office/powerpoint/2010/main" val="82312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FA9CA8-D445-4CFA-87AA-06C22358C159}"/>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datum 2">
            <a:extLst>
              <a:ext uri="{FF2B5EF4-FFF2-40B4-BE49-F238E27FC236}">
                <a16:creationId xmlns:a16="http://schemas.microsoft.com/office/drawing/2014/main" id="{0CFBC240-37E2-40D1-819D-84845F90FD95}"/>
              </a:ext>
            </a:extLst>
          </p:cNvPr>
          <p:cNvSpPr txBox="1">
            <a:spLocks noGrp="1"/>
          </p:cNvSpPr>
          <p:nvPr>
            <p:ph type="dt" sz="half" idx="7"/>
          </p:nvPr>
        </p:nvSpPr>
        <p:spPr/>
        <p:txBody>
          <a:bodyPr/>
          <a:lstStyle>
            <a:lvl1pPr>
              <a:defRPr/>
            </a:lvl1pPr>
          </a:lstStyle>
          <a:p>
            <a:pPr lvl="0"/>
            <a:fld id="{FC1376B1-50A8-48DB-B39C-11A6A7D08EAD}" type="datetime1">
              <a:rPr lang="cs-CZ"/>
              <a:pPr lvl="0"/>
              <a:t>09.10.2023</a:t>
            </a:fld>
            <a:endParaRPr lang="cs-CZ"/>
          </a:p>
        </p:txBody>
      </p:sp>
      <p:sp>
        <p:nvSpPr>
          <p:cNvPr id="4" name="Zástupný symbol pro zápatí 3">
            <a:extLst>
              <a:ext uri="{FF2B5EF4-FFF2-40B4-BE49-F238E27FC236}">
                <a16:creationId xmlns:a16="http://schemas.microsoft.com/office/drawing/2014/main" id="{AF969054-D23D-4D93-A9C9-4B44771206BA}"/>
              </a:ext>
            </a:extLst>
          </p:cNvPr>
          <p:cNvSpPr txBox="1">
            <a:spLocks noGrp="1"/>
          </p:cNvSpPr>
          <p:nvPr>
            <p:ph type="ftr" sz="quarter" idx="9"/>
          </p:nvPr>
        </p:nvSpPr>
        <p:spPr/>
        <p:txBody>
          <a:bodyPr/>
          <a:lstStyle>
            <a:lvl1pPr>
              <a:defRPr/>
            </a:lvl1pPr>
          </a:lstStyle>
          <a:p>
            <a:pPr lvl="0"/>
            <a:endParaRPr lang="cs-CZ"/>
          </a:p>
        </p:txBody>
      </p:sp>
      <p:sp>
        <p:nvSpPr>
          <p:cNvPr id="5" name="Zástupný symbol pro číslo snímku 4">
            <a:extLst>
              <a:ext uri="{FF2B5EF4-FFF2-40B4-BE49-F238E27FC236}">
                <a16:creationId xmlns:a16="http://schemas.microsoft.com/office/drawing/2014/main" id="{ADE122E2-A9EA-4DA6-BD72-079DF253D0B7}"/>
              </a:ext>
            </a:extLst>
          </p:cNvPr>
          <p:cNvSpPr txBox="1">
            <a:spLocks noGrp="1"/>
          </p:cNvSpPr>
          <p:nvPr>
            <p:ph type="sldNum" sz="quarter" idx="8"/>
          </p:nvPr>
        </p:nvSpPr>
        <p:spPr/>
        <p:txBody>
          <a:bodyPr/>
          <a:lstStyle>
            <a:lvl1pPr>
              <a:defRPr/>
            </a:lvl1pPr>
          </a:lstStyle>
          <a:p>
            <a:pPr lvl="0"/>
            <a:fld id="{8BE804EE-AD20-4645-9760-0F1122782619}" type="slidenum">
              <a:t>‹#›</a:t>
            </a:fld>
            <a:endParaRPr lang="cs-CZ"/>
          </a:p>
        </p:txBody>
      </p:sp>
    </p:spTree>
    <p:extLst>
      <p:ext uri="{BB962C8B-B14F-4D97-AF65-F5344CB8AC3E}">
        <p14:creationId xmlns:p14="http://schemas.microsoft.com/office/powerpoint/2010/main" val="3486307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08B92EC-11FA-4064-BF96-AB4FA37BE2B0}"/>
              </a:ext>
            </a:extLst>
          </p:cNvPr>
          <p:cNvSpPr txBox="1">
            <a:spLocks noGrp="1"/>
          </p:cNvSpPr>
          <p:nvPr>
            <p:ph type="dt" sz="half" idx="7"/>
          </p:nvPr>
        </p:nvSpPr>
        <p:spPr/>
        <p:txBody>
          <a:bodyPr/>
          <a:lstStyle>
            <a:lvl1pPr>
              <a:defRPr/>
            </a:lvl1pPr>
          </a:lstStyle>
          <a:p>
            <a:pPr lvl="0"/>
            <a:fld id="{23875AE6-E791-46FF-90C4-63E6E5B3DFEB}" type="datetime1">
              <a:rPr lang="cs-CZ"/>
              <a:pPr lvl="0"/>
              <a:t>09.10.2023</a:t>
            </a:fld>
            <a:endParaRPr lang="cs-CZ"/>
          </a:p>
        </p:txBody>
      </p:sp>
      <p:sp>
        <p:nvSpPr>
          <p:cNvPr id="3" name="Zástupný symbol pro zápatí 2">
            <a:extLst>
              <a:ext uri="{FF2B5EF4-FFF2-40B4-BE49-F238E27FC236}">
                <a16:creationId xmlns:a16="http://schemas.microsoft.com/office/drawing/2014/main" id="{11189916-A86A-4E57-B022-F6475ABA66B9}"/>
              </a:ext>
            </a:extLst>
          </p:cNvPr>
          <p:cNvSpPr txBox="1">
            <a:spLocks noGrp="1"/>
          </p:cNvSpPr>
          <p:nvPr>
            <p:ph type="ftr" sz="quarter" idx="9"/>
          </p:nvPr>
        </p:nvSpPr>
        <p:spPr/>
        <p:txBody>
          <a:bodyPr/>
          <a:lstStyle>
            <a:lvl1pPr>
              <a:defRPr/>
            </a:lvl1pPr>
          </a:lstStyle>
          <a:p>
            <a:pPr lvl="0"/>
            <a:endParaRPr lang="cs-CZ"/>
          </a:p>
        </p:txBody>
      </p:sp>
      <p:sp>
        <p:nvSpPr>
          <p:cNvPr id="4" name="Zástupný symbol pro číslo snímku 3">
            <a:extLst>
              <a:ext uri="{FF2B5EF4-FFF2-40B4-BE49-F238E27FC236}">
                <a16:creationId xmlns:a16="http://schemas.microsoft.com/office/drawing/2014/main" id="{9C532FEB-4202-4C07-9B41-12E9C0A1172D}"/>
              </a:ext>
            </a:extLst>
          </p:cNvPr>
          <p:cNvSpPr txBox="1">
            <a:spLocks noGrp="1"/>
          </p:cNvSpPr>
          <p:nvPr>
            <p:ph type="sldNum" sz="quarter" idx="8"/>
          </p:nvPr>
        </p:nvSpPr>
        <p:spPr/>
        <p:txBody>
          <a:bodyPr/>
          <a:lstStyle>
            <a:lvl1pPr>
              <a:defRPr/>
            </a:lvl1pPr>
          </a:lstStyle>
          <a:p>
            <a:pPr lvl="0"/>
            <a:fld id="{3C2F50B8-8CAB-40E4-88D8-AA1057774391}" type="slidenum">
              <a:t>‹#›</a:t>
            </a:fld>
            <a:endParaRPr lang="cs-CZ"/>
          </a:p>
        </p:txBody>
      </p:sp>
    </p:spTree>
    <p:extLst>
      <p:ext uri="{BB962C8B-B14F-4D97-AF65-F5344CB8AC3E}">
        <p14:creationId xmlns:p14="http://schemas.microsoft.com/office/powerpoint/2010/main" val="78823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3EF94B-C9BB-4BCA-84A8-B9A000231A3A}"/>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obsah 2">
            <a:extLst>
              <a:ext uri="{FF2B5EF4-FFF2-40B4-BE49-F238E27FC236}">
                <a16:creationId xmlns:a16="http://schemas.microsoft.com/office/drawing/2014/main" id="{E77EFFBC-B41F-44FB-BF5C-013503DB0B4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002C0B8-9018-4BC7-8D85-F64DAF4B136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F18E1FB-088C-43D1-9D08-D2ABC1BB38A9}"/>
              </a:ext>
            </a:extLst>
          </p:cNvPr>
          <p:cNvSpPr txBox="1">
            <a:spLocks noGrp="1"/>
          </p:cNvSpPr>
          <p:nvPr>
            <p:ph type="dt" sz="half" idx="7"/>
          </p:nvPr>
        </p:nvSpPr>
        <p:spPr/>
        <p:txBody>
          <a:bodyPr/>
          <a:lstStyle>
            <a:lvl1pPr>
              <a:defRPr/>
            </a:lvl1pPr>
          </a:lstStyle>
          <a:p>
            <a:pPr lvl="0"/>
            <a:fld id="{E578EC15-19D9-4624-B40B-CF1AFE326D16}" type="datetime1">
              <a:rPr lang="cs-CZ"/>
              <a:pPr lvl="0"/>
              <a:t>09.10.2023</a:t>
            </a:fld>
            <a:endParaRPr lang="cs-CZ"/>
          </a:p>
        </p:txBody>
      </p:sp>
      <p:sp>
        <p:nvSpPr>
          <p:cNvPr id="6" name="Zástupný symbol pro zápatí 5">
            <a:extLst>
              <a:ext uri="{FF2B5EF4-FFF2-40B4-BE49-F238E27FC236}">
                <a16:creationId xmlns:a16="http://schemas.microsoft.com/office/drawing/2014/main" id="{39DFDEF1-EAE8-47E6-95B3-5703AE913827}"/>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D8F0EDE5-0A11-4F14-842D-FA610CE33930}"/>
              </a:ext>
            </a:extLst>
          </p:cNvPr>
          <p:cNvSpPr txBox="1">
            <a:spLocks noGrp="1"/>
          </p:cNvSpPr>
          <p:nvPr>
            <p:ph type="sldNum" sz="quarter" idx="8"/>
          </p:nvPr>
        </p:nvSpPr>
        <p:spPr/>
        <p:txBody>
          <a:bodyPr/>
          <a:lstStyle>
            <a:lvl1pPr>
              <a:defRPr/>
            </a:lvl1pPr>
          </a:lstStyle>
          <a:p>
            <a:pPr lvl="0"/>
            <a:fld id="{FD14BF39-46C6-41DB-B002-DCBAB3190A45}" type="slidenum">
              <a:t>‹#›</a:t>
            </a:fld>
            <a:endParaRPr lang="cs-CZ"/>
          </a:p>
        </p:txBody>
      </p:sp>
    </p:spTree>
    <p:extLst>
      <p:ext uri="{BB962C8B-B14F-4D97-AF65-F5344CB8AC3E}">
        <p14:creationId xmlns:p14="http://schemas.microsoft.com/office/powerpoint/2010/main" val="2797479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6649BD-05DB-4823-A3BA-071B82BBB3AD}"/>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symbol obrázku 2">
            <a:extLst>
              <a:ext uri="{FF2B5EF4-FFF2-40B4-BE49-F238E27FC236}">
                <a16:creationId xmlns:a16="http://schemas.microsoft.com/office/drawing/2014/main" id="{9FF66937-73F0-4CFD-9543-0AFD12F960C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cs-CZ"/>
          </a:p>
        </p:txBody>
      </p:sp>
      <p:sp>
        <p:nvSpPr>
          <p:cNvPr id="4" name="Zástupný text 3">
            <a:extLst>
              <a:ext uri="{FF2B5EF4-FFF2-40B4-BE49-F238E27FC236}">
                <a16:creationId xmlns:a16="http://schemas.microsoft.com/office/drawing/2014/main" id="{5BE39C68-C1E6-4884-BF4D-DDCD84D9379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968C6DA-E26E-4252-AC87-F6A74E9328B0}"/>
              </a:ext>
            </a:extLst>
          </p:cNvPr>
          <p:cNvSpPr txBox="1">
            <a:spLocks noGrp="1"/>
          </p:cNvSpPr>
          <p:nvPr>
            <p:ph type="dt" sz="half" idx="7"/>
          </p:nvPr>
        </p:nvSpPr>
        <p:spPr/>
        <p:txBody>
          <a:bodyPr/>
          <a:lstStyle>
            <a:lvl1pPr>
              <a:defRPr/>
            </a:lvl1pPr>
          </a:lstStyle>
          <a:p>
            <a:pPr lvl="0"/>
            <a:fld id="{FEB349A6-5AB7-42F2-B1E7-195DB4DF32C2}" type="datetime1">
              <a:rPr lang="cs-CZ"/>
              <a:pPr lvl="0"/>
              <a:t>09.10.2023</a:t>
            </a:fld>
            <a:endParaRPr lang="cs-CZ"/>
          </a:p>
        </p:txBody>
      </p:sp>
      <p:sp>
        <p:nvSpPr>
          <p:cNvPr id="6" name="Zástupný symbol pro zápatí 5">
            <a:extLst>
              <a:ext uri="{FF2B5EF4-FFF2-40B4-BE49-F238E27FC236}">
                <a16:creationId xmlns:a16="http://schemas.microsoft.com/office/drawing/2014/main" id="{EC40541F-95F1-47AE-8EAB-66A50D336002}"/>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AFCAB93C-BB3D-4068-9170-5076A912815B}"/>
              </a:ext>
            </a:extLst>
          </p:cNvPr>
          <p:cNvSpPr txBox="1">
            <a:spLocks noGrp="1"/>
          </p:cNvSpPr>
          <p:nvPr>
            <p:ph type="sldNum" sz="quarter" idx="8"/>
          </p:nvPr>
        </p:nvSpPr>
        <p:spPr/>
        <p:txBody>
          <a:bodyPr/>
          <a:lstStyle>
            <a:lvl1pPr>
              <a:defRPr/>
            </a:lvl1pPr>
          </a:lstStyle>
          <a:p>
            <a:pPr lvl="0"/>
            <a:fld id="{C2962204-9F76-4141-B821-211E9F35C69A}" type="slidenum">
              <a:t>‹#›</a:t>
            </a:fld>
            <a:endParaRPr lang="cs-CZ"/>
          </a:p>
        </p:txBody>
      </p:sp>
    </p:spTree>
    <p:extLst>
      <p:ext uri="{BB962C8B-B14F-4D97-AF65-F5344CB8AC3E}">
        <p14:creationId xmlns:p14="http://schemas.microsoft.com/office/powerpoint/2010/main" val="384731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0C36151-F25B-46BD-AF3D-B41B4807BD62}"/>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cs-CZ"/>
              <a:t>Kliknutím lze upravit styl.</a:t>
            </a:r>
          </a:p>
        </p:txBody>
      </p:sp>
      <p:sp>
        <p:nvSpPr>
          <p:cNvPr id="3" name="Zástupný text 2">
            <a:extLst>
              <a:ext uri="{FF2B5EF4-FFF2-40B4-BE49-F238E27FC236}">
                <a16:creationId xmlns:a16="http://schemas.microsoft.com/office/drawing/2014/main" id="{8AFB1905-7B06-4E3D-A88A-416B388B073A}"/>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6BFD86-458D-4CF0-AE04-EADB62DEC9DE}"/>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C203146E-03A4-4F86-9D38-191CACFB2E4E}" type="datetime1">
              <a:rPr lang="cs-CZ"/>
              <a:pPr lvl="0"/>
              <a:t>09.10.2023</a:t>
            </a:fld>
            <a:endParaRPr lang="cs-CZ"/>
          </a:p>
        </p:txBody>
      </p:sp>
      <p:sp>
        <p:nvSpPr>
          <p:cNvPr id="5" name="Zástupný symbol pro zápatí 4">
            <a:extLst>
              <a:ext uri="{FF2B5EF4-FFF2-40B4-BE49-F238E27FC236}">
                <a16:creationId xmlns:a16="http://schemas.microsoft.com/office/drawing/2014/main" id="{E588CAD2-B6A7-44C9-9E37-A71837768B61}"/>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endParaRPr lang="cs-CZ"/>
          </a:p>
        </p:txBody>
      </p:sp>
      <p:sp>
        <p:nvSpPr>
          <p:cNvPr id="6" name="Zástupný symbol pro číslo snímku 5">
            <a:extLst>
              <a:ext uri="{FF2B5EF4-FFF2-40B4-BE49-F238E27FC236}">
                <a16:creationId xmlns:a16="http://schemas.microsoft.com/office/drawing/2014/main" id="{99BD51CD-8C7B-4B16-B105-E133F87A3331}"/>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83197626-DDBC-42B1-A3EA-D4BABFCD6A02}" type="slidenum">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cs-CZ"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cs-CZ"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cs-CZ"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cs-CZ"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andatsrechner.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384D72-A149-4BA6-A265-FD6BECF0D293}"/>
              </a:ext>
            </a:extLst>
          </p:cNvPr>
          <p:cNvSpPr txBox="1">
            <a:spLocks noGrp="1"/>
          </p:cNvSpPr>
          <p:nvPr>
            <p:ph type="ctrTitle"/>
          </p:nvPr>
        </p:nvSpPr>
        <p:spPr/>
        <p:txBody>
          <a:bodyPr/>
          <a:lstStyle/>
          <a:p>
            <a:pPr lvl="0"/>
            <a:r>
              <a:rPr lang="cs-CZ"/>
              <a:t>Německo po roce 1990</a:t>
            </a:r>
          </a:p>
        </p:txBody>
      </p:sp>
      <p:sp>
        <p:nvSpPr>
          <p:cNvPr id="3" name="Podnadpis 2">
            <a:extLst>
              <a:ext uri="{FF2B5EF4-FFF2-40B4-BE49-F238E27FC236}">
                <a16:creationId xmlns:a16="http://schemas.microsoft.com/office/drawing/2014/main" id="{85C05932-BA6C-48B8-9782-4203A539FBC9}"/>
              </a:ext>
            </a:extLst>
          </p:cNvPr>
          <p:cNvSpPr txBox="1">
            <a:spLocks noGrp="1"/>
          </p:cNvSpPr>
          <p:nvPr>
            <p:ph type="subTitle" idx="1"/>
          </p:nvPr>
        </p:nvSpPr>
        <p:spPr/>
        <p:txBody>
          <a:bodyPr/>
          <a:lstStyle/>
          <a:p>
            <a:pPr lvl="0"/>
            <a:r>
              <a:rPr lang="cs-CZ"/>
              <a:t>3. Německé ústavní právo a jeho vývoj po roce 1990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E97CAC-08B7-4D15-82DB-8E51B49AE35E}"/>
              </a:ext>
            </a:extLst>
          </p:cNvPr>
          <p:cNvSpPr>
            <a:spLocks noGrp="1"/>
          </p:cNvSpPr>
          <p:nvPr>
            <p:ph type="title"/>
          </p:nvPr>
        </p:nvSpPr>
        <p:spPr/>
        <p:txBody>
          <a:bodyPr/>
          <a:lstStyle/>
          <a:p>
            <a:r>
              <a:rPr lang="cs-CZ" dirty="0"/>
              <a:t>Příklady ústavněprávních diskusí po sjednocení</a:t>
            </a:r>
          </a:p>
        </p:txBody>
      </p:sp>
      <p:sp>
        <p:nvSpPr>
          <p:cNvPr id="3" name="Zástupný obsah 2">
            <a:extLst>
              <a:ext uri="{FF2B5EF4-FFF2-40B4-BE49-F238E27FC236}">
                <a16:creationId xmlns:a16="http://schemas.microsoft.com/office/drawing/2014/main" id="{ADE4924A-B8A9-45D8-9A9F-ECC5929450B6}"/>
              </a:ext>
            </a:extLst>
          </p:cNvPr>
          <p:cNvSpPr>
            <a:spLocks noGrp="1"/>
          </p:cNvSpPr>
          <p:nvPr>
            <p:ph idx="1"/>
          </p:nvPr>
        </p:nvSpPr>
        <p:spPr/>
        <p:txBody>
          <a:bodyPr/>
          <a:lstStyle/>
          <a:p>
            <a:r>
              <a:rPr lang="cs-CZ" dirty="0"/>
              <a:t>1. Vztah k Evropské unii, zejm. po Lisabonské smlouvě</a:t>
            </a:r>
          </a:p>
          <a:p>
            <a:r>
              <a:rPr lang="cs-CZ" dirty="0"/>
              <a:t>2. Nasazení německého vojska mimo území SRN</a:t>
            </a:r>
          </a:p>
          <a:p>
            <a:r>
              <a:rPr lang="cs-CZ" dirty="0"/>
              <a:t>3.otázka zákazu potratů</a:t>
            </a:r>
          </a:p>
          <a:p>
            <a:r>
              <a:rPr lang="cs-CZ" dirty="0"/>
              <a:t>4. problematika muslimské pokrývky hlavy (</a:t>
            </a:r>
            <a:r>
              <a:rPr lang="cs-CZ" dirty="0" err="1"/>
              <a:t>Kopftuch</a:t>
            </a:r>
            <a:r>
              <a:rPr lang="cs-CZ" dirty="0"/>
              <a:t>)</a:t>
            </a:r>
          </a:p>
          <a:p>
            <a:r>
              <a:rPr lang="cs-CZ" dirty="0"/>
              <a:t>Ochrana životního prostředí -  doplnění čl. 20a do </a:t>
            </a:r>
            <a:r>
              <a:rPr lang="cs-CZ" dirty="0" err="1"/>
              <a:t>GG</a:t>
            </a:r>
            <a:r>
              <a:rPr lang="cs-CZ" dirty="0"/>
              <a:t> v </a:t>
            </a:r>
            <a:r>
              <a:rPr lang="cs-CZ" dirty="0" err="1"/>
              <a:t>rce</a:t>
            </a:r>
            <a:r>
              <a:rPr lang="cs-CZ" dirty="0"/>
              <a:t> 1994</a:t>
            </a:r>
          </a:p>
          <a:p>
            <a:endParaRPr lang="cs-CZ" dirty="0"/>
          </a:p>
        </p:txBody>
      </p:sp>
    </p:spTree>
    <p:extLst>
      <p:ext uri="{BB962C8B-B14F-4D97-AF65-F5344CB8AC3E}">
        <p14:creationId xmlns:p14="http://schemas.microsoft.com/office/powerpoint/2010/main" val="2360099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0EAA63-B080-48F5-8D0D-63E92AC4388E}"/>
              </a:ext>
            </a:extLst>
          </p:cNvPr>
          <p:cNvSpPr txBox="1">
            <a:spLocks noGrp="1"/>
          </p:cNvSpPr>
          <p:nvPr>
            <p:ph type="title"/>
          </p:nvPr>
        </p:nvSpPr>
        <p:spPr/>
        <p:txBody>
          <a:bodyPr/>
          <a:lstStyle/>
          <a:p>
            <a:pPr lvl="0"/>
            <a:r>
              <a:rPr lang="cs-CZ"/>
              <a:t>Moc zákonodárná</a:t>
            </a:r>
          </a:p>
        </p:txBody>
      </p:sp>
      <p:sp>
        <p:nvSpPr>
          <p:cNvPr id="3" name="Zástupný obsah 2">
            <a:extLst>
              <a:ext uri="{FF2B5EF4-FFF2-40B4-BE49-F238E27FC236}">
                <a16:creationId xmlns:a16="http://schemas.microsoft.com/office/drawing/2014/main" id="{C26F3748-B23C-4047-9E71-085D69CDB642}"/>
              </a:ext>
            </a:extLst>
          </p:cNvPr>
          <p:cNvSpPr txBox="1">
            <a:spLocks noGrp="1"/>
          </p:cNvSpPr>
          <p:nvPr>
            <p:ph idx="1"/>
          </p:nvPr>
        </p:nvSpPr>
        <p:spPr/>
        <p:txBody>
          <a:bodyPr/>
          <a:lstStyle/>
          <a:p>
            <a:pPr lvl="0">
              <a:lnSpc>
                <a:spcPct val="80000"/>
              </a:lnSpc>
            </a:pPr>
            <a:r>
              <a:rPr lang="cs-CZ" sz="2600" dirty="0"/>
              <a:t>Vychází se z dělby moci, jak ji stanovuje článek 20 GG</a:t>
            </a:r>
          </a:p>
          <a:p>
            <a:pPr lvl="0">
              <a:lnSpc>
                <a:spcPct val="80000"/>
              </a:lnSpc>
            </a:pPr>
            <a:r>
              <a:rPr lang="cs-CZ" sz="2600" dirty="0"/>
              <a:t>Na rozdíl od prezidenta či vlády je parlament v zastupitelské demokracii lidem volen přímo</a:t>
            </a:r>
          </a:p>
          <a:p>
            <a:pPr lvl="0">
              <a:lnSpc>
                <a:spcPct val="80000"/>
              </a:lnSpc>
            </a:pPr>
            <a:r>
              <a:rPr lang="cs-CZ" sz="2600" dirty="0" err="1"/>
              <a:t>Bundestag</a:t>
            </a:r>
            <a:r>
              <a:rPr lang="cs-CZ" sz="2600" dirty="0"/>
              <a:t>, tj. německý parlament není podřízen žádnému jinému orgánu, sám si volí svého předsedu (</a:t>
            </a:r>
            <a:r>
              <a:rPr lang="cs-CZ" sz="2600" dirty="0" err="1"/>
              <a:t>Präsident</a:t>
            </a:r>
            <a:r>
              <a:rPr lang="cs-CZ" sz="2600" dirty="0"/>
              <a:t>) a policie smí do budovy </a:t>
            </a:r>
            <a:r>
              <a:rPr lang="cs-CZ" sz="2600" dirty="0" err="1"/>
              <a:t>Bundestagu</a:t>
            </a:r>
            <a:r>
              <a:rPr lang="cs-CZ" sz="2600" dirty="0"/>
              <a:t> vstoupit jen s jeho souhlasem, jeho členové mají imunitu (tj. procesní ochranu – </a:t>
            </a:r>
            <a:r>
              <a:rPr lang="cs-CZ" sz="2600" dirty="0" err="1"/>
              <a:t>nrstíhatelnost</a:t>
            </a:r>
            <a:r>
              <a:rPr lang="cs-CZ" sz="2600" dirty="0"/>
              <a:t>) i indemnitu (materiální ochrana - beztrestnost. Pro svou činnost si ustanovuje výbory či vyšetřovací komise</a:t>
            </a:r>
          </a:p>
          <a:p>
            <a:pPr lvl="0">
              <a:lnSpc>
                <a:spcPct val="80000"/>
              </a:lnSpc>
            </a:pPr>
            <a:r>
              <a:rPr lang="cs-CZ" sz="2600" dirty="0" err="1"/>
              <a:t>Bundestag</a:t>
            </a:r>
            <a:r>
              <a:rPr lang="cs-CZ" sz="2600" dirty="0"/>
              <a:t> má 2 základní funkce: zákonodárnou (</a:t>
            </a:r>
            <a:r>
              <a:rPr lang="cs-CZ" sz="2600" dirty="0" err="1"/>
              <a:t>Gesetzgebungsfunktion</a:t>
            </a:r>
            <a:r>
              <a:rPr lang="cs-CZ" sz="2600" dirty="0"/>
              <a:t>) a volební (</a:t>
            </a:r>
            <a:r>
              <a:rPr lang="cs-CZ" sz="2600" dirty="0" err="1"/>
              <a:t>Wahlfunktion</a:t>
            </a:r>
            <a:r>
              <a:rPr lang="cs-CZ" sz="2600" dirty="0"/>
              <a:t>), kterou vykonává vůči spolkovému kancléři a spolkovému prezidentu i zprostředkovaně vůči polovině soudců ústavního soudu a podílí se i na volbě spolkových soudců a volí také </a:t>
            </a:r>
            <a:r>
              <a:rPr lang="cs-CZ" sz="2600" dirty="0" err="1"/>
              <a:t>Wehrbeauftragte</a:t>
            </a:r>
            <a:r>
              <a:rPr lang="cs-CZ" sz="26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2ACF4F-D033-4A59-BA7E-13F9222CFE49}"/>
              </a:ext>
            </a:extLst>
          </p:cNvPr>
          <p:cNvSpPr txBox="1">
            <a:spLocks noGrp="1"/>
          </p:cNvSpPr>
          <p:nvPr>
            <p:ph type="title"/>
          </p:nvPr>
        </p:nvSpPr>
        <p:spPr/>
        <p:txBody>
          <a:bodyPr/>
          <a:lstStyle/>
          <a:p>
            <a:pPr lvl="0"/>
            <a:r>
              <a:rPr lang="cs-CZ"/>
              <a:t>Volební systém do Bundestagu - Bundeswahlgesetz</a:t>
            </a:r>
          </a:p>
        </p:txBody>
      </p:sp>
      <p:sp>
        <p:nvSpPr>
          <p:cNvPr id="3" name="Zástupný obsah 2">
            <a:extLst>
              <a:ext uri="{FF2B5EF4-FFF2-40B4-BE49-F238E27FC236}">
                <a16:creationId xmlns:a16="http://schemas.microsoft.com/office/drawing/2014/main" id="{30F3AD10-1B55-4681-906F-BA598CA9B739}"/>
              </a:ext>
            </a:extLst>
          </p:cNvPr>
          <p:cNvSpPr txBox="1">
            <a:spLocks noGrp="1"/>
          </p:cNvSpPr>
          <p:nvPr>
            <p:ph idx="1"/>
          </p:nvPr>
        </p:nvSpPr>
        <p:spPr/>
        <p:txBody>
          <a:bodyPr/>
          <a:lstStyle/>
          <a:p>
            <a:pPr lvl="0">
              <a:lnSpc>
                <a:spcPct val="70000"/>
              </a:lnSpc>
            </a:pPr>
            <a:r>
              <a:rPr lang="cs-CZ" sz="2200" dirty="0"/>
              <a:t>Základní princip: Jde o kombinaci většinového a poměrného volebního systému</a:t>
            </a:r>
          </a:p>
          <a:p>
            <a:pPr lvl="0">
              <a:lnSpc>
                <a:spcPct val="70000"/>
              </a:lnSpc>
            </a:pPr>
            <a:r>
              <a:rPr lang="cs-CZ" sz="2200" dirty="0"/>
              <a:t>Ze poslanců </a:t>
            </a:r>
            <a:r>
              <a:rPr lang="cs-CZ" sz="2200" dirty="0" err="1"/>
              <a:t>Bundestagu</a:t>
            </a:r>
            <a:r>
              <a:rPr lang="cs-CZ" sz="2200" dirty="0"/>
              <a:t> je zhruba polovina, poslanců volena jako tzv. přímí kandidáti (</a:t>
            </a:r>
            <a:r>
              <a:rPr lang="cs-CZ" sz="2200" dirty="0" err="1"/>
              <a:t>Direktkandidaten</a:t>
            </a:r>
            <a:r>
              <a:rPr lang="cs-CZ" sz="2200" dirty="0"/>
              <a:t>) v určitém volebním okrsku (</a:t>
            </a:r>
            <a:r>
              <a:rPr lang="cs-CZ" sz="2200" dirty="0" err="1"/>
              <a:t>Wahlkreis</a:t>
            </a:r>
            <a:r>
              <a:rPr lang="cs-CZ" sz="2200" dirty="0"/>
              <a:t>) podle zemské listiny (</a:t>
            </a:r>
            <a:r>
              <a:rPr lang="cs-CZ" sz="2200" dirty="0" err="1"/>
              <a:t>Landesliste</a:t>
            </a:r>
            <a:r>
              <a:rPr lang="cs-CZ" sz="2200" dirty="0"/>
              <a:t>). Každý volič má 2 hlasy.</a:t>
            </a:r>
          </a:p>
          <a:p>
            <a:pPr lvl="0">
              <a:lnSpc>
                <a:spcPct val="70000"/>
              </a:lnSpc>
            </a:pPr>
            <a:r>
              <a:rPr lang="cs-CZ" sz="2200" dirty="0"/>
              <a:t>Tzv. první hlas (</a:t>
            </a:r>
            <a:r>
              <a:rPr lang="cs-CZ" sz="2200" dirty="0" err="1"/>
              <a:t>Erststimme</a:t>
            </a:r>
            <a:r>
              <a:rPr lang="cs-CZ" sz="2200" dirty="0"/>
              <a:t>) odevzdá  okrskovému kandidátu (</a:t>
            </a:r>
            <a:r>
              <a:rPr lang="cs-CZ" sz="2200" dirty="0" err="1"/>
              <a:t>Wahlkreiskandidat</a:t>
            </a:r>
            <a:r>
              <a:rPr lang="cs-CZ" sz="2200" dirty="0"/>
              <a:t>) podle pravidel  relativní většinové volby (relativní znamená, že pro zvolení není třeba získat absolutní většinu, nýbrž postačuje prostá většina. Podle druhého hlasu (</a:t>
            </a:r>
            <a:r>
              <a:rPr lang="cs-CZ" sz="2200" dirty="0" err="1"/>
              <a:t>Zweitstimme</a:t>
            </a:r>
            <a:r>
              <a:rPr lang="cs-CZ" sz="2200" dirty="0"/>
              <a:t>) se určuje , kolik mandátů celkem dostane která strana. Vychází se přitom z celkového počtu poslanců. Následně se od takto vypočteného čísla odečtou mandáty, které pro danou stranu získali její přímí kandidáti. Zbytek se doplní ze zemských listin (</a:t>
            </a:r>
            <a:r>
              <a:rPr lang="cs-CZ" sz="2200" dirty="0" err="1"/>
              <a:t>Landesliste</a:t>
            </a:r>
            <a:r>
              <a:rPr lang="cs-CZ" sz="2200" dirty="0"/>
              <a:t>). Pro výpočet mandátů a určení pořadí na zemských listinách se používal až do roku 1985 </a:t>
            </a:r>
            <a:r>
              <a:rPr lang="cs-CZ" sz="2200" dirty="0" err="1"/>
              <a:t>d´Hondtův</a:t>
            </a:r>
            <a:r>
              <a:rPr lang="cs-CZ" sz="2200" dirty="0"/>
              <a:t> systém, od roku 1985 se používá systém </a:t>
            </a:r>
            <a:r>
              <a:rPr lang="cs-CZ" sz="2200" dirty="0" err="1"/>
              <a:t>Hare</a:t>
            </a:r>
            <a:r>
              <a:rPr lang="cs-CZ" sz="2200" dirty="0"/>
              <a:t> /</a:t>
            </a:r>
            <a:r>
              <a:rPr lang="cs-CZ" sz="2200" dirty="0" err="1"/>
              <a:t>Niemeyer</a:t>
            </a:r>
            <a:r>
              <a:rPr lang="cs-CZ" sz="2200" dirty="0"/>
              <a:t>, který zmírňuje znevýhodnění menších stran a od roku. Od voleb 2009 se používá </a:t>
            </a:r>
            <a:r>
              <a:rPr lang="cs-CZ" sz="2200" dirty="0" err="1"/>
              <a:t>Schepers</a:t>
            </a:r>
            <a:r>
              <a:rPr lang="cs-CZ" sz="2200" dirty="0"/>
              <a:t>/Saint-</a:t>
            </a:r>
            <a:r>
              <a:rPr lang="cs-CZ" sz="2200" dirty="0" err="1"/>
              <a:t>Lague</a:t>
            </a:r>
            <a:endParaRPr lang="cs-CZ" sz="2200" dirty="0"/>
          </a:p>
          <a:p>
            <a:pPr lvl="0">
              <a:lnSpc>
                <a:spcPct val="70000"/>
              </a:lnSpc>
            </a:pPr>
            <a:r>
              <a:rPr lang="cs-CZ" sz="2200" dirty="0"/>
              <a:t>Pokud strana získá více přímých mandátů, než odpovídá jejímu výsledku u druhého hlasu, dostává odpovídající počet dodatečných mandátů, tzv. </a:t>
            </a:r>
            <a:r>
              <a:rPr lang="cs-CZ" sz="2200" dirty="0" err="1"/>
              <a:t>Úberhangmandate</a:t>
            </a:r>
            <a:r>
              <a:rPr lang="cs-CZ" sz="2200" dirty="0"/>
              <a:t>. O ty se v daném volebním období zvyšuje celkový počet poslanců </a:t>
            </a:r>
            <a:r>
              <a:rPr lang="cs-CZ" sz="2200" dirty="0" err="1"/>
              <a:t>Bundestagu</a:t>
            </a:r>
            <a:endParaRPr lang="cs-CZ"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B5BF8-E38D-48D4-9120-393CFA149E1C}"/>
              </a:ext>
            </a:extLst>
          </p:cNvPr>
          <p:cNvSpPr>
            <a:spLocks noGrp="1"/>
          </p:cNvSpPr>
          <p:nvPr>
            <p:ph type="title"/>
          </p:nvPr>
        </p:nvSpPr>
        <p:spPr/>
        <p:txBody>
          <a:bodyPr/>
          <a:lstStyle/>
          <a:p>
            <a:r>
              <a:rPr lang="cs-CZ" dirty="0"/>
              <a:t>Volební lístek</a:t>
            </a:r>
          </a:p>
        </p:txBody>
      </p:sp>
      <p:pic>
        <p:nvPicPr>
          <p:cNvPr id="5122" name="Picture 2" descr="Deutscher Bundestag - Erststimme: Ein Kreuz für Direktkandidaten aus dem  Wahlkreis">
            <a:extLst>
              <a:ext uri="{FF2B5EF4-FFF2-40B4-BE49-F238E27FC236}">
                <a16:creationId xmlns:a16="http://schemas.microsoft.com/office/drawing/2014/main" id="{FB75541C-900E-49EA-9D51-AB0712096D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99080" y="2028983"/>
            <a:ext cx="6593840" cy="4386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28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E63F26-691E-4D8C-A68B-3B5D62555D0B}"/>
              </a:ext>
            </a:extLst>
          </p:cNvPr>
          <p:cNvSpPr>
            <a:spLocks noGrp="1"/>
          </p:cNvSpPr>
          <p:nvPr>
            <p:ph type="title"/>
          </p:nvPr>
        </p:nvSpPr>
        <p:spPr/>
        <p:txBody>
          <a:bodyPr/>
          <a:lstStyle/>
          <a:p>
            <a:r>
              <a:rPr lang="cs-CZ" dirty="0"/>
              <a:t>Počty poslanců </a:t>
            </a:r>
            <a:r>
              <a:rPr lang="cs-CZ" dirty="0" err="1"/>
              <a:t>Bundestagu</a:t>
            </a:r>
            <a:endParaRPr lang="cs-CZ" dirty="0"/>
          </a:p>
        </p:txBody>
      </p:sp>
      <p:sp>
        <p:nvSpPr>
          <p:cNvPr id="3" name="Zástupný obsah 2">
            <a:extLst>
              <a:ext uri="{FF2B5EF4-FFF2-40B4-BE49-F238E27FC236}">
                <a16:creationId xmlns:a16="http://schemas.microsoft.com/office/drawing/2014/main" id="{185505A6-15AF-46BD-8C2A-321AEF1474DA}"/>
              </a:ext>
            </a:extLst>
          </p:cNvPr>
          <p:cNvSpPr>
            <a:spLocks noGrp="1"/>
          </p:cNvSpPr>
          <p:nvPr>
            <p:ph idx="1"/>
          </p:nvPr>
        </p:nvSpPr>
        <p:spPr/>
        <p:txBody>
          <a:bodyPr>
            <a:normAutofit lnSpcReduction="10000"/>
          </a:bodyPr>
          <a:lstStyle/>
          <a:p>
            <a:r>
              <a:rPr lang="cs-CZ" dirty="0" err="1">
                <a:hlinkClick r:id="rId3"/>
              </a:rPr>
              <a:t>Mandatsrechner</a:t>
            </a:r>
            <a:r>
              <a:rPr lang="cs-CZ" dirty="0">
                <a:hlinkClick r:id="rId3"/>
              </a:rPr>
              <a:t> </a:t>
            </a:r>
            <a:r>
              <a:rPr lang="cs-CZ" dirty="0" err="1">
                <a:hlinkClick r:id="rId3"/>
              </a:rPr>
              <a:t>zur</a:t>
            </a:r>
            <a:r>
              <a:rPr lang="cs-CZ" dirty="0">
                <a:hlinkClick r:id="rId3"/>
              </a:rPr>
              <a:t> </a:t>
            </a:r>
            <a:r>
              <a:rPr lang="cs-CZ" dirty="0" err="1">
                <a:hlinkClick r:id="rId3"/>
              </a:rPr>
              <a:t>Bundestagswahl</a:t>
            </a:r>
            <a:endParaRPr lang="cs-CZ" dirty="0"/>
          </a:p>
          <a:p>
            <a:r>
              <a:rPr lang="cs-CZ" dirty="0"/>
              <a:t>Počet poslanců není pevný, stanovuje se pouze minimum (598). Vzhledem k </a:t>
            </a:r>
            <a:r>
              <a:rPr lang="cs-CZ" dirty="0" err="1"/>
              <a:t>fragmentarizaci</a:t>
            </a:r>
            <a:r>
              <a:rPr lang="cs-CZ" dirty="0"/>
              <a:t> politické scény počet stále roste a předpokládá se, že bude muset dojít k reformě systému</a:t>
            </a:r>
          </a:p>
          <a:p>
            <a:r>
              <a:rPr lang="cs-CZ" dirty="0"/>
              <a:t>Po posledních volbách 2021 vyrostl na735 poslanců. Pro zisk jednoho mandátu bylo zapotřebí cca. 59.000 hlasů</a:t>
            </a:r>
          </a:p>
          <a:p>
            <a:r>
              <a:rPr lang="cs-CZ" dirty="0"/>
              <a:t>Důvodem jsou jednak tzv. </a:t>
            </a:r>
            <a:r>
              <a:rPr lang="cs-CZ" dirty="0" err="1"/>
              <a:t>Überhangsmandate</a:t>
            </a:r>
            <a:r>
              <a:rPr lang="cs-CZ" dirty="0"/>
              <a:t>, jednak odstranění volebního </a:t>
            </a:r>
            <a:r>
              <a:rPr lang="cs-CZ" dirty="0" err="1"/>
              <a:t>kvóra</a:t>
            </a:r>
            <a:r>
              <a:rPr lang="cs-CZ" dirty="0"/>
              <a:t>, pokud daná strana (pod 5 procenty) získá aspoň 3 přímé mandáty (Die </a:t>
            </a:r>
            <a:r>
              <a:rPr lang="cs-CZ" dirty="0" err="1"/>
              <a:t>Linke</a:t>
            </a:r>
            <a:r>
              <a:rPr lang="cs-CZ" dirty="0"/>
              <a:t>)</a:t>
            </a:r>
          </a:p>
          <a:p>
            <a:r>
              <a:rPr lang="cs-CZ" dirty="0"/>
              <a:t>Přímo je voleno 299 poslanců (počet volebních okrsků)</a:t>
            </a:r>
          </a:p>
          <a:p>
            <a:endParaRPr lang="cs-CZ" dirty="0"/>
          </a:p>
        </p:txBody>
      </p:sp>
    </p:spTree>
    <p:extLst>
      <p:ext uri="{BB962C8B-B14F-4D97-AF65-F5344CB8AC3E}">
        <p14:creationId xmlns:p14="http://schemas.microsoft.com/office/powerpoint/2010/main" val="3453308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75943A-4713-490C-B104-F0DC02662A6E}"/>
              </a:ext>
            </a:extLst>
          </p:cNvPr>
          <p:cNvSpPr>
            <a:spLocks noGrp="1"/>
          </p:cNvSpPr>
          <p:nvPr>
            <p:ph type="title"/>
          </p:nvPr>
        </p:nvSpPr>
        <p:spPr/>
        <p:txBody>
          <a:bodyPr/>
          <a:lstStyle/>
          <a:p>
            <a:r>
              <a:rPr lang="cs-CZ" dirty="0"/>
              <a:t>Nárůst počtu poslanců</a:t>
            </a:r>
          </a:p>
        </p:txBody>
      </p:sp>
      <p:pic>
        <p:nvPicPr>
          <p:cNvPr id="4098" name="Picture 2" descr="Wahlrechtsreform - Wie der Bundestag verkleinert werden soll">
            <a:extLst>
              <a:ext uri="{FF2B5EF4-FFF2-40B4-BE49-F238E27FC236}">
                <a16:creationId xmlns:a16="http://schemas.microsoft.com/office/drawing/2014/main" id="{6192E328-8BFE-41DA-A052-AD64EB5DB4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52812" y="2120106"/>
            <a:ext cx="5286375" cy="376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914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9FDE11-7717-48D5-AEC7-2FD5C6FE3E48}"/>
              </a:ext>
            </a:extLst>
          </p:cNvPr>
          <p:cNvSpPr>
            <a:spLocks noGrp="1"/>
          </p:cNvSpPr>
          <p:nvPr>
            <p:ph type="title"/>
          </p:nvPr>
        </p:nvSpPr>
        <p:spPr/>
        <p:txBody>
          <a:bodyPr/>
          <a:lstStyle/>
          <a:p>
            <a:r>
              <a:rPr lang="cs-CZ" dirty="0"/>
              <a:t>Rozdělení mandátů dle počtu obyvatel podle spolkových zemí (dělitel 121.400)</a:t>
            </a:r>
          </a:p>
        </p:txBody>
      </p:sp>
      <p:graphicFrame>
        <p:nvGraphicFramePr>
          <p:cNvPr id="4" name="Zástupný obsah 3">
            <a:extLst>
              <a:ext uri="{FF2B5EF4-FFF2-40B4-BE49-F238E27FC236}">
                <a16:creationId xmlns:a16="http://schemas.microsoft.com/office/drawing/2014/main" id="{6D382453-E5D2-4757-B1E2-97C18002670D}"/>
              </a:ext>
            </a:extLst>
          </p:cNvPr>
          <p:cNvGraphicFramePr>
            <a:graphicFrameLocks noGrp="1"/>
          </p:cNvGraphicFramePr>
          <p:nvPr>
            <p:ph idx="1"/>
            <p:extLst>
              <p:ext uri="{D42A27DB-BD31-4B8C-83A1-F6EECF244321}">
                <p14:modId xmlns:p14="http://schemas.microsoft.com/office/powerpoint/2010/main" val="627114955"/>
              </p:ext>
            </p:extLst>
          </p:nvPr>
        </p:nvGraphicFramePr>
        <p:xfrm>
          <a:off x="4798243" y="1611596"/>
          <a:ext cx="2295855" cy="4744712"/>
        </p:xfrm>
        <a:graphic>
          <a:graphicData uri="http://schemas.openxmlformats.org/drawingml/2006/table">
            <a:tbl>
              <a:tblPr/>
              <a:tblGrid>
                <a:gridCol w="765285">
                  <a:extLst>
                    <a:ext uri="{9D8B030D-6E8A-4147-A177-3AD203B41FA5}">
                      <a16:colId xmlns:a16="http://schemas.microsoft.com/office/drawing/2014/main" val="1757222902"/>
                    </a:ext>
                  </a:extLst>
                </a:gridCol>
                <a:gridCol w="765285">
                  <a:extLst>
                    <a:ext uri="{9D8B030D-6E8A-4147-A177-3AD203B41FA5}">
                      <a16:colId xmlns:a16="http://schemas.microsoft.com/office/drawing/2014/main" val="893176914"/>
                    </a:ext>
                  </a:extLst>
                </a:gridCol>
                <a:gridCol w="765285">
                  <a:extLst>
                    <a:ext uri="{9D8B030D-6E8A-4147-A177-3AD203B41FA5}">
                      <a16:colId xmlns:a16="http://schemas.microsoft.com/office/drawing/2014/main" val="1852247386"/>
                    </a:ext>
                  </a:extLst>
                </a:gridCol>
              </a:tblGrid>
              <a:tr h="433488">
                <a:tc>
                  <a:txBody>
                    <a:bodyPr/>
                    <a:lstStyle/>
                    <a:p>
                      <a:pPr algn="l" fontAlgn="t"/>
                      <a:r>
                        <a:rPr lang="cs-CZ" sz="900" b="0">
                          <a:solidFill>
                            <a:srgbClr val="FFFFFF"/>
                          </a:solidFill>
                          <a:effectLst/>
                        </a:rPr>
                        <a:t>Bundesland</a:t>
                      </a:r>
                    </a:p>
                  </a:txBody>
                  <a:tcPr marL="18314" marR="18314" marT="18314" marB="10988">
                    <a:lnL>
                      <a:noFill/>
                    </a:lnL>
                    <a:lnR>
                      <a:noFill/>
                    </a:lnR>
                    <a:lnT>
                      <a:noFill/>
                    </a:lnT>
                    <a:lnB w="15240" cap="flat" cmpd="sng" algn="ctr">
                      <a:solidFill>
                        <a:srgbClr val="FFFFFF"/>
                      </a:solidFill>
                      <a:prstDash val="solid"/>
                      <a:round/>
                      <a:headEnd type="none" w="med" len="med"/>
                      <a:tailEnd type="none" w="med" len="med"/>
                    </a:lnB>
                    <a:solidFill>
                      <a:srgbClr val="999999"/>
                    </a:solidFill>
                  </a:tcPr>
                </a:tc>
                <a:tc>
                  <a:txBody>
                    <a:bodyPr/>
                    <a:lstStyle/>
                    <a:p>
                      <a:pPr algn="l" fontAlgn="t"/>
                      <a:r>
                        <a:rPr lang="cs-CZ" sz="900" b="0">
                          <a:solidFill>
                            <a:srgbClr val="FFFFFF"/>
                          </a:solidFill>
                          <a:effectLst/>
                        </a:rPr>
                        <a:t>Bevölkerung (gerundet)</a:t>
                      </a:r>
                    </a:p>
                  </a:txBody>
                  <a:tcPr marL="18314" marR="18314" marT="18314" marB="10988">
                    <a:lnL>
                      <a:noFill/>
                    </a:lnL>
                    <a:lnR>
                      <a:noFill/>
                    </a:lnR>
                    <a:lnT>
                      <a:noFill/>
                    </a:lnT>
                    <a:lnB w="15240" cap="flat" cmpd="sng" algn="ctr">
                      <a:solidFill>
                        <a:srgbClr val="FFFFFF"/>
                      </a:solidFill>
                      <a:prstDash val="solid"/>
                      <a:round/>
                      <a:headEnd type="none" w="med" len="med"/>
                      <a:tailEnd type="none" w="med" len="med"/>
                    </a:lnB>
                    <a:solidFill>
                      <a:srgbClr val="999999"/>
                    </a:solidFill>
                  </a:tcPr>
                </a:tc>
                <a:tc>
                  <a:txBody>
                    <a:bodyPr/>
                    <a:lstStyle/>
                    <a:p>
                      <a:pPr algn="l" fontAlgn="t"/>
                      <a:r>
                        <a:rPr lang="cs-CZ" sz="900" b="0">
                          <a:solidFill>
                            <a:srgbClr val="FFFFFF"/>
                          </a:solidFill>
                          <a:effectLst/>
                        </a:rPr>
                        <a:t>Sitze im Bundestag (gerundet)</a:t>
                      </a:r>
                    </a:p>
                  </a:txBody>
                  <a:tcPr marL="18314" marR="18314" marT="18314" marB="10988">
                    <a:lnL>
                      <a:noFill/>
                    </a:lnL>
                    <a:lnR>
                      <a:noFill/>
                    </a:lnR>
                    <a:lnT>
                      <a:noFill/>
                    </a:lnT>
                    <a:lnB w="15240" cap="flat" cmpd="sng" algn="ctr">
                      <a:solidFill>
                        <a:srgbClr val="FFFFFF"/>
                      </a:solidFill>
                      <a:prstDash val="solid"/>
                      <a:round/>
                      <a:headEnd type="none" w="med" len="med"/>
                      <a:tailEnd type="none" w="med" len="med"/>
                    </a:lnB>
                    <a:solidFill>
                      <a:srgbClr val="999999"/>
                    </a:solidFill>
                  </a:tcPr>
                </a:tc>
                <a:extLst>
                  <a:ext uri="{0D108BD9-81ED-4DB2-BD59-A6C34878D82A}">
                    <a16:rowId xmlns:a16="http://schemas.microsoft.com/office/drawing/2014/main" val="3944356199"/>
                  </a:ext>
                </a:extLst>
              </a:tr>
              <a:tr h="298598">
                <a:tc>
                  <a:txBody>
                    <a:bodyPr/>
                    <a:lstStyle/>
                    <a:p>
                      <a:pPr fontAlgn="t"/>
                      <a:r>
                        <a:rPr lang="cs-CZ" sz="900">
                          <a:effectLst/>
                        </a:rPr>
                        <a:t>Schleswig-Holstein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2,7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22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3552414781"/>
                  </a:ext>
                </a:extLst>
              </a:tr>
              <a:tr h="433488">
                <a:tc>
                  <a:txBody>
                    <a:bodyPr/>
                    <a:lstStyle/>
                    <a:p>
                      <a:pPr fontAlgn="t"/>
                      <a:r>
                        <a:rPr lang="cs-CZ" sz="900">
                          <a:effectLst/>
                        </a:rPr>
                        <a:t>Mecklenburg-Vorpommern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1,5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13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341199798"/>
                  </a:ext>
                </a:extLst>
              </a:tr>
              <a:tr h="163707">
                <a:tc>
                  <a:txBody>
                    <a:bodyPr/>
                    <a:lstStyle/>
                    <a:p>
                      <a:pPr fontAlgn="t"/>
                      <a:r>
                        <a:rPr lang="cs-CZ" sz="900">
                          <a:effectLst/>
                        </a:rPr>
                        <a:t>Hamburg</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1,5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13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2552652280"/>
                  </a:ext>
                </a:extLst>
              </a:tr>
              <a:tr h="298598">
                <a:tc>
                  <a:txBody>
                    <a:bodyPr/>
                    <a:lstStyle/>
                    <a:p>
                      <a:pPr fontAlgn="t"/>
                      <a:r>
                        <a:rPr lang="cs-CZ" sz="900">
                          <a:effectLst/>
                        </a:rPr>
                        <a:t>Niedersachsen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7,2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59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3749726619"/>
                  </a:ext>
                </a:extLst>
              </a:tr>
              <a:tr h="163707">
                <a:tc>
                  <a:txBody>
                    <a:bodyPr/>
                    <a:lstStyle/>
                    <a:p>
                      <a:pPr fontAlgn="t"/>
                      <a:r>
                        <a:rPr lang="cs-CZ" sz="900">
                          <a:effectLst/>
                        </a:rPr>
                        <a:t>Bremen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0,5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5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2001816967"/>
                  </a:ext>
                </a:extLst>
              </a:tr>
              <a:tr h="163707">
                <a:tc>
                  <a:txBody>
                    <a:bodyPr/>
                    <a:lstStyle/>
                    <a:p>
                      <a:pPr fontAlgn="t"/>
                      <a:r>
                        <a:rPr lang="cs-CZ" sz="900">
                          <a:effectLst/>
                        </a:rPr>
                        <a:t>Brandenburg</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2,4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20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2155200983"/>
                  </a:ext>
                </a:extLst>
              </a:tr>
              <a:tr h="298598">
                <a:tc>
                  <a:txBody>
                    <a:bodyPr/>
                    <a:lstStyle/>
                    <a:p>
                      <a:pPr fontAlgn="t"/>
                      <a:r>
                        <a:rPr lang="cs-CZ" sz="900">
                          <a:effectLst/>
                        </a:rPr>
                        <a:t>Sachsen-Anhalt</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2,1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17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4228380413"/>
                  </a:ext>
                </a:extLst>
              </a:tr>
              <a:tr h="163707">
                <a:tc>
                  <a:txBody>
                    <a:bodyPr/>
                    <a:lstStyle/>
                    <a:p>
                      <a:pPr fontAlgn="t"/>
                      <a:r>
                        <a:rPr lang="cs-CZ" sz="900">
                          <a:effectLst/>
                        </a:rPr>
                        <a:t>Berlin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3,0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24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1875050948"/>
                  </a:ext>
                </a:extLst>
              </a:tr>
              <a:tr h="298598">
                <a:tc>
                  <a:txBody>
                    <a:bodyPr/>
                    <a:lstStyle/>
                    <a:p>
                      <a:pPr fontAlgn="t"/>
                      <a:r>
                        <a:rPr lang="cs-CZ" sz="900">
                          <a:effectLst/>
                        </a:rPr>
                        <a:t>Nordrhein-Westfalen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15,4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127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3247079888"/>
                  </a:ext>
                </a:extLst>
              </a:tr>
              <a:tr h="163707">
                <a:tc>
                  <a:txBody>
                    <a:bodyPr/>
                    <a:lstStyle/>
                    <a:p>
                      <a:pPr fontAlgn="t"/>
                      <a:r>
                        <a:rPr lang="cs-CZ" sz="900">
                          <a:effectLst/>
                        </a:rPr>
                        <a:t>Sachsen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3,8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32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320248523"/>
                  </a:ext>
                </a:extLst>
              </a:tr>
              <a:tr h="163707">
                <a:tc>
                  <a:txBody>
                    <a:bodyPr/>
                    <a:lstStyle/>
                    <a:p>
                      <a:pPr fontAlgn="t"/>
                      <a:r>
                        <a:rPr lang="cs-CZ" sz="900">
                          <a:effectLst/>
                        </a:rPr>
                        <a:t>Hessen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5,2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43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973344605"/>
                  </a:ext>
                </a:extLst>
              </a:tr>
              <a:tr h="163707">
                <a:tc>
                  <a:txBody>
                    <a:bodyPr/>
                    <a:lstStyle/>
                    <a:p>
                      <a:pPr fontAlgn="t"/>
                      <a:r>
                        <a:rPr lang="cs-CZ" sz="900">
                          <a:effectLst/>
                        </a:rPr>
                        <a:t>Thüringen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2,0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16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1329912026"/>
                  </a:ext>
                </a:extLst>
              </a:tr>
              <a:tr h="298598">
                <a:tc>
                  <a:txBody>
                    <a:bodyPr/>
                    <a:lstStyle/>
                    <a:p>
                      <a:pPr fontAlgn="t"/>
                      <a:r>
                        <a:rPr lang="cs-CZ" sz="900">
                          <a:effectLst/>
                        </a:rPr>
                        <a:t>Rheinland-Pfalz</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3,6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30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4223221395"/>
                  </a:ext>
                </a:extLst>
              </a:tr>
              <a:tr h="298598">
                <a:tc>
                  <a:txBody>
                    <a:bodyPr/>
                    <a:lstStyle/>
                    <a:p>
                      <a:pPr fontAlgn="t"/>
                      <a:r>
                        <a:rPr lang="cs-CZ" sz="900">
                          <a:effectLst/>
                        </a:rPr>
                        <a:t>Bayern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11,3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93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2916460943"/>
                  </a:ext>
                </a:extLst>
              </a:tr>
              <a:tr h="433488">
                <a:tc>
                  <a:txBody>
                    <a:bodyPr/>
                    <a:lstStyle/>
                    <a:p>
                      <a:pPr fontAlgn="t"/>
                      <a:r>
                        <a:rPr lang="cs-CZ" sz="900">
                          <a:effectLst/>
                        </a:rPr>
                        <a:t>Baden-Württemberg</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9,3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77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2783343217"/>
                  </a:ext>
                </a:extLst>
              </a:tr>
              <a:tr h="163707">
                <a:tc>
                  <a:txBody>
                    <a:bodyPr/>
                    <a:lstStyle/>
                    <a:p>
                      <a:pPr fontAlgn="t"/>
                      <a:r>
                        <a:rPr lang="cs-CZ" sz="900">
                          <a:effectLst/>
                        </a:rPr>
                        <a:t>Saarland</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0,9 Millionen</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a:effectLst/>
                        </a:rPr>
                        <a:t>7 Sitze</a:t>
                      </a: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2541724434"/>
                  </a:ext>
                </a:extLst>
              </a:tr>
              <a:tr h="298598">
                <a:tc>
                  <a:txBody>
                    <a:bodyPr/>
                    <a:lstStyle/>
                    <a:p>
                      <a:pPr fontAlgn="t"/>
                      <a:r>
                        <a:rPr lang="cs-CZ" sz="900" b="1">
                          <a:effectLst/>
                          <a:latin typeface="pt_sans"/>
                        </a:rPr>
                        <a:t>Summe</a:t>
                      </a:r>
                      <a:endParaRPr lang="cs-CZ" sz="900">
                        <a:effectLst/>
                      </a:endParaRP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b="1">
                          <a:effectLst/>
                          <a:latin typeface="pt_sans"/>
                        </a:rPr>
                        <a:t>72,5 Millionen</a:t>
                      </a:r>
                      <a:endParaRPr lang="cs-CZ" sz="900">
                        <a:effectLst/>
                      </a:endParaRP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tc>
                  <a:txBody>
                    <a:bodyPr/>
                    <a:lstStyle/>
                    <a:p>
                      <a:pPr fontAlgn="t"/>
                      <a:r>
                        <a:rPr lang="cs-CZ" sz="900" b="1" dirty="0">
                          <a:effectLst/>
                          <a:latin typeface="pt_sans"/>
                        </a:rPr>
                        <a:t>598 </a:t>
                      </a:r>
                      <a:r>
                        <a:rPr lang="cs-CZ" sz="900" b="1" dirty="0" err="1">
                          <a:effectLst/>
                          <a:latin typeface="pt_sans"/>
                        </a:rPr>
                        <a:t>Sitze</a:t>
                      </a:r>
                      <a:endParaRPr lang="cs-CZ" sz="900" dirty="0">
                        <a:effectLst/>
                      </a:endParaRPr>
                    </a:p>
                  </a:txBody>
                  <a:tcPr marL="18314" marR="18314" marT="18314" marB="10988">
                    <a:lnL>
                      <a:noFill/>
                    </a:lnL>
                    <a:lnR>
                      <a:noFill/>
                    </a:lnR>
                    <a:lnT w="15240" cap="flat" cmpd="sng" algn="ctr">
                      <a:solidFill>
                        <a:srgbClr val="FFFFFF"/>
                      </a:solidFill>
                      <a:prstDash val="solid"/>
                      <a:round/>
                      <a:headEnd type="none" w="med" len="med"/>
                      <a:tailEnd type="none" w="med" len="med"/>
                    </a:lnT>
                    <a:lnB w="15240" cap="flat" cmpd="sng" algn="ctr">
                      <a:solidFill>
                        <a:srgbClr val="FFFFFF"/>
                      </a:solidFill>
                      <a:prstDash val="solid"/>
                      <a:round/>
                      <a:headEnd type="none" w="med" len="med"/>
                      <a:tailEnd type="none" w="med" len="med"/>
                    </a:lnB>
                    <a:solidFill>
                      <a:srgbClr val="F5F5F5"/>
                    </a:solidFill>
                  </a:tcPr>
                </a:tc>
                <a:extLst>
                  <a:ext uri="{0D108BD9-81ED-4DB2-BD59-A6C34878D82A}">
                    <a16:rowId xmlns:a16="http://schemas.microsoft.com/office/drawing/2014/main" val="270336343"/>
                  </a:ext>
                </a:extLst>
              </a:tr>
            </a:tbl>
          </a:graphicData>
        </a:graphic>
      </p:graphicFrame>
    </p:spTree>
    <p:extLst>
      <p:ext uri="{BB962C8B-B14F-4D97-AF65-F5344CB8AC3E}">
        <p14:creationId xmlns:p14="http://schemas.microsoft.com/office/powerpoint/2010/main" val="1018422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A8ED97-39BC-4DB0-9F8D-EAE770FFCB18}"/>
              </a:ext>
            </a:extLst>
          </p:cNvPr>
          <p:cNvSpPr txBox="1">
            <a:spLocks noGrp="1"/>
          </p:cNvSpPr>
          <p:nvPr>
            <p:ph type="title"/>
          </p:nvPr>
        </p:nvSpPr>
        <p:spPr/>
        <p:txBody>
          <a:bodyPr/>
          <a:lstStyle/>
          <a:p>
            <a:pPr lvl="0"/>
            <a:r>
              <a:rPr lang="cs-CZ"/>
              <a:t>Poměrný volební systém</a:t>
            </a:r>
          </a:p>
        </p:txBody>
      </p:sp>
      <p:sp>
        <p:nvSpPr>
          <p:cNvPr id="3" name="Zástupný obsah 2">
            <a:extLst>
              <a:ext uri="{FF2B5EF4-FFF2-40B4-BE49-F238E27FC236}">
                <a16:creationId xmlns:a16="http://schemas.microsoft.com/office/drawing/2014/main" id="{4E68E28E-C644-4A1E-95AC-1FA9EDC86685}"/>
              </a:ext>
            </a:extLst>
          </p:cNvPr>
          <p:cNvSpPr txBox="1">
            <a:spLocks noGrp="1"/>
          </p:cNvSpPr>
          <p:nvPr>
            <p:ph idx="1"/>
          </p:nvPr>
        </p:nvSpPr>
        <p:spPr>
          <a:xfrm>
            <a:off x="838203" y="1825627"/>
            <a:ext cx="10515600" cy="3965579"/>
          </a:xfrm>
        </p:spPr>
        <p:txBody>
          <a:bodyPr/>
          <a:lstStyle/>
          <a:p>
            <a:pPr lvl="0"/>
            <a:r>
              <a:rPr lang="cs-CZ"/>
              <a:t>D´Hondtův systém:</a:t>
            </a:r>
          </a:p>
          <a:p>
            <a:pPr lvl="0"/>
            <a:r>
              <a:rPr lang="cs-CZ"/>
              <a:t>Počet hlasů pro určitou stranu se dělí postupně čísly v aritmetické posloupnosti a podle toho se přidělují mandáty</a:t>
            </a:r>
          </a:p>
          <a:p>
            <a:pPr lvl="0"/>
            <a:r>
              <a:rPr lang="cs-CZ"/>
              <a:t>Příklad: A(6), B(5), C (1), D (0) ze 12</a:t>
            </a:r>
          </a:p>
        </p:txBody>
      </p:sp>
      <p:graphicFrame>
        <p:nvGraphicFramePr>
          <p:cNvPr id="4" name="Tabulka 4">
            <a:extLst>
              <a:ext uri="{FF2B5EF4-FFF2-40B4-BE49-F238E27FC236}">
                <a16:creationId xmlns:a16="http://schemas.microsoft.com/office/drawing/2014/main" id="{B9890B38-2289-4332-A4C9-CA73F214ACA9}"/>
              </a:ext>
            </a:extLst>
          </p:cNvPr>
          <p:cNvGraphicFramePr>
            <a:graphicFrameLocks noGrp="1"/>
          </p:cNvGraphicFramePr>
          <p:nvPr/>
        </p:nvGraphicFramePr>
        <p:xfrm>
          <a:off x="1197114" y="4000500"/>
          <a:ext cx="8391372" cy="2857505"/>
        </p:xfrm>
        <a:graphic>
          <a:graphicData uri="http://schemas.openxmlformats.org/drawingml/2006/table">
            <a:tbl>
              <a:tblPr firstRow="1" bandRow="1">
                <a:effectLst/>
                <a:tableStyleId>{5C22544A-7EE6-4342-B048-85BDC9FD1C3A}</a:tableStyleId>
              </a:tblPr>
              <a:tblGrid>
                <a:gridCol w="2097843">
                  <a:extLst>
                    <a:ext uri="{9D8B030D-6E8A-4147-A177-3AD203B41FA5}">
                      <a16:colId xmlns:a16="http://schemas.microsoft.com/office/drawing/2014/main" val="1511444390"/>
                    </a:ext>
                  </a:extLst>
                </a:gridCol>
                <a:gridCol w="2097843">
                  <a:extLst>
                    <a:ext uri="{9D8B030D-6E8A-4147-A177-3AD203B41FA5}">
                      <a16:colId xmlns:a16="http://schemas.microsoft.com/office/drawing/2014/main" val="1256055207"/>
                    </a:ext>
                  </a:extLst>
                </a:gridCol>
                <a:gridCol w="2097843">
                  <a:extLst>
                    <a:ext uri="{9D8B030D-6E8A-4147-A177-3AD203B41FA5}">
                      <a16:colId xmlns:a16="http://schemas.microsoft.com/office/drawing/2014/main" val="1885690229"/>
                    </a:ext>
                  </a:extLst>
                </a:gridCol>
                <a:gridCol w="2097843">
                  <a:extLst>
                    <a:ext uri="{9D8B030D-6E8A-4147-A177-3AD203B41FA5}">
                      <a16:colId xmlns:a16="http://schemas.microsoft.com/office/drawing/2014/main" val="2077370867"/>
                    </a:ext>
                  </a:extLst>
                </a:gridCol>
              </a:tblGrid>
              <a:tr h="408215">
                <a:tc>
                  <a:txBody>
                    <a:bodyPr/>
                    <a:lstStyle/>
                    <a:p>
                      <a:pPr lvl="0"/>
                      <a:r>
                        <a:rPr lang="cs-CZ"/>
                        <a:t>Strana A</a:t>
                      </a:r>
                    </a:p>
                  </a:txBody>
                  <a:tcPr/>
                </a:tc>
                <a:tc>
                  <a:txBody>
                    <a:bodyPr/>
                    <a:lstStyle/>
                    <a:p>
                      <a:pPr lvl="0"/>
                      <a:r>
                        <a:rPr lang="cs-CZ"/>
                        <a:t>Strana B</a:t>
                      </a:r>
                    </a:p>
                  </a:txBody>
                  <a:tcPr/>
                </a:tc>
                <a:tc>
                  <a:txBody>
                    <a:bodyPr/>
                    <a:lstStyle/>
                    <a:p>
                      <a:pPr lvl="0"/>
                      <a:r>
                        <a:rPr lang="cs-CZ"/>
                        <a:t>Strana C</a:t>
                      </a:r>
                    </a:p>
                  </a:txBody>
                  <a:tcPr/>
                </a:tc>
                <a:tc>
                  <a:txBody>
                    <a:bodyPr/>
                    <a:lstStyle/>
                    <a:p>
                      <a:pPr lvl="0"/>
                      <a:r>
                        <a:rPr lang="cs-CZ"/>
                        <a:t>Strana D</a:t>
                      </a:r>
                    </a:p>
                  </a:txBody>
                  <a:tcPr/>
                </a:tc>
                <a:extLst>
                  <a:ext uri="{0D108BD9-81ED-4DB2-BD59-A6C34878D82A}">
                    <a16:rowId xmlns:a16="http://schemas.microsoft.com/office/drawing/2014/main" val="2154936442"/>
                  </a:ext>
                </a:extLst>
              </a:tr>
              <a:tr h="408215">
                <a:tc>
                  <a:txBody>
                    <a:bodyPr/>
                    <a:lstStyle/>
                    <a:p>
                      <a:pPr lvl="0"/>
                      <a:r>
                        <a:rPr lang="cs-CZ"/>
                        <a:t>10.000</a:t>
                      </a:r>
                    </a:p>
                  </a:txBody>
                  <a:tcPr/>
                </a:tc>
                <a:tc>
                  <a:txBody>
                    <a:bodyPr/>
                    <a:lstStyle/>
                    <a:p>
                      <a:pPr lvl="0"/>
                      <a:r>
                        <a:rPr lang="cs-CZ"/>
                        <a:t>8.000</a:t>
                      </a:r>
                    </a:p>
                  </a:txBody>
                  <a:tcPr/>
                </a:tc>
                <a:tc>
                  <a:txBody>
                    <a:bodyPr/>
                    <a:lstStyle/>
                    <a:p>
                      <a:pPr lvl="0"/>
                      <a:r>
                        <a:rPr lang="cs-CZ"/>
                        <a:t>1.600</a:t>
                      </a:r>
                    </a:p>
                  </a:txBody>
                  <a:tcPr/>
                </a:tc>
                <a:tc>
                  <a:txBody>
                    <a:bodyPr/>
                    <a:lstStyle/>
                    <a:p>
                      <a:pPr lvl="0"/>
                      <a:r>
                        <a:rPr lang="cs-CZ"/>
                        <a:t>1.400</a:t>
                      </a:r>
                    </a:p>
                  </a:txBody>
                  <a:tcPr/>
                </a:tc>
                <a:extLst>
                  <a:ext uri="{0D108BD9-81ED-4DB2-BD59-A6C34878D82A}">
                    <a16:rowId xmlns:a16="http://schemas.microsoft.com/office/drawing/2014/main" val="410639757"/>
                  </a:ext>
                </a:extLst>
              </a:tr>
              <a:tr h="408215">
                <a:tc>
                  <a:txBody>
                    <a:bodyPr/>
                    <a:lstStyle/>
                    <a:p>
                      <a:pPr lvl="0"/>
                      <a:r>
                        <a:rPr lang="cs-CZ"/>
                        <a:t>5.000</a:t>
                      </a:r>
                    </a:p>
                  </a:txBody>
                  <a:tcPr/>
                </a:tc>
                <a:tc>
                  <a:txBody>
                    <a:bodyPr/>
                    <a:lstStyle/>
                    <a:p>
                      <a:pPr lvl="0"/>
                      <a:r>
                        <a:rPr lang="cs-CZ"/>
                        <a:t>4.000</a:t>
                      </a:r>
                    </a:p>
                  </a:txBody>
                  <a:tcPr/>
                </a:tc>
                <a:tc>
                  <a:txBody>
                    <a:bodyPr/>
                    <a:lstStyle/>
                    <a:p>
                      <a:pPr lvl="0"/>
                      <a:r>
                        <a:rPr lang="cs-CZ"/>
                        <a:t>800</a:t>
                      </a:r>
                    </a:p>
                  </a:txBody>
                  <a:tcPr/>
                </a:tc>
                <a:tc>
                  <a:txBody>
                    <a:bodyPr/>
                    <a:lstStyle/>
                    <a:p>
                      <a:pPr lvl="0"/>
                      <a:r>
                        <a:rPr lang="cs-CZ"/>
                        <a:t>700</a:t>
                      </a:r>
                    </a:p>
                  </a:txBody>
                  <a:tcPr/>
                </a:tc>
                <a:extLst>
                  <a:ext uri="{0D108BD9-81ED-4DB2-BD59-A6C34878D82A}">
                    <a16:rowId xmlns:a16="http://schemas.microsoft.com/office/drawing/2014/main" val="3717087974"/>
                  </a:ext>
                </a:extLst>
              </a:tr>
              <a:tr h="408215">
                <a:tc>
                  <a:txBody>
                    <a:bodyPr/>
                    <a:lstStyle/>
                    <a:p>
                      <a:pPr lvl="0"/>
                      <a:r>
                        <a:rPr lang="cs-CZ"/>
                        <a:t>3.333</a:t>
                      </a:r>
                    </a:p>
                  </a:txBody>
                  <a:tcPr/>
                </a:tc>
                <a:tc>
                  <a:txBody>
                    <a:bodyPr/>
                    <a:lstStyle/>
                    <a:p>
                      <a:pPr lvl="0"/>
                      <a:r>
                        <a:rPr lang="cs-CZ"/>
                        <a:t>2.666</a:t>
                      </a:r>
                    </a:p>
                  </a:txBody>
                  <a:tcPr/>
                </a:tc>
                <a:tc>
                  <a:txBody>
                    <a:bodyPr/>
                    <a:lstStyle/>
                    <a:p>
                      <a:pPr lvl="0"/>
                      <a:r>
                        <a:rPr lang="cs-CZ"/>
                        <a:t>533</a:t>
                      </a:r>
                    </a:p>
                  </a:txBody>
                  <a:tcPr/>
                </a:tc>
                <a:tc>
                  <a:txBody>
                    <a:bodyPr/>
                    <a:lstStyle/>
                    <a:p>
                      <a:pPr lvl="0"/>
                      <a:r>
                        <a:rPr lang="cs-CZ"/>
                        <a:t>467</a:t>
                      </a:r>
                    </a:p>
                  </a:txBody>
                  <a:tcPr/>
                </a:tc>
                <a:extLst>
                  <a:ext uri="{0D108BD9-81ED-4DB2-BD59-A6C34878D82A}">
                    <a16:rowId xmlns:a16="http://schemas.microsoft.com/office/drawing/2014/main" val="1450723893"/>
                  </a:ext>
                </a:extLst>
              </a:tr>
              <a:tr h="408215">
                <a:tc>
                  <a:txBody>
                    <a:bodyPr/>
                    <a:lstStyle/>
                    <a:p>
                      <a:pPr lvl="0"/>
                      <a:r>
                        <a:rPr lang="cs-CZ"/>
                        <a:t>2.500</a:t>
                      </a:r>
                    </a:p>
                  </a:txBody>
                  <a:tcPr/>
                </a:tc>
                <a:tc>
                  <a:txBody>
                    <a:bodyPr/>
                    <a:lstStyle/>
                    <a:p>
                      <a:pPr lvl="0"/>
                      <a:r>
                        <a:rPr lang="cs-CZ"/>
                        <a:t>2.000</a:t>
                      </a:r>
                    </a:p>
                  </a:txBody>
                  <a:tcPr/>
                </a:tc>
                <a:tc>
                  <a:txBody>
                    <a:bodyPr/>
                    <a:lstStyle/>
                    <a:p>
                      <a:pPr lvl="0"/>
                      <a:r>
                        <a:rPr lang="cs-CZ"/>
                        <a:t>400</a:t>
                      </a:r>
                    </a:p>
                  </a:txBody>
                  <a:tcPr/>
                </a:tc>
                <a:tc>
                  <a:txBody>
                    <a:bodyPr/>
                    <a:lstStyle/>
                    <a:p>
                      <a:pPr lvl="0"/>
                      <a:r>
                        <a:rPr lang="cs-CZ"/>
                        <a:t>350</a:t>
                      </a:r>
                    </a:p>
                  </a:txBody>
                  <a:tcPr/>
                </a:tc>
                <a:extLst>
                  <a:ext uri="{0D108BD9-81ED-4DB2-BD59-A6C34878D82A}">
                    <a16:rowId xmlns:a16="http://schemas.microsoft.com/office/drawing/2014/main" val="3793733829"/>
                  </a:ext>
                </a:extLst>
              </a:tr>
              <a:tr h="408215">
                <a:tc>
                  <a:txBody>
                    <a:bodyPr/>
                    <a:lstStyle/>
                    <a:p>
                      <a:pPr lvl="0"/>
                      <a:r>
                        <a:rPr lang="cs-CZ"/>
                        <a:t>2.000</a:t>
                      </a:r>
                    </a:p>
                  </a:txBody>
                  <a:tcPr/>
                </a:tc>
                <a:tc>
                  <a:txBody>
                    <a:bodyPr/>
                    <a:lstStyle/>
                    <a:p>
                      <a:pPr lvl="0"/>
                      <a:r>
                        <a:rPr lang="cs-CZ"/>
                        <a:t>1.600</a:t>
                      </a:r>
                    </a:p>
                  </a:txBody>
                  <a:tcPr/>
                </a:tc>
                <a:tc>
                  <a:txBody>
                    <a:bodyPr/>
                    <a:lstStyle/>
                    <a:p>
                      <a:pPr lvl="0"/>
                      <a:r>
                        <a:rPr lang="cs-CZ"/>
                        <a:t>320</a:t>
                      </a:r>
                    </a:p>
                  </a:txBody>
                  <a:tcPr/>
                </a:tc>
                <a:tc>
                  <a:txBody>
                    <a:bodyPr/>
                    <a:lstStyle/>
                    <a:p>
                      <a:pPr lvl="0"/>
                      <a:r>
                        <a:rPr lang="cs-CZ"/>
                        <a:t>280</a:t>
                      </a:r>
                    </a:p>
                  </a:txBody>
                  <a:tcPr/>
                </a:tc>
                <a:extLst>
                  <a:ext uri="{0D108BD9-81ED-4DB2-BD59-A6C34878D82A}">
                    <a16:rowId xmlns:a16="http://schemas.microsoft.com/office/drawing/2014/main" val="3891409981"/>
                  </a:ext>
                </a:extLst>
              </a:tr>
              <a:tr h="408215">
                <a:tc>
                  <a:txBody>
                    <a:bodyPr/>
                    <a:lstStyle/>
                    <a:p>
                      <a:pPr lvl="0"/>
                      <a:r>
                        <a:rPr lang="cs-CZ"/>
                        <a:t>1.666</a:t>
                      </a:r>
                    </a:p>
                  </a:txBody>
                  <a:tcPr/>
                </a:tc>
                <a:tc>
                  <a:txBody>
                    <a:bodyPr/>
                    <a:lstStyle/>
                    <a:p>
                      <a:pPr lvl="0"/>
                      <a:r>
                        <a:rPr lang="cs-CZ"/>
                        <a:t>1.333</a:t>
                      </a:r>
                    </a:p>
                  </a:txBody>
                  <a:tcPr/>
                </a:tc>
                <a:tc>
                  <a:txBody>
                    <a:bodyPr/>
                    <a:lstStyle/>
                    <a:p>
                      <a:pPr lvl="0"/>
                      <a:r>
                        <a:rPr lang="cs-CZ"/>
                        <a:t>267</a:t>
                      </a:r>
                    </a:p>
                  </a:txBody>
                  <a:tcPr/>
                </a:tc>
                <a:tc>
                  <a:txBody>
                    <a:bodyPr/>
                    <a:lstStyle/>
                    <a:p>
                      <a:pPr lvl="0"/>
                      <a:r>
                        <a:rPr lang="cs-CZ"/>
                        <a:t>253</a:t>
                      </a:r>
                    </a:p>
                  </a:txBody>
                  <a:tcPr/>
                </a:tc>
                <a:extLst>
                  <a:ext uri="{0D108BD9-81ED-4DB2-BD59-A6C34878D82A}">
                    <a16:rowId xmlns:a16="http://schemas.microsoft.com/office/drawing/2014/main" val="156527489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20485F-7FAF-4CF7-ADA2-322EA2EEE701}"/>
              </a:ext>
            </a:extLst>
          </p:cNvPr>
          <p:cNvSpPr>
            <a:spLocks noGrp="1"/>
          </p:cNvSpPr>
          <p:nvPr>
            <p:ph type="title"/>
          </p:nvPr>
        </p:nvSpPr>
        <p:spPr/>
        <p:txBody>
          <a:bodyPr/>
          <a:lstStyle/>
          <a:p>
            <a:r>
              <a:rPr lang="cs-CZ" dirty="0"/>
              <a:t>Poměrný volební systém</a:t>
            </a:r>
          </a:p>
        </p:txBody>
      </p:sp>
      <p:sp>
        <p:nvSpPr>
          <p:cNvPr id="3" name="Zástupný obsah 2">
            <a:extLst>
              <a:ext uri="{FF2B5EF4-FFF2-40B4-BE49-F238E27FC236}">
                <a16:creationId xmlns:a16="http://schemas.microsoft.com/office/drawing/2014/main" id="{15D07AD1-7A7D-47E7-9797-F6DD2B98C7AE}"/>
              </a:ext>
            </a:extLst>
          </p:cNvPr>
          <p:cNvSpPr>
            <a:spLocks noGrp="1"/>
          </p:cNvSpPr>
          <p:nvPr>
            <p:ph idx="1"/>
          </p:nvPr>
        </p:nvSpPr>
        <p:spPr/>
        <p:txBody>
          <a:bodyPr>
            <a:normAutofit fontScale="92500" lnSpcReduction="10000"/>
          </a:bodyPr>
          <a:lstStyle/>
          <a:p>
            <a:r>
              <a:rPr lang="cs-CZ" dirty="0" err="1"/>
              <a:t>Hare</a:t>
            </a:r>
            <a:r>
              <a:rPr lang="cs-CZ" dirty="0"/>
              <a:t> /</a:t>
            </a:r>
            <a:r>
              <a:rPr lang="cs-CZ" dirty="0" err="1"/>
              <a:t>Niemeyer</a:t>
            </a:r>
            <a:r>
              <a:rPr lang="cs-CZ" dirty="0"/>
              <a:t>: Počet hlasů se násobí </a:t>
            </a:r>
            <a:r>
              <a:rPr lang="cs-CZ"/>
              <a:t>počtem rozdělovaných mandátů </a:t>
            </a:r>
            <a:r>
              <a:rPr lang="cs-CZ" dirty="0"/>
              <a:t>a následně vydělí počtem všech odevzdaných hlasů Straně se přidělí nejprve mandáty dle čísla před desetinnou čárkou, zbydou-li mandáty, přidělují se dle velikosti čísel za desetinnou čárkou</a:t>
            </a:r>
          </a:p>
          <a:p>
            <a:r>
              <a:rPr lang="cs-CZ" dirty="0"/>
              <a:t>Příklad:</a:t>
            </a:r>
          </a:p>
          <a:p>
            <a:r>
              <a:rPr lang="cs-CZ" dirty="0"/>
              <a:t>A: 10.000x12:21.000 = 5,71</a:t>
            </a:r>
          </a:p>
          <a:p>
            <a:r>
              <a:rPr lang="cs-CZ" dirty="0"/>
              <a:t>B: 8.000x12:21.000 = 4,57</a:t>
            </a:r>
          </a:p>
          <a:p>
            <a:r>
              <a:rPr lang="cs-CZ" dirty="0"/>
              <a:t>C: 1.700x12:21.000 = 0,91</a:t>
            </a:r>
          </a:p>
          <a:p>
            <a:r>
              <a:rPr lang="cs-CZ" dirty="0"/>
              <a:t>D: 1.400x12:21.000 = 0,8</a:t>
            </a:r>
          </a:p>
          <a:p>
            <a:r>
              <a:rPr lang="cs-CZ" dirty="0"/>
              <a:t>V 1. kole: A(5), B (4), C  a D(0), zbydou 3: C(1), D (1), A (1)</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044997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C41B14-8E7E-4E74-9EE3-59172401873A}"/>
              </a:ext>
            </a:extLst>
          </p:cNvPr>
          <p:cNvSpPr>
            <a:spLocks noGrp="1"/>
          </p:cNvSpPr>
          <p:nvPr>
            <p:ph type="title"/>
          </p:nvPr>
        </p:nvSpPr>
        <p:spPr/>
        <p:txBody>
          <a:bodyPr/>
          <a:lstStyle/>
          <a:p>
            <a:r>
              <a:rPr lang="cs-CZ" dirty="0" err="1"/>
              <a:t>Bundesrat</a:t>
            </a:r>
            <a:r>
              <a:rPr lang="cs-CZ" dirty="0"/>
              <a:t> (Spolková rada)</a:t>
            </a:r>
          </a:p>
        </p:txBody>
      </p:sp>
      <p:sp>
        <p:nvSpPr>
          <p:cNvPr id="3" name="Zástupný obsah 2">
            <a:extLst>
              <a:ext uri="{FF2B5EF4-FFF2-40B4-BE49-F238E27FC236}">
                <a16:creationId xmlns:a16="http://schemas.microsoft.com/office/drawing/2014/main" id="{019C8C49-CECA-44B2-9AB6-CD5F47FED19C}"/>
              </a:ext>
            </a:extLst>
          </p:cNvPr>
          <p:cNvSpPr>
            <a:spLocks noGrp="1"/>
          </p:cNvSpPr>
          <p:nvPr>
            <p:ph idx="1"/>
          </p:nvPr>
        </p:nvSpPr>
        <p:spPr/>
        <p:txBody>
          <a:bodyPr>
            <a:normAutofit lnSpcReduction="10000"/>
          </a:bodyPr>
          <a:lstStyle/>
          <a:p>
            <a:r>
              <a:rPr lang="cs-CZ" dirty="0"/>
              <a:t>Není v přísném slova smyslu komorou parlamentu (německý parlament je jednokomorový)</a:t>
            </a:r>
          </a:p>
          <a:p>
            <a:r>
              <a:rPr lang="cs-CZ" dirty="0"/>
              <a:t>Je shromážděním vyslanců jednotlivých spolkových zemí, resp. členů zemských vlád, které tyto zemské vlády do Spolkové rady jmenují i je z ní odvolávají</a:t>
            </a:r>
          </a:p>
          <a:p>
            <a:r>
              <a:rPr lang="cs-CZ" dirty="0"/>
              <a:t>Počet zástupců jednotlivých spolkových zemí se řídí počtem jejich obyvatel: Každý země má aspoň 3 zástupce, země s počtem obyvatel vyšším než 2 mil má 4 zástupce, s vyšším než 6 mil má 5 zástupců a s vyšším než 7 milionů obyvatel má 6 zástupců: celkem 69 řádných zástupců</a:t>
            </a:r>
          </a:p>
          <a:p>
            <a:r>
              <a:rPr lang="cs-CZ" dirty="0"/>
              <a:t>Má zákonodárnou iniciativu  (ještě </a:t>
            </a:r>
            <a:r>
              <a:rPr lang="cs-CZ" dirty="0" err="1"/>
              <a:t>Bundestag</a:t>
            </a:r>
            <a:r>
              <a:rPr lang="cs-CZ" dirty="0"/>
              <a:t> a vláda)</a:t>
            </a:r>
          </a:p>
        </p:txBody>
      </p:sp>
    </p:spTree>
    <p:extLst>
      <p:ext uri="{BB962C8B-B14F-4D97-AF65-F5344CB8AC3E}">
        <p14:creationId xmlns:p14="http://schemas.microsoft.com/office/powerpoint/2010/main" val="725684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3A4176-B53A-4837-8021-D75CC4C101DF}"/>
              </a:ext>
            </a:extLst>
          </p:cNvPr>
          <p:cNvSpPr txBox="1">
            <a:spLocks noGrp="1"/>
          </p:cNvSpPr>
          <p:nvPr>
            <p:ph type="title"/>
          </p:nvPr>
        </p:nvSpPr>
        <p:spPr/>
        <p:txBody>
          <a:bodyPr/>
          <a:lstStyle/>
          <a:p>
            <a:pPr lvl="0"/>
            <a:r>
              <a:rPr lang="cs-CZ"/>
              <a:t>Sjednocení Německa</a:t>
            </a:r>
          </a:p>
        </p:txBody>
      </p:sp>
      <p:sp>
        <p:nvSpPr>
          <p:cNvPr id="3" name="Zástupný obsah 2">
            <a:extLst>
              <a:ext uri="{FF2B5EF4-FFF2-40B4-BE49-F238E27FC236}">
                <a16:creationId xmlns:a16="http://schemas.microsoft.com/office/drawing/2014/main" id="{C37BBE82-D086-4307-A128-327394DAD7A6}"/>
              </a:ext>
            </a:extLst>
          </p:cNvPr>
          <p:cNvSpPr txBox="1">
            <a:spLocks noGrp="1"/>
          </p:cNvSpPr>
          <p:nvPr>
            <p:ph idx="1"/>
          </p:nvPr>
        </p:nvSpPr>
        <p:spPr/>
        <p:txBody>
          <a:bodyPr/>
          <a:lstStyle/>
          <a:p>
            <a:pPr lvl="0"/>
            <a:r>
              <a:rPr lang="cs-CZ" dirty="0"/>
              <a:t>Především právní otázka</a:t>
            </a:r>
          </a:p>
          <a:p>
            <a:pPr lvl="0"/>
            <a:r>
              <a:rPr lang="cs-CZ" dirty="0"/>
              <a:t>Spravedlnost vs. kontinuita práva a právní stát</a:t>
            </a:r>
          </a:p>
          <a:p>
            <a:pPr lvl="0"/>
            <a:r>
              <a:rPr lang="cs-CZ" dirty="0"/>
              <a:t>Jedinečnost sjednocení vs. precedenty</a:t>
            </a:r>
          </a:p>
          <a:p>
            <a:pPr lvl="0"/>
            <a:r>
              <a:rPr lang="cs-CZ" dirty="0"/>
              <a:t>Rozšíření platnosti a účinnost vs. Faktická účinnost zákonů</a:t>
            </a:r>
          </a:p>
          <a:p>
            <a:pPr lvl="0"/>
            <a:r>
              <a:rPr lang="cs-CZ" dirty="0"/>
              <a:t>Akceptace práva a jeho vynutitelnost</a:t>
            </a:r>
          </a:p>
          <a:p>
            <a:pPr lvl="0"/>
            <a:r>
              <a:rPr lang="cs-CZ" dirty="0"/>
              <a:t>Co vše se muselo proměnit, ač to zůstalo: instituce, způsob života, struktury, mentalita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8C8953-8043-40E2-B5F4-AE114EA8B8F3}"/>
              </a:ext>
            </a:extLst>
          </p:cNvPr>
          <p:cNvSpPr>
            <a:spLocks noGrp="1"/>
          </p:cNvSpPr>
          <p:nvPr>
            <p:ph type="title"/>
          </p:nvPr>
        </p:nvSpPr>
        <p:spPr/>
        <p:txBody>
          <a:bodyPr/>
          <a:lstStyle/>
          <a:p>
            <a:r>
              <a:rPr lang="cs-CZ" dirty="0"/>
              <a:t>Počet zástupců ve Spolkové radě</a:t>
            </a:r>
          </a:p>
        </p:txBody>
      </p:sp>
      <p:graphicFrame>
        <p:nvGraphicFramePr>
          <p:cNvPr id="4" name="Tabulka 4">
            <a:extLst>
              <a:ext uri="{FF2B5EF4-FFF2-40B4-BE49-F238E27FC236}">
                <a16:creationId xmlns:a16="http://schemas.microsoft.com/office/drawing/2014/main" id="{7E0B5FF2-0C96-4728-A474-BD7CAFDB66C4}"/>
              </a:ext>
            </a:extLst>
          </p:cNvPr>
          <p:cNvGraphicFramePr>
            <a:graphicFrameLocks noGrp="1"/>
          </p:cNvGraphicFramePr>
          <p:nvPr>
            <p:ph idx="1"/>
            <p:extLst>
              <p:ext uri="{D42A27DB-BD31-4B8C-83A1-F6EECF244321}">
                <p14:modId xmlns:p14="http://schemas.microsoft.com/office/powerpoint/2010/main" val="2674797946"/>
              </p:ext>
            </p:extLst>
          </p:nvPr>
        </p:nvGraphicFramePr>
        <p:xfrm>
          <a:off x="838200" y="1825625"/>
          <a:ext cx="10515600" cy="259588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784329525"/>
                    </a:ext>
                  </a:extLst>
                </a:gridCol>
                <a:gridCol w="2628900">
                  <a:extLst>
                    <a:ext uri="{9D8B030D-6E8A-4147-A177-3AD203B41FA5}">
                      <a16:colId xmlns:a16="http://schemas.microsoft.com/office/drawing/2014/main" val="1718145086"/>
                    </a:ext>
                  </a:extLst>
                </a:gridCol>
                <a:gridCol w="2628900">
                  <a:extLst>
                    <a:ext uri="{9D8B030D-6E8A-4147-A177-3AD203B41FA5}">
                      <a16:colId xmlns:a16="http://schemas.microsoft.com/office/drawing/2014/main" val="1905492133"/>
                    </a:ext>
                  </a:extLst>
                </a:gridCol>
                <a:gridCol w="2628900">
                  <a:extLst>
                    <a:ext uri="{9D8B030D-6E8A-4147-A177-3AD203B41FA5}">
                      <a16:colId xmlns:a16="http://schemas.microsoft.com/office/drawing/2014/main" val="2499948288"/>
                    </a:ext>
                  </a:extLst>
                </a:gridCol>
              </a:tblGrid>
              <a:tr h="370840">
                <a:tc>
                  <a:txBody>
                    <a:bodyPr/>
                    <a:lstStyle/>
                    <a:p>
                      <a:r>
                        <a:rPr lang="cs-CZ" dirty="0"/>
                        <a:t>3 zástupci (4) – do 2 mil</a:t>
                      </a:r>
                    </a:p>
                  </a:txBody>
                  <a:tcPr/>
                </a:tc>
                <a:tc>
                  <a:txBody>
                    <a:bodyPr/>
                    <a:lstStyle/>
                    <a:p>
                      <a:r>
                        <a:rPr lang="cs-CZ" dirty="0"/>
                        <a:t>4 zástupci (7) 2-6 mil</a:t>
                      </a:r>
                    </a:p>
                  </a:txBody>
                  <a:tcPr/>
                </a:tc>
                <a:tc>
                  <a:txBody>
                    <a:bodyPr/>
                    <a:lstStyle/>
                    <a:p>
                      <a:r>
                        <a:rPr lang="cs-CZ" dirty="0"/>
                        <a:t>5 zástupců (1)6-7 mil</a:t>
                      </a:r>
                    </a:p>
                  </a:txBody>
                  <a:tcPr/>
                </a:tc>
                <a:tc>
                  <a:txBody>
                    <a:bodyPr/>
                    <a:lstStyle/>
                    <a:p>
                      <a:r>
                        <a:rPr lang="cs-CZ" dirty="0"/>
                        <a:t>6 zástupců (4)7 mil a více</a:t>
                      </a:r>
                    </a:p>
                  </a:txBody>
                  <a:tcPr/>
                </a:tc>
                <a:extLst>
                  <a:ext uri="{0D108BD9-81ED-4DB2-BD59-A6C34878D82A}">
                    <a16:rowId xmlns:a16="http://schemas.microsoft.com/office/drawing/2014/main" val="1605095398"/>
                  </a:ext>
                </a:extLst>
              </a:tr>
              <a:tr h="370840">
                <a:tc>
                  <a:txBody>
                    <a:bodyPr/>
                    <a:lstStyle/>
                    <a:p>
                      <a:r>
                        <a:rPr lang="cs-CZ" dirty="0"/>
                        <a:t>Brémy</a:t>
                      </a:r>
                    </a:p>
                  </a:txBody>
                  <a:tcPr/>
                </a:tc>
                <a:tc>
                  <a:txBody>
                    <a:bodyPr/>
                    <a:lstStyle/>
                    <a:p>
                      <a:r>
                        <a:rPr lang="cs-CZ" dirty="0"/>
                        <a:t>Berlín</a:t>
                      </a:r>
                    </a:p>
                  </a:txBody>
                  <a:tcPr/>
                </a:tc>
                <a:tc>
                  <a:txBody>
                    <a:bodyPr/>
                    <a:lstStyle/>
                    <a:p>
                      <a:r>
                        <a:rPr lang="cs-CZ" dirty="0"/>
                        <a:t>Hesensko</a:t>
                      </a:r>
                    </a:p>
                  </a:txBody>
                  <a:tcPr/>
                </a:tc>
                <a:tc>
                  <a:txBody>
                    <a:bodyPr/>
                    <a:lstStyle/>
                    <a:p>
                      <a:r>
                        <a:rPr lang="cs-CZ" dirty="0"/>
                        <a:t>Bavorsko</a:t>
                      </a:r>
                    </a:p>
                  </a:txBody>
                  <a:tcPr/>
                </a:tc>
                <a:extLst>
                  <a:ext uri="{0D108BD9-81ED-4DB2-BD59-A6C34878D82A}">
                    <a16:rowId xmlns:a16="http://schemas.microsoft.com/office/drawing/2014/main" val="3384049340"/>
                  </a:ext>
                </a:extLst>
              </a:tr>
              <a:tr h="370840">
                <a:tc>
                  <a:txBody>
                    <a:bodyPr/>
                    <a:lstStyle/>
                    <a:p>
                      <a:r>
                        <a:rPr lang="cs-CZ" dirty="0"/>
                        <a:t>Sársko</a:t>
                      </a:r>
                    </a:p>
                  </a:txBody>
                  <a:tcPr/>
                </a:tc>
                <a:tc>
                  <a:txBody>
                    <a:bodyPr/>
                    <a:lstStyle/>
                    <a:p>
                      <a:r>
                        <a:rPr lang="cs-CZ" dirty="0"/>
                        <a:t>Braniborsko</a:t>
                      </a:r>
                    </a:p>
                  </a:txBody>
                  <a:tcPr/>
                </a:tc>
                <a:tc>
                  <a:txBody>
                    <a:bodyPr/>
                    <a:lstStyle/>
                    <a:p>
                      <a:endParaRPr lang="cs-CZ"/>
                    </a:p>
                  </a:txBody>
                  <a:tcPr/>
                </a:tc>
                <a:tc>
                  <a:txBody>
                    <a:bodyPr/>
                    <a:lstStyle/>
                    <a:p>
                      <a:r>
                        <a:rPr lang="cs-CZ" dirty="0"/>
                        <a:t>Bádensko</a:t>
                      </a:r>
                    </a:p>
                  </a:txBody>
                  <a:tcPr/>
                </a:tc>
                <a:extLst>
                  <a:ext uri="{0D108BD9-81ED-4DB2-BD59-A6C34878D82A}">
                    <a16:rowId xmlns:a16="http://schemas.microsoft.com/office/drawing/2014/main" val="3591434822"/>
                  </a:ext>
                </a:extLst>
              </a:tr>
              <a:tr h="370840">
                <a:tc>
                  <a:txBody>
                    <a:bodyPr/>
                    <a:lstStyle/>
                    <a:p>
                      <a:r>
                        <a:rPr lang="cs-CZ" dirty="0"/>
                        <a:t>Hamburk</a:t>
                      </a:r>
                    </a:p>
                  </a:txBody>
                  <a:tcPr/>
                </a:tc>
                <a:tc>
                  <a:txBody>
                    <a:bodyPr/>
                    <a:lstStyle/>
                    <a:p>
                      <a:r>
                        <a:rPr lang="cs-CZ" dirty="0"/>
                        <a:t>Sasko</a:t>
                      </a:r>
                    </a:p>
                  </a:txBody>
                  <a:tcPr/>
                </a:tc>
                <a:tc>
                  <a:txBody>
                    <a:bodyPr/>
                    <a:lstStyle/>
                    <a:p>
                      <a:endParaRPr lang="cs-CZ"/>
                    </a:p>
                  </a:txBody>
                  <a:tcPr/>
                </a:tc>
                <a:tc>
                  <a:txBody>
                    <a:bodyPr/>
                    <a:lstStyle/>
                    <a:p>
                      <a:r>
                        <a:rPr lang="cs-CZ" dirty="0"/>
                        <a:t>Severní Porýní</a:t>
                      </a:r>
                    </a:p>
                  </a:txBody>
                  <a:tcPr/>
                </a:tc>
                <a:extLst>
                  <a:ext uri="{0D108BD9-81ED-4DB2-BD59-A6C34878D82A}">
                    <a16:rowId xmlns:a16="http://schemas.microsoft.com/office/drawing/2014/main" val="2588741294"/>
                  </a:ext>
                </a:extLst>
              </a:tr>
              <a:tr h="370840">
                <a:tc>
                  <a:txBody>
                    <a:bodyPr/>
                    <a:lstStyle/>
                    <a:p>
                      <a:r>
                        <a:rPr lang="cs-CZ" dirty="0"/>
                        <a:t>Meklenbursko</a:t>
                      </a:r>
                    </a:p>
                  </a:txBody>
                  <a:tcPr/>
                </a:tc>
                <a:tc>
                  <a:txBody>
                    <a:bodyPr/>
                    <a:lstStyle/>
                    <a:p>
                      <a:r>
                        <a:rPr lang="cs-CZ" dirty="0"/>
                        <a:t>Sasko-Anhaltsko</a:t>
                      </a:r>
                    </a:p>
                  </a:txBody>
                  <a:tcPr/>
                </a:tc>
                <a:tc>
                  <a:txBody>
                    <a:bodyPr/>
                    <a:lstStyle/>
                    <a:p>
                      <a:endParaRPr lang="cs-CZ"/>
                    </a:p>
                  </a:txBody>
                  <a:tcPr/>
                </a:tc>
                <a:tc>
                  <a:txBody>
                    <a:bodyPr/>
                    <a:lstStyle/>
                    <a:p>
                      <a:r>
                        <a:rPr lang="cs-CZ" dirty="0"/>
                        <a:t>Dolní Sasko</a:t>
                      </a:r>
                    </a:p>
                  </a:txBody>
                  <a:tcPr/>
                </a:tc>
                <a:extLst>
                  <a:ext uri="{0D108BD9-81ED-4DB2-BD59-A6C34878D82A}">
                    <a16:rowId xmlns:a16="http://schemas.microsoft.com/office/drawing/2014/main" val="2284321890"/>
                  </a:ext>
                </a:extLst>
              </a:tr>
              <a:tr h="370840">
                <a:tc>
                  <a:txBody>
                    <a:bodyPr/>
                    <a:lstStyle/>
                    <a:p>
                      <a:endParaRPr lang="cs-CZ"/>
                    </a:p>
                  </a:txBody>
                  <a:tcPr/>
                </a:tc>
                <a:tc>
                  <a:txBody>
                    <a:bodyPr/>
                    <a:lstStyle/>
                    <a:p>
                      <a:r>
                        <a:rPr lang="cs-CZ" dirty="0"/>
                        <a:t>Durynsko</a:t>
                      </a:r>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342063792"/>
                  </a:ext>
                </a:extLst>
              </a:tr>
              <a:tr h="370840">
                <a:tc>
                  <a:txBody>
                    <a:bodyPr/>
                    <a:lstStyle/>
                    <a:p>
                      <a:endParaRPr lang="cs-CZ"/>
                    </a:p>
                  </a:txBody>
                  <a:tcPr/>
                </a:tc>
                <a:tc>
                  <a:txBody>
                    <a:bodyPr/>
                    <a:lstStyle/>
                    <a:p>
                      <a:r>
                        <a:rPr lang="cs-CZ" dirty="0" err="1"/>
                        <a:t>Porý</a:t>
                      </a:r>
                      <a:endParaRPr lang="cs-CZ" dirty="0"/>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4088088575"/>
                  </a:ext>
                </a:extLst>
              </a:tr>
            </a:tbl>
          </a:graphicData>
        </a:graphic>
      </p:graphicFrame>
    </p:spTree>
    <p:extLst>
      <p:ext uri="{BB962C8B-B14F-4D97-AF65-F5344CB8AC3E}">
        <p14:creationId xmlns:p14="http://schemas.microsoft.com/office/powerpoint/2010/main" val="3815000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7FDFF3-310D-4285-830B-7ED3D3E4DB52}"/>
              </a:ext>
            </a:extLst>
          </p:cNvPr>
          <p:cNvSpPr>
            <a:spLocks noGrp="1"/>
          </p:cNvSpPr>
          <p:nvPr>
            <p:ph type="title"/>
          </p:nvPr>
        </p:nvSpPr>
        <p:spPr/>
        <p:txBody>
          <a:bodyPr/>
          <a:lstStyle/>
          <a:p>
            <a:r>
              <a:rPr lang="cs-CZ" dirty="0"/>
              <a:t>Aktuální složení Spolkové rady</a:t>
            </a:r>
          </a:p>
        </p:txBody>
      </p:sp>
      <p:pic>
        <p:nvPicPr>
          <p:cNvPr id="5" name="Zástupný obsah 4" descr="Obsah obrázku snímek obrazovky, text, diagram, Barevnost&#10;&#10;Popis byl vytvořen automaticky">
            <a:extLst>
              <a:ext uri="{FF2B5EF4-FFF2-40B4-BE49-F238E27FC236}">
                <a16:creationId xmlns:a16="http://schemas.microsoft.com/office/drawing/2014/main" id="{8042002E-E692-4FFF-CCC2-E2B6B1EA11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0384" y="1825625"/>
            <a:ext cx="7711231" cy="4351338"/>
          </a:xfrm>
        </p:spPr>
      </p:pic>
    </p:spTree>
    <p:extLst>
      <p:ext uri="{BB962C8B-B14F-4D97-AF65-F5344CB8AC3E}">
        <p14:creationId xmlns:p14="http://schemas.microsoft.com/office/powerpoint/2010/main" val="1088855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F29A40-102F-4F4C-B514-D58AD1CD7F59}"/>
              </a:ext>
            </a:extLst>
          </p:cNvPr>
          <p:cNvSpPr txBox="1">
            <a:spLocks noGrp="1"/>
          </p:cNvSpPr>
          <p:nvPr>
            <p:ph type="title"/>
          </p:nvPr>
        </p:nvSpPr>
        <p:spPr/>
        <p:txBody>
          <a:bodyPr/>
          <a:lstStyle/>
          <a:p>
            <a:pPr lvl="0"/>
            <a:r>
              <a:rPr lang="cs-CZ"/>
              <a:t>Exekutiva, čili moc výkonná</a:t>
            </a:r>
          </a:p>
        </p:txBody>
      </p:sp>
      <p:sp>
        <p:nvSpPr>
          <p:cNvPr id="3" name="Zástupný obsah 2">
            <a:extLst>
              <a:ext uri="{FF2B5EF4-FFF2-40B4-BE49-F238E27FC236}">
                <a16:creationId xmlns:a16="http://schemas.microsoft.com/office/drawing/2014/main" id="{5FB48A1B-657D-46D8-B660-21E9908182DD}"/>
              </a:ext>
            </a:extLst>
          </p:cNvPr>
          <p:cNvSpPr txBox="1">
            <a:spLocks noGrp="1"/>
          </p:cNvSpPr>
          <p:nvPr>
            <p:ph idx="1"/>
          </p:nvPr>
        </p:nvSpPr>
        <p:spPr>
          <a:xfrm>
            <a:off x="665920" y="1401555"/>
            <a:ext cx="10515600" cy="4351336"/>
          </a:xfrm>
        </p:spPr>
        <p:txBody>
          <a:bodyPr/>
          <a:lstStyle/>
          <a:p>
            <a:pPr lvl="0"/>
            <a:endParaRPr lang="cs-CZ"/>
          </a:p>
          <a:p>
            <a:pPr lvl="0"/>
            <a:r>
              <a:rPr lang="cs-CZ"/>
              <a:t>V Německu patří do moci výkonné:</a:t>
            </a:r>
          </a:p>
          <a:p>
            <a:pPr lvl="0"/>
            <a:r>
              <a:rPr lang="cs-CZ"/>
              <a:t>A. Spolková vláda</a:t>
            </a:r>
          </a:p>
          <a:p>
            <a:pPr lvl="0"/>
            <a:r>
              <a:rPr lang="cs-CZ"/>
              <a:t>B. Spolkový prezident</a:t>
            </a:r>
          </a:p>
          <a:p>
            <a:pPr lvl="0"/>
            <a:r>
              <a:rPr lang="cs-CZ"/>
              <a:t>C. Zemské vlády</a:t>
            </a:r>
          </a:p>
        </p:txBody>
      </p:sp>
    </p:spTree>
    <p:extLst>
      <p:ext uri="{BB962C8B-B14F-4D97-AF65-F5344CB8AC3E}">
        <p14:creationId xmlns:p14="http://schemas.microsoft.com/office/powerpoint/2010/main" val="2654363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3B4040-0E45-406B-A4B3-0DCC15E436DC}"/>
              </a:ext>
            </a:extLst>
          </p:cNvPr>
          <p:cNvSpPr txBox="1">
            <a:spLocks noGrp="1"/>
          </p:cNvSpPr>
          <p:nvPr>
            <p:ph type="title"/>
          </p:nvPr>
        </p:nvSpPr>
        <p:spPr/>
        <p:txBody>
          <a:bodyPr/>
          <a:lstStyle/>
          <a:p>
            <a:pPr lvl="0"/>
            <a:r>
              <a:rPr lang="cs-CZ"/>
              <a:t>Další osoby podílející se na jednání spolkové vlády</a:t>
            </a:r>
          </a:p>
        </p:txBody>
      </p:sp>
      <p:sp>
        <p:nvSpPr>
          <p:cNvPr id="3" name="Zástupný obsah 2">
            <a:extLst>
              <a:ext uri="{FF2B5EF4-FFF2-40B4-BE49-F238E27FC236}">
                <a16:creationId xmlns:a16="http://schemas.microsoft.com/office/drawing/2014/main" id="{15878220-5AF2-4E6F-802B-70737A2F8A25}"/>
              </a:ext>
            </a:extLst>
          </p:cNvPr>
          <p:cNvSpPr txBox="1">
            <a:spLocks noGrp="1"/>
          </p:cNvSpPr>
          <p:nvPr>
            <p:ph idx="1"/>
          </p:nvPr>
        </p:nvSpPr>
        <p:spPr/>
        <p:txBody>
          <a:bodyPr/>
          <a:lstStyle/>
          <a:p>
            <a:pPr lvl="0"/>
            <a:r>
              <a:rPr lang="cs-CZ"/>
              <a:t>Parlamentní státní sekretáři – členové Spolkového sněmu, kteří mají za úkol podporovat činnost vlády, mohou se (resp. pouze parlamentní státní sekretář pří úřadu spolkového kancléře), pokud to kancléř nevyloučí, účastnit zasedání vlády. Tato instituce byla zavedena roku 1967 podle britského vzoru</a:t>
            </a:r>
          </a:p>
          <a:p>
            <a:pPr lvl="0"/>
            <a:r>
              <a:rPr lang="cs-CZ"/>
              <a:t>Státní sekretáři – nejvyšší úředníci každého ministerstva, nejsou svázáni s konkrétní osobou ministra, ale mohou být odesláni předčasně do důchodu</a:t>
            </a:r>
          </a:p>
        </p:txBody>
      </p:sp>
    </p:spTree>
    <p:extLst>
      <p:ext uri="{BB962C8B-B14F-4D97-AF65-F5344CB8AC3E}">
        <p14:creationId xmlns:p14="http://schemas.microsoft.com/office/powerpoint/2010/main" val="90847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88D44-CD80-40D0-93E3-6841A7DF023E}"/>
              </a:ext>
            </a:extLst>
          </p:cNvPr>
          <p:cNvSpPr txBox="1">
            <a:spLocks noGrp="1"/>
          </p:cNvSpPr>
          <p:nvPr>
            <p:ph type="title"/>
          </p:nvPr>
        </p:nvSpPr>
        <p:spPr/>
        <p:txBody>
          <a:bodyPr/>
          <a:lstStyle/>
          <a:p>
            <a:pPr lvl="0"/>
            <a:r>
              <a:rPr lang="cs-CZ"/>
              <a:t>Spolková vláda dle německého ústavního pořádku</a:t>
            </a:r>
          </a:p>
        </p:txBody>
      </p:sp>
      <p:sp>
        <p:nvSpPr>
          <p:cNvPr id="3" name="Zástupný obsah 2">
            <a:extLst>
              <a:ext uri="{FF2B5EF4-FFF2-40B4-BE49-F238E27FC236}">
                <a16:creationId xmlns:a16="http://schemas.microsoft.com/office/drawing/2014/main" id="{F7E9D2EB-6343-4669-8B66-518F8455B225}"/>
              </a:ext>
            </a:extLst>
          </p:cNvPr>
          <p:cNvSpPr txBox="1">
            <a:spLocks noGrp="1"/>
          </p:cNvSpPr>
          <p:nvPr>
            <p:ph idx="1"/>
          </p:nvPr>
        </p:nvSpPr>
        <p:spPr/>
        <p:txBody>
          <a:bodyPr/>
          <a:lstStyle/>
          <a:p>
            <a:pPr lvl="0"/>
            <a:r>
              <a:rPr lang="cs-CZ"/>
              <a:t>Německá ústava je v úpravě exekutivy, tedy zejména spolkové vlády a prezidenta poměrně stručná a ponechává velký prostor praxi čili jednání všech ústavních institucí pro rozvinutí role a kompetencí vlády jakož i vztahů k moci zákonodárné, Spolková vláda je závislá na Spolkovém sněmu v tom, že potřebuje vyjádření jeho důvěry, jinak je ale nejvyšším spolkovým orgánem a není tedy podřízena žádnému jinému orgánu, ani parlamentu a jeho pokynům</a:t>
            </a:r>
          </a:p>
          <a:p>
            <a:pPr lvl="0"/>
            <a:r>
              <a:rPr lang="cs-CZ"/>
              <a:t>Spolková vláda si tak sama rozhoduje o svém jednacím řádu, i když pro něj potřebuje svolení spolkového prezidenta (čl. 65, odst. 4)</a:t>
            </a:r>
          </a:p>
        </p:txBody>
      </p:sp>
    </p:spTree>
    <p:extLst>
      <p:ext uri="{BB962C8B-B14F-4D97-AF65-F5344CB8AC3E}">
        <p14:creationId xmlns:p14="http://schemas.microsoft.com/office/powerpoint/2010/main" val="3167616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58EB0A-1F85-40DF-B6DE-4404CCD9793F}"/>
              </a:ext>
            </a:extLst>
          </p:cNvPr>
          <p:cNvSpPr txBox="1">
            <a:spLocks noGrp="1"/>
          </p:cNvSpPr>
          <p:nvPr>
            <p:ph type="title"/>
          </p:nvPr>
        </p:nvSpPr>
        <p:spPr/>
        <p:txBody>
          <a:bodyPr/>
          <a:lstStyle/>
          <a:p>
            <a:pPr lvl="0"/>
            <a:r>
              <a:rPr lang="cs-CZ"/>
              <a:t>Sestavení spolkové vlády – historický kontext</a:t>
            </a:r>
          </a:p>
        </p:txBody>
      </p:sp>
      <p:sp>
        <p:nvSpPr>
          <p:cNvPr id="3" name="Zástupný obsah 2">
            <a:extLst>
              <a:ext uri="{FF2B5EF4-FFF2-40B4-BE49-F238E27FC236}">
                <a16:creationId xmlns:a16="http://schemas.microsoft.com/office/drawing/2014/main" id="{18C9DA85-20C8-4C96-B6A1-97BA8DDDAD7A}"/>
              </a:ext>
            </a:extLst>
          </p:cNvPr>
          <p:cNvSpPr txBox="1">
            <a:spLocks noGrp="1"/>
          </p:cNvSpPr>
          <p:nvPr>
            <p:ph idx="1"/>
          </p:nvPr>
        </p:nvSpPr>
        <p:spPr/>
        <p:txBody>
          <a:bodyPr/>
          <a:lstStyle/>
          <a:p>
            <a:pPr lvl="0">
              <a:lnSpc>
                <a:spcPct val="70000"/>
              </a:lnSpc>
            </a:pPr>
            <a:r>
              <a:rPr lang="cs-CZ" sz="2600"/>
              <a:t>Proces jmenování a konce činnosti vlády je jedním z bodů, v nichž se současná právní úprava odchyluje od své předchůdkyně, tedy od Výmarské ústavy, a to ve snaze odstranit chyby své předchůdkyně</a:t>
            </a:r>
          </a:p>
          <a:p>
            <a:pPr lvl="0">
              <a:lnSpc>
                <a:spcPct val="70000"/>
              </a:lnSpc>
            </a:pPr>
            <a:r>
              <a:rPr lang="cs-CZ" sz="2600"/>
              <a:t>Podle Výmarské ústavy jmenoval a odvolával kancléře a na jeho návrh také všechny ministry říšský prezident. Role parlamentu byla v tomto procesu dosti omezená. Kancléř a vláda sice potřebovali důvěru parlament, ale nemusela být vyjádřena pozitivně</a:t>
            </a:r>
          </a:p>
          <a:p>
            <a:pPr lvl="0">
              <a:lnSpc>
                <a:spcPct val="70000"/>
              </a:lnSpc>
            </a:pPr>
            <a:r>
              <a:rPr lang="cs-CZ" sz="2600"/>
              <a:t>Kancléř a ministři také sice museli odstoupit, ale pouze v případě výslovného vyjádření nedůvěry</a:t>
            </a:r>
          </a:p>
          <a:p>
            <a:pPr lvl="0">
              <a:lnSpc>
                <a:spcPct val="70000"/>
              </a:lnSpc>
            </a:pPr>
            <a:r>
              <a:rPr lang="cs-CZ" sz="2600"/>
              <a:t>Vláda tedy  mohla fungovat bez podpory parlamentu, nebo dokonce proti vůli velké části parlamentu</a:t>
            </a:r>
          </a:p>
          <a:p>
            <a:pPr lvl="0">
              <a:lnSpc>
                <a:spcPct val="70000"/>
              </a:lnSpc>
            </a:pPr>
            <a:r>
              <a:rPr lang="cs-CZ" sz="2600"/>
              <a:t>V případě negativního vyslovení nedůvěry také nemusel následovat krok, dokládající pozitivní náhradu, tedy sestavení kabinetu s podporou většiny</a:t>
            </a:r>
          </a:p>
        </p:txBody>
      </p:sp>
    </p:spTree>
    <p:extLst>
      <p:ext uri="{BB962C8B-B14F-4D97-AF65-F5344CB8AC3E}">
        <p14:creationId xmlns:p14="http://schemas.microsoft.com/office/powerpoint/2010/main" val="845322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016976-9218-4444-8777-4D3D32550052}"/>
              </a:ext>
            </a:extLst>
          </p:cNvPr>
          <p:cNvSpPr txBox="1">
            <a:spLocks noGrp="1"/>
          </p:cNvSpPr>
          <p:nvPr>
            <p:ph type="title"/>
          </p:nvPr>
        </p:nvSpPr>
        <p:spPr/>
        <p:txBody>
          <a:bodyPr/>
          <a:lstStyle/>
          <a:p>
            <a:pPr lvl="0"/>
            <a:r>
              <a:rPr lang="cs-CZ"/>
              <a:t>Spolkový kancléř</a:t>
            </a:r>
          </a:p>
        </p:txBody>
      </p:sp>
      <p:sp>
        <p:nvSpPr>
          <p:cNvPr id="3" name="Zástupný obsah 2">
            <a:extLst>
              <a:ext uri="{FF2B5EF4-FFF2-40B4-BE49-F238E27FC236}">
                <a16:creationId xmlns:a16="http://schemas.microsoft.com/office/drawing/2014/main" id="{D6CF37FF-7FAC-44C5-AB85-0C4087B16AFC}"/>
              </a:ext>
            </a:extLst>
          </p:cNvPr>
          <p:cNvSpPr txBox="1">
            <a:spLocks noGrp="1"/>
          </p:cNvSpPr>
          <p:nvPr>
            <p:ph idx="1"/>
          </p:nvPr>
        </p:nvSpPr>
        <p:spPr/>
        <p:txBody>
          <a:bodyPr/>
          <a:lstStyle/>
          <a:p>
            <a:pPr lvl="0"/>
            <a:r>
              <a:rPr lang="cs-CZ"/>
              <a:t>Mimořádné postavení spolkového kancléře zakotvuje především čl. 65, který stanoví jeho směrodatnou kompetenci, tedy pravomoc  určovat zásadní směr vládní politiky a nést za ni odpovědnost jako za celek</a:t>
            </a:r>
          </a:p>
          <a:p>
            <a:pPr lvl="0"/>
            <a:r>
              <a:rPr lang="cs-CZ"/>
              <a:t>Druhým důvodem pro výjimečné postavení kancléře je to, že jeho jediného přímo volí parlament</a:t>
            </a:r>
          </a:p>
        </p:txBody>
      </p:sp>
    </p:spTree>
    <p:extLst>
      <p:ext uri="{BB962C8B-B14F-4D97-AF65-F5344CB8AC3E}">
        <p14:creationId xmlns:p14="http://schemas.microsoft.com/office/powerpoint/2010/main" val="3969309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AD5846-F72A-4450-992C-BB76DDAB99D8}"/>
              </a:ext>
            </a:extLst>
          </p:cNvPr>
          <p:cNvSpPr txBox="1">
            <a:spLocks noGrp="1"/>
          </p:cNvSpPr>
          <p:nvPr>
            <p:ph type="title"/>
          </p:nvPr>
        </p:nvSpPr>
        <p:spPr/>
        <p:txBody>
          <a:bodyPr/>
          <a:lstStyle/>
          <a:p>
            <a:pPr lvl="0"/>
            <a:r>
              <a:rPr lang="cs-CZ"/>
              <a:t>Členové spolkové vlády a jejich postavení</a:t>
            </a:r>
          </a:p>
        </p:txBody>
      </p:sp>
      <p:sp>
        <p:nvSpPr>
          <p:cNvPr id="3" name="Zástupný obsah 2">
            <a:extLst>
              <a:ext uri="{FF2B5EF4-FFF2-40B4-BE49-F238E27FC236}">
                <a16:creationId xmlns:a16="http://schemas.microsoft.com/office/drawing/2014/main" id="{509087F4-A450-4A09-858D-4CE0BAA1B373}"/>
              </a:ext>
            </a:extLst>
          </p:cNvPr>
          <p:cNvSpPr txBox="1">
            <a:spLocks noGrp="1"/>
          </p:cNvSpPr>
          <p:nvPr>
            <p:ph idx="1"/>
          </p:nvPr>
        </p:nvSpPr>
        <p:spPr/>
        <p:txBody>
          <a:bodyPr/>
          <a:lstStyle/>
          <a:p>
            <a:pPr lvl="0">
              <a:lnSpc>
                <a:spcPct val="70000"/>
              </a:lnSpc>
            </a:pPr>
            <a:r>
              <a:rPr lang="cs-CZ" sz="2600"/>
              <a:t>Počet členů spolkové vlády ústava neurčuje, nýbrž stanoví pouze to, že vláda sestává ze spolkového kancléře a spolkových ministrů (čl. 62) a že si spolkový kancléř z řad ministrů vybírá svého zástupce (čl. 69, odst. 1)</a:t>
            </a:r>
          </a:p>
          <a:p>
            <a:pPr lvl="0">
              <a:lnSpc>
                <a:spcPct val="70000"/>
              </a:lnSpc>
            </a:pPr>
            <a:r>
              <a:rPr lang="cs-CZ" sz="2600"/>
              <a:t>Další náležitosti složení a organizaci vlády ponechává GG na vládu samotnou</a:t>
            </a:r>
          </a:p>
          <a:p>
            <a:pPr lvl="0">
              <a:lnSpc>
                <a:spcPct val="70000"/>
              </a:lnSpc>
            </a:pPr>
            <a:r>
              <a:rPr lang="cs-CZ" sz="2600"/>
              <a:t>Postavení členů spolkové vlády má specifický status, který vychází z funkce spolkové vlády . Ani v tomto bodě ale není GG příliš přesný a podrobný. Určuje pouze, že jsou kancléř a ministři vyloučení z výkonu některých jiných funkcí či povolání</a:t>
            </a:r>
          </a:p>
          <a:p>
            <a:pPr lvl="0">
              <a:lnSpc>
                <a:spcPct val="70000"/>
              </a:lnSpc>
            </a:pPr>
            <a:r>
              <a:rPr lang="cs-CZ" sz="2600"/>
              <a:t>Článek 66 tak určuje, že kancléř a ministři nesmějí vykonávat  jiný úřad, za nějž by jim příslušela finanční odměna, ani živnost, ani jiné povolání ani patřit do vedení, představenstva nebo dozorčí rady podniku zaměřeného na zisk.</a:t>
            </a:r>
          </a:p>
          <a:p>
            <a:pPr lvl="0">
              <a:lnSpc>
                <a:spcPct val="70000"/>
              </a:lnSpc>
            </a:pPr>
            <a:endParaRPr lang="cs-CZ" sz="2600"/>
          </a:p>
        </p:txBody>
      </p:sp>
    </p:spTree>
    <p:extLst>
      <p:ext uri="{BB962C8B-B14F-4D97-AF65-F5344CB8AC3E}">
        <p14:creationId xmlns:p14="http://schemas.microsoft.com/office/powerpoint/2010/main" val="3074436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D5D4F-DE73-4B32-8570-4412CCEA9F46}"/>
              </a:ext>
            </a:extLst>
          </p:cNvPr>
          <p:cNvSpPr>
            <a:spLocks noGrp="1"/>
          </p:cNvSpPr>
          <p:nvPr>
            <p:ph type="title"/>
          </p:nvPr>
        </p:nvSpPr>
        <p:spPr/>
        <p:txBody>
          <a:bodyPr/>
          <a:lstStyle/>
          <a:p>
            <a:r>
              <a:rPr lang="cs-CZ" dirty="0"/>
              <a:t>Postavení jednotlivých ministrů</a:t>
            </a:r>
          </a:p>
        </p:txBody>
      </p:sp>
      <p:sp>
        <p:nvSpPr>
          <p:cNvPr id="3" name="Zástupný obsah 2">
            <a:extLst>
              <a:ext uri="{FF2B5EF4-FFF2-40B4-BE49-F238E27FC236}">
                <a16:creationId xmlns:a16="http://schemas.microsoft.com/office/drawing/2014/main" id="{BC0DCE74-42D5-4337-B9EE-5126CD394FE5}"/>
              </a:ext>
            </a:extLst>
          </p:cNvPr>
          <p:cNvSpPr>
            <a:spLocks noGrp="1"/>
          </p:cNvSpPr>
          <p:nvPr>
            <p:ph idx="1"/>
          </p:nvPr>
        </p:nvSpPr>
        <p:spPr/>
        <p:txBody>
          <a:bodyPr>
            <a:normAutofit fontScale="92500" lnSpcReduction="20000"/>
          </a:bodyPr>
          <a:lstStyle/>
          <a:p>
            <a:r>
              <a:rPr lang="cs-CZ" dirty="0"/>
              <a:t>Vztah k spolkovému sněmu a kancléři:</a:t>
            </a:r>
          </a:p>
          <a:p>
            <a:pPr marL="0" indent="0">
              <a:buNone/>
            </a:pPr>
            <a:r>
              <a:rPr lang="cs-CZ" dirty="0"/>
              <a:t>Spolkový sněm nevstupuje nijak do procesu jmenování ministra ani jej nemůže odvolat, resp. donutit jej, aby odstoupil. Přesto nelze hovořit o tom, že by ministři nebyli odpovědni parlamentu. Parlament má jiné prostředky k tomu, aby si vynutil odpovědnost ministrů vůči své autoritě. Může např. vyslovit svůj nesouhlas  (</a:t>
            </a:r>
            <a:r>
              <a:rPr lang="cs-CZ" dirty="0" err="1"/>
              <a:t>Missbilligung</a:t>
            </a:r>
            <a:r>
              <a:rPr lang="cs-CZ" dirty="0"/>
              <a:t>) s daným ministrem nebo vyzvat kancléře, aby navrhl jeho odvolání. Kancléř může přistoupit k takovému návrhu i bez takového podnětu, a to kdykoli (čl. 64, odst. 1). Prezident je v takové situaci povinen návrh na odvolání přijmout.</a:t>
            </a:r>
          </a:p>
          <a:p>
            <a:pPr marL="0" indent="0">
              <a:buNone/>
            </a:pPr>
            <a:r>
              <a:rPr lang="cs-CZ" dirty="0"/>
              <a:t>Ústava také umožňuje kancléři, celé vládě i jednotlivým ministrům, aby odstoupili sami a dobrovolně. V takovém případě jsou však odstupující povinni vykonávat svou funkci až do okamžiku jmenování svých nástupců.</a:t>
            </a:r>
          </a:p>
          <a:p>
            <a:pPr marL="0" indent="0">
              <a:buNone/>
            </a:pPr>
            <a:r>
              <a:rPr lang="cs-CZ" dirty="0"/>
              <a:t>S koncem činnosti kancléře v každém případě končí i všichni ministři</a:t>
            </a:r>
          </a:p>
        </p:txBody>
      </p:sp>
    </p:spTree>
    <p:extLst>
      <p:ext uri="{BB962C8B-B14F-4D97-AF65-F5344CB8AC3E}">
        <p14:creationId xmlns:p14="http://schemas.microsoft.com/office/powerpoint/2010/main" val="1949715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CC1E65-153F-4ECA-AB3A-04D4F2E09F0B}"/>
              </a:ext>
            </a:extLst>
          </p:cNvPr>
          <p:cNvSpPr>
            <a:spLocks noGrp="1"/>
          </p:cNvSpPr>
          <p:nvPr>
            <p:ph type="title"/>
          </p:nvPr>
        </p:nvSpPr>
        <p:spPr/>
        <p:txBody>
          <a:bodyPr/>
          <a:lstStyle/>
          <a:p>
            <a:r>
              <a:rPr lang="cs-CZ" dirty="0"/>
              <a:t>Hlasování o důvěře vyvolané kancléřem</a:t>
            </a:r>
          </a:p>
        </p:txBody>
      </p:sp>
      <p:sp>
        <p:nvSpPr>
          <p:cNvPr id="3" name="Zástupný obsah 2">
            <a:extLst>
              <a:ext uri="{FF2B5EF4-FFF2-40B4-BE49-F238E27FC236}">
                <a16:creationId xmlns:a16="http://schemas.microsoft.com/office/drawing/2014/main" id="{5E67FC31-252B-4AEF-80E5-A0767960799E}"/>
              </a:ext>
            </a:extLst>
          </p:cNvPr>
          <p:cNvSpPr>
            <a:spLocks noGrp="1"/>
          </p:cNvSpPr>
          <p:nvPr>
            <p:ph idx="1"/>
          </p:nvPr>
        </p:nvSpPr>
        <p:spPr/>
        <p:txBody>
          <a:bodyPr>
            <a:normAutofit/>
          </a:bodyPr>
          <a:lstStyle/>
          <a:p>
            <a:r>
              <a:rPr lang="cs-CZ" dirty="0"/>
              <a:t>Spolkový kancléř může Spolkový sněm požádat o vyjádření důvěry</a:t>
            </a:r>
          </a:p>
          <a:p>
            <a:r>
              <a:rPr lang="cs-CZ" dirty="0"/>
              <a:t>Pokud důvěru nezíská, může spolkový prezident </a:t>
            </a:r>
            <a:r>
              <a:rPr lang="cs-CZ" dirty="0" err="1"/>
              <a:t>Bundestag</a:t>
            </a:r>
            <a:r>
              <a:rPr lang="cs-CZ" dirty="0"/>
              <a:t> na žádost kancléře  do 21 dní rozpustit, pokud tedy v této lhůtě nezvolí jiného kancléře</a:t>
            </a:r>
          </a:p>
          <a:p>
            <a:r>
              <a:rPr lang="cs-CZ" dirty="0"/>
              <a:t>Pokud však </a:t>
            </a:r>
            <a:r>
              <a:rPr lang="cs-CZ" dirty="0" err="1"/>
              <a:t>Bundestag</a:t>
            </a:r>
            <a:r>
              <a:rPr lang="cs-CZ" dirty="0"/>
              <a:t>  nového kancléře nezvolí ani jej prezident nerozpustí, úřaduje dále stávající spolková vláda, a to jako vláda menšinová</a:t>
            </a:r>
          </a:p>
          <a:p>
            <a:r>
              <a:rPr lang="cs-CZ" dirty="0"/>
              <a:t>Ústava má pro tento případ k dispozici institut zvaný </a:t>
            </a:r>
            <a:r>
              <a:rPr lang="cs-CZ" dirty="0" err="1"/>
              <a:t>Gesetzgebungsnotstand</a:t>
            </a:r>
            <a:r>
              <a:rPr lang="cs-CZ" dirty="0"/>
              <a:t>, který umožňuje přijímání nezbytných zákonů</a:t>
            </a:r>
          </a:p>
        </p:txBody>
      </p:sp>
    </p:spTree>
    <p:extLst>
      <p:ext uri="{BB962C8B-B14F-4D97-AF65-F5344CB8AC3E}">
        <p14:creationId xmlns:p14="http://schemas.microsoft.com/office/powerpoint/2010/main" val="114064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CBFFF0-730D-4775-850D-CF7800CBD8FB}"/>
              </a:ext>
            </a:extLst>
          </p:cNvPr>
          <p:cNvSpPr txBox="1">
            <a:spLocks noGrp="1"/>
          </p:cNvSpPr>
          <p:nvPr>
            <p:ph type="title"/>
          </p:nvPr>
        </p:nvSpPr>
        <p:spPr/>
        <p:txBody>
          <a:bodyPr/>
          <a:lstStyle/>
          <a:p>
            <a:pPr lvl="0"/>
            <a:r>
              <a:rPr lang="cs-CZ"/>
              <a:t>Právní stát</a:t>
            </a:r>
          </a:p>
        </p:txBody>
      </p:sp>
      <p:sp>
        <p:nvSpPr>
          <p:cNvPr id="3" name="Zástupný obsah 2">
            <a:extLst>
              <a:ext uri="{FF2B5EF4-FFF2-40B4-BE49-F238E27FC236}">
                <a16:creationId xmlns:a16="http://schemas.microsoft.com/office/drawing/2014/main" id="{5CA632E6-BB39-4D6D-B9D1-9098EAF5487C}"/>
              </a:ext>
            </a:extLst>
          </p:cNvPr>
          <p:cNvSpPr txBox="1">
            <a:spLocks noGrp="1"/>
          </p:cNvSpPr>
          <p:nvPr>
            <p:ph idx="1"/>
          </p:nvPr>
        </p:nvSpPr>
        <p:spPr/>
        <p:txBody>
          <a:bodyPr/>
          <a:lstStyle/>
          <a:p>
            <a:pPr lvl="0"/>
            <a:r>
              <a:rPr lang="cs-CZ" sz="1800">
                <a:latin typeface="Calibri" pitchFamily="34"/>
                <a:cs typeface="Times New Roman" pitchFamily="18"/>
              </a:rPr>
              <a:t>„</a:t>
            </a:r>
            <a:r>
              <a:rPr lang="de-DE" sz="1800">
                <a:latin typeface="Calibri" pitchFamily="34"/>
                <a:cs typeface="Times New Roman" pitchFamily="18"/>
              </a:rPr>
              <a:t>Der Rechtstaat ist ein System der Bindung der  Staatsgewalt an das Recht und ihrer Begrenzung durch das Recht zu dem Zweck, die Freiheit des </a:t>
            </a:r>
            <a:r>
              <a:rPr lang="cs-CZ" sz="1800">
                <a:latin typeface="Calibri" pitchFamily="34"/>
                <a:cs typeface="Times New Roman" pitchFamily="18"/>
              </a:rPr>
              <a:t>E</a:t>
            </a:r>
            <a:r>
              <a:rPr lang="de-DE" sz="1800">
                <a:latin typeface="Calibri" pitchFamily="34"/>
                <a:cs typeface="Times New Roman" pitchFamily="18"/>
              </a:rPr>
              <a:t>inzelnen zu gewährleisten und seine Entfaltung in der Gesellschaft zu ermöglichen. Staatsgewalt darf nur ausgeübt werden auf der Grundlage der Verfassung und  nach Maßgabe des Gesetzes.“ </a:t>
            </a:r>
            <a:endParaRPr lang="cs-CZ" sz="1800">
              <a:latin typeface="Calibri" pitchFamily="34"/>
              <a:cs typeface="Times New Roman" pitchFamily="18"/>
            </a:endParaRPr>
          </a:p>
          <a:p>
            <a:pPr lvl="0"/>
            <a:r>
              <a:rPr lang="cs-CZ" sz="1800">
                <a:latin typeface="Calibri" pitchFamily="34"/>
                <a:cs typeface="Times New Roman" pitchFamily="18"/>
              </a:rPr>
              <a:t>Právní stát je systém navázání státní moci na právo a jejího omezení právem za tím účelem, aby byla zaručena svoboda jedince a umožněn jeho rozvoj ve společnosti. Státní moc smí být vykonávána pouze na základě ústavy a v mezích zákona </a:t>
            </a:r>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9807B4-7605-4E8D-8CE0-2F0A2B2AD455}"/>
              </a:ext>
            </a:extLst>
          </p:cNvPr>
          <p:cNvSpPr>
            <a:spLocks noGrp="1"/>
          </p:cNvSpPr>
          <p:nvPr>
            <p:ph type="title"/>
          </p:nvPr>
        </p:nvSpPr>
        <p:spPr/>
        <p:txBody>
          <a:bodyPr/>
          <a:lstStyle/>
          <a:p>
            <a:r>
              <a:rPr lang="cs-CZ" dirty="0"/>
              <a:t>Spolkový prezident</a:t>
            </a:r>
          </a:p>
        </p:txBody>
      </p:sp>
      <p:sp>
        <p:nvSpPr>
          <p:cNvPr id="3" name="Zástupný obsah 2">
            <a:extLst>
              <a:ext uri="{FF2B5EF4-FFF2-40B4-BE49-F238E27FC236}">
                <a16:creationId xmlns:a16="http://schemas.microsoft.com/office/drawing/2014/main" id="{C7372288-512F-42C8-ACAF-9CD7ED8D779B}"/>
              </a:ext>
            </a:extLst>
          </p:cNvPr>
          <p:cNvSpPr>
            <a:spLocks noGrp="1"/>
          </p:cNvSpPr>
          <p:nvPr>
            <p:ph idx="1"/>
          </p:nvPr>
        </p:nvSpPr>
        <p:spPr/>
        <p:txBody>
          <a:bodyPr>
            <a:normAutofit fontScale="92500" lnSpcReduction="10000"/>
          </a:bodyPr>
          <a:lstStyle/>
          <a:p>
            <a:r>
              <a:rPr lang="cs-CZ" dirty="0"/>
              <a:t>Johannes </a:t>
            </a:r>
            <a:r>
              <a:rPr lang="cs-CZ" dirty="0" err="1"/>
              <a:t>Rau</a:t>
            </a:r>
            <a:r>
              <a:rPr lang="cs-CZ" dirty="0"/>
              <a:t> byl zvolen v roce 1999 jako 7. německý spolkový prezident a první prezident po sjednocení</a:t>
            </a:r>
          </a:p>
          <a:p>
            <a:r>
              <a:rPr lang="cs-CZ" dirty="0"/>
              <a:t>Opakované diskuse o roli prezidenta v ústavním a politickém systému</a:t>
            </a:r>
          </a:p>
          <a:p>
            <a:r>
              <a:rPr lang="cs-CZ" dirty="0"/>
              <a:t>Oproti Výmarské republice má prezident v SRN výrazně slabší postavení</a:t>
            </a:r>
          </a:p>
          <a:p>
            <a:r>
              <a:rPr lang="cs-CZ" dirty="0"/>
              <a:t>Jeho síla je především v neformální autoritě osoby a úřadu</a:t>
            </a:r>
          </a:p>
          <a:p>
            <a:r>
              <a:rPr lang="cs-CZ" dirty="0"/>
              <a:t>Je volen z občanů volitelných do Spolkového sněmu, kteří dosáhli aspoň 40 </a:t>
            </a:r>
            <a:r>
              <a:rPr lang="cs-CZ" dirty="0" err="1"/>
              <a:t>letna</a:t>
            </a:r>
            <a:r>
              <a:rPr lang="cs-CZ" dirty="0"/>
              <a:t> 5 let  na max. 2 po sobě jdoucí období Spolkovým shromážděním (</a:t>
            </a:r>
            <a:r>
              <a:rPr lang="cs-CZ" dirty="0" err="1"/>
              <a:t>Bundesversammlung</a:t>
            </a:r>
            <a:r>
              <a:rPr lang="cs-CZ" dirty="0"/>
              <a:t>), které sestává ze zástupců Spolkového sněmu (</a:t>
            </a:r>
            <a:r>
              <a:rPr lang="cs-CZ" dirty="0" err="1"/>
              <a:t>Bundestag</a:t>
            </a:r>
            <a:r>
              <a:rPr lang="cs-CZ" dirty="0"/>
              <a:t>) a stejného počtu  členů zemských shromáždění (</a:t>
            </a:r>
            <a:r>
              <a:rPr lang="cs-CZ" dirty="0" err="1"/>
              <a:t>Landesparlament</a:t>
            </a:r>
            <a:r>
              <a:rPr lang="cs-CZ" dirty="0"/>
              <a:t>, </a:t>
            </a:r>
            <a:r>
              <a:rPr lang="cs-CZ" dirty="0" err="1"/>
              <a:t>Abgeordnetenhaus</a:t>
            </a:r>
            <a:r>
              <a:rPr lang="cs-CZ" dirty="0"/>
              <a:t>, </a:t>
            </a:r>
            <a:r>
              <a:rPr lang="cs-CZ" dirty="0" err="1"/>
              <a:t>Bezirksrat</a:t>
            </a:r>
            <a:r>
              <a:rPr lang="cs-CZ" dirty="0"/>
              <a:t>...) podle principů poměrné volby v max. 3 kolech</a:t>
            </a:r>
          </a:p>
        </p:txBody>
      </p:sp>
    </p:spTree>
    <p:extLst>
      <p:ext uri="{BB962C8B-B14F-4D97-AF65-F5344CB8AC3E}">
        <p14:creationId xmlns:p14="http://schemas.microsoft.com/office/powerpoint/2010/main" val="2738499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AF7AD4-C8AA-4BA0-0CE0-2C5631C39CF3}"/>
              </a:ext>
            </a:extLst>
          </p:cNvPr>
          <p:cNvSpPr>
            <a:spLocks noGrp="1"/>
          </p:cNvSpPr>
          <p:nvPr>
            <p:ph type="title"/>
          </p:nvPr>
        </p:nvSpPr>
        <p:spPr/>
        <p:txBody>
          <a:bodyPr/>
          <a:lstStyle/>
          <a:p>
            <a:r>
              <a:rPr lang="cs-CZ" dirty="0"/>
              <a:t>Právní aspekty sjednocení Německa</a:t>
            </a:r>
          </a:p>
        </p:txBody>
      </p:sp>
      <p:sp>
        <p:nvSpPr>
          <p:cNvPr id="3" name="Zástupný obsah 2">
            <a:extLst>
              <a:ext uri="{FF2B5EF4-FFF2-40B4-BE49-F238E27FC236}">
                <a16:creationId xmlns:a16="http://schemas.microsoft.com/office/drawing/2014/main" id="{6249CC39-7E00-A37E-CB22-AB5BF1B2558D}"/>
              </a:ext>
            </a:extLst>
          </p:cNvPr>
          <p:cNvSpPr>
            <a:spLocks noGrp="1"/>
          </p:cNvSpPr>
          <p:nvPr>
            <p:ph idx="1"/>
          </p:nvPr>
        </p:nvSpPr>
        <p:spPr/>
        <p:txBody>
          <a:bodyPr>
            <a:normAutofit fontScale="70000" lnSpcReduction="20000"/>
          </a:bodyPr>
          <a:lstStyle/>
          <a:p>
            <a:r>
              <a:rPr lang="cs-CZ" dirty="0"/>
              <a:t>Základní právní dokument pro sjednocení Německa byla Tzv. Smlouva o sjednocení (</a:t>
            </a:r>
            <a:r>
              <a:rPr lang="cs-CZ" dirty="0" err="1"/>
              <a:t>Einigungsvertrag</a:t>
            </a:r>
            <a:r>
              <a:rPr lang="cs-CZ" dirty="0"/>
              <a:t>) z 31.8.1990, kterou podepsali ministr vnitra SRN Wolfgang </a:t>
            </a:r>
            <a:r>
              <a:rPr lang="cs-CZ" dirty="0" err="1"/>
              <a:t>Schäuble</a:t>
            </a:r>
            <a:r>
              <a:rPr lang="cs-CZ" dirty="0"/>
              <a:t> a parlamentní státní sekretář NDR při předsedovi vlády NDR Günther Krause a kterou následně 20. září schválily oba parlamenty, čili </a:t>
            </a:r>
            <a:r>
              <a:rPr lang="cs-CZ" dirty="0" err="1"/>
              <a:t>Bundestag</a:t>
            </a:r>
            <a:r>
              <a:rPr lang="cs-CZ" dirty="0"/>
              <a:t> a </a:t>
            </a:r>
            <a:r>
              <a:rPr lang="cs-CZ" dirty="0" err="1"/>
              <a:t>Volkskammer</a:t>
            </a:r>
            <a:endParaRPr lang="cs-CZ" dirty="0"/>
          </a:p>
          <a:p>
            <a:r>
              <a:rPr lang="cs-CZ" dirty="0"/>
              <a:t>Hlavním pravidlem smlouvy bylo zavedení jednotného spolkového práva na území celého sjednoceného Německa pro otázky, které se řešily na celoněmecké úrovni – např. různé záležitosti občanského práva</a:t>
            </a:r>
          </a:p>
          <a:p>
            <a:r>
              <a:rPr lang="cs-CZ" dirty="0"/>
              <a:t>Pro nové spolkové země byly ovšem zavedeny různé výjimky, resp. přechodná ustanovení</a:t>
            </a:r>
          </a:p>
          <a:p>
            <a:r>
              <a:rPr lang="cs-CZ" dirty="0"/>
              <a:t>Zákony NDR, které nebyly v rozporu se </a:t>
            </a:r>
            <a:r>
              <a:rPr lang="cs-CZ" dirty="0" err="1"/>
              <a:t>Grundgesetzem</a:t>
            </a:r>
            <a:r>
              <a:rPr lang="cs-CZ" dirty="0"/>
              <a:t> a s právem ES byly dle Smlouvy ponechány v platnosti. </a:t>
            </a:r>
          </a:p>
          <a:p>
            <a:r>
              <a:rPr lang="cs-CZ" dirty="0"/>
              <a:t>Přílohy smlouvy obsahují seznam východoněmeckých norem, které byly ponechány v platnosti.</a:t>
            </a:r>
          </a:p>
          <a:p>
            <a:r>
              <a:rPr lang="cs-CZ" dirty="0"/>
              <a:t>Některé právní otázky řešila již Dohoda o měnové, sociální a hospodářské unii z 18. 5. 1990 </a:t>
            </a:r>
          </a:p>
          <a:p>
            <a:r>
              <a:rPr lang="cs-CZ" dirty="0"/>
              <a:t>Mezi otázky ponechané pro pozdější řešení patřily aspekty majetkové: Zákon o úpravě otevřených majetkových otázek z 23.9. byl následně včleněn do právního řádu sjednoceného Německa: rozhodné datum pro příp. restituce:  rok 1949</a:t>
            </a:r>
          </a:p>
        </p:txBody>
      </p:sp>
    </p:spTree>
    <p:extLst>
      <p:ext uri="{BB962C8B-B14F-4D97-AF65-F5344CB8AC3E}">
        <p14:creationId xmlns:p14="http://schemas.microsoft.com/office/powerpoint/2010/main" val="154488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88D418-4535-4D23-A90D-6F3DB4E20F0A}"/>
              </a:ext>
            </a:extLst>
          </p:cNvPr>
          <p:cNvSpPr txBox="1">
            <a:spLocks noGrp="1"/>
          </p:cNvSpPr>
          <p:nvPr>
            <p:ph type="title"/>
          </p:nvPr>
        </p:nvSpPr>
        <p:spPr/>
        <p:txBody>
          <a:bodyPr/>
          <a:lstStyle/>
          <a:p>
            <a:pPr lvl="0"/>
            <a:r>
              <a:rPr lang="cs-CZ"/>
              <a:t>Pojem „Grundgesetz – Základní zákon</a:t>
            </a:r>
          </a:p>
        </p:txBody>
      </p:sp>
      <p:sp>
        <p:nvSpPr>
          <p:cNvPr id="3" name="Zástupný obsah 2">
            <a:extLst>
              <a:ext uri="{FF2B5EF4-FFF2-40B4-BE49-F238E27FC236}">
                <a16:creationId xmlns:a16="http://schemas.microsoft.com/office/drawing/2014/main" id="{ED51FA9B-3244-4F3F-BFCF-EB60BAB9BDE4}"/>
              </a:ext>
            </a:extLst>
          </p:cNvPr>
          <p:cNvSpPr txBox="1">
            <a:spLocks noGrp="1"/>
          </p:cNvSpPr>
          <p:nvPr>
            <p:ph idx="1"/>
          </p:nvPr>
        </p:nvSpPr>
        <p:spPr/>
        <p:txBody>
          <a:bodyPr/>
          <a:lstStyle/>
          <a:p>
            <a:pPr lvl="0">
              <a:lnSpc>
                <a:spcPct val="70000"/>
              </a:lnSpc>
            </a:pPr>
            <a:r>
              <a:rPr lang="cs-CZ" sz="1500" dirty="0"/>
              <a:t>Úkol tohoto pojmu je jednak navazovat na právní tradice 19. století, jednak poukázat na okolnosti svého vzniku</a:t>
            </a:r>
          </a:p>
          <a:p>
            <a:pPr lvl="0">
              <a:lnSpc>
                <a:spcPct val="70000"/>
              </a:lnSpc>
            </a:pPr>
            <a:r>
              <a:rPr lang="cs-CZ" sz="1500" dirty="0"/>
              <a:t>Říšské právo z roku 1806 rozumělo pod pojmem základní zákony (</a:t>
            </a:r>
            <a:r>
              <a:rPr lang="cs-CZ" sz="1500" dirty="0" err="1"/>
              <a:t>Grundgesetze</a:t>
            </a:r>
            <a:r>
              <a:rPr lang="cs-CZ" sz="1500" dirty="0"/>
              <a:t>) fundamentální normy, které měla charakterizovat obzvláštní trvalost a neměnnost a které měly upravovat pouze obzvláště důležité  jednotlivé otázky a soubory otázek.</a:t>
            </a:r>
          </a:p>
          <a:p>
            <a:pPr lvl="0">
              <a:lnSpc>
                <a:spcPct val="70000"/>
              </a:lnSpc>
            </a:pPr>
            <a:r>
              <a:rPr lang="cs-CZ" sz="1500" dirty="0"/>
              <a:t>Tyto jednotlivé základní zákony tedy měly platit a měly se k nim přidávat další</a:t>
            </a:r>
          </a:p>
          <a:p>
            <a:pPr lvl="0">
              <a:lnSpc>
                <a:spcPct val="70000"/>
              </a:lnSpc>
            </a:pPr>
            <a:r>
              <a:rPr lang="cs-CZ" sz="1500" dirty="0"/>
              <a:t>Prvním základním zákonem tak byla </a:t>
            </a:r>
            <a:r>
              <a:rPr lang="cs-CZ" sz="1500" b="1" dirty="0"/>
              <a:t>kapitulace Ferdinanda III. roku 1636</a:t>
            </a:r>
            <a:r>
              <a:rPr lang="cs-CZ" sz="1500" dirty="0"/>
              <a:t>, dále to byl </a:t>
            </a:r>
            <a:r>
              <a:rPr lang="cs-CZ" sz="1500" b="1" dirty="0"/>
              <a:t>Vestfálský mír</a:t>
            </a:r>
            <a:r>
              <a:rPr lang="cs-CZ" sz="1500" dirty="0"/>
              <a:t>, později třeba </a:t>
            </a:r>
            <a:r>
              <a:rPr lang="cs-CZ" sz="1500" b="1" dirty="0"/>
              <a:t>Vídeňské závěrečné akty z roku  1820 </a:t>
            </a:r>
            <a:r>
              <a:rPr lang="cs-CZ" sz="1500" dirty="0"/>
              <a:t>nebo </a:t>
            </a:r>
            <a:r>
              <a:rPr lang="cs-CZ" sz="1500" b="1" dirty="0"/>
              <a:t>Spolkové akty z roku 1815</a:t>
            </a:r>
          </a:p>
          <a:p>
            <a:pPr lvl="0">
              <a:lnSpc>
                <a:spcPct val="70000"/>
              </a:lnSpc>
            </a:pPr>
            <a:r>
              <a:rPr lang="cs-CZ" sz="1500" dirty="0"/>
              <a:t>Roku 1949 se pak na tuto tradici navazuje hlavně s poukazem na to, že ukazuje skutečnost, že se nejedná o plnohodnotnou ústavu vzhledem k tomu, že se na jejím vzniku nemůže podílet celý německý národ a nemá tedy plnou svobodu politického jednání</a:t>
            </a:r>
          </a:p>
          <a:p>
            <a:pPr lvl="0">
              <a:lnSpc>
                <a:spcPct val="70000"/>
              </a:lnSpc>
            </a:pPr>
            <a:r>
              <a:rPr lang="cs-CZ" sz="1500" dirty="0"/>
              <a:t>Při tvorbě se nicméně upustilo od původní představy, že půjde jen o stručný organizační statut, nicméně i tak zůstal zachován odkaz na provizornost této konstituce</a:t>
            </a:r>
          </a:p>
          <a:p>
            <a:pPr lvl="0">
              <a:lnSpc>
                <a:spcPct val="70000"/>
              </a:lnSpc>
            </a:pPr>
            <a:r>
              <a:rPr lang="cs-CZ" sz="1500" dirty="0"/>
              <a:t>Na rozdíl od starších základních zákonů tedy neupravoval jen část, nýbrž celý řád státního života, ale zase  byla tato úprava považována jen za předběžný, provizorní řád, a tedy postrádal důraz na trvalost a neměnnost, což jej právě odlišuje od klasického pojmu ústavy.</a:t>
            </a:r>
          </a:p>
          <a:p>
            <a:pPr lvl="0">
              <a:lnSpc>
                <a:spcPct val="70000"/>
              </a:lnSpc>
            </a:pPr>
            <a:r>
              <a:rPr lang="cs-CZ" sz="1500" dirty="0"/>
              <a:t>Pojem vychází z </a:t>
            </a:r>
            <a:r>
              <a:rPr lang="cs-CZ" sz="1500" dirty="0" err="1"/>
              <a:t>koblenských</a:t>
            </a:r>
            <a:r>
              <a:rPr lang="cs-CZ" sz="1500" dirty="0"/>
              <a:t>  dohod ministerských předsedů zemí, které patřily do západních okupačních zón, odkazujících právě na omezení svobody německého národa, provizorní (časově i místně) charakter spolkové republiky a úmysl omezit nové státní zřízení na to nejnutnější</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8DAFE7-662E-4C72-80D7-BF2277CF2372}"/>
              </a:ext>
            </a:extLst>
          </p:cNvPr>
          <p:cNvSpPr txBox="1">
            <a:spLocks noGrp="1"/>
          </p:cNvSpPr>
          <p:nvPr>
            <p:ph type="title"/>
          </p:nvPr>
        </p:nvSpPr>
        <p:spPr/>
        <p:txBody>
          <a:bodyPr/>
          <a:lstStyle/>
          <a:p>
            <a:pPr lvl="0"/>
            <a:r>
              <a:rPr lang="cs-CZ"/>
              <a:t>Základní struktura GG</a:t>
            </a:r>
          </a:p>
        </p:txBody>
      </p:sp>
      <p:sp>
        <p:nvSpPr>
          <p:cNvPr id="3" name="Zástupný obsah 2">
            <a:extLst>
              <a:ext uri="{FF2B5EF4-FFF2-40B4-BE49-F238E27FC236}">
                <a16:creationId xmlns:a16="http://schemas.microsoft.com/office/drawing/2014/main" id="{EA201393-6985-43B5-B429-2CE3375D3419}"/>
              </a:ext>
            </a:extLst>
          </p:cNvPr>
          <p:cNvSpPr txBox="1">
            <a:spLocks noGrp="1"/>
          </p:cNvSpPr>
          <p:nvPr>
            <p:ph idx="1"/>
          </p:nvPr>
        </p:nvSpPr>
        <p:spPr/>
        <p:txBody>
          <a:bodyPr/>
          <a:lstStyle/>
          <a:p>
            <a:pPr lvl="0">
              <a:lnSpc>
                <a:spcPct val="70000"/>
              </a:lnSpc>
            </a:pPr>
            <a:r>
              <a:rPr lang="cs-CZ" sz="1500" dirty="0"/>
              <a:t>Preambule</a:t>
            </a:r>
          </a:p>
          <a:p>
            <a:pPr lvl="0">
              <a:lnSpc>
                <a:spcPct val="70000"/>
              </a:lnSpc>
            </a:pPr>
            <a:r>
              <a:rPr lang="cs-CZ" sz="1500" dirty="0"/>
              <a:t>1. oddíl: Základní práva</a:t>
            </a:r>
          </a:p>
          <a:p>
            <a:pPr lvl="0">
              <a:lnSpc>
                <a:spcPct val="70000"/>
              </a:lnSpc>
            </a:pPr>
            <a:r>
              <a:rPr lang="cs-CZ" sz="1500" dirty="0"/>
              <a:t>2. oddíl: Spolek (federace) a země</a:t>
            </a:r>
          </a:p>
          <a:p>
            <a:pPr lvl="0">
              <a:lnSpc>
                <a:spcPct val="70000"/>
              </a:lnSpc>
            </a:pPr>
            <a:r>
              <a:rPr lang="cs-CZ" sz="1500" dirty="0"/>
              <a:t>3. oddíl: Spolkový sněm /Parlament (</a:t>
            </a:r>
            <a:r>
              <a:rPr lang="cs-CZ" sz="1500" dirty="0" err="1"/>
              <a:t>Bundestag</a:t>
            </a:r>
            <a:r>
              <a:rPr lang="cs-CZ" sz="1500" dirty="0"/>
              <a:t>)</a:t>
            </a:r>
          </a:p>
          <a:p>
            <a:pPr lvl="0">
              <a:lnSpc>
                <a:spcPct val="70000"/>
              </a:lnSpc>
            </a:pPr>
            <a:r>
              <a:rPr lang="cs-CZ" sz="1500" dirty="0"/>
              <a:t>4. oddíl: Spolková rada (</a:t>
            </a:r>
            <a:r>
              <a:rPr lang="cs-CZ" sz="1500" dirty="0" err="1"/>
              <a:t>Bundesrat</a:t>
            </a:r>
            <a:r>
              <a:rPr lang="cs-CZ" sz="1500" dirty="0"/>
              <a:t>)</a:t>
            </a:r>
          </a:p>
          <a:p>
            <a:pPr lvl="0">
              <a:lnSpc>
                <a:spcPct val="70000"/>
              </a:lnSpc>
            </a:pPr>
            <a:r>
              <a:rPr lang="cs-CZ" sz="1500" dirty="0"/>
              <a:t>4. oddíl a: Společný výbor (</a:t>
            </a:r>
            <a:r>
              <a:rPr lang="cs-CZ" sz="1500" dirty="0" err="1"/>
              <a:t>Gemeinsamer</a:t>
            </a:r>
            <a:r>
              <a:rPr lang="cs-CZ" sz="1500" dirty="0"/>
              <a:t> </a:t>
            </a:r>
            <a:r>
              <a:rPr lang="cs-CZ" sz="1500" dirty="0" err="1"/>
              <a:t>Asschuß</a:t>
            </a:r>
            <a:r>
              <a:rPr lang="cs-CZ" sz="1500" dirty="0"/>
              <a:t>)</a:t>
            </a:r>
          </a:p>
          <a:p>
            <a:pPr lvl="0">
              <a:lnSpc>
                <a:spcPct val="70000"/>
              </a:lnSpc>
            </a:pPr>
            <a:r>
              <a:rPr lang="cs-CZ" sz="1500" dirty="0"/>
              <a:t>5. oddíl: Spolkový prezident (</a:t>
            </a:r>
            <a:r>
              <a:rPr lang="cs-CZ" sz="1500" dirty="0" err="1"/>
              <a:t>Bundespräsident</a:t>
            </a:r>
            <a:r>
              <a:rPr lang="cs-CZ" sz="1500" dirty="0"/>
              <a:t>)</a:t>
            </a:r>
          </a:p>
          <a:p>
            <a:pPr lvl="0">
              <a:lnSpc>
                <a:spcPct val="70000"/>
              </a:lnSpc>
            </a:pPr>
            <a:r>
              <a:rPr lang="cs-CZ" sz="1500" dirty="0"/>
              <a:t>6. oddíl: Spolková vláda (</a:t>
            </a:r>
            <a:r>
              <a:rPr lang="cs-CZ" sz="1500" dirty="0" err="1"/>
              <a:t>Bundesregierung</a:t>
            </a:r>
            <a:r>
              <a:rPr lang="cs-CZ" sz="1500" dirty="0"/>
              <a:t>)</a:t>
            </a:r>
          </a:p>
          <a:p>
            <a:pPr lvl="0">
              <a:lnSpc>
                <a:spcPct val="70000"/>
              </a:lnSpc>
            </a:pPr>
            <a:r>
              <a:rPr lang="cs-CZ" sz="1500" dirty="0"/>
              <a:t>7. oddíl: Zákonodárství spolku</a:t>
            </a:r>
          </a:p>
          <a:p>
            <a:pPr lvl="0">
              <a:lnSpc>
                <a:spcPct val="70000"/>
              </a:lnSpc>
            </a:pPr>
            <a:r>
              <a:rPr lang="cs-CZ" sz="1500" dirty="0"/>
              <a:t>8. oddíl: Provádění spolkových zákonů a spolková správa</a:t>
            </a:r>
          </a:p>
          <a:p>
            <a:pPr lvl="0">
              <a:lnSpc>
                <a:spcPct val="70000"/>
              </a:lnSpc>
            </a:pPr>
            <a:r>
              <a:rPr lang="cs-CZ" sz="1500" dirty="0"/>
              <a:t>8. oddíl a: Úlohy společenství</a:t>
            </a:r>
          </a:p>
          <a:p>
            <a:pPr lvl="0">
              <a:lnSpc>
                <a:spcPct val="70000"/>
              </a:lnSpc>
            </a:pPr>
            <a:r>
              <a:rPr lang="cs-CZ" sz="1500" dirty="0"/>
              <a:t>9. oddíl: Soudnictví</a:t>
            </a:r>
          </a:p>
          <a:p>
            <a:pPr lvl="0">
              <a:lnSpc>
                <a:spcPct val="70000"/>
              </a:lnSpc>
            </a:pPr>
            <a:r>
              <a:rPr lang="cs-CZ" sz="1500" dirty="0"/>
              <a:t>10. oddíl: Finančnictví</a:t>
            </a:r>
          </a:p>
          <a:p>
            <a:pPr lvl="0">
              <a:lnSpc>
                <a:spcPct val="70000"/>
              </a:lnSpc>
            </a:pPr>
            <a:r>
              <a:rPr lang="cs-CZ" sz="1500" dirty="0"/>
              <a:t>10. oddíl a: Případ obrany </a:t>
            </a:r>
          </a:p>
          <a:p>
            <a:pPr lvl="0">
              <a:lnSpc>
                <a:spcPct val="70000"/>
              </a:lnSpc>
            </a:pPr>
            <a:r>
              <a:rPr lang="cs-CZ" sz="1500" dirty="0"/>
              <a:t>11. oddíl:  Přechodná a závěrečná ustanovení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9BB215-01D7-4C66-8014-EB73F38FD712}"/>
              </a:ext>
            </a:extLst>
          </p:cNvPr>
          <p:cNvSpPr txBox="1">
            <a:spLocks noGrp="1"/>
          </p:cNvSpPr>
          <p:nvPr>
            <p:ph type="title"/>
          </p:nvPr>
        </p:nvSpPr>
        <p:spPr/>
        <p:txBody>
          <a:bodyPr/>
          <a:lstStyle/>
          <a:p>
            <a:pPr lvl="0"/>
            <a:r>
              <a:rPr lang="cs-CZ"/>
              <a:t>Preambule </a:t>
            </a:r>
          </a:p>
        </p:txBody>
      </p:sp>
      <p:sp>
        <p:nvSpPr>
          <p:cNvPr id="3" name="Zástupný obsah 2">
            <a:extLst>
              <a:ext uri="{FF2B5EF4-FFF2-40B4-BE49-F238E27FC236}">
                <a16:creationId xmlns:a16="http://schemas.microsoft.com/office/drawing/2014/main" id="{CE990920-9320-4CF3-9997-9DF962B3C765}"/>
              </a:ext>
            </a:extLst>
          </p:cNvPr>
          <p:cNvSpPr txBox="1">
            <a:spLocks noGrp="1"/>
          </p:cNvSpPr>
          <p:nvPr>
            <p:ph idx="1"/>
          </p:nvPr>
        </p:nvSpPr>
        <p:spPr/>
        <p:txBody>
          <a:bodyPr/>
          <a:lstStyle/>
          <a:p>
            <a:pPr lvl="0"/>
            <a:r>
              <a:rPr lang="cs-CZ" dirty="0"/>
              <a:t>„U vědomí odpovědnosti před Bohem  a lidmi, vedeni vůlí sloužit míru jako rovnoprávný člen sjednocené Evropy dal si německý národ z moci ústavodárné tento Základní zákon.</a:t>
            </a:r>
          </a:p>
          <a:p>
            <a:pPr lvl="0"/>
            <a:r>
              <a:rPr lang="cs-CZ" dirty="0"/>
              <a:t>Němci v zemích Bádensko-Württembersko, Bavorsko, </a:t>
            </a:r>
            <a:r>
              <a:rPr lang="cs-CZ" dirty="0">
                <a:highlight>
                  <a:srgbClr val="FFFF00"/>
                </a:highlight>
              </a:rPr>
              <a:t>Berlín</a:t>
            </a:r>
            <a:r>
              <a:rPr lang="cs-CZ" dirty="0"/>
              <a:t>, </a:t>
            </a:r>
            <a:r>
              <a:rPr lang="cs-CZ" dirty="0">
                <a:highlight>
                  <a:srgbClr val="FFFF00"/>
                </a:highlight>
              </a:rPr>
              <a:t>Braniborsko</a:t>
            </a:r>
            <a:r>
              <a:rPr lang="cs-CZ" dirty="0"/>
              <a:t>, Brémy, Hamburk, Hesensko, </a:t>
            </a:r>
            <a:r>
              <a:rPr lang="cs-CZ" dirty="0">
                <a:highlight>
                  <a:srgbClr val="FFFF00"/>
                </a:highlight>
              </a:rPr>
              <a:t>Meklenbursko – Přední Pomořany</a:t>
            </a:r>
            <a:r>
              <a:rPr lang="cs-CZ" dirty="0"/>
              <a:t>, Dolní Sasko, Severní Porýní – Vestfálsko, Porýní – Falc, Sársko, </a:t>
            </a:r>
            <a:r>
              <a:rPr lang="cs-CZ" dirty="0">
                <a:highlight>
                  <a:srgbClr val="FFFF00"/>
                </a:highlight>
              </a:rPr>
              <a:t>Sasko</a:t>
            </a:r>
            <a:r>
              <a:rPr lang="cs-CZ" dirty="0"/>
              <a:t>, </a:t>
            </a:r>
            <a:r>
              <a:rPr lang="cs-CZ" dirty="0">
                <a:highlight>
                  <a:srgbClr val="FFFF00"/>
                </a:highlight>
              </a:rPr>
              <a:t>Sasko – Anhaltsko</a:t>
            </a:r>
            <a:r>
              <a:rPr lang="cs-CZ" dirty="0"/>
              <a:t>, </a:t>
            </a:r>
            <a:r>
              <a:rPr lang="cs-CZ" dirty="0" err="1"/>
              <a:t>Šlesvicko</a:t>
            </a:r>
            <a:r>
              <a:rPr lang="cs-CZ" dirty="0"/>
              <a:t> – Holštýnsko a </a:t>
            </a:r>
            <a:r>
              <a:rPr lang="cs-CZ" dirty="0">
                <a:highlight>
                  <a:srgbClr val="FFFF00"/>
                </a:highlight>
              </a:rPr>
              <a:t>Durynsko</a:t>
            </a:r>
            <a:r>
              <a:rPr lang="cs-CZ" dirty="0"/>
              <a:t> završili  ve svém svobodném  sebeurčení  jednotu a svobodu německého národa. Tímto platí tento Základní zákon pro celý německý národ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08E3A9-30DB-421A-9E5E-C0BCF0CDE86F}"/>
              </a:ext>
            </a:extLst>
          </p:cNvPr>
          <p:cNvSpPr>
            <a:spLocks noGrp="1"/>
          </p:cNvSpPr>
          <p:nvPr>
            <p:ph type="title"/>
          </p:nvPr>
        </p:nvSpPr>
        <p:spPr/>
        <p:txBody>
          <a:bodyPr/>
          <a:lstStyle/>
          <a:p>
            <a:r>
              <a:rPr lang="cs-CZ" dirty="0"/>
              <a:t>Německý federalismus</a:t>
            </a:r>
          </a:p>
        </p:txBody>
      </p:sp>
      <p:sp>
        <p:nvSpPr>
          <p:cNvPr id="3" name="Zástupný obsah 2">
            <a:extLst>
              <a:ext uri="{FF2B5EF4-FFF2-40B4-BE49-F238E27FC236}">
                <a16:creationId xmlns:a16="http://schemas.microsoft.com/office/drawing/2014/main" id="{9ACFBD5B-7A35-41C4-BFD2-74CB883CA136}"/>
              </a:ext>
            </a:extLst>
          </p:cNvPr>
          <p:cNvSpPr>
            <a:spLocks noGrp="1"/>
          </p:cNvSpPr>
          <p:nvPr>
            <p:ph idx="1"/>
          </p:nvPr>
        </p:nvSpPr>
        <p:spPr/>
        <p:txBody>
          <a:bodyPr>
            <a:normAutofit fontScale="77500" lnSpcReduction="20000"/>
          </a:bodyPr>
          <a:lstStyle/>
          <a:p>
            <a:r>
              <a:rPr lang="cs-CZ" dirty="0"/>
              <a:t>čl. 20 odst. 1 GG: „Německá spolková republika je demokratický a sociální spolkový stát.“</a:t>
            </a:r>
          </a:p>
          <a:p>
            <a:r>
              <a:rPr lang="cs-CZ" dirty="0"/>
              <a:t>Podle čl. 79 odst. 3 jsou ustanovení GG definující spolkové uspořádání (rozdělení na spolkové země), účast spolkových zemí na zákonodárství a veškeré principy čl. 20 a čl.  1 (základní lidská práva) nezměnitelné</a:t>
            </a:r>
          </a:p>
          <a:p>
            <a:r>
              <a:rPr lang="cs-CZ" dirty="0"/>
              <a:t>Ústava určuje, která část zákonodárství náleží pouze spolku (čl73), která je souběžná pro spolek a země (čl. 74), u kterých mohou zvláštní zákony vymezit pravomoci i zemských sněmů a u které se vyžaduje souhlas zemských zástupců v Zemské radě (čl. 73. odst.1, bod 9a). Vše ostatní je v kompetenci zemských  zákonodárných sborů</a:t>
            </a:r>
          </a:p>
          <a:p>
            <a:r>
              <a:rPr lang="cs-CZ" dirty="0"/>
              <a:t>Na všech zákonech může participovat také Spolková rada</a:t>
            </a:r>
          </a:p>
          <a:p>
            <a:r>
              <a:rPr lang="cs-CZ" dirty="0"/>
              <a:t>Některé principy federativní uspořádání narušují: např. stranické zájmy prosazované ve Spolkové radě nebo poskytování záruk za finanční pomoci jednotlivým zemí ze spolku, které narušuje principy dělby financování</a:t>
            </a:r>
          </a:p>
          <a:p>
            <a:r>
              <a:rPr lang="cs-CZ" dirty="0"/>
              <a:t>Velká otázka: Postoj veřejnosti: zachování federativního principu vs. volání po jednotě</a:t>
            </a:r>
          </a:p>
        </p:txBody>
      </p:sp>
    </p:spTree>
    <p:extLst>
      <p:ext uri="{BB962C8B-B14F-4D97-AF65-F5344CB8AC3E}">
        <p14:creationId xmlns:p14="http://schemas.microsoft.com/office/powerpoint/2010/main" val="1768655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A2F48-1B08-D7BA-928B-8F0EA12063B2}"/>
              </a:ext>
            </a:extLst>
          </p:cNvPr>
          <p:cNvSpPr>
            <a:spLocks noGrp="1"/>
          </p:cNvSpPr>
          <p:nvPr>
            <p:ph type="title"/>
          </p:nvPr>
        </p:nvSpPr>
        <p:spPr/>
        <p:txBody>
          <a:bodyPr/>
          <a:lstStyle/>
          <a:p>
            <a:r>
              <a:rPr lang="cs-CZ" dirty="0"/>
              <a:t>Německý federalismus – jeho úskalí a reformy po roce 1990</a:t>
            </a:r>
          </a:p>
        </p:txBody>
      </p:sp>
      <p:sp>
        <p:nvSpPr>
          <p:cNvPr id="3" name="Zástupný obsah 2">
            <a:extLst>
              <a:ext uri="{FF2B5EF4-FFF2-40B4-BE49-F238E27FC236}">
                <a16:creationId xmlns:a16="http://schemas.microsoft.com/office/drawing/2014/main" id="{BEF4DDE9-818B-0152-E290-69038586D7E9}"/>
              </a:ext>
            </a:extLst>
          </p:cNvPr>
          <p:cNvSpPr>
            <a:spLocks noGrp="1"/>
          </p:cNvSpPr>
          <p:nvPr>
            <p:ph idx="1"/>
          </p:nvPr>
        </p:nvSpPr>
        <p:spPr/>
        <p:txBody>
          <a:bodyPr>
            <a:normAutofit fontScale="77500" lnSpcReduction="20000"/>
          </a:bodyPr>
          <a:lstStyle/>
          <a:p>
            <a:r>
              <a:rPr lang="cs-CZ" dirty="0"/>
              <a:t>Opakované diskuse o federativním uspořádání – zvláště v krizích (migrační krize, koronavirová krize – otázka funkčnosti /akčnosti státu při rozdělení  moci a omezení zásahů federální vlády</a:t>
            </a:r>
          </a:p>
          <a:p>
            <a:r>
              <a:rPr lang="cs-CZ" dirty="0"/>
              <a:t>Reformy federalismu po roce 1990</a:t>
            </a:r>
          </a:p>
          <a:p>
            <a:r>
              <a:rPr lang="cs-CZ" dirty="0"/>
              <a:t>1990 – obnovení nových spolkových zemí</a:t>
            </a:r>
          </a:p>
          <a:p>
            <a:r>
              <a:rPr lang="cs-CZ" dirty="0"/>
              <a:t>1992-1994: reformy federalismu – souvisely se snahou o začlenění nových spolkových zemí i s otázkami vztahu k evropskému právu: změny výčtu pravomoci spolkových zemí v čl. 74 Ústavy – nicméně byly to jen malé změny</a:t>
            </a:r>
          </a:p>
          <a:p>
            <a:r>
              <a:rPr lang="cs-CZ" dirty="0"/>
              <a:t>2006 Reforma federalismu (</a:t>
            </a:r>
            <a:r>
              <a:rPr lang="cs-CZ" dirty="0" err="1"/>
              <a:t>Föderalismusreform</a:t>
            </a:r>
            <a:r>
              <a:rPr lang="cs-CZ" dirty="0"/>
              <a:t>) I jako výsledek práce Komise pro modernizaci spolkového zřízení (Kombo): přesnější vymezení vztahu zemí a spolku. Finanční otázky odsunuty na později</a:t>
            </a:r>
          </a:p>
          <a:p>
            <a:r>
              <a:rPr lang="cs-CZ" dirty="0"/>
              <a:t>2009 Reforma federalismu II se soustředí na finanční záležitosti, včetně reakce na hospodářskou krizi 2008, např. ustanovení </a:t>
            </a:r>
            <a:r>
              <a:rPr lang="cs-CZ"/>
              <a:t>dluhové brzdy</a:t>
            </a:r>
            <a:endParaRPr lang="cs-CZ" dirty="0"/>
          </a:p>
          <a:p>
            <a:r>
              <a:rPr lang="cs-CZ" dirty="0"/>
              <a:t>Pakt solidarity (</a:t>
            </a:r>
            <a:r>
              <a:rPr lang="cs-CZ" sz="2800" i="1" dirty="0" err="1">
                <a:effectLst/>
                <a:latin typeface="Calibri" panose="020F0502020204030204" pitchFamily="34" charset="0"/>
                <a:ea typeface="Calibri" panose="020F0502020204030204" pitchFamily="34" charset="0"/>
                <a:cs typeface="Times New Roman" panose="02020603050405020304" pitchFamily="18" charset="0"/>
              </a:rPr>
              <a:t>Solidarpaktfortführungsgeset</a:t>
            </a:r>
            <a:r>
              <a:rPr lang="cs-CZ" sz="2800" dirty="0" err="1">
                <a:effectLst/>
                <a:latin typeface="Calibri" panose="020F0502020204030204" pitchFamily="34" charset="0"/>
                <a:ea typeface="Calibri" panose="020F0502020204030204" pitchFamily="34" charset="0"/>
                <a:cs typeface="Times New Roman" panose="02020603050405020304" pitchFamily="18" charset="0"/>
              </a:rPr>
              <a:t>z</a:t>
            </a:r>
            <a:r>
              <a:rPr lang="cs-CZ" sz="2800" dirty="0">
                <a:effectLst/>
                <a:latin typeface="Calibri" panose="020F0502020204030204" pitchFamily="34" charset="0"/>
                <a:ea typeface="Calibri" panose="020F0502020204030204" pitchFamily="34" charset="0"/>
                <a:cs typeface="Times New Roman" panose="02020603050405020304" pitchFamily="18" charset="0"/>
              </a:rPr>
              <a:t>) 2001-2019</a:t>
            </a:r>
          </a:p>
          <a:p>
            <a:endParaRPr lang="cs-CZ" dirty="0"/>
          </a:p>
        </p:txBody>
      </p:sp>
    </p:spTree>
    <p:extLst>
      <p:ext uri="{BB962C8B-B14F-4D97-AF65-F5344CB8AC3E}">
        <p14:creationId xmlns:p14="http://schemas.microsoft.com/office/powerpoint/2010/main" val="3120405966"/>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2464</TotalTime>
  <Words>2990</Words>
  <Application>Microsoft Office PowerPoint</Application>
  <PresentationFormat>Širokoúhlá obrazovka</PresentationFormat>
  <Paragraphs>253</Paragraphs>
  <Slides>30</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Calibri Light</vt:lpstr>
      <vt:lpstr>pt_sans</vt:lpstr>
      <vt:lpstr>Motiv Office</vt:lpstr>
      <vt:lpstr>Německo po roce 1990</vt:lpstr>
      <vt:lpstr>Sjednocení Německa</vt:lpstr>
      <vt:lpstr>Právní stát</vt:lpstr>
      <vt:lpstr>Právní aspekty sjednocení Německa</vt:lpstr>
      <vt:lpstr>Pojem „Grundgesetz – Základní zákon</vt:lpstr>
      <vt:lpstr>Základní struktura GG</vt:lpstr>
      <vt:lpstr>Preambule </vt:lpstr>
      <vt:lpstr>Německý federalismus</vt:lpstr>
      <vt:lpstr>Německý federalismus – jeho úskalí a reformy po roce 1990</vt:lpstr>
      <vt:lpstr>Příklady ústavněprávních diskusí po sjednocení</vt:lpstr>
      <vt:lpstr>Moc zákonodárná</vt:lpstr>
      <vt:lpstr>Volební systém do Bundestagu - Bundeswahlgesetz</vt:lpstr>
      <vt:lpstr>Volební lístek</vt:lpstr>
      <vt:lpstr>Počty poslanců Bundestagu</vt:lpstr>
      <vt:lpstr>Nárůst počtu poslanců</vt:lpstr>
      <vt:lpstr>Rozdělení mandátů dle počtu obyvatel podle spolkových zemí (dělitel 121.400)</vt:lpstr>
      <vt:lpstr>Poměrný volební systém</vt:lpstr>
      <vt:lpstr>Poměrný volební systém</vt:lpstr>
      <vt:lpstr>Bundesrat (Spolková rada)</vt:lpstr>
      <vt:lpstr>Počet zástupců ve Spolkové radě</vt:lpstr>
      <vt:lpstr>Aktuální složení Spolkové rady</vt:lpstr>
      <vt:lpstr>Exekutiva, čili moc výkonná</vt:lpstr>
      <vt:lpstr>Další osoby podílející se na jednání spolkové vlády</vt:lpstr>
      <vt:lpstr>Spolková vláda dle německého ústavního pořádku</vt:lpstr>
      <vt:lpstr>Sestavení spolkové vlády – historický kontext</vt:lpstr>
      <vt:lpstr>Spolkový kancléř</vt:lpstr>
      <vt:lpstr>Členové spolkové vlády a jejich postavení</vt:lpstr>
      <vt:lpstr>Postavení jednotlivých ministrů</vt:lpstr>
      <vt:lpstr>Hlasování o důvěře vyvolané kancléřem</vt:lpstr>
      <vt:lpstr>Spolkový prezident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Německo po roce 1990</dc:title>
  <dc:creator>Alena Zelená</dc:creator>
  <cp:lastModifiedBy>Alena</cp:lastModifiedBy>
  <cp:revision>28</cp:revision>
  <cp:lastPrinted>2021-10-14T07:06:38Z</cp:lastPrinted>
  <dcterms:created xsi:type="dcterms:W3CDTF">2021-09-23T08:13:04Z</dcterms:created>
  <dcterms:modified xsi:type="dcterms:W3CDTF">2023-10-10T07:34:25Z</dcterms:modified>
</cp:coreProperties>
</file>