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9"/>
  </p:notesMasterIdLst>
  <p:sldIdLst>
    <p:sldId id="256" r:id="rId2"/>
    <p:sldId id="306" r:id="rId3"/>
    <p:sldId id="307" r:id="rId4"/>
    <p:sldId id="257" r:id="rId5"/>
    <p:sldId id="258" r:id="rId6"/>
    <p:sldId id="259" r:id="rId7"/>
    <p:sldId id="305" r:id="rId8"/>
    <p:sldId id="317" r:id="rId9"/>
    <p:sldId id="314" r:id="rId10"/>
    <p:sldId id="313" r:id="rId11"/>
    <p:sldId id="311" r:id="rId12"/>
    <p:sldId id="312" r:id="rId13"/>
    <p:sldId id="308" r:id="rId14"/>
    <p:sldId id="261" r:id="rId15"/>
    <p:sldId id="315" r:id="rId16"/>
    <p:sldId id="262" r:id="rId17"/>
    <p:sldId id="263" r:id="rId18"/>
    <p:sldId id="264" r:id="rId19"/>
    <p:sldId id="319" r:id="rId20"/>
    <p:sldId id="309" r:id="rId21"/>
    <p:sldId id="265" r:id="rId22"/>
    <p:sldId id="266" r:id="rId23"/>
    <p:sldId id="268" r:id="rId24"/>
    <p:sldId id="320" r:id="rId25"/>
    <p:sldId id="269" r:id="rId26"/>
    <p:sldId id="271" r:id="rId27"/>
    <p:sldId id="272" r:id="rId28"/>
    <p:sldId id="274" r:id="rId29"/>
    <p:sldId id="275" r:id="rId30"/>
    <p:sldId id="276" r:id="rId31"/>
    <p:sldId id="279" r:id="rId32"/>
    <p:sldId id="280" r:id="rId33"/>
    <p:sldId id="281" r:id="rId34"/>
    <p:sldId id="282" r:id="rId35"/>
    <p:sldId id="310" r:id="rId36"/>
    <p:sldId id="283" r:id="rId37"/>
    <p:sldId id="284" r:id="rId38"/>
    <p:sldId id="285" r:id="rId39"/>
    <p:sldId id="286" r:id="rId40"/>
    <p:sldId id="287" r:id="rId41"/>
    <p:sldId id="288" r:id="rId42"/>
    <p:sldId id="290" r:id="rId43"/>
    <p:sldId id="291" r:id="rId44"/>
    <p:sldId id="292" r:id="rId45"/>
    <p:sldId id="294" r:id="rId46"/>
    <p:sldId id="321" r:id="rId47"/>
    <p:sldId id="322" r:id="rId48"/>
  </p:sldIdLst>
  <p:sldSz cx="12192000" cy="6858000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94660"/>
  </p:normalViewPr>
  <p:slideViewPr>
    <p:cSldViewPr>
      <p:cViewPr>
        <p:scale>
          <a:sx n="125" d="100"/>
          <a:sy n="125" d="100"/>
        </p:scale>
        <p:origin x="108" y="-588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noProof="0"/>
          </a:p>
        </p:txBody>
      </p:sp>
    </p:spTree>
    <p:extLst>
      <p:ext uri="{BB962C8B-B14F-4D97-AF65-F5344CB8AC3E}">
        <p14:creationId xmlns:p14="http://schemas.microsoft.com/office/powerpoint/2010/main" val="275632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585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94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19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875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728190-6FBE-4497-B0ED-A4510DB6098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8570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287DDB-BB15-4F3F-83BB-61BBDDC7512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35731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1084" cy="584993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499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D4EFC1-7482-4875-9C8C-8BDD7BA76C8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62612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0684" cy="11414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20462-1A9E-4670-9BC7-78C552C8D88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4439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DC0EA-97A8-40B7-9447-71A1DBD6448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15557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3EAEFC-DA3A-4B94-B0B5-1EE471CFCA2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53036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5484" y="1600201"/>
            <a:ext cx="53848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EE482C-A30F-4791-8AF5-B5667F3EDEE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6119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1FC188-B3EF-4CE2-8040-EB74F6956C8E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92033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680B69-0137-49D5-AFDA-DA572E2DF4D4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45857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5043E-F967-4EB6-A683-4B07DFF9FF5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0829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24CEB-F88C-4213-8D7B-5E2F8FFDCB3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08053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1FF5F4-57FD-4375-8904-A245758DCA9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632492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0684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Click to edit the outline text format</a:t>
            </a:r>
          </a:p>
          <a:p>
            <a:pPr lvl="1"/>
            <a:r>
              <a:rPr lang="en-GB" altLang="cs-CZ"/>
              <a:t>Second Outline Level</a:t>
            </a:r>
          </a:p>
          <a:p>
            <a:pPr lvl="2"/>
            <a:r>
              <a:rPr lang="en-GB" altLang="cs-CZ"/>
              <a:t>Third Outline Level</a:t>
            </a:r>
          </a:p>
          <a:p>
            <a:pPr lvl="3"/>
            <a:r>
              <a:rPr lang="en-GB" altLang="cs-CZ"/>
              <a:t>Fourth Outline Level</a:t>
            </a:r>
          </a:p>
          <a:p>
            <a:pPr lvl="4"/>
            <a:r>
              <a:rPr lang="en-GB" altLang="cs-CZ"/>
              <a:t>Fifth Outline Level</a:t>
            </a:r>
          </a:p>
          <a:p>
            <a:pPr lvl="4"/>
            <a:r>
              <a:rPr lang="en-GB" altLang="cs-CZ"/>
              <a:t>Sixth Outline Level</a:t>
            </a:r>
          </a:p>
          <a:p>
            <a:pPr lvl="4"/>
            <a:r>
              <a:rPr lang="en-GB" altLang="cs-CZ"/>
              <a:t>Seventh Outline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z="2400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z="240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245226"/>
            <a:ext cx="2842684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cs typeface="ヒラギノ角ゴ Pro W3" charset="0"/>
              </a:defRPr>
            </a:lvl1pPr>
          </a:lstStyle>
          <a:p>
            <a:fld id="{AB2FD32A-5F22-481B-AE40-50CA492FAD8A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2362200" y="1338263"/>
            <a:ext cx="8001000" cy="454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  <a:t>JMB113 </a:t>
            </a:r>
            <a:r>
              <a:rPr lang="en-US" altLang="cs-CZ" sz="3000" dirty="0" err="1">
                <a:solidFill>
                  <a:srgbClr val="000000"/>
                </a:solidFill>
                <a:latin typeface="Garamond" panose="02020404030301010803" pitchFamily="18" charset="0"/>
              </a:rPr>
              <a:t>Úvod</a:t>
            </a:r>
            <a: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  <a:t> do </a:t>
            </a:r>
            <a:r>
              <a:rPr lang="en-US" altLang="cs-CZ" sz="3000" dirty="0" err="1">
                <a:solidFill>
                  <a:srgbClr val="000000"/>
                </a:solidFill>
                <a:latin typeface="Garamond" panose="02020404030301010803" pitchFamily="18" charset="0"/>
              </a:rPr>
              <a:t>teritoriálních</a:t>
            </a:r>
            <a: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000" dirty="0" err="1">
                <a:solidFill>
                  <a:srgbClr val="000000"/>
                </a:solidFill>
                <a:latin typeface="Garamond" panose="02020404030301010803" pitchFamily="18" charset="0"/>
              </a:rPr>
              <a:t>studií</a:t>
            </a:r>
            <a: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br>
              <a:rPr lang="en-US" altLang="cs-CZ" sz="30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4000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4000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4.</a:t>
            </a:r>
            <a:b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Teritoriální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studia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a 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mezinárodní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vztahy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Geopolitika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a 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národní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stát</a:t>
            </a:r>
            <a: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34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/>
            </a:r>
            <a:br>
              <a:rPr lang="en-US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</a:br>
            <a:endParaRPr lang="en-US" altLang="cs-CZ" sz="40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2895600" y="51054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ts val="650"/>
              </a:spcBef>
              <a:buClrTx/>
            </a:pPr>
            <a:r>
              <a:rPr lang="en-US" altLang="cs-CZ" sz="2600" dirty="0" err="1">
                <a:solidFill>
                  <a:srgbClr val="000000"/>
                </a:solidFill>
                <a:latin typeface="Garamond" panose="02020404030301010803" pitchFamily="18" charset="0"/>
              </a:rPr>
              <a:t>Vyučující</a:t>
            </a:r>
            <a:r>
              <a:rPr lang="en-US" altLang="cs-CZ" sz="2600" dirty="0">
                <a:solidFill>
                  <a:srgbClr val="000000"/>
                </a:solidFill>
                <a:latin typeface="Garamond" panose="02020404030301010803" pitchFamily="18" charset="0"/>
              </a:rPr>
              <a:t>: </a:t>
            </a:r>
          </a:p>
          <a:p>
            <a:pPr algn="ctr" eaLnBrk="1" hangingPunct="1">
              <a:spcBef>
                <a:spcPts val="650"/>
              </a:spcBef>
              <a:buClrTx/>
            </a:pPr>
            <a:r>
              <a:rPr lang="cs-CZ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Kryštof Kozák</a:t>
            </a:r>
            <a:endParaRPr lang="en-US" altLang="cs-CZ" sz="26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ctr" eaLnBrk="1" hangingPunct="1">
              <a:spcBef>
                <a:spcPts val="650"/>
              </a:spcBef>
              <a:buClrTx/>
            </a:pPr>
            <a:r>
              <a:rPr lang="cs-CZ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pátek</a:t>
            </a:r>
            <a:r>
              <a:rPr lang="en-US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cs-CZ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12</a:t>
            </a:r>
            <a:r>
              <a:rPr lang="en-US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  <a:r>
              <a:rPr lang="cs-CZ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30</a:t>
            </a:r>
            <a:r>
              <a:rPr lang="en-US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-</a:t>
            </a:r>
            <a:r>
              <a:rPr lang="cs-CZ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14</a:t>
            </a:r>
            <a:r>
              <a:rPr lang="en-US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  <a:r>
              <a:rPr lang="cs-CZ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0</a:t>
            </a:r>
            <a:r>
              <a:rPr lang="en-US" altLang="cs-CZ" sz="2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0</a:t>
            </a:r>
            <a:r>
              <a:rPr lang="en-US" altLang="cs-CZ" sz="26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2600" dirty="0" err="1">
                <a:solidFill>
                  <a:srgbClr val="000000"/>
                </a:solidFill>
                <a:latin typeface="Garamond" panose="02020404030301010803" pitchFamily="18" charset="0"/>
              </a:rPr>
              <a:t>místnost</a:t>
            </a:r>
            <a:r>
              <a:rPr lang="en-US" altLang="cs-CZ" sz="2600" dirty="0">
                <a:solidFill>
                  <a:srgbClr val="000000"/>
                </a:solidFill>
                <a:latin typeface="Garamond" panose="02020404030301010803" pitchFamily="18" charset="0"/>
              </a:rPr>
              <a:t> J103</a:t>
            </a:r>
            <a:r>
              <a:rPr lang="cs-CZ" altLang="cs-CZ" sz="2600" dirty="0">
                <a:solidFill>
                  <a:srgbClr val="000000"/>
                </a:solidFill>
                <a:latin typeface="Garamond" panose="02020404030301010803" pitchFamily="18" charset="0"/>
              </a:rPr>
              <a:t>7</a:t>
            </a:r>
            <a:endParaRPr lang="en-US" altLang="cs-CZ" sz="26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614" y="323850"/>
            <a:ext cx="1271587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511008"/>
            <a:ext cx="7810500" cy="51339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15240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chemeClr val="tx1"/>
                </a:solidFill>
                <a:latin typeface="Garamond" panose="02020404030301010803" pitchFamily="18" charset="0"/>
              </a:rPr>
              <a:t>Koncepce moderního státu </a:t>
            </a:r>
            <a:r>
              <a:rPr lang="cs-CZ" sz="4000" i="1" dirty="0">
                <a:solidFill>
                  <a:schemeClr val="tx1"/>
                </a:solidFill>
                <a:latin typeface="Garamond" panose="02020404030301010803" pitchFamily="18" charset="0"/>
              </a:rPr>
              <a:t>versus</a:t>
            </a:r>
            <a:r>
              <a:rPr lang="cs-CZ" sz="4000" dirty="0">
                <a:solidFill>
                  <a:schemeClr val="tx1"/>
                </a:solidFill>
                <a:latin typeface="Garamond" panose="02020404030301010803" pitchFamily="18" charset="0"/>
              </a:rPr>
              <a:t> kmenové struktury: případ Afghánistánu a koncept budování státu (</a:t>
            </a:r>
            <a:r>
              <a:rPr lang="cs-CZ" sz="4000" i="1" dirty="0" err="1">
                <a:solidFill>
                  <a:schemeClr val="tx1"/>
                </a:solidFill>
                <a:latin typeface="Garamond" panose="02020404030301010803" pitchFamily="18" charset="0"/>
              </a:rPr>
              <a:t>state-building</a:t>
            </a:r>
            <a:r>
              <a:rPr lang="cs-CZ" sz="4000" dirty="0">
                <a:solidFill>
                  <a:schemeClr val="tx1"/>
                </a:solidFill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52400" y="3847162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2001 – Bonn  </a:t>
            </a:r>
            <a:r>
              <a:rPr lang="cs-CZ" dirty="0" err="1">
                <a:solidFill>
                  <a:schemeClr val="tx1"/>
                </a:solidFill>
                <a:latin typeface="Garamond" panose="02020404030301010803" pitchFamily="18" charset="0"/>
              </a:rPr>
              <a:t>Agreement</a:t>
            </a:r>
            <a:endParaRPr lang="cs-CZ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75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Garamond" panose="02020404030301010803" pitchFamily="18" charset="0"/>
              </a:rPr>
              <a:t>Dobré vládnutí – </a:t>
            </a:r>
            <a:r>
              <a:rPr lang="cs-CZ" b="1" i="1" dirty="0" err="1">
                <a:latin typeface="Garamond" panose="02020404030301010803" pitchFamily="18" charset="0"/>
              </a:rPr>
              <a:t>Good</a:t>
            </a:r>
            <a:r>
              <a:rPr lang="cs-CZ" b="1" i="1" dirty="0">
                <a:latin typeface="Garamond" panose="02020404030301010803" pitchFamily="18" charset="0"/>
              </a:rPr>
              <a:t> </a:t>
            </a:r>
            <a:r>
              <a:rPr lang="cs-CZ" b="1" i="1" dirty="0" err="1">
                <a:latin typeface="Garamond" panose="02020404030301010803" pitchFamily="18" charset="0"/>
              </a:rPr>
              <a:t>governance</a:t>
            </a:r>
            <a:endParaRPr lang="cs-CZ" b="1" i="1" dirty="0">
              <a:latin typeface="Garamond" panose="02020404030301010803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416050"/>
            <a:ext cx="7182621" cy="519913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058400" y="5784189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Definice: OSN ESCAP</a:t>
            </a:r>
          </a:p>
        </p:txBody>
      </p:sp>
    </p:spTree>
    <p:extLst>
      <p:ext uri="{BB962C8B-B14F-4D97-AF65-F5344CB8AC3E}">
        <p14:creationId xmlns:p14="http://schemas.microsoft.com/office/powerpoint/2010/main" val="3082586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3564" y="0"/>
            <a:ext cx="6574248" cy="32766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688" y="3276600"/>
            <a:ext cx="6285521" cy="35298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18" y="3314115"/>
            <a:ext cx="5894606" cy="331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8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37514"/>
            <a:ext cx="9677400" cy="1141412"/>
          </a:xfrm>
        </p:spPr>
        <p:txBody>
          <a:bodyPr/>
          <a:lstStyle/>
          <a:p>
            <a:r>
              <a:rPr lang="cs-CZ" sz="4000" b="1" dirty="0">
                <a:latin typeface="Garamond" panose="02020404030301010803" pitchFamily="18" charset="0"/>
              </a:rPr>
              <a:t>Suverenita versus odpovědnost chránit (</a:t>
            </a:r>
            <a:r>
              <a:rPr lang="cs-CZ" sz="4000" b="1" i="1" dirty="0" err="1">
                <a:latin typeface="Garamond" panose="02020404030301010803" pitchFamily="18" charset="0"/>
              </a:rPr>
              <a:t>responsibility</a:t>
            </a:r>
            <a:r>
              <a:rPr lang="cs-CZ" sz="4000" b="1" i="1" dirty="0">
                <a:latin typeface="Garamond" panose="02020404030301010803" pitchFamily="18" charset="0"/>
              </a:rPr>
              <a:t> to </a:t>
            </a:r>
            <a:r>
              <a:rPr lang="cs-CZ" sz="4000" b="1" i="1" dirty="0" err="1">
                <a:latin typeface="Garamond" panose="02020404030301010803" pitchFamily="18" charset="0"/>
              </a:rPr>
              <a:t>protect</a:t>
            </a:r>
            <a:r>
              <a:rPr lang="cs-CZ" sz="4000" b="1" dirty="0">
                <a:latin typeface="Garamond" panose="02020404030301010803" pitchFamily="18" charset="0"/>
              </a:rPr>
              <a:t>)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6455"/>
            <a:ext cx="6518292" cy="36576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189" y="1828800"/>
            <a:ext cx="5546811" cy="369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8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Geopolitika - Angloameričané</a:t>
            </a: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838200" y="2232818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Alfred Thayer Mahan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(US) 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(1840 - 1914) 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The Influence of Sea Power upon History, 1660-1783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Námořní moc je důležitější než pozemní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Důsledky: USA potřebují silné loďstvo</a:t>
            </a: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612" y="1425258"/>
            <a:ext cx="198437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81000" y="457200"/>
            <a:ext cx="8839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chemeClr val="tx1"/>
                </a:solidFill>
                <a:latin typeface="Garamond" panose="02020404030301010803" pitchFamily="18" charset="0"/>
              </a:rPr>
              <a:t>„</a:t>
            </a:r>
            <a:r>
              <a:rPr lang="en-US" i="1" dirty="0">
                <a:solidFill>
                  <a:schemeClr val="tx1"/>
                </a:solidFill>
                <a:latin typeface="Garamond" panose="02020404030301010803" pitchFamily="18" charset="0"/>
              </a:rPr>
              <a:t>…it was translated into all the important modern languages; it was read eagerly and studied closely by every great </a:t>
            </a:r>
            <a:r>
              <a:rPr lang="en-US" i="1" dirty="0" err="1">
                <a:solidFill>
                  <a:schemeClr val="tx1"/>
                </a:solidFill>
                <a:latin typeface="Garamond" panose="02020404030301010803" pitchFamily="18" charset="0"/>
              </a:rPr>
              <a:t>chancellory</a:t>
            </a:r>
            <a:r>
              <a:rPr lang="en-US" i="1" dirty="0">
                <a:solidFill>
                  <a:schemeClr val="tx1"/>
                </a:solidFill>
                <a:latin typeface="Garamond" panose="02020404030301010803" pitchFamily="18" charset="0"/>
              </a:rPr>
              <a:t> and admiralty; </a:t>
            </a:r>
            <a:r>
              <a:rPr lang="en-US" b="1" i="1" dirty="0">
                <a:solidFill>
                  <a:schemeClr val="tx1"/>
                </a:solidFill>
                <a:latin typeface="Garamond" panose="02020404030301010803" pitchFamily="18" charset="0"/>
              </a:rPr>
              <a:t>it shaped the imperial policies of Germany and Japan;</a:t>
            </a:r>
            <a:r>
              <a:rPr lang="en-US" i="1" dirty="0">
                <a:solidFill>
                  <a:schemeClr val="tx1"/>
                </a:solidFill>
                <a:latin typeface="Garamond" panose="02020404030301010803" pitchFamily="18" charset="0"/>
              </a:rPr>
              <a:t> it supported the position of Britain that its greatness lay in its far-flung empire; and it once more turned America toward those seas where it had been a power up to 1860 but which it had abandoned to seek its destiny in the conquest of its own continent.</a:t>
            </a:r>
            <a:r>
              <a:rPr lang="cs-CZ" i="1" dirty="0">
                <a:solidFill>
                  <a:schemeClr val="tx1"/>
                </a:solidFill>
                <a:latin typeface="Garamond" panose="02020404030301010803" pitchFamily="18" charset="0"/>
              </a:rPr>
              <a:t>“</a:t>
            </a:r>
          </a:p>
          <a:p>
            <a:pPr algn="r"/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- </a:t>
            </a:r>
            <a:r>
              <a:rPr lang="cs-CZ" dirty="0" err="1">
                <a:solidFill>
                  <a:schemeClr val="tx1"/>
                </a:solidFill>
                <a:latin typeface="Garamond" panose="02020404030301010803" pitchFamily="18" charset="0"/>
              </a:rPr>
              <a:t>Cited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 in George </a:t>
            </a:r>
            <a:r>
              <a:rPr lang="cs-CZ" dirty="0" err="1">
                <a:solidFill>
                  <a:schemeClr val="tx1"/>
                </a:solidFill>
                <a:latin typeface="Garamond" panose="02020404030301010803" pitchFamily="18" charset="0"/>
              </a:rPr>
              <a:t>Lichtheim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 (1972)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3429000"/>
            <a:ext cx="38100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41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1981200" y="252413"/>
            <a:ext cx="830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Bitva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u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Trafalgaru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, 1805</a:t>
            </a:r>
          </a:p>
        </p:txBody>
      </p:sp>
      <p:grpSp>
        <p:nvGrpSpPr>
          <p:cNvPr id="9219" name="Group 2"/>
          <p:cNvGrpSpPr>
            <a:grpSpLocks/>
          </p:cNvGrpSpPr>
          <p:nvPr/>
        </p:nvGrpSpPr>
        <p:grpSpPr bwMode="auto">
          <a:xfrm>
            <a:off x="838200" y="1014413"/>
            <a:ext cx="10252075" cy="5637213"/>
            <a:chOff x="-384" y="768"/>
            <a:chExt cx="6458" cy="3551"/>
          </a:xfrm>
        </p:grpSpPr>
        <p:pic>
          <p:nvPicPr>
            <p:cNvPr id="922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349" r="-11349"/>
            <a:stretch>
              <a:fillRect/>
            </a:stretch>
          </p:blipFill>
          <p:spPr bwMode="auto">
            <a:xfrm>
              <a:off x="-384" y="768"/>
              <a:ext cx="6458" cy="3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-11349" r="-1134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221" name="Text Box 4"/>
            <p:cNvSpPr txBox="1">
              <a:spLocks noChangeArrowheads="1"/>
            </p:cNvSpPr>
            <p:nvPr/>
          </p:nvSpPr>
          <p:spPr bwMode="auto">
            <a:xfrm>
              <a:off x="-384" y="768"/>
              <a:ext cx="6458" cy="3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Kontinentální</a:t>
            </a: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blokáda</a:t>
            </a: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za</a:t>
            </a: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Napoleonských</a:t>
            </a: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válek</a:t>
            </a: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, 1806-1814</a:t>
            </a:r>
          </a:p>
        </p:txBody>
      </p:sp>
      <p:grpSp>
        <p:nvGrpSpPr>
          <p:cNvPr id="10243" name="Group 2"/>
          <p:cNvGrpSpPr>
            <a:grpSpLocks/>
          </p:cNvGrpSpPr>
          <p:nvPr/>
        </p:nvGrpSpPr>
        <p:grpSpPr bwMode="auto">
          <a:xfrm>
            <a:off x="1676401" y="1447800"/>
            <a:ext cx="9294813" cy="5111750"/>
            <a:chOff x="96" y="912"/>
            <a:chExt cx="5855" cy="3220"/>
          </a:xfrm>
        </p:grpSpPr>
        <p:pic>
          <p:nvPicPr>
            <p:cNvPr id="1024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442" r="-42442"/>
            <a:stretch>
              <a:fillRect/>
            </a:stretch>
          </p:blipFill>
          <p:spPr bwMode="auto">
            <a:xfrm>
              <a:off x="96" y="912"/>
              <a:ext cx="5855" cy="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-42442" r="-4244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245" name="Text Box 4"/>
            <p:cNvSpPr txBox="1">
              <a:spLocks noChangeArrowheads="1"/>
            </p:cNvSpPr>
            <p:nvPr/>
          </p:nvSpPr>
          <p:spPr bwMode="auto">
            <a:xfrm>
              <a:off x="96" y="912"/>
              <a:ext cx="5855" cy="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2094706" y="-12260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Torpédoborec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třídy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Zumwalt</a:t>
            </a:r>
            <a:endParaRPr lang="en-US" altLang="cs-CZ" sz="44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1066800" y="4827478"/>
            <a:ext cx="3237706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1 </a:t>
            </a:r>
            <a:r>
              <a:rPr lang="en-US" altLang="cs-CZ" sz="1800" dirty="0" err="1">
                <a:solidFill>
                  <a:srgbClr val="000000"/>
                </a:solidFill>
                <a:latin typeface="Garamond" panose="02020404030301010803" pitchFamily="18" charset="0"/>
              </a:rPr>
              <a:t>nmi</a:t>
            </a:r>
            <a:r>
              <a:rPr lang="cs-CZ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 (námořní míle)</a:t>
            </a:r>
            <a:r>
              <a:rPr lang="en-US" altLang="cs-CZ" sz="1800" dirty="0">
                <a:solidFill>
                  <a:srgbClr val="000000"/>
                </a:solidFill>
                <a:latin typeface="Garamond" panose="02020404030301010803" pitchFamily="18" charset="0"/>
              </a:rPr>
              <a:t> = 1,852 km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908520"/>
            <a:ext cx="6296659" cy="3935412"/>
          </a:xfrm>
          <a:prstGeom prst="rect">
            <a:avLst/>
          </a:prstGeom>
        </p:spPr>
      </p:pic>
      <p:grpSp>
        <p:nvGrpSpPr>
          <p:cNvPr id="11267" name="Group 2"/>
          <p:cNvGrpSpPr>
            <a:grpSpLocks/>
          </p:cNvGrpSpPr>
          <p:nvPr/>
        </p:nvGrpSpPr>
        <p:grpSpPr bwMode="auto">
          <a:xfrm>
            <a:off x="-228600" y="815927"/>
            <a:ext cx="7239000" cy="3679873"/>
            <a:chOff x="144" y="811"/>
            <a:chExt cx="5615" cy="3088"/>
          </a:xfrm>
        </p:grpSpPr>
        <p:pic>
          <p:nvPicPr>
            <p:cNvPr id="1127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664" r="-6664"/>
            <a:stretch>
              <a:fillRect/>
            </a:stretch>
          </p:blipFill>
          <p:spPr bwMode="auto">
            <a:xfrm>
              <a:off x="144" y="811"/>
              <a:ext cx="5615" cy="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-6664" r="-666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271" name="Text Box 4"/>
            <p:cNvSpPr txBox="1">
              <a:spLocks noChangeArrowheads="1"/>
            </p:cNvSpPr>
            <p:nvPr/>
          </p:nvSpPr>
          <p:spPr bwMode="auto">
            <a:xfrm>
              <a:off x="144" y="811"/>
              <a:ext cx="5615" cy="3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-1828800" y="26119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Letadlové lodě</a:t>
            </a:r>
            <a:endParaRPr lang="en-US" altLang="cs-CZ" sz="44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23961"/>
            <a:ext cx="7071973" cy="63403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05400"/>
            <a:ext cx="9461500" cy="914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258845"/>
            <a:ext cx="7145397" cy="464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62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33600" y="37515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Centrální moc a struktura společnosti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965960" y="3276601"/>
            <a:ext cx="4692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Garamond" panose="02020404030301010803" pitchFamily="18" charset="0"/>
              </a:rPr>
              <a:t>Thomas Hobbes 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– </a:t>
            </a:r>
            <a:r>
              <a:rPr lang="cs-CZ" i="1" dirty="0" err="1">
                <a:solidFill>
                  <a:schemeClr val="tx1"/>
                </a:solidFill>
                <a:latin typeface="Garamond" panose="02020404030301010803" pitchFamily="18" charset="0"/>
              </a:rPr>
              <a:t>Leviathan</a:t>
            </a:r>
            <a:r>
              <a:rPr lang="cs-CZ" i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(1651)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Centrální moc (absolutní suverén) jako ochrana proti násilné smrti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1" y="599650"/>
            <a:ext cx="4070359" cy="625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7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81400" y="-24618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DF-21D (CSS-5 Mod-4)</a:t>
            </a:r>
          </a:p>
        </p:txBody>
      </p:sp>
      <p:pic>
        <p:nvPicPr>
          <p:cNvPr id="3" name="China DF-21D Anti-Ship Ballistic Missile 1080p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25561"/>
            <a:ext cx="11201400" cy="63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3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286000" y="152400"/>
            <a:ext cx="7696200" cy="57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cs-CZ" altLang="cs-CZ" sz="3600" b="1" dirty="0">
                <a:solidFill>
                  <a:srgbClr val="000000"/>
                </a:solidFill>
                <a:latin typeface="Garamond" panose="02020404030301010803" pitchFamily="18" charset="0"/>
              </a:rPr>
              <a:t>Znovuzrozený </a:t>
            </a:r>
            <a:r>
              <a:rPr lang="cs-CZ" altLang="cs-CZ" sz="36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Mahan</a:t>
            </a:r>
            <a:r>
              <a:rPr lang="cs-CZ" altLang="cs-CZ" sz="3600" b="1" dirty="0">
                <a:solidFill>
                  <a:srgbClr val="000000"/>
                </a:solidFill>
                <a:latin typeface="Garamond" panose="02020404030301010803" pitchFamily="18" charset="0"/>
              </a:rPr>
              <a:t>..? Indie a Čína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034" y="990600"/>
            <a:ext cx="6065794" cy="49436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0200"/>
            <a:ext cx="5959514" cy="3962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493938"/>
            <a:ext cx="6711386" cy="3932872"/>
          </a:xfrm>
          <a:prstGeom prst="rect">
            <a:avLst/>
          </a:prstGeom>
        </p:spPr>
      </p:pic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6491068" y="266700"/>
            <a:ext cx="555549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Geopolitika - Angloameričané</a:t>
            </a: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6705600" cy="300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Halford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John Mackinder</a:t>
            </a: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(1861- 1947)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1904 "The Geographical Pivot of History"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Heartland Theory  </a:t>
            </a:r>
          </a:p>
          <a:p>
            <a:pPr marL="457200" lvl="1" indent="0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cs-CZ" i="1" dirty="0">
                <a:solidFill>
                  <a:srgbClr val="000000"/>
                </a:solidFill>
                <a:latin typeface="Garamond" panose="02020404030301010803" pitchFamily="18" charset="0"/>
              </a:rPr>
              <a:t>"Who rules East Europe commands the Heartland;</a:t>
            </a:r>
          </a:p>
          <a:p>
            <a:pPr marL="457200" lvl="1" indent="0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cs-CZ" i="1" dirty="0">
                <a:solidFill>
                  <a:srgbClr val="000000"/>
                </a:solidFill>
                <a:latin typeface="Garamond" panose="02020404030301010803" pitchFamily="18" charset="0"/>
              </a:rPr>
              <a:t>who rules the Heartland commands the world-island;</a:t>
            </a:r>
          </a:p>
          <a:p>
            <a:pPr marL="457200" lvl="1" indent="0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cs-CZ" i="1" dirty="0">
                <a:solidFill>
                  <a:srgbClr val="000000"/>
                </a:solidFill>
                <a:latin typeface="Garamond" panose="02020404030301010803" pitchFamily="18" charset="0"/>
              </a:rPr>
              <a:t>who rules the world-island controls the world."</a:t>
            </a:r>
            <a:endParaRPr lang="en-US" altLang="cs-CZ" sz="28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</a:pPr>
            <a:endParaRPr lang="en-US" altLang="cs-CZ" sz="28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463606"/>
            <a:ext cx="2362200" cy="314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7620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Geopolitika - Angloameričané</a:t>
            </a: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381000" y="1828800"/>
            <a:ext cx="11506200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cs-CZ" b="1" dirty="0">
                <a:solidFill>
                  <a:schemeClr val="tx1"/>
                </a:solidFill>
                <a:latin typeface="Garamond" panose="02020404030301010803" pitchFamily="18" charset="0"/>
              </a:rPr>
              <a:t>Nicholas J. </a:t>
            </a:r>
            <a:r>
              <a:rPr lang="en-US" altLang="cs-CZ" b="1" dirty="0" err="1">
                <a:solidFill>
                  <a:schemeClr val="tx1"/>
                </a:solidFill>
                <a:latin typeface="Garamond" panose="02020404030301010803" pitchFamily="18" charset="0"/>
              </a:rPr>
              <a:t>Spykman</a:t>
            </a:r>
            <a:r>
              <a:rPr lang="en-US" altLang="cs-CZ" b="1" dirty="0">
                <a:solidFill>
                  <a:schemeClr val="tx1"/>
                </a:solidFill>
                <a:latin typeface="Garamond" panose="02020404030301010803" pitchFamily="18" charset="0"/>
              </a:rPr>
              <a:t> (1893-1943)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cs-CZ" i="1" dirty="0">
                <a:solidFill>
                  <a:schemeClr val="tx1"/>
                </a:solidFill>
                <a:latin typeface="Garamond" panose="02020404030301010803" pitchFamily="18" charset="0"/>
              </a:rPr>
              <a:t>Who controls the </a:t>
            </a:r>
            <a:r>
              <a:rPr lang="en-US" altLang="cs-CZ" i="1" dirty="0" err="1">
                <a:solidFill>
                  <a:schemeClr val="tx1"/>
                </a:solidFill>
                <a:latin typeface="Garamond" panose="02020404030301010803" pitchFamily="18" charset="0"/>
              </a:rPr>
              <a:t>rimland</a:t>
            </a:r>
            <a:r>
              <a:rPr lang="en-US" altLang="cs-CZ" i="1" dirty="0">
                <a:solidFill>
                  <a:schemeClr val="tx1"/>
                </a:solidFill>
                <a:latin typeface="Garamond" panose="02020404030301010803" pitchFamily="18" charset="0"/>
              </a:rPr>
              <a:t> rules Eurasia;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-"/>
            </a:pPr>
            <a:r>
              <a:rPr lang="en-US" altLang="cs-CZ" i="1" dirty="0">
                <a:solidFill>
                  <a:schemeClr val="tx1"/>
                </a:solidFill>
                <a:latin typeface="Garamond" panose="02020404030301010803" pitchFamily="18" charset="0"/>
              </a:rPr>
              <a:t>Who rules Eurasia controls the destinies of the world.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r>
              <a:rPr lang="cs-CZ" altLang="cs-CZ" dirty="0">
                <a:solidFill>
                  <a:schemeClr val="tx1"/>
                </a:solidFill>
                <a:latin typeface="Garamond" panose="02020404030301010803" pitchFamily="18" charset="0"/>
              </a:rPr>
              <a:t>	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r>
              <a:rPr lang="cs-CZ" altLang="cs-CZ" dirty="0">
                <a:solidFill>
                  <a:schemeClr val="tx1"/>
                </a:solidFill>
                <a:latin typeface="Garamond" panose="02020404030301010803" pitchFamily="18" charset="0"/>
              </a:rPr>
              <a:t>	</a:t>
            </a:r>
            <a:r>
              <a:rPr lang="en-US" altLang="cs-CZ" dirty="0">
                <a:solidFill>
                  <a:schemeClr val="tx1"/>
                </a:solidFill>
                <a:latin typeface="Garamond" panose="02020404030301010803" pitchFamily="18" charset="0"/>
              </a:rPr>
              <a:t>Eurasian struggle was </a:t>
            </a:r>
            <a:r>
              <a:rPr lang="en-US" altLang="cs-CZ" b="1" dirty="0">
                <a:solidFill>
                  <a:schemeClr val="tx1"/>
                </a:solidFill>
                <a:latin typeface="Garamond" panose="02020404030301010803" pitchFamily="18" charset="0"/>
              </a:rPr>
              <a:t>not </a:t>
            </a:r>
            <a:r>
              <a:rPr lang="en-US" altLang="cs-CZ" dirty="0">
                <a:solidFill>
                  <a:schemeClr val="tx1"/>
                </a:solidFill>
                <a:latin typeface="Garamond" panose="02020404030301010803" pitchFamily="18" charset="0"/>
              </a:rPr>
              <a:t>the sea powers containing the heartland, but the prevention of any power from ruling the </a:t>
            </a:r>
            <a:r>
              <a:rPr lang="en-US" altLang="cs-CZ" b="1" dirty="0" err="1">
                <a:solidFill>
                  <a:schemeClr val="tx1"/>
                </a:solidFill>
                <a:latin typeface="Garamond" panose="02020404030301010803" pitchFamily="18" charset="0"/>
              </a:rPr>
              <a:t>rimland</a:t>
            </a:r>
            <a:r>
              <a:rPr lang="en-US" altLang="cs-CZ" b="1" dirty="0">
                <a:solidFill>
                  <a:schemeClr val="tx1"/>
                </a:solidFill>
                <a:latin typeface="Garamond" panose="02020404030301010803" pitchFamily="18" charset="0"/>
              </a:rPr>
              <a:t>.</a:t>
            </a:r>
            <a:r>
              <a:rPr lang="en-US" altLang="cs-CZ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endParaRPr lang="en-US" altLang="cs-CZ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altLang="cs-CZ" b="1" dirty="0" err="1">
                <a:solidFill>
                  <a:schemeClr val="tx1"/>
                </a:solidFill>
                <a:latin typeface="Garamond" panose="02020404030301010803" pitchFamily="18" charset="0"/>
              </a:rPr>
              <a:t>Geografick</a:t>
            </a:r>
            <a:r>
              <a:rPr lang="cs-CZ" altLang="cs-CZ" b="1" dirty="0">
                <a:solidFill>
                  <a:schemeClr val="tx1"/>
                </a:solidFill>
                <a:latin typeface="Garamond" panose="02020404030301010803" pitchFamily="18" charset="0"/>
              </a:rPr>
              <a:t>ý determinismus:</a:t>
            </a:r>
            <a:r>
              <a:rPr lang="cs-CZ" altLang="cs-CZ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Geografie je podle </a:t>
            </a:r>
            <a:r>
              <a:rPr lang="cs-CZ" dirty="0" err="1">
                <a:solidFill>
                  <a:schemeClr val="tx1"/>
                </a:solidFill>
                <a:latin typeface="Garamond" panose="02020404030301010803" pitchFamily="18" charset="0"/>
              </a:rPr>
              <a:t>Spykmanova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 názoru „nejzákladnějším faktorem v zahraniční politice státu, neboť je nejstálejší“</a:t>
            </a:r>
            <a:endParaRPr lang="en-US" altLang="cs-CZ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274638"/>
            <a:ext cx="2008753" cy="27336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0105"/>
            <a:ext cx="9629513" cy="683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95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-29308" y="-33997"/>
            <a:ext cx="7815264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Geopolitika – Německá škola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533401" y="1557339"/>
            <a:ext cx="9739314" cy="431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ts val="700"/>
              </a:spcBef>
            </a:pP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Friedrich </a:t>
            </a:r>
            <a:r>
              <a:rPr lang="cs-CZ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Ratzel</a:t>
            </a: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(1844-1904)</a:t>
            </a:r>
          </a:p>
          <a:p>
            <a:pPr eaLnBrk="1" hangingPunct="1">
              <a:spcBef>
                <a:spcPts val="700"/>
              </a:spcBef>
              <a:buClrTx/>
            </a:pPr>
            <a:endParaRPr lang="cs-CZ" altLang="cs-CZ" sz="2800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2800" i="1" dirty="0">
                <a:solidFill>
                  <a:srgbClr val="000000"/>
                </a:solidFill>
                <a:latin typeface="Garamond" panose="02020404030301010803" pitchFamily="18" charset="0"/>
              </a:rPr>
              <a:t>Organická teorie státu: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pPr eaLnBrk="1" hangingPunct="1">
              <a:buClrTx/>
              <a:buFontTx/>
              <a:buNone/>
            </a:pP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	- sociální darwinismus</a:t>
            </a:r>
          </a:p>
          <a:p>
            <a:pPr eaLnBrk="1" hangingPunct="1">
              <a:buClrTx/>
              <a:buFontTx/>
              <a:buNone/>
            </a:pP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	- 1897 </a:t>
            </a:r>
            <a:r>
              <a:rPr lang="cs-CZ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Politische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Geographie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– stát jako organismus</a:t>
            </a:r>
          </a:p>
          <a:p>
            <a:pPr eaLnBrk="1" hangingPunct="1">
              <a:buClrTx/>
              <a:buFontTx/>
              <a:buNone/>
            </a:pP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	- mezinárodní politika je souboj o přežití, státy se buď rozvíjejí nebo upadají</a:t>
            </a:r>
          </a:p>
          <a:p>
            <a:pPr eaLnBrk="1" hangingPunct="1">
              <a:buClrTx/>
              <a:buFontTx/>
              <a:buNone/>
            </a:pP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	- důležitost prostoru pro rozvoj státu - </a:t>
            </a:r>
            <a:r>
              <a:rPr lang="cs-CZ" altLang="cs-CZ" sz="2800" b="1" i="1" dirty="0">
                <a:solidFill>
                  <a:srgbClr val="000000"/>
                </a:solidFill>
                <a:latin typeface="Garamond" panose="02020404030301010803" pitchFamily="18" charset="0"/>
              </a:rPr>
              <a:t>lebensraum</a:t>
            </a:r>
          </a:p>
          <a:p>
            <a:pPr eaLnBrk="1" hangingPunct="1">
              <a:buClrTx/>
              <a:buFontTx/>
              <a:buNone/>
            </a:pPr>
            <a:endParaRPr lang="en-US" altLang="cs-CZ" sz="2800" i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700"/>
              </a:spcBef>
            </a:pPr>
            <a:endParaRPr lang="en-US" altLang="cs-CZ" sz="2800" i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16388" name="Group 3"/>
          <p:cNvGrpSpPr>
            <a:grpSpLocks/>
          </p:cNvGrpSpPr>
          <p:nvPr/>
        </p:nvGrpSpPr>
        <p:grpSpPr bwMode="auto">
          <a:xfrm>
            <a:off x="9372600" y="304800"/>
            <a:ext cx="2141538" cy="2947988"/>
            <a:chOff x="4138" y="164"/>
            <a:chExt cx="1349" cy="1857"/>
          </a:xfrm>
        </p:grpSpPr>
        <p:pic>
          <p:nvPicPr>
            <p:cNvPr id="1638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8" y="164"/>
              <a:ext cx="1349" cy="1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390" name="Text Box 5"/>
            <p:cNvSpPr txBox="1">
              <a:spLocks noChangeArrowheads="1"/>
            </p:cNvSpPr>
            <p:nvPr/>
          </p:nvSpPr>
          <p:spPr bwMode="auto">
            <a:xfrm>
              <a:off x="4138" y="164"/>
              <a:ext cx="1349" cy="1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990600" y="274638"/>
            <a:ext cx="74104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3600" b="1" dirty="0">
                <a:solidFill>
                  <a:srgbClr val="000000"/>
                </a:solidFill>
                <a:latin typeface="Garamond" panose="02020404030301010803" pitchFamily="18" charset="0"/>
              </a:rPr>
              <a:t>Geopolitika – Německá škola</a:t>
            </a: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1700214"/>
            <a:ext cx="11049000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r>
              <a:rPr lang="cs-CZ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Johan Rudolf </a:t>
            </a:r>
            <a:r>
              <a:rPr lang="en-US" altLang="cs-CZ" sz="2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Kjellén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 (1864</a:t>
            </a:r>
            <a:r>
              <a:rPr lang="cs-CZ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 - </a:t>
            </a:r>
            <a:r>
              <a:rPr lang="en-US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1922) 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cs-CZ" sz="2000" i="1" dirty="0">
                <a:solidFill>
                  <a:srgbClr val="000000"/>
                </a:solidFill>
                <a:latin typeface="Garamond" panose="02020404030301010803" pitchFamily="18" charset="0"/>
              </a:rPr>
              <a:t>The State as a Living Form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, 1916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Pět základních konceptů, na kterých je postaven stát</a:t>
            </a:r>
            <a:r>
              <a:rPr lang="en-US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endParaRPr lang="en-US" altLang="cs-CZ" sz="20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r>
              <a:rPr lang="cs-CZ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Reich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– teritoriální koncept jež tvořil </a:t>
            </a:r>
            <a:r>
              <a:rPr lang="cs-CZ" altLang="cs-CZ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Raum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(Lebensraum) a strategický vojenský pohled;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r>
              <a:rPr lang="cs-CZ" altLang="cs-CZ" sz="2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Volk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– rasová koncepce státu;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r>
              <a:rPr lang="cs-CZ" altLang="cs-CZ" sz="2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Haushalt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– výzva po </a:t>
            </a:r>
            <a:r>
              <a:rPr lang="cs-CZ" altLang="cs-CZ" sz="2000" b="1" dirty="0">
                <a:solidFill>
                  <a:srgbClr val="000000"/>
                </a:solidFill>
                <a:latin typeface="Garamond" panose="02020404030301010803" pitchFamily="18" charset="0"/>
              </a:rPr>
              <a:t>autarkii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(soběstačnosti) založené na souši, formulovaná v reakci na nestálost mezinárodních trhů;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r>
              <a:rPr lang="cs-CZ" altLang="cs-CZ" sz="2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Gesellschaft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– sociální aspekt národních organizací a kulturních výzev; </a:t>
            </a:r>
            <a:r>
              <a:rPr lang="cs-CZ" altLang="cs-CZ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Kjellén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antropomorfizoval vnitrostátní vztahy daleko více než </a:t>
            </a:r>
            <a:r>
              <a:rPr lang="cs-CZ" altLang="cs-CZ" sz="2000" dirty="0" err="1">
                <a:solidFill>
                  <a:srgbClr val="000000"/>
                </a:solidFill>
                <a:latin typeface="Garamond" panose="02020404030301010803" pitchFamily="18" charset="0"/>
              </a:rPr>
              <a:t>Ratzel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; a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</a:pPr>
            <a:r>
              <a:rPr lang="cs-CZ" altLang="cs-CZ" sz="2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Regierung</a:t>
            </a:r>
            <a:r>
              <a:rPr lang="cs-CZ" altLang="cs-CZ" sz="2000" dirty="0">
                <a:solidFill>
                  <a:srgbClr val="000000"/>
                </a:solidFill>
                <a:latin typeface="Garamond" panose="02020404030301010803" pitchFamily="18" charset="0"/>
              </a:rPr>
              <a:t> – druh vlády jejíž byrokracie a armáda přispěje k umírnění a koordinaci obyvatelstva.</a:t>
            </a:r>
          </a:p>
        </p:txBody>
      </p:sp>
      <p:grpSp>
        <p:nvGrpSpPr>
          <p:cNvPr id="18436" name="Group 3"/>
          <p:cNvGrpSpPr>
            <a:grpSpLocks/>
          </p:cNvGrpSpPr>
          <p:nvPr/>
        </p:nvGrpSpPr>
        <p:grpSpPr bwMode="auto">
          <a:xfrm>
            <a:off x="9144000" y="274638"/>
            <a:ext cx="2055812" cy="2301875"/>
            <a:chOff x="4369" y="119"/>
            <a:chExt cx="1295" cy="1450"/>
          </a:xfrm>
        </p:grpSpPr>
        <p:pic>
          <p:nvPicPr>
            <p:cNvPr id="1843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9" y="119"/>
              <a:ext cx="1295" cy="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8438" name="Text Box 5"/>
            <p:cNvSpPr txBox="1">
              <a:spLocks noChangeArrowheads="1"/>
            </p:cNvSpPr>
            <p:nvPr/>
          </p:nvSpPr>
          <p:spPr bwMode="auto">
            <a:xfrm>
              <a:off x="4369" y="119"/>
              <a:ext cx="1295" cy="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1981200" y="274638"/>
            <a:ext cx="64198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3600" b="1" dirty="0">
                <a:solidFill>
                  <a:srgbClr val="000000"/>
                </a:solidFill>
                <a:latin typeface="Garamond" panose="02020404030301010803" pitchFamily="18" charset="0"/>
              </a:rPr>
              <a:t>Geopolitika – Německá škola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774826" y="1700213"/>
            <a:ext cx="8291513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ts val="700"/>
              </a:spcBef>
            </a:pP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Karl Haushofer</a:t>
            </a: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(1869 - 1946) </a:t>
            </a: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Geopolit</a:t>
            </a:r>
            <a:r>
              <a:rPr lang="cs-CZ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ics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is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„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the duty to safeguard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the right to the soil, 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to the land in the widest sense, not only the land within the frontiers of the Reich, but the right to the more extensive Volk and cultural lands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„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the existence of a state depend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s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on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living space, 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the pursuit of which must serve as the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basis for all policies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“</a:t>
            </a:r>
          </a:p>
        </p:txBody>
      </p:sp>
      <p:grpSp>
        <p:nvGrpSpPr>
          <p:cNvPr id="19460" name="Group 3"/>
          <p:cNvGrpSpPr>
            <a:grpSpLocks/>
          </p:cNvGrpSpPr>
          <p:nvPr/>
        </p:nvGrpSpPr>
        <p:grpSpPr bwMode="auto">
          <a:xfrm>
            <a:off x="8877301" y="333376"/>
            <a:ext cx="1336675" cy="1941513"/>
            <a:chOff x="4632" y="210"/>
            <a:chExt cx="842" cy="1223"/>
          </a:xfrm>
        </p:grpSpPr>
        <p:pic>
          <p:nvPicPr>
            <p:cNvPr id="1946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10"/>
              <a:ext cx="842" cy="1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462" name="Text Box 5"/>
            <p:cNvSpPr txBox="1">
              <a:spLocks noChangeArrowheads="1"/>
            </p:cNvSpPr>
            <p:nvPr/>
          </p:nvSpPr>
          <p:spPr bwMode="auto">
            <a:xfrm>
              <a:off x="4632" y="210"/>
              <a:ext cx="842" cy="1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533400" y="274638"/>
            <a:ext cx="1143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Autarkie + Sociální darwinismus = koncept </a:t>
            </a:r>
            <a:r>
              <a:rPr lang="cs-CZ" altLang="cs-CZ" sz="4000" b="1" i="1" dirty="0">
                <a:solidFill>
                  <a:srgbClr val="000000"/>
                </a:solidFill>
                <a:latin typeface="Garamond" panose="02020404030301010803" pitchFamily="18" charset="0"/>
              </a:rPr>
              <a:t>lebensraum</a:t>
            </a: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1981200" y="1600200"/>
            <a:ext cx="8229600" cy="45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</a:pPr>
            <a:endParaRPr lang="en-US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562686"/>
            <a:ext cx="7277100" cy="518493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1981200" y="-2461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Německá vs. angloamerická škola</a:t>
            </a:r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571500" y="895643"/>
            <a:ext cx="11049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Lebensraum 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vs.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colonial imperialism</a:t>
            </a:r>
            <a:endParaRPr lang="en-US" altLang="cs-CZ" sz="28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Autarky 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vs</a:t>
            </a: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tariff protectionism 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(imperial system) </a:t>
            </a: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Strategic control of 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key geographic territories 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exhibiting the same thought behind earlier designs on the Suez and Panama canals</a:t>
            </a: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Pan-regions 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(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Panideen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) based upon the British Empire, and the American Monroe Doctrine, Pan-American Union and hemispheric defense.</a:t>
            </a:r>
          </a:p>
          <a:p>
            <a:pPr eaLnBrk="1" hangingPunct="1">
              <a:spcBef>
                <a:spcPts val="700"/>
              </a:spcBef>
            </a:pPr>
            <a:endParaRPr lang="en-US" altLang="cs-CZ" sz="28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962399"/>
            <a:ext cx="6019800" cy="282540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58661" y="449580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Garamond" panose="02020404030301010803" pitchFamily="18" charset="0"/>
              </a:rPr>
              <a:t>John Locke 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– </a:t>
            </a:r>
            <a:r>
              <a:rPr lang="cs-CZ" i="1" dirty="0">
                <a:solidFill>
                  <a:schemeClr val="tx1"/>
                </a:solidFill>
                <a:latin typeface="Garamond" panose="02020404030301010803" pitchFamily="18" charset="0"/>
              </a:rPr>
              <a:t>Dvě pojednání o vládě 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(1689)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i="1" dirty="0" err="1">
                <a:solidFill>
                  <a:schemeClr val="tx1"/>
                </a:solidFill>
                <a:latin typeface="Garamond" panose="02020404030301010803" pitchFamily="18" charset="0"/>
              </a:rPr>
              <a:t>Raison</a:t>
            </a:r>
            <a:r>
              <a:rPr lang="cs-CZ" i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Garamond" panose="02020404030301010803" pitchFamily="18" charset="0"/>
              </a:rPr>
              <a:t>d‘être</a:t>
            </a:r>
            <a:r>
              <a:rPr lang="cs-CZ" i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existence státu je ochrana svobody, majetku a života jedince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Ústava omezuje státní moc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061" y="228600"/>
            <a:ext cx="5715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60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1950244" y="2930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Světová válka 1914-1945</a:t>
            </a:r>
          </a:p>
        </p:txBody>
      </p:sp>
      <p:grpSp>
        <p:nvGrpSpPr>
          <p:cNvPr id="23555" name="Group 2"/>
          <p:cNvGrpSpPr>
            <a:grpSpLocks/>
          </p:cNvGrpSpPr>
          <p:nvPr/>
        </p:nvGrpSpPr>
        <p:grpSpPr bwMode="auto">
          <a:xfrm>
            <a:off x="998538" y="1082674"/>
            <a:ext cx="4052888" cy="5541963"/>
            <a:chOff x="298" y="754"/>
            <a:chExt cx="2553" cy="3491"/>
          </a:xfrm>
        </p:grpSpPr>
        <p:pic>
          <p:nvPicPr>
            <p:cNvPr id="2355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" y="754"/>
              <a:ext cx="2553" cy="3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3560" name="Text Box 4"/>
            <p:cNvSpPr txBox="1">
              <a:spLocks noChangeArrowheads="1"/>
            </p:cNvSpPr>
            <p:nvPr/>
          </p:nvSpPr>
          <p:spPr bwMode="auto">
            <a:xfrm>
              <a:off x="298" y="754"/>
              <a:ext cx="2553" cy="3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7162800" y="1184641"/>
            <a:ext cx="3968750" cy="5427663"/>
            <a:chOff x="3107" y="754"/>
            <a:chExt cx="2500" cy="3419"/>
          </a:xfrm>
        </p:grpSpPr>
        <p:pic>
          <p:nvPicPr>
            <p:cNvPr id="2355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" y="754"/>
              <a:ext cx="2500" cy="3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3558" name="Text Box 7"/>
            <p:cNvSpPr txBox="1">
              <a:spLocks noChangeArrowheads="1"/>
            </p:cNvSpPr>
            <p:nvPr/>
          </p:nvSpPr>
          <p:spPr bwMode="auto">
            <a:xfrm>
              <a:off x="3107" y="754"/>
              <a:ext cx="2500" cy="3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1"/>
          <p:cNvGrpSpPr>
            <a:grpSpLocks/>
          </p:cNvGrpSpPr>
          <p:nvPr/>
        </p:nvGrpSpPr>
        <p:grpSpPr bwMode="auto">
          <a:xfrm>
            <a:off x="914400" y="0"/>
            <a:ext cx="10514014" cy="7496175"/>
            <a:chOff x="0" y="627"/>
            <a:chExt cx="5759" cy="4095"/>
          </a:xfrm>
        </p:grpSpPr>
        <p:pic>
          <p:nvPicPr>
            <p:cNvPr id="2662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9019" b="-19019"/>
            <a:stretch>
              <a:fillRect/>
            </a:stretch>
          </p:blipFill>
          <p:spPr bwMode="auto">
            <a:xfrm>
              <a:off x="0" y="627"/>
              <a:ext cx="5759" cy="4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-19019" b="-1901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6629" name="Text Box 3"/>
            <p:cNvSpPr txBox="1">
              <a:spLocks noChangeArrowheads="1"/>
            </p:cNvSpPr>
            <p:nvPr/>
          </p:nvSpPr>
          <p:spPr bwMode="auto">
            <a:xfrm>
              <a:off x="0" y="627"/>
              <a:ext cx="5759" cy="4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3429000" y="469962"/>
            <a:ext cx="61722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Plány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po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německém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vítězství</a:t>
            </a:r>
            <a:endParaRPr lang="en-US" altLang="cs-CZ" sz="28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1992313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Světová válka 1914-1945</a:t>
            </a: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7162800" y="1349375"/>
            <a:ext cx="4508500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r>
              <a:rPr lang="cs-CZ" altLang="cs-CZ" b="1" u="sng" dirty="0">
                <a:solidFill>
                  <a:srgbClr val="000000"/>
                </a:solidFill>
                <a:latin typeface="Garamond" panose="02020404030301010803" pitchFamily="18" charset="0"/>
              </a:rPr>
              <a:t>1939-1945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Spojenci: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Vojenské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ztráty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1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7,000,000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Civilní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ztráty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3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3,000,000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Celkem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(</a:t>
            </a: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cca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):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50,000,000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endParaRPr lang="cs-CZ" altLang="cs-CZ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Státy Osy: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Vojenské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ztráty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8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,000,000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Civilní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ztráty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4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,000,000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Celkem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(</a:t>
            </a: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cca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):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1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2,000,000</a:t>
            </a: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990600" y="1341438"/>
            <a:ext cx="5040313" cy="406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r>
              <a:rPr lang="cs-CZ" altLang="cs-CZ" b="1" u="sng" dirty="0">
                <a:solidFill>
                  <a:srgbClr val="000000"/>
                </a:solidFill>
                <a:latin typeface="Garamond" panose="02020404030301010803" pitchFamily="18" charset="0"/>
              </a:rPr>
              <a:t>1914-1918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Dohodové mocnosti: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Padlí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5,520,000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Zranění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12,831,000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Nezvěstní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: 4,121,000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</a:pPr>
            <a:endParaRPr lang="cs-CZ" altLang="cs-CZ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Trojspolek: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Padlí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4,386,000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Zranění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: 8,388,000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Tx/>
            </a:pP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Nezvěstní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: 3,629,000</a:t>
            </a:r>
          </a:p>
        </p:txBody>
      </p:sp>
      <p:sp>
        <p:nvSpPr>
          <p:cNvPr id="27653" name="Line 4"/>
          <p:cNvSpPr>
            <a:spLocks noChangeShapeType="1"/>
          </p:cNvSpPr>
          <p:nvPr/>
        </p:nvSpPr>
        <p:spPr bwMode="auto">
          <a:xfrm>
            <a:off x="6167439" y="1125538"/>
            <a:ext cx="1587" cy="5543550"/>
          </a:xfrm>
          <a:prstGeom prst="line">
            <a:avLst/>
          </a:prstGeom>
          <a:noFill/>
          <a:ln w="507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2057400" y="0"/>
            <a:ext cx="82296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Proměna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pohledu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na</a:t>
            </a:r>
            <a:r>
              <a:rPr lang="en-US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44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válku</a:t>
            </a:r>
            <a:endParaRPr lang="en-US" altLang="cs-CZ" sz="4400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28676" name="Group 5"/>
          <p:cNvGrpSpPr>
            <a:grpSpLocks/>
          </p:cNvGrpSpPr>
          <p:nvPr/>
        </p:nvGrpSpPr>
        <p:grpSpPr bwMode="auto">
          <a:xfrm>
            <a:off x="6952880" y="2895600"/>
            <a:ext cx="4486275" cy="5027613"/>
            <a:chOff x="2837" y="1008"/>
            <a:chExt cx="2826" cy="3167"/>
          </a:xfrm>
        </p:grpSpPr>
        <p:pic>
          <p:nvPicPr>
            <p:cNvPr id="2867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7791" b="-37791"/>
            <a:stretch>
              <a:fillRect/>
            </a:stretch>
          </p:blipFill>
          <p:spPr bwMode="auto">
            <a:xfrm>
              <a:off x="2837" y="1008"/>
              <a:ext cx="2826" cy="3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-37791" b="-37791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8" name="Text Box 7"/>
            <p:cNvSpPr txBox="1">
              <a:spLocks noChangeArrowheads="1"/>
            </p:cNvSpPr>
            <p:nvPr/>
          </p:nvSpPr>
          <p:spPr bwMode="auto">
            <a:xfrm>
              <a:off x="2837" y="1008"/>
              <a:ext cx="2826" cy="3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505199"/>
            <a:ext cx="4191000" cy="295498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475" y="733547"/>
            <a:ext cx="4581525" cy="3228975"/>
          </a:xfrm>
          <a:prstGeom prst="rect">
            <a:avLst/>
          </a:prstGeom>
        </p:spPr>
      </p:pic>
      <p:pic>
        <p:nvPicPr>
          <p:cNvPr id="1026" name="Picture 2" descr="VÃ½sledek obrÃ¡zku pro last cavalry char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71646"/>
            <a:ext cx="4588716" cy="258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Co dělat? Idealisté</a:t>
            </a: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304800" y="1600201"/>
            <a:ext cx="115062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ts val="800"/>
              </a:spcBef>
            </a:pP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Hugo </a:t>
            </a:r>
            <a:r>
              <a:rPr lang="cs-CZ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Grotius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(1583 –  1645)</a:t>
            </a:r>
          </a:p>
          <a:p>
            <a:pPr eaLnBrk="1" hangingPunct="1">
              <a:spcBef>
                <a:spcPts val="800"/>
              </a:spcBef>
            </a:pPr>
            <a:endParaRPr lang="cs-CZ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1625 </a:t>
            </a:r>
            <a:r>
              <a:rPr lang="en-US" altLang="cs-CZ" sz="3200" b="1" i="1" dirty="0">
                <a:solidFill>
                  <a:srgbClr val="000000"/>
                </a:solidFill>
                <a:latin typeface="Garamond" panose="02020404030301010803" pitchFamily="18" charset="0"/>
              </a:rPr>
              <a:t>De jure belli ac </a:t>
            </a:r>
            <a:r>
              <a:rPr lang="en-US" altLang="cs-CZ" sz="3200" b="1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pacis</a:t>
            </a:r>
            <a:r>
              <a:rPr lang="en-US" altLang="cs-CZ" sz="3200" b="1" i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b="1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libri</a:t>
            </a:r>
            <a:r>
              <a:rPr lang="en-US" altLang="cs-CZ" sz="3200" b="1" i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b="1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tres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(</a:t>
            </a:r>
            <a:r>
              <a:rPr lang="en-US" altLang="cs-CZ" sz="3200" i="1" dirty="0">
                <a:solidFill>
                  <a:srgbClr val="000000"/>
                </a:solidFill>
                <a:latin typeface="Garamond" panose="02020404030301010803" pitchFamily="18" charset="0"/>
              </a:rPr>
              <a:t>Of laws of war and peace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) 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Spravedlivá válka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Státy vázány přirozeným právem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V 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zájmu zachování míru</a:t>
            </a:r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894834"/>
            <a:ext cx="2273300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28600"/>
            <a:ext cx="8230313" cy="124369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09600" y="1676400"/>
            <a:ext cx="7620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tx1"/>
                </a:solidFill>
                <a:latin typeface="Garamond" panose="02020404030301010803" pitchFamily="18" charset="0"/>
              </a:rPr>
              <a:t>Immanuel Kant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cs-CZ" i="1" dirty="0">
                <a:solidFill>
                  <a:schemeClr val="tx1"/>
                </a:solidFill>
                <a:latin typeface="Garamond" panose="02020404030301010803" pitchFamily="18" charset="0"/>
              </a:rPr>
              <a:t>O věčném míru </a:t>
            </a:r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(1795)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"The civil constitution of all states to be republican"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"The law of nations shall be founded on a federation of free states"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"The law of world citizenship shall be limited to conditions of universal hospitality"</a:t>
            </a:r>
            <a:endParaRPr lang="cs-CZ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1295400"/>
            <a:ext cx="3499456" cy="503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58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Co dělat? Idealisté</a:t>
            </a:r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685800" y="1600201"/>
            <a:ext cx="9525000" cy="470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ts val="800"/>
              </a:spcBef>
            </a:pPr>
            <a:r>
              <a:rPr lang="cs-CZ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Woodrow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Wilson 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(1856 –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1924)</a:t>
            </a:r>
          </a:p>
          <a:p>
            <a:pPr eaLnBrk="1" hangingPunct="1">
              <a:spcBef>
                <a:spcPts val="800"/>
              </a:spcBef>
            </a:pPr>
            <a:r>
              <a:rPr lang="cs-CZ" altLang="cs-CZ" sz="3200" u="sng" dirty="0">
                <a:solidFill>
                  <a:srgbClr val="000000"/>
                </a:solidFill>
                <a:latin typeface="Garamond" panose="02020404030301010803" pitchFamily="18" charset="0"/>
              </a:rPr>
              <a:t>„Čtrnáct bodů“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Válka bez vítězů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Společnost národů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Otevřená diplomacie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Svobodný trh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Volné moře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Morální povinnost vedoucích představitelů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133600"/>
            <a:ext cx="2820988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533400" y="190501"/>
            <a:ext cx="10820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</a:pPr>
            <a:r>
              <a:rPr lang="cs-CZ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Co dělat? Neoliberální institucionalismus</a:t>
            </a: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533400" y="1600201"/>
            <a:ext cx="5562600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600"/>
              </a:spcBef>
            </a:pP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Joseph </a:t>
            </a:r>
            <a:r>
              <a:rPr lang="cs-CZ" altLang="cs-CZ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Nye</a:t>
            </a:r>
            <a:r>
              <a:rPr lang="en-US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 *1937</a:t>
            </a: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spcBef>
                <a:spcPts val="600"/>
              </a:spcBef>
            </a:pP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Robert </a:t>
            </a:r>
            <a:r>
              <a:rPr lang="cs-CZ" altLang="cs-CZ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Keohane</a:t>
            </a: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*1941</a:t>
            </a:r>
            <a:endParaRPr lang="cs-CZ" altLang="cs-CZ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Tx/>
            </a:pPr>
            <a:endParaRPr lang="cs-CZ" altLang="cs-CZ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“Complex  Interdependence”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Mezin</a:t>
            </a:r>
            <a:r>
              <a:rPr lang="cs-CZ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árodní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spolupráce je </a:t>
            </a: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možná a prospěšná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Transnacionální vazby (nadnárodní korporace, nevládní organizace)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Relativní výhody 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jsou důležitější než </a:t>
            </a: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absolutní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Mezinárodní režimy – pro finance, obchod, internet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altLang="cs-CZ" b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grpSp>
        <p:nvGrpSpPr>
          <p:cNvPr id="31748" name="Group 3"/>
          <p:cNvGrpSpPr>
            <a:grpSpLocks/>
          </p:cNvGrpSpPr>
          <p:nvPr/>
        </p:nvGrpSpPr>
        <p:grpSpPr bwMode="auto">
          <a:xfrm>
            <a:off x="6816725" y="1412876"/>
            <a:ext cx="3303588" cy="5286375"/>
            <a:chOff x="3334" y="890"/>
            <a:chExt cx="2081" cy="3330"/>
          </a:xfrm>
        </p:grpSpPr>
        <p:pic>
          <p:nvPicPr>
            <p:cNvPr id="3174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890"/>
              <a:ext cx="2081" cy="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1750" name="Text Box 5"/>
            <p:cNvSpPr txBox="1">
              <a:spLocks noChangeArrowheads="1"/>
            </p:cNvSpPr>
            <p:nvPr/>
          </p:nvSpPr>
          <p:spPr bwMode="auto">
            <a:xfrm>
              <a:off x="3334" y="890"/>
              <a:ext cx="2081" cy="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Co dělat? Realisté</a:t>
            </a: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228600" y="1600201"/>
            <a:ext cx="99822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Niccolo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Machiaveli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 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(1469 – 1527) 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i="1" dirty="0">
                <a:solidFill>
                  <a:srgbClr val="000000"/>
                </a:solidFill>
                <a:latin typeface="Garamond" panose="02020404030301010803" pitchFamily="18" charset="0"/>
              </a:rPr>
              <a:t>Force and prudence, then, are the might of all the governments that ever have been or will be in the world.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Státní zájem ospravedlňuje vše</a:t>
            </a: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Inspirace: Thukydides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, Hobbes, Bismarck, </a:t>
            </a:r>
            <a:r>
              <a:rPr lang="cs-CZ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Clausewitz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311527"/>
            <a:ext cx="2270125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1524000" y="333375"/>
            <a:ext cx="75453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Co dělat? Realisté</a:t>
            </a: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312152" y="1406037"/>
            <a:ext cx="8229600" cy="410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ts val="600"/>
              </a:spcBef>
            </a:pP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Hans Joachim </a:t>
            </a:r>
            <a:r>
              <a:rPr lang="cs-CZ" altLang="cs-CZ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Morgenthau</a:t>
            </a: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(1904-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1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980) </a:t>
            </a:r>
            <a:endParaRPr lang="cs-CZ" altLang="cs-CZ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600"/>
              </a:spcBef>
            </a:pPr>
            <a:endParaRPr lang="en-US" altLang="cs-CZ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Tx/>
            </a:pPr>
            <a:r>
              <a:rPr lang="cs-CZ" altLang="cs-CZ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Politics</a:t>
            </a:r>
            <a:r>
              <a:rPr lang="cs-CZ" altLang="cs-CZ" i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Among</a:t>
            </a:r>
            <a:r>
              <a:rPr lang="cs-CZ" altLang="cs-CZ" i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  <a:latin typeface="Garamond" panose="02020404030301010803" pitchFamily="18" charset="0"/>
              </a:rPr>
              <a:t>Nations</a:t>
            </a:r>
            <a:r>
              <a:rPr lang="cs-CZ" altLang="cs-CZ" i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(1948)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Tx/>
            </a:pP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- Lidská přirozenost se </a:t>
            </a: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nemění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, proto je možné vypracovat </a:t>
            </a: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racionální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teorii, která bude odpovídat </a:t>
            </a: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objektivním 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zákonům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cs-CZ" i="1" dirty="0">
                <a:solidFill>
                  <a:srgbClr val="000000"/>
                </a:solidFill>
                <a:latin typeface="Garamond" panose="02020404030301010803" pitchFamily="18" charset="0"/>
              </a:rPr>
              <a:t>"The statesman must think in terms of the national interest, conceived as </a:t>
            </a:r>
            <a:r>
              <a:rPr lang="en-US" altLang="cs-CZ" b="1" i="1" dirty="0">
                <a:solidFill>
                  <a:srgbClr val="000000"/>
                </a:solidFill>
                <a:latin typeface="Garamond" panose="02020404030301010803" pitchFamily="18" charset="0"/>
              </a:rPr>
              <a:t>power among other powers</a:t>
            </a:r>
            <a:r>
              <a:rPr lang="en-US" altLang="cs-CZ" i="1" dirty="0">
                <a:solidFill>
                  <a:srgbClr val="000000"/>
                </a:solidFill>
                <a:latin typeface="Garamond" panose="02020404030301010803" pitchFamily="18" charset="0"/>
              </a:rPr>
              <a:t>. The popular mind, unaware of the fine distinctions of the statesman’s thinking, reasons more often than not in the simple moralistic and legalistic terms of absolute good and absolute evil."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spcBef>
                <a:spcPts val="600"/>
              </a:spcBef>
            </a:pPr>
            <a:endParaRPr lang="cs-CZ" altLang="cs-CZ" b="1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ts val="600"/>
              </a:spcBef>
            </a:pPr>
            <a:r>
              <a:rPr lang="cs-CZ" altLang="cs-CZ" b="1" dirty="0">
                <a:solidFill>
                  <a:srgbClr val="000000"/>
                </a:solidFill>
                <a:latin typeface="Garamond" panose="02020404030301010803" pitchFamily="18" charset="0"/>
              </a:rPr>
              <a:t>Kenneth Waltz 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(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1924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-2013)</a:t>
            </a:r>
            <a:r>
              <a:rPr lang="en-US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 – </a:t>
            </a:r>
            <a:r>
              <a:rPr lang="en-US" altLang="cs-CZ" dirty="0" err="1">
                <a:solidFill>
                  <a:srgbClr val="000000"/>
                </a:solidFill>
                <a:latin typeface="Garamond" panose="02020404030301010803" pitchFamily="18" charset="0"/>
              </a:rPr>
              <a:t>Anarchick</a:t>
            </a:r>
            <a:r>
              <a:rPr lang="cs-CZ" altLang="cs-CZ" dirty="0">
                <a:solidFill>
                  <a:srgbClr val="000000"/>
                </a:solidFill>
                <a:latin typeface="Garamond" panose="02020404030301010803" pitchFamily="18" charset="0"/>
              </a:rPr>
              <a:t>ý mezinárodní systém, stát jako základní jednotka, kulečníkové </a:t>
            </a:r>
            <a:r>
              <a:rPr lang="cs-CZ" altLang="cs-CZ" dirty="0" smtClean="0">
                <a:solidFill>
                  <a:srgbClr val="000000"/>
                </a:solidFill>
                <a:latin typeface="Garamond" panose="02020404030301010803" pitchFamily="18" charset="0"/>
              </a:rPr>
              <a:t>koule (vnitřní uspořádání nepodstatné)</a:t>
            </a:r>
            <a:endParaRPr lang="cs-CZ" altLang="cs-CZ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endParaRPr lang="en-US" altLang="cs-CZ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866775"/>
            <a:ext cx="1630362" cy="219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00" y="3962400"/>
            <a:ext cx="1714500" cy="2438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152400" y="267164"/>
            <a:ext cx="5334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ts val="800"/>
              </a:spcBef>
            </a:pPr>
            <a:r>
              <a:rPr lang="cs-CZ" altLang="cs-CZ" sz="3200" b="1" i="1" dirty="0">
                <a:solidFill>
                  <a:schemeClr val="tx1"/>
                </a:solidFill>
                <a:latin typeface="Garamond" panose="02020404030301010803" pitchFamily="18" charset="0"/>
              </a:rPr>
              <a:t>Max Weber</a:t>
            </a:r>
            <a:r>
              <a:rPr lang="cs-CZ" altLang="cs-CZ" sz="3200" dirty="0">
                <a:solidFill>
                  <a:schemeClr val="tx1"/>
                </a:solidFill>
                <a:latin typeface="Garamond" panose="02020404030301010803" pitchFamily="18" charset="0"/>
              </a:rPr>
              <a:t>: stát má </a:t>
            </a:r>
            <a:r>
              <a:rPr lang="cs-CZ" altLang="cs-CZ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monopol na legitimní užití síly</a:t>
            </a:r>
            <a:r>
              <a:rPr lang="cs-CZ" altLang="cs-CZ" sz="3200" dirty="0">
                <a:solidFill>
                  <a:schemeClr val="tx1"/>
                </a:solidFill>
                <a:latin typeface="Garamond" panose="02020404030301010803" pitchFamily="18" charset="0"/>
              </a:rPr>
              <a:t> (exekutoři, policisté). Pokud by neexistovalo násilí jako prostředek vynucování státního zájmu, stát by zanikl a nahradila by jej </a:t>
            </a:r>
            <a:r>
              <a:rPr lang="cs-CZ" altLang="cs-CZ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anarchie</a:t>
            </a:r>
            <a:r>
              <a:rPr lang="cs-CZ" altLang="cs-CZ" sz="3200" dirty="0">
                <a:solidFill>
                  <a:schemeClr val="tx1"/>
                </a:solidFill>
                <a:latin typeface="Garamond" panose="02020404030301010803" pitchFamily="18" charset="0"/>
              </a:rPr>
              <a:t>.</a:t>
            </a:r>
          </a:p>
          <a:p>
            <a:pPr eaLnBrk="1" hangingPunct="1">
              <a:spcBef>
                <a:spcPts val="800"/>
              </a:spcBef>
            </a:pPr>
            <a:endParaRPr lang="en-US" altLang="cs-CZ" sz="32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119367"/>
            <a:ext cx="3821419" cy="254991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135" y="3926791"/>
            <a:ext cx="4598948" cy="274249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726709" y="365516"/>
            <a:ext cx="5257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i="1" dirty="0">
                <a:solidFill>
                  <a:schemeClr val="tx1"/>
                </a:solidFill>
                <a:latin typeface="Garamond" panose="02020404030301010803" pitchFamily="18" charset="0"/>
              </a:rPr>
              <a:t>Charles </a:t>
            </a:r>
            <a:r>
              <a:rPr lang="cs-CZ" sz="3200" b="1" i="1" dirty="0" err="1">
                <a:solidFill>
                  <a:schemeClr val="tx1"/>
                </a:solidFill>
                <a:latin typeface="Garamond" panose="02020404030301010803" pitchFamily="18" charset="0"/>
              </a:rPr>
              <a:t>Tilly</a:t>
            </a:r>
            <a:r>
              <a:rPr lang="cs-CZ" sz="3200" dirty="0">
                <a:solidFill>
                  <a:schemeClr val="tx1"/>
                </a:solidFill>
                <a:latin typeface="Garamond" panose="02020404030301010803" pitchFamily="18" charset="0"/>
              </a:rPr>
              <a:t>: paralela s pouličním gangem: vybírání daní, ochrana území před rivaly, konstrukce hrozeb, finální arbitr při rozhodování sporů – „udržování pořádku“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000" b="1" dirty="0">
                <a:solidFill>
                  <a:srgbClr val="000000"/>
                </a:solidFill>
                <a:latin typeface="Garamond" panose="02020404030301010803" pitchFamily="18" charset="0"/>
              </a:rPr>
              <a:t>Realisté – základní teze</a:t>
            </a:r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533400" y="1600201"/>
            <a:ext cx="9677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Mezinárodní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systém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je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anarchický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Suverénní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státy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jsou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hlavními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aktéry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v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mezinárodním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systému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. 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Státy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se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chovají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racionálně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sledují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své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národní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zájmy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v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závislosti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na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dostupných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informacích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. 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Hlavním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cílem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každého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státu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je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zajištění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vlastní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bezpečnosti</a:t>
            </a:r>
            <a:r>
              <a:rPr lang="en-US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a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přežití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. 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Přežití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státu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nejlépe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zajistí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síla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zejména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vojenská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, ale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také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ekonomická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a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morální</a:t>
            </a:r>
            <a:r>
              <a:rPr lang="en-US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3600" b="1" dirty="0">
                <a:solidFill>
                  <a:srgbClr val="000000"/>
                </a:solidFill>
                <a:latin typeface="Garamond" panose="02020404030301010803" pitchFamily="18" charset="0"/>
              </a:rPr>
              <a:t>Co dělat? Geopolitika studené války</a:t>
            </a:r>
          </a:p>
        </p:txBody>
      </p:sp>
      <p:grpSp>
        <p:nvGrpSpPr>
          <p:cNvPr id="35843" name="Group 2"/>
          <p:cNvGrpSpPr>
            <a:grpSpLocks/>
          </p:cNvGrpSpPr>
          <p:nvPr/>
        </p:nvGrpSpPr>
        <p:grpSpPr bwMode="auto">
          <a:xfrm>
            <a:off x="2279651" y="1249364"/>
            <a:ext cx="7343775" cy="5438775"/>
            <a:chOff x="476" y="787"/>
            <a:chExt cx="4626" cy="3426"/>
          </a:xfrm>
        </p:grpSpPr>
        <p:pic>
          <p:nvPicPr>
            <p:cNvPr id="3584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787"/>
              <a:ext cx="4626" cy="3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5845" name="Text Box 4"/>
            <p:cNvSpPr txBox="1">
              <a:spLocks noChangeArrowheads="1"/>
            </p:cNvSpPr>
            <p:nvPr/>
          </p:nvSpPr>
          <p:spPr bwMode="auto">
            <a:xfrm>
              <a:off x="476" y="787"/>
              <a:ext cx="4626" cy="3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2279650" y="333375"/>
            <a:ext cx="75453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Studená válka - koncepce</a:t>
            </a: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838200" y="1600201"/>
            <a:ext cx="7086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George </a:t>
            </a:r>
            <a:r>
              <a:rPr lang="cs-CZ" altLang="cs-CZ" sz="32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Kennan</a:t>
            </a:r>
            <a:r>
              <a:rPr lang="cs-CZ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(1904 –2005) </a:t>
            </a:r>
          </a:p>
          <a:p>
            <a:pPr lvl="1" eaLnBrk="1" hangingPunct="1">
              <a:spcBef>
                <a:spcPts val="700"/>
              </a:spcBef>
              <a:buFont typeface="Arial" panose="020B0604020202020204" pitchFamily="34" charset="0"/>
              <a:buChar char="–"/>
            </a:pPr>
            <a:r>
              <a:rPr lang="cs-CZ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Containment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cs-CZ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The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Long Telegram</a:t>
            </a:r>
          </a:p>
          <a:p>
            <a:pPr eaLnBrk="1" hangingPunct="1">
              <a:spcBef>
                <a:spcPts val="800"/>
              </a:spcBef>
            </a:pPr>
            <a:endParaRPr lang="cs-CZ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 b="1" dirty="0">
                <a:solidFill>
                  <a:srgbClr val="000000"/>
                </a:solidFill>
                <a:latin typeface="Garamond" panose="02020404030301010803" pitchFamily="18" charset="0"/>
              </a:rPr>
              <a:t>Herman Kahn </a:t>
            </a:r>
            <a:r>
              <a:rPr lang="en-US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(1922 – 1983) </a:t>
            </a:r>
          </a:p>
          <a:p>
            <a:pPr eaLnBrk="1" hangingPunct="1">
              <a:spcBef>
                <a:spcPts val="800"/>
              </a:spcBef>
              <a:buClrTx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	- RAND, strategie v nukleární době</a:t>
            </a:r>
          </a:p>
          <a:p>
            <a:pPr eaLnBrk="1" hangingPunct="1">
              <a:spcBef>
                <a:spcPts val="800"/>
              </a:spcBef>
              <a:buClrTx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	- </a:t>
            </a:r>
            <a:r>
              <a:rPr lang="cs-CZ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mutually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assured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cs-CZ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destruction</a:t>
            </a: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(MAD)</a:t>
            </a:r>
          </a:p>
          <a:p>
            <a:pPr eaLnBrk="1" hangingPunct="1">
              <a:spcBef>
                <a:spcPts val="800"/>
              </a:spcBef>
              <a:buClrTx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	- second strike </a:t>
            </a:r>
            <a:r>
              <a:rPr lang="cs-CZ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capability</a:t>
            </a:r>
            <a:endParaRPr lang="cs-CZ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eaLnBrk="1" hangingPunct="1">
              <a:spcBef>
                <a:spcPts val="800"/>
              </a:spcBef>
              <a:buClrTx/>
            </a:pPr>
            <a:r>
              <a:rPr lang="cs-CZ" altLang="cs-CZ" sz="3200" dirty="0">
                <a:solidFill>
                  <a:srgbClr val="000000"/>
                </a:solidFill>
                <a:latin typeface="Garamond" panose="02020404030301010803" pitchFamily="18" charset="0"/>
              </a:rPr>
              <a:t>   - Dr. </a:t>
            </a:r>
            <a:r>
              <a:rPr lang="cs-CZ" altLang="cs-CZ" sz="3200" dirty="0" err="1">
                <a:solidFill>
                  <a:srgbClr val="000000"/>
                </a:solidFill>
                <a:latin typeface="Garamond" panose="02020404030301010803" pitchFamily="18" charset="0"/>
              </a:rPr>
              <a:t>Divnoláska</a:t>
            </a:r>
            <a:endParaRPr lang="cs-CZ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0" indent="0" eaLnBrk="1" hangingPunct="1">
              <a:spcBef>
                <a:spcPts val="800"/>
              </a:spcBef>
              <a:buClrTx/>
            </a:pPr>
            <a:endParaRPr lang="cs-CZ" altLang="cs-CZ" sz="32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075" y="1143000"/>
            <a:ext cx="1825625" cy="233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2" y="3942681"/>
            <a:ext cx="2401888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Sovětské jaderné základny</a:t>
            </a:r>
          </a:p>
        </p:txBody>
      </p:sp>
      <p:grpSp>
        <p:nvGrpSpPr>
          <p:cNvPr id="38915" name="Group 2"/>
          <p:cNvGrpSpPr>
            <a:grpSpLocks/>
          </p:cNvGrpSpPr>
          <p:nvPr/>
        </p:nvGrpSpPr>
        <p:grpSpPr bwMode="auto">
          <a:xfrm>
            <a:off x="2280444" y="1381296"/>
            <a:ext cx="7631112" cy="5257800"/>
            <a:chOff x="521" y="1007"/>
            <a:chExt cx="4807" cy="3312"/>
          </a:xfrm>
        </p:grpSpPr>
        <p:pic>
          <p:nvPicPr>
            <p:cNvPr id="3891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1007"/>
              <a:ext cx="4807" cy="3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8917" name="Text Box 4"/>
            <p:cNvSpPr txBox="1">
              <a:spLocks noChangeArrowheads="1"/>
            </p:cNvSpPr>
            <p:nvPr/>
          </p:nvSpPr>
          <p:spPr bwMode="auto">
            <a:xfrm>
              <a:off x="521" y="1007"/>
              <a:ext cx="4807" cy="3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1981200" y="190501"/>
            <a:ext cx="8229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000" dirty="0">
                <a:solidFill>
                  <a:srgbClr val="000000"/>
                </a:solidFill>
                <a:latin typeface="Garamond" panose="02020404030301010803" pitchFamily="18" charset="0"/>
              </a:rPr>
              <a:t>300 sovětských hlavic – 198 milionů mrtvých (25%)</a:t>
            </a:r>
          </a:p>
        </p:txBody>
      </p:sp>
      <p:grpSp>
        <p:nvGrpSpPr>
          <p:cNvPr id="39939" name="Group 2"/>
          <p:cNvGrpSpPr>
            <a:grpSpLocks/>
          </p:cNvGrpSpPr>
          <p:nvPr/>
        </p:nvGrpSpPr>
        <p:grpSpPr bwMode="auto">
          <a:xfrm>
            <a:off x="2640014" y="1628775"/>
            <a:ext cx="6694487" cy="5029200"/>
            <a:chOff x="703" y="1026"/>
            <a:chExt cx="4217" cy="3168"/>
          </a:xfrm>
        </p:grpSpPr>
        <p:pic>
          <p:nvPicPr>
            <p:cNvPr id="3994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1026"/>
              <a:ext cx="4217" cy="3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9941" name="Text Box 4"/>
            <p:cNvSpPr txBox="1">
              <a:spLocks noChangeArrowheads="1"/>
            </p:cNvSpPr>
            <p:nvPr/>
          </p:nvSpPr>
          <p:spPr bwMode="auto">
            <a:xfrm>
              <a:off x="703" y="1026"/>
              <a:ext cx="4217" cy="3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1649"/>
            <a:ext cx="10515600" cy="675470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52800" y="61722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Garamond" panose="02020404030301010803" pitchFamily="18" charset="0"/>
              </a:rPr>
              <a:t>http://nuclearsecrecy.com/nukemap/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1" y="225647"/>
            <a:ext cx="12192000" cy="564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185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latin typeface="Garamond" panose="02020404030301010803" pitchFamily="18" charset="0"/>
              </a:rPr>
              <a:t>Konec studené války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609600" y="2209800"/>
            <a:ext cx="8229600" cy="25908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inden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dirty="0">
                <a:latin typeface="Garamond" panose="02020404030301010803" pitchFamily="18" charset="0"/>
              </a:rPr>
              <a:t>Konstruktivismus</a:t>
            </a:r>
          </a:p>
          <a:p>
            <a:pPr marL="0" inden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Garamond" panose="02020404030301010803" pitchFamily="18" charset="0"/>
              </a:rPr>
              <a:t>Alexander </a:t>
            </a:r>
            <a:r>
              <a:rPr lang="cs-CZ" altLang="cs-CZ" dirty="0" err="1">
                <a:latin typeface="Garamond" panose="02020404030301010803" pitchFamily="18" charset="0"/>
              </a:rPr>
              <a:t>Wendt</a:t>
            </a:r>
            <a:r>
              <a:rPr lang="cs-CZ" altLang="cs-CZ" dirty="0">
                <a:latin typeface="Garamond" panose="02020404030301010803" pitchFamily="18" charset="0"/>
              </a:rPr>
              <a:t>: </a:t>
            </a:r>
            <a:r>
              <a:rPr lang="cs-CZ" altLang="cs-CZ" i="1" dirty="0" err="1">
                <a:latin typeface="Garamond" panose="02020404030301010803" pitchFamily="18" charset="0"/>
              </a:rPr>
              <a:t>Anarchy</a:t>
            </a:r>
            <a:r>
              <a:rPr lang="cs-CZ" altLang="cs-CZ" i="1" dirty="0">
                <a:latin typeface="Garamond" panose="02020404030301010803" pitchFamily="18" charset="0"/>
              </a:rPr>
              <a:t> </a:t>
            </a:r>
            <a:r>
              <a:rPr lang="cs-CZ" altLang="cs-CZ" i="1" dirty="0" err="1">
                <a:latin typeface="Garamond" panose="02020404030301010803" pitchFamily="18" charset="0"/>
              </a:rPr>
              <a:t>is</a:t>
            </a:r>
            <a:r>
              <a:rPr lang="cs-CZ" altLang="cs-CZ" i="1" dirty="0">
                <a:latin typeface="Garamond" panose="02020404030301010803" pitchFamily="18" charset="0"/>
              </a:rPr>
              <a:t> </a:t>
            </a:r>
            <a:r>
              <a:rPr lang="cs-CZ" altLang="cs-CZ" i="1" dirty="0" err="1">
                <a:latin typeface="Garamond" panose="02020404030301010803" pitchFamily="18" charset="0"/>
              </a:rPr>
              <a:t>what</a:t>
            </a:r>
            <a:r>
              <a:rPr lang="cs-CZ" altLang="cs-CZ" i="1" dirty="0">
                <a:latin typeface="Garamond" panose="02020404030301010803" pitchFamily="18" charset="0"/>
              </a:rPr>
              <a:t> </a:t>
            </a:r>
            <a:r>
              <a:rPr lang="cs-CZ" altLang="cs-CZ" i="1" dirty="0" err="1">
                <a:latin typeface="Garamond" panose="02020404030301010803" pitchFamily="18" charset="0"/>
              </a:rPr>
              <a:t>states</a:t>
            </a:r>
            <a:r>
              <a:rPr lang="cs-CZ" altLang="cs-CZ" i="1" dirty="0">
                <a:latin typeface="Garamond" panose="02020404030301010803" pitchFamily="18" charset="0"/>
              </a:rPr>
              <a:t> make </a:t>
            </a:r>
            <a:r>
              <a:rPr lang="cs-CZ" altLang="cs-CZ" i="1" dirty="0" err="1">
                <a:latin typeface="Garamond" panose="02020404030301010803" pitchFamily="18" charset="0"/>
              </a:rPr>
              <a:t>of</a:t>
            </a:r>
            <a:r>
              <a:rPr lang="cs-CZ" altLang="cs-CZ" i="1" dirty="0">
                <a:latin typeface="Garamond" panose="02020404030301010803" pitchFamily="18" charset="0"/>
              </a:rPr>
              <a:t> </a:t>
            </a:r>
            <a:r>
              <a:rPr lang="cs-CZ" altLang="cs-CZ" i="1" dirty="0" err="1">
                <a:latin typeface="Garamond" panose="02020404030301010803" pitchFamily="18" charset="0"/>
              </a:rPr>
              <a:t>it</a:t>
            </a:r>
            <a:endParaRPr lang="cs-CZ" altLang="cs-CZ" i="1" dirty="0">
              <a:latin typeface="Garamond" panose="02020404030301010803" pitchFamily="18" charset="0"/>
            </a:endParaRPr>
          </a:p>
          <a:p>
            <a:pPr marL="0" inden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Garamond" panose="02020404030301010803" pitchFamily="18" charset="0"/>
              </a:rPr>
              <a:t>Jutta </a:t>
            </a:r>
            <a:r>
              <a:rPr lang="cs-CZ" altLang="cs-CZ" dirty="0" err="1">
                <a:latin typeface="Garamond" panose="02020404030301010803" pitchFamily="18" charset="0"/>
              </a:rPr>
              <a:t>Weldes</a:t>
            </a:r>
            <a:r>
              <a:rPr lang="cs-CZ" altLang="cs-CZ" dirty="0">
                <a:latin typeface="Garamond" panose="02020404030301010803" pitchFamily="18" charset="0"/>
              </a:rPr>
              <a:t>: </a:t>
            </a:r>
            <a:r>
              <a:rPr lang="cs-CZ" altLang="cs-CZ" i="1" dirty="0" err="1">
                <a:latin typeface="Garamond" panose="02020404030301010803" pitchFamily="18" charset="0"/>
              </a:rPr>
              <a:t>Constructing</a:t>
            </a:r>
            <a:r>
              <a:rPr lang="cs-CZ" altLang="cs-CZ" i="1" dirty="0">
                <a:latin typeface="Garamond" panose="02020404030301010803" pitchFamily="18" charset="0"/>
              </a:rPr>
              <a:t> </a:t>
            </a:r>
            <a:r>
              <a:rPr lang="cs-CZ" altLang="cs-CZ" i="1" dirty="0" err="1">
                <a:latin typeface="Garamond" panose="02020404030301010803" pitchFamily="18" charset="0"/>
              </a:rPr>
              <a:t>National</a:t>
            </a:r>
            <a:r>
              <a:rPr lang="cs-CZ" altLang="cs-CZ" i="1" dirty="0">
                <a:latin typeface="Garamond" panose="02020404030301010803" pitchFamily="18" charset="0"/>
              </a:rPr>
              <a:t> </a:t>
            </a:r>
            <a:r>
              <a:rPr lang="cs-CZ" altLang="cs-CZ" i="1" dirty="0" err="1">
                <a:latin typeface="Garamond" panose="02020404030301010803" pitchFamily="18" charset="0"/>
              </a:rPr>
              <a:t>Interests</a:t>
            </a:r>
            <a:r>
              <a:rPr lang="cs-CZ" altLang="cs-CZ" i="1" dirty="0">
                <a:latin typeface="Garamond" panose="02020404030301010803" pitchFamily="18" charset="0"/>
              </a:rPr>
              <a:t>, </a:t>
            </a:r>
            <a:r>
              <a:rPr lang="cs-CZ" altLang="cs-CZ" i="1" dirty="0" err="1">
                <a:latin typeface="Garamond" panose="02020404030301010803" pitchFamily="18" charset="0"/>
              </a:rPr>
              <a:t>Borderline</a:t>
            </a:r>
            <a:endParaRPr lang="cs-CZ" altLang="cs-CZ" i="1" dirty="0">
              <a:latin typeface="Garamond" panose="02020404030301010803" pitchFamily="18" charset="0"/>
            </a:endParaRPr>
          </a:p>
          <a:p>
            <a:pPr marL="0" inden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Garamond" panose="02020404030301010803" pitchFamily="18" charset="0"/>
              </a:rPr>
              <a:t>- role představ a uvažování, struktur myšlení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1728300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41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Moderní (národní) stát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28600" y="2070954"/>
            <a:ext cx="5486400" cy="374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ts val="700"/>
              </a:spcBef>
            </a:pPr>
            <a:r>
              <a:rPr lang="cs-CZ" altLang="cs-CZ" sz="2800" b="1" dirty="0">
                <a:solidFill>
                  <a:srgbClr val="000000"/>
                </a:solidFill>
                <a:latin typeface="Garamond" panose="02020404030301010803" pitchFamily="18" charset="0"/>
              </a:rPr>
              <a:t>Vestfálský mír 1648 </a:t>
            </a: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suverenita, princip ne-intervence, ne-vměšování</a:t>
            </a: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státní zájem</a:t>
            </a: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rovnoprávnost mezi státy</a:t>
            </a:r>
          </a:p>
          <a:p>
            <a:pPr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revoluce </a:t>
            </a:r>
            <a:r>
              <a:rPr lang="en-US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sv</a:t>
            </a:r>
            <a:r>
              <a:rPr lang="cs-CZ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ého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druhu ve vztahu politické moci a teritoria 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676400"/>
            <a:ext cx="6498512" cy="4495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1981200" y="274638"/>
            <a:ext cx="82296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cs-CZ" sz="3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Stát</a:t>
            </a:r>
            <a:r>
              <a:rPr lang="en-US" altLang="cs-CZ" sz="30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jako</a:t>
            </a:r>
            <a:r>
              <a:rPr lang="en-US" altLang="cs-CZ" sz="30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základní</a:t>
            </a:r>
            <a:r>
              <a:rPr lang="en-US" altLang="cs-CZ" sz="30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analytická</a:t>
            </a:r>
            <a:r>
              <a:rPr lang="en-US" altLang="cs-CZ" sz="3000" b="1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altLang="cs-CZ" sz="3000" b="1" dirty="0" err="1">
                <a:solidFill>
                  <a:srgbClr val="000000"/>
                </a:solidFill>
                <a:latin typeface="Garamond" panose="02020404030301010803" pitchFamily="18" charset="0"/>
              </a:rPr>
              <a:t>jednotka</a:t>
            </a:r>
            <a:r>
              <a:rPr lang="en-US" altLang="cs-CZ" sz="3000" b="1" dirty="0">
                <a:solidFill>
                  <a:srgbClr val="000000"/>
                </a:solidFill>
                <a:latin typeface="Garamond" panose="02020404030301010803" pitchFamily="18" charset="0"/>
              </a:rPr>
              <a:t> (1870)</a:t>
            </a:r>
          </a:p>
        </p:txBody>
      </p:sp>
      <p:grpSp>
        <p:nvGrpSpPr>
          <p:cNvPr id="5123" name="Group 2"/>
          <p:cNvGrpSpPr>
            <a:grpSpLocks/>
          </p:cNvGrpSpPr>
          <p:nvPr/>
        </p:nvGrpSpPr>
        <p:grpSpPr bwMode="auto">
          <a:xfrm>
            <a:off x="969963" y="1143001"/>
            <a:ext cx="9974263" cy="5484813"/>
            <a:chOff x="-349" y="720"/>
            <a:chExt cx="6283" cy="3455"/>
          </a:xfrm>
        </p:grpSpPr>
        <p:pic>
          <p:nvPicPr>
            <p:cNvPr id="512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74" r="-7974"/>
            <a:stretch>
              <a:fillRect/>
            </a:stretch>
          </p:blipFill>
          <p:spPr bwMode="auto">
            <a:xfrm>
              <a:off x="-349" y="720"/>
              <a:ext cx="6283" cy="3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-7974" r="-797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5" name="Text Box 4"/>
            <p:cNvSpPr txBox="1">
              <a:spLocks noChangeArrowheads="1"/>
            </p:cNvSpPr>
            <p:nvPr/>
          </p:nvSpPr>
          <p:spPr bwMode="auto">
            <a:xfrm>
              <a:off x="-349" y="720"/>
              <a:ext cx="6283" cy="3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790630"/>
            <a:ext cx="4800600" cy="2980044"/>
          </a:xfrm>
        </p:spPr>
      </p:pic>
      <p:pic>
        <p:nvPicPr>
          <p:cNvPr id="7171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014" y="3711575"/>
            <a:ext cx="4154487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00" y="3812877"/>
            <a:ext cx="4565199" cy="304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778" y="811698"/>
            <a:ext cx="4652961" cy="289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ovéPole 1"/>
          <p:cNvSpPr txBox="1">
            <a:spLocks noChangeArrowheads="1"/>
          </p:cNvSpPr>
          <p:nvPr/>
        </p:nvSpPr>
        <p:spPr bwMode="auto">
          <a:xfrm>
            <a:off x="2895600" y="248058"/>
            <a:ext cx="7127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chemeClr val="tx1"/>
                </a:solidFill>
                <a:latin typeface="Garamond" panose="02020404030301010803" pitchFamily="18" charset="0"/>
              </a:rPr>
              <a:t>Hranice jako odraz touhy po suverenitě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57800" y="685800"/>
            <a:ext cx="6398685" cy="5592762"/>
          </a:xfrm>
        </p:spPr>
        <p:txBody>
          <a:bodyPr/>
          <a:lstStyle/>
          <a:p>
            <a:pPr algn="l"/>
            <a:r>
              <a:rPr lang="cs-CZ" sz="2800" i="1" dirty="0">
                <a:latin typeface="Garamond" panose="02020404030301010803" pitchFamily="18" charset="0"/>
              </a:rPr>
              <a:t>„Představitel rady Národní domobrany František Krejča varuje, že relativní poklid našich ulic se již brzy může stát minulostí díky našemu </a:t>
            </a:r>
            <a:r>
              <a:rPr lang="cs-CZ" sz="2800" b="1" i="1" dirty="0">
                <a:latin typeface="Garamond" panose="02020404030301010803" pitchFamily="18" charset="0"/>
              </a:rPr>
              <a:t>nesmyslnému</a:t>
            </a:r>
            <a:r>
              <a:rPr lang="cs-CZ" sz="2800" i="1" dirty="0">
                <a:latin typeface="Garamond" panose="02020404030301010803" pitchFamily="18" charset="0"/>
              </a:rPr>
              <a:t> členství v EU a </a:t>
            </a:r>
            <a:r>
              <a:rPr lang="cs-CZ" sz="2800" b="1" i="1" dirty="0">
                <a:latin typeface="Garamond" panose="02020404030301010803" pitchFamily="18" charset="0"/>
              </a:rPr>
              <a:t>stále otevřeným hranicím</a:t>
            </a:r>
            <a:r>
              <a:rPr lang="cs-CZ" sz="2800" i="1" dirty="0">
                <a:latin typeface="Garamond" panose="02020404030301010803" pitchFamily="18" charset="0"/>
              </a:rPr>
              <a:t>. František vyzývá občany k tomu, aby odhodili svou lhostejnost a v případě potřeby si navzájem pomáhali a razantně jeden druhého před </a:t>
            </a:r>
            <a:r>
              <a:rPr lang="cs-CZ" sz="2800" b="1" i="1" dirty="0">
                <a:latin typeface="Garamond" panose="02020404030301010803" pitchFamily="18" charset="0"/>
              </a:rPr>
              <a:t>cizáckými agresory </a:t>
            </a:r>
            <a:r>
              <a:rPr lang="cs-CZ" sz="2800" i="1" dirty="0">
                <a:latin typeface="Garamond" panose="02020404030301010803" pitchFamily="18" charset="0"/>
              </a:rPr>
              <a:t>bránili. Nikomu nelze nechat ubližovat, protože příště se obětí pouličního násilí můžete stát vy nebo vaši blízcí! Formujte nové skupiny Národní domobrany!“</a:t>
            </a:r>
            <a:r>
              <a:rPr lang="cs-CZ" sz="2000" dirty="0">
                <a:latin typeface="Garamond" panose="02020404030301010803" pitchFamily="18" charset="0"/>
              </a:rPr>
              <a:t/>
            </a:r>
            <a:br>
              <a:rPr lang="cs-CZ" sz="2000" dirty="0">
                <a:latin typeface="Garamond" panose="02020404030301010803" pitchFamily="18" charset="0"/>
              </a:rPr>
            </a:br>
            <a:r>
              <a:rPr lang="cs-CZ" sz="2000" dirty="0">
                <a:latin typeface="Garamond" panose="02020404030301010803" pitchFamily="18" charset="0"/>
              </a:rPr>
              <a:t>-  http://www.narodnidomobrana.cz/mapa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20174"/>
            <a:ext cx="4214019" cy="310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82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4400" b="1" dirty="0">
                <a:solidFill>
                  <a:srgbClr val="000000"/>
                </a:solidFill>
                <a:latin typeface="Garamond" panose="02020404030301010803" pitchFamily="18" charset="0"/>
              </a:rPr>
              <a:t>Post-vestfálský systém?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28600" y="1600200"/>
            <a:ext cx="8610600" cy="374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57200" indent="-457200"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Je soužití globalizace a Vestfálského systému možné?</a:t>
            </a:r>
          </a:p>
          <a:p>
            <a:pPr marL="457200" indent="-457200" eaLnBrk="1" hangingPunct="1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„koncept suverenity, na kterém se systém zakládá, vytváří prostor pro rivalitu, nikoliv komunitu států; exkluzi, nikoliv inkluzi“ – Javier </a:t>
            </a:r>
            <a:r>
              <a:rPr lang="cs-CZ" altLang="cs-CZ" sz="2800" dirty="0" err="1">
                <a:solidFill>
                  <a:srgbClr val="000000"/>
                </a:solidFill>
                <a:latin typeface="Garamond" panose="02020404030301010803" pitchFamily="18" charset="0"/>
              </a:rPr>
              <a:t>Solana</a:t>
            </a:r>
            <a:r>
              <a:rPr lang="cs-CZ" altLang="cs-CZ" sz="2800" dirty="0">
                <a:solidFill>
                  <a:srgbClr val="000000"/>
                </a:solidFill>
                <a:latin typeface="Garamond" panose="02020404030301010803" pitchFamily="18" charset="0"/>
              </a:rPr>
              <a:t> (Generální tajemník NATO)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893" y="3483524"/>
            <a:ext cx="3591814" cy="30099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134" y="4085064"/>
            <a:ext cx="3603531" cy="240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884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2086</TotalTime>
  <Words>1280</Words>
  <Application>Microsoft Office PowerPoint</Application>
  <PresentationFormat>Širokoúhlá obrazovka</PresentationFormat>
  <Paragraphs>179</Paragraphs>
  <Slides>47</Slides>
  <Notes>35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3" baseType="lpstr">
      <vt:lpstr>ＭＳ Ｐゴシック</vt:lpstr>
      <vt:lpstr>Arial</vt:lpstr>
      <vt:lpstr>Garamond</vt:lpstr>
      <vt:lpstr>Times New Roman</vt:lpstr>
      <vt:lpstr>ヒラギノ角ゴ Pro W3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„Představitel rady Národní domobrany František Krejča varuje, že relativní poklid našich ulic se již brzy může stát minulostí díky našemu nesmyslnému členství v EU a stále otevřeným hranicím. František vyzývá občany k tomu, aby odhodili svou lhostejnost a v případě potřeby si navzájem pomáhali a razantně jeden druhého před cizáckými agresory bránili. Nikomu nelze nechat ubližovat, protože příště se obětí pouličního násilí můžete stát vy nebo vaši blízcí! Formujte nové skupiny Národní domobrany!“ -  http://www.narodnidomobrana.cz/mapa</vt:lpstr>
      <vt:lpstr>Prezentace aplikace PowerPoint</vt:lpstr>
      <vt:lpstr>Prezentace aplikace PowerPoint</vt:lpstr>
      <vt:lpstr>Dobré vládnutí – Good governance</vt:lpstr>
      <vt:lpstr>Prezentace aplikace PowerPoint</vt:lpstr>
      <vt:lpstr>Suverenita versus odpovědnost chránit (responsibility to protect)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Konec studené války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geografie, ii. Nový svět, mapové projekce, raná geopolitika, Střední Evropa</dc:title>
  <dc:creator>Krystof Kozak</dc:creator>
  <cp:lastModifiedBy>46422277,Kryštof Kozák,staffs</cp:lastModifiedBy>
  <cp:revision>109</cp:revision>
  <cp:lastPrinted>1601-01-01T00:00:00Z</cp:lastPrinted>
  <dcterms:created xsi:type="dcterms:W3CDTF">2011-11-03T21:49:43Z</dcterms:created>
  <dcterms:modified xsi:type="dcterms:W3CDTF">2018-11-08T10:36:22Z</dcterms:modified>
</cp:coreProperties>
</file>