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6"/>
  </p:notesMasterIdLst>
  <p:sldIdLst>
    <p:sldId id="256" r:id="rId2"/>
    <p:sldId id="308" r:id="rId3"/>
    <p:sldId id="323" r:id="rId4"/>
    <p:sldId id="299" r:id="rId5"/>
    <p:sldId id="324" r:id="rId6"/>
    <p:sldId id="320" r:id="rId7"/>
    <p:sldId id="301" r:id="rId8"/>
    <p:sldId id="325" r:id="rId9"/>
    <p:sldId id="321" r:id="rId10"/>
    <p:sldId id="326" r:id="rId11"/>
    <p:sldId id="318" r:id="rId12"/>
    <p:sldId id="328" r:id="rId13"/>
    <p:sldId id="327" r:id="rId14"/>
    <p:sldId id="272" r:id="rId15"/>
  </p:sldIdLst>
  <p:sldSz cx="9144000" cy="6858000" type="screen4x3"/>
  <p:notesSz cx="6797675" cy="9926638"/>
  <p:custDataLst>
    <p:tags r:id="rId17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9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io" initials="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400" autoAdjust="0"/>
  </p:normalViewPr>
  <p:slideViewPr>
    <p:cSldViewPr>
      <p:cViewPr varScale="1">
        <p:scale>
          <a:sx n="124" d="100"/>
          <a:sy n="124" d="100"/>
        </p:scale>
        <p:origin x="1182" y="96"/>
      </p:cViewPr>
      <p:guideLst>
        <p:guide orient="horz" pos="379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68C38-A214-4E80-B1E3-D2FE07F8DD81}" type="datetimeFigureOut">
              <a:rPr lang="cs-CZ" smtClean="0"/>
              <a:t>14.09.2022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0B50C-4808-4AAD-8732-12ADE8A5B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38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Ztlumené efekty: 2,3,4</a:t>
            </a:r>
          </a:p>
          <a:p>
            <a:r>
              <a:rPr lang="cs-CZ" dirty="0"/>
              <a:t>Odstranit srážku kamionu: snímek 8, 1:33 – 1:45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757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964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B824-5E93-4F37-9F9C-7C4FB11BB412}" type="datetime1">
              <a:rPr lang="cs-CZ" smtClean="0"/>
              <a:t>14.09.2022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Obligace - </a:t>
            </a:r>
            <a:r>
              <a:rPr lang="cs-CZ" dirty="0" err="1"/>
              <a:t>kkůlkůlkZáklady</a:t>
            </a:r>
            <a:r>
              <a:rPr lang="cs-CZ" dirty="0"/>
              <a:t>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Bonds – Analysis of the yield curve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08304" y="6172200"/>
            <a:ext cx="1828800" cy="365125"/>
          </a:xfrm>
        </p:spPr>
        <p:txBody>
          <a:bodyPr/>
          <a:lstStyle>
            <a:lvl1pPr>
              <a:defRPr sz="1200" b="1"/>
            </a:lvl1pPr>
          </a:lstStyle>
          <a:p>
            <a:fld id="{DFE5482F-2F05-49C5-9E15-73F945A4123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251520" y="210314"/>
            <a:ext cx="6512511" cy="648072"/>
          </a:xfrm>
        </p:spPr>
        <p:txBody>
          <a:bodyPr/>
          <a:lstStyle>
            <a:lvl1pPr marL="0" indent="0" algn="l">
              <a:buFontTx/>
              <a:buNone/>
              <a:defRPr sz="2800"/>
            </a:lvl1pPr>
          </a:lstStyle>
          <a:p>
            <a:r>
              <a:rPr lang="cs-CZ" dirty="0" err="1"/>
              <a:t>vostní</a:t>
            </a:r>
            <a:r>
              <a:rPr lang="cs-CZ" dirty="0"/>
              <a:t> tok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2042512"/>
            <a:ext cx="6400800" cy="3474720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A06A-B118-4854-A6B1-AD8434D8C8A2}" type="datetime1">
              <a:rPr lang="cs-CZ" smtClean="0"/>
              <a:t>14.09.2022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4245-3440-4804-8040-B2F6C9563C64}" type="datetime1">
              <a:rPr lang="cs-CZ" smtClean="0"/>
              <a:t>14.09.2022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6B96-06F8-4545-9182-889597D673BE}" type="datetime1">
              <a:rPr lang="cs-CZ" smtClean="0"/>
              <a:t>14.09.2022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EDE7-1677-48D5-AEC1-00727E1AD5C8}" type="datetime1">
              <a:rPr lang="cs-CZ" smtClean="0"/>
              <a:t>14.09.2022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CB76-1543-48ED-85A0-8667F9791FC8}" type="datetime1">
              <a:rPr lang="cs-CZ" smtClean="0"/>
              <a:t>14.09.2022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BE541-6BD5-44E0-A709-E50ED9825230}" type="datetime1">
              <a:rPr lang="cs-CZ" smtClean="0"/>
              <a:t>14.09.2022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7B65-9542-4BD1-9D5B-317E40607F34}" type="datetime1">
              <a:rPr lang="cs-CZ" smtClean="0"/>
              <a:t>14.09.2022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u="none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7682813-8C86-44C6-B6BD-1FCF6C787374}" type="datetime1">
              <a:rPr lang="cs-CZ" smtClean="0"/>
              <a:t>14.09.2022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cs-CZ" dirty="0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</p:sldLayoutIdLst>
  <p:hf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u="none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7" Type="http://schemas.openxmlformats.org/officeDocument/2006/relationships/image" Target="../media/image28.png"/><Relationship Id="rId1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0.png"/><Relationship Id="rId10" Type="http://schemas.openxmlformats.org/officeDocument/2006/relationships/image" Target="../media/image29.png"/><Relationship Id="rId9" Type="http://schemas.openxmlformats.org/officeDocument/2006/relationships/image" Target="../media/image6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7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7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9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7" Type="http://schemas.openxmlformats.org/officeDocument/2006/relationships/image" Target="../media/image320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50.png"/><Relationship Id="rId10" Type="http://schemas.openxmlformats.org/officeDocument/2006/relationships/image" Target="../media/image340.png"/><Relationship Id="rId9" Type="http://schemas.openxmlformats.org/officeDocument/2006/relationships/image" Target="../media/image33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10" Type="http://schemas.openxmlformats.org/officeDocument/2006/relationships/image" Target="../media/image70.pn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0.png"/><Relationship Id="rId10" Type="http://schemas.openxmlformats.org/officeDocument/2006/relationships/image" Target="../media/image9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6.png"/><Relationship Id="rId7" Type="http://schemas.openxmlformats.org/officeDocument/2006/relationships/image" Target="../media/image11.png"/><Relationship Id="rId1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4.png"/><Relationship Id="rId15" Type="http://schemas.openxmlformats.org/officeDocument/2006/relationships/image" Target="../media/image18.png"/><Relationship Id="rId10" Type="http://schemas.openxmlformats.org/officeDocument/2006/relationships/image" Target="../media/image130.png"/><Relationship Id="rId9" Type="http://schemas.openxmlformats.org/officeDocument/2006/relationships/image" Target="../media/image13.png"/><Relationship Id="rId1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2.png"/><Relationship Id="rId7" Type="http://schemas.openxmlformats.org/officeDocument/2006/relationships/image" Target="../media/image11.png"/><Relationship Id="rId1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20.png"/><Relationship Id="rId9" Type="http://schemas.openxmlformats.org/officeDocument/2006/relationships/image" Target="../media/image13.png"/><Relationship Id="rId1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7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7.png"/><Relationship Id="rId10" Type="http://schemas.openxmlformats.org/officeDocument/2006/relationships/image" Target="../media/image26.png"/><Relationship Id="rId9" Type="http://schemas.openxmlformats.org/officeDocument/2006/relationships/image" Target="../media/image6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864000" y="2448000"/>
            <a:ext cx="1440000" cy="360000"/>
          </a:xfrm>
        </p:spPr>
        <p:txBody>
          <a:bodyPr/>
          <a:lstStyle/>
          <a:p>
            <a:pPr algn="l"/>
            <a:r>
              <a:rPr lang="en-GB" sz="1800" dirty="0">
                <a:solidFill>
                  <a:srgbClr val="7030A0"/>
                </a:solidFill>
              </a:rPr>
              <a:t>Lesson </a:t>
            </a:r>
            <a:r>
              <a:rPr lang="en-GB" sz="1800" dirty="0" smtClean="0">
                <a:solidFill>
                  <a:srgbClr val="7030A0"/>
                </a:solidFill>
              </a:rPr>
              <a:t>1</a:t>
            </a:r>
            <a:r>
              <a:rPr lang="cs-CZ" sz="1800" dirty="0" smtClean="0">
                <a:solidFill>
                  <a:srgbClr val="7030A0"/>
                </a:solidFill>
              </a:rPr>
              <a:t>9</a:t>
            </a:r>
            <a:endParaRPr lang="en-GB" sz="1800" dirty="0">
              <a:solidFill>
                <a:srgbClr val="7030A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16000" y="2700000"/>
            <a:ext cx="6121316" cy="1800000"/>
          </a:xfrm>
        </p:spPr>
        <p:txBody>
          <a:bodyPr/>
          <a:lstStyle/>
          <a:p>
            <a:pPr marL="182880" indent="0" algn="l">
              <a:buNone/>
            </a:pPr>
            <a:r>
              <a:rPr lang="en-GB" dirty="0" smtClean="0">
                <a:solidFill>
                  <a:srgbClr val="7030A0"/>
                </a:solidFill>
              </a:rPr>
              <a:t>Trading strategies</a:t>
            </a:r>
            <a:br>
              <a:rPr lang="en-GB" dirty="0" smtClean="0">
                <a:solidFill>
                  <a:srgbClr val="7030A0"/>
                </a:solidFill>
              </a:rPr>
            </a:br>
            <a:r>
              <a:rPr lang="en-GB" dirty="0" smtClean="0">
                <a:solidFill>
                  <a:srgbClr val="7030A0"/>
                </a:solidFill>
              </a:rPr>
              <a:t>with options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64000" y="468000"/>
            <a:ext cx="3600000" cy="864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800" b="1" dirty="0"/>
              <a:t>Institute of Economic Studies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400" b="1" dirty="0"/>
              <a:t>Faculty of Social Sciences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400" b="1" dirty="0"/>
              <a:t>Charles University in Prague</a:t>
            </a:r>
          </a:p>
        </p:txBody>
      </p:sp>
      <p:sp>
        <p:nvSpPr>
          <p:cNvPr id="12" name="Podnadpis 2"/>
          <p:cNvSpPr>
            <a:spLocks noGrp="1"/>
          </p:cNvSpPr>
          <p:nvPr/>
        </p:nvSpPr>
        <p:spPr>
          <a:xfrm>
            <a:off x="5544720" y="5292000"/>
            <a:ext cx="3419768" cy="396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/>
              <a:t>Financial markets instruments </a:t>
            </a:r>
            <a:endParaRPr lang="en-GB" sz="1800" b="1" dirty="0">
              <a:solidFill>
                <a:srgbClr val="C00000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40000"/>
            <a:ext cx="1293444" cy="12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53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Trading strategies with options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10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148080" cy="648072"/>
          </a:xfrm>
        </p:spPr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Delta-neutral protective put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37295"/>
            <a:ext cx="512225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Value of delta-neutral protective put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1187624" y="3893284"/>
                <a:ext cx="7704856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indent="-324000"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:r>
                  <a:rPr lang="en-GB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Delta-neutral PP is more costly because more put options need to be purchased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f>
                      <m:fPr>
                        <m:type m:val="lin"/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&gt;1)</m:t>
                    </m:r>
                  </m:oMath>
                </a14:m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3893284"/>
                <a:ext cx="7704856" cy="646331"/>
              </a:xfrm>
              <a:prstGeom prst="rect">
                <a:avLst/>
              </a:prstGeom>
              <a:blipFill>
                <a:blip r:embed="rId7"/>
                <a:stretch>
                  <a:fillRect l="-158" t="-23585" b="-10188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ovéPole 58"/>
          <p:cNvSpPr txBox="1"/>
          <p:nvPr/>
        </p:nvSpPr>
        <p:spPr>
          <a:xfrm>
            <a:off x="1187623" y="5290160"/>
            <a:ext cx="777637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price of the underlying must rise relatively more for the delta-neutral PP to become profitable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0" name="TextovéPole 69"/>
          <p:cNvSpPr txBox="1"/>
          <p:nvPr/>
        </p:nvSpPr>
        <p:spPr>
          <a:xfrm>
            <a:off x="864000" y="3561978"/>
            <a:ext cx="205181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Properties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60" name="Skupina 59"/>
          <p:cNvGrpSpPr/>
          <p:nvPr/>
        </p:nvGrpSpPr>
        <p:grpSpPr>
          <a:xfrm>
            <a:off x="1483276" y="2110984"/>
            <a:ext cx="3065864" cy="1424557"/>
            <a:chOff x="2832935" y="2340604"/>
            <a:chExt cx="3065864" cy="142455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ovéPole 61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/>
                <p:nvPr/>
              </p:nvSpPr>
              <p:spPr>
                <a:xfrm>
                  <a:off x="5148064" y="3155588"/>
                  <a:ext cx="188095" cy="26205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22" name="TextovéPole 121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48064" y="3155588"/>
                  <a:ext cx="188095" cy="262059"/>
                </a:xfrm>
                <a:prstGeom prst="rect">
                  <a:avLst/>
                </a:prstGeom>
                <a:blipFill>
                  <a:blip r:embed="rId8"/>
                  <a:stretch>
                    <a:fillRect l="-1935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ovéPole 63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3865487" y="3012320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23" name="TextovéPole 122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65487" y="3012320"/>
                  <a:ext cx="187089" cy="261225"/>
                </a:xfrm>
                <a:prstGeom prst="rect">
                  <a:avLst/>
                </a:prstGeom>
                <a:blipFill>
                  <a:blip r:embed="rId9"/>
                  <a:stretch>
                    <a:fillRect l="-6452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5" name="Přímá spojnice 64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2920544" y="2577161"/>
              <a:ext cx="6409" cy="1188000"/>
            </a:xfrm>
            <a:prstGeom prst="line">
              <a:avLst/>
            </a:prstGeom>
            <a:ln w="63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Přímá spojnice 65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3972884" y="3211433"/>
              <a:ext cx="0" cy="258839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Přímá spojnice 66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2931160" y="3213120"/>
              <a:ext cx="2435713" cy="0"/>
            </a:xfrm>
            <a:prstGeom prst="line">
              <a:avLst/>
            </a:prstGeom>
            <a:ln w="635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Přímá spojnice 68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rot="2700000">
              <a:off x="3139757" y="3143422"/>
              <a:ext cx="981818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Přímá spojnice 72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3492000" y="2768412"/>
              <a:ext cx="936165" cy="921979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Přímá spojnice 78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3983186" y="2768412"/>
              <a:ext cx="702094" cy="702093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ovéPole 79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2832935" y="2340604"/>
              <a:ext cx="2854607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At-the-money fixed-hedge protective put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81" name="TextovéPole 80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3420047" y="2767858"/>
              <a:ext cx="973433" cy="2215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cs-CZ" sz="105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1 </a:t>
              </a:r>
              <a:r>
                <a:rPr lang="en-GB" sz="105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stock</a:t>
              </a:r>
              <a:endParaRPr lang="en-GB" sz="105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82" name="TextovéPole 81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4110958" y="3449329"/>
              <a:ext cx="885406" cy="2215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cs-CZ" sz="105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1 </a:t>
              </a:r>
              <a:r>
                <a:rPr lang="en-GB" sz="105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put</a:t>
              </a:r>
              <a:endParaRPr lang="en-GB" sz="105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cxnSp>
          <p:nvCxnSpPr>
            <p:cNvPr id="83" name="Přímá spojnice 82"/>
            <p:cNvCxnSpPr/>
            <p:nvPr/>
          </p:nvCxnSpPr>
          <p:spPr>
            <a:xfrm>
              <a:off x="3970032" y="3477956"/>
              <a:ext cx="1054216" cy="0"/>
            </a:xfrm>
            <a:prstGeom prst="line">
              <a:avLst/>
            </a:prstGeom>
            <a:ln w="19050" cmpd="sng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Přímá spojnice 83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2926953" y="3477956"/>
              <a:ext cx="1053615" cy="0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ovéPole 84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4518025" y="2813192"/>
              <a:ext cx="1380774" cy="3508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5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protective put</a:t>
              </a:r>
              <a:endParaRPr lang="cs-CZ" sz="1050" dirty="0" smtClean="0">
                <a:latin typeface="Cambria Math" panose="02040503050406030204" pitchFamily="18" charset="0"/>
                <a:ea typeface="Cambria Math" panose="02040503050406030204" pitchFamily="18" charset="0"/>
                <a:sym typeface="Wingdings 2" panose="05020102010507070707" pitchFamily="18" charset="2"/>
              </a:endParaRPr>
            </a:p>
            <a:p>
              <a:pPr marL="0" lvl="2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cs-CZ" sz="105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(</a:t>
              </a:r>
              <a:r>
                <a:rPr lang="en-GB" sz="105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synthetic long call)</a:t>
              </a:r>
              <a:endParaRPr lang="en-GB" sz="105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  <p:sp>
        <p:nvSpPr>
          <p:cNvPr id="89" name="TextovéPole 88"/>
          <p:cNvSpPr txBox="1"/>
          <p:nvPr/>
        </p:nvSpPr>
        <p:spPr>
          <a:xfrm>
            <a:off x="1187624" y="4449896"/>
            <a:ext cx="734481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Delta-neutral PP can be in profit if the price of the underlying drops enough while fixed-hedge PP always incurs a loss when the price of the underlying falls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ovéPole 60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627167" y="1291245"/>
                <a:ext cx="2088352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76213" indent="-176213">
                  <a:buClr>
                    <a:srgbClr val="7030A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1" name="TextovéPole 60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7167" y="1291245"/>
                <a:ext cx="2088352" cy="307777"/>
              </a:xfrm>
              <a:prstGeom prst="rect">
                <a:avLst/>
              </a:prstGeom>
              <a:blipFill>
                <a:blip r:embed="rId10"/>
                <a:stretch>
                  <a:fillRect b="-4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ovéPole 62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627166" y="1571580"/>
                <a:ext cx="6185193" cy="55194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76213" indent="-176213">
                  <a:buClr>
                    <a:srgbClr val="7030A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=0⇨</m:t>
                      </m:r>
                      <m:sSub>
                        <m:sSub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</m:num>
                        <m:den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den>
                      </m:f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cs-CZ" sz="1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number</m:t>
                          </m:r>
                          <m:r>
                            <m:rPr>
                              <m:nor/>
                            </m:rPr>
                            <a:rPr lang="cs-CZ" sz="1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cs-CZ" sz="1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of</m:t>
                          </m:r>
                          <m:r>
                            <m:rPr>
                              <m:nor/>
                            </m:rPr>
                            <a:rPr lang="cs-CZ" sz="1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cs-CZ" sz="1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shares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cs-CZ" sz="1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size</m:t>
                          </m:r>
                          <m:r>
                            <m:rPr>
                              <m:nor/>
                            </m:rPr>
                            <a:rPr lang="cs-CZ" sz="1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cs-CZ" sz="1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of</m:t>
                          </m:r>
                          <m:r>
                            <m:rPr>
                              <m:nor/>
                            </m:rPr>
                            <a:rPr lang="cs-CZ" sz="1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cs-CZ" sz="1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option</m:t>
                          </m:r>
                          <m:r>
                            <m:rPr>
                              <m:nor/>
                            </m:rPr>
                            <a:rPr lang="cs-CZ" sz="1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cs-CZ" sz="1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contract</m:t>
                          </m:r>
                        </m:den>
                      </m:f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cs-CZ" sz="1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option</m:t>
                          </m:r>
                          <m:r>
                            <m:rPr>
                              <m:nor/>
                            </m:rPr>
                            <a:rPr lang="cs-CZ" sz="1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cs-CZ" sz="1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delta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3" name="TextovéPole 62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7166" y="1571580"/>
                <a:ext cx="6185193" cy="551946"/>
              </a:xfrm>
              <a:prstGeom prst="rect">
                <a:avLst/>
              </a:prstGeom>
              <a:blipFill>
                <a:blip r:embed="rId11"/>
                <a:stretch>
                  <a:fillRect b="-222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8" name="Skupina 67"/>
          <p:cNvGrpSpPr/>
          <p:nvPr/>
        </p:nvGrpSpPr>
        <p:grpSpPr>
          <a:xfrm>
            <a:off x="4788024" y="2110371"/>
            <a:ext cx="3612852" cy="1619731"/>
            <a:chOff x="2771800" y="2340604"/>
            <a:chExt cx="3612852" cy="161973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ovéPole 71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/>
                <p:nvPr/>
              </p:nvSpPr>
              <p:spPr>
                <a:xfrm>
                  <a:off x="5148064" y="3155588"/>
                  <a:ext cx="188095" cy="26205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22" name="TextovéPole 121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48064" y="3155588"/>
                  <a:ext cx="188095" cy="262059"/>
                </a:xfrm>
                <a:prstGeom prst="rect">
                  <a:avLst/>
                </a:prstGeom>
                <a:blipFill>
                  <a:blip r:embed="rId8"/>
                  <a:stretch>
                    <a:fillRect l="-1935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TextovéPole 73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3865487" y="3012320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23" name="TextovéPole 122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65487" y="3012320"/>
                  <a:ext cx="187089" cy="261225"/>
                </a:xfrm>
                <a:prstGeom prst="rect">
                  <a:avLst/>
                </a:prstGeom>
                <a:blipFill>
                  <a:blip r:embed="rId9"/>
                  <a:stretch>
                    <a:fillRect l="-6452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5" name="Přímá spojnice 74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2920544" y="2577161"/>
              <a:ext cx="6409" cy="1188000"/>
            </a:xfrm>
            <a:prstGeom prst="line">
              <a:avLst/>
            </a:prstGeom>
            <a:ln w="63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Přímá spojnice 75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3972884" y="3211433"/>
              <a:ext cx="0" cy="52730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Přímá spojnice 76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2931160" y="3213120"/>
              <a:ext cx="2435713" cy="0"/>
            </a:xfrm>
            <a:prstGeom prst="line">
              <a:avLst/>
            </a:prstGeom>
            <a:ln w="635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Přímá spojnice 77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3453791" y="2584656"/>
              <a:ext cx="516505" cy="1154079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Přímá spojnice 91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3492000" y="2768412"/>
              <a:ext cx="936165" cy="921979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Přímá spojnice 92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3983187" y="2723129"/>
              <a:ext cx="1008112" cy="1008112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ovéPole 93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2771800" y="2340604"/>
              <a:ext cx="3033592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At-the-money delta-neutral protective put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95" name="TextovéPole 94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3857338" y="2594353"/>
              <a:ext cx="882302" cy="2215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cs-CZ" sz="105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1 </a:t>
              </a:r>
              <a:r>
                <a:rPr lang="en-GB" sz="105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stock</a:t>
              </a:r>
              <a:endParaRPr lang="en-GB" sz="105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6" name="TextovéPole 95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/>
                <p:nvPr/>
              </p:nvSpPr>
              <p:spPr>
                <a:xfrm>
                  <a:off x="4110957" y="3738736"/>
                  <a:ext cx="1396859" cy="2215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lvl="2" algn="ctr">
                    <a:lnSpc>
                      <a:spcPct val="80000"/>
                    </a:lnSpc>
                    <a:buClr>
                      <a:srgbClr val="7030A0"/>
                    </a:buClr>
                    <a:buSzPct val="80000"/>
                  </a:pPr>
                  <a:r>
                    <a:rPr lang="cs-CZ" sz="105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(1/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cs-CZ" sz="105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</m:ctrlPr>
                        </m:sSubPr>
                        <m:e>
                          <m:r>
                            <a:rPr lang="cs-CZ" sz="105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∆</m:t>
                          </m:r>
                        </m:e>
                        <m:sub>
                          <m:r>
                            <a:rPr lang="cs-CZ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𝑃</m:t>
                          </m:r>
                        </m:sub>
                      </m:sSub>
                      <m:r>
                        <a:rPr lang="cs-CZ" sz="105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 2" panose="05020102010507070707" pitchFamily="18" charset="2"/>
                        </a:rPr>
                        <m:t>)</m:t>
                      </m:r>
                    </m:oMath>
                  </a14:m>
                  <a:r>
                    <a:rPr lang="cs-CZ" sz="105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 </a:t>
                  </a:r>
                  <a:r>
                    <a:rPr lang="en-GB" sz="105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long put</a:t>
                  </a:r>
                  <a:r>
                    <a:rPr lang="cs-CZ" sz="1050" dirty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s</a:t>
                  </a:r>
                  <a:endParaRPr lang="en-GB" sz="105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96" name="TextovéPole 95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10957" y="3738736"/>
                  <a:ext cx="1396859" cy="221599"/>
                </a:xfrm>
                <a:prstGeom prst="rect">
                  <a:avLst/>
                </a:prstGeom>
                <a:blipFill>
                  <a:blip r:embed="rId12"/>
                  <a:stretch>
                    <a:fillRect t="-13889" b="-1666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7" name="Přímá spojnice 96"/>
            <p:cNvCxnSpPr/>
            <p:nvPr/>
          </p:nvCxnSpPr>
          <p:spPr>
            <a:xfrm>
              <a:off x="3970032" y="3731241"/>
              <a:ext cx="1054216" cy="0"/>
            </a:xfrm>
            <a:prstGeom prst="line">
              <a:avLst/>
            </a:prstGeom>
            <a:ln w="19050" cmpd="sng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Přímá spojnice 97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3259512" y="3032585"/>
              <a:ext cx="721056" cy="698781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ovéPole 98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4579620" y="3024965"/>
              <a:ext cx="1805032" cy="2215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5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delta-neutral protective put</a:t>
              </a:r>
              <a:endParaRPr lang="en-GB" sz="105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313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Trading strategies with options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11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220088" cy="648072"/>
          </a:xfrm>
        </p:spPr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Synthetic protective put</a:t>
            </a:r>
            <a:r>
              <a:rPr lang="cs-CZ" dirty="0" smtClean="0">
                <a:solidFill>
                  <a:srgbClr val="000000"/>
                </a:solidFill>
              </a:rPr>
              <a:t> (1)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54419"/>
            <a:ext cx="226784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9" name="TextovéPole 78"/>
          <p:cNvSpPr txBox="1"/>
          <p:nvPr/>
        </p:nvSpPr>
        <p:spPr>
          <a:xfrm>
            <a:off x="856316" y="3808213"/>
            <a:ext cx="371568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Properties of the hedge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2" name="TextovéPole 91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1123300" y="1283750"/>
            <a:ext cx="78767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strategy maintains such a ratio between the equity portfolio whose protection is required and the risk-free asset (most often government bonds) that the delta of the co</a:t>
            </a:r>
            <a:r>
              <a:rPr lang="cs-CZ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mposed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portfolio is equal to the delta of protective put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ovéPole 56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2339752" y="2636912"/>
                <a:ext cx="1944216" cy="50206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76213" indent="-176213">
                  <a:buClr>
                    <a:srgbClr val="7030A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  <m:d>
                        <m:d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</m:d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=1−</m:t>
                      </m:r>
                      <m:sSub>
                        <m:sSub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7" name="TextovéPole 56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2636912"/>
                <a:ext cx="1944216" cy="502061"/>
              </a:xfrm>
              <a:prstGeom prst="rect">
                <a:avLst/>
              </a:prstGeom>
              <a:blipFill>
                <a:blip r:embed="rId7"/>
                <a:stretch>
                  <a:fillRect b="-243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ovéPole 62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1164572" y="4137032"/>
            <a:ext cx="797942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Value of the stock increases ⇨ delta of the put declines ⇨ bonds are sold and shares are bought (in the limiting case the portfolio consists only of s</a:t>
            </a:r>
            <a:r>
              <a:rPr lang="cs-CZ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hares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4" name="TextovéPole 63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4076" y="2386355"/>
            <a:ext cx="7379353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Delta of protective put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5" name="TextovéPole 64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7879" y="3098940"/>
            <a:ext cx="305412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Delta of com</a:t>
            </a:r>
            <a:r>
              <a:rPr lang="cs-CZ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posed </a:t>
            </a: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portfolio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ovéPole 58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2339752" y="3351492"/>
                <a:ext cx="3024336" cy="50206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76213" indent="-176213">
                  <a:buClr>
                    <a:srgbClr val="7030A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</m:e>
                                <m:sub>
                                  <m: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</m:sSub>
                            </m:e>
                          </m:d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  <m: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cs-CZ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=1−</m:t>
                      </m:r>
                      <m:sSub>
                        <m:sSub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9" name="TextovéPole 58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3351492"/>
                <a:ext cx="3024336" cy="502061"/>
              </a:xfrm>
              <a:prstGeom prst="rect">
                <a:avLst/>
              </a:prstGeom>
              <a:blipFill>
                <a:blip r:embed="rId8"/>
                <a:stretch>
                  <a:fillRect b="-243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ovéPole 59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1160586" y="4683116"/>
            <a:ext cx="798341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Value of the stock declines ⇨ delta of the put increases ⇨ bonds are bought and shares are sold (in the limiting case, the portfolio consists only of bonds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6" name="TextovéPole 65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1160586" y="5236695"/>
            <a:ext cx="798341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strategy may lead to higher stock market volatility (falling stock market triggers orders to sell shares)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677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Trading strategies with options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12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220088" cy="648072"/>
          </a:xfrm>
        </p:spPr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Synthetic protective put</a:t>
            </a:r>
            <a:r>
              <a:rPr lang="cs-CZ" dirty="0" smtClean="0">
                <a:solidFill>
                  <a:srgbClr val="000000"/>
                </a:solidFill>
              </a:rPr>
              <a:t> (2)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54419"/>
            <a:ext cx="226784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Example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9" name="TextovéPole 78"/>
          <p:cNvSpPr txBox="1"/>
          <p:nvPr/>
        </p:nvSpPr>
        <p:spPr>
          <a:xfrm>
            <a:off x="856316" y="2050041"/>
            <a:ext cx="155544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Actions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2" name="TextovéPole 91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1123300" y="1283750"/>
            <a:ext cx="27286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Initial information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3" name="TextovéPole 62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1164572" y="2368423"/>
            <a:ext cx="779942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Formation of synthetic protective put: selling 32% of the original stock portfolio and investing the proceeds into Treasury bonds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0" name="TextovéPole 59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1160586" y="2912896"/>
            <a:ext cx="765941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Value of the original stock portfolio declines to 88 mil USD and calculated delta of put option declines to −0.37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6" name="TextovéPole 65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1160586" y="3955541"/>
            <a:ext cx="798341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Value of the original stock portfolio increases to 92 mil USD and calculated delta of put option increases to −0.28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45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604432" y="1567624"/>
                <a:ext cx="6819216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buClr>
                    <a:srgbClr val="7030A0"/>
                  </a:buClr>
                  <a:buSzPct val="100000"/>
                </a:pPr>
                <a:r>
                  <a:rPr lang="en-GB" sz="1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value of a stock portfolio = 90 mil USD</a:t>
                </a:r>
              </a:p>
              <a:p>
                <a:pPr>
                  <a:buClr>
                    <a:srgbClr val="7030A0"/>
                  </a:buClr>
                  <a:buSzPct val="100000"/>
                </a:pPr>
                <a:r>
                  <a:rPr lang="en-GB" sz="1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delta of an appropriate put =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1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0.32</a:t>
                </a:r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6" name="TextovéPole 45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4432" y="1567624"/>
                <a:ext cx="6819216" cy="584775"/>
              </a:xfrm>
              <a:prstGeom prst="rect">
                <a:avLst/>
              </a:prstGeom>
              <a:blipFill>
                <a:blip r:embed="rId7"/>
                <a:stretch>
                  <a:fillRect l="-447" t="-4167" b="-1145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ovéPole 60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619672" y="3458980"/>
                <a:ext cx="7416824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buClr>
                    <a:srgbClr val="7030A0"/>
                  </a:buClr>
                  <a:buSzPct val="100000"/>
                </a:pPr>
                <a:r>
                  <a:rPr lang="en-GB" sz="1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sale of additional 5%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(=0.37−0.32)</m:t>
                    </m:r>
                  </m:oMath>
                </a14:m>
                <a:r>
                  <a:rPr lang="en-GB" sz="1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of stock and using proceeds for buying bonds</a:t>
                </a:r>
              </a:p>
              <a:p>
                <a:pPr>
                  <a:buClr>
                    <a:srgbClr val="7030A0"/>
                  </a:buClr>
                  <a:buSzPct val="100000"/>
                </a:pPr>
                <a:r>
                  <a:rPr lang="en-GB" sz="1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composition of combined portfolio = 56.7 in stock and 33.3 in bonds</a:t>
                </a:r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1" name="TextovéPole 60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3458980"/>
                <a:ext cx="7416824" cy="584775"/>
              </a:xfrm>
              <a:prstGeom prst="rect">
                <a:avLst/>
              </a:prstGeom>
              <a:blipFill>
                <a:blip r:embed="rId8"/>
                <a:stretch>
                  <a:fillRect l="-493" t="-4167" b="-1145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ovéPole 66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619672" y="4506178"/>
                <a:ext cx="5832648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buClr>
                    <a:srgbClr val="7030A0"/>
                  </a:buClr>
                  <a:buSzPct val="100000"/>
                </a:pPr>
                <a:r>
                  <a:rPr lang="en-GB" sz="1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repurchase of 6%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(=0.32−0.28)</m:t>
                    </m:r>
                  </m:oMath>
                </a14:m>
                <a:r>
                  <a:rPr lang="en-GB" sz="1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of the original stock portfolio</a:t>
                </a:r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7" name="TextovéPole 66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506178"/>
                <a:ext cx="5832648" cy="338554"/>
              </a:xfrm>
              <a:prstGeom prst="rect">
                <a:avLst/>
              </a:prstGeom>
              <a:blipFill>
                <a:blip r:embed="rId9"/>
                <a:stretch>
                  <a:fillRect l="-628" t="-7143" b="-1964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ovéPole 68"/>
          <p:cNvSpPr txBox="1"/>
          <p:nvPr/>
        </p:nvSpPr>
        <p:spPr>
          <a:xfrm>
            <a:off x="893980" y="4751812"/>
            <a:ext cx="576625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Reasons for using synthetic put strategy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0" name="TextovéPole 69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1202236" y="5085184"/>
            <a:ext cx="783426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Option markets may not have enough liquidity to absorb large trades needed for portfolio insurance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1" name="TextovéPole 70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1210108" y="5633009"/>
            <a:ext cx="793389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Options suitable for portfolio insurance may not exist in the option market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05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Trading strategies with options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13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2987840" cy="648072"/>
          </a:xfrm>
        </p:spPr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Covered call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37295"/>
            <a:ext cx="226784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1187624" y="3717032"/>
            <a:ext cx="23875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Initial information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9" name="TextovéPole 58"/>
          <p:cNvSpPr txBox="1"/>
          <p:nvPr/>
        </p:nvSpPr>
        <p:spPr>
          <a:xfrm>
            <a:off x="1187623" y="1258224"/>
            <a:ext cx="777637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Covered call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consists of long position in the underlying security coupled with short call option written on the security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0" name="TextovéPole 69"/>
          <p:cNvSpPr txBox="1"/>
          <p:nvPr/>
        </p:nvSpPr>
        <p:spPr>
          <a:xfrm>
            <a:off x="864000" y="3393346"/>
            <a:ext cx="155802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Example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ovéPole 70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514076" y="4797152"/>
                <a:ext cx="744992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80000" indent="-18000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GB" sz="1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Income </a:t>
                </a:r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from depositing the </a:t>
                </a:r>
                <a:r>
                  <a:rPr lang="en-GB" sz="1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premium into </a:t>
                </a:r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 account</a:t>
                </a:r>
                <a14:m>
                  <m:oMath xmlns:m="http://schemas.openxmlformats.org/officeDocument/2006/math">
                    <m:r>
                      <a:rPr lang="en-GB" sz="1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12×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1+0.1×</m:t>
                        </m:r>
                        <m:f>
                          <m:fPr>
                            <m:type m:val="lin"/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91</m:t>
                            </m:r>
                          </m:num>
                          <m:den>
                            <m:r>
                              <a:rPr lang="en-GB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365</m:t>
                            </m:r>
                          </m:den>
                        </m:f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=12.3</m:t>
                    </m:r>
                  </m:oMath>
                </a14:m>
                <a:r>
                  <a:rPr lang="en-GB" sz="1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¢ </a:t>
                </a:r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1" name="TextovéPole 70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4076" y="4797152"/>
                <a:ext cx="7449924" cy="307777"/>
              </a:xfrm>
              <a:prstGeom prst="rect">
                <a:avLst/>
              </a:prstGeom>
              <a:blipFill>
                <a:blip r:embed="rId7"/>
                <a:stretch>
                  <a:fillRect l="-82" t="-94000" b="-158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0" name="Skupina 59"/>
          <p:cNvGrpSpPr/>
          <p:nvPr/>
        </p:nvGrpSpPr>
        <p:grpSpPr>
          <a:xfrm>
            <a:off x="975414" y="1957249"/>
            <a:ext cx="3579100" cy="1424557"/>
            <a:chOff x="2919805" y="2340604"/>
            <a:chExt cx="3579100" cy="142455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ovéPole 61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/>
                <p:nvPr/>
              </p:nvSpPr>
              <p:spPr>
                <a:xfrm>
                  <a:off x="5148064" y="3155588"/>
                  <a:ext cx="188095" cy="26205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22" name="TextovéPole 121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48064" y="3155588"/>
                  <a:ext cx="188095" cy="262059"/>
                </a:xfrm>
                <a:prstGeom prst="rect">
                  <a:avLst/>
                </a:prstGeom>
                <a:blipFill>
                  <a:blip r:embed="rId8"/>
                  <a:stretch>
                    <a:fillRect l="-1935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ovéPole 63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3843002" y="3012320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64" name="TextovéPole 63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43002" y="3012320"/>
                  <a:ext cx="187089" cy="261225"/>
                </a:xfrm>
                <a:prstGeom prst="rect">
                  <a:avLst/>
                </a:prstGeom>
                <a:blipFill>
                  <a:blip r:embed="rId9"/>
                  <a:stretch>
                    <a:fillRect l="-6452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5" name="Přímá spojnice 64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2920544" y="2577161"/>
              <a:ext cx="6409" cy="1188000"/>
            </a:xfrm>
            <a:prstGeom prst="line">
              <a:avLst/>
            </a:prstGeom>
            <a:ln w="63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Přímá spojnice 65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3972884" y="2921221"/>
              <a:ext cx="0" cy="258839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Přímá spojnice 66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2931160" y="3213120"/>
              <a:ext cx="2435713" cy="0"/>
            </a:xfrm>
            <a:prstGeom prst="line">
              <a:avLst/>
            </a:prstGeom>
            <a:ln w="635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Přímá spojnice 68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rot="2700000">
              <a:off x="3837269" y="3265405"/>
              <a:ext cx="981818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Přímá spojnice 72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3492001" y="2577161"/>
              <a:ext cx="1130358" cy="111323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Přímá spojnice 78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3284883" y="2941207"/>
              <a:ext cx="702094" cy="702093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ovéPole 79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2941704" y="2340604"/>
              <a:ext cx="2249629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At-the-money covered call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81" name="TextovéPole 80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3595654" y="3458788"/>
              <a:ext cx="797007" cy="2215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5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stock</a:t>
              </a:r>
              <a:endParaRPr lang="en-GB" sz="105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82" name="TextovéPole 81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3060007" y="2739730"/>
              <a:ext cx="808060" cy="2215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5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short call</a:t>
              </a:r>
              <a:endParaRPr lang="en-GB" sz="105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cxnSp>
          <p:nvCxnSpPr>
            <p:cNvPr id="83" name="Přímá spojnice 82"/>
            <p:cNvCxnSpPr/>
            <p:nvPr/>
          </p:nvCxnSpPr>
          <p:spPr>
            <a:xfrm>
              <a:off x="2919805" y="2927848"/>
              <a:ext cx="1054216" cy="0"/>
            </a:xfrm>
            <a:prstGeom prst="line">
              <a:avLst/>
            </a:prstGeom>
            <a:ln w="19050" cmpd="sng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Přímá spojnice 83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3972884" y="2927848"/>
              <a:ext cx="1751507" cy="0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ovéPole 84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4408337" y="2716223"/>
              <a:ext cx="2090568" cy="2215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5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covered call (synthetic short put)</a:t>
              </a:r>
              <a:endParaRPr lang="en-GB" sz="105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  <p:sp>
        <p:nvSpPr>
          <p:cNvPr id="86" name="TextovéPole 85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4435604" y="1912279"/>
            <a:ext cx="4605802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Limited protection, thanks to obtained premium, against falling price of the underlying in exchange of giving up the gain when the  price of the underlying rises</a:t>
            </a:r>
          </a:p>
        </p:txBody>
      </p:sp>
      <p:sp>
        <p:nvSpPr>
          <p:cNvPr id="87" name="TextovéPole 86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4435604" y="2781887"/>
            <a:ext cx="4456876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complete P/L profile must take into account the carry of the trade (interest on deposited, received dividends etc.)</a:t>
            </a:r>
          </a:p>
        </p:txBody>
      </p:sp>
      <p:sp>
        <p:nvSpPr>
          <p:cNvPr id="88" name="TextovéPole 87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604432" y="4005064"/>
            <a:ext cx="728804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7030A0"/>
              </a:buClr>
              <a:buSzPct val="100000"/>
            </a:pP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current stock price = 115¢, dividend yield = 6%, riskless rate of interest = 10%, </a:t>
            </a:r>
            <a:r>
              <a:rPr lang="cs-CZ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call </a:t>
            </a: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option’s premium = 1</a:t>
            </a:r>
            <a:r>
              <a:rPr lang="cs-CZ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¢, time to expiry = 91 days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9" name="TextovéPole 88"/>
          <p:cNvSpPr txBox="1"/>
          <p:nvPr/>
        </p:nvSpPr>
        <p:spPr>
          <a:xfrm>
            <a:off x="1200118" y="4509120"/>
            <a:ext cx="33668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Revenue from covered call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ovéPole 89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517684" y="5035661"/>
                <a:ext cx="712231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80000" indent="-18000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Income from depositing the </a:t>
                </a:r>
                <a:r>
                  <a:rPr lang="cs-CZ" sz="1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dividend </a:t>
                </a:r>
                <a:r>
                  <a:rPr lang="en-GB" sz="1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into </a:t>
                </a:r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 account</a:t>
                </a:r>
                <a14:m>
                  <m:oMath xmlns:m="http://schemas.openxmlformats.org/officeDocument/2006/math">
                    <m:r>
                      <a:rPr lang="en-GB" sz="1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=115×0.6×</m:t>
                    </m:r>
                    <m:f>
                      <m:fPr>
                        <m:type m:val="lin"/>
                        <m:ctrl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91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365</m:t>
                        </m:r>
                      </m:den>
                    </m:f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=1.72</m:t>
                    </m:r>
                  </m:oMath>
                </a14:m>
                <a:r>
                  <a:rPr lang="en-GB" sz="1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¢</a:t>
                </a:r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0" name="TextovéPole 89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7684" y="5035661"/>
                <a:ext cx="7122316" cy="307777"/>
              </a:xfrm>
              <a:prstGeom prst="rect">
                <a:avLst/>
              </a:prstGeom>
              <a:blipFill>
                <a:blip r:embed="rId10"/>
                <a:stretch>
                  <a:fillRect l="-171" t="-92157" b="-15294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ovéPole 90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522236" y="5274170"/>
                <a:ext cx="3265787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80000" indent="-18000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GB" sz="1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Net </a:t>
                </a:r>
                <a:r>
                  <a:rPr lang="cs-CZ" sz="1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revenue</a:t>
                </a:r>
                <a14:m>
                  <m:oMath xmlns:m="http://schemas.openxmlformats.org/officeDocument/2006/math">
                    <m:r>
                      <a:rPr lang="en-GB" sz="1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  <m:r>
                      <a:rPr lang="cs-CZ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2.3+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1.72=</m:t>
                    </m:r>
                    <m:r>
                      <a:rPr lang="cs-CZ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14.02</m:t>
                    </m:r>
                  </m:oMath>
                </a14:m>
                <a:r>
                  <a:rPr lang="en-GB" sz="1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¢</a:t>
                </a:r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1" name="TextovéPole 90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2236" y="5274170"/>
                <a:ext cx="3265787" cy="307777"/>
              </a:xfrm>
              <a:prstGeom prst="rect">
                <a:avLst/>
              </a:prstGeom>
              <a:blipFill>
                <a:blip r:embed="rId11"/>
                <a:stretch>
                  <a:fillRect l="-374" t="-5882" b="-176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ovéPole 60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25179" y="5509015"/>
            <a:ext cx="743882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share price must fall by more than 14.02 to make the covered call strategy unprofitable</a:t>
            </a:r>
            <a:endParaRPr lang="en-GB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432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2000" y="2160000"/>
            <a:ext cx="5976000" cy="1800000"/>
          </a:xfrm>
        </p:spPr>
        <p:txBody>
          <a:bodyPr/>
          <a:lstStyle/>
          <a:p>
            <a:pPr marL="182880" indent="0" algn="l">
              <a:buNone/>
            </a:pPr>
            <a:r>
              <a:rPr lang="en-GB" dirty="0">
                <a:solidFill>
                  <a:srgbClr val="7030A0"/>
                </a:solidFill>
              </a:rPr>
              <a:t>See you </a:t>
            </a:r>
            <a:br>
              <a:rPr lang="en-GB" dirty="0">
                <a:solidFill>
                  <a:srgbClr val="7030A0"/>
                </a:solidFill>
              </a:rPr>
            </a:br>
            <a:r>
              <a:rPr lang="en-GB" dirty="0">
                <a:solidFill>
                  <a:srgbClr val="7030A0"/>
                </a:solidFill>
              </a:rPr>
              <a:t>in the next lecture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>
          <a:xfrm>
            <a:off x="180000" y="288000"/>
            <a:ext cx="3600000" cy="360000"/>
          </a:xfrm>
        </p:spPr>
        <p:txBody>
          <a:bodyPr>
            <a:noAutofit/>
          </a:bodyPr>
          <a:lstStyle/>
          <a:p>
            <a:pPr marL="361950" indent="-361950" algn="l">
              <a:spcBef>
                <a:spcPts val="0"/>
              </a:spcBef>
              <a:spcAft>
                <a:spcPts val="0"/>
              </a:spcAft>
            </a:pPr>
            <a:r>
              <a:rPr lang="en-GB" sz="1600" cap="small" dirty="0">
                <a:latin typeface="Algerian" panose="04020705040A02060702" pitchFamily="82" charset="0"/>
                <a:ea typeface="Tahoma" panose="020B0604030504040204" pitchFamily="34" charset="0"/>
                <a:cs typeface="Tahoma" panose="020B0604030504040204" pitchFamily="34" charset="0"/>
              </a:rPr>
              <a:t>©</a:t>
            </a:r>
            <a:r>
              <a:rPr lang="en-GB" sz="1800" cap="small" dirty="0">
                <a:latin typeface="Algerian" panose="04020705040A02060702" pitchFamily="82" charset="0"/>
                <a:ea typeface="Tahoma" panose="020B0604030504040204" pitchFamily="34" charset="0"/>
                <a:cs typeface="Tahoma" panose="020B0604030504040204" pitchFamily="34" charset="0"/>
              </a:rPr>
              <a:t> O.D. Lecturing Legacy</a:t>
            </a:r>
          </a:p>
        </p:txBody>
      </p:sp>
      <p:sp>
        <p:nvSpPr>
          <p:cNvPr id="9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 smtClean="0"/>
              <a:t>14</a:t>
            </a:r>
            <a:endParaRPr lang="cs-CZ" dirty="0"/>
          </a:p>
        </p:txBody>
      </p:sp>
      <p:sp>
        <p:nvSpPr>
          <p:cNvPr id="10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Trading strategies with options</a:t>
            </a:r>
          </a:p>
        </p:txBody>
      </p:sp>
    </p:spTree>
    <p:extLst>
      <p:ext uri="{BB962C8B-B14F-4D97-AF65-F5344CB8AC3E}">
        <p14:creationId xmlns:p14="http://schemas.microsoft.com/office/powerpoint/2010/main" val="105823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 smtClean="0"/>
              <a:t>Trading strategies with options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2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2267760" cy="648072"/>
          </a:xfrm>
        </p:spPr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Overview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37295"/>
            <a:ext cx="497671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Trading advantages of options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864000" y="3701664"/>
            <a:ext cx="478812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Classification o</a:t>
            </a:r>
            <a:r>
              <a:rPr lang="cs-CZ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trading strategies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5" name="TextovéPole 84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1187624" y="1268760"/>
            <a:ext cx="78123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Asymmetric payoff ⇨ unlimited upside potential and downside protection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7" name="TextovéPole 106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32296" y="1549108"/>
            <a:ext cx="700014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 premium of deep-in-the money options increases one-for-one with the price of the underlying security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6" name="TextovéPole 45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47664" y="2053164"/>
            <a:ext cx="727233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 premium of deep-out-of-the money is very insensitive to price movements of the underlying security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9" name="TextovéPole 58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1187624" y="2558464"/>
            <a:ext cx="781237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High degree of leverage ⇨ a profit from options is accessible at a low initial investment, equal to the payment of an option premium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0" name="TextovéPole 59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1187624" y="3127341"/>
            <a:ext cx="781237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Dependence of the option premium on the volatility of the underlying price ⇨ special trading strategies based on volatility 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1" name="TextovéPole 60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1187624" y="4052412"/>
            <a:ext cx="266429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Speculative trades 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2" name="TextovéPole 61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1187624" y="4343296"/>
            <a:ext cx="266429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Arbitrage trades 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3" name="TextovéPole 62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1187624" y="4630084"/>
            <a:ext cx="16561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Hedging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4" name="TextovéPole 63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1187624" y="4916508"/>
            <a:ext cx="770485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Many trading strategies with futures contracts can be implemented with option contracts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17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Trading strategies with options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3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1" y="144000"/>
            <a:ext cx="4428000" cy="648072"/>
          </a:xfrm>
        </p:spPr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Open position trading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37295"/>
            <a:ext cx="226784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1188000" y="1256639"/>
            <a:ext cx="690476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strategy back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a view on the direction of 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price change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0" name="TextovéPole 35">
            <a:extLst>
              <a:ext uri="{FF2B5EF4-FFF2-40B4-BE49-F238E27FC236}">
                <a16:creationId xmlns:a16="http://schemas.microsoft.com/office/drawing/2014/main" id="{BD37FAE9-2032-4298-ABE1-2A0D1AA19E90}"/>
              </a:ext>
            </a:extLst>
          </p:cNvPr>
          <p:cNvSpPr txBox="1"/>
          <p:nvPr/>
        </p:nvSpPr>
        <p:spPr>
          <a:xfrm>
            <a:off x="1186116" y="3416766"/>
            <a:ext cx="241904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Initial information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2" name="TextovéPole 61">
            <a:extLst>
              <a:ext uri="{FF2B5EF4-FFF2-40B4-BE49-F238E27FC236}">
                <a16:creationId xmlns:a16="http://schemas.microsoft.com/office/drawing/2014/main" id="{7AED3F95-42B5-4E30-86C6-EE8FE25EA982}"/>
              </a:ext>
            </a:extLst>
          </p:cNvPr>
          <p:cNvSpPr txBox="1"/>
          <p:nvPr/>
        </p:nvSpPr>
        <p:spPr>
          <a:xfrm>
            <a:off x="875648" y="3097159"/>
            <a:ext cx="240020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Example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5" name="TextovéPole 84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187624" y="5209657"/>
            <a:ext cx="122413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Gain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3" name="TextovéPole 112">
            <a:extLst>
              <a:ext uri="{FF2B5EF4-FFF2-40B4-BE49-F238E27FC236}">
                <a16:creationId xmlns:a16="http://schemas.microsoft.com/office/drawing/2014/main" id="{C2213C79-ADE1-4C63-AEE6-BED897325BFB}"/>
              </a:ext>
            </a:extLst>
          </p:cNvPr>
          <p:cNvSpPr txBox="1"/>
          <p:nvPr/>
        </p:nvSpPr>
        <p:spPr>
          <a:xfrm>
            <a:off x="1195308" y="1543543"/>
            <a:ext cx="769717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Speculator buys options whose premiums are expected to rise and sells options whose premiums are expected to fall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9" name="TextovéPole 35">
            <a:extLst>
              <a:ext uri="{FF2B5EF4-FFF2-40B4-BE49-F238E27FC236}">
                <a16:creationId xmlns:a16="http://schemas.microsoft.com/office/drawing/2014/main" id="{BD37FAE9-2032-4298-ABE1-2A0D1AA19E90}"/>
              </a:ext>
            </a:extLst>
          </p:cNvPr>
          <p:cNvSpPr txBox="1"/>
          <p:nvPr/>
        </p:nvSpPr>
        <p:spPr>
          <a:xfrm>
            <a:off x="1187624" y="4429617"/>
            <a:ext cx="36724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New information (10 days later)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1" name="TextovéPole 60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32296" y="2098323"/>
            <a:ext cx="736749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Profit = change in option premium × number of option contracts × number of assets in one contract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3" name="TextovéPole 62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3131" y="2599437"/>
            <a:ext cx="736749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Maximum loss = initial option premium × number of option contracts × number of assets in one contract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6" name="TextovéPole 45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24612" y="4704106"/>
            <a:ext cx="74393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New share price = 125¢ (share price has risen by 8.7% but the option is still out of the money), new option premium = 5¢ (consequence of higher time value)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4" name="TextovéPole 63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6928" y="3688499"/>
            <a:ext cx="744707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Current share price = 115¢, current June 135 call = 1¢ (the option is out of the money), number of contracts = 10, number of shares in one contract = 1000 (share price is expected to rise, so the trader opens long position)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5" name="TextovéPole 64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4076" y="5505576"/>
            <a:ext cx="521816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Revenue – initial costs = (5¢</a:t>
            </a:r>
            <a:r>
              <a:rPr lang="cs-CZ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‒</a:t>
            </a:r>
            <a:r>
              <a:rPr lang="cs-CZ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1¢) × 10 × 1000 = 400$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6" name="TextovéPole 65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05636" y="5769732"/>
            <a:ext cx="522660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Annualised rate of return = 400</a:t>
            </a:r>
            <a:r>
              <a:rPr lang="cs-CZ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cs-CZ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(365/10) = 14.600%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896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Trading strategies with options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en-GB" smtClean="0"/>
              <a:pPr algn="r"/>
              <a:t>4</a:t>
            </a:fld>
            <a:endParaRPr lang="en-GB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1" y="144000"/>
            <a:ext cx="3707920" cy="648072"/>
          </a:xfrm>
        </p:spPr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Spread trading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37295"/>
            <a:ext cx="226784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0" name="TextovéPole 35">
            <a:extLst>
              <a:ext uri="{FF2B5EF4-FFF2-40B4-BE49-F238E27FC236}">
                <a16:creationId xmlns:a16="http://schemas.microsoft.com/office/drawing/2014/main" id="{BD37FAE9-2032-4298-ABE1-2A0D1AA19E90}"/>
              </a:ext>
            </a:extLst>
          </p:cNvPr>
          <p:cNvSpPr txBox="1"/>
          <p:nvPr/>
        </p:nvSpPr>
        <p:spPr>
          <a:xfrm>
            <a:off x="1186116" y="3205481"/>
            <a:ext cx="26658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Current premiums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2" name="TextovéPole 61">
            <a:extLst>
              <a:ext uri="{FF2B5EF4-FFF2-40B4-BE49-F238E27FC236}">
                <a16:creationId xmlns:a16="http://schemas.microsoft.com/office/drawing/2014/main" id="{7AED3F95-42B5-4E30-86C6-EE8FE25EA982}"/>
              </a:ext>
            </a:extLst>
          </p:cNvPr>
          <p:cNvSpPr txBox="1"/>
          <p:nvPr/>
        </p:nvSpPr>
        <p:spPr>
          <a:xfrm>
            <a:off x="875648" y="2342897"/>
            <a:ext cx="240020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Example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9" name="TextovéPole 35">
            <a:extLst>
              <a:ext uri="{FF2B5EF4-FFF2-40B4-BE49-F238E27FC236}">
                <a16:creationId xmlns:a16="http://schemas.microsoft.com/office/drawing/2014/main" id="{BD37FAE9-2032-4298-ABE1-2A0D1AA19E90}"/>
              </a:ext>
            </a:extLst>
          </p:cNvPr>
          <p:cNvSpPr txBox="1"/>
          <p:nvPr/>
        </p:nvSpPr>
        <p:spPr>
          <a:xfrm>
            <a:off x="1187624" y="2663950"/>
            <a:ext cx="777637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Speculator believes that the horizontal call spread composed of an earlier-maturing and later-maturing call options will widen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6" name="TextovéPole 45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24612" y="3477214"/>
            <a:ext cx="30473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September 3700 </a:t>
            </a:r>
            <a:r>
              <a:rPr lang="cs-CZ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call</a:t>
            </a: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= 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60</a:t>
            </a: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¢</a:t>
            </a:r>
          </a:p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June 3700 </a:t>
            </a:r>
            <a:r>
              <a:rPr lang="cs-CZ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call</a:t>
            </a: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= 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25</a:t>
            </a: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¢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4" name="TextovéPole 63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4407784" y="3590964"/>
            <a:ext cx="151216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7030A0"/>
              </a:buClr>
              <a:buSzPct val="100000"/>
            </a:pP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spread = 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35</a:t>
            </a: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¢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Pravá složená závorka 5"/>
          <p:cNvSpPr/>
          <p:nvPr/>
        </p:nvSpPr>
        <p:spPr>
          <a:xfrm>
            <a:off x="4210616" y="3620917"/>
            <a:ext cx="145360" cy="285685"/>
          </a:xfrm>
          <a:prstGeom prst="rightBrace">
            <a:avLst/>
          </a:prstGeom>
          <a:ln w="25400"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5" name="TextovéPole 35">
            <a:extLst>
              <a:ext uri="{FF2B5EF4-FFF2-40B4-BE49-F238E27FC236}">
                <a16:creationId xmlns:a16="http://schemas.microsoft.com/office/drawing/2014/main" id="{BD37FAE9-2032-4298-ABE1-2A0D1AA19E90}"/>
              </a:ext>
            </a:extLst>
          </p:cNvPr>
          <p:cNvSpPr txBox="1"/>
          <p:nvPr/>
        </p:nvSpPr>
        <p:spPr>
          <a:xfrm>
            <a:off x="1184772" y="3967589"/>
            <a:ext cx="266714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Expected premiums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6" name="TextovéPole 65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23268" y="4231827"/>
            <a:ext cx="30473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September 3700 </a:t>
            </a:r>
            <a:r>
              <a:rPr lang="cs-CZ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call</a:t>
            </a: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= 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90</a:t>
            </a: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¢</a:t>
            </a:r>
          </a:p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June 3700 </a:t>
            </a:r>
            <a:r>
              <a:rPr lang="cs-CZ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call</a:t>
            </a: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= 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15</a:t>
            </a: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¢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7" name="TextovéPole 66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4414124" y="4393492"/>
            <a:ext cx="151216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7030A0"/>
              </a:buClr>
              <a:buSzPct val="100000"/>
            </a:pP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spread = 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75</a:t>
            </a: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¢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8" name="Pravá složená závorka 67"/>
          <p:cNvSpPr/>
          <p:nvPr/>
        </p:nvSpPr>
        <p:spPr>
          <a:xfrm>
            <a:off x="4210616" y="4413194"/>
            <a:ext cx="144016" cy="285327"/>
          </a:xfrm>
          <a:prstGeom prst="rightBrace">
            <a:avLst/>
          </a:prstGeom>
          <a:ln w="25400"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0" name="TextovéPole 35">
            <a:extLst>
              <a:ext uri="{FF2B5EF4-FFF2-40B4-BE49-F238E27FC236}">
                <a16:creationId xmlns:a16="http://schemas.microsoft.com/office/drawing/2014/main" id="{BD37FAE9-2032-4298-ABE1-2A0D1AA19E90}"/>
              </a:ext>
            </a:extLst>
          </p:cNvPr>
          <p:cNvSpPr txBox="1"/>
          <p:nvPr/>
        </p:nvSpPr>
        <p:spPr>
          <a:xfrm>
            <a:off x="1186116" y="1261076"/>
            <a:ext cx="777788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strategy consists in simultaneous purchase and sale of two option contracts whose premiums seem to be temporarily mispriced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1" name="TextovéPole 35">
            <a:extLst>
              <a:ext uri="{FF2B5EF4-FFF2-40B4-BE49-F238E27FC236}">
                <a16:creationId xmlns:a16="http://schemas.microsoft.com/office/drawing/2014/main" id="{BD37FAE9-2032-4298-ABE1-2A0D1AA19E90}"/>
              </a:ext>
            </a:extLst>
          </p:cNvPr>
          <p:cNvSpPr txBox="1"/>
          <p:nvPr/>
        </p:nvSpPr>
        <p:spPr>
          <a:xfrm>
            <a:off x="1187624" y="1803930"/>
            <a:ext cx="734481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Speculator is long in a spread which is expected to widen and short in a spread which is expected to narrow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6" name="TextovéPole 35">
            <a:extLst>
              <a:ext uri="{FF2B5EF4-FFF2-40B4-BE49-F238E27FC236}">
                <a16:creationId xmlns:a16="http://schemas.microsoft.com/office/drawing/2014/main" id="{BD37FAE9-2032-4298-ABE1-2A0D1AA19E90}"/>
              </a:ext>
            </a:extLst>
          </p:cNvPr>
          <p:cNvSpPr txBox="1"/>
          <p:nvPr/>
        </p:nvSpPr>
        <p:spPr>
          <a:xfrm>
            <a:off x="1187624" y="4729697"/>
            <a:ext cx="19442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Expected gain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ovéPole 56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524612" y="4998581"/>
                <a:ext cx="6647788" cy="64318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80000" indent="-18000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GB" sz="1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Calculated from option price changes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en-GB" sz="16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Sep</m:t>
                            </m:r>
                          </m:sup>
                        </m:sSub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en-GB" sz="16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Sep</m:t>
                            </m:r>
                          </m:sup>
                        </m:sSubSup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en-GB" sz="16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Jun</m:t>
                            </m:r>
                          </m:sup>
                        </m:sSub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en-GB" sz="16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Jun</m:t>
                            </m:r>
                          </m:sup>
                        </m:sSubSup>
                      </m:e>
                    </m:d>
                  </m:oMath>
                </a14:m>
                <a:endParaRPr lang="en-GB" sz="16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3409950" indent="-179388">
                  <a:buClr>
                    <a:srgbClr val="7030A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  <m:r>
                        <m:rPr>
                          <m:nor/>
                        </m:rPr>
                        <a:rPr lang="en-GB" sz="16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(90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n-GB" sz="16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60) </m:t>
                      </m:r>
                      <m:r>
                        <m:rPr>
                          <m:nor/>
                        </m:rPr>
                        <a:rPr lang="en-GB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GB" sz="16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‒</m:t>
                      </m:r>
                      <m:r>
                        <m:rPr>
                          <m:nor/>
                        </m:rPr>
                        <a:rPr lang="en-GB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en-GB" sz="16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5 </m:t>
                      </m:r>
                      <m:r>
                        <m:rPr>
                          <m:nor/>
                        </m:rPr>
                        <a:rPr lang="en-GB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GB" sz="16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25)</m:t>
                      </m:r>
                      <m:r>
                        <m:rPr>
                          <m:nor/>
                        </m:rPr>
                        <a:rPr lang="en-GB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 40</m:t>
                      </m:r>
                      <m:r>
                        <m:rPr>
                          <m:nor/>
                        </m:rPr>
                        <a:rPr lang="en-GB" sz="16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¢</m:t>
                      </m:r>
                    </m:oMath>
                  </m:oMathPara>
                </a14:m>
                <a:endParaRPr lang="en-GB" sz="1600" b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7" name="TextovéPole 56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612" y="4998581"/>
                <a:ext cx="6647788" cy="643189"/>
              </a:xfrm>
              <a:prstGeom prst="rect">
                <a:avLst/>
              </a:prstGeom>
              <a:blipFill>
                <a:blip r:embed="rId7"/>
                <a:stretch>
                  <a:fillRect l="-367" b="-6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ovéPole 60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513131" y="5551765"/>
                <a:ext cx="6647788" cy="64318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80000" indent="-18000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GB" sz="1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Calculated </a:t>
                </a: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from </a:t>
                </a:r>
                <a:r>
                  <a:rPr lang="en-GB" sz="1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 change of spread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en-GB" sz="16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Sep</m:t>
                            </m:r>
                          </m:sup>
                        </m:sSub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en-GB" sz="16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Jun</m:t>
                            </m:r>
                          </m:sup>
                        </m:sSubSup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bSup>
                          <m:sSubSupPr>
                            <m:ctrlP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en-GB" sz="16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Sep</m:t>
                            </m:r>
                          </m:sup>
                        </m:sSub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en-GB" sz="16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Jun</m:t>
                            </m:r>
                          </m:sup>
                        </m:sSubSup>
                      </m:e>
                    </m:d>
                  </m:oMath>
                </a14:m>
                <a:endParaRPr lang="en-GB" sz="16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3409950">
                  <a:buClr>
                    <a:srgbClr val="7030A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GB" sz="16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(90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n-GB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15</m:t>
                      </m:r>
                      <m:r>
                        <m:rPr>
                          <m:nor/>
                        </m:rPr>
                        <a:rPr lang="en-GB" sz="16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n-GB" sz="16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GB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60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n-GB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25</m:t>
                      </m:r>
                      <m:r>
                        <m:rPr>
                          <m:nor/>
                        </m:rPr>
                        <a:rPr lang="en-GB" sz="16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16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40¢</m:t>
                      </m:r>
                    </m:oMath>
                  </m:oMathPara>
                </a14:m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1" name="TextovéPole 60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3131" y="5551765"/>
                <a:ext cx="6647788" cy="643189"/>
              </a:xfrm>
              <a:prstGeom prst="rect">
                <a:avLst/>
              </a:prstGeom>
              <a:blipFill>
                <a:blip r:embed="rId8"/>
                <a:stretch>
                  <a:fillRect l="-367" b="-6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861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Trading strategies with options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en-GB" smtClean="0"/>
              <a:pPr algn="r"/>
              <a:t>5</a:t>
            </a:fld>
            <a:endParaRPr lang="en-GB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1" y="144000"/>
            <a:ext cx="3707920" cy="648072"/>
          </a:xfrm>
        </p:spPr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Delta</a:t>
            </a:r>
            <a:r>
              <a:rPr lang="cs-CZ" dirty="0" smtClean="0">
                <a:solidFill>
                  <a:srgbClr val="000000"/>
                </a:solidFill>
              </a:rPr>
              <a:t>-</a:t>
            </a:r>
            <a:r>
              <a:rPr lang="en-GB" dirty="0" smtClean="0">
                <a:solidFill>
                  <a:srgbClr val="000000"/>
                </a:solidFill>
              </a:rPr>
              <a:t>neutral spread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37295"/>
            <a:ext cx="298792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0" name="TextovéPole 35">
            <a:extLst>
              <a:ext uri="{FF2B5EF4-FFF2-40B4-BE49-F238E27FC236}">
                <a16:creationId xmlns:a16="http://schemas.microsoft.com/office/drawing/2014/main" id="{BD37FAE9-2032-4298-ABE1-2A0D1AA19E90}"/>
              </a:ext>
            </a:extLst>
          </p:cNvPr>
          <p:cNvSpPr txBox="1"/>
          <p:nvPr/>
        </p:nvSpPr>
        <p:spPr>
          <a:xfrm>
            <a:off x="1186116" y="2875421"/>
            <a:ext cx="26658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Initial information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2" name="TextovéPole 61">
            <a:extLst>
              <a:ext uri="{FF2B5EF4-FFF2-40B4-BE49-F238E27FC236}">
                <a16:creationId xmlns:a16="http://schemas.microsoft.com/office/drawing/2014/main" id="{7AED3F95-42B5-4E30-86C6-EE8FE25EA982}"/>
              </a:ext>
            </a:extLst>
          </p:cNvPr>
          <p:cNvSpPr txBox="1"/>
          <p:nvPr/>
        </p:nvSpPr>
        <p:spPr>
          <a:xfrm>
            <a:off x="875648" y="2557409"/>
            <a:ext cx="175213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Example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ovéPole 73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619672" y="1556920"/>
                <a:ext cx="6552728" cy="5508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76213" indent="-176213">
                  <a:buClr>
                    <a:srgbClr val="7030A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  <m:d>
                        <m:d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=0⇨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4" name="TextovéPole 73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1556920"/>
                <a:ext cx="6552728" cy="55085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TextovéPole 35">
            <a:extLst>
              <a:ext uri="{FF2B5EF4-FFF2-40B4-BE49-F238E27FC236}">
                <a16:creationId xmlns:a16="http://schemas.microsoft.com/office/drawing/2014/main" id="{BD37FAE9-2032-4298-ABE1-2A0D1AA19E90}"/>
              </a:ext>
            </a:extLst>
          </p:cNvPr>
          <p:cNvSpPr txBox="1"/>
          <p:nvPr/>
        </p:nvSpPr>
        <p:spPr>
          <a:xfrm>
            <a:off x="1187624" y="1269808"/>
            <a:ext cx="626469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Protection against an overall shift in the option price level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45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524612" y="4740134"/>
                <a:ext cx="7619388" cy="830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80000" indent="-18000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GB" sz="1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Number of 125 calls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number of 105 puts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105</m:t>
                        </m:r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−(∆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125</m:t>
                        </m:r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)×</m:t>
                    </m:r>
                    <m:sSub>
                      <m:sSub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=−0.5/(−0.25)×1=2</m:t>
                    </m:r>
                  </m:oMath>
                </a14:m>
                <a:endParaRPr lang="en-GB" sz="16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80000" indent="-18000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GB" sz="1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Profit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1×2+2×9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1×3+2×6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=20−15=5</m:t>
                    </m:r>
                  </m:oMath>
                </a14:m>
                <a:r>
                  <a:rPr lang="en-GB" sz="1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¢</a:t>
                </a:r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6" name="TextovéPole 45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612" y="4740134"/>
                <a:ext cx="7619388" cy="830997"/>
              </a:xfrm>
              <a:prstGeom prst="rect">
                <a:avLst/>
              </a:prstGeom>
              <a:blipFill>
                <a:blip r:embed="rId8"/>
                <a:stretch>
                  <a:fillRect l="-320" t="-2941" b="-808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ovéPole 35">
            <a:extLst>
              <a:ext uri="{FF2B5EF4-FFF2-40B4-BE49-F238E27FC236}">
                <a16:creationId xmlns:a16="http://schemas.microsoft.com/office/drawing/2014/main" id="{BD37FAE9-2032-4298-ABE1-2A0D1AA19E90}"/>
              </a:ext>
            </a:extLst>
          </p:cNvPr>
          <p:cNvSpPr txBox="1"/>
          <p:nvPr/>
        </p:nvSpPr>
        <p:spPr>
          <a:xfrm>
            <a:off x="1184772" y="3670265"/>
            <a:ext cx="266714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Expectations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ovéPole 35">
                <a:extLst>
                  <a:ext uri="{FF2B5EF4-FFF2-40B4-BE49-F238E27FC236}">
                    <a16:creationId xmlns:a16="http://schemas.microsoft.com/office/drawing/2014/main" id="{BD37FAE9-2032-4298-ABE1-2A0D1AA19E90}"/>
                  </a:ext>
                </a:extLst>
              </p:cNvPr>
              <p:cNvSpPr txBox="1"/>
              <p:nvPr/>
            </p:nvSpPr>
            <p:spPr>
              <a:xfrm>
                <a:off x="1186116" y="4452102"/>
                <a:ext cx="745388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24000" indent="-324000"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:r>
                  <a:rPr lang="en-GB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Profit from delta-neutral strangle</a:t>
                </a:r>
                <a14:m>
                  <m:oMath xmlns:m="http://schemas.openxmlformats.org/officeDocument/2006/math">
                    <m:r>
                      <a:rPr lang="cs-CZ" sz="1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sSub>
                      <m:sSubPr>
                        <m:ctrlPr>
                          <a:rPr lang="cs-CZ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cs-CZ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125</m:t>
                        </m:r>
                        <m:r>
                          <a:rPr lang="cs-CZ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cs-CZ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125</m:t>
                        </m:r>
                        <m:r>
                          <a:rPr lang="cs-CZ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cs-CZ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cs-CZ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105</m:t>
                        </m:r>
                        <m:r>
                          <a:rPr lang="cs-CZ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cs-CZ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105</m:t>
                        </m:r>
                        <m:r>
                          <a:rPr lang="cs-CZ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cs-CZ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  <m:r>
                      <a:rPr lang="cs-CZ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0" name="TextovéPole 35">
                <a:extLst>
                  <a:ext uri="{FF2B5EF4-FFF2-40B4-BE49-F238E27FC236}">
                    <a16:creationId xmlns:a16="http://schemas.microsoft.com/office/drawing/2014/main" id="{BD37FAE9-2032-4298-ABE1-2A0D1AA19E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6116" y="4452102"/>
                <a:ext cx="7453884" cy="369332"/>
              </a:xfrm>
              <a:prstGeom prst="rect">
                <a:avLst/>
              </a:prstGeom>
              <a:blipFill>
                <a:blip r:embed="rId9"/>
                <a:stretch>
                  <a:fillRect l="-164" t="-9836" b="-2295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TextovéPole 35">
            <a:extLst>
              <a:ext uri="{FF2B5EF4-FFF2-40B4-BE49-F238E27FC236}">
                <a16:creationId xmlns:a16="http://schemas.microsoft.com/office/drawing/2014/main" id="{BD37FAE9-2032-4298-ABE1-2A0D1AA19E90}"/>
              </a:ext>
            </a:extLst>
          </p:cNvPr>
          <p:cNvSpPr txBox="1"/>
          <p:nvPr/>
        </p:nvSpPr>
        <p:spPr>
          <a:xfrm>
            <a:off x="1187624" y="2003830"/>
            <a:ext cx="727237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proportion of option contracts is determined by the proportion of option deltas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7" name="TextovéPole 56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6928" y="3156135"/>
            <a:ext cx="751956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Current share price = 115¢, current June 125 call = 3¢ with a delta of 0.5, current June 105 put = 6 ¢ with a delta of -0.25.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1" name="TextovéPole 60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20626" y="3948046"/>
            <a:ext cx="751956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Share price is expected to fall to 105¢, June 125 call is expected to fall to 2¢, June 105 put is expected to rise to 9¢.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9" name="TextovéPole 35">
            <a:extLst>
              <a:ext uri="{FF2B5EF4-FFF2-40B4-BE49-F238E27FC236}">
                <a16:creationId xmlns:a16="http://schemas.microsoft.com/office/drawing/2014/main" id="{BD37FAE9-2032-4298-ABE1-2A0D1AA19E90}"/>
              </a:ext>
            </a:extLst>
          </p:cNvPr>
          <p:cNvSpPr txBox="1"/>
          <p:nvPr/>
        </p:nvSpPr>
        <p:spPr>
          <a:xfrm>
            <a:off x="1187624" y="5520174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Profit from normal strangle (1 call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&amp;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1 put)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ovéPole 62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517117" y="5805264"/>
                <a:ext cx="5719179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80000" indent="-18000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GB" sz="1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Profit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1×2+1×9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1×3+1×6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=11−9=2</m:t>
                    </m:r>
                  </m:oMath>
                </a14:m>
                <a:r>
                  <a:rPr lang="en-GB" sz="1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¢</a:t>
                </a:r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3" name="TextovéPole 62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7117" y="5805264"/>
                <a:ext cx="5719179" cy="338554"/>
              </a:xfrm>
              <a:prstGeom prst="rect">
                <a:avLst/>
              </a:prstGeom>
              <a:blipFill>
                <a:blip r:embed="rId10"/>
                <a:stretch>
                  <a:fillRect l="-426" t="-7143" b="-1964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5080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Trading strategies with options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6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1" y="144000"/>
            <a:ext cx="3275872" cy="648072"/>
          </a:xfrm>
        </p:spPr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Volatility trading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37295"/>
            <a:ext cx="298792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Single option trade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1188000" y="1822339"/>
            <a:ext cx="7632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Volatility trading consists of buying options whose volatility is expected to rise and selling options whose volatility is going to fall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0" name="TextovéPole 35">
            <a:extLst>
              <a:ext uri="{FF2B5EF4-FFF2-40B4-BE49-F238E27FC236}">
                <a16:creationId xmlns:a16="http://schemas.microsoft.com/office/drawing/2014/main" id="{BD37FAE9-2032-4298-ABE1-2A0D1AA19E90}"/>
              </a:ext>
            </a:extLst>
          </p:cNvPr>
          <p:cNvSpPr txBox="1"/>
          <p:nvPr/>
        </p:nvSpPr>
        <p:spPr>
          <a:xfrm>
            <a:off x="1186115" y="3487847"/>
            <a:ext cx="7922387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Volatility is the attribute of the underlying asset so two different options written on the same underlying should have, according to the BS formula, the same implied volatilities 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2" name="TextovéPole 61">
            <a:extLst>
              <a:ext uri="{FF2B5EF4-FFF2-40B4-BE49-F238E27FC236}">
                <a16:creationId xmlns:a16="http://schemas.microsoft.com/office/drawing/2014/main" id="{7AED3F95-42B5-4E30-86C6-EE8FE25EA982}"/>
              </a:ext>
            </a:extLst>
          </p:cNvPr>
          <p:cNvSpPr txBox="1"/>
          <p:nvPr/>
        </p:nvSpPr>
        <p:spPr>
          <a:xfrm>
            <a:off x="875648" y="3160729"/>
            <a:ext cx="441643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Inconsistent implied volatilities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3" name="TextovéPole 112">
            <a:extLst>
              <a:ext uri="{FF2B5EF4-FFF2-40B4-BE49-F238E27FC236}">
                <a16:creationId xmlns:a16="http://schemas.microsoft.com/office/drawing/2014/main" id="{C2213C79-ADE1-4C63-AEE6-BED897325BFB}"/>
              </a:ext>
            </a:extLst>
          </p:cNvPr>
          <p:cNvSpPr txBox="1"/>
          <p:nvPr/>
        </p:nvSpPr>
        <p:spPr>
          <a:xfrm>
            <a:off x="1195308" y="1268760"/>
            <a:ext cx="683317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Option premium is related positively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to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change in volatility of an underlying asset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ovéPole 73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619672" y="4604667"/>
                <a:ext cx="1080119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76213" indent="-176213">
                  <a:buClr>
                    <a:srgbClr val="7030A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⇨</m:t>
                      </m:r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4" name="TextovéPole 73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604667"/>
                <a:ext cx="1080119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TextovéPole 35">
            <a:extLst>
              <a:ext uri="{FF2B5EF4-FFF2-40B4-BE49-F238E27FC236}">
                <a16:creationId xmlns:a16="http://schemas.microsoft.com/office/drawing/2014/main" id="{BD37FAE9-2032-4298-ABE1-2A0D1AA19E90}"/>
              </a:ext>
            </a:extLst>
          </p:cNvPr>
          <p:cNvSpPr txBox="1"/>
          <p:nvPr/>
        </p:nvSpPr>
        <p:spPr>
          <a:xfrm>
            <a:off x="1187624" y="2378860"/>
            <a:ext cx="43204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Price risk in single option trade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7" name="TextovéPole 56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00270" y="2666892"/>
            <a:ext cx="760823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An increase in volatility with a positive impact on the option’s price is accompanied by a fall in the underlying’s price with negative impact on the option’s price</a:t>
            </a:r>
          </a:p>
        </p:txBody>
      </p:sp>
      <p:sp>
        <p:nvSpPr>
          <p:cNvPr id="59" name="TextovéPole 35">
            <a:extLst>
              <a:ext uri="{FF2B5EF4-FFF2-40B4-BE49-F238E27FC236}">
                <a16:creationId xmlns:a16="http://schemas.microsoft.com/office/drawing/2014/main" id="{BD37FAE9-2032-4298-ABE1-2A0D1AA19E90}"/>
              </a:ext>
            </a:extLst>
          </p:cNvPr>
          <p:cNvSpPr txBox="1"/>
          <p:nvPr/>
        </p:nvSpPr>
        <p:spPr>
          <a:xfrm>
            <a:off x="1186116" y="4311059"/>
            <a:ext cx="78503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Trading strategy based on the 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bet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that the two volatilities will converge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ovéPole 60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3578878" y="1579277"/>
                <a:ext cx="129614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76213" indent="-176213">
                  <a:buClr>
                    <a:srgbClr val="7030A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f>
                        <m:fPr>
                          <m:type m:val="lin"/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𝜕𝜎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&gt;0]</m:t>
                      </m:r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1" name="TextovéPole 60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8878" y="1579277"/>
                <a:ext cx="1296144" cy="307777"/>
              </a:xfrm>
              <a:prstGeom prst="rect">
                <a:avLst/>
              </a:prstGeom>
              <a:blipFill>
                <a:blip r:embed="rId10"/>
                <a:stretch>
                  <a:fillRect t="-92157" b="-15294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ovéPole 63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4701285" y="2429704"/>
                <a:ext cx="2286065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76213" indent="-176213">
                  <a:buClr>
                    <a:srgbClr val="7030A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f>
                        <m:fPr>
                          <m:type m:val="lin"/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𝜕𝜎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&gt;0, </m:t>
                      </m:r>
                      <m:f>
                        <m:fPr>
                          <m:type m:val="lin"/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𝜕𝜎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&gt;0]</m:t>
                      </m:r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4" name="TextovéPole 63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1285" y="2429704"/>
                <a:ext cx="2286065" cy="307777"/>
              </a:xfrm>
              <a:prstGeom prst="rect">
                <a:avLst/>
              </a:prstGeom>
              <a:blipFill>
                <a:blip r:embed="rId11"/>
                <a:stretch>
                  <a:fillRect t="-94000" b="-158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ovéPole 64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2483768" y="4593176"/>
            <a:ext cx="666023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sell the option 1 whose volatility, and therefore its premium, is to fall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6" name="TextovéPole 65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2480826" y="4849617"/>
            <a:ext cx="641165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buy the option 2 whose volatility, and therefore its premium, is to rise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8" name="TextovéPole 67">
            <a:extLst>
              <a:ext uri="{FF2B5EF4-FFF2-40B4-BE49-F238E27FC236}">
                <a16:creationId xmlns:a16="http://schemas.microsoft.com/office/drawing/2014/main" id="{7AED3F95-42B5-4E30-86C6-EE8FE25EA982}"/>
              </a:ext>
            </a:extLst>
          </p:cNvPr>
          <p:cNvSpPr txBox="1"/>
          <p:nvPr/>
        </p:nvSpPr>
        <p:spPr>
          <a:xfrm>
            <a:off x="869148" y="5113383"/>
            <a:ext cx="391887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Use of option combinations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9" name="TextovéPole 35">
            <a:extLst>
              <a:ext uri="{FF2B5EF4-FFF2-40B4-BE49-F238E27FC236}">
                <a16:creationId xmlns:a16="http://schemas.microsoft.com/office/drawing/2014/main" id="{BD37FAE9-2032-4298-ABE1-2A0D1AA19E90}"/>
              </a:ext>
            </a:extLst>
          </p:cNvPr>
          <p:cNvSpPr txBox="1"/>
          <p:nvPr/>
        </p:nvSpPr>
        <p:spPr>
          <a:xfrm>
            <a:off x="1186117" y="5435513"/>
            <a:ext cx="781388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Buying option combinations whose PL profile shows profit irrespective of the direction of greater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price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changes of the underlying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straddle, strangle)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19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Trading strategies with options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7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3995952" cy="648072"/>
          </a:xfrm>
        </p:spPr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Credit box arbitrage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37295"/>
            <a:ext cx="226784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9" name="TextovéPole 58"/>
          <p:cNvSpPr txBox="1"/>
          <p:nvPr/>
        </p:nvSpPr>
        <p:spPr>
          <a:xfrm>
            <a:off x="1187623" y="1258224"/>
            <a:ext cx="777637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strategy seeks to find an option position whose initial revenue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(plus earned interest) will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more than cover the loss when the options expire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0" name="TextovéPole 69"/>
          <p:cNvSpPr txBox="1"/>
          <p:nvPr/>
        </p:nvSpPr>
        <p:spPr>
          <a:xfrm>
            <a:off x="864000" y="4153020"/>
            <a:ext cx="158166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Example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3" name="TextovéPole 72">
            <a:extLst>
              <a:ext uri="{FF2B5EF4-FFF2-40B4-BE49-F238E27FC236}">
                <a16:creationId xmlns:a16="http://schemas.microsoft.com/office/drawing/2014/main" id="{3B2D848F-0F85-43DE-B979-92E15EF0C158}"/>
              </a:ext>
            </a:extLst>
          </p:cNvPr>
          <p:cNvSpPr txBox="1"/>
          <p:nvPr/>
        </p:nvSpPr>
        <p:spPr>
          <a:xfrm>
            <a:off x="1195307" y="4482832"/>
            <a:ext cx="231880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Initial information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4" name="TextovéPole 73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604432" y="4743812"/>
            <a:ext cx="717921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7030A0"/>
              </a:buClr>
              <a:buSzPct val="100000"/>
            </a:pPr>
            <a:r>
              <a:rPr lang="en-GB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option premiums: 105 call (short)</a:t>
            </a:r>
            <a:r>
              <a:rPr lang="cs-CZ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 12, 125 call (long) = 3, 105 put = 6 (long), 125 put = 21 </a:t>
            </a:r>
            <a:r>
              <a:rPr lang="cs-CZ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GB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short); deposit rate = 12%</a:t>
            </a:r>
            <a:r>
              <a:rPr lang="cs-CZ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;</a:t>
            </a:r>
            <a:r>
              <a:rPr lang="en-GB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time to expiry = 60 days</a:t>
            </a:r>
            <a:endParaRPr lang="en-GB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1195245" y="5210532"/>
            <a:ext cx="26605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Guaranteed gain/loss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ovéPole 91">
                <a:extLst>
                  <a:ext uri="{FF2B5EF4-FFF2-40B4-BE49-F238E27FC236}">
                    <a16:creationId xmlns:a16="http://schemas.microsoft.com/office/drawing/2014/main" id="{4DB67B49-6BE4-460E-9AC7-878827710557}"/>
                  </a:ext>
                </a:extLst>
              </p:cNvPr>
              <p:cNvSpPr txBox="1"/>
              <p:nvPr/>
            </p:nvSpPr>
            <p:spPr>
              <a:xfrm>
                <a:off x="9640489" y="3080513"/>
                <a:ext cx="188095" cy="26205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1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1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1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cs-CZ" sz="1100" i="1" baseline="-25000" dirty="0"/>
              </a:p>
            </p:txBody>
          </p:sp>
        </mc:Choice>
        <mc:Fallback xmlns="">
          <p:sp>
            <p:nvSpPr>
              <p:cNvPr id="92" name="TextovéPole 91">
                <a:extLst>
                  <a:ext uri="{FF2B5EF4-FFF2-40B4-BE49-F238E27FC236}">
                    <a16:creationId xmlns:a16="http://schemas.microsoft.com/office/drawing/2014/main" id="{4DB67B49-6BE4-460E-9AC7-878827710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0489" y="3080513"/>
                <a:ext cx="188095" cy="262059"/>
              </a:xfrm>
              <a:prstGeom prst="rect">
                <a:avLst/>
              </a:prstGeom>
              <a:blipFill>
                <a:blip r:embed="rId7"/>
                <a:stretch>
                  <a:fillRect l="-1935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ovéPole 128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619672" y="5494059"/>
                <a:ext cx="7344328" cy="5986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buClr>
                    <a:srgbClr val="7030A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𝑇𝐺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initial</m:t>
                      </m:r>
                      <m:r>
                        <m:rPr>
                          <m:nor/>
                        </m:rPr>
                        <a:rPr lang="cs-CZ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revenue</m:t>
                      </m:r>
                      <m:r>
                        <m:rPr>
                          <m:nor/>
                        </m:rPr>
                        <a:rPr lang="cs-CZ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box>
                            <m:box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60</m:t>
                                  </m:r>
                                </m:num>
                                <m:den>
                                  <m: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365</m:t>
                                  </m:r>
                                </m:den>
                              </m:f>
                            </m:e>
                          </m:box>
                        </m:e>
                      </m:d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cs-CZ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loss</m:t>
                      </m:r>
                      <m:r>
                        <m:rPr>
                          <m:nor/>
                        </m:rPr>
                        <a:rPr lang="cs-CZ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at</m:t>
                      </m:r>
                      <m:r>
                        <m:rPr>
                          <m:nor/>
                        </m:rPr>
                        <a:rPr lang="cs-CZ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expiry</m:t>
                      </m:r>
                    </m:oMath>
                  </m:oMathPara>
                </a14:m>
                <a:endParaRPr lang="cs-CZ" sz="1400" b="0" i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buClr>
                    <a:srgbClr val="7030A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12−6</m:t>
                              </m:r>
                            </m:e>
                          </m:d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21−3</m:t>
                              </m:r>
                            </m:e>
                          </m:d>
                        </m:e>
                      </m:d>
                      <m:r>
                        <a:rPr lang="cs-CZ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0.12</m:t>
                          </m:r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box>
                            <m:box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60</m:t>
                                  </m:r>
                                </m:num>
                                <m:den>
                                  <m: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365</m:t>
                                  </m:r>
                                </m:den>
                              </m:f>
                            </m:e>
                          </m:box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125−105</m:t>
                          </m:r>
                        </m:e>
                      </m:d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=24×1.02−20=4.48</m:t>
                      </m:r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9" name="TextovéPole 128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5494059"/>
                <a:ext cx="7344328" cy="59862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Skupina 10"/>
          <p:cNvGrpSpPr/>
          <p:nvPr/>
        </p:nvGrpSpPr>
        <p:grpSpPr>
          <a:xfrm>
            <a:off x="1051228" y="1833776"/>
            <a:ext cx="4921603" cy="2369166"/>
            <a:chOff x="1166051" y="1788056"/>
            <a:chExt cx="4921603" cy="2369166"/>
          </a:xfrm>
        </p:grpSpPr>
        <p:grpSp>
          <p:nvGrpSpPr>
            <p:cNvPr id="127" name="Skupina 126"/>
            <p:cNvGrpSpPr/>
            <p:nvPr/>
          </p:nvGrpSpPr>
          <p:grpSpPr>
            <a:xfrm>
              <a:off x="1166051" y="1788056"/>
              <a:ext cx="4921603" cy="2369166"/>
              <a:chOff x="1166051" y="1995938"/>
              <a:chExt cx="4921603" cy="2369166"/>
            </a:xfrm>
          </p:grpSpPr>
          <p:sp>
            <p:nvSpPr>
              <p:cNvPr id="71" name="TextovéPole 70">
                <a:extLst>
                  <a:ext uri="{FF2B5EF4-FFF2-40B4-BE49-F238E27FC236}">
                    <a16:creationId xmlns:a16="http://schemas.microsoft.com/office/drawing/2014/main" id="{08463747-ADBE-47DD-BD10-8F53E0250636}"/>
                  </a:ext>
                </a:extLst>
              </p:cNvPr>
              <p:cNvSpPr txBox="1"/>
              <p:nvPr/>
            </p:nvSpPr>
            <p:spPr>
              <a:xfrm>
                <a:off x="4299208" y="4068069"/>
                <a:ext cx="1457541" cy="2215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lvl="2" algn="ctr">
                  <a:lnSpc>
                    <a:spcPct val="80000"/>
                  </a:lnSpc>
                  <a:buClr>
                    <a:srgbClr val="7030A0"/>
                  </a:buClr>
                  <a:buSzPct val="80000"/>
                </a:pPr>
                <a:r>
                  <a:rPr lang="en-GB" sz="1050" dirty="0" smtClean="0">
                    <a:latin typeface="Cambria Math" panose="02040503050406030204" pitchFamily="18" charset="0"/>
                    <a:ea typeface="Cambria Math" panose="02040503050406030204" pitchFamily="18" charset="0"/>
                    <a:sym typeface="Wingdings 2" panose="05020102010507070707" pitchFamily="18" charset="2"/>
                  </a:rPr>
                  <a:t>synthetic short share</a:t>
                </a:r>
                <a:endParaRPr lang="en-GB" sz="105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  <p:grpSp>
            <p:nvGrpSpPr>
              <p:cNvPr id="27" name="Skupina 26"/>
              <p:cNvGrpSpPr/>
              <p:nvPr/>
            </p:nvGrpSpPr>
            <p:grpSpPr>
              <a:xfrm>
                <a:off x="1490896" y="1995938"/>
                <a:ext cx="4017208" cy="2369166"/>
                <a:chOff x="1615369" y="2437397"/>
                <a:chExt cx="4017208" cy="2369166"/>
              </a:xfrm>
            </p:grpSpPr>
            <p:cxnSp>
              <p:nvCxnSpPr>
                <p:cNvPr id="77" name="Přímá spojnice 76">
                  <a:extLst>
                    <a:ext uri="{FF2B5EF4-FFF2-40B4-BE49-F238E27FC236}">
                      <a16:creationId xmlns:a16="http://schemas.microsoft.com/office/drawing/2014/main" id="{1A8E3DAD-B6C4-40D4-9CE0-16917D2F95E3}"/>
                    </a:ext>
                  </a:extLst>
                </p:cNvPr>
                <p:cNvCxnSpPr/>
                <p:nvPr/>
              </p:nvCxnSpPr>
              <p:spPr>
                <a:xfrm>
                  <a:off x="1615369" y="2437397"/>
                  <a:ext cx="0" cy="1209064"/>
                </a:xfrm>
                <a:prstGeom prst="line">
                  <a:avLst/>
                </a:prstGeom>
                <a:ln w="6350"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Přímá spojnice 78">
                  <a:extLst>
                    <a:ext uri="{FF2B5EF4-FFF2-40B4-BE49-F238E27FC236}">
                      <a16:creationId xmlns:a16="http://schemas.microsoft.com/office/drawing/2014/main" id="{366013F4-C598-4589-BCA9-4D63C7A09A98}"/>
                    </a:ext>
                  </a:extLst>
                </p:cNvPr>
                <p:cNvCxnSpPr/>
                <p:nvPr/>
              </p:nvCxnSpPr>
              <p:spPr>
                <a:xfrm>
                  <a:off x="1619672" y="2879962"/>
                  <a:ext cx="4012905" cy="0"/>
                </a:xfrm>
                <a:prstGeom prst="line">
                  <a:avLst/>
                </a:prstGeom>
                <a:ln w="6350">
                  <a:solidFill>
                    <a:schemeClr val="accent1"/>
                  </a:solidFill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Přímá spojnice 82">
                  <a:extLst>
                    <a:ext uri="{FF2B5EF4-FFF2-40B4-BE49-F238E27FC236}">
                      <a16:creationId xmlns:a16="http://schemas.microsoft.com/office/drawing/2014/main" id="{F1012CB4-74D9-4DC7-84BD-B0CB720F5659}"/>
                    </a:ext>
                  </a:extLst>
                </p:cNvPr>
                <p:cNvCxnSpPr/>
                <p:nvPr/>
              </p:nvCxnSpPr>
              <p:spPr>
                <a:xfrm flipH="1">
                  <a:off x="2499381" y="2517922"/>
                  <a:ext cx="2288644" cy="2288641"/>
                </a:xfrm>
                <a:prstGeom prst="line">
                  <a:avLst/>
                </a:prstGeom>
                <a:ln w="31750">
                  <a:solidFill>
                    <a:srgbClr val="C00000"/>
                  </a:solidFill>
                  <a:prstDash val="solid"/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7" name="TextovéPole 86">
                      <a:extLst>
                        <a:ext uri="{FF2B5EF4-FFF2-40B4-BE49-F238E27FC236}">
                          <a16:creationId xmlns:a16="http://schemas.microsoft.com/office/drawing/2014/main" id="{1129F341-0890-4352-8ECF-8AB4C01D6AF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933937" y="2615696"/>
                      <a:ext cx="187089" cy="27725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rIns="0" rtlCol="0">
                      <a:spAutoFit/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sub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sub>
                            </m:sSub>
                          </m:oMath>
                        </m:oMathPara>
                      </a14:m>
                      <a:endParaRPr lang="en-GB" sz="1100" i="1" baseline="-25000" dirty="0"/>
                    </a:p>
                  </p:txBody>
                </p:sp>
              </mc:Choice>
              <mc:Fallback xmlns="">
                <p:sp>
                  <p:nvSpPr>
                    <p:cNvPr id="87" name="TextovéPole 86">
                      <a:extLst>
                        <a:ext uri="{FF2B5EF4-FFF2-40B4-BE49-F238E27FC236}">
                          <a16:creationId xmlns:a16="http://schemas.microsoft.com/office/drawing/2014/main" id="{1129F341-0890-4352-8ECF-8AB4C01D6AF5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933937" y="2615696"/>
                      <a:ext cx="187089" cy="277255"/>
                    </a:xfrm>
                    <a:prstGeom prst="rect">
                      <a:avLst/>
                    </a:prstGeom>
                    <a:blipFill>
                      <a:blip r:embed="rId9"/>
                      <a:stretch>
                        <a:fillRect l="-29032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cs-CZ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99" name="Přímá spojnice 98">
                  <a:extLst>
                    <a:ext uri="{FF2B5EF4-FFF2-40B4-BE49-F238E27FC236}">
                      <a16:creationId xmlns:a16="http://schemas.microsoft.com/office/drawing/2014/main" id="{F1012CB4-74D9-4DC7-84BD-B0CB720F5659}"/>
                    </a:ext>
                  </a:extLst>
                </p:cNvPr>
                <p:cNvCxnSpPr/>
                <p:nvPr/>
              </p:nvCxnSpPr>
              <p:spPr>
                <a:xfrm>
                  <a:off x="2366356" y="2517922"/>
                  <a:ext cx="2265835" cy="2265836"/>
                </a:xfrm>
                <a:prstGeom prst="line">
                  <a:avLst/>
                </a:prstGeom>
                <a:ln w="31750">
                  <a:solidFill>
                    <a:srgbClr val="C00000"/>
                  </a:solidFill>
                  <a:prstDash val="solid"/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1" name="TextovéPole 100">
                      <a:extLst>
                        <a:ext uri="{FF2B5EF4-FFF2-40B4-BE49-F238E27FC236}">
                          <a16:creationId xmlns:a16="http://schemas.microsoft.com/office/drawing/2014/main" id="{08463747-ADBE-47DD-BD10-8F53E025063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603155" y="2894964"/>
                      <a:ext cx="885406" cy="22159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marL="0" lvl="2" algn="ctr">
                        <a:lnSpc>
                          <a:spcPct val="80000"/>
                        </a:lnSpc>
                        <a:buClr>
                          <a:srgbClr val="7030A0"/>
                        </a:buClr>
                        <a:buSzPct val="80000"/>
                      </a:pPr>
                      <a:r>
                        <a:rPr lang="en-GB" sz="105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 2" panose="05020102010507070707" pitchFamily="18" charset="2"/>
                        </a:rPr>
                        <a:t>short </a:t>
                      </a:r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en-GB" sz="105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 2" panose="05020102010507070707" pitchFamily="18" charset="2"/>
                                </a:rPr>
                              </m:ctrlPr>
                            </m:sSubPr>
                            <m:e>
                              <m:r>
                                <a:rPr lang="en-GB" sz="105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 2" panose="05020102010507070707" pitchFamily="18" charset="2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GB" sz="105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 2" panose="05020102010507070707" pitchFamily="18" charset="2"/>
                                </a:rPr>
                                <m:t>2</m:t>
                              </m:r>
                            </m:sub>
                          </m:sSub>
                        </m:oMath>
                      </a14:m>
                      <a:r>
                        <a:rPr lang="en-GB" sz="105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 2" panose="05020102010507070707" pitchFamily="18" charset="2"/>
                        </a:rPr>
                        <a:t>put   </a:t>
                      </a:r>
                      <a:endParaRPr lang="en-GB" sz="105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01" name="TextovéPole 100">
                      <a:extLst>
                        <a:ext uri="{FF2B5EF4-FFF2-40B4-BE49-F238E27FC236}">
                          <a16:creationId xmlns:a16="http://schemas.microsoft.com/office/drawing/2014/main" id="{08463747-ADBE-47DD-BD10-8F53E0250636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603155" y="2894964"/>
                      <a:ext cx="885406" cy="221599"/>
                    </a:xfrm>
                    <a:prstGeom prst="rect">
                      <a:avLst/>
                    </a:prstGeom>
                    <a:blipFill>
                      <a:blip r:embed="rId10"/>
                      <a:stretch>
                        <a:fillRect t="-10811" r="-6207" b="-13514"/>
                      </a:stretch>
                    </a:blipFill>
                    <a:ln>
                      <a:noFill/>
                    </a:ln>
                  </p:spPr>
                  <p:txBody>
                    <a:bodyPr/>
                    <a:lstStyle/>
                    <a:p>
                      <a:r>
                        <a:rPr lang="cs-CZ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4" name="TextovéPole 103">
                      <a:extLst>
                        <a:ext uri="{FF2B5EF4-FFF2-40B4-BE49-F238E27FC236}">
                          <a16:creationId xmlns:a16="http://schemas.microsoft.com/office/drawing/2014/main" id="{1129F341-0890-4352-8ECF-8AB4C01D6AF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088164" y="2611754"/>
                      <a:ext cx="187089" cy="27725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rIns="0" rtlCol="0">
                      <a:spAutoFit/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sub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sub>
                            </m:sSub>
                          </m:oMath>
                        </m:oMathPara>
                      </a14:m>
                      <a:endParaRPr lang="en-GB" sz="1100" i="1" baseline="-25000" dirty="0"/>
                    </a:p>
                  </p:txBody>
                </p:sp>
              </mc:Choice>
              <mc:Fallback xmlns="">
                <p:sp>
                  <p:nvSpPr>
                    <p:cNvPr id="104" name="TextovéPole 103">
                      <a:extLst>
                        <a:ext uri="{FF2B5EF4-FFF2-40B4-BE49-F238E27FC236}">
                          <a16:creationId xmlns:a16="http://schemas.microsoft.com/office/drawing/2014/main" id="{1129F341-0890-4352-8ECF-8AB4C01D6AF5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088164" y="2611754"/>
                      <a:ext cx="187089" cy="277255"/>
                    </a:xfrm>
                    <a:prstGeom prst="rect">
                      <a:avLst/>
                    </a:prstGeom>
                    <a:blipFill>
                      <a:blip r:embed="rId11"/>
                      <a:stretch>
                        <a:fillRect l="-29032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cs-CZ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grpSp>
              <p:nvGrpSpPr>
                <p:cNvPr id="17" name="Skupina 16"/>
                <p:cNvGrpSpPr/>
                <p:nvPr/>
              </p:nvGrpSpPr>
              <p:grpSpPr>
                <a:xfrm>
                  <a:off x="4095102" y="2914893"/>
                  <a:ext cx="1348489" cy="370091"/>
                  <a:chOff x="5066005" y="2564904"/>
                  <a:chExt cx="1348489" cy="370091"/>
                </a:xfrm>
              </p:grpSpPr>
              <p:cxnSp>
                <p:nvCxnSpPr>
                  <p:cNvPr id="86" name="Přímá spojnice 85"/>
                  <p:cNvCxnSpPr/>
                  <p:nvPr/>
                </p:nvCxnSpPr>
                <p:spPr>
                  <a:xfrm>
                    <a:off x="5442105" y="2564904"/>
                    <a:ext cx="972389" cy="0"/>
                  </a:xfrm>
                  <a:prstGeom prst="line">
                    <a:avLst/>
                  </a:prstGeom>
                  <a:ln w="19050">
                    <a:prstDash val="sysDash"/>
                    <a:headEnd type="none" w="lg" len="med"/>
                    <a:tailEnd type="non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Přímá spojnice 104">
                    <a:extLst>
                      <a:ext uri="{FF2B5EF4-FFF2-40B4-BE49-F238E27FC236}">
                        <a16:creationId xmlns:a16="http://schemas.microsoft.com/office/drawing/2014/main" id="{F1012CB4-74D9-4DC7-84BD-B0CB720F565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066005" y="2564904"/>
                    <a:ext cx="370092" cy="370091"/>
                  </a:xfrm>
                  <a:prstGeom prst="line">
                    <a:avLst/>
                  </a:prstGeom>
                  <a:ln w="19050">
                    <a:prstDash val="sysDash"/>
                    <a:headEnd type="none" w="lg" len="med"/>
                    <a:tailEnd type="non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6" name="Skupina 105"/>
                <p:cNvGrpSpPr/>
                <p:nvPr/>
              </p:nvGrpSpPr>
              <p:grpSpPr>
                <a:xfrm rot="10800000">
                  <a:off x="3638582" y="2467729"/>
                  <a:ext cx="1107039" cy="370091"/>
                  <a:chOff x="5062883" y="2572524"/>
                  <a:chExt cx="1107039" cy="370091"/>
                </a:xfrm>
              </p:grpSpPr>
              <p:cxnSp>
                <p:nvCxnSpPr>
                  <p:cNvPr id="107" name="Přímá spojnice 106"/>
                  <p:cNvCxnSpPr/>
                  <p:nvPr/>
                </p:nvCxnSpPr>
                <p:spPr>
                  <a:xfrm rot="10800000" flipH="1">
                    <a:off x="5438983" y="2572524"/>
                    <a:ext cx="730939" cy="0"/>
                  </a:xfrm>
                  <a:prstGeom prst="line">
                    <a:avLst/>
                  </a:prstGeom>
                  <a:ln w="19050">
                    <a:prstDash val="sysDash"/>
                    <a:headEnd type="none" w="lg" len="med"/>
                    <a:tailEnd type="non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Přímá spojnice 107">
                    <a:extLst>
                      <a:ext uri="{FF2B5EF4-FFF2-40B4-BE49-F238E27FC236}">
                        <a16:creationId xmlns:a16="http://schemas.microsoft.com/office/drawing/2014/main" id="{F1012CB4-74D9-4DC7-84BD-B0CB720F565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062883" y="2572524"/>
                    <a:ext cx="370092" cy="370091"/>
                  </a:xfrm>
                  <a:prstGeom prst="line">
                    <a:avLst/>
                  </a:prstGeom>
                  <a:ln w="19050">
                    <a:prstDash val="sysDash"/>
                    <a:headEnd type="none" w="lg" len="med"/>
                    <a:tailEnd type="non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9" name="TextovéPole 108">
                      <a:extLst>
                        <a:ext uri="{FF2B5EF4-FFF2-40B4-BE49-F238E27FC236}">
                          <a16:creationId xmlns:a16="http://schemas.microsoft.com/office/drawing/2014/main" id="{08463747-ADBE-47DD-BD10-8F53E025063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605480" y="2648368"/>
                      <a:ext cx="885406" cy="22159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marL="0" lvl="2" algn="ctr">
                        <a:lnSpc>
                          <a:spcPct val="80000"/>
                        </a:lnSpc>
                        <a:buClr>
                          <a:srgbClr val="7030A0"/>
                        </a:buClr>
                        <a:buSzPct val="80000"/>
                      </a:pPr>
                      <a:r>
                        <a:rPr lang="en-GB" sz="105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 2" panose="05020102010507070707" pitchFamily="18" charset="2"/>
                        </a:rPr>
                        <a:t>long </a:t>
                      </a:r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en-GB" sz="105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 2" panose="05020102010507070707" pitchFamily="18" charset="2"/>
                                </a:rPr>
                              </m:ctrlPr>
                            </m:sSubPr>
                            <m:e>
                              <m:r>
                                <a:rPr lang="en-GB" sz="105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 2" panose="05020102010507070707" pitchFamily="18" charset="2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GB" sz="105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 2" panose="05020102010507070707" pitchFamily="18" charset="2"/>
                                </a:rPr>
                                <m:t>2</m:t>
                              </m:r>
                            </m:sub>
                          </m:sSub>
                        </m:oMath>
                      </a14:m>
                      <a:r>
                        <a:rPr lang="en-GB" sz="105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 2" panose="05020102010507070707" pitchFamily="18" charset="2"/>
                        </a:rPr>
                        <a:t>call</a:t>
                      </a:r>
                      <a:endParaRPr lang="en-GB" sz="105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09" name="TextovéPole 108">
                      <a:extLst>
                        <a:ext uri="{FF2B5EF4-FFF2-40B4-BE49-F238E27FC236}">
                          <a16:creationId xmlns:a16="http://schemas.microsoft.com/office/drawing/2014/main" id="{08463747-ADBE-47DD-BD10-8F53E0250636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605480" y="2648368"/>
                      <a:ext cx="885406" cy="221599"/>
                    </a:xfrm>
                    <a:prstGeom prst="rect">
                      <a:avLst/>
                    </a:prstGeom>
                    <a:blipFill>
                      <a:blip r:embed="rId12"/>
                      <a:stretch>
                        <a:fillRect t="-13889" b="-16667"/>
                      </a:stretch>
                    </a:blipFill>
                    <a:ln>
                      <a:noFill/>
                    </a:ln>
                  </p:spPr>
                  <p:txBody>
                    <a:bodyPr/>
                    <a:lstStyle/>
                    <a:p>
                      <a:r>
                        <a:rPr lang="cs-CZ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grpSp>
              <p:nvGrpSpPr>
                <p:cNvPr id="113" name="Skupina 112"/>
                <p:cNvGrpSpPr/>
                <p:nvPr/>
              </p:nvGrpSpPr>
              <p:grpSpPr>
                <a:xfrm rot="10800000" flipH="1">
                  <a:off x="2389276" y="2467854"/>
                  <a:ext cx="1107039" cy="370091"/>
                  <a:chOff x="5066005" y="2564904"/>
                  <a:chExt cx="1107039" cy="370091"/>
                </a:xfrm>
              </p:grpSpPr>
              <p:cxnSp>
                <p:nvCxnSpPr>
                  <p:cNvPr id="114" name="Přímá spojnice 113"/>
                  <p:cNvCxnSpPr/>
                  <p:nvPr/>
                </p:nvCxnSpPr>
                <p:spPr>
                  <a:xfrm rot="10800000" flipH="1">
                    <a:off x="5442105" y="2564904"/>
                    <a:ext cx="730939" cy="0"/>
                  </a:xfrm>
                  <a:prstGeom prst="line">
                    <a:avLst/>
                  </a:prstGeom>
                  <a:ln w="19050">
                    <a:prstDash val="sysDash"/>
                    <a:headEnd type="none" w="lg" len="med"/>
                    <a:tailEnd type="non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Přímá spojnice 114">
                    <a:extLst>
                      <a:ext uri="{FF2B5EF4-FFF2-40B4-BE49-F238E27FC236}">
                        <a16:creationId xmlns:a16="http://schemas.microsoft.com/office/drawing/2014/main" id="{F1012CB4-74D9-4DC7-84BD-B0CB720F565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066005" y="2564904"/>
                    <a:ext cx="370092" cy="370091"/>
                  </a:xfrm>
                  <a:prstGeom prst="line">
                    <a:avLst/>
                  </a:prstGeom>
                  <a:ln w="19050">
                    <a:prstDash val="sysDash"/>
                    <a:headEnd type="none" w="lg" len="med"/>
                    <a:tailEnd type="non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6" name="TextovéPole 115">
                      <a:extLst>
                        <a:ext uri="{FF2B5EF4-FFF2-40B4-BE49-F238E27FC236}">
                          <a16:creationId xmlns:a16="http://schemas.microsoft.com/office/drawing/2014/main" id="{08463747-ADBE-47DD-BD10-8F53E025063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627784" y="2644282"/>
                      <a:ext cx="885406" cy="22159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marL="0" lvl="2" algn="ctr">
                        <a:lnSpc>
                          <a:spcPct val="80000"/>
                        </a:lnSpc>
                        <a:buClr>
                          <a:srgbClr val="7030A0"/>
                        </a:buClr>
                        <a:buSzPct val="80000"/>
                      </a:pPr>
                      <a:r>
                        <a:rPr lang="en-GB" sz="105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 2" panose="05020102010507070707" pitchFamily="18" charset="2"/>
                        </a:rPr>
                        <a:t>long </a:t>
                      </a:r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en-GB" sz="105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 2" panose="05020102010507070707" pitchFamily="18" charset="2"/>
                                </a:rPr>
                              </m:ctrlPr>
                            </m:sSubPr>
                            <m:e>
                              <m:r>
                                <a:rPr lang="en-GB" sz="105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 2" panose="05020102010507070707" pitchFamily="18" charset="2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GB" sz="105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 2" panose="05020102010507070707" pitchFamily="18" charset="2"/>
                                </a:rPr>
                                <m:t>1</m:t>
                              </m:r>
                            </m:sub>
                          </m:sSub>
                        </m:oMath>
                      </a14:m>
                      <a:r>
                        <a:rPr lang="en-GB" sz="105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 2" panose="05020102010507070707" pitchFamily="18" charset="2"/>
                        </a:rPr>
                        <a:t>put</a:t>
                      </a:r>
                      <a:endParaRPr lang="en-GB" sz="105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16" name="TextovéPole 115">
                      <a:extLst>
                        <a:ext uri="{FF2B5EF4-FFF2-40B4-BE49-F238E27FC236}">
                          <a16:creationId xmlns:a16="http://schemas.microsoft.com/office/drawing/2014/main" id="{08463747-ADBE-47DD-BD10-8F53E0250636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627784" y="2644282"/>
                      <a:ext cx="885406" cy="221599"/>
                    </a:xfrm>
                    <a:prstGeom prst="rect">
                      <a:avLst/>
                    </a:prstGeom>
                    <a:blipFill>
                      <a:blip r:embed="rId13"/>
                      <a:stretch>
                        <a:fillRect t="-10811" b="-13514"/>
                      </a:stretch>
                    </a:blipFill>
                    <a:ln>
                      <a:noFill/>
                    </a:ln>
                  </p:spPr>
                  <p:txBody>
                    <a:bodyPr/>
                    <a:lstStyle/>
                    <a:p>
                      <a:r>
                        <a:rPr lang="cs-CZ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grpSp>
              <p:nvGrpSpPr>
                <p:cNvPr id="117" name="Skupina 116"/>
                <p:cNvGrpSpPr/>
                <p:nvPr/>
              </p:nvGrpSpPr>
              <p:grpSpPr>
                <a:xfrm rot="10800000" flipV="1">
                  <a:off x="1831393" y="2909954"/>
                  <a:ext cx="1234189" cy="370091"/>
                  <a:chOff x="5064690" y="2564904"/>
                  <a:chExt cx="1234189" cy="370091"/>
                </a:xfrm>
              </p:grpSpPr>
              <p:cxnSp>
                <p:nvCxnSpPr>
                  <p:cNvPr id="118" name="Přímá spojnice 117"/>
                  <p:cNvCxnSpPr/>
                  <p:nvPr/>
                </p:nvCxnSpPr>
                <p:spPr>
                  <a:xfrm rot="10800000" flipH="1" flipV="1">
                    <a:off x="5446407" y="2572524"/>
                    <a:ext cx="852472" cy="0"/>
                  </a:xfrm>
                  <a:prstGeom prst="line">
                    <a:avLst/>
                  </a:prstGeom>
                  <a:ln w="19050">
                    <a:prstDash val="sysDash"/>
                    <a:headEnd type="none" w="lg" len="med"/>
                    <a:tailEnd type="non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Přímá spojnice 118">
                    <a:extLst>
                      <a:ext uri="{FF2B5EF4-FFF2-40B4-BE49-F238E27FC236}">
                        <a16:creationId xmlns:a16="http://schemas.microsoft.com/office/drawing/2014/main" id="{F1012CB4-74D9-4DC7-84BD-B0CB720F565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064690" y="2564904"/>
                    <a:ext cx="370092" cy="370091"/>
                  </a:xfrm>
                  <a:prstGeom prst="line">
                    <a:avLst/>
                  </a:prstGeom>
                  <a:ln w="19050">
                    <a:prstDash val="sysDash"/>
                    <a:headEnd type="none" w="lg" len="med"/>
                    <a:tailEnd type="non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0" name="TextovéPole 119">
                      <a:extLst>
                        <a:ext uri="{FF2B5EF4-FFF2-40B4-BE49-F238E27FC236}">
                          <a16:creationId xmlns:a16="http://schemas.microsoft.com/office/drawing/2014/main" id="{08463747-ADBE-47DD-BD10-8F53E025063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691680" y="2894964"/>
                      <a:ext cx="885406" cy="22159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marL="0" lvl="2" algn="ctr">
                        <a:lnSpc>
                          <a:spcPct val="80000"/>
                        </a:lnSpc>
                        <a:buClr>
                          <a:srgbClr val="7030A0"/>
                        </a:buClr>
                        <a:buSzPct val="80000"/>
                      </a:pPr>
                      <a:r>
                        <a:rPr lang="en-GB" sz="105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 2" panose="05020102010507070707" pitchFamily="18" charset="2"/>
                        </a:rPr>
                        <a:t>short </a:t>
                      </a:r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en-GB" sz="105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 2" panose="05020102010507070707" pitchFamily="18" charset="2"/>
                                </a:rPr>
                              </m:ctrlPr>
                            </m:sSubPr>
                            <m:e>
                              <m:r>
                                <a:rPr lang="en-GB" sz="105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 2" panose="05020102010507070707" pitchFamily="18" charset="2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GB" sz="105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 2" panose="05020102010507070707" pitchFamily="18" charset="2"/>
                                </a:rPr>
                                <m:t>1</m:t>
                              </m:r>
                            </m:sub>
                          </m:sSub>
                        </m:oMath>
                      </a14:m>
                      <a:r>
                        <a:rPr lang="en-GB" sz="105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 2" panose="05020102010507070707" pitchFamily="18" charset="2"/>
                        </a:rPr>
                        <a:t>call   </a:t>
                      </a:r>
                      <a:endParaRPr lang="en-GB" sz="105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20" name="TextovéPole 119">
                      <a:extLst>
                        <a:ext uri="{FF2B5EF4-FFF2-40B4-BE49-F238E27FC236}">
                          <a16:creationId xmlns:a16="http://schemas.microsoft.com/office/drawing/2014/main" id="{08463747-ADBE-47DD-BD10-8F53E0250636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691680" y="2894964"/>
                      <a:ext cx="885406" cy="221599"/>
                    </a:xfrm>
                    <a:prstGeom prst="rect">
                      <a:avLst/>
                    </a:prstGeom>
                    <a:blipFill>
                      <a:blip r:embed="rId14"/>
                      <a:stretch>
                        <a:fillRect t="-10811" r="-6897" b="-13514"/>
                      </a:stretch>
                    </a:blipFill>
                    <a:ln>
                      <a:noFill/>
                    </a:ln>
                  </p:spPr>
                  <p:txBody>
                    <a:bodyPr/>
                    <a:lstStyle/>
                    <a:p>
                      <a:r>
                        <a:rPr lang="cs-CZ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30" name="Přímá spojnice se šipkou 29"/>
              <p:cNvCxnSpPr/>
              <p:nvPr/>
            </p:nvCxnSpPr>
            <p:spPr>
              <a:xfrm rot="16200000">
                <a:off x="3444202" y="3302182"/>
                <a:ext cx="1710012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prstDash val="sysDot"/>
                <a:headEnd type="non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Přímá spojnice se šipkou 120"/>
              <p:cNvCxnSpPr/>
              <p:nvPr/>
            </p:nvCxnSpPr>
            <p:spPr>
              <a:xfrm rot="16200000">
                <a:off x="1709705" y="3310304"/>
                <a:ext cx="1710012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prstDash val="sysDot"/>
                <a:headEnd type="non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Přímá spojnice se šipkou 121"/>
              <p:cNvCxnSpPr/>
              <p:nvPr/>
            </p:nvCxnSpPr>
            <p:spPr>
              <a:xfrm>
                <a:off x="2578636" y="4137770"/>
                <a:ext cx="1710012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prstDash val="sysDot"/>
                <a:headEnd type="non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Přímá spojnice se šipkou 122"/>
              <p:cNvCxnSpPr/>
              <p:nvPr/>
            </p:nvCxnSpPr>
            <p:spPr>
              <a:xfrm>
                <a:off x="2582064" y="2436128"/>
                <a:ext cx="1710012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prstDash val="sysDot"/>
                <a:headEnd type="non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4" name="Pravá složená závorka 123"/>
              <p:cNvSpPr/>
              <p:nvPr/>
            </p:nvSpPr>
            <p:spPr>
              <a:xfrm>
                <a:off x="4296073" y="2449815"/>
                <a:ext cx="225357" cy="1685741"/>
              </a:xfrm>
              <a:prstGeom prst="rightBrace">
                <a:avLst/>
              </a:prstGeom>
              <a:ln w="25400">
                <a:solidFill>
                  <a:schemeClr val="tx1"/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5" name="TextovéPole 124">
                    <a:extLst>
                      <a:ext uri="{FF2B5EF4-FFF2-40B4-BE49-F238E27FC236}">
                        <a16:creationId xmlns:a16="http://schemas.microsoft.com/office/drawing/2014/main" id="{08463747-ADBE-47DD-BD10-8F53E0250636}"/>
                      </a:ext>
                    </a:extLst>
                  </p:cNvPr>
                  <p:cNvSpPr txBox="1"/>
                  <p:nvPr/>
                </p:nvSpPr>
                <p:spPr>
                  <a:xfrm>
                    <a:off x="4499992" y="3190116"/>
                    <a:ext cx="1587662" cy="22159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marL="0" lvl="2">
                      <a:lnSpc>
                        <a:spcPct val="80000"/>
                      </a:lnSpc>
                      <a:buClr>
                        <a:srgbClr val="7030A0"/>
                      </a:buClr>
                      <a:buSzPct val="80000"/>
                    </a:pPr>
                    <a:r>
                      <a:rPr lang="en-GB" sz="105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a:t>loss at expiry =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GB" sz="105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 2" panose="05020102010507070707" pitchFamily="18" charset="2"/>
                              </a:rPr>
                            </m:ctrlPr>
                          </m:sSubPr>
                          <m:e>
                            <m:r>
                              <a:rPr lang="en-GB" sz="105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 2" panose="05020102010507070707" pitchFamily="18" charset="2"/>
                              </a:rPr>
                              <m:t>𝑋</m:t>
                            </m:r>
                          </m:e>
                          <m:sub>
                            <m:r>
                              <a:rPr lang="en-GB" sz="105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 2" panose="05020102010507070707" pitchFamily="18" charset="2"/>
                              </a:rPr>
                              <m:t>2</m:t>
                            </m:r>
                          </m:sub>
                        </m:sSub>
                        <m:r>
                          <a:rPr lang="en-GB" sz="105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 2" panose="05020102010507070707" pitchFamily="18" charset="2"/>
                          </a:rPr>
                          <m:t>−</m:t>
                        </m:r>
                        <m:sSub>
                          <m:sSubPr>
                            <m:ctrlPr>
                              <a:rPr lang="en-GB" sz="105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 2" panose="05020102010507070707" pitchFamily="18" charset="2"/>
                              </a:rPr>
                            </m:ctrlPr>
                          </m:sSubPr>
                          <m:e>
                            <m:r>
                              <a:rPr lang="en-GB" sz="105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 2" panose="05020102010507070707" pitchFamily="18" charset="2"/>
                              </a:rPr>
                              <m:t>𝑋</m:t>
                            </m:r>
                          </m:e>
                          <m:sub>
                            <m:r>
                              <a:rPr lang="en-GB" sz="105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 2" panose="05020102010507070707" pitchFamily="18" charset="2"/>
                              </a:rPr>
                              <m:t>1</m:t>
                            </m:r>
                          </m:sub>
                        </m:sSub>
                      </m:oMath>
                    </a14:m>
                    <a:r>
                      <a:rPr lang="en-GB" sz="105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a:t>  </a:t>
                    </a:r>
                    <a:endParaRPr lang="en-GB" sz="1050" dirty="0">
                      <a:latin typeface="Cambria Math" panose="02040503050406030204" pitchFamily="18" charset="0"/>
                      <a:ea typeface="Cambria Math" panose="020405030504060302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25" name="TextovéPole 124">
                    <a:extLst>
                      <a:ext uri="{FF2B5EF4-FFF2-40B4-BE49-F238E27FC236}">
                        <a16:creationId xmlns:a16="http://schemas.microsoft.com/office/drawing/2014/main" id="{08463747-ADBE-47DD-BD10-8F53E025063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99992" y="3190116"/>
                    <a:ext cx="1587662" cy="221599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 t="-13889" b="-16667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26" name="TextovéPole 125">
                <a:extLst>
                  <a:ext uri="{FF2B5EF4-FFF2-40B4-BE49-F238E27FC236}">
                    <a16:creationId xmlns:a16="http://schemas.microsoft.com/office/drawing/2014/main" id="{08463747-ADBE-47DD-BD10-8F53E0250636}"/>
                  </a:ext>
                </a:extLst>
              </p:cNvPr>
              <p:cNvSpPr txBox="1"/>
              <p:nvPr/>
            </p:nvSpPr>
            <p:spPr>
              <a:xfrm>
                <a:off x="1166051" y="4071497"/>
                <a:ext cx="1457541" cy="2215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lvl="2" algn="ctr">
                  <a:lnSpc>
                    <a:spcPct val="80000"/>
                  </a:lnSpc>
                  <a:buClr>
                    <a:srgbClr val="7030A0"/>
                  </a:buClr>
                  <a:buSzPct val="80000"/>
                </a:pPr>
                <a:r>
                  <a:rPr lang="en-GB" sz="1050" dirty="0" smtClean="0">
                    <a:latin typeface="Cambria Math" panose="02040503050406030204" pitchFamily="18" charset="0"/>
                    <a:ea typeface="Cambria Math" panose="02040503050406030204" pitchFamily="18" charset="0"/>
                    <a:sym typeface="Wingdings 2" panose="05020102010507070707" pitchFamily="18" charset="2"/>
                  </a:rPr>
                  <a:t>synthetic long share</a:t>
                </a:r>
                <a:endParaRPr lang="en-GB" sz="105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p:grpSp>
        <p:cxnSp>
          <p:nvCxnSpPr>
            <p:cNvPr id="7" name="Přímá spojnice se šipkou 6"/>
            <p:cNvCxnSpPr/>
            <p:nvPr/>
          </p:nvCxnSpPr>
          <p:spPr>
            <a:xfrm flipH="1">
              <a:off x="4364573" y="2104983"/>
              <a:ext cx="388918" cy="10697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lg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Přímá spojnice se šipkou 74"/>
            <p:cNvCxnSpPr/>
            <p:nvPr/>
          </p:nvCxnSpPr>
          <p:spPr>
            <a:xfrm>
              <a:off x="2131348" y="2102376"/>
              <a:ext cx="388918" cy="10697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lg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759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Trading strategies with options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8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3995952" cy="648072"/>
          </a:xfrm>
        </p:spPr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Debit box arbitrage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37295"/>
            <a:ext cx="226784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9" name="TextovéPole 58"/>
          <p:cNvSpPr txBox="1"/>
          <p:nvPr/>
        </p:nvSpPr>
        <p:spPr>
          <a:xfrm>
            <a:off x="1187623" y="1258224"/>
            <a:ext cx="792088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strategy seeks to find an option position whose initial outlay (plus paid interest) will be more than offset by the gain at the expiry date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0" name="TextovéPole 69"/>
          <p:cNvSpPr txBox="1"/>
          <p:nvPr/>
        </p:nvSpPr>
        <p:spPr>
          <a:xfrm>
            <a:off x="864000" y="4324088"/>
            <a:ext cx="158166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Example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3" name="TextovéPole 72">
            <a:extLst>
              <a:ext uri="{FF2B5EF4-FFF2-40B4-BE49-F238E27FC236}">
                <a16:creationId xmlns:a16="http://schemas.microsoft.com/office/drawing/2014/main" id="{3B2D848F-0F85-43DE-B979-92E15EF0C158}"/>
              </a:ext>
            </a:extLst>
          </p:cNvPr>
          <p:cNvSpPr txBox="1"/>
          <p:nvPr/>
        </p:nvSpPr>
        <p:spPr>
          <a:xfrm>
            <a:off x="1195307" y="4653900"/>
            <a:ext cx="231880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Initial information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4" name="TextovéPole 73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604432" y="4914880"/>
            <a:ext cx="717921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7030A0"/>
              </a:buClr>
              <a:buSzPct val="100000"/>
            </a:pPr>
            <a:r>
              <a:rPr lang="en-GB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option premiums: 105 call (long) = 12, 125 call (short) = 3, 105 put = 6 (short), 125 put = 21 (long); borrowing rate = 12%; time to expiry = 60 days</a:t>
            </a:r>
            <a:endParaRPr lang="en-GB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1195244" y="5381600"/>
            <a:ext cx="26566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Guaranteed gain/loss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ovéPole 91">
                <a:extLst>
                  <a:ext uri="{FF2B5EF4-FFF2-40B4-BE49-F238E27FC236}">
                    <a16:creationId xmlns:a16="http://schemas.microsoft.com/office/drawing/2014/main" id="{4DB67B49-6BE4-460E-9AC7-878827710557}"/>
                  </a:ext>
                </a:extLst>
              </p:cNvPr>
              <p:cNvSpPr txBox="1"/>
              <p:nvPr/>
            </p:nvSpPr>
            <p:spPr>
              <a:xfrm>
                <a:off x="9640489" y="3080513"/>
                <a:ext cx="188095" cy="26205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1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1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1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cs-CZ" sz="1100" i="1" baseline="-25000" dirty="0"/>
              </a:p>
            </p:txBody>
          </p:sp>
        </mc:Choice>
        <mc:Fallback xmlns="">
          <p:sp>
            <p:nvSpPr>
              <p:cNvPr id="92" name="TextovéPole 91">
                <a:extLst>
                  <a:ext uri="{FF2B5EF4-FFF2-40B4-BE49-F238E27FC236}">
                    <a16:creationId xmlns:a16="http://schemas.microsoft.com/office/drawing/2014/main" id="{4DB67B49-6BE4-460E-9AC7-878827710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0489" y="3080513"/>
                <a:ext cx="188095" cy="262059"/>
              </a:xfrm>
              <a:prstGeom prst="rect">
                <a:avLst/>
              </a:prstGeom>
              <a:blipFill>
                <a:blip r:embed="rId7"/>
                <a:stretch>
                  <a:fillRect l="-1935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ovéPole 128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619672" y="5665127"/>
                <a:ext cx="7344328" cy="5986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buClr>
                    <a:srgbClr val="7030A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initial</m:t>
                      </m:r>
                      <m:r>
                        <m:rPr>
                          <m:nor/>
                        </m:rPr>
                        <a:rPr lang="cs-CZ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outlay</m:t>
                      </m:r>
                      <m:r>
                        <m:rPr>
                          <m:nor/>
                        </m:rPr>
                        <a:rPr lang="cs-CZ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box>
                            <m:box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60</m:t>
                                  </m:r>
                                </m:num>
                                <m:den>
                                  <m: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365</m:t>
                                  </m:r>
                                </m:den>
                              </m:f>
                            </m:e>
                          </m:box>
                        </m:e>
                      </m:d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cs-CZ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gain</m:t>
                      </m:r>
                      <m:r>
                        <m:rPr>
                          <m:nor/>
                        </m:rPr>
                        <a:rPr lang="cs-CZ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at</m:t>
                      </m:r>
                      <m:r>
                        <m:rPr>
                          <m:nor/>
                        </m:rPr>
                        <a:rPr lang="cs-CZ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expiry</m:t>
                      </m:r>
                    </m:oMath>
                  </m:oMathPara>
                </a14:m>
                <a:endParaRPr lang="cs-CZ" sz="1400" b="0" i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buClr>
                    <a:srgbClr val="7030A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−12+6</m:t>
                              </m:r>
                            </m:e>
                          </m:d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−21+3</m:t>
                              </m:r>
                            </m:e>
                          </m:d>
                        </m:e>
                      </m:d>
                      <m:r>
                        <a:rPr lang="cs-CZ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0.12</m:t>
                          </m:r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box>
                            <m:box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60</m:t>
                                  </m:r>
                                </m:num>
                                <m:den>
                                  <m: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365</m:t>
                                  </m:r>
                                </m:den>
                              </m:f>
                            </m:e>
                          </m:box>
                        </m:e>
                      </m:d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125−105</m:t>
                          </m:r>
                        </m:e>
                      </m:d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=−24×1.02+20=−4.48</m:t>
                      </m:r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9" name="TextovéPole 128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5665127"/>
                <a:ext cx="7344328" cy="59862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Skupina 22"/>
          <p:cNvGrpSpPr/>
          <p:nvPr/>
        </p:nvGrpSpPr>
        <p:grpSpPr>
          <a:xfrm>
            <a:off x="1051228" y="1939692"/>
            <a:ext cx="5115996" cy="2389459"/>
            <a:chOff x="1066468" y="2191669"/>
            <a:chExt cx="5115996" cy="2389459"/>
          </a:xfrm>
        </p:grpSpPr>
        <p:grpSp>
          <p:nvGrpSpPr>
            <p:cNvPr id="11" name="Skupina 10"/>
            <p:cNvGrpSpPr/>
            <p:nvPr/>
          </p:nvGrpSpPr>
          <p:grpSpPr>
            <a:xfrm>
              <a:off x="1066468" y="2191669"/>
              <a:ext cx="5115996" cy="2389459"/>
              <a:chOff x="1044895" y="1744549"/>
              <a:chExt cx="5115996" cy="2389459"/>
            </a:xfrm>
          </p:grpSpPr>
          <p:grpSp>
            <p:nvGrpSpPr>
              <p:cNvPr id="127" name="Skupina 126"/>
              <p:cNvGrpSpPr/>
              <p:nvPr/>
            </p:nvGrpSpPr>
            <p:grpSpPr>
              <a:xfrm>
                <a:off x="1044895" y="1744549"/>
                <a:ext cx="5115996" cy="2389459"/>
                <a:chOff x="1044895" y="1952431"/>
                <a:chExt cx="5115996" cy="2389459"/>
              </a:xfrm>
            </p:grpSpPr>
            <p:sp>
              <p:nvSpPr>
                <p:cNvPr id="71" name="TextovéPole 70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/>
                <p:nvPr/>
              </p:nvSpPr>
              <p:spPr>
                <a:xfrm>
                  <a:off x="4301782" y="1955859"/>
                  <a:ext cx="1457541" cy="2215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lvl="2" algn="ctr">
                    <a:lnSpc>
                      <a:spcPct val="80000"/>
                    </a:lnSpc>
                    <a:buClr>
                      <a:srgbClr val="7030A0"/>
                    </a:buClr>
                    <a:buSzPct val="80000"/>
                  </a:pPr>
                  <a:r>
                    <a:rPr lang="en-GB" sz="105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synthetic long share</a:t>
                  </a:r>
                  <a:endParaRPr lang="en-GB" sz="105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  <p:grpSp>
              <p:nvGrpSpPr>
                <p:cNvPr id="27" name="Skupina 26"/>
                <p:cNvGrpSpPr/>
                <p:nvPr/>
              </p:nvGrpSpPr>
              <p:grpSpPr>
                <a:xfrm>
                  <a:off x="1490896" y="1952431"/>
                  <a:ext cx="4017208" cy="2389459"/>
                  <a:chOff x="1615369" y="2393890"/>
                  <a:chExt cx="4017208" cy="2389459"/>
                </a:xfrm>
              </p:grpSpPr>
              <p:cxnSp>
                <p:nvCxnSpPr>
                  <p:cNvPr id="77" name="Přímá spojnice 76">
                    <a:extLst>
                      <a:ext uri="{FF2B5EF4-FFF2-40B4-BE49-F238E27FC236}">
                        <a16:creationId xmlns:a16="http://schemas.microsoft.com/office/drawing/2014/main" id="{1A8E3DAD-B6C4-40D4-9CE0-16917D2F95E3}"/>
                      </a:ext>
                    </a:extLst>
                  </p:cNvPr>
                  <p:cNvCxnSpPr/>
                  <p:nvPr/>
                </p:nvCxnSpPr>
                <p:spPr>
                  <a:xfrm>
                    <a:off x="1615369" y="3574285"/>
                    <a:ext cx="0" cy="1209064"/>
                  </a:xfrm>
                  <a:prstGeom prst="line">
                    <a:avLst/>
                  </a:prstGeom>
                  <a:ln w="6350">
                    <a:headEnd type="none" w="lg" len="med"/>
                    <a:tailEnd type="non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Přímá spojnice 78">
                    <a:extLst>
                      <a:ext uri="{FF2B5EF4-FFF2-40B4-BE49-F238E27FC236}">
                        <a16:creationId xmlns:a16="http://schemas.microsoft.com/office/drawing/2014/main" id="{366013F4-C598-4589-BCA9-4D63C7A09A98}"/>
                      </a:ext>
                    </a:extLst>
                  </p:cNvPr>
                  <p:cNvCxnSpPr/>
                  <p:nvPr/>
                </p:nvCxnSpPr>
                <p:spPr>
                  <a:xfrm>
                    <a:off x="1619672" y="4294365"/>
                    <a:ext cx="4012905" cy="0"/>
                  </a:xfrm>
                  <a:prstGeom prst="line">
                    <a:avLst/>
                  </a:prstGeom>
                  <a:ln w="6350">
                    <a:solidFill>
                      <a:schemeClr val="accent1"/>
                    </a:solidFill>
                    <a:headEnd type="none" w="lg" len="med"/>
                    <a:tailEnd type="non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Přímá spojnice 82">
                    <a:extLst>
                      <a:ext uri="{FF2B5EF4-FFF2-40B4-BE49-F238E27FC236}">
                        <a16:creationId xmlns:a16="http://schemas.microsoft.com/office/drawing/2014/main" id="{F1012CB4-74D9-4DC7-84BD-B0CB720F565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287007" y="2393890"/>
                    <a:ext cx="2313261" cy="2313259"/>
                  </a:xfrm>
                  <a:prstGeom prst="line">
                    <a:avLst/>
                  </a:prstGeom>
                  <a:ln w="31750">
                    <a:solidFill>
                      <a:srgbClr val="C00000"/>
                    </a:solidFill>
                    <a:prstDash val="solid"/>
                    <a:headEnd type="none" w="lg" len="med"/>
                    <a:tailEnd type="non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87" name="TextovéPole 86">
                        <a:extLst>
                          <a:ext uri="{FF2B5EF4-FFF2-40B4-BE49-F238E27FC236}">
                            <a16:creationId xmlns:a16="http://schemas.microsoft.com/office/drawing/2014/main" id="{1129F341-0890-4352-8ECF-8AB4C01D6AF5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4911077" y="4296926"/>
                        <a:ext cx="187089" cy="27725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lIns="0" rIns="0" rtlCol="0">
                        <a:spAutoFit/>
                      </a:bodyPr>
                      <a:lstStyle/>
                      <a:p>
                        <a:pPr algn="ctr"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GB" sz="11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100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GB" sz="11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n-GB" sz="1100" i="1" baseline="-25000" dirty="0"/>
                      </a:p>
                    </p:txBody>
                  </p:sp>
                </mc:Choice>
                <mc:Fallback xmlns="">
                  <p:sp>
                    <p:nvSpPr>
                      <p:cNvPr id="87" name="TextovéPole 86">
                        <a:extLst>
                          <a:ext uri="{FF2B5EF4-FFF2-40B4-BE49-F238E27FC236}">
                            <a16:creationId xmlns:a16="http://schemas.microsoft.com/office/drawing/2014/main" id="{1129F341-0890-4352-8ECF-8AB4C01D6AF5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911077" y="4296926"/>
                        <a:ext cx="187089" cy="277255"/>
                      </a:xfrm>
                      <a:prstGeom prst="rect">
                        <a:avLst/>
                      </a:prstGeom>
                      <a:blipFill>
                        <a:blip r:embed="rId9"/>
                        <a:stretch>
                          <a:fillRect l="-29032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cs-CZ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cxnSp>
                <p:nvCxnSpPr>
                  <p:cNvPr id="99" name="Přímá spojnice 98">
                    <a:extLst>
                      <a:ext uri="{FF2B5EF4-FFF2-40B4-BE49-F238E27FC236}">
                        <a16:creationId xmlns:a16="http://schemas.microsoft.com/office/drawing/2014/main" id="{F1012CB4-74D9-4DC7-84BD-B0CB720F5659}"/>
                      </a:ext>
                    </a:extLst>
                  </p:cNvPr>
                  <p:cNvCxnSpPr/>
                  <p:nvPr/>
                </p:nvCxnSpPr>
                <p:spPr>
                  <a:xfrm>
                    <a:off x="2523633" y="2393890"/>
                    <a:ext cx="2389458" cy="2389459"/>
                  </a:xfrm>
                  <a:prstGeom prst="line">
                    <a:avLst/>
                  </a:prstGeom>
                  <a:ln w="31750">
                    <a:solidFill>
                      <a:srgbClr val="C00000"/>
                    </a:solidFill>
                    <a:prstDash val="solid"/>
                    <a:headEnd type="none" w="lg" len="med"/>
                    <a:tailEnd type="non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01" name="TextovéPole 100">
                        <a:extLst>
                          <a:ext uri="{FF2B5EF4-FFF2-40B4-BE49-F238E27FC236}">
                            <a16:creationId xmlns:a16="http://schemas.microsoft.com/office/drawing/2014/main" id="{08463747-ADBE-47DD-BD10-8F53E0250636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2617148" y="4345726"/>
                        <a:ext cx="885406" cy="2215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marL="0" lvl="2" algn="ctr">
                          <a:lnSpc>
                            <a:spcPct val="80000"/>
                          </a:lnSpc>
                          <a:buClr>
                            <a:srgbClr val="7030A0"/>
                          </a:buClr>
                          <a:buSzPct val="80000"/>
                        </a:pPr>
                        <a:r>
                          <a:rPr lang="en-GB" sz="105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 2" panose="05020102010507070707" pitchFamily="18" charset="2"/>
                          </a:rPr>
                          <a:t>short </a:t>
                        </a:r>
                        <a14:m>
                          <m:oMath xmlns:m="http://schemas.openxmlformats.org/officeDocument/2006/math">
                            <m:sSub>
                              <m:sSubPr>
                                <m:ctrlPr>
                                  <a:rPr lang="en-GB" sz="105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 2" panose="050201020105070707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 2" panose="05020102010507070707" pitchFamily="18" charset="2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 2" panose="05020102010507070707" pitchFamily="18" charset="2"/>
                                  </a:rPr>
                                  <m:t>1</m:t>
                                </m:r>
                              </m:sub>
                            </m:sSub>
                          </m:oMath>
                        </a14:m>
                        <a:r>
                          <a:rPr lang="en-GB" sz="105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 2" panose="05020102010507070707" pitchFamily="18" charset="2"/>
                          </a:rPr>
                          <a:t>put   </a:t>
                        </a:r>
                        <a:endParaRPr lang="en-GB" sz="1050" dirty="0">
                          <a:latin typeface="Cambria Math" panose="02040503050406030204" pitchFamily="18" charset="0"/>
                          <a:ea typeface="Cambria Math" panose="02040503050406030204" pitchFamily="18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01" name="TextovéPole 100">
                        <a:extLst>
                          <a:ext uri="{FF2B5EF4-FFF2-40B4-BE49-F238E27FC236}">
                            <a16:creationId xmlns:a16="http://schemas.microsoft.com/office/drawing/2014/main" id="{08463747-ADBE-47DD-BD10-8F53E0250636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617148" y="4345726"/>
                        <a:ext cx="885406" cy="221599"/>
                      </a:xfrm>
                      <a:prstGeom prst="rect">
                        <a:avLst/>
                      </a:prstGeom>
                      <a:blipFill>
                        <a:blip r:embed="rId10"/>
                        <a:stretch>
                          <a:fillRect t="-10811" r="-6897" b="-13514"/>
                        </a:stretch>
                      </a:blipFill>
                      <a:ln>
                        <a:noFill/>
                      </a:ln>
                    </p:spPr>
                    <p:txBody>
                      <a:bodyPr/>
                      <a:lstStyle/>
                      <a:p>
                        <a:r>
                          <a:rPr lang="cs-CZ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04" name="TextovéPole 103">
                        <a:extLst>
                          <a:ext uri="{FF2B5EF4-FFF2-40B4-BE49-F238E27FC236}">
                            <a16:creationId xmlns:a16="http://schemas.microsoft.com/office/drawing/2014/main" id="{1129F341-0890-4352-8ECF-8AB4C01D6AF5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2088164" y="4291105"/>
                        <a:ext cx="187089" cy="27725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lIns="0" rIns="0" rtlCol="0">
                        <a:spAutoFit/>
                      </a:bodyPr>
                      <a:lstStyle/>
                      <a:p>
                        <a:pPr algn="ctr"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GB" sz="11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100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GB" sz="11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n-GB" sz="1100" i="1" baseline="-25000" dirty="0"/>
                      </a:p>
                    </p:txBody>
                  </p:sp>
                </mc:Choice>
                <mc:Fallback xmlns="">
                  <p:sp>
                    <p:nvSpPr>
                      <p:cNvPr id="104" name="TextovéPole 103">
                        <a:extLst>
                          <a:ext uri="{FF2B5EF4-FFF2-40B4-BE49-F238E27FC236}">
                            <a16:creationId xmlns:a16="http://schemas.microsoft.com/office/drawing/2014/main" id="{1129F341-0890-4352-8ECF-8AB4C01D6AF5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088164" y="4291105"/>
                        <a:ext cx="187089" cy="277255"/>
                      </a:xfrm>
                      <a:prstGeom prst="rect">
                        <a:avLst/>
                      </a:prstGeom>
                      <a:blipFill>
                        <a:blip r:embed="rId11"/>
                        <a:stretch>
                          <a:fillRect l="-29032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cs-CZ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grpSp>
                <p:nvGrpSpPr>
                  <p:cNvPr id="17" name="Skupina 16"/>
                  <p:cNvGrpSpPr/>
                  <p:nvPr/>
                </p:nvGrpSpPr>
                <p:grpSpPr>
                  <a:xfrm>
                    <a:off x="2359596" y="4337058"/>
                    <a:ext cx="1070001" cy="370091"/>
                    <a:chOff x="3330499" y="3987069"/>
                    <a:chExt cx="1070001" cy="370091"/>
                  </a:xfrm>
                </p:grpSpPr>
                <p:cxnSp>
                  <p:nvCxnSpPr>
                    <p:cNvPr id="86" name="Přímá spojnice 85"/>
                    <p:cNvCxnSpPr/>
                    <p:nvPr/>
                  </p:nvCxnSpPr>
                  <p:spPr>
                    <a:xfrm>
                      <a:off x="3703356" y="3994689"/>
                      <a:ext cx="697144" cy="0"/>
                    </a:xfrm>
                    <a:prstGeom prst="line">
                      <a:avLst/>
                    </a:prstGeom>
                    <a:ln w="19050">
                      <a:prstDash val="sysDash"/>
                      <a:headEnd type="none" w="lg" len="med"/>
                      <a:tailEnd type="none" w="lg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" name="Přímá spojnice 104">
                      <a:extLst>
                        <a:ext uri="{FF2B5EF4-FFF2-40B4-BE49-F238E27FC236}">
                          <a16:creationId xmlns:a16="http://schemas.microsoft.com/office/drawing/2014/main" id="{F1012CB4-74D9-4DC7-84BD-B0CB720F565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3330499" y="3987069"/>
                      <a:ext cx="370092" cy="370091"/>
                    </a:xfrm>
                    <a:prstGeom prst="line">
                      <a:avLst/>
                    </a:prstGeom>
                    <a:ln w="19050">
                      <a:prstDash val="sysDash"/>
                      <a:headEnd type="none" w="lg" len="med"/>
                      <a:tailEnd type="none" w="lg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6" name="Skupina 105"/>
                  <p:cNvGrpSpPr/>
                  <p:nvPr/>
                </p:nvGrpSpPr>
                <p:grpSpPr>
                  <a:xfrm rot="10800000">
                    <a:off x="1930476" y="3859057"/>
                    <a:ext cx="1118878" cy="385331"/>
                    <a:chOff x="6759150" y="1165956"/>
                    <a:chExt cx="1118878" cy="385331"/>
                  </a:xfrm>
                </p:grpSpPr>
                <p:cxnSp>
                  <p:nvCxnSpPr>
                    <p:cNvPr id="107" name="Přímá spojnice 106"/>
                    <p:cNvCxnSpPr/>
                    <p:nvPr/>
                  </p:nvCxnSpPr>
                  <p:spPr>
                    <a:xfrm rot="10800000" flipH="1">
                      <a:off x="7147089" y="1165956"/>
                      <a:ext cx="730939" cy="0"/>
                    </a:xfrm>
                    <a:prstGeom prst="line">
                      <a:avLst/>
                    </a:prstGeom>
                    <a:ln w="19050">
                      <a:prstDash val="sysDash"/>
                      <a:headEnd type="none" w="lg" len="med"/>
                      <a:tailEnd type="none" w="lg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" name="Přímá spojnice 107">
                      <a:extLst>
                        <a:ext uri="{FF2B5EF4-FFF2-40B4-BE49-F238E27FC236}">
                          <a16:creationId xmlns:a16="http://schemas.microsoft.com/office/drawing/2014/main" id="{F1012CB4-74D9-4DC7-84BD-B0CB720F565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6759150" y="1181196"/>
                      <a:ext cx="370092" cy="370091"/>
                    </a:xfrm>
                    <a:prstGeom prst="line">
                      <a:avLst/>
                    </a:prstGeom>
                    <a:ln w="19050">
                      <a:prstDash val="sysDash"/>
                      <a:headEnd type="none" w="lg" len="med"/>
                      <a:tailEnd type="none" w="lg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09" name="TextovéPole 108">
                        <a:extLst>
                          <a:ext uri="{FF2B5EF4-FFF2-40B4-BE49-F238E27FC236}">
                            <a16:creationId xmlns:a16="http://schemas.microsoft.com/office/drawing/2014/main" id="{08463747-ADBE-47DD-BD10-8F53E0250636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1786835" y="4044726"/>
                        <a:ext cx="885406" cy="2215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marL="0" lvl="2" algn="ctr">
                          <a:lnSpc>
                            <a:spcPct val="80000"/>
                          </a:lnSpc>
                          <a:buClr>
                            <a:srgbClr val="7030A0"/>
                          </a:buClr>
                          <a:buSzPct val="80000"/>
                        </a:pPr>
                        <a:r>
                          <a:rPr lang="en-GB" sz="105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 2" panose="05020102010507070707" pitchFamily="18" charset="2"/>
                          </a:rPr>
                          <a:t>long </a:t>
                        </a:r>
                        <a14:m>
                          <m:oMath xmlns:m="http://schemas.openxmlformats.org/officeDocument/2006/math">
                            <m:sSub>
                              <m:sSubPr>
                                <m:ctrlPr>
                                  <a:rPr lang="en-GB" sz="105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 2" panose="050201020105070707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 2" panose="05020102010507070707" pitchFamily="18" charset="2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 2" panose="05020102010507070707" pitchFamily="18" charset="2"/>
                                  </a:rPr>
                                  <m:t>1</m:t>
                                </m:r>
                              </m:sub>
                            </m:sSub>
                          </m:oMath>
                        </a14:m>
                        <a:r>
                          <a:rPr lang="en-GB" sz="105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 2" panose="05020102010507070707" pitchFamily="18" charset="2"/>
                          </a:rPr>
                          <a:t>call</a:t>
                        </a:r>
                        <a:endParaRPr lang="en-GB" sz="1050" dirty="0">
                          <a:latin typeface="Cambria Math" panose="02040503050406030204" pitchFamily="18" charset="0"/>
                          <a:ea typeface="Cambria Math" panose="02040503050406030204" pitchFamily="18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09" name="TextovéPole 108">
                        <a:extLst>
                          <a:ext uri="{FF2B5EF4-FFF2-40B4-BE49-F238E27FC236}">
                            <a16:creationId xmlns:a16="http://schemas.microsoft.com/office/drawing/2014/main" id="{08463747-ADBE-47DD-BD10-8F53E0250636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786835" y="4044726"/>
                        <a:ext cx="885406" cy="221599"/>
                      </a:xfrm>
                      <a:prstGeom prst="rect">
                        <a:avLst/>
                      </a:prstGeom>
                      <a:blipFill>
                        <a:blip r:embed="rId12"/>
                        <a:stretch>
                          <a:fillRect t="-13889" b="-16667"/>
                        </a:stretch>
                      </a:blipFill>
                      <a:ln>
                        <a:noFill/>
                      </a:ln>
                    </p:spPr>
                    <p:txBody>
                      <a:bodyPr/>
                      <a:lstStyle/>
                      <a:p>
                        <a:r>
                          <a:rPr lang="cs-CZ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16" name="TextovéPole 115">
                        <a:extLst>
                          <a:ext uri="{FF2B5EF4-FFF2-40B4-BE49-F238E27FC236}">
                            <a16:creationId xmlns:a16="http://schemas.microsoft.com/office/drawing/2014/main" id="{08463747-ADBE-47DD-BD10-8F53E0250636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4482522" y="4048029"/>
                        <a:ext cx="885406" cy="2215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marL="0" lvl="2" algn="ctr">
                          <a:lnSpc>
                            <a:spcPct val="80000"/>
                          </a:lnSpc>
                          <a:buClr>
                            <a:srgbClr val="7030A0"/>
                          </a:buClr>
                          <a:buSzPct val="80000"/>
                        </a:pPr>
                        <a:r>
                          <a:rPr lang="en-GB" sz="105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 2" panose="05020102010507070707" pitchFamily="18" charset="2"/>
                          </a:rPr>
                          <a:t>long </a:t>
                        </a:r>
                        <a14:m>
                          <m:oMath xmlns:m="http://schemas.openxmlformats.org/officeDocument/2006/math">
                            <m:sSub>
                              <m:sSubPr>
                                <m:ctrlPr>
                                  <a:rPr lang="en-GB" sz="105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 2" panose="050201020105070707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 2" panose="05020102010507070707" pitchFamily="18" charset="2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 2" panose="05020102010507070707" pitchFamily="18" charset="2"/>
                                  </a:rPr>
                                  <m:t>2</m:t>
                                </m:r>
                              </m:sub>
                            </m:sSub>
                          </m:oMath>
                        </a14:m>
                        <a:r>
                          <a:rPr lang="en-GB" sz="105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 2" panose="05020102010507070707" pitchFamily="18" charset="2"/>
                          </a:rPr>
                          <a:t>put</a:t>
                        </a:r>
                        <a:endParaRPr lang="en-GB" sz="1050" dirty="0">
                          <a:latin typeface="Cambria Math" panose="02040503050406030204" pitchFamily="18" charset="0"/>
                          <a:ea typeface="Cambria Math" panose="02040503050406030204" pitchFamily="18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16" name="TextovéPole 115">
                        <a:extLst>
                          <a:ext uri="{FF2B5EF4-FFF2-40B4-BE49-F238E27FC236}">
                            <a16:creationId xmlns:a16="http://schemas.microsoft.com/office/drawing/2014/main" id="{08463747-ADBE-47DD-BD10-8F53E0250636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482522" y="4048029"/>
                        <a:ext cx="885406" cy="221599"/>
                      </a:xfrm>
                      <a:prstGeom prst="rect">
                        <a:avLst/>
                      </a:prstGeom>
                      <a:blipFill>
                        <a:blip r:embed="rId13"/>
                        <a:stretch>
                          <a:fillRect t="-13889" b="-16667"/>
                        </a:stretch>
                      </a:blipFill>
                      <a:ln>
                        <a:noFill/>
                      </a:ln>
                    </p:spPr>
                    <p:txBody>
                      <a:bodyPr/>
                      <a:lstStyle/>
                      <a:p>
                        <a:r>
                          <a:rPr lang="cs-CZ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grpSp>
                <p:nvGrpSpPr>
                  <p:cNvPr id="117" name="Skupina 116"/>
                  <p:cNvGrpSpPr/>
                  <p:nvPr/>
                </p:nvGrpSpPr>
                <p:grpSpPr>
                  <a:xfrm rot="10800000" flipV="1">
                    <a:off x="3691734" y="4351301"/>
                    <a:ext cx="1065227" cy="370091"/>
                    <a:chOff x="3373311" y="4006251"/>
                    <a:chExt cx="1065227" cy="370091"/>
                  </a:xfrm>
                </p:grpSpPr>
                <p:cxnSp>
                  <p:nvCxnSpPr>
                    <p:cNvPr id="118" name="Přímá spojnice 117"/>
                    <p:cNvCxnSpPr/>
                    <p:nvPr/>
                  </p:nvCxnSpPr>
                  <p:spPr>
                    <a:xfrm rot="10800000" flipH="1" flipV="1">
                      <a:off x="3738445" y="4013871"/>
                      <a:ext cx="700093" cy="0"/>
                    </a:xfrm>
                    <a:prstGeom prst="line">
                      <a:avLst/>
                    </a:prstGeom>
                    <a:ln w="19050">
                      <a:prstDash val="sysDash"/>
                      <a:headEnd type="none" w="lg" len="med"/>
                      <a:tailEnd type="none" w="lg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9" name="Přímá spojnice 118">
                      <a:extLst>
                        <a:ext uri="{FF2B5EF4-FFF2-40B4-BE49-F238E27FC236}">
                          <a16:creationId xmlns:a16="http://schemas.microsoft.com/office/drawing/2014/main" id="{F1012CB4-74D9-4DC7-84BD-B0CB720F565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3373311" y="4006251"/>
                      <a:ext cx="370092" cy="370091"/>
                    </a:xfrm>
                    <a:prstGeom prst="line">
                      <a:avLst/>
                    </a:prstGeom>
                    <a:ln w="19050">
                      <a:prstDash val="sysDash"/>
                      <a:headEnd type="none" w="lg" len="med"/>
                      <a:tailEnd type="none" w="lg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20" name="TextovéPole 119">
                        <a:extLst>
                          <a:ext uri="{FF2B5EF4-FFF2-40B4-BE49-F238E27FC236}">
                            <a16:creationId xmlns:a16="http://schemas.microsoft.com/office/drawing/2014/main" id="{08463747-ADBE-47DD-BD10-8F53E0250636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615762" y="4363113"/>
                        <a:ext cx="885406" cy="2215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marL="0" lvl="2" algn="ctr">
                          <a:lnSpc>
                            <a:spcPct val="80000"/>
                          </a:lnSpc>
                          <a:buClr>
                            <a:srgbClr val="7030A0"/>
                          </a:buClr>
                          <a:buSzPct val="80000"/>
                        </a:pPr>
                        <a:r>
                          <a:rPr lang="en-GB" sz="105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 2" panose="05020102010507070707" pitchFamily="18" charset="2"/>
                          </a:rPr>
                          <a:t>short </a:t>
                        </a:r>
                        <a14:m>
                          <m:oMath xmlns:m="http://schemas.openxmlformats.org/officeDocument/2006/math">
                            <m:sSub>
                              <m:sSubPr>
                                <m:ctrlPr>
                                  <a:rPr lang="en-GB" sz="105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 2" panose="050201020105070707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 2" panose="05020102010507070707" pitchFamily="18" charset="2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 2" panose="05020102010507070707" pitchFamily="18" charset="2"/>
                                  </a:rPr>
                                  <m:t>2</m:t>
                                </m:r>
                              </m:sub>
                            </m:sSub>
                          </m:oMath>
                        </a14:m>
                        <a:r>
                          <a:rPr lang="en-GB" sz="105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 2" panose="05020102010507070707" pitchFamily="18" charset="2"/>
                          </a:rPr>
                          <a:t>call   </a:t>
                        </a:r>
                        <a:endParaRPr lang="en-GB" sz="1050" dirty="0">
                          <a:latin typeface="Cambria Math" panose="02040503050406030204" pitchFamily="18" charset="0"/>
                          <a:ea typeface="Cambria Math" panose="02040503050406030204" pitchFamily="18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20" name="TextovéPole 119">
                        <a:extLst>
                          <a:ext uri="{FF2B5EF4-FFF2-40B4-BE49-F238E27FC236}">
                            <a16:creationId xmlns:a16="http://schemas.microsoft.com/office/drawing/2014/main" id="{08463747-ADBE-47DD-BD10-8F53E0250636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615762" y="4363113"/>
                        <a:ext cx="885406" cy="221599"/>
                      </a:xfrm>
                      <a:prstGeom prst="rect">
                        <a:avLst/>
                      </a:prstGeom>
                      <a:blipFill>
                        <a:blip r:embed="rId14"/>
                        <a:stretch>
                          <a:fillRect t="-10811" r="-6207" b="-13514"/>
                        </a:stretch>
                      </a:blipFill>
                      <a:ln>
                        <a:noFill/>
                      </a:ln>
                    </p:spPr>
                    <p:txBody>
                      <a:bodyPr/>
                      <a:lstStyle/>
                      <a:p>
                        <a:r>
                          <a:rPr lang="cs-CZ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cxnSp>
              <p:nvCxnSpPr>
                <p:cNvPr id="30" name="Přímá spojnice se šipkou 29"/>
                <p:cNvCxnSpPr/>
                <p:nvPr/>
              </p:nvCxnSpPr>
              <p:spPr>
                <a:xfrm rot="16200000">
                  <a:off x="3444202" y="3006176"/>
                  <a:ext cx="1710012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prstDash val="sysDot"/>
                  <a:headEnd type="none" w="lg" len="med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Přímá spojnice se šipkou 120"/>
                <p:cNvCxnSpPr/>
                <p:nvPr/>
              </p:nvCxnSpPr>
              <p:spPr>
                <a:xfrm rot="16200000">
                  <a:off x="1709705" y="3014298"/>
                  <a:ext cx="1710012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prstDash val="sysDot"/>
                  <a:headEnd type="none" w="lg" len="med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Přímá spojnice se šipkou 121"/>
                <p:cNvCxnSpPr/>
                <p:nvPr/>
              </p:nvCxnSpPr>
              <p:spPr>
                <a:xfrm>
                  <a:off x="2578636" y="3852906"/>
                  <a:ext cx="1710012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prstDash val="sysDot"/>
                  <a:headEnd type="none" w="lg" len="med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Přímá spojnice se šipkou 122"/>
                <p:cNvCxnSpPr/>
                <p:nvPr/>
              </p:nvCxnSpPr>
              <p:spPr>
                <a:xfrm>
                  <a:off x="2582064" y="2132502"/>
                  <a:ext cx="1710012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prstDash val="sysDot"/>
                  <a:headEnd type="none" w="lg" len="med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4" name="Pravá složená závorka 123"/>
                <p:cNvSpPr/>
                <p:nvPr/>
              </p:nvSpPr>
              <p:spPr>
                <a:xfrm>
                  <a:off x="4319163" y="2147742"/>
                  <a:ext cx="225357" cy="1685741"/>
                </a:xfrm>
                <a:prstGeom prst="rightBrace">
                  <a:avLst/>
                </a:prstGeom>
                <a:ln w="25400">
                  <a:solidFill>
                    <a:schemeClr val="tx1"/>
                  </a:solidFill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5" name="TextovéPole 124">
                      <a:extLst>
                        <a:ext uri="{FF2B5EF4-FFF2-40B4-BE49-F238E27FC236}">
                          <a16:creationId xmlns:a16="http://schemas.microsoft.com/office/drawing/2014/main" id="{08463747-ADBE-47DD-BD10-8F53E025063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504707" y="2875442"/>
                      <a:ext cx="1656184" cy="22159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marL="0" lvl="2">
                        <a:lnSpc>
                          <a:spcPct val="80000"/>
                        </a:lnSpc>
                        <a:buClr>
                          <a:srgbClr val="7030A0"/>
                        </a:buClr>
                        <a:buSzPct val="80000"/>
                      </a:pPr>
                      <a:r>
                        <a:rPr lang="en-GB" sz="105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 2" panose="05020102010507070707" pitchFamily="18" charset="2"/>
                        </a:rPr>
                        <a:t>gain at expiry = </a:t>
                      </a:r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en-GB" sz="105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 2" panose="05020102010507070707" pitchFamily="18" charset="2"/>
                                </a:rPr>
                              </m:ctrlPr>
                            </m:sSubPr>
                            <m:e>
                              <m:r>
                                <a:rPr lang="en-GB" sz="105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 2" panose="05020102010507070707" pitchFamily="18" charset="2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GB" sz="105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 2" panose="05020102010507070707" pitchFamily="18" charset="2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sz="10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 2" panose="05020102010507070707" pitchFamily="18" charset="2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sz="105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 2" panose="05020102010507070707" pitchFamily="18" charset="2"/>
                                </a:rPr>
                              </m:ctrlPr>
                            </m:sSubPr>
                            <m:e>
                              <m:r>
                                <a:rPr lang="en-GB" sz="105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 2" panose="05020102010507070707" pitchFamily="18" charset="2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GB" sz="105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 2" panose="05020102010507070707" pitchFamily="18" charset="2"/>
                                </a:rPr>
                                <m:t>1</m:t>
                              </m:r>
                            </m:sub>
                          </m:sSub>
                        </m:oMath>
                      </a14:m>
                      <a:r>
                        <a:rPr lang="en-GB" sz="105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 2" panose="05020102010507070707" pitchFamily="18" charset="2"/>
                        </a:rPr>
                        <a:t>  </a:t>
                      </a:r>
                      <a:endParaRPr lang="en-GB" sz="105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25" name="TextovéPole 124">
                      <a:extLst>
                        <a:ext uri="{FF2B5EF4-FFF2-40B4-BE49-F238E27FC236}">
                          <a16:creationId xmlns:a16="http://schemas.microsoft.com/office/drawing/2014/main" id="{08463747-ADBE-47DD-BD10-8F53E0250636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504707" y="2875442"/>
                      <a:ext cx="1656184" cy="221599"/>
                    </a:xfrm>
                    <a:prstGeom prst="rect">
                      <a:avLst/>
                    </a:prstGeom>
                    <a:blipFill>
                      <a:blip r:embed="rId15"/>
                      <a:stretch>
                        <a:fillRect t="-13889" b="-16667"/>
                      </a:stretch>
                    </a:blipFill>
                    <a:ln>
                      <a:noFill/>
                    </a:ln>
                  </p:spPr>
                  <p:txBody>
                    <a:bodyPr/>
                    <a:lstStyle/>
                    <a:p>
                      <a:r>
                        <a:rPr lang="cs-CZ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26" name="TextovéPole 125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/>
                <p:nvPr/>
              </p:nvSpPr>
              <p:spPr>
                <a:xfrm>
                  <a:off x="1044895" y="1952431"/>
                  <a:ext cx="1457541" cy="2215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lvl="2" algn="ctr">
                    <a:lnSpc>
                      <a:spcPct val="80000"/>
                    </a:lnSpc>
                    <a:buClr>
                      <a:srgbClr val="7030A0"/>
                    </a:buClr>
                    <a:buSzPct val="80000"/>
                  </a:pPr>
                  <a:r>
                    <a:rPr lang="en-GB" sz="105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synthetic short share</a:t>
                  </a:r>
                  <a:endParaRPr lang="en-GB" sz="105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p:grpSp>
          <p:cxnSp>
            <p:nvCxnSpPr>
              <p:cNvPr id="75" name="Přímá spojnice se šipkou 74"/>
              <p:cNvCxnSpPr/>
              <p:nvPr/>
            </p:nvCxnSpPr>
            <p:spPr>
              <a:xfrm>
                <a:off x="4369913" y="3678046"/>
                <a:ext cx="388918" cy="10697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triangle" w="med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Skupina 13"/>
            <p:cNvGrpSpPr/>
            <p:nvPr/>
          </p:nvGrpSpPr>
          <p:grpSpPr>
            <a:xfrm flipH="1">
              <a:off x="3957678" y="3633976"/>
              <a:ext cx="1133618" cy="400571"/>
              <a:chOff x="3006334" y="4108549"/>
              <a:chExt cx="1133618" cy="400571"/>
            </a:xfrm>
          </p:grpSpPr>
          <p:cxnSp>
            <p:nvCxnSpPr>
              <p:cNvPr id="78" name="Přímá spojnice 77"/>
              <p:cNvCxnSpPr/>
              <p:nvPr/>
            </p:nvCxnSpPr>
            <p:spPr>
              <a:xfrm flipH="1">
                <a:off x="3006334" y="4509120"/>
                <a:ext cx="730939" cy="0"/>
              </a:xfrm>
              <a:prstGeom prst="line">
                <a:avLst/>
              </a:prstGeom>
              <a:ln w="19050"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Přímá spojnice 79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 rot="10800000" flipH="1">
                <a:off x="3769860" y="4108549"/>
                <a:ext cx="370092" cy="370091"/>
              </a:xfrm>
              <a:prstGeom prst="line">
                <a:avLst/>
              </a:prstGeom>
              <a:ln w="19050"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5" name="Přímá spojnice se šipkou 84"/>
            <p:cNvCxnSpPr/>
            <p:nvPr/>
          </p:nvCxnSpPr>
          <p:spPr>
            <a:xfrm flipH="1">
              <a:off x="2125330" y="4133840"/>
              <a:ext cx="388918" cy="10697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79229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Trading strategies with options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9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3419888" cy="648072"/>
          </a:xfrm>
        </p:spPr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Protective put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37295"/>
            <a:ext cx="226784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1187624" y="3717032"/>
            <a:ext cx="23875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Initial information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9" name="TextovéPole 58"/>
          <p:cNvSpPr txBox="1"/>
          <p:nvPr/>
        </p:nvSpPr>
        <p:spPr>
          <a:xfrm>
            <a:off x="1187623" y="1258224"/>
            <a:ext cx="777637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Protective put </a:t>
            </a: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consists of long position in the underlying security coupled with a put option written on the security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0" name="TextovéPole 69"/>
          <p:cNvSpPr txBox="1"/>
          <p:nvPr/>
        </p:nvSpPr>
        <p:spPr>
          <a:xfrm>
            <a:off x="864000" y="3393346"/>
            <a:ext cx="155802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Example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ovéPole 70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514076" y="4797152"/>
                <a:ext cx="730592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80000" indent="-18000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GB" sz="1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Cost of loan which finances the purchase of the put</a:t>
                </a:r>
                <a:r>
                  <a:rPr lang="cs-CZ" sz="1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1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−10×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1+0.1×</m:t>
                        </m:r>
                        <m:f>
                          <m:fPr>
                            <m:type m:val="lin"/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91</m:t>
                            </m:r>
                          </m:num>
                          <m:den>
                            <m:r>
                              <a:rPr lang="en-GB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365</m:t>
                            </m:r>
                          </m:den>
                        </m:f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=10.25</m:t>
                    </m:r>
                  </m:oMath>
                </a14:m>
                <a:r>
                  <a:rPr lang="en-GB" sz="1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¢ </a:t>
                </a:r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1" name="TextovéPole 70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4076" y="4797152"/>
                <a:ext cx="7305924" cy="307777"/>
              </a:xfrm>
              <a:prstGeom prst="rect">
                <a:avLst/>
              </a:prstGeom>
              <a:blipFill>
                <a:blip r:embed="rId7"/>
                <a:stretch>
                  <a:fillRect l="-83" t="-94000" b="-158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0" name="Skupina 59"/>
          <p:cNvGrpSpPr/>
          <p:nvPr/>
        </p:nvGrpSpPr>
        <p:grpSpPr>
          <a:xfrm>
            <a:off x="976153" y="1957249"/>
            <a:ext cx="3523664" cy="1424557"/>
            <a:chOff x="2920544" y="2340604"/>
            <a:chExt cx="3523664" cy="142455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ovéPole 61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/>
                <p:nvPr/>
              </p:nvSpPr>
              <p:spPr>
                <a:xfrm>
                  <a:off x="5148064" y="3155588"/>
                  <a:ext cx="188095" cy="26205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22" name="TextovéPole 121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48064" y="3155588"/>
                  <a:ext cx="188095" cy="262059"/>
                </a:xfrm>
                <a:prstGeom prst="rect">
                  <a:avLst/>
                </a:prstGeom>
                <a:blipFill>
                  <a:blip r:embed="rId8"/>
                  <a:stretch>
                    <a:fillRect l="-1935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ovéPole 63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3865487" y="3012320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23" name="TextovéPole 122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65487" y="3012320"/>
                  <a:ext cx="187089" cy="261225"/>
                </a:xfrm>
                <a:prstGeom prst="rect">
                  <a:avLst/>
                </a:prstGeom>
                <a:blipFill>
                  <a:blip r:embed="rId9"/>
                  <a:stretch>
                    <a:fillRect l="-6452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5" name="Přímá spojnice 64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2920544" y="2577161"/>
              <a:ext cx="6409" cy="1188000"/>
            </a:xfrm>
            <a:prstGeom prst="line">
              <a:avLst/>
            </a:prstGeom>
            <a:ln w="63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Přímá spojnice 65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3972884" y="3211433"/>
              <a:ext cx="0" cy="258839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Přímá spojnice 66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2931160" y="3213120"/>
              <a:ext cx="2435713" cy="0"/>
            </a:xfrm>
            <a:prstGeom prst="line">
              <a:avLst/>
            </a:prstGeom>
            <a:ln w="635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Přímá spojnice 68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rot="2700000">
              <a:off x="3139757" y="3143422"/>
              <a:ext cx="981818" cy="0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Přímá spojnice 72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3492000" y="2768412"/>
              <a:ext cx="936165" cy="921979"/>
            </a:xfrm>
            <a:prstGeom prst="line">
              <a:avLst/>
            </a:prstGeom>
            <a:ln w="19050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Přímá spojnice 78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 flipH="1">
              <a:off x="3983186" y="2768412"/>
              <a:ext cx="702094" cy="702093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ovéPole 79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2941704" y="2340604"/>
              <a:ext cx="2249629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At-the-money protective put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81" name="TextovéPole 80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3569406" y="2767858"/>
              <a:ext cx="797007" cy="2215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5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stock</a:t>
              </a:r>
              <a:endParaRPr lang="en-GB" sz="105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82" name="TextovéPole 81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4110958" y="3449329"/>
              <a:ext cx="885406" cy="2215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50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</a:t>
              </a:r>
              <a:r>
                <a:rPr lang="en-GB" sz="105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ong put</a:t>
              </a:r>
              <a:endParaRPr lang="en-GB" sz="105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cxnSp>
          <p:nvCxnSpPr>
            <p:cNvPr id="83" name="Přímá spojnice 82"/>
            <p:cNvCxnSpPr/>
            <p:nvPr/>
          </p:nvCxnSpPr>
          <p:spPr>
            <a:xfrm>
              <a:off x="3970032" y="3477956"/>
              <a:ext cx="1054216" cy="0"/>
            </a:xfrm>
            <a:prstGeom prst="line">
              <a:avLst/>
            </a:prstGeom>
            <a:ln w="19050" cmpd="sng"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Přímá spojnice 83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2926953" y="3477956"/>
              <a:ext cx="1053615" cy="0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ovéPole 84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4279136" y="3024965"/>
              <a:ext cx="2165072" cy="2215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5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protective put (synthetic long call)</a:t>
              </a:r>
              <a:endParaRPr lang="en-GB" sz="105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  <p:sp>
        <p:nvSpPr>
          <p:cNvPr id="86" name="TextovéPole 85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4435604" y="1912279"/>
            <a:ext cx="4605802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Protection, at cost of paid premium, against falling price of the underlying while keeping the gain when the  price of the underlying rises</a:t>
            </a:r>
          </a:p>
        </p:txBody>
      </p:sp>
      <p:sp>
        <p:nvSpPr>
          <p:cNvPr id="87" name="TextovéPole 86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4435604" y="2581999"/>
            <a:ext cx="4456876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 complete P/L profile must take into account the carry of the trade (interest on borrowed money, received dividends etc.)</a:t>
            </a:r>
          </a:p>
        </p:txBody>
      </p:sp>
      <p:sp>
        <p:nvSpPr>
          <p:cNvPr id="88" name="TextovéPole 87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604432" y="4005064"/>
            <a:ext cx="728804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7030A0"/>
              </a:buClr>
              <a:buSzPct val="100000"/>
            </a:pP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current stock price = 115¢, dividend yield = 6%, riskless rate of interest = 10%, put option’s premium = 10¢, time to expiry = 91 days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9" name="TextovéPole 88"/>
          <p:cNvSpPr txBox="1"/>
          <p:nvPr/>
        </p:nvSpPr>
        <p:spPr>
          <a:xfrm>
            <a:off x="1187624" y="4503236"/>
            <a:ext cx="266429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Cost of protective put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ovéPole 89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517684" y="5035661"/>
                <a:ext cx="701475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80000" indent="-18000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Income from depositing the </a:t>
                </a:r>
                <a:r>
                  <a:rPr lang="cs-CZ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dividend </a:t>
                </a:r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into the account</a:t>
                </a:r>
                <a14:m>
                  <m:oMath xmlns:m="http://schemas.openxmlformats.org/officeDocument/2006/math">
                    <m:r>
                      <a:rPr lang="en-GB" sz="1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=115×0.6×</m:t>
                    </m:r>
                    <m:f>
                      <m:fPr>
                        <m:type m:val="lin"/>
                        <m:ctrl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91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365</m:t>
                        </m:r>
                      </m:den>
                    </m:f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=1.72</m:t>
                    </m:r>
                  </m:oMath>
                </a14:m>
                <a:r>
                  <a:rPr lang="en-GB" sz="1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¢</a:t>
                </a:r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0" name="TextovéPole 89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7684" y="5035661"/>
                <a:ext cx="7014756" cy="307777"/>
              </a:xfrm>
              <a:prstGeom prst="rect">
                <a:avLst/>
              </a:prstGeom>
              <a:blipFill>
                <a:blip r:embed="rId10"/>
                <a:stretch>
                  <a:fillRect l="-174" t="-92157" b="-15294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ovéPole 90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522237" y="5274170"/>
                <a:ext cx="297758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80000" indent="-18000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GB" sz="1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Net cost </a:t>
                </a:r>
                <a14:m>
                  <m:oMath xmlns:m="http://schemas.openxmlformats.org/officeDocument/2006/math">
                    <m:r>
                      <a:rPr lang="en-GB" sz="1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=10.25−1.72=8.53</m:t>
                    </m:r>
                  </m:oMath>
                </a14:m>
                <a:r>
                  <a:rPr lang="en-GB" sz="1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¢</a:t>
                </a:r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1" name="TextovéPole 90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2237" y="5274170"/>
                <a:ext cx="2977580" cy="307777"/>
              </a:xfrm>
              <a:prstGeom prst="rect">
                <a:avLst/>
              </a:prstGeom>
              <a:blipFill>
                <a:blip r:embed="rId11"/>
                <a:stretch>
                  <a:fillRect l="-410" t="-5882" b="-176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0180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PERSISTENCEDATA" val="MMPROD_UIPERSISTENCEDATA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Essentials of bond pricing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Straight bond&amp;quot;&quot;/&gt;&lt;property id=&quot;20307&quot; value=&quot;260&quot;/&gt;&lt;/object&gt;&lt;object type=&quot;3&quot; unique_id=&quot;10005&quot;&gt;&lt;property id=&quot;20148&quot; value=&quot;5&quot;/&gt;&lt;property id=&quot;20300&quot; value=&quot;Slide 3 - &amp;quot;Diversities in bond contracts (1)&amp;quot;&quot;/&gt;&lt;property id=&quot;20307&quot; value=&quot;262&quot;/&gt;&lt;/object&gt;&lt;object type=&quot;3&quot; unique_id=&quot;10006&quot;&gt;&lt;property id=&quot;20148&quot; value=&quot;5&quot;/&gt;&lt;property id=&quot;20300&quot; value=&quot;Slide 4 - &amp;quot;Diversities in bond contracts (2)&amp;quot;&quot;/&gt;&lt;property id=&quot;20307&quot; value=&quot;263&quot;/&gt;&lt;/object&gt;&lt;object type=&quot;3&quot; unique_id=&quot;10007&quot;&gt;&lt;property id=&quot;20148&quot; value=&quot;5&quot;/&gt;&lt;property id=&quot;20300&quot; value=&quot;Slide 5 - &amp;quot;Underlying principles of pricing&amp;quot;&quot;/&gt;&lt;property id=&quot;20307&quot; value=&quot;270&quot;/&gt;&lt;/object&gt;&lt;object type=&quot;3&quot; unique_id=&quot;10008&quot;&gt;&lt;property id=&quot;20148&quot; value=&quot;5&quot;/&gt;&lt;property id=&quot;20300&quot; value=&quot;Slide 6 - &amp;quot;Discounting conventions (1)&amp;quot;&quot;/&gt;&lt;property id=&quot;20307&quot; value=&quot;265&quot;/&gt;&lt;/object&gt;&lt;object type=&quot;3&quot; unique_id=&quot;10009&quot;&gt;&lt;property id=&quot;20148&quot; value=&quot;5&quot;/&gt;&lt;property id=&quot;20300&quot; value=&quot;Slide 7 - &amp;quot;Discounting conventions (2)&amp;quot;&quot;/&gt;&lt;property id=&quot;20307&quot; value=&quot;266&quot;/&gt;&lt;/object&gt;&lt;object type=&quot;3&quot; unique_id=&quot;10010&quot;&gt;&lt;property id=&quot;20148&quot; value=&quot;5&quot;/&gt;&lt;property id=&quot;20300&quot; value=&quot;Slide 8 - &amp;quot;Clean and full price&amp;quot;&quot;/&gt;&lt;property id=&quot;20307&quot; value=&quot;267&quot;/&gt;&lt;/object&gt;&lt;object type=&quot;3&quot; unique_id=&quot;10011&quot;&gt;&lt;property id=&quot;20148&quot; value=&quot;5&quot;/&gt;&lt;property id=&quot;20300&quot; value=&quot;Slide 9 - &amp;quot;Price-yield relationship&amp;quot;&quot;/&gt;&lt;property id=&quot;20307&quot; value=&quot;261&quot;/&gt;&lt;/object&gt;&lt;object type=&quot;3&quot; unique_id=&quot;10012&quot;&gt;&lt;property id=&quot;20148&quot; value=&quot;5&quot;/&gt;&lt;property id=&quot;20300&quot; value=&quot;Slide 10 - &amp;quot;Price–maturity relationship&amp;quot;&quot;/&gt;&lt;property id=&quot;20307&quot; value=&quot;269&quot;/&gt;&lt;/object&gt;&lt;object type=&quot;3&quot; unique_id=&quot;10013&quot;&gt;&lt;property id=&quot;20148&quot; value=&quot;5&quot;/&gt;&lt;property id=&quot;20300&quot; value=&quot;Slide 11 - &amp;quot;Yield to maturity&amp;quot;&quot;/&gt;&lt;property id=&quot;20307&quot; value=&quot;268&quot;/&gt;&lt;/object&gt;&lt;object type=&quot;3&quot; unique_id=&quot;10014&quot;&gt;&lt;property id=&quot;20148&quot; value=&quot;5&quot;/&gt;&lt;property id=&quot;20300&quot; value=&quot;Slide 12 - &amp;quot;Other yield measures&amp;quot;&quot;/&gt;&lt;property id=&quot;20307&quot; value=&quot;271&quot;/&gt;&lt;/object&gt;&lt;object type=&quot;3&quot; unique_id=&quot;10015&quot;&gt;&lt;property id=&quot;20148&quot; value=&quot;5&quot;/&gt;&lt;property id=&quot;20300&quot; value=&quot;Slide 13 - &amp;quot;See you  in the next lecture&amp;quot;&quot;/&gt;&lt;property id=&quot;20307&quot; value=&quot;272&quot;/&gt;&lt;/object&gt;&lt;/object&gt;&lt;object type=&quot;8&quot; unique_id=&quot;1003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FMI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lnDef>
      <a:spPr>
        <a:ln w="25400">
          <a:headEnd type="none" w="lg" len="med"/>
          <a:tailEnd type="triangl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1600" i="1" smtClean="0">
            <a:latin typeface="Cambria Math"/>
            <a:ea typeface="Cambria Math" panose="020405030504060302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33733</TotalTime>
  <Words>2534</Words>
  <Application>Microsoft Office PowerPoint</Application>
  <PresentationFormat>Předvádění na obrazovce (4:3)</PresentationFormat>
  <Paragraphs>236</Paragraphs>
  <Slides>14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3" baseType="lpstr">
      <vt:lpstr>Algerian</vt:lpstr>
      <vt:lpstr>Calibri</vt:lpstr>
      <vt:lpstr>Cambria Math</vt:lpstr>
      <vt:lpstr>Georgia</vt:lpstr>
      <vt:lpstr>Tahoma</vt:lpstr>
      <vt:lpstr>Trebuchet MS</vt:lpstr>
      <vt:lpstr>Wingdings</vt:lpstr>
      <vt:lpstr>Wingdings 2</vt:lpstr>
      <vt:lpstr>FMI</vt:lpstr>
      <vt:lpstr>Trading strategies with options</vt:lpstr>
      <vt:lpstr>Overview</vt:lpstr>
      <vt:lpstr>Open position trading</vt:lpstr>
      <vt:lpstr>Spread trading</vt:lpstr>
      <vt:lpstr>Delta-neutral spread</vt:lpstr>
      <vt:lpstr>Volatility trading</vt:lpstr>
      <vt:lpstr>Credit box arbitrage</vt:lpstr>
      <vt:lpstr>Debit box arbitrage</vt:lpstr>
      <vt:lpstr>Protective put</vt:lpstr>
      <vt:lpstr>Delta-neutral protective put</vt:lpstr>
      <vt:lpstr>Synthetic protective put (1)</vt:lpstr>
      <vt:lpstr>Synthetic protective put (2)</vt:lpstr>
      <vt:lpstr>Covered call</vt:lpstr>
      <vt:lpstr>See you  in the next lecture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Essentials of bond pricing</dc:title>
  <dc:subject>FI - TALKING SLIDES</dc:subject>
  <dc:creator>Oldřich DĚDEK</dc:creator>
  <cp:keywords>pptxFI_TSL01</cp:keywords>
  <dc:description>Financial markets instruments</dc:description>
  <cp:lastModifiedBy>Dědek Oldřich</cp:lastModifiedBy>
  <cp:revision>2966</cp:revision>
  <cp:lastPrinted>2020-10-16T12:18:24Z</cp:lastPrinted>
  <dcterms:created xsi:type="dcterms:W3CDTF">2014-05-11T12:40:16Z</dcterms:created>
  <dcterms:modified xsi:type="dcterms:W3CDTF">2022-09-14T11:43:38Z</dcterms:modified>
  <cp:category>O.D. Lecturing Legacy</cp:category>
  <cp:contentStatus>OD Web</cp:contentStatus>
</cp:coreProperties>
</file>