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9" r:id="rId2"/>
    <p:sldId id="260" r:id="rId3"/>
    <p:sldId id="261" r:id="rId4"/>
    <p:sldId id="264" r:id="rId5"/>
    <p:sldId id="268" r:id="rId6"/>
    <p:sldId id="269" r:id="rId7"/>
    <p:sldId id="270" r:id="rId8"/>
    <p:sldId id="265" r:id="rId9"/>
    <p:sldId id="267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1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506F"/>
    <a:srgbClr val="D46D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449C7C75-137C-8740-AF7E-A0CA8C81B3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589D1D9-EB3D-BA43-B86D-FC78CEEED93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E78846-E182-754B-85B5-5DC6C0E0B232}" type="datetimeFigureOut">
              <a:rPr lang="cs-CZ" smtClean="0"/>
              <a:pPr/>
              <a:t>03.01.2023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8DBD76B-D8EF-234A-B925-C755A4E963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A51E1D9-5693-E248-A7F6-62F3518D4E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E9F2DD-6E06-7947-9893-CF25A378461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0975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49AAA-2A3A-5948-93A3-CC8F5D5EEF60}" type="datetimeFigureOut">
              <a:rPr lang="cs-CZ" smtClean="0"/>
              <a:pPr/>
              <a:t>03.01.2023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70365-571F-0149-AE16-289B0CA0405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5687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-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exteriér, obloha, strom, budova&#10;&#10;Popis byl vytvořen automaticky">
            <a:extLst>
              <a:ext uri="{FF2B5EF4-FFF2-40B4-BE49-F238E27FC236}">
                <a16:creationId xmlns:a16="http://schemas.microsoft.com/office/drawing/2014/main" id="{A3921E77-9C50-4C98-B5A6-42BC899115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" r="3752" b="24002"/>
          <a:stretch/>
        </p:blipFill>
        <p:spPr>
          <a:xfrm>
            <a:off x="1" y="-370936"/>
            <a:ext cx="12192000" cy="6021238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D12FBCAD-9374-4D12-863F-F969F80375CC}"/>
              </a:ext>
            </a:extLst>
          </p:cNvPr>
          <p:cNvSpPr txBox="1"/>
          <p:nvPr userDrawn="1"/>
        </p:nvSpPr>
        <p:spPr>
          <a:xfrm>
            <a:off x="5857460" y="5810429"/>
            <a:ext cx="5924550" cy="8854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tx1"/>
                </a:solidFill>
                <a:latin typeface="Gill Sans MT" panose="020B0502020104020203" pitchFamily="34" charset="-18"/>
              </a:rPr>
              <a:t>Univerzita Karlova, Právnická fakulta</a:t>
            </a:r>
          </a:p>
          <a:p>
            <a:pPr>
              <a:lnSpc>
                <a:spcPct val="150000"/>
              </a:lnSpc>
            </a:pPr>
            <a:r>
              <a:rPr lang="cs-CZ" dirty="0">
                <a:solidFill>
                  <a:schemeClr val="tx1"/>
                </a:solidFill>
                <a:latin typeface="Gill Sans MT" panose="020B0502020104020203" pitchFamily="34" charset="-18"/>
              </a:rPr>
              <a:t>nám. Curieových 901/7, 116 40 Praha 1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1187914D-FBAA-4991-B163-70EBB203AE39}"/>
              </a:ext>
            </a:extLst>
          </p:cNvPr>
          <p:cNvCxnSpPr/>
          <p:nvPr userDrawn="1"/>
        </p:nvCxnSpPr>
        <p:spPr>
          <a:xfrm>
            <a:off x="5372100" y="5762625"/>
            <a:ext cx="0" cy="981075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6686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3DD871-C166-49EF-BCFA-2A0B356ED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6208F7C-A4C6-4AED-9A7F-B9D40F31A0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22D2138-F5D1-449E-958D-A06C88CF13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9CCEF56-3649-428A-932C-2724F333A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prof. JUDr. Tomáš Gřivna, Ph.D.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7A23600-3E42-4B1C-80C8-11B1D947E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5822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DF746F-933B-4E12-808E-EB81E8792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9BFF3C3-76F0-4FE0-9A11-723907B1CD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CCE00F3-4A45-489E-9DF1-9D82686A7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prof. JUDr. Tomáš Gřivna, Ph.D.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724D3AA-6A76-4616-9473-6E1C4EFCC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9874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1C8559A-92D7-4287-A491-CF4CE96BC4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2E83513-BAC1-4CE6-92FC-04316D258D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2C437C0-1F8E-49DF-8B84-1684307D4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prof. JUDr. Tomáš Gřivna, Ph.D.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59F3ADA-215C-4F9B-B149-FAE5FAB39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6307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74341F-6859-4C3E-9B49-86547900589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03504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dirty="0"/>
              <a:t>Název prezentace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A33EA24-ED66-4D62-8405-1817BF60FA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044827"/>
            <a:ext cx="9144000" cy="1655762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Podtitul, název katedry apod.</a:t>
            </a:r>
          </a:p>
          <a:p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4C0F702-A3BA-40DA-8A35-7F47B0482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prof. JUDr. Tomáš Gřivna, Ph.D.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CFC0215-5FA9-48C5-B76A-B863D5CF1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3181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3FE012-DFAF-491C-9CCE-C9F0F480B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3E194C-4BB7-404D-B4F2-EACE5DB1E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AA46BFF-1914-476B-8CD1-53EF5C0CE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prof. JUDr. Tomáš Gřivna, Ph.D.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4D6B0E8-CE9B-41E6-BE93-B69C7A99A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369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4DBAD8-3CC7-4563-971E-4D4F861AA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64557EE-42A3-4375-85F6-6946CCFA7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E16B916-0389-4948-A07E-6E45A5C9D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prof. JUDr. Tomáš Gřivna, Ph.D.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916C3DA-AB28-4C68-B353-62F210FD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1701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99A55A-1A53-4BBB-8222-A507275CD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E971D2-D61A-4BC2-846A-58C9BBA54D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6E6C1AC-3A57-4A04-B4D2-47049C28C8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A668CF6-D7A8-4C79-A03B-5EFB11ED6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prof. JUDr. Tomáš Gřivna, Ph.D.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59A8147-2030-4614-A9D5-084AD2C37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5136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D4C5A0-7576-46A1-90B3-7F1EEB3B8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C6BAE4F-A05B-416B-94B0-44965DB26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45693F1-9B8D-4FA8-80E3-2A33E4A319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F403B9F-F39F-481F-A89E-34C3D6F215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F32B435-2574-4918-9386-5973458494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085A077-77CF-49DE-9711-09AC7568A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prof. JUDr. Tomáš Gřivna, Ph.D.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EAF3D90-4E18-4B4C-B0D9-82A110CD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0443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7172A4-F95A-438D-A1A1-2B85A17AC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CD59FD6-EDA2-4FCA-8F21-1B81CA663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prof. JUDr. Tomáš Gřivna, Ph.D.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3041D52-2C95-446E-98E2-713A64B0B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4772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42CB126-0867-487F-B98A-C2DA9AB48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prof. JUDr. Tomáš Gřivna, Ph.D.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DD85B3F-B6D1-4D64-9DEB-9503D0E99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4860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2B5BAC-DE39-4C8C-8B48-3067D9CB0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3488A2-C9EE-4C31-97E7-303B3DB18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E7DF73C-4085-497E-B813-BFC7195C09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5A61BDF-EC78-46A6-8228-29BE72E02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prof. JUDr. Tomáš Gřivna, Ph.D.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81ECA0E-4D35-43DF-A21F-A7BD9D8EC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0563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65F79AA-9FA1-4859-9A83-5B6C64894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64107B8-7111-4D0B-885D-F035ACBEA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90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8CB009-14EF-4507-8073-BDD57CF9BF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-18"/>
              </a:defRPr>
            </a:lvl1pPr>
          </a:lstStyle>
          <a:p>
            <a:r>
              <a:rPr lang="cs-CZ"/>
              <a:t>prof. JUDr. Tomáš Gřivna, Ph.D.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7D5DCB5-0FA9-4D4D-9EA2-3A93F3BE61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-18"/>
              </a:defRPr>
            </a:lvl1pPr>
          </a:lstStyle>
          <a:p>
            <a:fld id="{55198495-D922-4C84-9C05-B0CB6B9CE971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F413AC6C-3CC2-4395-B1A6-D26662619244}"/>
              </a:ext>
            </a:extLst>
          </p:cNvPr>
          <p:cNvSpPr/>
          <p:nvPr userDrawn="1"/>
        </p:nvSpPr>
        <p:spPr>
          <a:xfrm flipV="1">
            <a:off x="246000" y="5619162"/>
            <a:ext cx="11700000" cy="21600"/>
          </a:xfrm>
          <a:prstGeom prst="rect">
            <a:avLst/>
          </a:prstGeom>
          <a:solidFill>
            <a:srgbClr val="CD1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9E0545A6-DB51-4E6A-9DEA-5B3EFA0EDB7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59328" y="5868786"/>
            <a:ext cx="2590276" cy="86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2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Gill Sans MT" panose="020B0502020104020203" pitchFamily="34" charset="-1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ill Sans MT" panose="020B0502020104020203" pitchFamily="34" charset="-18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ill Sans MT" panose="020B0502020104020203" pitchFamily="34" charset="-18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ill Sans MT" panose="020B0502020104020203" pitchFamily="34" charset="-18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-18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-1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5B5943-0F91-3E44-97D3-DF77B09EA1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49087"/>
            <a:ext cx="9144000" cy="1308326"/>
          </a:xfrm>
        </p:spPr>
        <p:txBody>
          <a:bodyPr/>
          <a:lstStyle/>
          <a:p>
            <a:r>
              <a:rPr lang="cs-CZ" sz="3600" i="1" dirty="0"/>
              <a:t>Trestná součinnost a účastenství</a:t>
            </a:r>
            <a:endParaRPr lang="cs-CZ" sz="36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3DC8741-065E-5042-9C1D-615251FCD1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26971"/>
            <a:ext cx="9144000" cy="875444"/>
          </a:xfrm>
        </p:spPr>
        <p:txBody>
          <a:bodyPr/>
          <a:lstStyle/>
          <a:p>
            <a:r>
              <a:rPr lang="cs-CZ" dirty="0"/>
              <a:t>prof. JUDr. Tomáš </a:t>
            </a:r>
            <a:r>
              <a:rPr lang="cs-CZ" dirty="0" err="1"/>
              <a:t>Gřivna</a:t>
            </a:r>
            <a:r>
              <a:rPr lang="cs-CZ" dirty="0"/>
              <a:t>, Ph.D.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prof. JUDr. Tomáš Gřivna, Ph.D.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9545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F045D4-0757-794A-8CEA-A2A447054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81323"/>
          </a:xfrm>
        </p:spPr>
        <p:txBody>
          <a:bodyPr/>
          <a:lstStyle/>
          <a:p>
            <a:r>
              <a:rPr lang="cs-CZ" sz="3600" i="1" dirty="0"/>
              <a:t>Organizátorství</a:t>
            </a: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DF1957-2CB6-9041-9D0F-813DBB47D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9045"/>
            <a:ext cx="10515600" cy="4646644"/>
          </a:xfrm>
        </p:spPr>
        <p:txBody>
          <a:bodyPr>
            <a:normAutofit/>
          </a:bodyPr>
          <a:lstStyle/>
          <a:p>
            <a:pPr algn="just"/>
            <a:r>
              <a:rPr lang="cs-CZ" b="1" dirty="0"/>
              <a:t>Organizátorem</a:t>
            </a:r>
            <a:r>
              <a:rPr lang="cs-CZ" dirty="0"/>
              <a:t> je ten, kdo spáchání TČ zosnoval nebo řídil.</a:t>
            </a:r>
          </a:p>
          <a:p>
            <a:pPr algn="just"/>
            <a:r>
              <a:rPr lang="cs-CZ" b="1" dirty="0"/>
              <a:t>Zosnování</a:t>
            </a:r>
            <a:r>
              <a:rPr lang="cs-CZ" dirty="0"/>
              <a:t> – činnost spočívající v iniciování dohody o spáchání TČ, vypracování plánu spáchání, vyhledávání osob, rozdělování úkolů apod. </a:t>
            </a:r>
          </a:p>
          <a:p>
            <a:pPr algn="just"/>
            <a:r>
              <a:rPr lang="cs-CZ" b="1" dirty="0"/>
              <a:t>Řízení</a:t>
            </a:r>
            <a:r>
              <a:rPr lang="cs-CZ" dirty="0"/>
              <a:t> – úkony spočívající v usměrňování osob podílejících se na TČ a vydávání konkrétních pokynů těmto osobám. </a:t>
            </a:r>
          </a:p>
          <a:p>
            <a:pPr algn="just"/>
            <a:r>
              <a:rPr lang="cs-CZ" dirty="0"/>
              <a:t>Organizátor </a:t>
            </a:r>
            <a:r>
              <a:rPr lang="cs-CZ" b="1" dirty="0"/>
              <a:t>nemůže být současně spolupachatelem </a:t>
            </a:r>
            <a:r>
              <a:rPr lang="cs-CZ" dirty="0"/>
              <a:t>– pokud se organizátor na TČ účastnil, je posuzován jako spolupachatel [organizování se pak může posoudit jako okolnost podmiňující použití vyšší trestní sazby, nebo jako obecná přitěžující okolnost podle § 42 písm. p) </a:t>
            </a:r>
            <a:r>
              <a:rPr lang="cs-CZ" dirty="0" err="1"/>
              <a:t>TrZ</a:t>
            </a:r>
            <a:r>
              <a:rPr lang="cs-CZ" dirty="0"/>
              <a:t>].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DE4DBBE-AC69-BC46-81C3-A5BE1FFDB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prof. JUDr. Tomáš Gřivna, Ph.D.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F528F69-BDD6-9C41-A4F1-378D67D7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5527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F045D4-0757-794A-8CEA-A2A447054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81323"/>
          </a:xfrm>
        </p:spPr>
        <p:txBody>
          <a:bodyPr/>
          <a:lstStyle/>
          <a:p>
            <a:r>
              <a:rPr lang="cs-CZ" sz="3600" i="1" dirty="0"/>
              <a:t>Návod</a:t>
            </a: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DF1957-2CB6-9041-9D0F-813DBB47D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9045"/>
            <a:ext cx="10515600" cy="4646644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b="1" dirty="0"/>
              <a:t>Návodce</a:t>
            </a:r>
            <a:r>
              <a:rPr lang="cs-CZ" dirty="0"/>
              <a:t> je ten, kdo v jiném úmyslně vzbudí rozhodnutí spáchat TČ.</a:t>
            </a:r>
          </a:p>
          <a:p>
            <a:pPr algn="just"/>
            <a:r>
              <a:rPr lang="cs-CZ" dirty="0"/>
              <a:t>Návod:</a:t>
            </a:r>
          </a:p>
          <a:p>
            <a:pPr lvl="1" algn="just"/>
            <a:r>
              <a:rPr lang="cs-CZ" dirty="0"/>
              <a:t>může být ústní/písemný, formou rozkazu, poučení, rady apod., </a:t>
            </a:r>
          </a:p>
          <a:p>
            <a:pPr lvl="1" algn="just"/>
            <a:r>
              <a:rPr lang="cs-CZ" dirty="0"/>
              <a:t>musí směřovat individuálně určené trestně odpovědné osobě a ke konkrétnímu TČ (individuálně neurčení adresáti = § 364 </a:t>
            </a:r>
            <a:r>
              <a:rPr lang="cs-CZ" dirty="0" err="1"/>
              <a:t>TrZ</a:t>
            </a:r>
            <a:r>
              <a:rPr lang="cs-CZ" dirty="0"/>
              <a:t>),</a:t>
            </a:r>
          </a:p>
          <a:p>
            <a:pPr lvl="1" algn="just"/>
            <a:r>
              <a:rPr lang="cs-CZ" dirty="0"/>
              <a:t>a co provokace?</a:t>
            </a:r>
          </a:p>
          <a:p>
            <a:pPr algn="just"/>
            <a:r>
              <a:rPr lang="cs-CZ" dirty="0"/>
              <a:t>Základní podmínky: </a:t>
            </a:r>
          </a:p>
          <a:p>
            <a:pPr lvl="1" algn="just"/>
            <a:r>
              <a:rPr lang="cs-CZ" sz="2200" dirty="0"/>
              <a:t>příčinná souvislost mezi jednáním návodce a jednáním pachatele (objektivní stránka),</a:t>
            </a:r>
          </a:p>
          <a:p>
            <a:pPr lvl="1" algn="just"/>
            <a:r>
              <a:rPr lang="cs-CZ" sz="2200" dirty="0"/>
              <a:t>úmysl vzbudit v jiném úmysl spáchat TČ (subjektivní stránka), </a:t>
            </a:r>
          </a:p>
          <a:p>
            <a:pPr lvl="1" algn="just"/>
            <a:r>
              <a:rPr lang="cs-CZ" sz="2200" dirty="0"/>
              <a:t>návod směřuje vůči osobě, která je trestně odpovědná.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Psychická pomoc – nejde o návod, </a:t>
            </a:r>
            <a:r>
              <a:rPr kumimoji="0" lang="cs-CZ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poku</a:t>
            </a:r>
            <a:r>
              <a:rPr lang="cs-CZ" dirty="0">
                <a:solidFill>
                  <a:prstClr val="black"/>
                </a:solidFill>
              </a:rPr>
              <a:t>d byl pachatel již rozhodnut TČ spáchat.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  <a:p>
            <a:pPr lvl="1" algn="just"/>
            <a:endParaRPr lang="cs-CZ" sz="2800" dirty="0"/>
          </a:p>
          <a:p>
            <a:pPr marL="457200" lvl="1" indent="0" algn="just">
              <a:buNone/>
            </a:pPr>
            <a:endParaRPr lang="cs-CZ" sz="280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DE4DBBE-AC69-BC46-81C3-A5BE1FFDB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prof. JUDr. Tomáš Gřivna, Ph.D.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F528F69-BDD6-9C41-A4F1-378D67D7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0482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F045D4-0757-794A-8CEA-A2A447054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81323"/>
          </a:xfrm>
        </p:spPr>
        <p:txBody>
          <a:bodyPr/>
          <a:lstStyle/>
          <a:p>
            <a:r>
              <a:rPr lang="cs-CZ" sz="3600" i="1" dirty="0"/>
              <a:t>Pomoc</a:t>
            </a: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DF1957-2CB6-9041-9D0F-813DBB47D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9045"/>
            <a:ext cx="10515600" cy="4646644"/>
          </a:xfrm>
        </p:spPr>
        <p:txBody>
          <a:bodyPr>
            <a:normAutofit/>
          </a:bodyPr>
          <a:lstStyle/>
          <a:p>
            <a:pPr algn="just"/>
            <a:r>
              <a:rPr lang="cs-CZ" b="1" dirty="0"/>
              <a:t>Pomocníkem</a:t>
            </a:r>
            <a:r>
              <a:rPr lang="cs-CZ" dirty="0"/>
              <a:t> je ten, kdo hlavnímu pachateli umožní nebo usnadní spáchání TČ.</a:t>
            </a:r>
          </a:p>
          <a:p>
            <a:pPr algn="just"/>
            <a:r>
              <a:rPr lang="cs-CZ" dirty="0"/>
              <a:t>Pomoc:</a:t>
            </a:r>
          </a:p>
          <a:p>
            <a:pPr lvl="1" algn="just"/>
            <a:r>
              <a:rPr lang="cs-CZ" dirty="0"/>
              <a:t>fyzická – opatření prostředků ke spáchání TČ (zbraň pro loupežné přepadení), odstranění překážek (hlídač nezamkne areál), hlídání při činu, vylákání poškozeného na místo činu apod.,</a:t>
            </a:r>
          </a:p>
          <a:p>
            <a:pPr lvl="1" algn="just"/>
            <a:r>
              <a:rPr lang="cs-CZ" dirty="0"/>
              <a:t>psychická – rada, utvrzování v předsevzetí spáchat TČ apod.,</a:t>
            </a:r>
          </a:p>
          <a:p>
            <a:pPr lvl="1" algn="just"/>
            <a:r>
              <a:rPr lang="cs-CZ" dirty="0"/>
              <a:t>před činem nebo během činu,  výjimečně i po dokonání (např. u TČ trvajících omezování osobní svobody). 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X § 366 (následná pomoc, po činu, bez předchozí dohody či slibu)</a:t>
            </a:r>
            <a:r>
              <a:rPr lang="cs-CZ" dirty="0"/>
              <a:t>.</a:t>
            </a:r>
          </a:p>
          <a:p>
            <a:pPr lvl="1" algn="just">
              <a:spcBef>
                <a:spcPts val="1000"/>
              </a:spcBef>
              <a:defRPr/>
            </a:pP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cs-CZ" dirty="0">
              <a:solidFill>
                <a:prstClr val="black"/>
              </a:solidFill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  <a:p>
            <a:pPr lvl="1" algn="just"/>
            <a:endParaRPr lang="cs-CZ" sz="2800" dirty="0"/>
          </a:p>
          <a:p>
            <a:pPr marL="457200" lvl="1" indent="0" algn="just">
              <a:buNone/>
            </a:pPr>
            <a:endParaRPr lang="cs-CZ" sz="280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DE4DBBE-AC69-BC46-81C3-A5BE1FFDB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prof. JUDr. Tomáš Gřivna, Ph.D.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F528F69-BDD6-9C41-A4F1-378D67D7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829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F045D4-0757-794A-8CEA-A2A447054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81323"/>
          </a:xfrm>
        </p:spPr>
        <p:txBody>
          <a:bodyPr/>
          <a:lstStyle/>
          <a:p>
            <a:r>
              <a:rPr lang="cs-CZ" sz="3600" i="1" dirty="0"/>
              <a:t>Zásada akcesority účastenství</a:t>
            </a: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DF1957-2CB6-9041-9D0F-813DBB47D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9045"/>
            <a:ext cx="10515600" cy="4646644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cs-CZ" dirty="0"/>
              <a:t>Organizátorství, návod a pomoc se jako účastenství podle § 24 odst. 1 </a:t>
            </a:r>
            <a:r>
              <a:rPr lang="cs-CZ" dirty="0" err="1"/>
              <a:t>TrZ</a:t>
            </a:r>
            <a:r>
              <a:rPr lang="cs-CZ" dirty="0"/>
              <a:t> posuzují jen tehdy, pokud přímý pachatel </a:t>
            </a:r>
          </a:p>
          <a:p>
            <a:pPr lvl="1" algn="just"/>
            <a:r>
              <a:rPr lang="cs-CZ" sz="2800" dirty="0"/>
              <a:t>trestný čin dokonal, nebo </a:t>
            </a:r>
          </a:p>
          <a:p>
            <a:pPr lvl="1" algn="just"/>
            <a:r>
              <a:rPr lang="cs-CZ" sz="2800" dirty="0"/>
              <a:t>se o něj alespoň pokusil.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X zásada osamostatnění účastenství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závislost se projevuje ve dvou směrech:</a:t>
            </a:r>
          </a:p>
          <a:p>
            <a:pPr lvl="1" algn="just">
              <a:spcBef>
                <a:spcPts val="1000"/>
              </a:spcBef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Kvantitativní požadavek (nejméně pokus)</a:t>
            </a:r>
          </a:p>
          <a:p>
            <a:pPr lvl="1" algn="just">
              <a:spcBef>
                <a:spcPts val="1000"/>
              </a:spcBef>
              <a:defRPr/>
            </a:pPr>
            <a:r>
              <a:rPr lang="cs-CZ" dirty="0">
                <a:solidFill>
                  <a:prstClr val="black"/>
                </a:solidFill>
              </a:rPr>
              <a:t>Kvalitativní požadavek (čin hl. pachatele musí mít všechny znaky TČ, nepostačuje protiprávní jednání)</a:t>
            </a: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Přím</a:t>
            </a:r>
            <a:r>
              <a:rPr lang="cs-CZ" dirty="0">
                <a:solidFill>
                  <a:prstClr val="black"/>
                </a:solidFill>
              </a:rPr>
              <a:t>ý pachatel své jednání ukončí ve stadiu přípravy = jednání účastníka se posoudí jako příprava k TČ (č. 1/73, 58/73 Sb. </a:t>
            </a:r>
            <a:r>
              <a:rPr lang="cs-CZ" dirty="0" err="1">
                <a:solidFill>
                  <a:prstClr val="black"/>
                </a:solidFill>
              </a:rPr>
              <a:t>rozh</a:t>
            </a:r>
            <a:r>
              <a:rPr lang="cs-CZ" dirty="0">
                <a:solidFill>
                  <a:prstClr val="black"/>
                </a:solidFill>
              </a:rPr>
              <a:t>. </a:t>
            </a:r>
            <a:r>
              <a:rPr lang="cs-CZ" dirty="0" err="1">
                <a:solidFill>
                  <a:prstClr val="black"/>
                </a:solidFill>
              </a:rPr>
              <a:t>tr</a:t>
            </a:r>
            <a:r>
              <a:rPr lang="cs-CZ" dirty="0">
                <a:solidFill>
                  <a:prstClr val="black"/>
                </a:solidFill>
              </a:rPr>
              <a:t>.).</a:t>
            </a:r>
          </a:p>
          <a:p>
            <a:pPr algn="just"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Z</a:t>
            </a:r>
            <a:r>
              <a:rPr lang="cs-CZ" dirty="0" err="1">
                <a:solidFill>
                  <a:prstClr val="black"/>
                </a:solidFill>
              </a:rPr>
              <a:t>ánik</a:t>
            </a:r>
            <a:r>
              <a:rPr lang="cs-CZ" dirty="0">
                <a:solidFill>
                  <a:prstClr val="black"/>
                </a:solidFill>
              </a:rPr>
              <a:t> trestnosti přímého pachatele nevylučuje trestnost účastenství (č. 58/73 Sb. </a:t>
            </a:r>
            <a:r>
              <a:rPr lang="cs-CZ" dirty="0" err="1">
                <a:solidFill>
                  <a:prstClr val="black"/>
                </a:solidFill>
              </a:rPr>
              <a:t>rozh</a:t>
            </a:r>
            <a:r>
              <a:rPr lang="cs-CZ" dirty="0">
                <a:solidFill>
                  <a:prstClr val="black"/>
                </a:solidFill>
              </a:rPr>
              <a:t>. </a:t>
            </a:r>
            <a:r>
              <a:rPr lang="cs-CZ" dirty="0" err="1">
                <a:solidFill>
                  <a:prstClr val="black"/>
                </a:solidFill>
              </a:rPr>
              <a:t>tr</a:t>
            </a:r>
            <a:r>
              <a:rPr lang="cs-CZ" dirty="0">
                <a:solidFill>
                  <a:prstClr val="black"/>
                </a:solidFill>
              </a:rPr>
              <a:t>.).</a:t>
            </a:r>
          </a:p>
          <a:p>
            <a:pPr algn="just"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Úmysl účastníka musí směřovat k účasti na konkrétním TČ</a:t>
            </a:r>
            <a:r>
              <a:rPr lang="cs-CZ" dirty="0">
                <a:solidFill>
                  <a:prstClr val="black"/>
                </a:solidFill>
              </a:rPr>
              <a:t> – dvojí úmysl.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 </a:t>
            </a:r>
          </a:p>
          <a:p>
            <a:pPr algn="just">
              <a:defRPr/>
            </a:pPr>
            <a:r>
              <a:rPr lang="cs-CZ" dirty="0">
                <a:solidFill>
                  <a:prstClr val="black"/>
                </a:solidFill>
              </a:rPr>
              <a:t>Účastenství je možné i na pokračujícím TČ, není však možné pokračování v účastenství.</a:t>
            </a:r>
          </a:p>
          <a:p>
            <a:pPr algn="just">
              <a:defRPr/>
            </a:pPr>
            <a:r>
              <a:rPr lang="cs-CZ" dirty="0">
                <a:solidFill>
                  <a:prstClr val="black"/>
                </a:solidFill>
              </a:rPr>
              <a:t>Účastník nemusí mít zvláštní vlastnost, způsobilost nebo postavení pachatele.</a:t>
            </a:r>
          </a:p>
          <a:p>
            <a:pPr algn="just">
              <a:defRPr/>
            </a:pP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cs-CZ" dirty="0">
              <a:solidFill>
                <a:prstClr val="black"/>
              </a:solidFill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  <a:p>
            <a:pPr lvl="1" algn="just"/>
            <a:endParaRPr lang="cs-CZ" sz="2800" dirty="0"/>
          </a:p>
          <a:p>
            <a:pPr marL="457200" lvl="1" indent="0" algn="just">
              <a:buNone/>
            </a:pPr>
            <a:endParaRPr lang="cs-CZ" sz="280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DE4DBBE-AC69-BC46-81C3-A5BE1FFDB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prof. JUDr. Tomáš Gřivna, Ph.D.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F528F69-BDD6-9C41-A4F1-378D67D7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2298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F045D4-0757-794A-8CEA-A2A447054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81323"/>
          </a:xfrm>
        </p:spPr>
        <p:txBody>
          <a:bodyPr/>
          <a:lstStyle/>
          <a:p>
            <a:r>
              <a:rPr lang="cs-CZ" sz="3600" i="1" dirty="0"/>
              <a:t>Omyl a exces</a:t>
            </a: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DF1957-2CB6-9041-9D0F-813DBB47D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9045"/>
            <a:ext cx="10515600" cy="4646644"/>
          </a:xfrm>
        </p:spPr>
        <p:txBody>
          <a:bodyPr>
            <a:normAutofit/>
          </a:bodyPr>
          <a:lstStyle/>
          <a:p>
            <a:pPr algn="just"/>
            <a:r>
              <a:rPr lang="cs-CZ" b="1" dirty="0"/>
              <a:t>Omyl účastníka </a:t>
            </a:r>
            <a:r>
              <a:rPr lang="cs-CZ" dirty="0"/>
              <a:t>- pokud se účastník mylně domníval, že se účastní na TČ (osoba, která měla TČ spáchat, jej spáchat nemohla a nechtěla) - nemůže překročit stadium přípravy (č. 30/96 Sb. </a:t>
            </a:r>
            <a:r>
              <a:rPr lang="cs-CZ" dirty="0" err="1"/>
              <a:t>rozh</a:t>
            </a:r>
            <a:r>
              <a:rPr lang="cs-CZ" dirty="0"/>
              <a:t>. </a:t>
            </a:r>
            <a:r>
              <a:rPr lang="cs-CZ" dirty="0" err="1"/>
              <a:t>tr</a:t>
            </a:r>
            <a:r>
              <a:rPr lang="cs-CZ" dirty="0"/>
              <a:t>.).</a:t>
            </a:r>
          </a:p>
          <a:p>
            <a:pPr algn="just"/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Exces pachatele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:</a:t>
            </a:r>
          </a:p>
          <a:p>
            <a:pPr lvl="1" algn="just"/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pachatel spáchal TČ méně závažný – účastník bude trestně odpovědný za přípravu k závažnějšímu TČ, </a:t>
            </a:r>
          </a:p>
          <a:p>
            <a:pPr lvl="1" algn="just"/>
            <a:r>
              <a:rPr lang="cs-CZ" dirty="0">
                <a:solidFill>
                  <a:prstClr val="black"/>
                </a:solidFill>
              </a:rPr>
              <a:t>pachatel spáchal TČ závažnější – 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účastník bude trestně odpovědný pouze za TČ, k němuž jeho účastenství směřovalo</a:t>
            </a:r>
          </a:p>
          <a:p>
            <a:pPr lvl="1" algn="just"/>
            <a:r>
              <a:rPr lang="cs-CZ" dirty="0">
                <a:solidFill>
                  <a:prstClr val="black"/>
                </a:solidFill>
              </a:rPr>
              <a:t>Pozor: alternativní účastenství = úmysl i ve vztahu k závažnějšímu TČ</a:t>
            </a: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  <a:p>
            <a:pPr algn="just">
              <a:defRPr/>
            </a:pPr>
            <a:r>
              <a:rPr lang="cs-CZ" dirty="0"/>
              <a:t>Více forem účastenství = trestní odpovědnost pouze za nejzávažnější z nich (č. 4/2000 Sb. </a:t>
            </a:r>
            <a:r>
              <a:rPr lang="cs-CZ" dirty="0" err="1"/>
              <a:t>rozh</a:t>
            </a:r>
            <a:r>
              <a:rPr lang="cs-CZ" dirty="0"/>
              <a:t>. </a:t>
            </a:r>
            <a:r>
              <a:rPr lang="cs-CZ" dirty="0" err="1"/>
              <a:t>tr</a:t>
            </a:r>
            <a:r>
              <a:rPr lang="cs-CZ" dirty="0"/>
              <a:t>. ).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cs-CZ" dirty="0">
              <a:solidFill>
                <a:prstClr val="black"/>
              </a:solidFill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  <a:p>
            <a:pPr lvl="1" algn="just"/>
            <a:endParaRPr lang="cs-CZ" sz="2800" dirty="0"/>
          </a:p>
          <a:p>
            <a:pPr marL="457200" lvl="1" indent="0" algn="just">
              <a:buNone/>
            </a:pPr>
            <a:endParaRPr lang="cs-CZ" sz="280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DE4DBBE-AC69-BC46-81C3-A5BE1FFDB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prof. JUDr. Tomáš Gřivna, Ph.D.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F528F69-BDD6-9C41-A4F1-378D67D7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0704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F045D4-0757-794A-8CEA-A2A447054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81323"/>
          </a:xfrm>
        </p:spPr>
        <p:txBody>
          <a:bodyPr/>
          <a:lstStyle/>
          <a:p>
            <a:r>
              <a:rPr lang="cs-CZ" sz="3600" i="1" dirty="0"/>
              <a:t>Zánik trestnosti účastenství</a:t>
            </a: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DF1957-2CB6-9041-9D0F-813DBB47D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9045"/>
            <a:ext cx="10515600" cy="4646644"/>
          </a:xfrm>
        </p:spPr>
        <p:txBody>
          <a:bodyPr>
            <a:normAutofit/>
          </a:bodyPr>
          <a:lstStyle/>
          <a:p>
            <a:pPr algn="just"/>
            <a:r>
              <a:rPr lang="cs-CZ" dirty="0">
                <a:solidFill>
                  <a:prstClr val="black"/>
                </a:solidFill>
              </a:rPr>
              <a:t>Zánik trestnosti účastenství (§ 24 odst. 3, 4, 5 </a:t>
            </a:r>
            <a:r>
              <a:rPr lang="cs-CZ" dirty="0" err="1">
                <a:solidFill>
                  <a:prstClr val="black"/>
                </a:solidFill>
              </a:rPr>
              <a:t>TrZ</a:t>
            </a:r>
            <a:r>
              <a:rPr lang="cs-CZ" dirty="0">
                <a:solidFill>
                  <a:prstClr val="black"/>
                </a:solidFill>
              </a:rPr>
              <a:t>)</a:t>
            </a:r>
          </a:p>
          <a:p>
            <a:pPr lvl="1" algn="just"/>
            <a:r>
              <a:rPr lang="cs-CZ" dirty="0">
                <a:solidFill>
                  <a:prstClr val="black"/>
                </a:solidFill>
              </a:rPr>
              <a:t>Účastník dobrovolně upustil od dalšího účastenství na trestném činu a</a:t>
            </a:r>
          </a:p>
          <a:p>
            <a:pPr lvl="2" algn="just"/>
            <a:r>
              <a:rPr lang="cs-CZ" b="1" dirty="0">
                <a:solidFill>
                  <a:prstClr val="black"/>
                </a:solidFill>
              </a:rPr>
              <a:t>odstranil nebezpečí</a:t>
            </a:r>
            <a:r>
              <a:rPr lang="cs-CZ" dirty="0">
                <a:solidFill>
                  <a:prstClr val="black"/>
                </a:solidFill>
              </a:rPr>
              <a:t>, které vzniklo zájmu chráněnému trestním zákonem z podniknutého účastenství, nebo</a:t>
            </a:r>
          </a:p>
          <a:p>
            <a:pPr lvl="2" algn="just"/>
            <a:r>
              <a:rPr lang="cs-CZ" b="1" dirty="0">
                <a:solidFill>
                  <a:prstClr val="black"/>
                </a:solidFill>
              </a:rPr>
              <a:t>učinil o účastenství na trestném činu oznámení </a:t>
            </a:r>
            <a:r>
              <a:rPr lang="cs-CZ" dirty="0">
                <a:solidFill>
                  <a:prstClr val="black"/>
                </a:solidFill>
              </a:rPr>
              <a:t>v době, kdy nebezpečí, které vzniklo zájmu chráněnému trestním zákonem z podniknutého účastenství, mohlo být ještě odstraněno; oznámení je nutno učinit státnímu zástupci nebo policejnímu orgánu, voják může místo toho učinit oznámení nadřízenému.</a:t>
            </a:r>
          </a:p>
          <a:p>
            <a:pPr marL="685800" marR="0" lvl="1" indent="-22860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2400" dirty="0">
                <a:solidFill>
                  <a:prstClr val="black"/>
                </a:solidFill>
              </a:rPr>
              <a:t>Trestní odpovědnost každého účastníka se posuzuje individuálně:</a:t>
            </a:r>
          </a:p>
          <a:p>
            <a:pPr lvl="2" algn="just">
              <a:defRPr/>
            </a:pPr>
            <a:r>
              <a:rPr lang="cs-CZ" dirty="0">
                <a:solidFill>
                  <a:prstClr val="black"/>
                </a:solidFill>
              </a:rPr>
              <a:t>Je-li na činu zúčastněno více osob, nebrání zániku trestní odpovědnosti účastníka, který takto jednal, je-li čin spáchán ostatními pachateli nezávisle na jeho dřívějším přispění k činu nebo přes jeho včasné oznámení.</a:t>
            </a:r>
          </a:p>
          <a:p>
            <a:pPr lvl="1" algn="just"/>
            <a:r>
              <a:rPr lang="cs-CZ" dirty="0">
                <a:solidFill>
                  <a:prstClr val="black"/>
                </a:solidFill>
              </a:rPr>
              <a:t>Zánik trestní odpovědnosti se nevztahuje na jiný trestný čin, který svým jednáním účastník již spáchal.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  <a:p>
            <a:pPr lvl="1" algn="just"/>
            <a:endParaRPr lang="cs-CZ" sz="2800" dirty="0"/>
          </a:p>
          <a:p>
            <a:pPr marL="457200" lvl="1" indent="0" algn="just">
              <a:buNone/>
            </a:pPr>
            <a:endParaRPr lang="cs-CZ" sz="280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DE4DBBE-AC69-BC46-81C3-A5BE1FFDB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prof. JUDr. Tomáš Gřivna, Ph.D.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F528F69-BDD6-9C41-A4F1-378D67D7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4851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F045D4-0757-794A-8CEA-A2A447054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81323"/>
          </a:xfrm>
        </p:spPr>
        <p:txBody>
          <a:bodyPr/>
          <a:lstStyle/>
          <a:p>
            <a:r>
              <a:rPr lang="cs-CZ" sz="3600" i="1" dirty="0"/>
              <a:t>Trestání účastenství</a:t>
            </a: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DF1957-2CB6-9041-9D0F-813DBB47D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9045"/>
            <a:ext cx="10515600" cy="4646644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cs-CZ" dirty="0">
                <a:solidFill>
                  <a:prstClr val="black"/>
                </a:solidFill>
              </a:rPr>
              <a:t>Na trestní odpovědnost a trestnost účastníka se užijí ustanovení o trestní odpovědnosti a trestnosti pachatele, jestliže trestní zákon nestanoví něco jiného (§ 24 odst. 2 </a:t>
            </a:r>
            <a:r>
              <a:rPr lang="cs-CZ" dirty="0" err="1">
                <a:solidFill>
                  <a:prstClr val="black"/>
                </a:solidFill>
              </a:rPr>
              <a:t>TrZ</a:t>
            </a:r>
            <a:r>
              <a:rPr lang="cs-CZ" dirty="0">
                <a:solidFill>
                  <a:prstClr val="black"/>
                </a:solidFill>
              </a:rPr>
              <a:t>).</a:t>
            </a:r>
          </a:p>
          <a:p>
            <a:pPr algn="just"/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Individualizace trestu:</a:t>
            </a:r>
          </a:p>
          <a:p>
            <a:pPr lvl="1" algn="just"/>
            <a:r>
              <a:rPr lang="cs-CZ" dirty="0">
                <a:solidFill>
                  <a:prstClr val="black"/>
                </a:solidFill>
              </a:rPr>
              <a:t>obecné zásady (§ 39 odst. 1 </a:t>
            </a:r>
            <a:r>
              <a:rPr lang="cs-CZ" dirty="0" err="1">
                <a:solidFill>
                  <a:prstClr val="black"/>
                </a:solidFill>
              </a:rPr>
              <a:t>TrZ</a:t>
            </a:r>
            <a:r>
              <a:rPr lang="cs-CZ" dirty="0">
                <a:solidFill>
                  <a:prstClr val="black"/>
                </a:solidFill>
              </a:rPr>
              <a:t>),</a:t>
            </a:r>
          </a:p>
          <a:p>
            <a:pPr lvl="1" algn="just"/>
            <a:r>
              <a:rPr lang="cs-CZ" dirty="0">
                <a:solidFill>
                  <a:prstClr val="black"/>
                </a:solidFill>
              </a:rPr>
              <a:t>míra účasti se může lišit – při stanovování druhu a výměry trestu se přihlíží také k významu a povaze účasti na spáchání TČ. [§ 39 odst. 7 písm. b) </a:t>
            </a:r>
            <a:r>
              <a:rPr lang="cs-CZ" dirty="0" err="1">
                <a:solidFill>
                  <a:prstClr val="black"/>
                </a:solidFill>
              </a:rPr>
              <a:t>TrZ</a:t>
            </a:r>
            <a:r>
              <a:rPr lang="cs-CZ" dirty="0">
                <a:solidFill>
                  <a:prstClr val="black"/>
                </a:solidFill>
              </a:rPr>
              <a:t>].</a:t>
            </a: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  <a:p>
            <a:pPr algn="just"/>
            <a:r>
              <a:rPr lang="cs-CZ" dirty="0">
                <a:solidFill>
                  <a:prstClr val="black"/>
                </a:solidFill>
              </a:rPr>
              <a:t>Účastenství podle závažnosti – nejzávažnější organizátorství, pak návod a pomoc. </a:t>
            </a:r>
          </a:p>
          <a:p>
            <a:pPr algn="just"/>
            <a:r>
              <a:rPr lang="cs-CZ" dirty="0">
                <a:solidFill>
                  <a:prstClr val="black"/>
                </a:solidFill>
              </a:rPr>
              <a:t>Obecné přitěžující okolnosti</a:t>
            </a:r>
          </a:p>
          <a:p>
            <a:pPr lvl="1" algn="just"/>
            <a:r>
              <a:rPr lang="cs-CZ" dirty="0">
                <a:solidFill>
                  <a:prstClr val="black"/>
                </a:solidFill>
              </a:rPr>
              <a:t>spáchání TČ jako organizátor [§ 42 písm. p) </a:t>
            </a:r>
            <a:r>
              <a:rPr lang="cs-CZ" dirty="0" err="1">
                <a:solidFill>
                  <a:prstClr val="black"/>
                </a:solidFill>
              </a:rPr>
              <a:t>TrZ</a:t>
            </a:r>
            <a:r>
              <a:rPr lang="cs-CZ" dirty="0">
                <a:solidFill>
                  <a:prstClr val="black"/>
                </a:solidFill>
              </a:rPr>
              <a:t>],</a:t>
            </a:r>
          </a:p>
          <a:p>
            <a:pPr lvl="1" algn="just"/>
            <a:r>
              <a:rPr lang="cs-CZ" dirty="0">
                <a:solidFill>
                  <a:prstClr val="black"/>
                </a:solidFill>
              </a:rPr>
              <a:t>svedení dítěte mladšího patnácti let, mladistvého nebo osobu ve věku blízkém věku mladistvých k činu jinak trestnému, provinění nebo trestnému činu [§ 42 písm. i) </a:t>
            </a:r>
            <a:r>
              <a:rPr lang="cs-CZ" dirty="0" err="1">
                <a:solidFill>
                  <a:prstClr val="black"/>
                </a:solidFill>
              </a:rPr>
              <a:t>TrZ</a:t>
            </a:r>
            <a:r>
              <a:rPr lang="cs-CZ" dirty="0">
                <a:solidFill>
                  <a:prstClr val="black"/>
                </a:solidFill>
              </a:rPr>
              <a:t>],</a:t>
            </a:r>
          </a:p>
          <a:p>
            <a:pPr algn="just"/>
            <a:r>
              <a:rPr lang="cs-CZ" dirty="0">
                <a:solidFill>
                  <a:prstClr val="black"/>
                </a:solidFill>
              </a:rPr>
              <a:t>Fakultativně u pomoci: § 58 odst. 6 </a:t>
            </a:r>
            <a:r>
              <a:rPr lang="cs-CZ" dirty="0" err="1">
                <a:solidFill>
                  <a:prstClr val="black"/>
                </a:solidFill>
              </a:rPr>
              <a:t>TrZ</a:t>
            </a:r>
            <a:r>
              <a:rPr lang="cs-CZ" dirty="0">
                <a:solidFill>
                  <a:prstClr val="black"/>
                </a:solidFill>
              </a:rPr>
              <a:t> – mimořádné snížení TOS (bez omezení)</a:t>
            </a:r>
          </a:p>
          <a:p>
            <a:pPr lvl="1" algn="just"/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  <a:p>
            <a:pPr lvl="1" algn="just"/>
            <a:endParaRPr lang="cs-CZ" dirty="0">
              <a:solidFill>
                <a:prstClr val="black"/>
              </a:solidFill>
            </a:endParaRPr>
          </a:p>
          <a:p>
            <a:pPr marL="457200" lvl="1" indent="0" algn="just">
              <a:buNone/>
            </a:pPr>
            <a:endParaRPr lang="cs-CZ" sz="280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DE4DBBE-AC69-BC46-81C3-A5BE1FFDB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prof. JUDr. Tomáš Gřivna, Ph.D.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F528F69-BDD6-9C41-A4F1-378D67D7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6100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578105"/>
            <a:ext cx="10515600" cy="1325563"/>
          </a:xfrm>
        </p:spPr>
        <p:txBody>
          <a:bodyPr/>
          <a:lstStyle/>
          <a:p>
            <a:pPr algn="ctr"/>
            <a:r>
              <a:rPr lang="cs-CZ" dirty="0"/>
              <a:t>Děkuji za pozornost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498" y="3570450"/>
            <a:ext cx="10515600" cy="600334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grivna@prf.cuni.cz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prof. JUDr. Tomáš Gřivna, Ph.D.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6794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F045D4-0757-794A-8CEA-A2A447054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0708"/>
          </a:xfrm>
        </p:spPr>
        <p:txBody>
          <a:bodyPr/>
          <a:lstStyle/>
          <a:p>
            <a:r>
              <a:rPr lang="cs-CZ" sz="3600" i="1" dirty="0"/>
              <a:t>Trestná součinnost</a:t>
            </a: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DF1957-2CB6-9041-9D0F-813DBB47D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7625"/>
            <a:ext cx="10515600" cy="4228934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Trestná součinnost - případy, kdy se trestného činu účastní:</a:t>
            </a:r>
          </a:p>
          <a:p>
            <a:pPr lvl="1"/>
            <a:r>
              <a:rPr lang="cs-CZ" sz="2500" dirty="0"/>
              <a:t>více spolupachatelů, a /nebo</a:t>
            </a:r>
          </a:p>
          <a:p>
            <a:pPr lvl="1"/>
            <a:r>
              <a:rPr lang="cs-CZ" sz="2500" dirty="0"/>
              <a:t>vedle pachatele jiné osoby.</a:t>
            </a:r>
          </a:p>
          <a:p>
            <a:r>
              <a:rPr lang="cs-CZ" dirty="0"/>
              <a:t>Pojem </a:t>
            </a:r>
            <a:r>
              <a:rPr lang="cs-CZ" dirty="0" err="1"/>
              <a:t>tr</a:t>
            </a:r>
            <a:r>
              <a:rPr lang="cs-CZ" dirty="0"/>
              <a:t>. součinnosti není v trestním zákoníku definován, řadíme sem:</a:t>
            </a:r>
          </a:p>
          <a:p>
            <a:pPr lvl="1"/>
            <a:r>
              <a:rPr lang="cs-CZ" sz="2500" dirty="0"/>
              <a:t>účastenství</a:t>
            </a:r>
          </a:p>
          <a:p>
            <a:pPr lvl="1"/>
            <a:r>
              <a:rPr lang="cs-CZ" sz="2500" dirty="0"/>
              <a:t>některé případy přípravy k TČ (organizování, návod, pomoc, spolčení, srocení)</a:t>
            </a:r>
          </a:p>
          <a:p>
            <a:pPr lvl="1"/>
            <a:r>
              <a:rPr lang="cs-CZ" sz="2500" dirty="0"/>
              <a:t>organizovaná zločinecká skupina (§ 129)</a:t>
            </a:r>
          </a:p>
          <a:p>
            <a:pPr lvl="1"/>
            <a:r>
              <a:rPr lang="cs-CZ" sz="2500" dirty="0"/>
              <a:t>díl osmý hlavy X. zvláštní části – např.  TČ podněcování k TČ (§ 364), schvalování TČ (§ 365), nadržování (§ 366), nepřekažení TČ (§ 367),</a:t>
            </a:r>
          </a:p>
          <a:p>
            <a:pPr lvl="1"/>
            <a:r>
              <a:rPr lang="cs-CZ" sz="2500" dirty="0"/>
              <a:t>další TČ v dalších dílech a hlavách zvl. části </a:t>
            </a:r>
            <a:r>
              <a:rPr lang="cs-CZ" sz="2500" dirty="0" err="1"/>
              <a:t>TrZ</a:t>
            </a:r>
            <a:r>
              <a:rPr lang="cs-CZ" sz="2500" dirty="0"/>
              <a:t> (§ 190/2, 193a, 216, 217, 352/3/a), 361),</a:t>
            </a:r>
          </a:p>
          <a:p>
            <a:pPr lvl="1"/>
            <a:r>
              <a:rPr lang="cs-CZ" sz="2500" dirty="0"/>
              <a:t>Některé formy v podobě znaků kvalifikovaných </a:t>
            </a:r>
            <a:r>
              <a:rPr lang="cs-CZ" sz="2500" dirty="0" err="1"/>
              <a:t>sptč</a:t>
            </a:r>
            <a:r>
              <a:rPr lang="cs-CZ" sz="2500" dirty="0"/>
              <a:t> (např. „nejméně se dvěma osobami“ – § 149/2/d; „jako člen organizovaní skupiny - § 165/3/b)</a:t>
            </a:r>
          </a:p>
          <a:p>
            <a:pPr lvl="1"/>
            <a:endParaRPr lang="cs-CZ" sz="280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DE4DBBE-AC69-BC46-81C3-A5BE1FFDB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prof. JUDr. Tomáš Gřivna, Ph.D.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F528F69-BDD6-9C41-A4F1-378D67D7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1316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F045D4-0757-794A-8CEA-A2A447054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7143"/>
          </a:xfrm>
        </p:spPr>
        <p:txBody>
          <a:bodyPr/>
          <a:lstStyle/>
          <a:p>
            <a:r>
              <a:rPr lang="cs-CZ" sz="3600" i="1" dirty="0"/>
              <a:t>Účastenství</a:t>
            </a: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DF1957-2CB6-9041-9D0F-813DBB47D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3567"/>
            <a:ext cx="10515600" cy="4142792"/>
          </a:xfrm>
        </p:spPr>
        <p:txBody>
          <a:bodyPr>
            <a:normAutofit lnSpcReduction="10000"/>
          </a:bodyPr>
          <a:lstStyle/>
          <a:p>
            <a:r>
              <a:rPr lang="cs-CZ" sz="2400" dirty="0"/>
              <a:t>Účastenství – kvalifikovaná forma trestné součinnosti.</a:t>
            </a:r>
          </a:p>
          <a:p>
            <a:r>
              <a:rPr lang="cs-CZ" sz="2400" dirty="0"/>
              <a:t>Účastenství v užším slova smyslu:</a:t>
            </a:r>
          </a:p>
          <a:p>
            <a:pPr lvl="1"/>
            <a:r>
              <a:rPr lang="cs-CZ" sz="2000" dirty="0"/>
              <a:t>organizátorství,</a:t>
            </a:r>
          </a:p>
          <a:p>
            <a:pPr lvl="1"/>
            <a:r>
              <a:rPr lang="cs-CZ" sz="2000" dirty="0"/>
              <a:t>návod a</a:t>
            </a:r>
          </a:p>
          <a:p>
            <a:pPr lvl="1"/>
            <a:r>
              <a:rPr lang="cs-CZ" sz="2000" dirty="0"/>
              <a:t>pomoc.</a:t>
            </a:r>
          </a:p>
          <a:p>
            <a:r>
              <a:rPr lang="cs-CZ" sz="2400" dirty="0"/>
              <a:t>Účastenství v širším slova smyslu:</a:t>
            </a:r>
          </a:p>
          <a:p>
            <a:pPr lvl="1"/>
            <a:r>
              <a:rPr lang="cs-CZ" sz="2000" dirty="0"/>
              <a:t>organizátorství,</a:t>
            </a:r>
          </a:p>
          <a:p>
            <a:pPr lvl="1"/>
            <a:r>
              <a:rPr lang="cs-CZ" sz="2000" dirty="0"/>
              <a:t>návod,</a:t>
            </a:r>
          </a:p>
          <a:p>
            <a:pPr lvl="1"/>
            <a:r>
              <a:rPr lang="cs-CZ" sz="2000" dirty="0"/>
              <a:t>pomoc a </a:t>
            </a:r>
          </a:p>
          <a:p>
            <a:pPr lvl="1"/>
            <a:r>
              <a:rPr lang="cs-CZ" sz="2000" dirty="0"/>
              <a:t>spolupachatelství.</a:t>
            </a:r>
          </a:p>
          <a:p>
            <a:r>
              <a:rPr lang="cs-CZ" sz="2400" dirty="0"/>
              <a:t>Účastenství je obecnou formou trestného činu (§ 111 </a:t>
            </a:r>
            <a:r>
              <a:rPr lang="cs-CZ" sz="2400" dirty="0" err="1"/>
              <a:t>TrZ</a:t>
            </a:r>
            <a:r>
              <a:rPr lang="cs-CZ" sz="2400" dirty="0"/>
              <a:t>).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DE4DBBE-AC69-BC46-81C3-A5BE1FFDB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prof. JUDr. Tomáš Gřivna, Ph.D.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F528F69-BDD6-9C41-A4F1-378D67D7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3971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F045D4-0757-794A-8CEA-A2A447054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0708"/>
          </a:xfrm>
        </p:spPr>
        <p:txBody>
          <a:bodyPr/>
          <a:lstStyle/>
          <a:p>
            <a:r>
              <a:rPr lang="cs-CZ" sz="3600" i="1" dirty="0"/>
              <a:t>Spolupachatelství I.</a:t>
            </a: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DF1957-2CB6-9041-9D0F-813DBB47D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5834"/>
            <a:ext cx="10515600" cy="4530725"/>
          </a:xfrm>
        </p:spPr>
        <p:txBody>
          <a:bodyPr>
            <a:normAutofit/>
          </a:bodyPr>
          <a:lstStyle/>
          <a:p>
            <a:pPr algn="just"/>
            <a:r>
              <a:rPr lang="cs-CZ" sz="2700" dirty="0"/>
              <a:t>Byl-li trestný čin spáchán úmyslným společným jednáním dvou nebo více osob, odpovídá každá z nich, jako by trestný čin spáchala sama (§ 23 </a:t>
            </a:r>
            <a:r>
              <a:rPr lang="cs-CZ" sz="2700" dirty="0" err="1"/>
              <a:t>TrZ</a:t>
            </a:r>
            <a:r>
              <a:rPr lang="cs-CZ" sz="2700" dirty="0"/>
              <a:t>).</a:t>
            </a:r>
          </a:p>
          <a:p>
            <a:pPr algn="just"/>
            <a:r>
              <a:rPr lang="cs-CZ" sz="2700" dirty="0"/>
              <a:t>U TČ s omezeným okruhem pachatelů (§ 114 </a:t>
            </a:r>
            <a:r>
              <a:rPr lang="cs-CZ" sz="2700" dirty="0" err="1"/>
              <a:t>TrZ</a:t>
            </a:r>
            <a:r>
              <a:rPr lang="cs-CZ" sz="2700" dirty="0"/>
              <a:t>) musí mít spolupachatelé zvláštní vlastnost, postavení nebo způsobilost.</a:t>
            </a:r>
          </a:p>
          <a:p>
            <a:pPr algn="just"/>
            <a:r>
              <a:rPr lang="cs-CZ" sz="2700" dirty="0"/>
              <a:t>Není spolupachatelstvím, spáchá-li pachatel TČ s trestně neodpovědnou osobou.</a:t>
            </a:r>
          </a:p>
          <a:p>
            <a:r>
              <a:rPr lang="cs-CZ" sz="2700" dirty="0"/>
              <a:t>Znaky spolupachatelství</a:t>
            </a:r>
            <a:r>
              <a:rPr lang="cs-CZ" dirty="0"/>
              <a:t>:</a:t>
            </a:r>
          </a:p>
          <a:p>
            <a:pPr marL="914400" lvl="1" indent="-457200">
              <a:buFont typeface="+mj-lt"/>
              <a:buAutoNum type="alphaUcPeriod"/>
            </a:pPr>
            <a:r>
              <a:rPr lang="cs-CZ" dirty="0"/>
              <a:t>TČ byl spáchán společným jednáním (objektivní podmínka), </a:t>
            </a:r>
          </a:p>
          <a:p>
            <a:pPr marL="914400" lvl="1" indent="-457200">
              <a:buFont typeface="+mj-lt"/>
              <a:buAutoNum type="alphaUcPeriod"/>
            </a:pPr>
            <a:r>
              <a:rPr lang="cs-CZ" dirty="0"/>
              <a:t>úmysl směřující ke spáchání TČ společným jednáním (subjektivní podmínka).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DE4DBBE-AC69-BC46-81C3-A5BE1FFDB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prof. JUDr. Tomáš Gřivna, Ph.D.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F528F69-BDD6-9C41-A4F1-378D67D7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5998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F045D4-0757-794A-8CEA-A2A447054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6506"/>
            <a:ext cx="10515600" cy="620708"/>
          </a:xfrm>
        </p:spPr>
        <p:txBody>
          <a:bodyPr/>
          <a:lstStyle/>
          <a:p>
            <a:r>
              <a:rPr lang="cs-CZ" sz="3200" i="1" dirty="0"/>
              <a:t>Spolupachatelství II.</a:t>
            </a:r>
            <a:endParaRPr lang="cs-CZ" sz="3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DF1957-2CB6-9041-9D0F-813DBB47D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27214"/>
            <a:ext cx="10515600" cy="4948435"/>
          </a:xfrm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+mj-lt"/>
              <a:buAutoNum type="alphaUcPeriod"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Společné jednání:</a:t>
            </a:r>
          </a:p>
          <a:p>
            <a:pPr algn="just">
              <a:defRPr/>
            </a:pPr>
            <a:r>
              <a:rPr lang="cs-CZ" sz="2400" dirty="0">
                <a:solidFill>
                  <a:prstClr val="black"/>
                </a:solidFill>
              </a:rPr>
              <a:t>Má-li </a:t>
            </a:r>
            <a:r>
              <a:rPr lang="cs-CZ" sz="2400" dirty="0" err="1">
                <a:solidFill>
                  <a:prstClr val="black"/>
                </a:solidFill>
              </a:rPr>
              <a:t>sptč</a:t>
            </a:r>
            <a:r>
              <a:rPr lang="cs-CZ" sz="2400" dirty="0">
                <a:solidFill>
                  <a:prstClr val="black"/>
                </a:solidFill>
              </a:rPr>
              <a:t> vícero jednání: </a:t>
            </a:r>
          </a:p>
          <a:p>
            <a:pPr lvl="1" algn="just">
              <a:defRPr/>
            </a:pPr>
            <a:r>
              <a:rPr lang="cs-CZ" sz="2000" dirty="0">
                <a:solidFill>
                  <a:prstClr val="black"/>
                </a:solidFill>
              </a:rPr>
              <a:t>každý z pachatelů svým jednáním naplnil </a:t>
            </a:r>
            <a:r>
              <a:rPr lang="cs-CZ" sz="2000" b="1" dirty="0">
                <a:solidFill>
                  <a:prstClr val="black"/>
                </a:solidFill>
              </a:rPr>
              <a:t>některé z vícero jednání </a:t>
            </a:r>
            <a:r>
              <a:rPr lang="cs-CZ" sz="2000" dirty="0">
                <a:solidFill>
                  <a:prstClr val="black"/>
                </a:solidFill>
              </a:rPr>
              <a:t>TČ, který je pak naplněn jen souhrnem těchto jednání (R 66/55), nebo </a:t>
            </a:r>
          </a:p>
          <a:p>
            <a:pPr algn="just">
              <a:defRPr/>
            </a:pPr>
            <a:r>
              <a:rPr lang="cs-CZ" sz="2400" dirty="0">
                <a:solidFill>
                  <a:prstClr val="black"/>
                </a:solidFill>
              </a:rPr>
              <a:t>Obsahuje-li </a:t>
            </a:r>
            <a:r>
              <a:rPr lang="cs-CZ" sz="2400" dirty="0" err="1">
                <a:solidFill>
                  <a:prstClr val="black"/>
                </a:solidFill>
              </a:rPr>
              <a:t>sptč</a:t>
            </a:r>
            <a:r>
              <a:rPr lang="cs-CZ" sz="2400" dirty="0">
                <a:solidFill>
                  <a:prstClr val="black"/>
                </a:solidFill>
              </a:rPr>
              <a:t> jen jedno jednání: </a:t>
            </a:r>
          </a:p>
          <a:p>
            <a:pPr lvl="1" algn="just">
              <a:defRPr/>
            </a:pPr>
            <a:r>
              <a:rPr lang="cs-CZ" sz="2000" dirty="0">
                <a:solidFill>
                  <a:prstClr val="black"/>
                </a:solidFill>
              </a:rPr>
              <a:t>každý ze spolupachatelů </a:t>
            </a:r>
            <a:r>
              <a:rPr lang="cs-CZ" sz="2000" b="1" dirty="0">
                <a:solidFill>
                  <a:prstClr val="black"/>
                </a:solidFill>
              </a:rPr>
              <a:t>vykonal zcela jednání</a:t>
            </a:r>
            <a:r>
              <a:rPr lang="cs-CZ" sz="2000" dirty="0">
                <a:solidFill>
                  <a:prstClr val="black"/>
                </a:solidFill>
              </a:rPr>
              <a:t> popsané ve </a:t>
            </a:r>
            <a:r>
              <a:rPr lang="cs-CZ" sz="2000" dirty="0" err="1">
                <a:solidFill>
                  <a:prstClr val="black"/>
                </a:solidFill>
              </a:rPr>
              <a:t>sptč</a:t>
            </a:r>
            <a:r>
              <a:rPr lang="cs-CZ" sz="2000" dirty="0">
                <a:solidFill>
                  <a:prstClr val="black"/>
                </a:solidFill>
              </a:rPr>
              <a:t>, nebo </a:t>
            </a:r>
          </a:p>
          <a:p>
            <a:pPr lvl="1" algn="just">
              <a:defRPr/>
            </a:pPr>
            <a:r>
              <a:rPr lang="cs-CZ" sz="2000" dirty="0">
                <a:solidFill>
                  <a:prstClr val="black"/>
                </a:solidFill>
              </a:rPr>
              <a:t>jednání každého z pachatelů je </a:t>
            </a:r>
            <a:r>
              <a:rPr lang="cs-CZ" sz="2000" b="1" dirty="0">
                <a:solidFill>
                  <a:prstClr val="black"/>
                </a:solidFill>
              </a:rPr>
              <a:t>článkem řetězce</a:t>
            </a:r>
            <a:r>
              <a:rPr lang="cs-CZ" sz="2000" dirty="0">
                <a:solidFill>
                  <a:prstClr val="black"/>
                </a:solidFill>
              </a:rPr>
              <a:t>, kdy jednotlivé činnosti působí současně a směřují k přímému vykonání TČ a jen ve </a:t>
            </a:r>
            <a:r>
              <a:rPr lang="cs-CZ" sz="2000" b="1" dirty="0">
                <a:solidFill>
                  <a:prstClr val="black"/>
                </a:solidFill>
              </a:rPr>
              <a:t>svém celku tvoří jednání </a:t>
            </a:r>
            <a:r>
              <a:rPr lang="cs-CZ" sz="2000" dirty="0">
                <a:solidFill>
                  <a:prstClr val="black"/>
                </a:solidFill>
              </a:rPr>
              <a:t> popsané ve </a:t>
            </a:r>
            <a:r>
              <a:rPr lang="cs-CZ" sz="2000" dirty="0" err="1">
                <a:solidFill>
                  <a:prstClr val="black"/>
                </a:solidFill>
              </a:rPr>
              <a:t>sptč</a:t>
            </a:r>
            <a:r>
              <a:rPr lang="cs-CZ" sz="2000" dirty="0">
                <a:solidFill>
                  <a:prstClr val="black"/>
                </a:solidFill>
              </a:rPr>
              <a:t>.</a:t>
            </a:r>
          </a:p>
          <a:p>
            <a:pPr algn="just">
              <a:defRPr/>
            </a:pPr>
            <a:r>
              <a:rPr lang="cs-CZ" sz="2400" dirty="0">
                <a:solidFill>
                  <a:prstClr val="black"/>
                </a:solidFill>
              </a:rPr>
              <a:t>Sporné bylo: dělání zdi, volavky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DE4DBBE-AC69-BC46-81C3-A5BE1FFDB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prof. JUDr. Tomáš Gřivna, Ph.D.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F528F69-BDD6-9C41-A4F1-378D67D7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3650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F045D4-0757-794A-8CEA-A2A447054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0708"/>
          </a:xfrm>
        </p:spPr>
        <p:txBody>
          <a:bodyPr/>
          <a:lstStyle/>
          <a:p>
            <a:r>
              <a:rPr lang="cs-CZ" sz="3600" i="1" dirty="0"/>
              <a:t>Spolupachatelství II.</a:t>
            </a: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DF1957-2CB6-9041-9D0F-813DBB47D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5834"/>
            <a:ext cx="10515600" cy="4530725"/>
          </a:xfrm>
        </p:spPr>
        <p:txBody>
          <a:bodyPr>
            <a:normAutofit fontScale="92500" lnSpcReduction="10000"/>
          </a:bodyPr>
          <a:lstStyle/>
          <a:p>
            <a:pPr marL="442913" lvl="1" indent="-360363" algn="just">
              <a:buFont typeface="+mj-lt"/>
              <a:buAutoNum type="alphaUcPeriod" startAt="2"/>
            </a:pPr>
            <a:r>
              <a:rPr lang="cs-CZ" sz="2800" b="1" dirty="0"/>
              <a:t>Úmysl směřující ke spáchání TČ společným jednáním</a:t>
            </a:r>
          </a:p>
          <a:p>
            <a:pPr lvl="1" algn="just"/>
            <a:r>
              <a:rPr lang="cs-CZ" sz="2600" dirty="0"/>
              <a:t>Dohoda o společném jednání – nemusí být výslovná, avšak spolupachatelé si musí být společné činnosti vědomi.</a:t>
            </a:r>
          </a:p>
          <a:p>
            <a:pPr lvl="1" algn="just"/>
            <a:endParaRPr lang="cs-CZ" sz="2600" dirty="0"/>
          </a:p>
          <a:p>
            <a:pPr lvl="1" algn="just"/>
            <a:r>
              <a:rPr lang="cs-CZ" sz="2600" dirty="0"/>
              <a:t>Spolupachatelství je možné pouze u úmyslných trestných činů. Má se úmysl vztahovat jen na jednání nebo i na následek?</a:t>
            </a:r>
          </a:p>
          <a:p>
            <a:pPr marL="457200" lvl="1" indent="0" algn="just">
              <a:buNone/>
            </a:pPr>
            <a:endParaRPr lang="cs-CZ" sz="2600" dirty="0"/>
          </a:p>
          <a:p>
            <a:pPr lvl="1" algn="just"/>
            <a:r>
              <a:rPr lang="cs-CZ" sz="2600" dirty="0"/>
              <a:t>Souběžné pachatelství: </a:t>
            </a:r>
          </a:p>
          <a:p>
            <a:pPr lvl="2" algn="just">
              <a:lnSpc>
                <a:spcPct val="100000"/>
              </a:lnSpc>
            </a:pPr>
            <a:r>
              <a:rPr lang="cs-CZ" sz="2200" dirty="0"/>
              <a:t>současně několik pachatelů útočí proti témuž předmětu útoku, ale každý sleduje jiný záměr (např. rabování při demonstracích)</a:t>
            </a:r>
          </a:p>
          <a:p>
            <a:pPr lvl="1" algn="just">
              <a:lnSpc>
                <a:spcPct val="100000"/>
              </a:lnSpc>
            </a:pPr>
            <a:r>
              <a:rPr lang="cs-CZ" sz="2600" dirty="0"/>
              <a:t>Následné pachatelství: </a:t>
            </a:r>
          </a:p>
          <a:p>
            <a:pPr lvl="2" algn="just">
              <a:lnSpc>
                <a:spcPct val="100000"/>
              </a:lnSpc>
            </a:pPr>
            <a:r>
              <a:rPr lang="cs-CZ" sz="2200" dirty="0"/>
              <a:t>pachatel naplní všechny znaky </a:t>
            </a:r>
            <a:r>
              <a:rPr lang="cs-CZ" sz="2200" dirty="0" err="1"/>
              <a:t>sptč</a:t>
            </a:r>
            <a:r>
              <a:rPr lang="cs-CZ" sz="2200" dirty="0"/>
              <a:t>, následně jiný pachatel bez dohody s předchozím naváže svým TČ, využívaje jeho předchozího jednání</a:t>
            </a:r>
          </a:p>
          <a:p>
            <a:pPr lvl="1" algn="just"/>
            <a:endParaRPr lang="cs-CZ" dirty="0"/>
          </a:p>
          <a:p>
            <a:pPr lvl="1"/>
            <a:endParaRPr lang="cs-CZ" sz="280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DE4DBBE-AC69-BC46-81C3-A5BE1FFDB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prof. JUDr. Tomáš Gřivna, Ph.D.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F528F69-BDD6-9C41-A4F1-378D67D7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5718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F045D4-0757-794A-8CEA-A2A447054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0708"/>
          </a:xfrm>
        </p:spPr>
        <p:txBody>
          <a:bodyPr/>
          <a:lstStyle/>
          <a:p>
            <a:r>
              <a:rPr lang="cs-CZ" sz="3200" i="1" dirty="0"/>
              <a:t>Spolupachatelství III.</a:t>
            </a:r>
            <a:endParaRPr lang="cs-CZ" sz="3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DF1957-2CB6-9041-9D0F-813DBB47D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5834"/>
            <a:ext cx="10515600" cy="4530725"/>
          </a:xfrm>
        </p:spPr>
        <p:txBody>
          <a:bodyPr>
            <a:normAutofit/>
          </a:bodyPr>
          <a:lstStyle/>
          <a:p>
            <a:pPr marL="442913" lvl="1" indent="-442913" algn="just">
              <a:buFont typeface="+mj-lt"/>
              <a:buAutoNum type="alphaUcPeriod" startAt="3"/>
            </a:pPr>
            <a:r>
              <a:rPr lang="cs-CZ" sz="2800" dirty="0"/>
              <a:t>Trestní odpovědnost spolupachatelů</a:t>
            </a:r>
          </a:p>
          <a:p>
            <a:pPr lvl="1" algn="just"/>
            <a:r>
              <a:rPr lang="cs-CZ" dirty="0"/>
              <a:t>Každý ze spolupachatelů odpovídá tak, jako by trestný čin spáchal sám.</a:t>
            </a:r>
          </a:p>
          <a:p>
            <a:pPr lvl="2" algn="just"/>
            <a:r>
              <a:rPr lang="cs-CZ" dirty="0"/>
              <a:t>Majetkové TČ - celá způsobená škoda na majetku (bez ohledu na dílčí škodu, kterou on osobně způsobil). </a:t>
            </a:r>
          </a:p>
          <a:p>
            <a:pPr lvl="2" algn="just"/>
            <a:r>
              <a:rPr lang="cs-CZ" dirty="0"/>
              <a:t>TČ proti životu a zdraví – celý následek společného jednání (bez ohledu na konkrétní dílčí zranění, které on osobně způsobil).</a:t>
            </a:r>
          </a:p>
          <a:p>
            <a:pPr lvl="1" algn="just"/>
            <a:r>
              <a:rPr lang="cs-CZ" sz="2200" b="1" dirty="0"/>
              <a:t>Exces z dohody spolupachatelů:</a:t>
            </a:r>
          </a:p>
          <a:p>
            <a:pPr lvl="2" algn="just"/>
            <a:r>
              <a:rPr lang="cs-CZ" sz="2200" dirty="0"/>
              <a:t>Některý ze spolupachatelů vybočí ze společné dohody = bude odpovědný za to, co sám způsobil a zavinil. Ostatní spolupachatelé odpovídají za trestnou činnost, která byla obsahem dohody.</a:t>
            </a:r>
          </a:p>
          <a:p>
            <a:pPr lvl="1" algn="just"/>
            <a:r>
              <a:rPr lang="cs-CZ" sz="2200" dirty="0"/>
              <a:t>Okolnost podmiňující použití vyšší trestní sazby (§ 17 </a:t>
            </a:r>
            <a:r>
              <a:rPr lang="cs-CZ" sz="2200" dirty="0" err="1"/>
              <a:t>TrZ</a:t>
            </a:r>
            <a:r>
              <a:rPr lang="cs-CZ" sz="2200" dirty="0"/>
              <a:t>) – zkoumá se individuálně u každého spolupachatele.</a:t>
            </a:r>
          </a:p>
          <a:p>
            <a:pPr lvl="1" algn="just"/>
            <a:endParaRPr lang="cs-CZ" dirty="0"/>
          </a:p>
          <a:p>
            <a:pPr lvl="1" algn="just"/>
            <a:endParaRPr lang="cs-CZ" dirty="0"/>
          </a:p>
          <a:p>
            <a:pPr lvl="1" algn="just"/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DE4DBBE-AC69-BC46-81C3-A5BE1FFDB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prof. JUDr. Tomáš Gřivna, Ph.D.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F528F69-BDD6-9C41-A4F1-378D67D7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8191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F045D4-0757-794A-8CEA-A2A447054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9517"/>
          </a:xfrm>
        </p:spPr>
        <p:txBody>
          <a:bodyPr/>
          <a:lstStyle/>
          <a:p>
            <a:r>
              <a:rPr lang="cs-CZ" sz="3600" i="1" dirty="0"/>
              <a:t>Spolupachatelství IV.</a:t>
            </a: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DF1957-2CB6-9041-9D0F-813DBB47D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3670"/>
            <a:ext cx="10515600" cy="4602019"/>
          </a:xfrm>
        </p:spPr>
        <p:txBody>
          <a:bodyPr>
            <a:normAutofit/>
          </a:bodyPr>
          <a:lstStyle/>
          <a:p>
            <a:r>
              <a:rPr lang="cs-CZ" dirty="0"/>
              <a:t>Trestání spolupachatelů</a:t>
            </a:r>
          </a:p>
          <a:p>
            <a:pPr lvl="1" algn="just"/>
            <a:r>
              <a:rPr lang="cs-CZ" dirty="0"/>
              <a:t>Trest se ukládá podle trestní sazby za TČ, který byl společným jednáním spáchán.</a:t>
            </a:r>
          </a:p>
          <a:p>
            <a:pPr lvl="1" algn="just"/>
            <a:r>
              <a:rPr lang="cs-CZ" dirty="0"/>
              <a:t>Soud přihlédne při stanovení druhu trestu a jeho výměry k tomu, jakou měrou jednání každého ze spolupachatelů přispělo k spáchání TČ (§ 39 odst. 7 písm. a) </a:t>
            </a:r>
            <a:r>
              <a:rPr lang="cs-CZ" dirty="0" err="1"/>
              <a:t>TrZ</a:t>
            </a:r>
            <a:r>
              <a:rPr lang="cs-CZ" dirty="0"/>
              <a:t>).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DE4DBBE-AC69-BC46-81C3-A5BE1FFDB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prof. JUDr. Tomáš Gřivna, Ph.D.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F528F69-BDD6-9C41-A4F1-378D67D7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6271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F045D4-0757-794A-8CEA-A2A447054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81323"/>
          </a:xfrm>
        </p:spPr>
        <p:txBody>
          <a:bodyPr/>
          <a:lstStyle/>
          <a:p>
            <a:r>
              <a:rPr lang="cs-CZ" sz="3600" i="1" dirty="0"/>
              <a:t>Účastenství v užším slova smyslu</a:t>
            </a: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DF1957-2CB6-9041-9D0F-813DBB47D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9045"/>
            <a:ext cx="10515600" cy="4646644"/>
          </a:xfrm>
        </p:spPr>
        <p:txBody>
          <a:bodyPr>
            <a:normAutofit/>
          </a:bodyPr>
          <a:lstStyle/>
          <a:p>
            <a:pPr algn="just"/>
            <a:r>
              <a:rPr lang="cs-CZ" b="1" dirty="0"/>
              <a:t>Účastníkem</a:t>
            </a:r>
            <a:r>
              <a:rPr lang="cs-CZ" dirty="0"/>
              <a:t> (§ 24 odst. 1 </a:t>
            </a:r>
            <a:r>
              <a:rPr lang="cs-CZ" dirty="0" err="1"/>
              <a:t>TrZ</a:t>
            </a:r>
            <a:r>
              <a:rPr lang="cs-CZ" dirty="0"/>
              <a:t>) na dokonaném trestném činu nebo jeho pokusu je ten, kdo úmyslně</a:t>
            </a:r>
          </a:p>
          <a:p>
            <a:pPr marL="623888" indent="-263525" algn="just">
              <a:tabLst>
                <a:tab pos="539750" algn="l"/>
              </a:tabLst>
            </a:pPr>
            <a:r>
              <a:rPr lang="cs-CZ" dirty="0"/>
              <a:t>a) spáchání trestného činu zosnoval nebo řídil (</a:t>
            </a:r>
            <a:r>
              <a:rPr lang="cs-CZ" b="1" dirty="0"/>
              <a:t>organizátor</a:t>
            </a:r>
            <a:r>
              <a:rPr lang="cs-CZ" dirty="0"/>
              <a:t>), nebo</a:t>
            </a:r>
          </a:p>
          <a:p>
            <a:pPr marL="623888" indent="-263525" algn="just">
              <a:tabLst>
                <a:tab pos="539750" algn="l"/>
              </a:tabLst>
            </a:pPr>
            <a:r>
              <a:rPr lang="cs-CZ" dirty="0"/>
              <a:t>b) vzbudil v jiném rozhodnutí spáchat trestný čin (</a:t>
            </a:r>
            <a:r>
              <a:rPr lang="cs-CZ" b="1" dirty="0"/>
              <a:t>návodce</a:t>
            </a:r>
            <a:r>
              <a:rPr lang="cs-CZ" dirty="0"/>
              <a:t>), nebo</a:t>
            </a:r>
          </a:p>
          <a:p>
            <a:pPr marL="623888" indent="-263525" algn="just">
              <a:tabLst>
                <a:tab pos="539750" algn="l"/>
              </a:tabLst>
            </a:pPr>
            <a:r>
              <a:rPr lang="cs-CZ" dirty="0"/>
              <a:t>c) umožnil nebo usnadnil jinému spáchání trestného činu, zejména opatřením prostředků, odstraněním překážek, vylákáním poškozeného na místo činu, hlídáním při činu, radou, utvrzováním v předsevzetí nebo slibem přispět po trestném činu (</a:t>
            </a:r>
            <a:r>
              <a:rPr lang="cs-CZ" b="1" dirty="0"/>
              <a:t>pomocník</a:t>
            </a:r>
            <a:r>
              <a:rPr lang="cs-CZ" dirty="0"/>
              <a:t>).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DE4DBBE-AC69-BC46-81C3-A5BE1FFDB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prof. JUDr. Tomáš Gřivna, Ph.D.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F528F69-BDD6-9C41-A4F1-378D67D7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414167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fuk.pptx" id="{7A269987-504B-4087-B03C-5EB8DE11DB40}" vid="{E084D833-96DC-4325-9498-D5556D39F6DC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 Office</Template>
  <TotalTime>0</TotalTime>
  <Words>1823</Words>
  <Application>Microsoft Office PowerPoint</Application>
  <PresentationFormat>Širokoúhlá obrazovka</PresentationFormat>
  <Paragraphs>178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Calibri</vt:lpstr>
      <vt:lpstr>Gill Sans MT</vt:lpstr>
      <vt:lpstr>Motiv Office</vt:lpstr>
      <vt:lpstr>Trestná součinnost a účastenství</vt:lpstr>
      <vt:lpstr>Trestná součinnost</vt:lpstr>
      <vt:lpstr>Účastenství</vt:lpstr>
      <vt:lpstr>Spolupachatelství I.</vt:lpstr>
      <vt:lpstr>Spolupachatelství II.</vt:lpstr>
      <vt:lpstr>Spolupachatelství II.</vt:lpstr>
      <vt:lpstr>Spolupachatelství III.</vt:lpstr>
      <vt:lpstr>Spolupachatelství IV.</vt:lpstr>
      <vt:lpstr>Účastenství v užším slova smyslu</vt:lpstr>
      <vt:lpstr>Organizátorství</vt:lpstr>
      <vt:lpstr>Návod</vt:lpstr>
      <vt:lpstr>Pomoc</vt:lpstr>
      <vt:lpstr>Zásada akcesority účastenství</vt:lpstr>
      <vt:lpstr>Omyl a exces</vt:lpstr>
      <vt:lpstr>Zánik trestnosti účastenství</vt:lpstr>
      <vt:lpstr>Trestání účastenství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Petra Sojková Machoňová</dc:creator>
  <cp:lastModifiedBy>Martina Barova</cp:lastModifiedBy>
  <cp:revision>71</cp:revision>
  <dcterms:created xsi:type="dcterms:W3CDTF">2020-11-04T14:47:01Z</dcterms:created>
  <dcterms:modified xsi:type="dcterms:W3CDTF">2023-01-03T11:37:07Z</dcterms:modified>
</cp:coreProperties>
</file>