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88" r:id="rId6"/>
    <p:sldId id="260" r:id="rId7"/>
    <p:sldId id="261" r:id="rId8"/>
    <p:sldId id="263" r:id="rId9"/>
    <p:sldId id="264" r:id="rId10"/>
    <p:sldId id="289" r:id="rId11"/>
    <p:sldId id="265" r:id="rId12"/>
    <p:sldId id="290" r:id="rId13"/>
    <p:sldId id="267" r:id="rId14"/>
    <p:sldId id="268" r:id="rId15"/>
    <p:sldId id="291" r:id="rId16"/>
    <p:sldId id="270" r:id="rId17"/>
    <p:sldId id="271" r:id="rId18"/>
    <p:sldId id="272" r:id="rId19"/>
    <p:sldId id="273" r:id="rId20"/>
    <p:sldId id="269" r:id="rId21"/>
    <p:sldId id="274" r:id="rId22"/>
    <p:sldId id="292" r:id="rId23"/>
    <p:sldId id="275" r:id="rId24"/>
    <p:sldId id="276" r:id="rId25"/>
    <p:sldId id="277" r:id="rId26"/>
    <p:sldId id="278" r:id="rId27"/>
    <p:sldId id="279" r:id="rId28"/>
    <p:sldId id="280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0"/>
    <p:restoredTop sz="94580"/>
  </p:normalViewPr>
  <p:slideViewPr>
    <p:cSldViewPr snapToGrid="0" snapToObjects="1">
      <p:cViewPr varScale="1">
        <p:scale>
          <a:sx n="87" d="100"/>
          <a:sy n="87" d="100"/>
        </p:scale>
        <p:origin x="114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C5DDB-7DA8-8D40-BE5E-6480DFB3391E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60735-B561-B842-B971-33BE51D30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12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60735-B561-B842-B971-33BE51D30EA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91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4/10/2018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en.wikipedia.org/wiki/File:Wedding_portrait_of_a_Peranakan_couple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hyperlink" Target="https://en.wikipedia.org/wiki/File:COLLECTIE_TROPENMUSEUM_De_echtgenotes_van_twee_werknemers_van_de_Singkep_Tin_Maatschappij_Riouw_TMnr_10007287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pinterest.com/maneklady/kasut-manek-beaded-shoe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s://www.google.cz/imgres?imgurl=http://static.asiawebdirect.com/m/kl/portals/penang-ws/homepage/penang-attractions/penang-peranakan-mansion/allParagraphs/BucketComponent/ListingContainer/01/image/peranakan-mansion06.jpg&amp;imgrefurl=http://www.penang.ws/penang-attractions/penang-peranakan-mansion.htm&amp;docid=BgmCvv0IsILIPM&amp;tbnid=ROwMny03Y-MHpM:&amp;vet=10ahUKEwiB1e_T963aAhVNxKYKHf4IBrIQMwheKBowGg..i&amp;w=600&amp;h=400&amp;client=safari&amp;bih=839&amp;biw=1440&amp;q=baba%20nyonya%20house&amp;ved=0ahUKEwiB1e_T963aAhVNxKYKHf4IBrIQMwheKBowG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imgres?imgurl=https://static.wixstatic.com/media/5be3dc_5467e8303cb541eb887ea39c8acd7c3c~mv2_d_6016_4016_s_4_2.jpg/v1/fill/w_479,h_320,al_c,q_80,usm_0.66_1.00_0.01/5be3dc_5467e8303cb541eb887ea39c8acd7c3c~mv2_d_6016_4016_s_4_2.webp&amp;imgrefurl=https://www.5heeren.com/single-post/2018/02/08/In-True-Peranakan-Style&amp;docid=GmbF_e9yL5secM&amp;tbnid=DhdpT2wy3n_UFM:&amp;vet=12ahUKEwing9iC-K3aAhVCPRQKHTxoDRw4ZBAzKBEwEXoECAAQEg..i&amp;w=479&amp;h=320&amp;client=safari&amp;bih=839&amp;biw=1440&amp;q=baba%20nyonya%20house&amp;ved=2ahUKEwing9iC-K3aAhVCPRQKHTxoDRw4ZBAzKBEwEXoECAAQEg&amp;iact=mrc&amp;uact=8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www.google.cz/imgres?imgurl=http://babanyonyamuseum.com/wp-content/uploads/HI_kitchen.jpg&amp;imgrefurl=http://babanyonyamuseum.com/home-interior/&amp;docid=vJErrFCVgSNHiM&amp;tbnid=JgBld_JoiV05QM:&amp;vet=10ahUKEwiB1e_T963aAhVNxKYKHf4IBrIQMwhzKC8wLw..i&amp;w=279&amp;h=213&amp;client=safari&amp;bih=839&amp;biw=1440&amp;q=baba%20nyonya%20house&amp;ved=0ahUKEwiB1e_T963aAhVNxKYKHf4IBrIQMwhzKC8wLw&amp;iact=mrc&amp;uact=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latin typeface="Calibri" charset="0"/>
                <a:ea typeface="Calibri" charset="0"/>
                <a:cs typeface="Calibri" charset="0"/>
              </a:rPr>
              <a:t>Etnicita v malajském světě</a:t>
            </a:r>
            <a:endParaRPr lang="cs-CZ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9848" y="5085346"/>
            <a:ext cx="7891272" cy="142774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51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Rasová „čistota“ – nebyla důležitá </a:t>
            </a:r>
          </a:p>
          <a:p>
            <a:r>
              <a:rPr lang="cs-CZ" sz="2800" dirty="0"/>
              <a:t>Podstatná byla loajalita (</a:t>
            </a:r>
            <a:r>
              <a:rPr lang="cs-CZ" sz="2800" i="1" dirty="0" err="1"/>
              <a:t>kesetiaan</a:t>
            </a:r>
            <a:r>
              <a:rPr lang="cs-CZ" sz="2800" dirty="0"/>
              <a:t>) vůči králi (</a:t>
            </a:r>
            <a:r>
              <a:rPr lang="cs-CZ" sz="2800" i="1" dirty="0" err="1"/>
              <a:t>raja</a:t>
            </a:r>
            <a:r>
              <a:rPr lang="cs-CZ" sz="2800" dirty="0"/>
              <a:t>) a království, vládě (</a:t>
            </a:r>
            <a:r>
              <a:rPr lang="cs-CZ" sz="2800" i="1" dirty="0" err="1"/>
              <a:t>kerajaan</a:t>
            </a:r>
            <a:r>
              <a:rPr lang="cs-CZ" sz="2800" dirty="0"/>
              <a:t>)</a:t>
            </a:r>
          </a:p>
          <a:p>
            <a:r>
              <a:rPr lang="cs-CZ" sz="2800" dirty="0"/>
              <a:t>Poddaní měli stejnou hodnotu</a:t>
            </a:r>
          </a:p>
          <a:p>
            <a:r>
              <a:rPr lang="cs-CZ" sz="2800" dirty="0"/>
              <a:t>Intenzivní etnická interakce – mezi Malajci a Javánci – míra akulturace a </a:t>
            </a:r>
            <a:r>
              <a:rPr lang="cs-CZ" sz="2800" dirty="0" err="1"/>
              <a:t>kreolizace</a:t>
            </a:r>
            <a:r>
              <a:rPr lang="cs-CZ" sz="2800" dirty="0"/>
              <a:t> menší než u Malajců s osadníků z jiných regionů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14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6874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393" y="1553378"/>
            <a:ext cx="10058400" cy="5552501"/>
          </a:xfrm>
        </p:spPr>
        <p:txBody>
          <a:bodyPr>
            <a:noAutofit/>
          </a:bodyPr>
          <a:lstStyle/>
          <a:p>
            <a:r>
              <a:rPr lang="cs-CZ" sz="2800" dirty="0" smtClean="0"/>
              <a:t>Potomci – </a:t>
            </a:r>
            <a:r>
              <a:rPr lang="cs-CZ" sz="2800" dirty="0" err="1" smtClean="0"/>
              <a:t>Javano</a:t>
            </a:r>
            <a:r>
              <a:rPr lang="cs-CZ" sz="2800" dirty="0" smtClean="0"/>
              <a:t>-Malajců ---) Malajci</a:t>
            </a:r>
          </a:p>
          <a:p>
            <a:r>
              <a:rPr lang="cs-CZ" sz="2800" dirty="0" smtClean="0"/>
              <a:t>Potomci Malajců a Arabů – </a:t>
            </a:r>
            <a:r>
              <a:rPr lang="cs-CZ" sz="2800" i="1" dirty="0" err="1" smtClean="0"/>
              <a:t>Jawi</a:t>
            </a:r>
            <a:r>
              <a:rPr lang="cs-CZ" sz="2800" i="1" dirty="0" smtClean="0"/>
              <a:t> Pekan / </a:t>
            </a:r>
            <a:r>
              <a:rPr lang="cs-CZ" sz="2800" i="1" dirty="0" err="1" smtClean="0"/>
              <a:t>Peranakan</a:t>
            </a:r>
            <a:endParaRPr lang="cs-CZ" sz="2800" i="1" dirty="0" smtClean="0"/>
          </a:p>
          <a:p>
            <a:r>
              <a:rPr lang="cs-CZ" sz="2800" dirty="0" smtClean="0"/>
              <a:t>Malajců a muslimských Indů </a:t>
            </a:r>
            <a:r>
              <a:rPr lang="cs-CZ" sz="2800" i="1" dirty="0" smtClean="0"/>
              <a:t>- </a:t>
            </a:r>
            <a:r>
              <a:rPr lang="cs-CZ" sz="2800" i="1" dirty="0" err="1" smtClean="0"/>
              <a:t>Mamak</a:t>
            </a:r>
            <a:endParaRPr lang="cs-CZ" sz="2800" i="1" dirty="0" smtClean="0"/>
          </a:p>
          <a:p>
            <a:r>
              <a:rPr lang="cs-CZ" sz="2800" dirty="0" smtClean="0"/>
              <a:t>Malajek (a dalších žen z </a:t>
            </a:r>
            <a:r>
              <a:rPr lang="cs-CZ" sz="2800" dirty="0" err="1" smtClean="0"/>
              <a:t>Nusantary</a:t>
            </a:r>
            <a:r>
              <a:rPr lang="cs-CZ" sz="2800" dirty="0" smtClean="0"/>
              <a:t>) a Číňanů – </a:t>
            </a:r>
            <a:r>
              <a:rPr lang="cs-CZ" sz="2800" i="1" dirty="0" smtClean="0"/>
              <a:t>Baba </a:t>
            </a:r>
            <a:r>
              <a:rPr lang="cs-CZ" sz="2800" i="1" dirty="0" err="1" smtClean="0"/>
              <a:t>Nyonya</a:t>
            </a:r>
            <a:endParaRPr lang="cs-CZ" sz="2800" i="1" dirty="0" smtClean="0"/>
          </a:p>
          <a:p>
            <a:r>
              <a:rPr lang="cs-CZ" sz="2800" dirty="0" smtClean="0"/>
              <a:t>Potomci lodníků flotily admirála </a:t>
            </a:r>
            <a:r>
              <a:rPr lang="cs-CZ" sz="2800" dirty="0" err="1" smtClean="0"/>
              <a:t>Čeng</a:t>
            </a:r>
            <a:r>
              <a:rPr lang="cs-CZ" sz="2800" dirty="0" smtClean="0"/>
              <a:t> Ho </a:t>
            </a:r>
          </a:p>
          <a:p>
            <a:r>
              <a:rPr lang="cs-CZ" sz="2800" dirty="0" smtClean="0"/>
              <a:t>Suita princezny Han </a:t>
            </a:r>
            <a:r>
              <a:rPr lang="cs-CZ" sz="2800" dirty="0" err="1" smtClean="0"/>
              <a:t>Li</a:t>
            </a:r>
            <a:r>
              <a:rPr lang="cs-CZ" sz="2800" dirty="0" smtClean="0"/>
              <a:t> Po – její ženský doprovod – bral si Malajce – jejich potomci – titul </a:t>
            </a:r>
            <a:r>
              <a:rPr lang="cs-CZ" sz="2800" i="1" dirty="0" err="1" smtClean="0"/>
              <a:t>Wan</a:t>
            </a:r>
            <a:endParaRPr lang="cs-CZ" sz="2800" i="1" dirty="0"/>
          </a:p>
          <a:p>
            <a:r>
              <a:rPr lang="cs-CZ" sz="2800" dirty="0" smtClean="0"/>
              <a:t>Základ komunity </a:t>
            </a:r>
            <a:r>
              <a:rPr lang="cs-CZ" sz="2800" i="1" dirty="0" smtClean="0"/>
              <a:t>Baba </a:t>
            </a:r>
            <a:r>
              <a:rPr lang="cs-CZ" sz="2800" i="1" dirty="0" err="1" smtClean="0"/>
              <a:t>Nyonya</a:t>
            </a:r>
            <a:r>
              <a:rPr lang="cs-CZ" sz="2800" i="1" dirty="0" smtClean="0"/>
              <a:t> </a:t>
            </a:r>
            <a:r>
              <a:rPr lang="cs-CZ" sz="2800" dirty="0" smtClean="0"/>
              <a:t>– vyvinula se mezi 15. a 17. </a:t>
            </a:r>
            <a:r>
              <a:rPr lang="cs-CZ" sz="2800" dirty="0" smtClean="0"/>
              <a:t>stoletím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977670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Tehdy islám nebyl bariérou </a:t>
            </a:r>
          </a:p>
          <a:p>
            <a:r>
              <a:rPr lang="cs-CZ" sz="2800" dirty="0"/>
              <a:t>A pokud ano, “Malajky“ – </a:t>
            </a:r>
            <a:r>
              <a:rPr lang="cs-CZ" sz="2800" dirty="0" err="1"/>
              <a:t>nemuslimky</a:t>
            </a:r>
            <a:r>
              <a:rPr lang="cs-CZ" sz="2800" dirty="0"/>
              <a:t> ze Sumatry, Bali, Moluk či Filipín</a:t>
            </a:r>
          </a:p>
          <a:p>
            <a:r>
              <a:rPr lang="cs-CZ" sz="2800" dirty="0" err="1"/>
              <a:t>Bukit</a:t>
            </a:r>
            <a:r>
              <a:rPr lang="cs-CZ" sz="2800" dirty="0"/>
              <a:t> </a:t>
            </a:r>
            <a:r>
              <a:rPr lang="cs-CZ" sz="2800" dirty="0" err="1"/>
              <a:t>Cina</a:t>
            </a:r>
            <a:r>
              <a:rPr lang="cs-CZ" sz="2800" dirty="0"/>
              <a:t> – území darované sultánem princezně a jejímu doprovodu</a:t>
            </a:r>
          </a:p>
          <a:p>
            <a:r>
              <a:rPr lang="cs-CZ" sz="2800" dirty="0"/>
              <a:t>Dodnes – největší čínský hřbitov mimo Čínu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5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 descr="edding portrait of a Peranakan couple.jpg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2428" y="2193925"/>
            <a:ext cx="3069656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upload.wikimedia.org/wikipedia/commons/thumb/3/30/COLLECTIE_TROPENMUSEUM_De_echtgenotes_van_twee_werknemers_van_de_Singkep_Tin_Maatschappij_Riouw_TMnr_10007287.jpg/220px-COLLECTIE_TROPENMUSEUM_De_echtgenotes_van_twee_werknemers_van_de_Singkep_Tin_Maatschappij_Riouw_TMnr_10007287.jpg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45" y="2383804"/>
            <a:ext cx="4979079" cy="35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60389"/>
          </a:xfrm>
        </p:spPr>
        <p:txBody>
          <a:bodyPr/>
          <a:lstStyle/>
          <a:p>
            <a:r>
              <a:rPr lang="cs-CZ" dirty="0" err="1" smtClean="0"/>
              <a:t>Malajizovaní</a:t>
            </a:r>
            <a:r>
              <a:rPr lang="cs-CZ" dirty="0" smtClean="0"/>
              <a:t>, ale ne </a:t>
            </a:r>
            <a:r>
              <a:rPr lang="cs-CZ" dirty="0" err="1" smtClean="0"/>
              <a:t>malajci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6234" y="1765737"/>
            <a:ext cx="10382014" cy="498190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Postupná akulturace s malajským prostředím </a:t>
            </a:r>
          </a:p>
          <a:p>
            <a:r>
              <a:rPr lang="cs-CZ" sz="2800" dirty="0" smtClean="0"/>
              <a:t>Ztratili schopnost mluvit čínsky – hovořili malajským nářečím – </a:t>
            </a:r>
            <a:r>
              <a:rPr lang="cs-CZ" sz="2800" i="1" dirty="0" err="1" smtClean="0"/>
              <a:t>bahasa</a:t>
            </a:r>
            <a:r>
              <a:rPr lang="cs-CZ" sz="2800" i="1" dirty="0" smtClean="0"/>
              <a:t> Baba </a:t>
            </a:r>
            <a:r>
              <a:rPr lang="cs-CZ" sz="2800" dirty="0" smtClean="0"/>
              <a:t>(</a:t>
            </a:r>
            <a:r>
              <a:rPr lang="cs-CZ" sz="2800" i="1" dirty="0" smtClean="0"/>
              <a:t>Baba </a:t>
            </a:r>
            <a:r>
              <a:rPr lang="cs-CZ" sz="2800" i="1" dirty="0" err="1" smtClean="0"/>
              <a:t>Malay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Nikdy se nestali muslimy a Malajci</a:t>
            </a:r>
          </a:p>
          <a:p>
            <a:r>
              <a:rPr lang="cs-CZ" sz="2800" dirty="0" smtClean="0"/>
              <a:t>Distinktivní identita – ani malajská, ani čínská, ale </a:t>
            </a:r>
            <a:r>
              <a:rPr lang="cs-CZ" sz="2800" i="1" dirty="0" smtClean="0"/>
              <a:t>Baba</a:t>
            </a: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46502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 ovládnutí Singapuru a </a:t>
            </a:r>
            <a:r>
              <a:rPr lang="cs-CZ" sz="2800" dirty="0" err="1"/>
              <a:t>Melaky</a:t>
            </a:r>
            <a:r>
              <a:rPr lang="cs-CZ" sz="2800" dirty="0"/>
              <a:t> Brity – tíhli k britské kultuře – žebřík k prestiži a prosperitě – </a:t>
            </a:r>
            <a:r>
              <a:rPr lang="cs-CZ" sz="2800" i="1" dirty="0" err="1"/>
              <a:t>Straits</a:t>
            </a:r>
            <a:r>
              <a:rPr lang="cs-CZ" sz="2800" i="1" dirty="0"/>
              <a:t> </a:t>
            </a:r>
            <a:r>
              <a:rPr lang="cs-CZ" sz="2800" i="1" dirty="0" err="1"/>
              <a:t>Chinese</a:t>
            </a:r>
            <a:r>
              <a:rPr lang="cs-CZ" sz="2800" i="1" dirty="0"/>
              <a:t> </a:t>
            </a:r>
            <a:r>
              <a:rPr lang="cs-CZ" sz="2800" dirty="0"/>
              <a:t>(</a:t>
            </a:r>
            <a:r>
              <a:rPr lang="cs-CZ" sz="2800" dirty="0" err="1"/>
              <a:t>Penang</a:t>
            </a:r>
            <a:r>
              <a:rPr lang="cs-CZ" sz="2800" dirty="0"/>
              <a:t>, </a:t>
            </a:r>
            <a:r>
              <a:rPr lang="cs-CZ" sz="2800" dirty="0" err="1"/>
              <a:t>Melaka</a:t>
            </a:r>
            <a:r>
              <a:rPr lang="cs-CZ" sz="2800" dirty="0"/>
              <a:t>, Singapur)</a:t>
            </a:r>
          </a:p>
          <a:p>
            <a:r>
              <a:rPr lang="cs-CZ" sz="2800" dirty="0"/>
              <a:t>Někteří přestoupili na křesťanství</a:t>
            </a:r>
          </a:p>
          <a:p>
            <a:r>
              <a:rPr lang="cs-CZ" sz="2800" dirty="0"/>
              <a:t>Studium v Británii, lékaři, právníci – žádaní profesionálové i v britské koloniální správě – </a:t>
            </a:r>
            <a:r>
              <a:rPr lang="cs-CZ" sz="2800" i="1" dirty="0" err="1"/>
              <a:t>King‘s</a:t>
            </a:r>
            <a:r>
              <a:rPr lang="cs-CZ" sz="2800" i="1" dirty="0"/>
              <a:t> </a:t>
            </a:r>
            <a:r>
              <a:rPr lang="cs-CZ" sz="2800" i="1" dirty="0" err="1"/>
              <a:t>Chinese</a:t>
            </a:r>
            <a:endParaRPr lang="cs-CZ" sz="2800" i="1" dirty="0"/>
          </a:p>
          <a:p>
            <a:r>
              <a:rPr lang="cs-CZ" sz="2800" dirty="0"/>
              <a:t>Nemovitosti, loďařství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626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Malajské vlivy u </a:t>
            </a:r>
            <a:r>
              <a:rPr lang="cs-CZ" dirty="0" err="1" smtClean="0"/>
              <a:t>peranakan</a:t>
            </a:r>
            <a:r>
              <a:rPr lang="cs-CZ" dirty="0" smtClean="0"/>
              <a:t> </a:t>
            </a:r>
            <a:r>
              <a:rPr lang="cs-CZ" dirty="0" err="1" smtClean="0"/>
              <a:t>cina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2135807" cy="3977640"/>
          </a:xfrm>
        </p:spPr>
        <p:txBody>
          <a:bodyPr/>
          <a:lstStyle/>
          <a:p>
            <a:r>
              <a:rPr lang="cs-CZ" dirty="0" smtClean="0"/>
              <a:t>Sarong</a:t>
            </a:r>
          </a:p>
          <a:p>
            <a:r>
              <a:rPr lang="cs-CZ" dirty="0" err="1" smtClean="0"/>
              <a:t>Baju</a:t>
            </a:r>
            <a:r>
              <a:rPr lang="cs-CZ" dirty="0" smtClean="0"/>
              <a:t> </a:t>
            </a:r>
            <a:r>
              <a:rPr lang="cs-CZ" dirty="0" err="1" smtClean="0"/>
              <a:t>panjang</a:t>
            </a:r>
            <a:endParaRPr lang="cs-CZ" dirty="0" smtClean="0"/>
          </a:p>
          <a:p>
            <a:r>
              <a:rPr lang="cs-CZ" dirty="0" err="1" smtClean="0"/>
              <a:t>Kasut</a:t>
            </a:r>
            <a:r>
              <a:rPr lang="cs-CZ" dirty="0" smtClean="0"/>
              <a:t> </a:t>
            </a:r>
            <a:r>
              <a:rPr lang="cs-CZ" dirty="0" err="1" smtClean="0"/>
              <a:t>manek</a:t>
            </a:r>
            <a:endParaRPr lang="cs-CZ" dirty="0" smtClean="0"/>
          </a:p>
          <a:p>
            <a:r>
              <a:rPr lang="cs-CZ" dirty="0" err="1" smtClean="0"/>
              <a:t>kebaya</a:t>
            </a:r>
            <a:endParaRPr lang="cs-CZ" dirty="0" smtClean="0"/>
          </a:p>
          <a:p>
            <a:r>
              <a:rPr lang="cs-CZ" dirty="0" smtClean="0"/>
              <a:t>V kuchyni</a:t>
            </a:r>
          </a:p>
          <a:p>
            <a:r>
              <a:rPr lang="cs-CZ" dirty="0" smtClean="0"/>
              <a:t>Mluvě</a:t>
            </a:r>
          </a:p>
          <a:p>
            <a:r>
              <a:rPr lang="cs-CZ" dirty="0" smtClean="0"/>
              <a:t>Žvýkání betelu</a:t>
            </a:r>
            <a:endParaRPr lang="cs-CZ" dirty="0"/>
          </a:p>
        </p:txBody>
      </p:sp>
      <p:pic>
        <p:nvPicPr>
          <p:cNvPr id="3078" name="Picture 6" descr="ýsledek obrázku pro kasut manek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77" y="2194560"/>
            <a:ext cx="4754562" cy="35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3.bp.blogspot.com/_28Bj3Qvxtn4/SEJ2KTUpUMI/AAAAAAAACYs/fYFCotJv93I/s320/p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66" y="1981142"/>
            <a:ext cx="2491281" cy="44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5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4" name="Picture 8" descr="ýsledek obrázku pro baba nyonya hous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3" y="2093976"/>
            <a:ext cx="5181167" cy="34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ýsledek obrázku pro baba nyonya hous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385299"/>
            <a:ext cx="4141076" cy="31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ýsledek obrázku pro baba nyonya hous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3642807"/>
            <a:ext cx="4270879" cy="284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0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8308" y="2120900"/>
            <a:ext cx="5401733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2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Čínské svatební obřady – přetrvaly</a:t>
            </a:r>
          </a:p>
          <a:p>
            <a:r>
              <a:rPr lang="cs-CZ" sz="2800" dirty="0" smtClean="0"/>
              <a:t>Čínská a čínsko-anglická jména</a:t>
            </a:r>
          </a:p>
          <a:p>
            <a:r>
              <a:rPr lang="cs-CZ" sz="2800" dirty="0" smtClean="0"/>
              <a:t>Čínské hudební nástroje</a:t>
            </a:r>
          </a:p>
          <a:p>
            <a:r>
              <a:rPr lang="cs-CZ" sz="2800" dirty="0" smtClean="0"/>
              <a:t>V oblibě malajské drama </a:t>
            </a:r>
            <a:r>
              <a:rPr lang="cs-CZ" sz="2800" i="1" dirty="0" err="1" smtClean="0"/>
              <a:t>bangsawan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Moderní britské vlivy – golf, míčové sporty</a:t>
            </a:r>
          </a:p>
          <a:p>
            <a:r>
              <a:rPr lang="cs-CZ" sz="2800" dirty="0"/>
              <a:t>Propast mezi nimi a nově příchozími Číňany – </a:t>
            </a:r>
            <a:r>
              <a:rPr lang="cs-CZ" sz="2800" i="1" dirty="0" err="1"/>
              <a:t>sinkheh</a:t>
            </a:r>
            <a:r>
              <a:rPr lang="cs-CZ" sz="2800" dirty="0"/>
              <a:t> </a:t>
            </a:r>
          </a:p>
          <a:p>
            <a:r>
              <a:rPr lang="cs-CZ" sz="2800" dirty="0"/>
              <a:t>Po 2. SV válce – jejich prestiž a prosperita upadla – mnozí odešli do Singapuru, Austrálie apod.</a:t>
            </a:r>
          </a:p>
          <a:p>
            <a:endParaRPr lang="cs-CZ" sz="2800" dirty="0" smtClean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07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Pre</a:t>
            </a:r>
            <a:r>
              <a:rPr lang="cs-CZ" dirty="0" smtClean="0"/>
              <a:t>-koloniální pluralismus malajského poloostrova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Původní pluralistický charakter společnosti Malajského světa</a:t>
            </a:r>
          </a:p>
          <a:p>
            <a:r>
              <a:rPr lang="cs-CZ" sz="2800" dirty="0" smtClean="0"/>
              <a:t>Malajský poloostrov – Malajsko a jižní Thajsko – srdce jihovýchodní Asie</a:t>
            </a:r>
          </a:p>
          <a:p>
            <a:r>
              <a:rPr lang="cs-CZ" sz="2800" dirty="0" smtClean="0"/>
              <a:t>Oblast intenzivní kulturní a </a:t>
            </a:r>
            <a:r>
              <a:rPr lang="cs-CZ" sz="2800" dirty="0" err="1" smtClean="0"/>
              <a:t>etno</a:t>
            </a:r>
            <a:r>
              <a:rPr lang="cs-CZ" sz="2800" dirty="0" smtClean="0"/>
              <a:t>-jazykové interakce a výměny</a:t>
            </a:r>
          </a:p>
          <a:p>
            <a:r>
              <a:rPr lang="cs-CZ" sz="2800" dirty="0" smtClean="0"/>
              <a:t>Podobně jako další pobřežní oblasti JV Asie – výměna kulturních prvků, technologií, náboženských konceptů a jazykových vlivů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75092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92476"/>
          </a:xfrm>
        </p:spPr>
        <p:txBody>
          <a:bodyPr/>
          <a:lstStyle/>
          <a:p>
            <a:r>
              <a:rPr lang="cs-CZ" dirty="0" smtClean="0"/>
              <a:t>Všeobecný vývoj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4911" y="1531345"/>
            <a:ext cx="10533337" cy="5489565"/>
          </a:xfrm>
        </p:spPr>
        <p:txBody>
          <a:bodyPr>
            <a:noAutofit/>
          </a:bodyPr>
          <a:lstStyle/>
          <a:p>
            <a:r>
              <a:rPr lang="cs-CZ" sz="2400" dirty="0" smtClean="0"/>
              <a:t>1511 </a:t>
            </a:r>
            <a:r>
              <a:rPr lang="cs-CZ" sz="2400" dirty="0"/>
              <a:t>– </a:t>
            </a:r>
            <a:r>
              <a:rPr lang="cs-CZ" sz="2400" u="sng" dirty="0"/>
              <a:t>dobytí </a:t>
            </a:r>
            <a:r>
              <a:rPr lang="cs-CZ" sz="2400" u="sng" dirty="0" err="1"/>
              <a:t>Melaky</a:t>
            </a:r>
            <a:r>
              <a:rPr lang="cs-CZ" sz="2400" u="sng" dirty="0"/>
              <a:t> Portugalci</a:t>
            </a:r>
            <a:r>
              <a:rPr lang="cs-CZ" sz="2400" dirty="0"/>
              <a:t> – Malajci dělili obyvatelstvo na tyto kategorie:</a:t>
            </a:r>
          </a:p>
          <a:p>
            <a:r>
              <a:rPr lang="cs-CZ" sz="2400" dirty="0"/>
              <a:t>1. </a:t>
            </a:r>
            <a:r>
              <a:rPr lang="cs-CZ" sz="2400" dirty="0" err="1"/>
              <a:t>Gudžarátci</a:t>
            </a:r>
            <a:r>
              <a:rPr lang="cs-CZ" sz="2400" dirty="0"/>
              <a:t> </a:t>
            </a:r>
          </a:p>
          <a:p>
            <a:r>
              <a:rPr lang="cs-CZ" sz="2400" dirty="0"/>
              <a:t>2. Jižní Indové, </a:t>
            </a:r>
            <a:r>
              <a:rPr lang="cs-CZ" sz="2400" dirty="0" err="1"/>
              <a:t>Peguánci</a:t>
            </a:r>
            <a:r>
              <a:rPr lang="cs-CZ" sz="2400" dirty="0"/>
              <a:t>, </a:t>
            </a:r>
            <a:r>
              <a:rPr lang="cs-CZ" sz="2400" dirty="0" err="1"/>
              <a:t>Pasai</a:t>
            </a:r>
            <a:endParaRPr lang="cs-CZ" sz="2400" dirty="0"/>
          </a:p>
          <a:p>
            <a:r>
              <a:rPr lang="cs-CZ" sz="2400" dirty="0"/>
              <a:t>3. Javánci, </a:t>
            </a:r>
            <a:r>
              <a:rPr lang="cs-CZ" sz="2400" dirty="0" err="1"/>
              <a:t>Molukánci</a:t>
            </a:r>
            <a:r>
              <a:rPr lang="cs-CZ" sz="2400" dirty="0"/>
              <a:t>, </a:t>
            </a:r>
            <a:r>
              <a:rPr lang="cs-CZ" sz="2400" dirty="0" err="1"/>
              <a:t>orang</a:t>
            </a:r>
            <a:r>
              <a:rPr lang="cs-CZ" sz="2400" dirty="0"/>
              <a:t> Banda, </a:t>
            </a:r>
            <a:r>
              <a:rPr lang="cs-CZ" sz="2400" dirty="0" err="1"/>
              <a:t>orang</a:t>
            </a:r>
            <a:r>
              <a:rPr lang="cs-CZ" sz="2400" dirty="0"/>
              <a:t> </a:t>
            </a:r>
            <a:r>
              <a:rPr lang="cs-CZ" sz="2400" dirty="0" err="1"/>
              <a:t>Palembang</a:t>
            </a:r>
            <a:r>
              <a:rPr lang="cs-CZ" sz="2400" dirty="0"/>
              <a:t>, </a:t>
            </a:r>
            <a:r>
              <a:rPr lang="cs-CZ" sz="2400" dirty="0" err="1"/>
              <a:t>orang</a:t>
            </a:r>
            <a:r>
              <a:rPr lang="cs-CZ" sz="2400" dirty="0"/>
              <a:t> </a:t>
            </a:r>
            <a:r>
              <a:rPr lang="cs-CZ" sz="2400" dirty="0" err="1"/>
              <a:t>Tanjungpura</a:t>
            </a:r>
            <a:r>
              <a:rPr lang="cs-CZ" sz="2400" dirty="0"/>
              <a:t>, </a:t>
            </a:r>
            <a:r>
              <a:rPr lang="cs-CZ" sz="2400" dirty="0" err="1"/>
              <a:t>orang</a:t>
            </a:r>
            <a:r>
              <a:rPr lang="cs-CZ" sz="2400" dirty="0"/>
              <a:t> Luzon</a:t>
            </a:r>
          </a:p>
          <a:p>
            <a:r>
              <a:rPr lang="cs-CZ" sz="2400" dirty="0"/>
              <a:t>4. Číňané, </a:t>
            </a:r>
            <a:r>
              <a:rPr lang="cs-CZ" sz="2400" dirty="0" err="1"/>
              <a:t>Rjúkjú</a:t>
            </a:r>
            <a:r>
              <a:rPr lang="cs-CZ" sz="2400" dirty="0"/>
              <a:t>, </a:t>
            </a:r>
            <a:r>
              <a:rPr lang="cs-CZ" sz="2400" dirty="0" err="1"/>
              <a:t>Čamové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Malajci nebyli zahrnuti</a:t>
            </a:r>
          </a:p>
          <a:p>
            <a:r>
              <a:rPr lang="cs-CZ" sz="2400" dirty="0"/>
              <a:t>Portugalci převzali dělení – termín </a:t>
            </a:r>
            <a:r>
              <a:rPr lang="cs-CZ" sz="2400" i="1" dirty="0" err="1"/>
              <a:t>Malayos</a:t>
            </a:r>
            <a:r>
              <a:rPr lang="cs-CZ" sz="2400" dirty="0"/>
              <a:t> – pro </a:t>
            </a:r>
            <a:r>
              <a:rPr lang="cs-CZ" sz="2400" dirty="0" err="1"/>
              <a:t>melackou</a:t>
            </a:r>
            <a:r>
              <a:rPr lang="cs-CZ" sz="2400" dirty="0"/>
              <a:t> </a:t>
            </a:r>
            <a:r>
              <a:rPr lang="cs-CZ" sz="2400" dirty="0" smtClean="0"/>
              <a:t>elitu a místní námořníky 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464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1848" y="2121408"/>
            <a:ext cx="10266400" cy="473659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Malajci a </a:t>
            </a:r>
            <a:r>
              <a:rPr lang="cs-CZ" sz="2800" dirty="0" err="1" smtClean="0"/>
              <a:t>malajizování</a:t>
            </a:r>
            <a:r>
              <a:rPr lang="cs-CZ" sz="2800" dirty="0" smtClean="0"/>
              <a:t> míšenci – odchod z </a:t>
            </a:r>
            <a:r>
              <a:rPr lang="cs-CZ" sz="2800" dirty="0" err="1" smtClean="0"/>
              <a:t>Melaky</a:t>
            </a:r>
            <a:r>
              <a:rPr lang="cs-CZ" sz="2800" dirty="0" smtClean="0"/>
              <a:t> po r. 1511</a:t>
            </a:r>
          </a:p>
          <a:p>
            <a:r>
              <a:rPr lang="cs-CZ" sz="2800" dirty="0" smtClean="0"/>
              <a:t>Šíření – </a:t>
            </a:r>
            <a:r>
              <a:rPr lang="cs-CZ" sz="2800" dirty="0" err="1" smtClean="0"/>
              <a:t>melacko</a:t>
            </a:r>
            <a:r>
              <a:rPr lang="cs-CZ" sz="2800" dirty="0" smtClean="0"/>
              <a:t>-malajské muslimské kultury a identity</a:t>
            </a:r>
          </a:p>
          <a:p>
            <a:r>
              <a:rPr lang="cs-CZ" sz="2800" dirty="0" smtClean="0"/>
              <a:t>Stala se nadnárodním médiem komunikace a interakce – mnozí její šiřitelé nebyli Malajci</a:t>
            </a:r>
          </a:p>
          <a:p>
            <a:r>
              <a:rPr lang="cs-CZ" sz="2800" i="1" dirty="0" err="1"/>
              <a:t>m</a:t>
            </a:r>
            <a:r>
              <a:rPr lang="cs-CZ" sz="2800" i="1" dirty="0" err="1" smtClean="0"/>
              <a:t>asuk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Melayu</a:t>
            </a:r>
            <a:r>
              <a:rPr lang="cs-CZ" sz="2800" i="1" dirty="0" smtClean="0"/>
              <a:t> </a:t>
            </a:r>
            <a:r>
              <a:rPr lang="cs-CZ" sz="2800" dirty="0" smtClean="0"/>
              <a:t>---) </a:t>
            </a:r>
            <a:r>
              <a:rPr lang="cs-CZ" sz="2800" dirty="0" err="1" smtClean="0"/>
              <a:t>Johor</a:t>
            </a:r>
            <a:r>
              <a:rPr lang="cs-CZ" sz="2800" dirty="0" smtClean="0"/>
              <a:t>, </a:t>
            </a:r>
            <a:r>
              <a:rPr lang="cs-CZ" sz="2800" dirty="0" err="1" smtClean="0"/>
              <a:t>Pahang</a:t>
            </a:r>
            <a:r>
              <a:rPr lang="cs-CZ" sz="2800" dirty="0" smtClean="0"/>
              <a:t>, </a:t>
            </a:r>
            <a:r>
              <a:rPr lang="cs-CZ" sz="2800" dirty="0" err="1" smtClean="0"/>
              <a:t>Perak</a:t>
            </a:r>
            <a:endParaRPr lang="cs-CZ" sz="2800" dirty="0" smtClean="0"/>
          </a:p>
          <a:p>
            <a:r>
              <a:rPr lang="cs-CZ" sz="2800" dirty="0" err="1" smtClean="0"/>
              <a:t>Aceh</a:t>
            </a:r>
            <a:r>
              <a:rPr lang="cs-CZ" sz="2800" dirty="0" smtClean="0"/>
              <a:t>, východní pobřeží Sumatry (</a:t>
            </a:r>
            <a:r>
              <a:rPr lang="cs-CZ" sz="2800" dirty="0" err="1" smtClean="0"/>
              <a:t>Deli</a:t>
            </a:r>
            <a:r>
              <a:rPr lang="cs-CZ" sz="2800" dirty="0" smtClean="0"/>
              <a:t>/</a:t>
            </a:r>
            <a:r>
              <a:rPr lang="cs-CZ" sz="2800" dirty="0" err="1" smtClean="0"/>
              <a:t>Medan</a:t>
            </a:r>
            <a:r>
              <a:rPr lang="cs-CZ" sz="2800" dirty="0" smtClean="0"/>
              <a:t>, </a:t>
            </a:r>
            <a:r>
              <a:rPr lang="cs-CZ" sz="2800" dirty="0" err="1" smtClean="0"/>
              <a:t>Siak</a:t>
            </a:r>
            <a:r>
              <a:rPr lang="cs-CZ" sz="2800" dirty="0" smtClean="0"/>
              <a:t>, </a:t>
            </a:r>
            <a:r>
              <a:rPr lang="cs-CZ" sz="2800" dirty="0" err="1" smtClean="0"/>
              <a:t>Kampar</a:t>
            </a:r>
            <a:r>
              <a:rPr lang="cs-CZ" sz="2800" dirty="0" smtClean="0"/>
              <a:t>, </a:t>
            </a:r>
            <a:r>
              <a:rPr lang="cs-CZ" sz="2800" dirty="0" err="1" smtClean="0"/>
              <a:t>Indragiri</a:t>
            </a:r>
            <a:r>
              <a:rPr lang="cs-CZ" sz="2800" dirty="0" smtClean="0"/>
              <a:t>, </a:t>
            </a:r>
            <a:r>
              <a:rPr lang="cs-CZ" sz="2800" dirty="0" err="1" smtClean="0"/>
              <a:t>Rokan</a:t>
            </a:r>
            <a:r>
              <a:rPr lang="cs-CZ" sz="2800" dirty="0" smtClean="0"/>
              <a:t>)</a:t>
            </a:r>
          </a:p>
          <a:p>
            <a:r>
              <a:rPr lang="cs-CZ" sz="2800" dirty="0" err="1" smtClean="0"/>
              <a:t>Sukadana</a:t>
            </a:r>
            <a:r>
              <a:rPr lang="cs-CZ" sz="2800" dirty="0" smtClean="0"/>
              <a:t>, </a:t>
            </a:r>
            <a:r>
              <a:rPr lang="cs-CZ" sz="2800" dirty="0" err="1" smtClean="0"/>
              <a:t>Banjaramasin</a:t>
            </a:r>
            <a:r>
              <a:rPr lang="cs-CZ" sz="2800" dirty="0" smtClean="0"/>
              <a:t> a dokonce </a:t>
            </a:r>
            <a:r>
              <a:rPr lang="cs-CZ" sz="2800" dirty="0" err="1" smtClean="0"/>
              <a:t>Bima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183294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Konverze – nikoli pouze náboženská, ale přijetí komplexní </a:t>
            </a:r>
            <a:r>
              <a:rPr lang="cs-CZ" sz="2800" dirty="0" err="1"/>
              <a:t>socio</a:t>
            </a:r>
            <a:r>
              <a:rPr lang="cs-CZ" sz="2800" dirty="0"/>
              <a:t>-kulturní identity</a:t>
            </a:r>
          </a:p>
          <a:p>
            <a:r>
              <a:rPr lang="cs-CZ" sz="2800" dirty="0"/>
              <a:t>V </a:t>
            </a:r>
            <a:r>
              <a:rPr lang="cs-CZ" sz="2800" dirty="0" err="1"/>
              <a:t>Acehu</a:t>
            </a:r>
            <a:r>
              <a:rPr lang="cs-CZ" sz="2800" dirty="0"/>
              <a:t> a </a:t>
            </a:r>
            <a:r>
              <a:rPr lang="cs-CZ" sz="2800" dirty="0" err="1"/>
              <a:t>Bimě</a:t>
            </a:r>
            <a:r>
              <a:rPr lang="cs-CZ" sz="2800" dirty="0"/>
              <a:t> – malajština nově dvorským jazykem – posléze se vytratila</a:t>
            </a:r>
          </a:p>
          <a:p>
            <a:r>
              <a:rPr lang="cs-CZ" sz="2800" dirty="0" err="1"/>
              <a:t>Malajství</a:t>
            </a:r>
            <a:r>
              <a:rPr lang="cs-CZ" sz="2800" dirty="0"/>
              <a:t> – široká a flexibilní kategorie – kdokoli, kdo mluvil malajsky, přijal islám a dodržoval malajský </a:t>
            </a:r>
            <a:r>
              <a:rPr lang="cs-CZ" sz="2800" dirty="0" err="1"/>
              <a:t>adat</a:t>
            </a:r>
            <a:r>
              <a:rPr lang="cs-CZ" sz="2800" dirty="0"/>
              <a:t> – jeho předchozí původ nedůležitý</a:t>
            </a:r>
          </a:p>
          <a:p>
            <a:r>
              <a:rPr lang="cs-CZ" sz="2800" dirty="0"/>
              <a:t>Oživen při konkrétních příležitostech – loajalita i k původní komunitě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83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867971"/>
          </a:xfrm>
        </p:spPr>
        <p:txBody>
          <a:bodyPr>
            <a:normAutofit/>
          </a:bodyPr>
          <a:lstStyle/>
          <a:p>
            <a:r>
              <a:rPr lang="cs-CZ" sz="2400" i="1" dirty="0" err="1"/>
              <a:t>Peranakan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other</a:t>
            </a:r>
            <a:r>
              <a:rPr lang="cs-CZ" sz="2400" dirty="0"/>
              <a:t> ‘</a:t>
            </a:r>
            <a:r>
              <a:rPr lang="cs-CZ" sz="2400" dirty="0" err="1"/>
              <a:t>Malayized</a:t>
            </a:r>
            <a:r>
              <a:rPr lang="cs-CZ" sz="2400" dirty="0"/>
              <a:t>’ </a:t>
            </a:r>
            <a:r>
              <a:rPr lang="cs-CZ" sz="2400" dirty="0" err="1"/>
              <a:t>communities</a:t>
            </a:r>
            <a:r>
              <a:rPr lang="cs-CZ" sz="2400" dirty="0"/>
              <a:t> </a:t>
            </a:r>
            <a:r>
              <a:rPr lang="cs-CZ" sz="2400" dirty="0" err="1"/>
              <a:t>were</a:t>
            </a:r>
            <a:r>
              <a:rPr lang="cs-CZ" sz="2400" dirty="0"/>
              <a:t> </a:t>
            </a:r>
            <a:r>
              <a:rPr lang="cs-CZ" sz="2400" dirty="0" err="1"/>
              <a:t>thus</a:t>
            </a:r>
            <a:r>
              <a:rPr lang="cs-CZ" sz="2400" dirty="0"/>
              <a:t> </a:t>
            </a:r>
            <a:r>
              <a:rPr lang="cs-CZ" sz="2400" dirty="0" err="1" smtClean="0"/>
              <a:t>simultaneously</a:t>
            </a:r>
            <a:r>
              <a:rPr lang="cs-CZ" sz="2400" dirty="0" smtClean="0"/>
              <a:t> </a:t>
            </a:r>
            <a:r>
              <a:rPr lang="cs-CZ" sz="2400" dirty="0" err="1"/>
              <a:t>Chinese</a:t>
            </a:r>
            <a:r>
              <a:rPr lang="cs-CZ" sz="2400" dirty="0"/>
              <a:t> and </a:t>
            </a:r>
            <a:r>
              <a:rPr lang="cs-CZ" sz="2400" dirty="0" err="1"/>
              <a:t>Malay</a:t>
            </a:r>
            <a:r>
              <a:rPr lang="cs-CZ" sz="2400" dirty="0"/>
              <a:t>, </a:t>
            </a:r>
            <a:r>
              <a:rPr lang="cs-CZ" sz="2400" dirty="0" err="1"/>
              <a:t>or</a:t>
            </a:r>
            <a:r>
              <a:rPr lang="cs-CZ" sz="2400" dirty="0"/>
              <a:t> Arab and </a:t>
            </a:r>
            <a:r>
              <a:rPr lang="cs-CZ" sz="2400" dirty="0" err="1"/>
              <a:t>Malay</a:t>
            </a:r>
            <a:r>
              <a:rPr lang="cs-CZ" sz="2400" dirty="0"/>
              <a:t>, </a:t>
            </a:r>
            <a:r>
              <a:rPr lang="cs-CZ" sz="2400" dirty="0" err="1"/>
              <a:t>or</a:t>
            </a:r>
            <a:r>
              <a:rPr lang="cs-CZ" sz="2400" dirty="0"/>
              <a:t> Indian and </a:t>
            </a:r>
            <a:r>
              <a:rPr lang="cs-CZ" sz="2400" dirty="0" err="1"/>
              <a:t>Malay</a:t>
            </a:r>
            <a:r>
              <a:rPr lang="cs-CZ" sz="2400" dirty="0"/>
              <a:t>,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Bugis</a:t>
            </a:r>
            <a:r>
              <a:rPr lang="cs-CZ" sz="2400" dirty="0"/>
              <a:t> and </a:t>
            </a:r>
            <a:r>
              <a:rPr lang="cs-CZ" sz="2400" dirty="0" err="1"/>
              <a:t>Malay</a:t>
            </a:r>
            <a:r>
              <a:rPr lang="cs-CZ" sz="2400" dirty="0"/>
              <a:t>, </a:t>
            </a:r>
            <a:r>
              <a:rPr lang="cs-CZ" sz="2400" dirty="0" err="1"/>
              <a:t>since</a:t>
            </a:r>
            <a:r>
              <a:rPr lang="cs-CZ" sz="2400" dirty="0"/>
              <a:t> </a:t>
            </a:r>
            <a:r>
              <a:rPr lang="cs-CZ" sz="2400" dirty="0" err="1"/>
              <a:t>they</a:t>
            </a:r>
            <a:r>
              <a:rPr lang="cs-CZ" sz="2400" dirty="0"/>
              <a:t>, </a:t>
            </a:r>
            <a:r>
              <a:rPr lang="cs-CZ" sz="2400" dirty="0" err="1"/>
              <a:t>almost</a:t>
            </a:r>
            <a:r>
              <a:rPr lang="cs-CZ" sz="2400" dirty="0"/>
              <a:t> a rule, ‘</a:t>
            </a:r>
            <a:r>
              <a:rPr lang="cs-CZ" sz="2400" dirty="0" err="1"/>
              <a:t>easily</a:t>
            </a:r>
            <a:r>
              <a:rPr lang="cs-CZ" sz="2400" dirty="0"/>
              <a:t> </a:t>
            </a:r>
            <a:r>
              <a:rPr lang="cs-CZ" sz="2400" dirty="0" err="1"/>
              <a:t>straddled</a:t>
            </a:r>
            <a:r>
              <a:rPr lang="cs-CZ" sz="2400" dirty="0"/>
              <a:t> </a:t>
            </a:r>
            <a:r>
              <a:rPr lang="cs-CZ" sz="2400" dirty="0" err="1"/>
              <a:t>ethno-linguistic-cultural</a:t>
            </a:r>
            <a:r>
              <a:rPr lang="cs-CZ" sz="2400" dirty="0"/>
              <a:t> </a:t>
            </a:r>
            <a:r>
              <a:rPr lang="cs-CZ" sz="2400" dirty="0" err="1" smtClean="0"/>
              <a:t>boundaries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“pobřežní pluralismus“</a:t>
            </a:r>
          </a:p>
          <a:p>
            <a:r>
              <a:rPr lang="cs-CZ" sz="2400" dirty="0" smtClean="0"/>
              <a:t>Tolerantní interakce místních obyvatel s obchodníky a novými osadníky</a:t>
            </a:r>
          </a:p>
          <a:p>
            <a:r>
              <a:rPr lang="cs-CZ" sz="2400" dirty="0" smtClean="0"/>
              <a:t>Flexibilní etnicita</a:t>
            </a:r>
          </a:p>
          <a:p>
            <a:r>
              <a:rPr lang="cs-CZ" sz="2400" dirty="0" smtClean="0"/>
              <a:t>Zastřešena pocitem sounáležitosti s příslušníky širší </a:t>
            </a:r>
            <a:r>
              <a:rPr lang="cs-CZ" sz="2400" dirty="0" err="1" smtClean="0"/>
              <a:t>malajo</a:t>
            </a:r>
            <a:r>
              <a:rPr lang="cs-CZ" sz="2400" dirty="0" smtClean="0"/>
              <a:t>-indonéské civilizace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95193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1535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3894" y="1299990"/>
            <a:ext cx="11060935" cy="571775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Tyto procesy daly vzniknout škále </a:t>
            </a:r>
            <a:r>
              <a:rPr lang="cs-CZ" sz="2400" dirty="0" err="1" smtClean="0"/>
              <a:t>mestizo</a:t>
            </a:r>
            <a:r>
              <a:rPr lang="cs-CZ" sz="2400" dirty="0" smtClean="0"/>
              <a:t> (</a:t>
            </a:r>
            <a:r>
              <a:rPr lang="cs-CZ" sz="2400" dirty="0" err="1" smtClean="0"/>
              <a:t>kreolizovaných</a:t>
            </a:r>
            <a:r>
              <a:rPr lang="cs-CZ" sz="2400" dirty="0" smtClean="0"/>
              <a:t>) společenství</a:t>
            </a:r>
          </a:p>
          <a:p>
            <a:r>
              <a:rPr lang="cs-CZ" sz="2400" i="1" dirty="0" err="1" smtClean="0"/>
              <a:t>Orang</a:t>
            </a:r>
            <a:r>
              <a:rPr lang="cs-CZ" sz="2400" i="1" dirty="0" smtClean="0"/>
              <a:t> Siam </a:t>
            </a:r>
            <a:r>
              <a:rPr lang="cs-CZ" sz="2400" i="1" dirty="0" err="1" smtClean="0"/>
              <a:t>Kedah</a:t>
            </a:r>
            <a:endParaRPr lang="cs-CZ" sz="2400" i="1" dirty="0" smtClean="0"/>
          </a:p>
          <a:p>
            <a:r>
              <a:rPr lang="cs-CZ" sz="2400" i="1" dirty="0" err="1" smtClean="0"/>
              <a:t>Peranakan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Cina</a:t>
            </a:r>
            <a:r>
              <a:rPr lang="cs-CZ" sz="2400" i="1" dirty="0" smtClean="0"/>
              <a:t> </a:t>
            </a:r>
            <a:r>
              <a:rPr lang="cs-CZ" sz="2400" dirty="0" smtClean="0"/>
              <a:t>(Baba </a:t>
            </a:r>
            <a:r>
              <a:rPr lang="cs-CZ" sz="2400" dirty="0" err="1" smtClean="0"/>
              <a:t>Nyonya</a:t>
            </a:r>
            <a:r>
              <a:rPr lang="cs-CZ" sz="2400" dirty="0" smtClean="0"/>
              <a:t>)</a:t>
            </a:r>
          </a:p>
          <a:p>
            <a:r>
              <a:rPr lang="cs-CZ" sz="2400" i="1" dirty="0" err="1" smtClean="0"/>
              <a:t>Jawi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Peranakan</a:t>
            </a:r>
            <a:r>
              <a:rPr lang="cs-CZ" sz="2400" i="1" dirty="0" smtClean="0"/>
              <a:t> </a:t>
            </a:r>
            <a:r>
              <a:rPr lang="cs-CZ" sz="2400" dirty="0" smtClean="0"/>
              <a:t>– malajsko-indicko-muslimská komunita, zahrnovala i usedlíky arabského původu</a:t>
            </a:r>
            <a:r>
              <a:rPr lang="cs-CZ" sz="2400" dirty="0"/>
              <a:t> </a:t>
            </a:r>
          </a:p>
          <a:p>
            <a:r>
              <a:rPr lang="cs-CZ" sz="2400" dirty="0" err="1" smtClean="0"/>
              <a:t>Abdullah</a:t>
            </a:r>
            <a:r>
              <a:rPr lang="cs-CZ" sz="2400" dirty="0" smtClean="0"/>
              <a:t> bin </a:t>
            </a:r>
            <a:r>
              <a:rPr lang="cs-CZ" sz="2400" dirty="0" err="1" smtClean="0"/>
              <a:t>Munshi</a:t>
            </a:r>
            <a:endParaRPr lang="cs-CZ" sz="2400" dirty="0" smtClean="0"/>
          </a:p>
          <a:p>
            <a:r>
              <a:rPr lang="cs-CZ" sz="2400" dirty="0" smtClean="0"/>
              <a:t>"</a:t>
            </a:r>
            <a:r>
              <a:rPr lang="cs-CZ" sz="2400" dirty="0"/>
              <a:t>In </a:t>
            </a:r>
            <a:r>
              <a:rPr lang="cs-CZ" sz="2400" dirty="0" err="1"/>
              <a:t>physiognomy</a:t>
            </a:r>
            <a:r>
              <a:rPr lang="cs-CZ" sz="2400" dirty="0"/>
              <a:t> he </a:t>
            </a:r>
            <a:r>
              <a:rPr lang="cs-CZ" sz="2400" dirty="0" err="1"/>
              <a:t>was</a:t>
            </a:r>
            <a:r>
              <a:rPr lang="cs-CZ" sz="2400" dirty="0"/>
              <a:t> a </a:t>
            </a:r>
            <a:r>
              <a:rPr lang="cs-CZ" sz="2400" dirty="0" err="1"/>
              <a:t>Tamilian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southern</a:t>
            </a:r>
            <a:r>
              <a:rPr lang="cs-CZ" sz="2400" dirty="0"/>
              <a:t> </a:t>
            </a:r>
            <a:r>
              <a:rPr lang="cs-CZ" sz="2400" dirty="0" err="1"/>
              <a:t>Hidustan</a:t>
            </a:r>
            <a:r>
              <a:rPr lang="cs-CZ" sz="2400" dirty="0"/>
              <a:t>: </a:t>
            </a:r>
            <a:r>
              <a:rPr lang="cs-CZ" sz="2400" dirty="0" err="1"/>
              <a:t>slightly</a:t>
            </a:r>
            <a:r>
              <a:rPr lang="cs-CZ" sz="2400" dirty="0"/>
              <a:t> </a:t>
            </a:r>
            <a:r>
              <a:rPr lang="cs-CZ" sz="2400" dirty="0" err="1"/>
              <a:t>bent</a:t>
            </a:r>
            <a:r>
              <a:rPr lang="cs-CZ" sz="2400" dirty="0"/>
              <a:t> forward, </a:t>
            </a:r>
            <a:r>
              <a:rPr lang="cs-CZ" sz="2400" dirty="0" err="1"/>
              <a:t>spare</a:t>
            </a:r>
            <a:r>
              <a:rPr lang="cs-CZ" sz="2400" dirty="0"/>
              <a:t>, </a:t>
            </a:r>
            <a:r>
              <a:rPr lang="cs-CZ" sz="2400" dirty="0" err="1"/>
              <a:t>energetic</a:t>
            </a:r>
            <a:r>
              <a:rPr lang="cs-CZ" sz="2400" dirty="0"/>
              <a:t>, bronze in </a:t>
            </a:r>
            <a:r>
              <a:rPr lang="cs-CZ" sz="2400" dirty="0" err="1"/>
              <a:t>complexion</a:t>
            </a:r>
            <a:r>
              <a:rPr lang="cs-CZ" sz="2400" dirty="0"/>
              <a:t>, oval-</a:t>
            </a:r>
            <a:r>
              <a:rPr lang="cs-CZ" sz="2400" dirty="0" err="1"/>
              <a:t>faced</a:t>
            </a:r>
            <a:r>
              <a:rPr lang="cs-CZ" sz="2400" dirty="0"/>
              <a:t>, </a:t>
            </a:r>
            <a:r>
              <a:rPr lang="cs-CZ" sz="2400" dirty="0" err="1"/>
              <a:t>high-nosed</a:t>
            </a:r>
            <a:r>
              <a:rPr lang="cs-CZ" sz="2400" dirty="0"/>
              <a:t>, </a:t>
            </a:r>
            <a:r>
              <a:rPr lang="cs-CZ" sz="2400" dirty="0" err="1"/>
              <a:t>one</a:t>
            </a:r>
            <a:r>
              <a:rPr lang="cs-CZ" sz="2400" dirty="0"/>
              <a:t> </a:t>
            </a:r>
            <a:r>
              <a:rPr lang="cs-CZ" sz="2400" dirty="0" err="1"/>
              <a:t>eye</a:t>
            </a:r>
            <a:r>
              <a:rPr lang="cs-CZ" sz="2400" dirty="0"/>
              <a:t> </a:t>
            </a:r>
            <a:r>
              <a:rPr lang="cs-CZ" sz="2400" dirty="0" err="1"/>
              <a:t>squinting</a:t>
            </a:r>
            <a:r>
              <a:rPr lang="cs-CZ" sz="2400" dirty="0"/>
              <a:t> </a:t>
            </a:r>
            <a:r>
              <a:rPr lang="cs-CZ" sz="2400" dirty="0" err="1"/>
              <a:t>outwards</a:t>
            </a:r>
            <a:r>
              <a:rPr lang="cs-CZ" sz="2400" dirty="0"/>
              <a:t> a </a:t>
            </a:r>
            <a:r>
              <a:rPr lang="cs-CZ" sz="2400" dirty="0" err="1"/>
              <a:t>little</a:t>
            </a:r>
            <a:r>
              <a:rPr lang="cs-CZ" sz="2400" dirty="0"/>
              <a:t>. He </a:t>
            </a:r>
            <a:r>
              <a:rPr lang="cs-CZ" sz="2400" dirty="0" err="1"/>
              <a:t>dressed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usual</a:t>
            </a:r>
            <a:r>
              <a:rPr lang="cs-CZ" sz="2400" dirty="0"/>
              <a:t> style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Malacca</a:t>
            </a:r>
            <a:r>
              <a:rPr lang="cs-CZ" sz="2400" dirty="0"/>
              <a:t> </a:t>
            </a:r>
            <a:r>
              <a:rPr lang="cs-CZ" sz="2400" dirty="0" err="1"/>
              <a:t>Tamils</a:t>
            </a:r>
            <a:r>
              <a:rPr lang="cs-CZ" sz="2400" dirty="0"/>
              <a:t>. </a:t>
            </a:r>
            <a:r>
              <a:rPr lang="cs-CZ" sz="2400" dirty="0" err="1"/>
              <a:t>Acheen</a:t>
            </a:r>
            <a:r>
              <a:rPr lang="cs-CZ" sz="2400" dirty="0"/>
              <a:t> </a:t>
            </a:r>
            <a:r>
              <a:rPr lang="cs-CZ" sz="2400" i="1" dirty="0" err="1"/>
              <a:t>seluar</a:t>
            </a:r>
            <a:r>
              <a:rPr lang="cs-CZ" sz="2400" dirty="0"/>
              <a:t>, </a:t>
            </a:r>
            <a:r>
              <a:rPr lang="cs-CZ" sz="2400" dirty="0" err="1"/>
              <a:t>check</a:t>
            </a:r>
            <a:r>
              <a:rPr lang="cs-CZ" sz="2400" dirty="0"/>
              <a:t> </a:t>
            </a:r>
            <a:r>
              <a:rPr lang="cs-CZ" sz="2400" i="1" dirty="0"/>
              <a:t>sarong</a:t>
            </a:r>
            <a:r>
              <a:rPr lang="cs-CZ" sz="2400" dirty="0"/>
              <a:t>, </a:t>
            </a:r>
            <a:r>
              <a:rPr lang="cs-CZ" sz="2400" dirty="0" err="1"/>
              <a:t>printed</a:t>
            </a:r>
            <a:r>
              <a:rPr lang="cs-CZ" sz="2400" dirty="0"/>
              <a:t> </a:t>
            </a:r>
            <a:r>
              <a:rPr lang="cs-CZ" sz="2400" i="1" dirty="0" err="1"/>
              <a:t>baju</a:t>
            </a:r>
            <a:r>
              <a:rPr lang="cs-CZ" sz="2400" dirty="0"/>
              <a:t>, square </a:t>
            </a:r>
            <a:r>
              <a:rPr lang="cs-CZ" sz="2400" dirty="0" err="1"/>
              <a:t>skull</a:t>
            </a:r>
            <a:r>
              <a:rPr lang="cs-CZ" sz="2400" dirty="0"/>
              <a:t> cap and </a:t>
            </a:r>
            <a:r>
              <a:rPr lang="cs-CZ" sz="2400" dirty="0" err="1"/>
              <a:t>sandals</a:t>
            </a:r>
            <a:r>
              <a:rPr lang="cs-CZ" sz="2400" dirty="0"/>
              <a:t>. He had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vigour</a:t>
            </a:r>
            <a:r>
              <a:rPr lang="cs-CZ" sz="2400" dirty="0"/>
              <a:t> and </a:t>
            </a:r>
            <a:r>
              <a:rPr lang="cs-CZ" sz="2400" dirty="0" err="1"/>
              <a:t>pride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Arab, </a:t>
            </a:r>
            <a:r>
              <a:rPr lang="cs-CZ" sz="2400" dirty="0" err="1"/>
              <a:t>the</a:t>
            </a:r>
            <a:r>
              <a:rPr lang="cs-CZ" sz="2400" dirty="0"/>
              <a:t> perseverance and subtility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Hindoo</a:t>
            </a:r>
            <a:r>
              <a:rPr lang="cs-CZ" sz="2400" dirty="0"/>
              <a:t> - in </a:t>
            </a:r>
            <a:r>
              <a:rPr lang="cs-CZ" sz="2400" dirty="0" err="1"/>
              <a:t>language</a:t>
            </a:r>
            <a:r>
              <a:rPr lang="cs-CZ" sz="2400" dirty="0"/>
              <a:t> and </a:t>
            </a:r>
            <a:r>
              <a:rPr lang="cs-CZ" sz="2400" dirty="0" err="1"/>
              <a:t>national</a:t>
            </a:r>
            <a:r>
              <a:rPr lang="cs-CZ" sz="2400" dirty="0"/>
              <a:t> </a:t>
            </a:r>
            <a:r>
              <a:rPr lang="cs-CZ" sz="2400" dirty="0" err="1"/>
              <a:t>sympathy</a:t>
            </a:r>
            <a:r>
              <a:rPr lang="cs-CZ" sz="2400" dirty="0"/>
              <a:t> </a:t>
            </a:r>
            <a:r>
              <a:rPr lang="cs-CZ" sz="2400" dirty="0" err="1"/>
              <a:t>only</a:t>
            </a:r>
            <a:r>
              <a:rPr lang="cs-CZ" sz="2400" dirty="0"/>
              <a:t> </a:t>
            </a:r>
            <a:r>
              <a:rPr lang="cs-CZ" sz="2400" dirty="0" err="1"/>
              <a:t>was</a:t>
            </a:r>
            <a:r>
              <a:rPr lang="cs-CZ" sz="2400" dirty="0"/>
              <a:t> he a </a:t>
            </a:r>
            <a:r>
              <a:rPr lang="cs-CZ" sz="2400" dirty="0" err="1"/>
              <a:t>Malay</a:t>
            </a:r>
            <a:r>
              <a:rPr lang="cs-CZ" sz="2400" dirty="0"/>
              <a:t>."</a:t>
            </a:r>
            <a:endParaRPr lang="cs-CZ" sz="2400" dirty="0" smtClean="0"/>
          </a:p>
          <a:p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40310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4586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1859" y="1740665"/>
            <a:ext cx="11160087" cy="4933403"/>
          </a:xfrm>
        </p:spPr>
        <p:txBody>
          <a:bodyPr/>
          <a:lstStyle/>
          <a:p>
            <a:r>
              <a:rPr lang="cs-CZ" sz="2400" dirty="0" smtClean="0"/>
              <a:t>Etnocentrismus a pocit </a:t>
            </a:r>
            <a:r>
              <a:rPr lang="cs-CZ" sz="2400" dirty="0" smtClean="0"/>
              <a:t>nadřazenosti </a:t>
            </a:r>
            <a:r>
              <a:rPr lang="cs-CZ" sz="2400" dirty="0" smtClean="0"/>
              <a:t>vlastní kultury – existoval</a:t>
            </a:r>
          </a:p>
          <a:p>
            <a:r>
              <a:rPr lang="cs-CZ" sz="2400" dirty="0" smtClean="0"/>
              <a:t>Dlouhotrvající </a:t>
            </a:r>
            <a:r>
              <a:rPr lang="cs-CZ" sz="2400" dirty="0" smtClean="0"/>
              <a:t>éra fluidní a flexibilní etnicity – skončila v polovině 19. století s nástupem koloniálního kapitalismu</a:t>
            </a:r>
          </a:p>
          <a:p>
            <a:r>
              <a:rPr lang="cs-CZ" sz="2400" dirty="0" smtClean="0"/>
              <a:t>Do Britského Malajska – dopraveny desítky tisíc Číňanů a Indů </a:t>
            </a:r>
          </a:p>
          <a:p>
            <a:r>
              <a:rPr lang="cs-CZ" sz="2400" dirty="0" smtClean="0"/>
              <a:t>Číňané – práce v cínových dolech</a:t>
            </a:r>
          </a:p>
          <a:p>
            <a:r>
              <a:rPr lang="cs-CZ" sz="2400" dirty="0" smtClean="0"/>
              <a:t>Indové – kaučukovníkové plantáže</a:t>
            </a:r>
          </a:p>
          <a:p>
            <a:r>
              <a:rPr lang="cs-CZ" sz="2400" dirty="0" smtClean="0"/>
              <a:t>Do té doby – Malajci – malé množství v úrodných oblastech, kde se pěstovala rýže – </a:t>
            </a:r>
            <a:r>
              <a:rPr lang="cs-CZ" sz="2400" dirty="0" err="1" smtClean="0"/>
              <a:t>Kedah</a:t>
            </a:r>
            <a:r>
              <a:rPr lang="cs-CZ" sz="2400" dirty="0" smtClean="0"/>
              <a:t>, </a:t>
            </a:r>
            <a:r>
              <a:rPr lang="cs-CZ" sz="2400" dirty="0" err="1" smtClean="0"/>
              <a:t>Kelantan</a:t>
            </a:r>
            <a:r>
              <a:rPr lang="cs-CZ" sz="2400" dirty="0" smtClean="0"/>
              <a:t>, </a:t>
            </a:r>
            <a:r>
              <a:rPr lang="cs-CZ" sz="2400" dirty="0" err="1" smtClean="0"/>
              <a:t>Johor</a:t>
            </a:r>
            <a:endParaRPr lang="cs-CZ" sz="2400" dirty="0" smtClean="0"/>
          </a:p>
          <a:p>
            <a:r>
              <a:rPr lang="cs-CZ" sz="2400" dirty="0" smtClean="0"/>
              <a:t>Cínové doly v </a:t>
            </a:r>
            <a:r>
              <a:rPr lang="cs-CZ" sz="2400" dirty="0" err="1" smtClean="0"/>
              <a:t>Selangoru</a:t>
            </a:r>
            <a:r>
              <a:rPr lang="cs-CZ" sz="2400" dirty="0" smtClean="0"/>
              <a:t> a </a:t>
            </a:r>
            <a:r>
              <a:rPr lang="cs-CZ" sz="2400" dirty="0" err="1" smtClean="0"/>
              <a:t>Peraku</a:t>
            </a:r>
            <a:r>
              <a:rPr lang="cs-CZ" sz="2400" dirty="0" smtClean="0"/>
              <a:t> – neměl na nich kdo pracovat</a:t>
            </a:r>
            <a:endParaRPr lang="cs-CZ" sz="2400" dirty="0"/>
          </a:p>
          <a:p>
            <a:r>
              <a:rPr lang="cs-CZ" sz="2400" dirty="0" smtClean="0"/>
              <a:t>Plantáže – Malajci měli svá políčka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691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Zásadní demografická změna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647254"/>
          </a:xfrm>
        </p:spPr>
        <p:txBody>
          <a:bodyPr/>
          <a:lstStyle/>
          <a:p>
            <a:r>
              <a:rPr lang="cs-CZ" dirty="0" smtClean="0"/>
              <a:t>Kosmopolitní přístavní pluralismus, založený na akulturaci, </a:t>
            </a:r>
            <a:r>
              <a:rPr lang="cs-CZ" dirty="0" err="1" smtClean="0"/>
              <a:t>mesticizaci</a:t>
            </a:r>
            <a:r>
              <a:rPr lang="cs-CZ" dirty="0" smtClean="0"/>
              <a:t> a </a:t>
            </a:r>
            <a:r>
              <a:rPr lang="cs-CZ" dirty="0" err="1" smtClean="0"/>
              <a:t>kreolizaci</a:t>
            </a:r>
            <a:endParaRPr lang="cs-CZ" dirty="0" smtClean="0"/>
          </a:p>
          <a:p>
            <a:r>
              <a:rPr lang="cs-CZ" dirty="0" smtClean="0"/>
              <a:t>Nahrazen koloniálním pluralismem </a:t>
            </a:r>
          </a:p>
          <a:p>
            <a:r>
              <a:rPr lang="cs-CZ" dirty="0" smtClean="0"/>
              <a:t>Noví imigranti – neměli zájem a důvod se asimilovat / </a:t>
            </a:r>
            <a:r>
              <a:rPr lang="cs-CZ" dirty="0" err="1" smtClean="0"/>
              <a:t>akulturovat</a:t>
            </a:r>
            <a:endParaRPr lang="cs-CZ" dirty="0" smtClean="0"/>
          </a:p>
          <a:p>
            <a:r>
              <a:rPr lang="cs-CZ" dirty="0" smtClean="0"/>
              <a:t>Gastarbeiteři – </a:t>
            </a:r>
            <a:r>
              <a:rPr lang="cs-CZ" i="1" dirty="0" err="1" smtClean="0"/>
              <a:t>birds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passage</a:t>
            </a:r>
            <a:r>
              <a:rPr lang="cs-CZ" dirty="0" smtClean="0"/>
              <a:t>, toužící vydělat a vrátit se do domoviny</a:t>
            </a:r>
          </a:p>
          <a:p>
            <a:r>
              <a:rPr lang="cs-CZ" dirty="0" smtClean="0"/>
              <a:t>Cizinci v cizí zemi</a:t>
            </a:r>
          </a:p>
          <a:p>
            <a:r>
              <a:rPr lang="cs-CZ" dirty="0" smtClean="0"/>
              <a:t>Nikdy neodešli</a:t>
            </a:r>
          </a:p>
          <a:p>
            <a:r>
              <a:rPr lang="cs-CZ" dirty="0" smtClean="0"/>
              <a:t>Noví Číňané – </a:t>
            </a:r>
            <a:r>
              <a:rPr lang="cs-CZ" i="1" dirty="0" err="1" smtClean="0"/>
              <a:t>singkeh</a:t>
            </a:r>
            <a:r>
              <a:rPr lang="cs-CZ" dirty="0" smtClean="0"/>
              <a:t> – velmi odlišní od </a:t>
            </a:r>
            <a:r>
              <a:rPr lang="cs-CZ" i="1" dirty="0" smtClean="0"/>
              <a:t>Baba </a:t>
            </a:r>
            <a:r>
              <a:rPr lang="cs-CZ" i="1" dirty="0" err="1" smtClean="0"/>
              <a:t>Nyonya</a:t>
            </a:r>
            <a:r>
              <a:rPr lang="cs-CZ" i="1" dirty="0" smtClean="0"/>
              <a:t> </a:t>
            </a:r>
            <a:r>
              <a:rPr lang="cs-CZ" dirty="0" err="1" smtClean="0"/>
              <a:t>Melaka</a:t>
            </a:r>
            <a:endParaRPr lang="cs-CZ" dirty="0" smtClean="0"/>
          </a:p>
          <a:p>
            <a:r>
              <a:rPr lang="cs-CZ" dirty="0" smtClean="0"/>
              <a:t>Nejméně </a:t>
            </a:r>
            <a:r>
              <a:rPr lang="cs-CZ" dirty="0" err="1" smtClean="0"/>
              <a:t>akulturované</a:t>
            </a:r>
            <a:r>
              <a:rPr lang="cs-CZ" dirty="0" smtClean="0"/>
              <a:t> čínské komunity v JV Asii</a:t>
            </a:r>
          </a:p>
          <a:p>
            <a:r>
              <a:rPr lang="cs-CZ" dirty="0" smtClean="0"/>
              <a:t>Dodnes hovoří </a:t>
            </a:r>
            <a:r>
              <a:rPr lang="cs-CZ" dirty="0" err="1" smtClean="0"/>
              <a:t>kantonsky</a:t>
            </a:r>
            <a:r>
              <a:rPr lang="cs-CZ" dirty="0" smtClean="0"/>
              <a:t> (</a:t>
            </a:r>
            <a:r>
              <a:rPr lang="cs-CZ" dirty="0" err="1" smtClean="0"/>
              <a:t>Kuala</a:t>
            </a:r>
            <a:r>
              <a:rPr lang="cs-CZ" dirty="0" smtClean="0"/>
              <a:t> </a:t>
            </a:r>
            <a:r>
              <a:rPr lang="cs-CZ" dirty="0" err="1" smtClean="0"/>
              <a:t>Lumpur</a:t>
            </a:r>
            <a:r>
              <a:rPr lang="cs-CZ" dirty="0" smtClean="0"/>
              <a:t>),  </a:t>
            </a:r>
            <a:r>
              <a:rPr lang="cs-CZ" dirty="0" err="1" smtClean="0"/>
              <a:t>hokkiensky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Fujian</a:t>
            </a:r>
            <a:r>
              <a:rPr lang="cs-CZ" dirty="0" smtClean="0"/>
              <a:t>, </a:t>
            </a:r>
            <a:r>
              <a:rPr lang="cs-CZ" dirty="0" err="1" smtClean="0"/>
              <a:t>Fu-t‘ien</a:t>
            </a:r>
            <a:r>
              <a:rPr lang="cs-CZ" dirty="0" smtClean="0"/>
              <a:t>) – </a:t>
            </a:r>
            <a:r>
              <a:rPr lang="cs-CZ" dirty="0" err="1" smtClean="0"/>
              <a:t>Penang</a:t>
            </a:r>
            <a:r>
              <a:rPr lang="cs-CZ" dirty="0" smtClean="0"/>
              <a:t>, </a:t>
            </a:r>
            <a:r>
              <a:rPr lang="cs-CZ" dirty="0" err="1" smtClean="0"/>
              <a:t>hakka</a:t>
            </a:r>
            <a:r>
              <a:rPr lang="cs-CZ" dirty="0" smtClean="0"/>
              <a:t> – </a:t>
            </a:r>
            <a:r>
              <a:rPr lang="cs-CZ" dirty="0" err="1" smtClean="0"/>
              <a:t>Perak</a:t>
            </a:r>
            <a:r>
              <a:rPr lang="cs-CZ" dirty="0" smtClean="0"/>
              <a:t>, </a:t>
            </a:r>
            <a:r>
              <a:rPr lang="cs-CZ" dirty="0" err="1" smtClean="0"/>
              <a:t>Selangor</a:t>
            </a:r>
            <a:r>
              <a:rPr lang="cs-CZ" dirty="0" smtClean="0"/>
              <a:t> a dalšími čínskými dialekty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292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95021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827" y="1079653"/>
            <a:ext cx="10588421" cy="577834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Noví přistěhovalci – život v uzavřených enklávách – znemožnění interakce</a:t>
            </a:r>
          </a:p>
          <a:p>
            <a:r>
              <a:rPr lang="cs-CZ" sz="2400" dirty="0" smtClean="0"/>
              <a:t>Podporováno Brity</a:t>
            </a:r>
          </a:p>
          <a:p>
            <a:r>
              <a:rPr lang="cs-CZ" sz="2400" dirty="0" smtClean="0"/>
              <a:t>Jediné místo setkávání – tržiště</a:t>
            </a:r>
          </a:p>
          <a:p>
            <a:r>
              <a:rPr lang="cs-CZ" sz="2400" dirty="0" smtClean="0"/>
              <a:t>Noví migranti - Udržovali si mateřský jazyk</a:t>
            </a:r>
          </a:p>
          <a:p>
            <a:r>
              <a:rPr lang="cs-CZ" sz="2400" dirty="0" smtClean="0"/>
              <a:t>Diverzita i v rámci komunit ze stejné země</a:t>
            </a:r>
          </a:p>
          <a:p>
            <a:r>
              <a:rPr lang="cs-CZ" sz="2400" dirty="0" smtClean="0"/>
              <a:t>Indie – </a:t>
            </a:r>
            <a:r>
              <a:rPr lang="cs-CZ" sz="2400" dirty="0" err="1" smtClean="0"/>
              <a:t>pandžábština</a:t>
            </a:r>
            <a:r>
              <a:rPr lang="cs-CZ" sz="2400" dirty="0" smtClean="0"/>
              <a:t>, urdština, </a:t>
            </a:r>
            <a:r>
              <a:rPr lang="cs-CZ" sz="2400" dirty="0" err="1" smtClean="0"/>
              <a:t>sindhiština</a:t>
            </a:r>
            <a:r>
              <a:rPr lang="cs-CZ" sz="2400" dirty="0" smtClean="0"/>
              <a:t>, tamilština</a:t>
            </a:r>
          </a:p>
          <a:p>
            <a:r>
              <a:rPr lang="cs-CZ" sz="2400" dirty="0" smtClean="0"/>
              <a:t>Čína - viz výše</a:t>
            </a:r>
          </a:p>
          <a:p>
            <a:r>
              <a:rPr lang="cs-CZ" sz="2400" dirty="0" smtClean="0"/>
              <a:t>Náboženství – také bariéra v asimilaci</a:t>
            </a:r>
          </a:p>
          <a:p>
            <a:r>
              <a:rPr lang="cs-CZ" sz="2400" dirty="0" smtClean="0"/>
              <a:t>Islám – nedovoluje smíšené sňatky</a:t>
            </a:r>
          </a:p>
          <a:p>
            <a:r>
              <a:rPr lang="cs-CZ" sz="2400" dirty="0" smtClean="0"/>
              <a:t>Taoismus a konfuciánství - </a:t>
            </a:r>
            <a:r>
              <a:rPr lang="cs-CZ" sz="2400" dirty="0" err="1" smtClean="0"/>
              <a:t>sinocentrické</a:t>
            </a:r>
            <a:endParaRPr lang="cs-CZ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836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79763"/>
          </a:xfrm>
        </p:spPr>
        <p:txBody>
          <a:bodyPr/>
          <a:lstStyle/>
          <a:p>
            <a:r>
              <a:rPr lang="cs-CZ" dirty="0" smtClean="0"/>
              <a:t>Zesílení kulturních bariér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766" y="1641513"/>
            <a:ext cx="10350482" cy="5526541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 15. století – nebyl problém</a:t>
            </a:r>
          </a:p>
          <a:p>
            <a:r>
              <a:rPr lang="cs-CZ" sz="2400" dirty="0" smtClean="0"/>
              <a:t>Islám nebyl restriktivní</a:t>
            </a:r>
          </a:p>
          <a:p>
            <a:r>
              <a:rPr lang="cs-CZ" sz="2400" dirty="0" smtClean="0"/>
              <a:t>Dostatek nemuslimských nevěst</a:t>
            </a:r>
          </a:p>
          <a:p>
            <a:r>
              <a:rPr lang="cs-CZ" sz="2400" dirty="0" err="1" smtClean="0"/>
              <a:t>Etnonáboženské</a:t>
            </a:r>
            <a:r>
              <a:rPr lang="cs-CZ" sz="2400" dirty="0" smtClean="0"/>
              <a:t> vazby nebyly tak zásadní</a:t>
            </a:r>
          </a:p>
          <a:p>
            <a:r>
              <a:rPr lang="cs-CZ" sz="2400" dirty="0" smtClean="0"/>
              <a:t>Polovina 19. století – zásadní změna</a:t>
            </a:r>
          </a:p>
          <a:p>
            <a:r>
              <a:rPr lang="cs-CZ" sz="2400" dirty="0" smtClean="0"/>
              <a:t>Otázka diety – </a:t>
            </a:r>
            <a:r>
              <a:rPr lang="cs-CZ" sz="2400" dirty="0" err="1" smtClean="0"/>
              <a:t>halal</a:t>
            </a:r>
            <a:r>
              <a:rPr lang="cs-CZ" sz="2400" dirty="0" smtClean="0"/>
              <a:t>/</a:t>
            </a:r>
            <a:r>
              <a:rPr lang="cs-CZ" sz="2400" dirty="0" err="1" smtClean="0"/>
              <a:t>haram</a:t>
            </a:r>
            <a:endParaRPr lang="cs-CZ" sz="2400" dirty="0" smtClean="0"/>
          </a:p>
          <a:p>
            <a:r>
              <a:rPr lang="cs-CZ" sz="2400" dirty="0" smtClean="0"/>
              <a:t>Číňané – konzumace vepřového a alkoholu</a:t>
            </a:r>
          </a:p>
          <a:p>
            <a:r>
              <a:rPr lang="cs-CZ" sz="2400" dirty="0" smtClean="0"/>
              <a:t>Indové – tabu na hovězí</a:t>
            </a:r>
          </a:p>
          <a:p>
            <a:r>
              <a:rPr lang="cs-CZ" sz="2400" dirty="0" err="1" smtClean="0"/>
              <a:t>Kongsi</a:t>
            </a:r>
            <a:r>
              <a:rPr lang="cs-CZ" sz="2400" dirty="0" smtClean="0"/>
              <a:t> – čínské „tajné společnosti“ – nelegální či pololegální, dle dialektové nebo regionální příslušnosti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46258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02734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8275" y="1629103"/>
            <a:ext cx="10710041" cy="505547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Rasové vztahy v dnešní poloostrovní Malajsii</a:t>
            </a:r>
          </a:p>
          <a:p>
            <a:r>
              <a:rPr lang="cs-CZ" sz="2400" dirty="0" smtClean="0"/>
              <a:t>Produkt koloniální politiky 19. století – sociálního inženýrství, které umožnilo nekontrolovanou migraci a politikou </a:t>
            </a:r>
            <a:r>
              <a:rPr lang="cs-CZ" sz="2400" dirty="0" err="1" smtClean="0"/>
              <a:t>divide</a:t>
            </a:r>
            <a:r>
              <a:rPr lang="cs-CZ" sz="2400" dirty="0" smtClean="0"/>
              <a:t> et </a:t>
            </a:r>
            <a:r>
              <a:rPr lang="cs-CZ" sz="2400" dirty="0" err="1" smtClean="0"/>
              <a:t>impera</a:t>
            </a:r>
            <a:r>
              <a:rPr lang="cs-CZ" sz="2400" dirty="0" smtClean="0"/>
              <a:t> nedůvěru mezi jednotlivé komunity svoji </a:t>
            </a:r>
          </a:p>
          <a:p>
            <a:r>
              <a:rPr lang="cs-CZ" sz="2400" dirty="0" smtClean="0"/>
              <a:t>Podobné situaci v Severní Americe </a:t>
            </a:r>
          </a:p>
          <a:p>
            <a:r>
              <a:rPr lang="cs-CZ" sz="2400" dirty="0" smtClean="0"/>
              <a:t>Britové - redefinice pojmu pluralismus v Malajsku</a:t>
            </a:r>
          </a:p>
          <a:p>
            <a:r>
              <a:rPr lang="cs-CZ" sz="2400" dirty="0" smtClean="0"/>
              <a:t>Dále přisoudili komunitám konkrétní místo v ekonomické sféře</a:t>
            </a:r>
          </a:p>
          <a:p>
            <a:r>
              <a:rPr lang="cs-CZ" sz="2400" dirty="0" smtClean="0"/>
              <a:t>John </a:t>
            </a:r>
            <a:r>
              <a:rPr lang="cs-CZ" sz="2400" dirty="0" err="1" smtClean="0"/>
              <a:t>Leyden</a:t>
            </a:r>
            <a:r>
              <a:rPr lang="cs-CZ" sz="2400" dirty="0" smtClean="0"/>
              <a:t> and William </a:t>
            </a:r>
            <a:r>
              <a:rPr lang="cs-CZ" sz="2400" dirty="0" err="1" smtClean="0"/>
              <a:t>Marsden</a:t>
            </a:r>
            <a:r>
              <a:rPr lang="cs-CZ" sz="2400" dirty="0" smtClean="0"/>
              <a:t> – rozlišovali „nepůvodní“ muslimské Malajce, </a:t>
            </a:r>
            <a:r>
              <a:rPr lang="cs-CZ" sz="2400" dirty="0" err="1" smtClean="0"/>
              <a:t>přištěhovalce</a:t>
            </a:r>
            <a:r>
              <a:rPr lang="cs-CZ" sz="2400" dirty="0" smtClean="0"/>
              <a:t> z </a:t>
            </a:r>
            <a:r>
              <a:rPr lang="cs-CZ" sz="2400" dirty="0" err="1" smtClean="0"/>
              <a:t>Nusantary</a:t>
            </a:r>
            <a:r>
              <a:rPr lang="cs-CZ" sz="2400" dirty="0" smtClean="0"/>
              <a:t>, a původní </a:t>
            </a:r>
            <a:r>
              <a:rPr lang="cs-CZ" sz="2400" i="1" dirty="0" err="1" smtClean="0"/>
              <a:t>orang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asli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00396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7"/>
            <a:ext cx="10502042" cy="460521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Důsledek intenzivního námořního obchodu, migračních vln</a:t>
            </a:r>
          </a:p>
          <a:p>
            <a:r>
              <a:rPr lang="cs-CZ" sz="2400" dirty="0" smtClean="0"/>
              <a:t>Výsledek – tyto oblasti JV Asie – kulturní a etnolingvistická křižovatka regionu</a:t>
            </a:r>
          </a:p>
          <a:p>
            <a:r>
              <a:rPr lang="cs-CZ" sz="2400" dirty="0" smtClean="0"/>
              <a:t>Vznik kosmopolitních přístavních komunit a často městských přímořských států na poloostrově jako </a:t>
            </a:r>
            <a:r>
              <a:rPr lang="cs-CZ" sz="2400" dirty="0" err="1" smtClean="0"/>
              <a:t>Kedah</a:t>
            </a:r>
            <a:r>
              <a:rPr lang="cs-CZ" sz="2400" dirty="0" smtClean="0"/>
              <a:t> (</a:t>
            </a:r>
            <a:r>
              <a:rPr lang="cs-CZ" sz="2400" dirty="0" err="1" smtClean="0"/>
              <a:t>Kalah</a:t>
            </a:r>
            <a:r>
              <a:rPr lang="cs-CZ" sz="2400" dirty="0" smtClean="0"/>
              <a:t>, </a:t>
            </a:r>
            <a:r>
              <a:rPr lang="cs-CZ" sz="2400" dirty="0" err="1" smtClean="0"/>
              <a:t>Kataha</a:t>
            </a:r>
            <a:r>
              <a:rPr lang="cs-CZ" sz="2400" dirty="0" smtClean="0"/>
              <a:t>), </a:t>
            </a:r>
            <a:r>
              <a:rPr lang="cs-CZ" sz="2400" dirty="0" err="1" smtClean="0"/>
              <a:t>Melaka</a:t>
            </a:r>
            <a:r>
              <a:rPr lang="cs-CZ" sz="2400" dirty="0" smtClean="0"/>
              <a:t>, </a:t>
            </a:r>
            <a:r>
              <a:rPr lang="cs-CZ" sz="2400" dirty="0" err="1" smtClean="0"/>
              <a:t>Patani</a:t>
            </a:r>
            <a:r>
              <a:rPr lang="cs-CZ" sz="2400" dirty="0" smtClean="0"/>
              <a:t>, </a:t>
            </a:r>
            <a:r>
              <a:rPr lang="cs-CZ" sz="2400" dirty="0" err="1" smtClean="0"/>
              <a:t>Tenasserim</a:t>
            </a:r>
            <a:r>
              <a:rPr lang="cs-CZ" sz="2400" dirty="0" smtClean="0"/>
              <a:t>, </a:t>
            </a:r>
            <a:r>
              <a:rPr lang="cs-CZ" sz="2400" dirty="0" err="1" smtClean="0"/>
              <a:t>Penang</a:t>
            </a:r>
            <a:r>
              <a:rPr lang="cs-CZ" sz="2400" dirty="0" smtClean="0"/>
              <a:t> a </a:t>
            </a:r>
            <a:r>
              <a:rPr lang="cs-CZ" sz="2400" dirty="0" err="1" smtClean="0"/>
              <a:t>Tumasik</a:t>
            </a:r>
            <a:r>
              <a:rPr lang="cs-CZ" sz="2400" dirty="0" smtClean="0"/>
              <a:t> (</a:t>
            </a:r>
            <a:r>
              <a:rPr lang="cs-CZ" sz="2400" dirty="0" err="1" smtClean="0"/>
              <a:t>Temasek</a:t>
            </a:r>
            <a:r>
              <a:rPr lang="cs-CZ" sz="2400" dirty="0" smtClean="0"/>
              <a:t>, dnešní Singapur) </a:t>
            </a:r>
          </a:p>
          <a:p>
            <a:r>
              <a:rPr lang="cs-CZ" sz="2400" dirty="0" smtClean="0"/>
              <a:t>V </a:t>
            </a:r>
            <a:r>
              <a:rPr lang="cs-CZ" sz="2400" dirty="0" err="1" smtClean="0"/>
              <a:t>Nusantaře</a:t>
            </a:r>
            <a:r>
              <a:rPr lang="cs-CZ" sz="2400" dirty="0" smtClean="0"/>
              <a:t> – </a:t>
            </a:r>
            <a:r>
              <a:rPr lang="cs-CZ" sz="2400" dirty="0" err="1" smtClean="0"/>
              <a:t>Aceh</a:t>
            </a:r>
            <a:r>
              <a:rPr lang="cs-CZ" sz="2400" dirty="0" smtClean="0"/>
              <a:t> (Kuta </a:t>
            </a:r>
            <a:r>
              <a:rPr lang="cs-CZ" sz="2400" dirty="0" err="1" smtClean="0"/>
              <a:t>Raja</a:t>
            </a:r>
            <a:r>
              <a:rPr lang="cs-CZ" sz="2400" dirty="0" smtClean="0"/>
              <a:t>, </a:t>
            </a:r>
            <a:r>
              <a:rPr lang="cs-CZ" sz="2400" dirty="0" err="1" smtClean="0"/>
              <a:t>Bandar</a:t>
            </a:r>
            <a:r>
              <a:rPr lang="cs-CZ" sz="2400" dirty="0" smtClean="0"/>
              <a:t> </a:t>
            </a:r>
            <a:r>
              <a:rPr lang="cs-CZ" sz="2400" dirty="0" err="1" smtClean="0"/>
              <a:t>Aceh</a:t>
            </a:r>
            <a:r>
              <a:rPr lang="cs-CZ" sz="2400" dirty="0" smtClean="0"/>
              <a:t>, dnes Banda </a:t>
            </a:r>
            <a:r>
              <a:rPr lang="cs-CZ" sz="2400" dirty="0" err="1" smtClean="0"/>
              <a:t>Aceh</a:t>
            </a:r>
            <a:r>
              <a:rPr lang="cs-CZ" sz="2400" dirty="0" smtClean="0"/>
              <a:t>), </a:t>
            </a:r>
            <a:r>
              <a:rPr lang="cs-CZ" sz="2400" dirty="0" err="1" smtClean="0"/>
              <a:t>Banten</a:t>
            </a:r>
            <a:r>
              <a:rPr lang="cs-CZ" sz="2400" dirty="0" smtClean="0"/>
              <a:t>, </a:t>
            </a:r>
            <a:r>
              <a:rPr lang="cs-CZ" sz="2400" dirty="0" err="1" smtClean="0"/>
              <a:t>Palembang</a:t>
            </a:r>
            <a:r>
              <a:rPr lang="cs-CZ" sz="2400" dirty="0" smtClean="0"/>
              <a:t>, </a:t>
            </a:r>
            <a:r>
              <a:rPr lang="cs-CZ" sz="2400" dirty="0" err="1" smtClean="0"/>
              <a:t>Makassar</a:t>
            </a:r>
            <a:r>
              <a:rPr lang="cs-CZ" sz="2400" dirty="0" smtClean="0"/>
              <a:t>, </a:t>
            </a:r>
            <a:r>
              <a:rPr lang="cs-CZ" sz="2400" dirty="0" err="1" smtClean="0"/>
              <a:t>Bandar</a:t>
            </a:r>
            <a:r>
              <a:rPr lang="cs-CZ" sz="2400" dirty="0" smtClean="0"/>
              <a:t> </a:t>
            </a:r>
            <a:r>
              <a:rPr lang="cs-CZ" sz="2400" dirty="0" err="1" smtClean="0"/>
              <a:t>Brunei</a:t>
            </a:r>
            <a:r>
              <a:rPr lang="cs-CZ" sz="2400" dirty="0" smtClean="0"/>
              <a:t> (</a:t>
            </a:r>
            <a:r>
              <a:rPr lang="cs-CZ" sz="2400" dirty="0" err="1" smtClean="0"/>
              <a:t>Bandar</a:t>
            </a:r>
            <a:r>
              <a:rPr lang="cs-CZ" sz="2400" dirty="0" smtClean="0"/>
              <a:t> </a:t>
            </a:r>
            <a:r>
              <a:rPr lang="cs-CZ" sz="2400" dirty="0" err="1" smtClean="0"/>
              <a:t>Seri</a:t>
            </a:r>
            <a:r>
              <a:rPr lang="cs-CZ" sz="2400" dirty="0" smtClean="0"/>
              <a:t> </a:t>
            </a:r>
            <a:r>
              <a:rPr lang="cs-CZ" sz="2400" dirty="0" err="1" smtClean="0"/>
              <a:t>Begawan</a:t>
            </a:r>
            <a:r>
              <a:rPr lang="cs-CZ" sz="2400" dirty="0" smtClean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41781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Rivalita mezi klany – ne vždy etnická</a:t>
            </a:r>
          </a:p>
          <a:p>
            <a:r>
              <a:rPr lang="cs-CZ" sz="2800" dirty="0" err="1" smtClean="0"/>
              <a:t>Ghee</a:t>
            </a:r>
            <a:r>
              <a:rPr lang="cs-CZ" sz="2800" dirty="0" smtClean="0"/>
              <a:t> </a:t>
            </a:r>
            <a:r>
              <a:rPr lang="cs-CZ" sz="2800" dirty="0" err="1" smtClean="0"/>
              <a:t>Hin</a:t>
            </a:r>
            <a:r>
              <a:rPr lang="cs-CZ" sz="2800" dirty="0" smtClean="0"/>
              <a:t> (kantonský) vs. </a:t>
            </a:r>
            <a:r>
              <a:rPr lang="cs-CZ" sz="2800" dirty="0" err="1" smtClean="0"/>
              <a:t>Hai</a:t>
            </a:r>
            <a:r>
              <a:rPr lang="cs-CZ" sz="2800" dirty="0" smtClean="0"/>
              <a:t> San (</a:t>
            </a:r>
            <a:r>
              <a:rPr lang="cs-CZ" sz="2800" dirty="0" err="1" smtClean="0"/>
              <a:t>Hakka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Spojily se s různými malajskými frakcemi v cínové válce</a:t>
            </a:r>
          </a:p>
          <a:p>
            <a:r>
              <a:rPr lang="cs-CZ" sz="2800" dirty="0" smtClean="0"/>
              <a:t>Vzdělání – tzv. </a:t>
            </a:r>
            <a:r>
              <a:rPr lang="cs-CZ" sz="2800" i="1" dirty="0" err="1" smtClean="0"/>
              <a:t>vernacular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schools</a:t>
            </a:r>
            <a:r>
              <a:rPr lang="cs-CZ" sz="2800" i="1" dirty="0" smtClean="0"/>
              <a:t> </a:t>
            </a:r>
            <a:r>
              <a:rPr lang="cs-CZ" sz="2800" dirty="0" smtClean="0"/>
              <a:t>– ve vlastním jazyce – malajštině, tamilštině a čínštině – malá interakce</a:t>
            </a:r>
          </a:p>
          <a:p>
            <a:r>
              <a:rPr lang="cs-CZ" sz="2800" dirty="0" smtClean="0"/>
              <a:t>Jen málo škol v angličtině</a:t>
            </a:r>
          </a:p>
          <a:p>
            <a:r>
              <a:rPr lang="cs-CZ" sz="2800" dirty="0" smtClean="0"/>
              <a:t>Koloniální éra – zanechala rozdělenou zemi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241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1946 – britský návrh Malajské unie – zrušení segregace a etnické diskriminace – odpor Malajců</a:t>
            </a:r>
          </a:p>
          <a:p>
            <a:r>
              <a:rPr lang="cs-CZ" sz="2800" dirty="0" smtClean="0"/>
              <a:t>1948 - Nahrazeno Malajskou federací – </a:t>
            </a:r>
            <a:r>
              <a:rPr lang="cs-CZ" sz="2800" i="1" dirty="0" err="1" smtClean="0"/>
              <a:t>Federation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of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Malaya</a:t>
            </a:r>
            <a:r>
              <a:rPr lang="cs-CZ" sz="2800" i="1" dirty="0" smtClean="0"/>
              <a:t> – </a:t>
            </a:r>
            <a:r>
              <a:rPr lang="cs-CZ" sz="2800" dirty="0" smtClean="0"/>
              <a:t>malajská nadřazenost – zachována </a:t>
            </a:r>
            <a:r>
              <a:rPr lang="cs-CZ" sz="2800" i="1" dirty="0" smtClean="0"/>
              <a:t>– </a:t>
            </a:r>
            <a:r>
              <a:rPr lang="cs-CZ" sz="2800" i="1" dirty="0" err="1" smtClean="0"/>
              <a:t>Ketuanan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Melayu</a:t>
            </a:r>
            <a:endParaRPr lang="cs-CZ" sz="2800" i="1" dirty="0" smtClean="0"/>
          </a:p>
          <a:p>
            <a:r>
              <a:rPr lang="cs-CZ" sz="2800" dirty="0" smtClean="0"/>
              <a:t>Pro Číňany – „diferencované občanství“</a:t>
            </a:r>
          </a:p>
          <a:p>
            <a:r>
              <a:rPr lang="cs-CZ" sz="2800" dirty="0" smtClean="0"/>
              <a:t>Definováno v článku 153 malajsijské ústavy – </a:t>
            </a:r>
            <a:r>
              <a:rPr lang="cs-CZ" sz="2800" smtClean="0"/>
              <a:t>zákaz kritiky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25626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19881"/>
          </a:xfrm>
        </p:spPr>
        <p:txBody>
          <a:bodyPr/>
          <a:lstStyle/>
          <a:p>
            <a:r>
              <a:rPr lang="cs-CZ" dirty="0" smtClean="0"/>
              <a:t>Původní pluralismus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0669" y="1708030"/>
            <a:ext cx="11024387" cy="5244861"/>
          </a:xfrm>
        </p:spPr>
        <p:txBody>
          <a:bodyPr>
            <a:normAutofit/>
          </a:bodyPr>
          <a:lstStyle/>
          <a:p>
            <a:r>
              <a:rPr lang="cs-CZ" sz="2800" dirty="0" smtClean="0"/>
              <a:t>Ještě před příchodem indických, arabských, perských, čínských a dalších obchodníků</a:t>
            </a:r>
          </a:p>
          <a:p>
            <a:r>
              <a:rPr lang="cs-CZ" sz="2800" dirty="0" smtClean="0"/>
              <a:t>Velmi pestré etnické složení - Původní pluralismus Malajského poloostrova</a:t>
            </a:r>
          </a:p>
          <a:p>
            <a:r>
              <a:rPr lang="cs-CZ" sz="2800" dirty="0" err="1" smtClean="0"/>
              <a:t>Monové</a:t>
            </a:r>
            <a:r>
              <a:rPr lang="cs-CZ" sz="2800" dirty="0" smtClean="0"/>
              <a:t> a od 12. století Thajci na severu MP</a:t>
            </a:r>
          </a:p>
          <a:p>
            <a:r>
              <a:rPr lang="cs-CZ" sz="2800" dirty="0" smtClean="0"/>
              <a:t>Malajci a další </a:t>
            </a:r>
            <a:r>
              <a:rPr lang="cs-CZ" sz="2800" dirty="0" err="1" smtClean="0"/>
              <a:t>malajická</a:t>
            </a:r>
            <a:r>
              <a:rPr lang="cs-CZ" sz="2800" dirty="0" smtClean="0"/>
              <a:t> etnika  - např. </a:t>
            </a:r>
            <a:r>
              <a:rPr lang="cs-CZ" sz="2800" i="1" dirty="0" err="1" smtClean="0"/>
              <a:t>orang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laut</a:t>
            </a:r>
            <a:endParaRPr lang="cs-CZ" sz="2800" i="1" dirty="0" smtClean="0"/>
          </a:p>
          <a:p>
            <a:r>
              <a:rPr lang="cs-CZ" sz="2800" i="1" dirty="0" err="1" smtClean="0"/>
              <a:t>Orang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asli</a:t>
            </a:r>
            <a:r>
              <a:rPr lang="cs-CZ" sz="2800" i="1" dirty="0" smtClean="0"/>
              <a:t> </a:t>
            </a:r>
            <a:r>
              <a:rPr lang="cs-CZ" sz="2800" dirty="0" smtClean="0"/>
              <a:t>– domorodá etnika MP</a:t>
            </a:r>
          </a:p>
          <a:p>
            <a:r>
              <a:rPr lang="cs-CZ" sz="2800" dirty="0" smtClean="0"/>
              <a:t>Některá hovoří </a:t>
            </a:r>
            <a:r>
              <a:rPr lang="cs-CZ" sz="2800" dirty="0" err="1" smtClean="0"/>
              <a:t>mon</a:t>
            </a:r>
            <a:r>
              <a:rPr lang="cs-CZ" sz="2800" dirty="0" smtClean="0"/>
              <a:t>-khmerskými jazyky (</a:t>
            </a:r>
            <a:r>
              <a:rPr lang="cs-CZ" sz="2800" dirty="0" err="1" smtClean="0"/>
              <a:t>Aslian</a:t>
            </a:r>
            <a:r>
              <a:rPr lang="cs-CZ" sz="2800" dirty="0" smtClean="0"/>
              <a:t> </a:t>
            </a:r>
            <a:r>
              <a:rPr lang="cs-CZ" sz="2800" dirty="0" err="1" smtClean="0"/>
              <a:t>branch</a:t>
            </a:r>
            <a:r>
              <a:rPr lang="cs-CZ" sz="2800" dirty="0" smtClean="0"/>
              <a:t>, </a:t>
            </a:r>
            <a:r>
              <a:rPr lang="cs-CZ" sz="2800" dirty="0" err="1" smtClean="0"/>
              <a:t>asliské</a:t>
            </a:r>
            <a:r>
              <a:rPr lang="cs-CZ" sz="2800" dirty="0" smtClean="0"/>
              <a:t> jazyky</a:t>
            </a:r>
            <a:r>
              <a:rPr lang="cs-CZ" sz="2800" dirty="0" smtClean="0"/>
              <a:t>)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184051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Proto-Malajci – hovoří dialektem malajštiny</a:t>
            </a:r>
          </a:p>
          <a:p>
            <a:r>
              <a:rPr lang="cs-CZ" sz="2800" dirty="0"/>
              <a:t>Přistěhovalci z malajsko-indonéského souostroví – především </a:t>
            </a:r>
            <a:r>
              <a:rPr lang="cs-CZ" sz="2800" dirty="0" err="1"/>
              <a:t>Minangkabau</a:t>
            </a:r>
            <a:r>
              <a:rPr lang="cs-CZ" sz="2800" dirty="0"/>
              <a:t>, Javánci, později </a:t>
            </a:r>
            <a:r>
              <a:rPr lang="cs-CZ" sz="2800" dirty="0" err="1"/>
              <a:t>Bugisové</a:t>
            </a:r>
            <a:r>
              <a:rPr lang="cs-CZ" sz="2800" dirty="0"/>
              <a:t>, </a:t>
            </a:r>
            <a:r>
              <a:rPr lang="cs-CZ" sz="2800" dirty="0" err="1"/>
              <a:t>Bawean</a:t>
            </a:r>
            <a:r>
              <a:rPr lang="cs-CZ" sz="2800" dirty="0"/>
              <a:t>, Malajci z oblasti </a:t>
            </a:r>
            <a:r>
              <a:rPr lang="cs-CZ" sz="2800" dirty="0" err="1"/>
              <a:t>Riau</a:t>
            </a:r>
            <a:r>
              <a:rPr lang="cs-CZ" sz="2800" dirty="0"/>
              <a:t> a </a:t>
            </a:r>
            <a:r>
              <a:rPr lang="cs-CZ" sz="2800" dirty="0" err="1"/>
              <a:t>Palembangu</a:t>
            </a:r>
            <a:endParaRPr lang="cs-CZ" sz="2800" dirty="0"/>
          </a:p>
          <a:p>
            <a:r>
              <a:rPr lang="cs-CZ" sz="2800" dirty="0"/>
              <a:t>Ti všichni postupně splynuli v </a:t>
            </a:r>
            <a:r>
              <a:rPr lang="cs-CZ" sz="2800" i="1" dirty="0" err="1"/>
              <a:t>bangsa</a:t>
            </a:r>
            <a:r>
              <a:rPr lang="cs-CZ" sz="2800" i="1" dirty="0"/>
              <a:t> </a:t>
            </a:r>
            <a:r>
              <a:rPr lang="cs-CZ" sz="2800" i="1" dirty="0" err="1"/>
              <a:t>Melayu</a:t>
            </a:r>
            <a:endParaRPr lang="cs-CZ" sz="2800" i="1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5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28508"/>
          </a:xfrm>
        </p:spPr>
        <p:txBody>
          <a:bodyPr>
            <a:normAutofit/>
          </a:bodyPr>
          <a:lstStyle/>
          <a:p>
            <a:r>
              <a:rPr lang="cs-CZ" dirty="0" smtClean="0"/>
              <a:t>Intenzivní kulturní 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992" y="1940943"/>
            <a:ext cx="10826151" cy="4735902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Calibri" panose="020F0502020204030204" pitchFamily="34" charset="0"/>
              </a:rPr>
              <a:t>A s rozvojem obchodu ---) v přístavních komunitách – </a:t>
            </a:r>
            <a:r>
              <a:rPr lang="cs-CZ" sz="2800" dirty="0" err="1" smtClean="0">
                <a:latin typeface="Calibri" panose="020F0502020204030204" pitchFamily="34" charset="0"/>
              </a:rPr>
              <a:t>Gudžarátci</a:t>
            </a:r>
            <a:r>
              <a:rPr lang="cs-CZ" sz="2800" dirty="0" smtClean="0">
                <a:latin typeface="Calibri" panose="020F0502020204030204" pitchFamily="34" charset="0"/>
              </a:rPr>
              <a:t>, Tamilové, Bengálci, Peršané, Arabové, Číňané, </a:t>
            </a:r>
            <a:r>
              <a:rPr lang="cs-CZ" sz="2800" dirty="0" err="1" smtClean="0">
                <a:latin typeface="Calibri" panose="020F0502020204030204" pitchFamily="34" charset="0"/>
              </a:rPr>
              <a:t>Peguánci</a:t>
            </a:r>
            <a:r>
              <a:rPr lang="cs-CZ" sz="2800" dirty="0" smtClean="0">
                <a:latin typeface="Calibri" panose="020F0502020204030204" pitchFamily="34" charset="0"/>
              </a:rPr>
              <a:t>, </a:t>
            </a:r>
            <a:r>
              <a:rPr lang="cs-CZ" sz="2800" dirty="0" err="1" smtClean="0">
                <a:latin typeface="Calibri" panose="020F0502020204030204" pitchFamily="34" charset="0"/>
              </a:rPr>
              <a:t>Siamci</a:t>
            </a:r>
            <a:endParaRPr lang="cs-CZ" sz="2800" dirty="0">
              <a:latin typeface="Calibri" panose="020F0502020204030204" pitchFamily="34" charset="0"/>
            </a:endParaRPr>
          </a:p>
          <a:p>
            <a:r>
              <a:rPr lang="cs-CZ" sz="2800" dirty="0" smtClean="0">
                <a:latin typeface="Calibri" panose="020F0502020204030204" pitchFamily="34" charset="0"/>
              </a:rPr>
              <a:t>Šíří svůj kulturní vliv a náboženství</a:t>
            </a:r>
          </a:p>
          <a:p>
            <a:r>
              <a:rPr lang="cs-CZ" sz="2800" dirty="0" smtClean="0">
                <a:latin typeface="Calibri" panose="020F0502020204030204" pitchFamily="34" charset="0"/>
              </a:rPr>
              <a:t>Šíří jazykový vliv – viz jazykové výpůjčky v malajštině</a:t>
            </a:r>
          </a:p>
          <a:p>
            <a:r>
              <a:rPr lang="cs-CZ" sz="2800" dirty="0" smtClean="0">
                <a:latin typeface="Calibri" panose="020F0502020204030204" pitchFamily="34" charset="0"/>
              </a:rPr>
              <a:t>Pluralita domorodých a nedomorodých společenství</a:t>
            </a:r>
          </a:p>
          <a:p>
            <a:r>
              <a:rPr lang="cs-CZ" sz="2800" dirty="0" smtClean="0">
                <a:latin typeface="Calibri" panose="020F0502020204030204" pitchFamily="34" charset="0"/>
              </a:rPr>
              <a:t>Animismus, šamanismus a panteismus – do tohoto prostředí přichází bráhmanismus, hinduismus a posléze i buddhismus</a:t>
            </a:r>
          </a:p>
          <a:p>
            <a:r>
              <a:rPr lang="cs-CZ" sz="2800" dirty="0" smtClean="0">
                <a:latin typeface="Calibri" panose="020F0502020204030204" pitchFamily="34" charset="0"/>
              </a:rPr>
              <a:t>Od 14. století se šíří islám</a:t>
            </a:r>
          </a:p>
          <a:p>
            <a:r>
              <a:rPr lang="cs-CZ" sz="2800" dirty="0" smtClean="0">
                <a:latin typeface="Calibri" panose="020F0502020204030204" pitchFamily="34" charset="0"/>
              </a:rPr>
              <a:t>Jazykové, kulturní a náboženské vrstvení</a:t>
            </a: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26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alibri" charset="0"/>
                <a:ea typeface="Calibri" charset="0"/>
                <a:cs typeface="Calibri" charset="0"/>
              </a:rPr>
              <a:t>Etnicita na </a:t>
            </a:r>
            <a:r>
              <a:rPr lang="cs-CZ" dirty="0" err="1" smtClean="0">
                <a:latin typeface="Calibri" charset="0"/>
                <a:ea typeface="Calibri" charset="0"/>
                <a:cs typeface="Calibri" charset="0"/>
              </a:rPr>
              <a:t>sumatře</a:t>
            </a:r>
            <a:r>
              <a:rPr lang="cs-CZ" dirty="0" smtClean="0">
                <a:latin typeface="Calibri" charset="0"/>
                <a:ea typeface="Calibri" charset="0"/>
                <a:cs typeface="Calibri" charset="0"/>
              </a:rPr>
              <a:t> a malajském poloostrově</a:t>
            </a:r>
            <a:endParaRPr lang="cs-CZ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736592"/>
          </a:xfrm>
        </p:spPr>
        <p:txBody>
          <a:bodyPr/>
          <a:lstStyle/>
          <a:p>
            <a:r>
              <a:rPr lang="cs-CZ" sz="2800" dirty="0" smtClean="0"/>
              <a:t>Fluidní a flexibilní</a:t>
            </a:r>
          </a:p>
          <a:p>
            <a:r>
              <a:rPr lang="cs-CZ" sz="2800" dirty="0" err="1" smtClean="0"/>
              <a:t>Melayu</a:t>
            </a:r>
            <a:r>
              <a:rPr lang="cs-CZ" sz="2800" dirty="0" smtClean="0"/>
              <a:t> – poprvé zaznamenáno ve spojitosti s království </a:t>
            </a:r>
            <a:r>
              <a:rPr lang="cs-CZ" sz="2800" dirty="0" err="1" smtClean="0"/>
              <a:t>Malayu</a:t>
            </a:r>
            <a:r>
              <a:rPr lang="cs-CZ" sz="2800" dirty="0" smtClean="0"/>
              <a:t> v 7. století resp. </a:t>
            </a:r>
            <a:r>
              <a:rPr lang="cs-CZ" sz="2800" dirty="0" err="1" smtClean="0"/>
              <a:t>Sriwijayi</a:t>
            </a:r>
            <a:endParaRPr lang="cs-CZ" sz="2800" dirty="0" smtClean="0"/>
          </a:p>
          <a:p>
            <a:r>
              <a:rPr lang="cs-CZ" sz="2800" dirty="0" smtClean="0"/>
              <a:t>Od 15. století – rozšířeno také na poloostrově</a:t>
            </a:r>
          </a:p>
          <a:p>
            <a:r>
              <a:rPr lang="cs-CZ" sz="2800" dirty="0" smtClean="0"/>
              <a:t>Do té doby – označovali se jako lidé spojení s konkrétním místem</a:t>
            </a:r>
          </a:p>
          <a:p>
            <a:r>
              <a:rPr lang="cs-CZ" sz="2800" i="1" dirty="0" err="1" smtClean="0"/>
              <a:t>Orang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bukit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orang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laut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orang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Krau</a:t>
            </a:r>
            <a:endParaRPr lang="cs-CZ" sz="2800" i="1" dirty="0" smtClean="0"/>
          </a:p>
          <a:p>
            <a:endParaRPr lang="cs-CZ" sz="2800" i="1" dirty="0" smtClean="0"/>
          </a:p>
          <a:p>
            <a:endParaRPr lang="cs-CZ" sz="2800" i="1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85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x-none"/>
          </a:p>
        </p:txBody>
      </p:sp>
      <p:pic>
        <p:nvPicPr>
          <p:cNvPr id="18434" name="Picture 5" descr="/var/folders/tk/tjfv8lb16_9dwv_fcrz649cc0000gn/T/com.microsoft.Powerpoint/WebArchiveCopyPasteTempFiles/main-qimg-b1d41a09ec743477ecb7b45962693f4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7850" y="69850"/>
            <a:ext cx="5956300" cy="6788150"/>
          </a:xfrm>
          <a:noFill/>
        </p:spPr>
      </p:pic>
    </p:spTree>
    <p:extLst>
      <p:ext uri="{BB962C8B-B14F-4D97-AF65-F5344CB8AC3E}">
        <p14:creationId xmlns:p14="http://schemas.microsoft.com/office/powerpoint/2010/main" val="648436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73659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Navzdory rozšíření Malajců po západní části – malajská identita silně propojena s </a:t>
            </a:r>
            <a:r>
              <a:rPr lang="cs-CZ" sz="2800" dirty="0" err="1" smtClean="0"/>
              <a:t>Melakou</a:t>
            </a:r>
            <a:r>
              <a:rPr lang="cs-CZ" sz="2800" dirty="0" smtClean="0"/>
              <a:t> / </a:t>
            </a:r>
            <a:r>
              <a:rPr lang="cs-CZ" sz="2800" dirty="0" err="1" smtClean="0"/>
              <a:t>Melackým</a:t>
            </a:r>
            <a:r>
              <a:rPr lang="cs-CZ" sz="2800" dirty="0" smtClean="0"/>
              <a:t> sultanátem</a:t>
            </a:r>
          </a:p>
          <a:p>
            <a:r>
              <a:rPr lang="cs-CZ" sz="2800" dirty="0" smtClean="0"/>
              <a:t>A islámem – </a:t>
            </a:r>
            <a:r>
              <a:rPr lang="cs-CZ" sz="2800" i="1" dirty="0" err="1" smtClean="0"/>
              <a:t>Qanun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Melaka</a:t>
            </a:r>
            <a:r>
              <a:rPr lang="cs-CZ" sz="2800" i="1" dirty="0" smtClean="0"/>
              <a:t> </a:t>
            </a:r>
            <a:r>
              <a:rPr lang="cs-CZ" sz="2800" dirty="0" smtClean="0"/>
              <a:t>(</a:t>
            </a:r>
            <a:r>
              <a:rPr lang="cs-CZ" sz="2800" i="1" dirty="0" err="1" smtClean="0"/>
              <a:t>Undang-undang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Melaka</a:t>
            </a:r>
            <a:r>
              <a:rPr lang="cs-CZ" sz="2800" dirty="0" smtClean="0"/>
              <a:t>)</a:t>
            </a:r>
          </a:p>
          <a:p>
            <a:r>
              <a:rPr lang="cs-CZ" sz="2800" i="1" dirty="0" smtClean="0"/>
              <a:t>Cara </a:t>
            </a:r>
            <a:r>
              <a:rPr lang="cs-CZ" sz="2800" i="1" dirty="0" err="1" smtClean="0"/>
              <a:t>Melayu</a:t>
            </a:r>
            <a:r>
              <a:rPr lang="cs-CZ" sz="2800" i="1" dirty="0" smtClean="0"/>
              <a:t> – cara </a:t>
            </a:r>
            <a:r>
              <a:rPr lang="cs-CZ" sz="2800" i="1" dirty="0" err="1" smtClean="0"/>
              <a:t>Melaka</a:t>
            </a:r>
            <a:r>
              <a:rPr lang="cs-CZ" sz="2800" i="1" dirty="0" smtClean="0"/>
              <a:t> – </a:t>
            </a:r>
            <a:r>
              <a:rPr lang="cs-CZ" sz="2800" dirty="0" smtClean="0"/>
              <a:t>termín zaměnitelný</a:t>
            </a:r>
          </a:p>
          <a:p>
            <a:r>
              <a:rPr lang="cs-CZ" sz="2800" i="1" dirty="0" err="1" smtClean="0"/>
              <a:t>Melayu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kacokan</a:t>
            </a:r>
            <a:r>
              <a:rPr lang="cs-CZ" sz="2800" i="1" dirty="0" smtClean="0"/>
              <a:t> – </a:t>
            </a:r>
            <a:r>
              <a:rPr lang="cs-CZ" sz="2800" dirty="0" smtClean="0"/>
              <a:t>smíšení Malajci (s Javánci z </a:t>
            </a:r>
            <a:r>
              <a:rPr lang="cs-CZ" sz="2800" dirty="0" err="1" smtClean="0"/>
              <a:t>Majapahitu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Přesto – lidé ze Sumatry se cítili vůči lidem z </a:t>
            </a:r>
            <a:r>
              <a:rPr lang="cs-CZ" sz="2800" dirty="0" err="1" smtClean="0"/>
              <a:t>Melaky</a:t>
            </a:r>
            <a:r>
              <a:rPr lang="cs-CZ" sz="2800" dirty="0" smtClean="0"/>
              <a:t> </a:t>
            </a:r>
            <a:r>
              <a:rPr lang="cs-CZ" sz="2800" dirty="0" smtClean="0"/>
              <a:t>podřadně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741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Povrch dřeva</Template>
  <TotalTime>1445</TotalTime>
  <Words>1540</Words>
  <Application>Microsoft Office PowerPoint</Application>
  <PresentationFormat>Widescreen</PresentationFormat>
  <Paragraphs>167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Rockwell</vt:lpstr>
      <vt:lpstr>Rockwell Condensed</vt:lpstr>
      <vt:lpstr>Rockwell Extra Bold</vt:lpstr>
      <vt:lpstr>Wingdings</vt:lpstr>
      <vt:lpstr>Dřevo</vt:lpstr>
      <vt:lpstr>Etnicita v malajském světě</vt:lpstr>
      <vt:lpstr>Pre-koloniální pluralismus malajského poloostrova</vt:lpstr>
      <vt:lpstr>PowerPoint Presentation</vt:lpstr>
      <vt:lpstr>Původní pluralismus</vt:lpstr>
      <vt:lpstr>PowerPoint Presentation</vt:lpstr>
      <vt:lpstr>Intenzivní kulturní interakce</vt:lpstr>
      <vt:lpstr>Etnicita na sumatře a malajském poloostrově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Malajizovaní, ale ne malajci</vt:lpstr>
      <vt:lpstr>PowerPoint Presentation</vt:lpstr>
      <vt:lpstr>Malajské vlivy u peranakan cina</vt:lpstr>
      <vt:lpstr>PowerPoint Presentation</vt:lpstr>
      <vt:lpstr>PowerPoint Presentation</vt:lpstr>
      <vt:lpstr>PowerPoint Presentation</vt:lpstr>
      <vt:lpstr>Všeobecný vývoj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Zásadní demografická změna</vt:lpstr>
      <vt:lpstr>PowerPoint Presentation</vt:lpstr>
      <vt:lpstr>Zesílení kulturních bariér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Etnicita v malajském světě</dc:title>
  <dc:creator>futru@centrum.cz</dc:creator>
  <cp:lastModifiedBy>Petrů, Tomáš</cp:lastModifiedBy>
  <cp:revision>25</cp:revision>
  <dcterms:created xsi:type="dcterms:W3CDTF">2018-04-08T18:35:05Z</dcterms:created>
  <dcterms:modified xsi:type="dcterms:W3CDTF">2018-04-10T08:55:00Z</dcterms:modified>
</cp:coreProperties>
</file>