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25.10.2017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 smtClean="0"/>
              <a:t>Výběrový kurz B – právo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SPRÁVNÍ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1872208"/>
          </a:xfrm>
        </p:spPr>
        <p:txBody>
          <a:bodyPr>
            <a:noAutofit/>
          </a:bodyPr>
          <a:lstStyle/>
          <a:p>
            <a:r>
              <a:rPr lang="cs-CZ" b="1" dirty="0" smtClean="0"/>
              <a:t>Třetí přednáška – administrativně právní vztahy, základy organizace veřejné správy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Správní právo – </a:t>
            </a:r>
            <a:r>
              <a:rPr lang="cs-CZ" sz="3600" b="1" dirty="0" smtClean="0"/>
              <a:t>administrativně právní vztahy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3600" b="1" dirty="0" smtClean="0"/>
              <a:t>Hlavní rysy:</a:t>
            </a:r>
          </a:p>
          <a:p>
            <a:endParaRPr lang="cs-CZ" sz="2400" dirty="0" smtClean="0"/>
          </a:p>
          <a:p>
            <a:r>
              <a:rPr lang="cs-CZ" sz="2900" b="1" dirty="0" smtClean="0"/>
              <a:t>Subjekty vykonávající správu jsou ve vnějších vztazích vybaveny oprávněními, která jsou cizí soukromému právu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Jsou ale omezeny přísnějšími podmínkami činnosti a je upravena jejich odpovědnost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Vůle veřejné moci (při výkonu činnosti) má v určitých případech nadřazena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Nejvýznamnějšími právními skutečnostmi jsou obvykle rozhodnutí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Hmotně právní vztahy se obvykle se stejným okruhem účastníků realizují procesně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Úprava je převážně založena na kogentních normách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Existence neurčitých pojmů – kupř. obecný zájem, veřejný pořádek</a:t>
            </a:r>
          </a:p>
          <a:p>
            <a:pPr>
              <a:buNone/>
            </a:pPr>
            <a:endParaRPr lang="cs-CZ" sz="29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3200" dirty="0" smtClean="0"/>
              <a:t>Správní právo – </a:t>
            </a:r>
            <a:r>
              <a:rPr lang="cs-CZ" sz="3200" b="1" dirty="0" smtClean="0"/>
              <a:t>základy organizace veř. správy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100" b="1" dirty="0" smtClean="0"/>
              <a:t>Subjekty v.s. – stát a ty PO o nichž to ústava či zákon stanoví:</a:t>
            </a:r>
          </a:p>
          <a:p>
            <a:pPr>
              <a:buNone/>
            </a:pPr>
            <a:r>
              <a:rPr lang="cs-CZ" sz="2100" b="1" dirty="0" smtClean="0"/>
              <a:t>Stát – </a:t>
            </a:r>
            <a:r>
              <a:rPr lang="cs-CZ" sz="2100" dirty="0" smtClean="0"/>
              <a:t>PO veřejného práva (hl. znakem je suverenita)</a:t>
            </a:r>
          </a:p>
          <a:p>
            <a:pPr>
              <a:buNone/>
            </a:pPr>
            <a:r>
              <a:rPr lang="cs-CZ" sz="2100" b="1" dirty="0" smtClean="0"/>
              <a:t>Veřejnoprávní korporace – </a:t>
            </a:r>
            <a:r>
              <a:rPr lang="cs-CZ" sz="2100" dirty="0" smtClean="0"/>
              <a:t>členský princip, právní subjektivita, založení veřejnoprávním aktem, mocenská pravomoc s vrchnostenským postavením, relativní nezávislost na státu, druhy: územní, osobní, věcné</a:t>
            </a:r>
          </a:p>
          <a:p>
            <a:pPr>
              <a:buNone/>
            </a:pPr>
            <a:r>
              <a:rPr lang="cs-CZ" sz="2100" b="1" dirty="0" smtClean="0"/>
              <a:t>Veřejný ústav a veřejný podnik – </a:t>
            </a:r>
            <a:r>
              <a:rPr lang="cs-CZ" sz="2100" dirty="0" smtClean="0"/>
              <a:t>soubory prostředků (osobních, věcných), </a:t>
            </a:r>
            <a:r>
              <a:rPr lang="cs-CZ" sz="2100" dirty="0" err="1" smtClean="0"/>
              <a:t>neexistentence</a:t>
            </a:r>
            <a:r>
              <a:rPr lang="cs-CZ" sz="2100" dirty="0" smtClean="0"/>
              <a:t> členského principu a samosprávy</a:t>
            </a:r>
          </a:p>
          <a:p>
            <a:pPr>
              <a:buNone/>
            </a:pPr>
            <a:r>
              <a:rPr lang="cs-CZ" sz="2100" b="1" dirty="0" smtClean="0"/>
              <a:t>Veřejné nadace a fondy – </a:t>
            </a:r>
            <a:r>
              <a:rPr lang="cs-CZ" sz="2100" dirty="0" smtClean="0"/>
              <a:t>Stání fond životního prostředí, Státního fondu České republiky pro podporu a rozvoj české kinematografie, Státní fond rozvoje bydlení, Státní fond dopravní infrastruktury</a:t>
            </a:r>
          </a:p>
          <a:p>
            <a:pPr>
              <a:buNone/>
            </a:pPr>
            <a:r>
              <a:rPr lang="cs-CZ" sz="2100" b="1" dirty="0" smtClean="0"/>
              <a:t>Obecně prospěšné společnosti</a:t>
            </a:r>
          </a:p>
          <a:p>
            <a:pPr>
              <a:buNone/>
            </a:pPr>
            <a:r>
              <a:rPr lang="cs-CZ" sz="2100" b="1" dirty="0" smtClean="0"/>
              <a:t>Vykonavatelé v.s.– ti kdo jednají jménem subjektu (typicky </a:t>
            </a:r>
            <a:r>
              <a:rPr lang="cs-CZ" sz="2100" b="1" u="sng" dirty="0" smtClean="0"/>
              <a:t>správní orgány</a:t>
            </a:r>
            <a:r>
              <a:rPr lang="cs-CZ" sz="2100" b="1" dirty="0" smtClean="0"/>
              <a:t>, </a:t>
            </a:r>
            <a:r>
              <a:rPr lang="cs-CZ" sz="2100" b="1" u="sng" dirty="0" smtClean="0"/>
              <a:t>správní úřady</a:t>
            </a:r>
            <a:r>
              <a:rPr lang="cs-CZ" sz="2100" b="1" dirty="0" smtClean="0"/>
              <a:t>)</a:t>
            </a:r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– </a:t>
            </a:r>
            <a:r>
              <a:rPr lang="cs-CZ" sz="4000" b="1" dirty="0" smtClean="0"/>
              <a:t>působnost a pravomoc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Působnost – </a:t>
            </a:r>
            <a:r>
              <a:rPr lang="cs-CZ" sz="2800" dirty="0" smtClean="0"/>
              <a:t>okruh vymezených úkolů</a:t>
            </a:r>
          </a:p>
          <a:p>
            <a:pPr marL="514350" indent="-514350">
              <a:buAutoNum type="alphaLcParenR"/>
            </a:pPr>
            <a:endParaRPr lang="cs-CZ" sz="2400" b="1" dirty="0" smtClean="0"/>
          </a:p>
          <a:p>
            <a:pPr marL="514350" indent="-514350">
              <a:buAutoNum type="alphaLcParenR"/>
            </a:pPr>
            <a:r>
              <a:rPr lang="cs-CZ" sz="2400" b="1" dirty="0" smtClean="0"/>
              <a:t>Věcná</a:t>
            </a:r>
            <a:r>
              <a:rPr lang="cs-CZ" sz="2400" dirty="0" smtClean="0"/>
              <a:t> – všeobecná x dílčí (resorty)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b="1" dirty="0" smtClean="0"/>
              <a:t>Územní</a:t>
            </a:r>
            <a:r>
              <a:rPr lang="cs-CZ" sz="2400" dirty="0" smtClean="0"/>
              <a:t> – celostátní x regionální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Pravomoc (kompetence) - </a:t>
            </a:r>
            <a:r>
              <a:rPr lang="cs-CZ" sz="2800" dirty="0" smtClean="0"/>
              <a:t>svěřené právní prostředky </a:t>
            </a:r>
            <a:r>
              <a:rPr lang="cs-CZ" sz="2400" dirty="0" smtClean="0"/>
              <a:t>tj.: vydávání abstraktních správních aktů (nařízení), vydávání správních aktů (konkrétních), uzavírání veřejnoprávních smluv, výkon rozhodnutí, správní dozor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Správní právo – </a:t>
            </a:r>
            <a:r>
              <a:rPr lang="cs-CZ" sz="3600" b="1" dirty="0" smtClean="0"/>
              <a:t>vykonavatelé v.s</a:t>
            </a:r>
            <a:r>
              <a:rPr lang="cs-CZ" sz="3600" dirty="0" smtClean="0"/>
              <a:t>.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48574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400" b="1" u="sng" dirty="0" smtClean="0"/>
              <a:t>Vykonavatelé přímí: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b="1" dirty="0" smtClean="0"/>
              <a:t>Vláda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b="1" dirty="0" smtClean="0"/>
              <a:t>Ministerstva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b="1" dirty="0" smtClean="0"/>
              <a:t>Jiné správní úřady:</a:t>
            </a:r>
          </a:p>
          <a:p>
            <a:pPr marL="457200" indent="-457200"/>
            <a:r>
              <a:rPr lang="cs-CZ" sz="2400" b="1" dirty="0" smtClean="0"/>
              <a:t>S celostátní působností řízené vládou</a:t>
            </a:r>
          </a:p>
          <a:p>
            <a:pPr marL="457200" indent="-457200"/>
            <a:r>
              <a:rPr lang="cs-CZ" sz="2400" b="1" dirty="0" smtClean="0"/>
              <a:t>S celostátní působností řízené ministerstvem</a:t>
            </a:r>
          </a:p>
          <a:p>
            <a:pPr marL="457200" indent="-457200"/>
            <a:r>
              <a:rPr lang="cs-CZ" sz="2400" b="1" dirty="0" smtClean="0"/>
              <a:t>S omezenou územní působností</a:t>
            </a:r>
          </a:p>
          <a:p>
            <a:pPr marL="457200" indent="-457200">
              <a:buNone/>
            </a:pPr>
            <a:r>
              <a:rPr lang="cs-CZ" sz="2400" b="1" dirty="0" smtClean="0"/>
              <a:t>d) Veřejné ozbrojené sbory nebo jiné sbory</a:t>
            </a:r>
          </a:p>
          <a:p>
            <a:pPr marL="457200" indent="-457200">
              <a:buNone/>
            </a:pPr>
            <a:r>
              <a:rPr lang="cs-CZ" sz="2400" b="1" dirty="0" smtClean="0"/>
              <a:t>e) Státní úřady tzv. nezávislé tj. vykonávající správu mimo </a:t>
            </a:r>
            <a:r>
              <a:rPr lang="cs-CZ" sz="2400" b="1" dirty="0" err="1" smtClean="0"/>
              <a:t>org</a:t>
            </a:r>
            <a:r>
              <a:rPr lang="cs-CZ" sz="2400" b="1" dirty="0" smtClean="0"/>
              <a:t>. soustavu v.s.</a:t>
            </a:r>
          </a:p>
          <a:p>
            <a:pPr marL="457200" indent="-457200">
              <a:buNone/>
            </a:pPr>
            <a:r>
              <a:rPr lang="cs-CZ" sz="2400" b="1" u="sng" dirty="0" smtClean="0"/>
              <a:t>Vykonavatelé nepřímí (výkon v.s. je delegován, přenesen (čl. 105 ústavy), či propůjčen):</a:t>
            </a:r>
          </a:p>
          <a:p>
            <a:pPr marL="457200" indent="-457200">
              <a:buAutoNum type="alphaLcParenR"/>
            </a:pPr>
            <a:r>
              <a:rPr lang="cs-CZ" sz="2400" b="1" dirty="0" smtClean="0"/>
              <a:t>Územní samospráva – obce a kraje</a:t>
            </a:r>
          </a:p>
          <a:p>
            <a:pPr marL="457200" indent="-457200">
              <a:buAutoNum type="alphaLcParenR"/>
            </a:pPr>
            <a:r>
              <a:rPr lang="cs-CZ" sz="2400" b="1" dirty="0" smtClean="0"/>
              <a:t>Autorizované nebo koncesované osoby  - STK, lékaři, autorizovaní architekti, technici, lesní stráž</a:t>
            </a:r>
          </a:p>
          <a:p>
            <a:pPr marL="457200" indent="-457200">
              <a:buNone/>
            </a:pPr>
            <a:endParaRPr lang="cs-CZ" sz="2400" b="1" u="sng" dirty="0" smtClean="0"/>
          </a:p>
          <a:p>
            <a:pPr marL="457200" indent="-457200">
              <a:buNone/>
            </a:pPr>
            <a:endParaRPr lang="cs-CZ" sz="2400" b="1" u="sng" dirty="0" smtClean="0"/>
          </a:p>
          <a:p>
            <a:pPr marL="457200" indent="-457200">
              <a:buNone/>
            </a:pPr>
            <a:endParaRPr lang="cs-CZ" sz="2400" b="1" dirty="0" smtClean="0"/>
          </a:p>
          <a:p>
            <a:pPr marL="457200" indent="-457200"/>
            <a:endParaRPr lang="cs-CZ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/>
              <a:t>Správní právo – prameny – </a:t>
            </a:r>
            <a:r>
              <a:rPr lang="cs-CZ" sz="3600" b="1" dirty="0" smtClean="0"/>
              <a:t>vláda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800" dirty="0" smtClean="0"/>
              <a:t>Vrcholný orgán výkonné moci (čl.67 ústavy)</a:t>
            </a:r>
          </a:p>
          <a:p>
            <a:r>
              <a:rPr lang="cs-CZ" sz="2800" dirty="0" smtClean="0"/>
              <a:t>Kolegiální orgán - skládá se z předsedy vlády, místopředsedů vlády a ministrů</a:t>
            </a:r>
          </a:p>
          <a:p>
            <a:r>
              <a:rPr lang="cs-CZ" sz="2800" dirty="0" smtClean="0"/>
              <a:t>Rozhoduje formou usnesení (vždy), rozhodnutí přijímá nadpoloviční většinou všech členů</a:t>
            </a:r>
          </a:p>
          <a:p>
            <a:r>
              <a:rPr lang="cs-CZ" sz="2800" dirty="0" smtClean="0"/>
              <a:t>Nemá z ústavy věcnou ani územní působnost, limituje ji pouze zákon</a:t>
            </a:r>
          </a:p>
          <a:p>
            <a:r>
              <a:rPr lang="cs-CZ" sz="2800" dirty="0" smtClean="0"/>
              <a:t> řídící činnost vůči podřízeným vykonatelům vůči nepodřízeným může vydávat nařízení</a:t>
            </a:r>
          </a:p>
          <a:p>
            <a:r>
              <a:rPr lang="cs-CZ" sz="2800" dirty="0" smtClean="0"/>
              <a:t>Právo zákonodárné iniciativy (čl. 41 Ústavy)</a:t>
            </a:r>
          </a:p>
          <a:p>
            <a:r>
              <a:rPr lang="cs-CZ" sz="2800" dirty="0" smtClean="0"/>
              <a:t>Generální nařizovací pravomoc vlády (čl. 78 Ústavy):</a:t>
            </a:r>
          </a:p>
          <a:p>
            <a:pPr>
              <a:buNone/>
            </a:pPr>
            <a:r>
              <a:rPr lang="cs-CZ" sz="2800" dirty="0" smtClean="0"/>
              <a:t>„K provedení zákona a v jeho mezích je vláda oprávněna vydávat nařízení. Nařízení podepisuje předseda vlády a příslušný člen vlády.“</a:t>
            </a:r>
          </a:p>
          <a:p>
            <a:r>
              <a:rPr lang="cs-CZ" sz="2800" dirty="0" smtClean="0"/>
              <a:t>Administrativu provádí Úřad vlády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Správní právo – ministerstva a jiné ústřední správní úřady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Ministerstvo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Ústřední správní úřad s dílčí věcnou pravomocí</a:t>
            </a:r>
          </a:p>
          <a:p>
            <a:r>
              <a:rPr lang="cs-CZ" dirty="0" smtClean="0"/>
              <a:t>Monokratický úřad, lze delegovat pravomoc, ale ne odpovědnost</a:t>
            </a:r>
          </a:p>
          <a:p>
            <a:r>
              <a:rPr lang="cs-CZ" dirty="0" smtClean="0"/>
              <a:t>Čl. 79 Ústavy:</a:t>
            </a:r>
          </a:p>
          <a:p>
            <a:pPr marL="514350" indent="-514350">
              <a:buAutoNum type="arabicParenBoth"/>
            </a:pPr>
            <a:r>
              <a:rPr lang="cs-CZ" dirty="0" smtClean="0"/>
              <a:t>„Ministerstva a jiné správní úřady lze zřídit a jejich působnost stanovit pouze zákonem.“</a:t>
            </a:r>
          </a:p>
          <a:p>
            <a:pPr marL="514350" indent="-514350"/>
            <a:r>
              <a:rPr lang="cs-CZ" dirty="0" smtClean="0"/>
              <a:t>Působnost dle zákona ČNR č. 2/1969 Sb. o zřízení ministerstev a jiných ústředních orgánů st. správy (kreační/kompetenční zákon)</a:t>
            </a:r>
          </a:p>
          <a:p>
            <a:r>
              <a:rPr lang="cs-CZ" dirty="0" smtClean="0"/>
              <a:t>Nařizovací činnost – Čl. 79 Ústavy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(3) „Ministerstva, jiné správní úřady a orgány územní samosprávy mohou na základě a v mezích zákona vydávat právní předpisy, jsou-li k tomu zákonem zmocněny.“ – speciální, nikoli generální zmocnění (vyhlášky) – Sbírka zákonů jinak Věstník vlády ČR, nebo věstník ministerstva (Sdělení, instrukce)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Ústřední správní úřady:</a:t>
            </a:r>
          </a:p>
          <a:p>
            <a:r>
              <a:rPr lang="cs-CZ" dirty="0" smtClean="0"/>
              <a:t>V čele nestojí ministr, ale vedoucí jmenovaný vládou nebo prezidentem</a:t>
            </a:r>
          </a:p>
          <a:p>
            <a:r>
              <a:rPr lang="cs-CZ" dirty="0" smtClean="0"/>
              <a:t>užší odborně zaměřený obor působnosti</a:t>
            </a:r>
          </a:p>
          <a:p>
            <a:r>
              <a:rPr lang="cs-CZ" dirty="0" smtClean="0"/>
              <a:t>Podřízené vládě nebo ministerstvu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Správní právo –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Správní úřady s věcnou všeobecnou působností, ale s územní místní působností </a:t>
            </a:r>
            <a:r>
              <a:rPr lang="cs-CZ" sz="2400" dirty="0" smtClean="0"/>
              <a:t>– dříve okresní úřady</a:t>
            </a:r>
          </a:p>
          <a:p>
            <a:pPr>
              <a:buFont typeface="Wingdings" pitchFamily="2" charset="2"/>
              <a:buChar char="Ø"/>
            </a:pPr>
            <a:endParaRPr lang="cs-CZ" sz="2400" b="1" dirty="0" smtClean="0"/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Územní odborné správní úřady – </a:t>
            </a:r>
            <a:r>
              <a:rPr lang="cs-CZ" sz="2400" dirty="0" smtClean="0"/>
              <a:t>finanční úřady, báňské úřady, puncovní úřad</a:t>
            </a:r>
          </a:p>
          <a:p>
            <a:pPr>
              <a:buFont typeface="Wingdings" pitchFamily="2" charset="2"/>
              <a:buChar char="Ø"/>
            </a:pPr>
            <a:endParaRPr lang="cs-CZ" sz="2400" b="1" dirty="0" smtClean="0"/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Veřejné sbory </a:t>
            </a:r>
            <a:r>
              <a:rPr lang="cs-CZ" sz="2400" dirty="0" smtClean="0"/>
              <a:t>(ozbrojené i neozbrojené – PČR, HZS nikoli Armáda ČR</a:t>
            </a:r>
          </a:p>
          <a:p>
            <a:pPr>
              <a:buFont typeface="Wingdings" pitchFamily="2" charset="2"/>
              <a:buChar char="Ø"/>
            </a:pPr>
            <a:endParaRPr lang="cs-CZ" sz="2400" b="1" dirty="0" smtClean="0"/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Prezident republiky</a:t>
            </a:r>
            <a:r>
              <a:rPr lang="cs-CZ" sz="2400" dirty="0" smtClean="0"/>
              <a:t>: princip kontrasignace (čl. 62 a 63 Ústavy)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Tzv. „nezávislé“ správní úřady </a:t>
            </a:r>
            <a:r>
              <a:rPr lang="cs-CZ" sz="2400" dirty="0" smtClean="0"/>
              <a:t>– stojí mimo organizační soustavu v.s. např. Rada ČR pro rozhlasové a televizní vysílání, ÚOOÚ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732</Words>
  <Application>Microsoft Office PowerPoint</Application>
  <PresentationFormat>Předvádění na obrazovce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Výběrový kurz B – právo SPRÁVNÍ PRÁVO</vt:lpstr>
      <vt:lpstr>Správní právo – administrativně právní vztahy</vt:lpstr>
      <vt:lpstr>Správní právo – základy organizace veř. správy</vt:lpstr>
      <vt:lpstr>Správní právo – působnost a pravomoc</vt:lpstr>
      <vt:lpstr>Správní právo – vykonavatelé v.s.</vt:lpstr>
      <vt:lpstr>Správní právo – prameny – vláda </vt:lpstr>
      <vt:lpstr>Správní právo – ministerstva a jiné ústřední správní úřady</vt:lpstr>
      <vt:lpstr>Správní právo –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 Šmejkal</cp:lastModifiedBy>
  <cp:revision>100</cp:revision>
  <dcterms:created xsi:type="dcterms:W3CDTF">2015-10-04T18:04:49Z</dcterms:created>
  <dcterms:modified xsi:type="dcterms:W3CDTF">2017-10-25T18:06:13Z</dcterms:modified>
</cp:coreProperties>
</file>