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64" r:id="rId4"/>
    <p:sldId id="259" r:id="rId5"/>
    <p:sldId id="265" r:id="rId6"/>
    <p:sldId id="266" r:id="rId7"/>
    <p:sldId id="260" r:id="rId8"/>
    <p:sldId id="267" r:id="rId9"/>
    <p:sldId id="261" r:id="rId10"/>
    <p:sldId id="268" r:id="rId11"/>
    <p:sldId id="269" r:id="rId12"/>
    <p:sldId id="257" r:id="rId13"/>
    <p:sldId id="262" r:id="rId14"/>
    <p:sldId id="263" r:id="rId15"/>
    <p:sldId id="271" r:id="rId16"/>
    <p:sldId id="270"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CAEDEB21-149D-4A15-B369-5C9AD7857D1E}" type="datetimeFigureOut">
              <a:rPr lang="cs-CZ" smtClean="0"/>
              <a:t>26.03.2020</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96990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AEDEB21-149D-4A15-B369-5C9AD7857D1E}" type="datetimeFigureOut">
              <a:rPr lang="cs-CZ" smtClean="0"/>
              <a:t>26.03.2020</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396690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AEDEB21-149D-4A15-B369-5C9AD7857D1E}" type="datetimeFigureOut">
              <a:rPr lang="cs-CZ" smtClean="0"/>
              <a:t>26.03.2020</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0487F4C-E35C-4692-9677-B720417F60BD}"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733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CAEDEB21-149D-4A15-B369-5C9AD7857D1E}" type="datetimeFigureOut">
              <a:rPr lang="cs-CZ" smtClean="0"/>
              <a:t>26.03.2020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3683099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CAEDEB21-149D-4A15-B369-5C9AD7857D1E}" type="datetimeFigureOut">
              <a:rPr lang="cs-CZ" smtClean="0"/>
              <a:t>26.03.2020</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0487F4C-E35C-4692-9677-B720417F60BD}"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4329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CAEDEB21-149D-4A15-B369-5C9AD7857D1E}" type="datetimeFigureOut">
              <a:rPr lang="cs-CZ" smtClean="0"/>
              <a:t>26.03.2020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3533014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AEDEB21-149D-4A15-B369-5C9AD7857D1E}" type="datetimeFigureOut">
              <a:rPr lang="cs-CZ" smtClean="0"/>
              <a:t>26.03.2020</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543818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AEDEB21-149D-4A15-B369-5C9AD7857D1E}" type="datetimeFigureOut">
              <a:rPr lang="cs-CZ" smtClean="0"/>
              <a:t>26.03.2020</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253528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AEDEB21-149D-4A15-B369-5C9AD7857D1E}" type="datetimeFigureOut">
              <a:rPr lang="cs-CZ" smtClean="0"/>
              <a:t>26.03.2020</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374867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AEDEB21-149D-4A15-B369-5C9AD7857D1E}" type="datetimeFigureOut">
              <a:rPr lang="cs-CZ" smtClean="0"/>
              <a:t>26.03.2020</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22198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AEDEB21-149D-4A15-B369-5C9AD7857D1E}" type="datetimeFigureOut">
              <a:rPr lang="cs-CZ" smtClean="0"/>
              <a:t>26.03.2020</a:t>
            </a:fld>
            <a:endParaRPr lang="cs-CZ"/>
          </a:p>
        </p:txBody>
      </p:sp>
      <p:sp>
        <p:nvSpPr>
          <p:cNvPr id="6" name="Footer Placeholder 5"/>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160835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AEDEB21-149D-4A15-B369-5C9AD7857D1E}" type="datetimeFigureOut">
              <a:rPr lang="cs-CZ" smtClean="0"/>
              <a:t>26.03.2020</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113277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AEDEB21-149D-4A15-B369-5C9AD7857D1E}" type="datetimeFigureOut">
              <a:rPr lang="cs-CZ" smtClean="0"/>
              <a:t>26.03.2020</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30218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DEB21-149D-4A15-B369-5C9AD7857D1E}" type="datetimeFigureOut">
              <a:rPr lang="cs-CZ" smtClean="0"/>
              <a:t>26.03.2020</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393743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AEDEB21-149D-4A15-B369-5C9AD7857D1E}" type="datetimeFigureOut">
              <a:rPr lang="cs-CZ" smtClean="0"/>
              <a:t>26.03.2020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167878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AEDEB21-149D-4A15-B369-5C9AD7857D1E}" type="datetimeFigureOut">
              <a:rPr lang="cs-CZ" smtClean="0"/>
              <a:t>26.03.2020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0487F4C-E35C-4692-9677-B720417F60BD}" type="slidenum">
              <a:rPr lang="cs-CZ" smtClean="0"/>
              <a:t>‹#›</a:t>
            </a:fld>
            <a:endParaRPr lang="cs-CZ"/>
          </a:p>
        </p:txBody>
      </p:sp>
    </p:spTree>
    <p:extLst>
      <p:ext uri="{BB962C8B-B14F-4D97-AF65-F5344CB8AC3E}">
        <p14:creationId xmlns:p14="http://schemas.microsoft.com/office/powerpoint/2010/main" val="234676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AEDEB21-149D-4A15-B369-5C9AD7857D1E}" type="datetimeFigureOut">
              <a:rPr lang="cs-CZ" smtClean="0"/>
              <a:t>26.03.2020</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0487F4C-E35C-4692-9677-B720417F60BD}" type="slidenum">
              <a:rPr lang="cs-CZ" smtClean="0"/>
              <a:t>‹#›</a:t>
            </a:fld>
            <a:endParaRPr lang="cs-CZ"/>
          </a:p>
        </p:txBody>
      </p:sp>
    </p:spTree>
    <p:extLst>
      <p:ext uri="{BB962C8B-B14F-4D97-AF65-F5344CB8AC3E}">
        <p14:creationId xmlns:p14="http://schemas.microsoft.com/office/powerpoint/2010/main" val="24842844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FB7D2B-C9BD-43D1-B1C6-0203B5158A5B}"/>
              </a:ext>
            </a:extLst>
          </p:cNvPr>
          <p:cNvSpPr>
            <a:spLocks noGrp="1"/>
          </p:cNvSpPr>
          <p:nvPr>
            <p:ph type="ctrTitle"/>
          </p:nvPr>
        </p:nvSpPr>
        <p:spPr/>
        <p:txBody>
          <a:bodyPr/>
          <a:lstStyle/>
          <a:p>
            <a:r>
              <a:rPr lang="cs-CZ" dirty="0"/>
              <a:t>Akutní bolesti v epigastriu</a:t>
            </a:r>
            <a:br>
              <a:rPr lang="cs-CZ" dirty="0"/>
            </a:br>
            <a:r>
              <a:rPr lang="cs-CZ" dirty="0"/>
              <a:t>Kazuistika</a:t>
            </a:r>
          </a:p>
        </p:txBody>
      </p:sp>
      <p:sp>
        <p:nvSpPr>
          <p:cNvPr id="3" name="Podnadpis 2">
            <a:extLst>
              <a:ext uri="{FF2B5EF4-FFF2-40B4-BE49-F238E27FC236}">
                <a16:creationId xmlns:a16="http://schemas.microsoft.com/office/drawing/2014/main" id="{A536000D-E8A5-4780-BF0D-310B52477132}"/>
              </a:ext>
            </a:extLst>
          </p:cNvPr>
          <p:cNvSpPr>
            <a:spLocks noGrp="1"/>
          </p:cNvSpPr>
          <p:nvPr>
            <p:ph type="subTitle" idx="1"/>
          </p:nvPr>
        </p:nvSpPr>
        <p:spPr/>
        <p:txBody>
          <a:bodyPr/>
          <a:lstStyle/>
          <a:p>
            <a:r>
              <a:rPr lang="cs-CZ" dirty="0"/>
              <a:t>Sabina Strohalmová</a:t>
            </a:r>
          </a:p>
          <a:p>
            <a:endParaRPr lang="cs-CZ" dirty="0"/>
          </a:p>
        </p:txBody>
      </p:sp>
    </p:spTree>
    <p:extLst>
      <p:ext uri="{BB962C8B-B14F-4D97-AF65-F5344CB8AC3E}">
        <p14:creationId xmlns:p14="http://schemas.microsoft.com/office/powerpoint/2010/main" val="3737119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0F711E-2384-441A-A444-F03085FB8E8D}"/>
              </a:ext>
            </a:extLst>
          </p:cNvPr>
          <p:cNvSpPr>
            <a:spLocks noGrp="1"/>
          </p:cNvSpPr>
          <p:nvPr>
            <p:ph type="title"/>
          </p:nvPr>
        </p:nvSpPr>
        <p:spPr/>
        <p:txBody>
          <a:bodyPr/>
          <a:lstStyle/>
          <a:p>
            <a:r>
              <a:rPr lang="cs-CZ" dirty="0"/>
              <a:t>RTG </a:t>
            </a:r>
            <a:r>
              <a:rPr lang="cs-CZ" dirty="0" err="1"/>
              <a:t>nativ</a:t>
            </a:r>
            <a:r>
              <a:rPr lang="cs-CZ" dirty="0"/>
              <a:t> břicha</a:t>
            </a:r>
          </a:p>
        </p:txBody>
      </p:sp>
      <p:pic>
        <p:nvPicPr>
          <p:cNvPr id="4" name="Zástupný obsah 3">
            <a:extLst>
              <a:ext uri="{FF2B5EF4-FFF2-40B4-BE49-F238E27FC236}">
                <a16:creationId xmlns:a16="http://schemas.microsoft.com/office/drawing/2014/main" id="{0F6E71D6-77AF-4124-B324-DA74F52B63DB}"/>
              </a:ext>
            </a:extLst>
          </p:cNvPr>
          <p:cNvPicPr>
            <a:picLocks noGrp="1" noChangeAspect="1"/>
          </p:cNvPicPr>
          <p:nvPr>
            <p:ph idx="1"/>
          </p:nvPr>
        </p:nvPicPr>
        <p:blipFill>
          <a:blip r:embed="rId2"/>
          <a:stretch>
            <a:fillRect/>
          </a:stretch>
        </p:blipFill>
        <p:spPr>
          <a:xfrm>
            <a:off x="3241546" y="2133600"/>
            <a:ext cx="7610733" cy="3778250"/>
          </a:xfrm>
          <a:prstGeom prst="rect">
            <a:avLst/>
          </a:prstGeom>
        </p:spPr>
      </p:pic>
    </p:spTree>
    <p:extLst>
      <p:ext uri="{BB962C8B-B14F-4D97-AF65-F5344CB8AC3E}">
        <p14:creationId xmlns:p14="http://schemas.microsoft.com/office/powerpoint/2010/main" val="47931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8EE478-F8D2-4B28-BC55-1A41E2BE645D}"/>
              </a:ext>
            </a:extLst>
          </p:cNvPr>
          <p:cNvSpPr>
            <a:spLocks noGrp="1"/>
          </p:cNvSpPr>
          <p:nvPr>
            <p:ph type="title"/>
          </p:nvPr>
        </p:nvSpPr>
        <p:spPr/>
        <p:txBody>
          <a:bodyPr/>
          <a:lstStyle/>
          <a:p>
            <a:r>
              <a:rPr lang="cs-CZ" dirty="0"/>
              <a:t>Diferenciální diagnóza?</a:t>
            </a:r>
          </a:p>
        </p:txBody>
      </p:sp>
      <p:sp>
        <p:nvSpPr>
          <p:cNvPr id="3" name="Zástupný obsah 2">
            <a:extLst>
              <a:ext uri="{FF2B5EF4-FFF2-40B4-BE49-F238E27FC236}">
                <a16:creationId xmlns:a16="http://schemas.microsoft.com/office/drawing/2014/main" id="{BD00D621-BEC8-4C15-AE58-5CDB61F9309F}"/>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630886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3D7E9E-B0BD-44DE-99FA-A30BCB5FED3E}"/>
              </a:ext>
            </a:extLst>
          </p:cNvPr>
          <p:cNvSpPr>
            <a:spLocks noGrp="1"/>
          </p:cNvSpPr>
          <p:nvPr>
            <p:ph type="title"/>
          </p:nvPr>
        </p:nvSpPr>
        <p:spPr/>
        <p:txBody>
          <a:bodyPr/>
          <a:lstStyle/>
          <a:p>
            <a:r>
              <a:rPr lang="cs-CZ" dirty="0"/>
              <a:t>Diferenciální diagnostika</a:t>
            </a:r>
          </a:p>
        </p:txBody>
      </p:sp>
      <p:sp>
        <p:nvSpPr>
          <p:cNvPr id="3" name="Zástupný obsah 2">
            <a:extLst>
              <a:ext uri="{FF2B5EF4-FFF2-40B4-BE49-F238E27FC236}">
                <a16:creationId xmlns:a16="http://schemas.microsoft.com/office/drawing/2014/main" id="{AD4107A4-B82C-4B95-935C-DD5820AB7B0F}"/>
              </a:ext>
            </a:extLst>
          </p:cNvPr>
          <p:cNvSpPr>
            <a:spLocks noGrp="1"/>
          </p:cNvSpPr>
          <p:nvPr>
            <p:ph idx="1"/>
          </p:nvPr>
        </p:nvSpPr>
        <p:spPr/>
        <p:txBody>
          <a:bodyPr>
            <a:normAutofit fontScale="77500" lnSpcReduction="20000"/>
          </a:bodyPr>
          <a:lstStyle/>
          <a:p>
            <a:r>
              <a:rPr lang="cs-CZ" dirty="0"/>
              <a:t>Perforovaný vřed gastroduodenální: náhle vzniklá krutá bolest v nadbřišku, často pozitivní anamnéza vředové choroby či nadužívání NSA. Na nativním snímku břicha </a:t>
            </a:r>
            <a:r>
              <a:rPr lang="cs-CZ" dirty="0" err="1"/>
              <a:t>pneumoperitoneum</a:t>
            </a:r>
            <a:r>
              <a:rPr lang="cs-CZ" dirty="0"/>
              <a:t>.</a:t>
            </a:r>
          </a:p>
          <a:p>
            <a:r>
              <a:rPr lang="cs-CZ" dirty="0"/>
              <a:t>Akutní cholecystitida: zánět žlučníku se projeví bolestí v epigastriu a pravém podžebří často s propagací do zad. Anamnesticky pomůže údaj o opakovaných žlučníkových kolikách či </a:t>
            </a:r>
            <a:r>
              <a:rPr lang="cs-CZ" dirty="0" err="1"/>
              <a:t>cholecystolithiáze</a:t>
            </a:r>
            <a:r>
              <a:rPr lang="cs-CZ" dirty="0"/>
              <a:t>. </a:t>
            </a:r>
            <a:r>
              <a:rPr lang="cs-CZ" dirty="0" err="1"/>
              <a:t>Lab</a:t>
            </a:r>
            <a:r>
              <a:rPr lang="cs-CZ" dirty="0"/>
              <a:t>. elevace zánětlivých parametrů, USG nález zánětlivých změn žlučníku.</a:t>
            </a:r>
          </a:p>
          <a:p>
            <a:r>
              <a:rPr lang="cs-CZ" dirty="0"/>
              <a:t>Akutní </a:t>
            </a:r>
            <a:r>
              <a:rPr lang="cs-CZ" dirty="0" err="1"/>
              <a:t>appendicitida</a:t>
            </a:r>
            <a:r>
              <a:rPr lang="cs-CZ" dirty="0"/>
              <a:t>: zánět slepého střeva typicky začíná neurčitou bolestí v nadbřišku, teprve poté se stěhuje do pravé jámy kyčelní. USG nález.</a:t>
            </a:r>
          </a:p>
          <a:p>
            <a:r>
              <a:rPr lang="cs-CZ" dirty="0"/>
              <a:t>Akutní pankreatitida: zánět slinivky břišní se projeví krutou bolestí pruhovitě v nadbřišku s propagací do zad či L boku, zvracení, nemocný nemůže najít úlevovou polohu. Laboratorně elevace amyláz.</a:t>
            </a:r>
          </a:p>
          <a:p>
            <a:r>
              <a:rPr lang="cs-CZ" dirty="0"/>
              <a:t>Ileus: ileus se bolestí v epigastriu projeví vzácně, zvracení. Na nativním snímku břicha hladinky.</a:t>
            </a:r>
          </a:p>
          <a:p>
            <a:r>
              <a:rPr lang="cs-CZ" dirty="0"/>
              <a:t>Infarkt myokardu: bolestí v nadbřišku se projevuje infarkt zadní stěny, mnohdy bývají přítomny palpitace, alterace krevního tlaku a bolesti za sternem s propagací do L ramene a paže. Změny na EKG, laboratorně elevace </a:t>
            </a:r>
            <a:r>
              <a:rPr lang="cs-CZ" dirty="0" err="1"/>
              <a:t>kardiomarkerů</a:t>
            </a:r>
            <a:r>
              <a:rPr lang="cs-CZ" dirty="0"/>
              <a:t>.</a:t>
            </a:r>
          </a:p>
          <a:p>
            <a:r>
              <a:rPr lang="cs-CZ" dirty="0"/>
              <a:t>Pleuropneumonie: zejména bazální pneumonie, bývá přítomen poslechový nález na plicních, horečka, tachypnoe. Elevace zánětlivých parametrů, nález na RTG S+P.</a:t>
            </a:r>
          </a:p>
        </p:txBody>
      </p:sp>
    </p:spTree>
    <p:extLst>
      <p:ext uri="{BB962C8B-B14F-4D97-AF65-F5344CB8AC3E}">
        <p14:creationId xmlns:p14="http://schemas.microsoft.com/office/powerpoint/2010/main" val="137991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6D3342-3ACC-4A70-9412-F39E1530E200}"/>
              </a:ext>
            </a:extLst>
          </p:cNvPr>
          <p:cNvSpPr>
            <a:spLocks noGrp="1"/>
          </p:cNvSpPr>
          <p:nvPr>
            <p:ph type="title"/>
          </p:nvPr>
        </p:nvSpPr>
        <p:spPr/>
        <p:txBody>
          <a:bodyPr/>
          <a:lstStyle/>
          <a:p>
            <a:r>
              <a:rPr lang="cs-CZ" dirty="0"/>
              <a:t>Diagnóza</a:t>
            </a:r>
          </a:p>
        </p:txBody>
      </p:sp>
      <p:sp>
        <p:nvSpPr>
          <p:cNvPr id="3" name="Zástupný obsah 2">
            <a:extLst>
              <a:ext uri="{FF2B5EF4-FFF2-40B4-BE49-F238E27FC236}">
                <a16:creationId xmlns:a16="http://schemas.microsoft.com/office/drawing/2014/main" id="{75B93A7D-3DD7-456A-A560-3161D5F75BA0}"/>
              </a:ext>
            </a:extLst>
          </p:cNvPr>
          <p:cNvSpPr>
            <a:spLocks noGrp="1"/>
          </p:cNvSpPr>
          <p:nvPr>
            <p:ph idx="1"/>
          </p:nvPr>
        </p:nvSpPr>
        <p:spPr/>
        <p:txBody>
          <a:bodyPr/>
          <a:lstStyle/>
          <a:p>
            <a:r>
              <a:rPr lang="cs-CZ" dirty="0"/>
              <a:t>Perforovaný vřed gastroduodenální s difúzní peritonitidou</a:t>
            </a:r>
          </a:p>
        </p:txBody>
      </p:sp>
    </p:spTree>
    <p:extLst>
      <p:ext uri="{BB962C8B-B14F-4D97-AF65-F5344CB8AC3E}">
        <p14:creationId xmlns:p14="http://schemas.microsoft.com/office/powerpoint/2010/main" val="127538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CABE24-15DF-4E11-8EE7-B8715C693249}"/>
              </a:ext>
            </a:extLst>
          </p:cNvPr>
          <p:cNvSpPr>
            <a:spLocks noGrp="1"/>
          </p:cNvSpPr>
          <p:nvPr>
            <p:ph type="title"/>
          </p:nvPr>
        </p:nvSpPr>
        <p:spPr/>
        <p:txBody>
          <a:bodyPr/>
          <a:lstStyle/>
          <a:p>
            <a:r>
              <a:rPr lang="cs-CZ" dirty="0"/>
              <a:t>Terapeutický postup</a:t>
            </a:r>
          </a:p>
        </p:txBody>
      </p:sp>
      <p:sp>
        <p:nvSpPr>
          <p:cNvPr id="3" name="Zástupný obsah 2">
            <a:extLst>
              <a:ext uri="{FF2B5EF4-FFF2-40B4-BE49-F238E27FC236}">
                <a16:creationId xmlns:a16="http://schemas.microsoft.com/office/drawing/2014/main" id="{46CC720E-BAE4-49C0-9244-641C84696902}"/>
              </a:ext>
            </a:extLst>
          </p:cNvPr>
          <p:cNvSpPr>
            <a:spLocks noGrp="1"/>
          </p:cNvSpPr>
          <p:nvPr>
            <p:ph idx="1"/>
          </p:nvPr>
        </p:nvSpPr>
        <p:spPr/>
        <p:txBody>
          <a:bodyPr>
            <a:normAutofit lnSpcReduction="10000"/>
          </a:bodyPr>
          <a:lstStyle/>
          <a:p>
            <a:r>
              <a:rPr lang="cs-CZ" dirty="0"/>
              <a:t>Přijat k akutní hospitalizaci, indikován k operačnímu řešení – revizi dutiny břišní a sutuře vředu</a:t>
            </a:r>
          </a:p>
          <a:p>
            <a:r>
              <a:rPr lang="cs-CZ" dirty="0"/>
              <a:t>Po předoperační přípravě + interním a anesteziologickém vyšetření provedena v den příjmu sutura vředu + </a:t>
            </a:r>
            <a:r>
              <a:rPr lang="cs-CZ" dirty="0" err="1"/>
              <a:t>omentoplastika</a:t>
            </a:r>
            <a:r>
              <a:rPr lang="cs-CZ" dirty="0"/>
              <a:t>, laváž a drenáž dutiny břišní</a:t>
            </a:r>
          </a:p>
          <a:p>
            <a:r>
              <a:rPr lang="cs-CZ" dirty="0"/>
              <a:t>Okraje vředu </a:t>
            </a:r>
            <a:r>
              <a:rPr lang="cs-CZ" dirty="0" err="1"/>
              <a:t>excidovány</a:t>
            </a:r>
            <a:r>
              <a:rPr lang="cs-CZ" dirty="0"/>
              <a:t> a odeslány k histologickému vyšetření k vyloučení perforace v terénu tzv. </a:t>
            </a:r>
            <a:r>
              <a:rPr lang="cs-CZ" dirty="0" err="1"/>
              <a:t>ulcuskarcinomu</a:t>
            </a:r>
            <a:r>
              <a:rPr lang="cs-CZ" dirty="0"/>
              <a:t> žaludku (výsledek histologie později bez známek nádorového postižení).</a:t>
            </a:r>
          </a:p>
          <a:p>
            <a:r>
              <a:rPr lang="cs-CZ" dirty="0"/>
              <a:t>Zajištěn ATB (</a:t>
            </a:r>
            <a:r>
              <a:rPr lang="cs-CZ" dirty="0" err="1"/>
              <a:t>Amoksiklav</a:t>
            </a:r>
            <a:r>
              <a:rPr lang="cs-CZ" dirty="0"/>
              <a:t> + </a:t>
            </a:r>
            <a:r>
              <a:rPr lang="cs-CZ" dirty="0" err="1"/>
              <a:t>Gentamicin</a:t>
            </a:r>
            <a:r>
              <a:rPr lang="cs-CZ" dirty="0"/>
              <a:t>), nasazena terapie inhibitory </a:t>
            </a:r>
            <a:r>
              <a:rPr lang="cs-CZ" dirty="0" err="1"/>
              <a:t>protonovené</a:t>
            </a:r>
            <a:r>
              <a:rPr lang="cs-CZ" dirty="0"/>
              <a:t> pumpy.</a:t>
            </a:r>
          </a:p>
          <a:p>
            <a:r>
              <a:rPr lang="cs-CZ" dirty="0"/>
              <a:t>7. pooperační den propuštěn v dobrém stavu do domácí péče na terapii PPI, za 8 týdnů provedena kontrolní gastroskopie s příznivým nálezem. </a:t>
            </a:r>
          </a:p>
        </p:txBody>
      </p:sp>
    </p:spTree>
    <p:extLst>
      <p:ext uri="{BB962C8B-B14F-4D97-AF65-F5344CB8AC3E}">
        <p14:creationId xmlns:p14="http://schemas.microsoft.com/office/powerpoint/2010/main" val="321591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904B8-ED15-4FC2-A0F2-F0CCF471C6D3}"/>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B8541A1F-DAD7-49E5-8A48-0ED337FBFFA7}"/>
              </a:ext>
            </a:extLst>
          </p:cNvPr>
          <p:cNvPicPr>
            <a:picLocks noGrp="1" noChangeAspect="1"/>
          </p:cNvPicPr>
          <p:nvPr>
            <p:ph idx="1"/>
          </p:nvPr>
        </p:nvPicPr>
        <p:blipFill>
          <a:blip r:embed="rId2"/>
          <a:stretch>
            <a:fillRect/>
          </a:stretch>
        </p:blipFill>
        <p:spPr>
          <a:xfrm>
            <a:off x="4021494" y="1155431"/>
            <a:ext cx="4817509" cy="4756419"/>
          </a:xfrm>
          <a:prstGeom prst="rect">
            <a:avLst/>
          </a:prstGeom>
        </p:spPr>
      </p:pic>
    </p:spTree>
    <p:extLst>
      <p:ext uri="{BB962C8B-B14F-4D97-AF65-F5344CB8AC3E}">
        <p14:creationId xmlns:p14="http://schemas.microsoft.com/office/powerpoint/2010/main" val="204316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F7D0CF-C661-4917-9706-D4ED24FE3FCE}"/>
              </a:ext>
            </a:extLst>
          </p:cNvPr>
          <p:cNvSpPr>
            <a:spLocks noGrp="1"/>
          </p:cNvSpPr>
          <p:nvPr>
            <p:ph type="title"/>
          </p:nvPr>
        </p:nvSpPr>
        <p:spPr/>
        <p:txBody>
          <a:bodyPr/>
          <a:lstStyle/>
          <a:p>
            <a:endParaRPr lang="cs-CZ"/>
          </a:p>
        </p:txBody>
      </p:sp>
      <p:pic>
        <p:nvPicPr>
          <p:cNvPr id="8" name="Zástupný obsah 7">
            <a:extLst>
              <a:ext uri="{FF2B5EF4-FFF2-40B4-BE49-F238E27FC236}">
                <a16:creationId xmlns:a16="http://schemas.microsoft.com/office/drawing/2014/main" id="{F9F97375-5C0F-4A06-B0A3-7C6C232DAAE3}"/>
              </a:ext>
            </a:extLst>
          </p:cNvPr>
          <p:cNvPicPr>
            <a:picLocks noGrp="1" noChangeAspect="1"/>
          </p:cNvPicPr>
          <p:nvPr>
            <p:ph idx="1"/>
          </p:nvPr>
        </p:nvPicPr>
        <p:blipFill>
          <a:blip r:embed="rId2"/>
          <a:stretch>
            <a:fillRect/>
          </a:stretch>
        </p:blipFill>
        <p:spPr>
          <a:xfrm>
            <a:off x="3592286" y="1806655"/>
            <a:ext cx="5436702" cy="4427235"/>
          </a:xfrm>
          <a:prstGeom prst="rect">
            <a:avLst/>
          </a:prstGeom>
        </p:spPr>
      </p:pic>
    </p:spTree>
    <p:extLst>
      <p:ext uri="{BB962C8B-B14F-4D97-AF65-F5344CB8AC3E}">
        <p14:creationId xmlns:p14="http://schemas.microsoft.com/office/powerpoint/2010/main" val="289992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68B191-BB0C-4553-93E5-E0C326076D77}"/>
              </a:ext>
            </a:extLst>
          </p:cNvPr>
          <p:cNvSpPr>
            <a:spLocks noGrp="1"/>
          </p:cNvSpPr>
          <p:nvPr>
            <p:ph type="ctrTitle"/>
          </p:nvPr>
        </p:nvSpPr>
        <p:spPr>
          <a:xfrm>
            <a:off x="2589213" y="1254035"/>
            <a:ext cx="8915399" cy="2647406"/>
          </a:xfrm>
        </p:spPr>
        <p:txBody>
          <a:bodyPr/>
          <a:lstStyle/>
          <a:p>
            <a:pPr algn="ctr"/>
            <a:r>
              <a:rPr lang="cs-CZ" dirty="0"/>
              <a:t>Děkuji za pozornost</a:t>
            </a:r>
          </a:p>
        </p:txBody>
      </p:sp>
      <p:sp>
        <p:nvSpPr>
          <p:cNvPr id="3" name="Podnadpis 2">
            <a:extLst>
              <a:ext uri="{FF2B5EF4-FFF2-40B4-BE49-F238E27FC236}">
                <a16:creationId xmlns:a16="http://schemas.microsoft.com/office/drawing/2014/main" id="{7A22B04C-86B5-4BCA-AF72-50659807D04B}"/>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44680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C77110-0AB4-4FFA-9B02-0F1F3119C3E3}"/>
              </a:ext>
            </a:extLst>
          </p:cNvPr>
          <p:cNvSpPr>
            <a:spLocks noGrp="1"/>
          </p:cNvSpPr>
          <p:nvPr>
            <p:ph type="title"/>
          </p:nvPr>
        </p:nvSpPr>
        <p:spPr/>
        <p:txBody>
          <a:bodyPr/>
          <a:lstStyle/>
          <a:p>
            <a:r>
              <a:rPr lang="cs-CZ" dirty="0"/>
              <a:t>Nynější onemocnění</a:t>
            </a:r>
          </a:p>
        </p:txBody>
      </p:sp>
      <p:sp>
        <p:nvSpPr>
          <p:cNvPr id="3" name="Zástupný obsah 2">
            <a:extLst>
              <a:ext uri="{FF2B5EF4-FFF2-40B4-BE49-F238E27FC236}">
                <a16:creationId xmlns:a16="http://schemas.microsoft.com/office/drawing/2014/main" id="{BD08C852-472C-422A-9B5C-4A749EDC46CD}"/>
              </a:ext>
            </a:extLst>
          </p:cNvPr>
          <p:cNvSpPr>
            <a:spLocks noGrp="1"/>
          </p:cNvSpPr>
          <p:nvPr>
            <p:ph idx="1"/>
          </p:nvPr>
        </p:nvSpPr>
        <p:spPr/>
        <p:txBody>
          <a:bodyPr/>
          <a:lstStyle/>
          <a:p>
            <a:pPr marL="0" indent="0">
              <a:buNone/>
            </a:pPr>
            <a:r>
              <a:rPr lang="cs-CZ" dirty="0"/>
              <a:t>Pacient B.G., narozen 1965, přivezen rychlou záchrannou službou pro náhle vzniklé bolesti v nadbřišku. </a:t>
            </a:r>
          </a:p>
          <a:p>
            <a:pPr marL="0" indent="0">
              <a:buNone/>
            </a:pPr>
            <a:r>
              <a:rPr lang="cs-CZ" dirty="0"/>
              <a:t>Bolesti začaly náhle kolem 14. hodiny, velmi prudké, jako by do něj zabodli nůž, lokalizuje do nadbřišku, ztvrdlo břicho. Bylo nevolno, zvracel několikrát, sám si  zvracení vyvolal, myslel, že se mu uleví. Zvratky byly hnědé vzhledu kávové sedliny. Přestaly odcházet větry, naposledy byl na stolici ráno bez obtíží. Močí volně, dysurické obtíže neguje, teploty či zimnice neměl. V obědu měl trochu masa, zapil pivem. </a:t>
            </a:r>
          </a:p>
        </p:txBody>
      </p:sp>
    </p:spTree>
    <p:extLst>
      <p:ext uri="{BB962C8B-B14F-4D97-AF65-F5344CB8AC3E}">
        <p14:creationId xmlns:p14="http://schemas.microsoft.com/office/powerpoint/2010/main" val="70339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B688CE-9113-4D23-B4AF-E84D76D4903B}"/>
              </a:ext>
            </a:extLst>
          </p:cNvPr>
          <p:cNvSpPr>
            <a:spLocks noGrp="1"/>
          </p:cNvSpPr>
          <p:nvPr>
            <p:ph type="title"/>
          </p:nvPr>
        </p:nvSpPr>
        <p:spPr/>
        <p:txBody>
          <a:bodyPr/>
          <a:lstStyle/>
          <a:p>
            <a:r>
              <a:rPr lang="cs-CZ" dirty="0"/>
              <a:t>Anamnéza?</a:t>
            </a:r>
          </a:p>
        </p:txBody>
      </p:sp>
      <p:sp>
        <p:nvSpPr>
          <p:cNvPr id="3" name="Zástupný obsah 2">
            <a:extLst>
              <a:ext uri="{FF2B5EF4-FFF2-40B4-BE49-F238E27FC236}">
                <a16:creationId xmlns:a16="http://schemas.microsoft.com/office/drawing/2014/main" id="{A1EE2170-8A23-499E-94CC-7E3272BEAFF2}"/>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98337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732788-737F-4DB7-B537-26659F31FD84}"/>
              </a:ext>
            </a:extLst>
          </p:cNvPr>
          <p:cNvSpPr>
            <a:spLocks noGrp="1"/>
          </p:cNvSpPr>
          <p:nvPr>
            <p:ph type="title"/>
          </p:nvPr>
        </p:nvSpPr>
        <p:spPr/>
        <p:txBody>
          <a:bodyPr/>
          <a:lstStyle/>
          <a:p>
            <a:r>
              <a:rPr lang="cs-CZ" dirty="0"/>
              <a:t>Anamnéza</a:t>
            </a:r>
          </a:p>
        </p:txBody>
      </p:sp>
      <p:sp>
        <p:nvSpPr>
          <p:cNvPr id="3" name="Zástupný obsah 2">
            <a:extLst>
              <a:ext uri="{FF2B5EF4-FFF2-40B4-BE49-F238E27FC236}">
                <a16:creationId xmlns:a16="http://schemas.microsoft.com/office/drawing/2014/main" id="{A3DD5ACA-9C9B-4737-AC5F-0FF5D684FC0A}"/>
              </a:ext>
            </a:extLst>
          </p:cNvPr>
          <p:cNvSpPr>
            <a:spLocks noGrp="1"/>
          </p:cNvSpPr>
          <p:nvPr>
            <p:ph idx="1"/>
          </p:nvPr>
        </p:nvSpPr>
        <p:spPr/>
        <p:txBody>
          <a:bodyPr/>
          <a:lstStyle/>
          <a:p>
            <a:pPr marL="0" indent="0">
              <a:buNone/>
            </a:pPr>
            <a:r>
              <a:rPr lang="cs-CZ" dirty="0"/>
              <a:t>OA: Léčí se na urologii s hyperplasií prostaty, v plánu TURP.</a:t>
            </a:r>
          </a:p>
          <a:p>
            <a:pPr marL="0" indent="0">
              <a:buNone/>
            </a:pPr>
            <a:r>
              <a:rPr lang="cs-CZ" dirty="0"/>
              <a:t>Dále se léčí pro </a:t>
            </a:r>
            <a:r>
              <a:rPr lang="cs-CZ" dirty="0" err="1"/>
              <a:t>gonarthrózu</a:t>
            </a:r>
            <a:r>
              <a:rPr lang="cs-CZ" dirty="0"/>
              <a:t> oboustranně, v poslední době (cca 3týdny) užíval denně </a:t>
            </a:r>
            <a:r>
              <a:rPr lang="cs-CZ" dirty="0" err="1"/>
              <a:t>Diclofenac</a:t>
            </a:r>
            <a:r>
              <a:rPr lang="cs-CZ" dirty="0"/>
              <a:t> asi 3-4 tablety. </a:t>
            </a:r>
          </a:p>
          <a:p>
            <a:pPr marL="0" indent="0">
              <a:buNone/>
            </a:pPr>
            <a:r>
              <a:rPr lang="cs-CZ" dirty="0"/>
              <a:t>Operovaný nikdy nebyl, úrazy v minulosti nezávažné.</a:t>
            </a:r>
          </a:p>
          <a:p>
            <a:pPr marL="0" indent="0">
              <a:buNone/>
            </a:pPr>
            <a:r>
              <a:rPr lang="cs-CZ" dirty="0"/>
              <a:t>FA: Léky neužívá</a:t>
            </a:r>
          </a:p>
          <a:p>
            <a:pPr marL="0" indent="0">
              <a:buNone/>
            </a:pPr>
            <a:r>
              <a:rPr lang="cs-CZ" dirty="0"/>
              <a:t>AA: alergie neguje.</a:t>
            </a:r>
          </a:p>
          <a:p>
            <a:pPr marL="0" indent="0">
              <a:buNone/>
            </a:pPr>
            <a:r>
              <a:rPr lang="cs-CZ" dirty="0"/>
              <a:t>Abusus: Je kuřák 20 cigaret za den asi 30let, alkohol denně 1-2 piva.</a:t>
            </a:r>
          </a:p>
          <a:p>
            <a:pPr marL="0" indent="0">
              <a:buNone/>
            </a:pPr>
            <a:r>
              <a:rPr lang="cs-CZ" dirty="0"/>
              <a:t>SPA: dělník na stavbě, rozvedený</a:t>
            </a:r>
          </a:p>
          <a:p>
            <a:pPr marL="0" indent="0">
              <a:buNone/>
            </a:pPr>
            <a:r>
              <a:rPr lang="cs-CZ" dirty="0"/>
              <a:t>RA: Otec zemřel v 64 letech na infarkt myokardu, matka v 91 letech na cévní mozkovou příhodu.</a:t>
            </a:r>
          </a:p>
        </p:txBody>
      </p:sp>
    </p:spTree>
    <p:extLst>
      <p:ext uri="{BB962C8B-B14F-4D97-AF65-F5344CB8AC3E}">
        <p14:creationId xmlns:p14="http://schemas.microsoft.com/office/powerpoint/2010/main" val="210181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125995-019B-431A-AD9D-C9D87F5F3F08}"/>
              </a:ext>
            </a:extLst>
          </p:cNvPr>
          <p:cNvSpPr>
            <a:spLocks noGrp="1"/>
          </p:cNvSpPr>
          <p:nvPr>
            <p:ph type="title"/>
          </p:nvPr>
        </p:nvSpPr>
        <p:spPr/>
        <p:txBody>
          <a:bodyPr/>
          <a:lstStyle/>
          <a:p>
            <a:r>
              <a:rPr lang="cs-CZ" dirty="0"/>
              <a:t>Fyzikální vyšetření?</a:t>
            </a:r>
          </a:p>
        </p:txBody>
      </p:sp>
      <p:sp>
        <p:nvSpPr>
          <p:cNvPr id="3" name="Zástupný obsah 2">
            <a:extLst>
              <a:ext uri="{FF2B5EF4-FFF2-40B4-BE49-F238E27FC236}">
                <a16:creationId xmlns:a16="http://schemas.microsoft.com/office/drawing/2014/main" id="{121D97AE-925C-4BC6-81D1-5DCE2B2EEAF4}"/>
              </a:ext>
            </a:extLst>
          </p:cNvPr>
          <p:cNvSpPr>
            <a:spLocks noGrp="1"/>
          </p:cNvSpPr>
          <p:nvPr>
            <p:ph idx="1"/>
          </p:nvPr>
        </p:nvSpPr>
        <p:spPr/>
        <p:txBody>
          <a:bodyPr/>
          <a:lstStyle/>
          <a:p>
            <a:r>
              <a:rPr lang="cs-CZ" b="1" dirty="0">
                <a:solidFill>
                  <a:srgbClr val="FF0000"/>
                </a:solidFill>
              </a:rPr>
              <a:t>5P</a:t>
            </a:r>
          </a:p>
          <a:p>
            <a:pPr>
              <a:buFont typeface="+mj-lt"/>
              <a:buAutoNum type="arabicPeriod"/>
            </a:pPr>
            <a:r>
              <a:rPr lang="cs-CZ" dirty="0"/>
              <a:t>Pohled</a:t>
            </a:r>
          </a:p>
          <a:p>
            <a:pPr>
              <a:buFont typeface="+mj-lt"/>
              <a:buAutoNum type="arabicPeriod"/>
            </a:pPr>
            <a:r>
              <a:rPr lang="cs-CZ" dirty="0"/>
              <a:t>Poslech</a:t>
            </a:r>
          </a:p>
          <a:p>
            <a:pPr>
              <a:buFont typeface="+mj-lt"/>
              <a:buAutoNum type="arabicPeriod"/>
            </a:pPr>
            <a:r>
              <a:rPr lang="cs-CZ" dirty="0"/>
              <a:t>Pohmat</a:t>
            </a:r>
          </a:p>
          <a:p>
            <a:pPr>
              <a:buFont typeface="+mj-lt"/>
              <a:buAutoNum type="arabicPeriod"/>
            </a:pPr>
            <a:r>
              <a:rPr lang="cs-CZ" dirty="0"/>
              <a:t>Poklep</a:t>
            </a:r>
          </a:p>
          <a:p>
            <a:pPr>
              <a:buFont typeface="+mj-lt"/>
              <a:buAutoNum type="arabicPeriod"/>
            </a:pPr>
            <a:r>
              <a:rPr lang="cs-CZ" dirty="0"/>
              <a:t>Per </a:t>
            </a:r>
            <a:r>
              <a:rPr lang="cs-CZ" dirty="0" err="1"/>
              <a:t>rectum</a:t>
            </a:r>
            <a:endParaRPr lang="cs-CZ" dirty="0"/>
          </a:p>
          <a:p>
            <a:pPr>
              <a:buFont typeface="+mj-lt"/>
              <a:buAutoNum type="arabicPeriod"/>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10722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C459E4-0E2B-4CB1-8330-FA2567C1C2E0}"/>
              </a:ext>
            </a:extLst>
          </p:cNvPr>
          <p:cNvSpPr>
            <a:spLocks noGrp="1"/>
          </p:cNvSpPr>
          <p:nvPr>
            <p:ph type="title"/>
          </p:nvPr>
        </p:nvSpPr>
        <p:spPr/>
        <p:txBody>
          <a:bodyPr/>
          <a:lstStyle/>
          <a:p>
            <a:r>
              <a:rPr lang="cs-CZ" dirty="0"/>
              <a:t>Normální fyzikální nález</a:t>
            </a:r>
          </a:p>
        </p:txBody>
      </p:sp>
      <p:sp>
        <p:nvSpPr>
          <p:cNvPr id="3" name="Zástupný obsah 2">
            <a:extLst>
              <a:ext uri="{FF2B5EF4-FFF2-40B4-BE49-F238E27FC236}">
                <a16:creationId xmlns:a16="http://schemas.microsoft.com/office/drawing/2014/main" id="{304318A9-7B43-4C1C-BB53-E5AF5B83C66D}"/>
              </a:ext>
            </a:extLst>
          </p:cNvPr>
          <p:cNvSpPr>
            <a:spLocks noGrp="1"/>
          </p:cNvSpPr>
          <p:nvPr>
            <p:ph idx="1"/>
          </p:nvPr>
        </p:nvSpPr>
        <p:spPr>
          <a:xfrm>
            <a:off x="1489166" y="1497874"/>
            <a:ext cx="10015446" cy="4413348"/>
          </a:xfrm>
        </p:spPr>
        <p:txBody>
          <a:bodyPr>
            <a:normAutofit fontScale="85000" lnSpcReduction="20000"/>
          </a:bodyPr>
          <a:lstStyle/>
          <a:p>
            <a:r>
              <a:rPr lang="cs-CZ" b="1" u="sng" dirty="0"/>
              <a:t>Fyzikální vyšetření :</a:t>
            </a:r>
            <a:r>
              <a:rPr lang="cs-CZ" u="sng" dirty="0"/>
              <a:t> </a:t>
            </a:r>
            <a:r>
              <a:rPr lang="cs-CZ" dirty="0"/>
              <a:t>TK :  , P :  , TT :  , Výška :    ,Váha : </a:t>
            </a:r>
          </a:p>
          <a:p>
            <a:r>
              <a:rPr lang="cs-CZ" dirty="0"/>
              <a:t>Celkově : Při vědomí, orient. osobou, místem i časem, spolupracuje, aktuálně bez emoční lability, K-P stabilní, </a:t>
            </a:r>
            <a:r>
              <a:rPr lang="cs-CZ" dirty="0" err="1"/>
              <a:t>eupnoic</a:t>
            </a:r>
            <a:r>
              <a:rPr lang="cs-CZ" dirty="0"/>
              <a:t>., přiměřené výživy, bez ikteru, hydratace v normě. </a:t>
            </a:r>
            <a:r>
              <a:rPr lang="cs-CZ" dirty="0" err="1"/>
              <a:t>Nelateralizuje</a:t>
            </a:r>
            <a:r>
              <a:rPr lang="cs-CZ" dirty="0"/>
              <a:t>. </a:t>
            </a:r>
            <a:r>
              <a:rPr lang="cs-CZ" dirty="0" err="1"/>
              <a:t>Ameningeální</a:t>
            </a:r>
            <a:r>
              <a:rPr lang="cs-CZ" dirty="0"/>
              <a:t>. Pohyblivost volná, kožní kolorit bez patologie.</a:t>
            </a:r>
            <a:r>
              <a:rPr lang="cs-CZ" b="1" dirty="0"/>
              <a:t> </a:t>
            </a:r>
            <a:r>
              <a:rPr lang="cs-CZ" dirty="0"/>
              <a:t>Hlava: Poklepově nebolestivá, uši a nos bez výtoku, oční štěrbiny symetrické, spojivky růžové, </a:t>
            </a:r>
            <a:r>
              <a:rPr lang="cs-CZ" dirty="0" err="1"/>
              <a:t>sklery</a:t>
            </a:r>
            <a:r>
              <a:rPr lang="cs-CZ" dirty="0"/>
              <a:t> bílé, bulby volně hybné všemi směry, zornice </a:t>
            </a:r>
            <a:r>
              <a:rPr lang="cs-CZ" dirty="0" err="1"/>
              <a:t>izo</a:t>
            </a:r>
            <a:r>
              <a:rPr lang="cs-CZ" dirty="0"/>
              <a:t>, foto </a:t>
            </a:r>
            <a:r>
              <a:rPr lang="cs-CZ" dirty="0" err="1"/>
              <a:t>bilat</a:t>
            </a:r>
            <a:r>
              <a:rPr lang="cs-CZ" dirty="0"/>
              <a:t>. +, n. V a VII v normě, jazyk plazí středem. Krk: Volně hybný všemi směry, C páteř palpačně nebolestivá. Pulzace karotid souměrná, normální náplň krční žil. Štítná žláza na pohled  a pohmat nezvětšená. Páteř:  Bez deformit, hybnost ve všech segmentech věku a habitu přiměřena, palpačně i </a:t>
            </a:r>
            <a:r>
              <a:rPr lang="cs-CZ" dirty="0" err="1"/>
              <a:t>pokl</a:t>
            </a:r>
            <a:r>
              <a:rPr lang="cs-CZ" dirty="0"/>
              <a:t>. obratlové trny nebolestivé. Hrudník: Symetrický, bez deformit. Klinicky pevný. Poslechově dýchání čisté sklípkové ve všech polích. AS pravidelná, 2 ozvy ohraničené. Axily bez kožních změn, lymfatické uzliny nehmatné. Břicho: Souměrné, v </a:t>
            </a:r>
            <a:r>
              <a:rPr lang="cs-CZ" dirty="0" err="1"/>
              <a:t>niveau</a:t>
            </a:r>
            <a:r>
              <a:rPr lang="cs-CZ" dirty="0"/>
              <a:t>, dýchací pohyby viditelné v celém rozsahu. Měkké, prohmatné, palpačně a poklepově nebolestivé, povrchová a hluboká palpace bez hmatné resistence, bez známek peritoneálního dráždění. Poklep diferencovaně bubínkový. Peristaltika slyšitelná normální. </a:t>
            </a:r>
            <a:r>
              <a:rPr lang="cs-CZ" dirty="0" err="1"/>
              <a:t>Tapottement</a:t>
            </a:r>
            <a:r>
              <a:rPr lang="cs-CZ" dirty="0"/>
              <a:t> </a:t>
            </a:r>
            <a:r>
              <a:rPr lang="cs-CZ" dirty="0" err="1"/>
              <a:t>bilat</a:t>
            </a:r>
            <a:r>
              <a:rPr lang="cs-CZ" dirty="0"/>
              <a:t>. negativní. </a:t>
            </a:r>
            <a:r>
              <a:rPr lang="cs-CZ" dirty="0" err="1"/>
              <a:t>Inguiny</a:t>
            </a:r>
            <a:r>
              <a:rPr lang="cs-CZ" dirty="0"/>
              <a:t> volné, lymfatické uzliny oboustranně nehmatné, hernie nepřítomné. Per rektum : Okolí konečníku klidné, tonus análního sfinkteru přiměřený. </a:t>
            </a:r>
            <a:r>
              <a:rPr lang="cs-CZ" dirty="0" err="1"/>
              <a:t>Ampula</a:t>
            </a:r>
            <a:r>
              <a:rPr lang="cs-CZ" dirty="0"/>
              <a:t> hladká, </a:t>
            </a:r>
            <a:r>
              <a:rPr lang="cs-CZ" dirty="0" err="1"/>
              <a:t>indagace</a:t>
            </a:r>
            <a:r>
              <a:rPr lang="cs-CZ" dirty="0"/>
              <a:t> nebolestivá, Douglas nevyklenuje. V dosahu prstu bez patologie, na rukavici bez patologické příměsi, normální formovaná stolice. Horní končetiny: Volně hybné, nebolestivé, bez deformit. Svalová síla a tonus souměrné, v normě. Hybnost, inervace a prokrvení periferie v normě. Dolní končetiny: Volně hybné, nebolestivé, bez deformit. Svalová síla a tonus souměrné, v normě. Pulzy na periferii oboustranně hmatné, symetrické. Bez kožních trofických změn. Bez edémů a varixů. </a:t>
            </a:r>
            <a:r>
              <a:rPr lang="cs-CZ" dirty="0" err="1"/>
              <a:t>Homans</a:t>
            </a:r>
            <a:r>
              <a:rPr lang="cs-CZ" dirty="0"/>
              <a:t> a dorzální flexe </a:t>
            </a:r>
            <a:r>
              <a:rPr lang="cs-CZ" dirty="0" err="1"/>
              <a:t>negat</a:t>
            </a:r>
            <a:r>
              <a:rPr lang="cs-CZ" dirty="0"/>
              <a:t>. Hybnost, inervace a prokrvení periferie v normě.</a:t>
            </a:r>
          </a:p>
          <a:p>
            <a:endParaRPr lang="cs-CZ" dirty="0"/>
          </a:p>
        </p:txBody>
      </p:sp>
    </p:spTree>
    <p:extLst>
      <p:ext uri="{BB962C8B-B14F-4D97-AF65-F5344CB8AC3E}">
        <p14:creationId xmlns:p14="http://schemas.microsoft.com/office/powerpoint/2010/main" val="375155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39AD88-E362-43BA-929A-DF97634CCC5C}"/>
              </a:ext>
            </a:extLst>
          </p:cNvPr>
          <p:cNvSpPr>
            <a:spLocks noGrp="1"/>
          </p:cNvSpPr>
          <p:nvPr>
            <p:ph type="title"/>
          </p:nvPr>
        </p:nvSpPr>
        <p:spPr/>
        <p:txBody>
          <a:bodyPr/>
          <a:lstStyle/>
          <a:p>
            <a:r>
              <a:rPr lang="cs-CZ" dirty="0"/>
              <a:t>Fyzikální vyšetření našeho pacienta - odchylky:</a:t>
            </a:r>
          </a:p>
        </p:txBody>
      </p:sp>
      <p:sp>
        <p:nvSpPr>
          <p:cNvPr id="3" name="Zástupný obsah 2">
            <a:extLst>
              <a:ext uri="{FF2B5EF4-FFF2-40B4-BE49-F238E27FC236}">
                <a16:creationId xmlns:a16="http://schemas.microsoft.com/office/drawing/2014/main" id="{0B3FD748-69D7-40EC-A991-B33E3EFA78DF}"/>
              </a:ext>
            </a:extLst>
          </p:cNvPr>
          <p:cNvSpPr>
            <a:spLocks noGrp="1"/>
          </p:cNvSpPr>
          <p:nvPr>
            <p:ph idx="1"/>
          </p:nvPr>
        </p:nvSpPr>
        <p:spPr/>
        <p:txBody>
          <a:bodyPr/>
          <a:lstStyle/>
          <a:p>
            <a:pPr marL="0" indent="0">
              <a:buNone/>
            </a:pPr>
            <a:r>
              <a:rPr lang="cs-CZ" dirty="0"/>
              <a:t>TK 150/100, P 90/min., TT 36,0</a:t>
            </a:r>
          </a:p>
          <a:p>
            <a:pPr marL="0" indent="0">
              <a:buNone/>
            </a:pPr>
            <a:r>
              <a:rPr lang="cs-CZ" dirty="0"/>
              <a:t>Bledý, opocený, tachypnoe, bez ikteru či cyanózy, zaujímá strnulou polohu.</a:t>
            </a:r>
          </a:p>
          <a:p>
            <a:pPr marL="0" indent="0">
              <a:buNone/>
            </a:pPr>
            <a:r>
              <a:rPr lang="cs-CZ" dirty="0"/>
              <a:t>Břicho je prknovitě stažené (</a:t>
            </a:r>
            <a:r>
              <a:rPr lang="cs-CZ" dirty="0" err="1"/>
              <a:t>défense</a:t>
            </a:r>
            <a:r>
              <a:rPr lang="cs-CZ" dirty="0"/>
              <a:t> </a:t>
            </a:r>
            <a:r>
              <a:rPr lang="cs-CZ" dirty="0" err="1"/>
              <a:t>musculaire</a:t>
            </a:r>
            <a:r>
              <a:rPr lang="cs-CZ" dirty="0"/>
              <a:t>), peristaltika neslyšná. Palpačně bolestivost s maximem v epigastriu, </a:t>
            </a:r>
            <a:r>
              <a:rPr lang="cs-CZ" dirty="0" err="1"/>
              <a:t>Blumberg</a:t>
            </a:r>
            <a:r>
              <a:rPr lang="cs-CZ" dirty="0"/>
              <a:t> i </a:t>
            </a:r>
            <a:r>
              <a:rPr lang="cs-CZ" dirty="0" err="1"/>
              <a:t>Rovsing</a:t>
            </a:r>
            <a:r>
              <a:rPr lang="cs-CZ" dirty="0"/>
              <a:t> pozitivní. Poklepově silně bolestivé (</a:t>
            </a:r>
            <a:r>
              <a:rPr lang="cs-CZ" dirty="0" err="1"/>
              <a:t>Pleniés</a:t>
            </a:r>
            <a:r>
              <a:rPr lang="cs-CZ" dirty="0"/>
              <a:t> </a:t>
            </a:r>
            <a:r>
              <a:rPr lang="cs-CZ" dirty="0" err="1"/>
              <a:t>poz</a:t>
            </a:r>
            <a:r>
              <a:rPr lang="cs-CZ" dirty="0"/>
              <a:t>.).</a:t>
            </a:r>
          </a:p>
          <a:p>
            <a:pPr marL="0" indent="0">
              <a:buNone/>
            </a:pPr>
            <a:r>
              <a:rPr lang="cs-CZ" dirty="0"/>
              <a:t>Per </a:t>
            </a:r>
            <a:r>
              <a:rPr lang="cs-CZ" dirty="0" err="1"/>
              <a:t>rectum</a:t>
            </a:r>
            <a:r>
              <a:rPr lang="cs-CZ" dirty="0"/>
              <a:t> nebolestivé, bez vyklenování </a:t>
            </a:r>
            <a:r>
              <a:rPr lang="cs-CZ" dirty="0" err="1"/>
              <a:t>Douglasova</a:t>
            </a:r>
            <a:r>
              <a:rPr lang="cs-CZ" dirty="0"/>
              <a:t> prostoru, na rukavici bez patologické příměsi. </a:t>
            </a:r>
          </a:p>
          <a:p>
            <a:pPr marL="0" indent="0">
              <a:buNone/>
            </a:pPr>
            <a:endParaRPr lang="cs-CZ" dirty="0"/>
          </a:p>
        </p:txBody>
      </p:sp>
    </p:spTree>
    <p:extLst>
      <p:ext uri="{BB962C8B-B14F-4D97-AF65-F5344CB8AC3E}">
        <p14:creationId xmlns:p14="http://schemas.microsoft.com/office/powerpoint/2010/main" val="348607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079C26-AF6C-4F19-A31C-3B4F27B26CF9}"/>
              </a:ext>
            </a:extLst>
          </p:cNvPr>
          <p:cNvSpPr>
            <a:spLocks noGrp="1"/>
          </p:cNvSpPr>
          <p:nvPr>
            <p:ph type="title"/>
          </p:nvPr>
        </p:nvSpPr>
        <p:spPr/>
        <p:txBody>
          <a:bodyPr/>
          <a:lstStyle/>
          <a:p>
            <a:r>
              <a:rPr lang="cs-CZ" dirty="0" err="1"/>
              <a:t>Paraklinická</a:t>
            </a:r>
            <a:r>
              <a:rPr lang="cs-CZ" dirty="0"/>
              <a:t> vyšetření?</a:t>
            </a:r>
          </a:p>
        </p:txBody>
      </p:sp>
      <p:sp>
        <p:nvSpPr>
          <p:cNvPr id="3" name="Zástupný obsah 2">
            <a:extLst>
              <a:ext uri="{FF2B5EF4-FFF2-40B4-BE49-F238E27FC236}">
                <a16:creationId xmlns:a16="http://schemas.microsoft.com/office/drawing/2014/main" id="{EDF55008-85D1-4158-8A9C-5E9D18B61E5F}"/>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83694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4F29FB-9CBF-4636-9DE9-2A7DBB013528}"/>
              </a:ext>
            </a:extLst>
          </p:cNvPr>
          <p:cNvSpPr>
            <a:spLocks noGrp="1"/>
          </p:cNvSpPr>
          <p:nvPr>
            <p:ph type="title"/>
          </p:nvPr>
        </p:nvSpPr>
        <p:spPr/>
        <p:txBody>
          <a:bodyPr/>
          <a:lstStyle/>
          <a:p>
            <a:r>
              <a:rPr lang="cs-CZ" dirty="0" err="1"/>
              <a:t>Paraklinická</a:t>
            </a:r>
            <a:r>
              <a:rPr lang="cs-CZ" dirty="0"/>
              <a:t> vyšetření:</a:t>
            </a:r>
          </a:p>
        </p:txBody>
      </p:sp>
      <p:sp>
        <p:nvSpPr>
          <p:cNvPr id="3" name="Zástupný obsah 2">
            <a:extLst>
              <a:ext uri="{FF2B5EF4-FFF2-40B4-BE49-F238E27FC236}">
                <a16:creationId xmlns:a16="http://schemas.microsoft.com/office/drawing/2014/main" id="{017D90CB-4E6F-443D-8225-4497074E17DE}"/>
              </a:ext>
            </a:extLst>
          </p:cNvPr>
          <p:cNvSpPr>
            <a:spLocks noGrp="1"/>
          </p:cNvSpPr>
          <p:nvPr>
            <p:ph idx="1"/>
          </p:nvPr>
        </p:nvSpPr>
        <p:spPr/>
        <p:txBody>
          <a:bodyPr>
            <a:normAutofit fontScale="85000" lnSpcReduction="20000"/>
          </a:bodyPr>
          <a:lstStyle/>
          <a:p>
            <a:r>
              <a:rPr lang="cs-CZ" b="1" dirty="0" err="1"/>
              <a:t>Minerály+Osmolalita</a:t>
            </a:r>
            <a:r>
              <a:rPr lang="cs-CZ" b="1" dirty="0"/>
              <a:t>:</a:t>
            </a:r>
            <a:r>
              <a:rPr lang="cs-CZ" dirty="0"/>
              <a:t> Na: </a:t>
            </a:r>
            <a:r>
              <a:rPr lang="cs-CZ" b="1" dirty="0"/>
              <a:t>135</a:t>
            </a:r>
            <a:r>
              <a:rPr lang="cs-CZ" dirty="0"/>
              <a:t>, K: 4,1, Cl: </a:t>
            </a:r>
            <a:r>
              <a:rPr lang="cs-CZ" b="1" dirty="0"/>
              <a:t>92</a:t>
            </a:r>
            <a:r>
              <a:rPr lang="cs-CZ" dirty="0"/>
              <a:t>, </a:t>
            </a:r>
            <a:r>
              <a:rPr lang="cs-CZ" b="1" dirty="0"/>
              <a:t>Dusíkové metabolity:</a:t>
            </a:r>
            <a:r>
              <a:rPr lang="cs-CZ" dirty="0"/>
              <a:t> Urea: 5,3, </a:t>
            </a:r>
            <a:r>
              <a:rPr lang="cs-CZ" dirty="0" err="1"/>
              <a:t>Kreat</a:t>
            </a:r>
            <a:r>
              <a:rPr lang="cs-CZ" dirty="0"/>
              <a:t>.: 82, </a:t>
            </a:r>
            <a:r>
              <a:rPr lang="cs-CZ" b="1" dirty="0"/>
              <a:t>Jaterní testy:</a:t>
            </a:r>
            <a:r>
              <a:rPr lang="cs-CZ" dirty="0"/>
              <a:t> Bilirubin: 11,0, ALT: 0,55, AST: 0,38, GGT: 0,40, ALP: 1,86, </a:t>
            </a:r>
            <a:r>
              <a:rPr lang="cs-CZ" b="1" dirty="0"/>
              <a:t>Enzymy:</a:t>
            </a:r>
            <a:r>
              <a:rPr lang="cs-CZ" dirty="0"/>
              <a:t> AMS-P: 0,43, </a:t>
            </a:r>
            <a:r>
              <a:rPr lang="cs-CZ" b="1" dirty="0"/>
              <a:t>Bílkoviny:</a:t>
            </a:r>
            <a:r>
              <a:rPr lang="cs-CZ" dirty="0"/>
              <a:t> CB: 74,8, CRP: </a:t>
            </a:r>
            <a:r>
              <a:rPr lang="cs-CZ" b="1" dirty="0"/>
              <a:t>6,6</a:t>
            </a:r>
            <a:r>
              <a:rPr lang="cs-CZ" dirty="0"/>
              <a:t>; </a:t>
            </a:r>
            <a:r>
              <a:rPr lang="cs-CZ" b="1" dirty="0"/>
              <a:t>117,0</a:t>
            </a:r>
            <a:r>
              <a:rPr lang="cs-CZ" dirty="0"/>
              <a:t>, </a:t>
            </a:r>
            <a:r>
              <a:rPr lang="cs-CZ" b="1" dirty="0"/>
              <a:t>Diabetický profil:</a:t>
            </a:r>
            <a:r>
              <a:rPr lang="cs-CZ" dirty="0"/>
              <a:t> Glykemie: </a:t>
            </a:r>
            <a:r>
              <a:rPr lang="cs-CZ" b="1" dirty="0"/>
              <a:t>8,3</a:t>
            </a:r>
            <a:r>
              <a:rPr lang="cs-CZ" dirty="0"/>
              <a:t>, </a:t>
            </a:r>
            <a:r>
              <a:rPr lang="cs-CZ" b="1" dirty="0"/>
              <a:t>Krevní obraz-</a:t>
            </a:r>
            <a:r>
              <a:rPr lang="cs-CZ" b="1" dirty="0" err="1"/>
              <a:t>perifer</a:t>
            </a:r>
            <a:r>
              <a:rPr lang="cs-CZ" b="1" dirty="0"/>
              <a:t>:</a:t>
            </a:r>
            <a:r>
              <a:rPr lang="cs-CZ" dirty="0"/>
              <a:t> Leu: </a:t>
            </a:r>
            <a:r>
              <a:rPr lang="cs-CZ" b="1" dirty="0"/>
              <a:t>10,38</a:t>
            </a:r>
            <a:r>
              <a:rPr lang="cs-CZ" dirty="0"/>
              <a:t>, Ery: 5,24, HB: 165, HTC: 0,492, </a:t>
            </a:r>
            <a:r>
              <a:rPr lang="cs-CZ" dirty="0" err="1"/>
              <a:t>Plt</a:t>
            </a:r>
            <a:r>
              <a:rPr lang="cs-CZ" dirty="0"/>
              <a:t>: 309, </a:t>
            </a:r>
            <a:r>
              <a:rPr lang="cs-CZ" b="1" dirty="0" err="1"/>
              <a:t>Dif.stroj</a:t>
            </a:r>
            <a:r>
              <a:rPr lang="cs-CZ" b="1" dirty="0"/>
              <a:t>. relativní:</a:t>
            </a:r>
            <a:r>
              <a:rPr lang="cs-CZ" dirty="0"/>
              <a:t> Ne: </a:t>
            </a:r>
            <a:r>
              <a:rPr lang="cs-CZ" b="1" dirty="0"/>
              <a:t>86,3</a:t>
            </a:r>
            <a:r>
              <a:rPr lang="cs-CZ" dirty="0"/>
              <a:t>, </a:t>
            </a:r>
            <a:r>
              <a:rPr lang="cs-CZ" dirty="0" err="1"/>
              <a:t>Ly</a:t>
            </a:r>
            <a:r>
              <a:rPr lang="cs-CZ" dirty="0"/>
              <a:t>: </a:t>
            </a:r>
            <a:r>
              <a:rPr lang="cs-CZ" b="1" dirty="0"/>
              <a:t>6,4</a:t>
            </a:r>
            <a:r>
              <a:rPr lang="cs-CZ" dirty="0"/>
              <a:t>, </a:t>
            </a:r>
            <a:r>
              <a:rPr lang="cs-CZ" dirty="0" err="1"/>
              <a:t>Mo</a:t>
            </a:r>
            <a:r>
              <a:rPr lang="cs-CZ" dirty="0"/>
              <a:t>: 7,1, </a:t>
            </a:r>
            <a:r>
              <a:rPr lang="cs-CZ" dirty="0" err="1"/>
              <a:t>Eo</a:t>
            </a:r>
            <a:r>
              <a:rPr lang="cs-CZ" dirty="0"/>
              <a:t>: 0,1, Ba: 0,1, </a:t>
            </a:r>
          </a:p>
          <a:p>
            <a:r>
              <a:rPr lang="cs-CZ" u="sng" dirty="0"/>
              <a:t>RTG nativní snímek břicha: </a:t>
            </a:r>
            <a:r>
              <a:rPr lang="cs-CZ" dirty="0"/>
              <a:t>Zejména v levém </a:t>
            </a:r>
            <a:r>
              <a:rPr lang="cs-CZ" dirty="0" err="1"/>
              <a:t>subfreniu</a:t>
            </a:r>
            <a:r>
              <a:rPr lang="cs-CZ" dirty="0"/>
              <a:t> </a:t>
            </a:r>
            <a:r>
              <a:rPr lang="cs-CZ" dirty="0" err="1"/>
              <a:t>pneumoperitoneum</a:t>
            </a:r>
            <a:r>
              <a:rPr lang="cs-CZ" dirty="0"/>
              <a:t>. Kličky střevní jsou bez dilatace, bez hladin. Smíšená náplň střevní. Obraz nemá charakter </a:t>
            </a:r>
            <a:r>
              <a:rPr lang="cs-CZ" dirty="0" err="1"/>
              <a:t>ileozního</a:t>
            </a:r>
            <a:r>
              <a:rPr lang="cs-CZ" dirty="0"/>
              <a:t> stavu.</a:t>
            </a:r>
          </a:p>
          <a:p>
            <a:r>
              <a:rPr lang="cs-CZ" u="sng" dirty="0"/>
              <a:t>RTG hrudníku: </a:t>
            </a:r>
            <a:r>
              <a:rPr lang="cs-CZ" dirty="0"/>
              <a:t>Plicní parenchym bez ložisek, bez infiltrace, bez tekutiny v pleurální dutině, srdeční stín nerozšířen. Malý oběh bez městnání.</a:t>
            </a:r>
          </a:p>
          <a:p>
            <a:r>
              <a:rPr lang="cs-CZ" u="sng" dirty="0"/>
              <a:t>US břicha: </a:t>
            </a:r>
            <a:r>
              <a:rPr lang="cs-CZ" dirty="0"/>
              <a:t>Játra přiměřené </a:t>
            </a:r>
            <a:r>
              <a:rPr lang="cs-CZ" dirty="0" err="1"/>
              <a:t>echogenity</a:t>
            </a:r>
            <a:r>
              <a:rPr lang="cs-CZ" dirty="0"/>
              <a:t>, vaskulární kresba obvyklá, v přehledných úsecích bez ložiskových změn. Žlučník vyplněn </a:t>
            </a:r>
            <a:r>
              <a:rPr lang="cs-CZ" dirty="0" err="1"/>
              <a:t>anechogenním</a:t>
            </a:r>
            <a:r>
              <a:rPr lang="cs-CZ" dirty="0"/>
              <a:t> obsahem, jeho stěna nerozšířena. Žlučové cesty bez dilatace. Pankreas v přehledné části bez ložiska. Ledviny </a:t>
            </a:r>
            <a:r>
              <a:rPr lang="cs-CZ" dirty="0" err="1"/>
              <a:t>bilat</a:t>
            </a:r>
            <a:r>
              <a:rPr lang="cs-CZ" dirty="0"/>
              <a:t>. obvyklého uložení, bez známek městnání, bez strukturálních změn. Slezinu nezobrazuji přes plyn v kličkách. </a:t>
            </a:r>
            <a:r>
              <a:rPr lang="cs-CZ" dirty="0" err="1"/>
              <a:t>Paraaortálně</a:t>
            </a:r>
            <a:r>
              <a:rPr lang="cs-CZ" dirty="0"/>
              <a:t> event. zvětšené uzliny nezobrazeny. Močový měchýř naplněn </a:t>
            </a:r>
            <a:r>
              <a:rPr lang="cs-CZ" dirty="0" err="1"/>
              <a:t>anechogenním</a:t>
            </a:r>
            <a:r>
              <a:rPr lang="cs-CZ" dirty="0"/>
              <a:t> obsahem, stěna hladká. Prostata výrazněji nezvětšena. Bez volné tekutiny v pánvi. Zobrazené tenké kličky nerozšířené, s pomalejší ale zachovalou peristaltikou. </a:t>
            </a:r>
            <a:r>
              <a:rPr lang="cs-CZ" dirty="0" err="1"/>
              <a:t>Appendix</a:t>
            </a:r>
            <a:r>
              <a:rPr lang="cs-CZ" dirty="0"/>
              <a:t> nediferencuji.</a:t>
            </a:r>
          </a:p>
        </p:txBody>
      </p:sp>
    </p:spTree>
    <p:extLst>
      <p:ext uri="{BB962C8B-B14F-4D97-AF65-F5344CB8AC3E}">
        <p14:creationId xmlns:p14="http://schemas.microsoft.com/office/powerpoint/2010/main" val="619093674"/>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99</TotalTime>
  <Words>968</Words>
  <Application>Microsoft Office PowerPoint</Application>
  <PresentationFormat>Širokoúhlá obrazovka</PresentationFormat>
  <Paragraphs>56</Paragraphs>
  <Slides>17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Century Gothic</vt:lpstr>
      <vt:lpstr>Wingdings 3</vt:lpstr>
      <vt:lpstr>Stébla</vt:lpstr>
      <vt:lpstr>Akutní bolesti v epigastriu Kazuistika</vt:lpstr>
      <vt:lpstr>Nynější onemocnění</vt:lpstr>
      <vt:lpstr>Anamnéza?</vt:lpstr>
      <vt:lpstr>Anamnéza</vt:lpstr>
      <vt:lpstr>Fyzikální vyšetření?</vt:lpstr>
      <vt:lpstr>Normální fyzikální nález</vt:lpstr>
      <vt:lpstr>Fyzikální vyšetření našeho pacienta - odchylky:</vt:lpstr>
      <vt:lpstr>Paraklinická vyšetření?</vt:lpstr>
      <vt:lpstr>Paraklinická vyšetření:</vt:lpstr>
      <vt:lpstr>RTG nativ břicha</vt:lpstr>
      <vt:lpstr>Diferenciální diagnóza?</vt:lpstr>
      <vt:lpstr>Diferenciální diagnostika</vt:lpstr>
      <vt:lpstr>Diagnóza</vt:lpstr>
      <vt:lpstr>Terapeutický postup</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Akutní bolesti v epigastriu Kazuistika</dc:title>
  <dc:creator>Strohalmová Sabina, MUDr.</dc:creator>
  <cp:lastModifiedBy>Strohalmová Sabina, MUDr.</cp:lastModifiedBy>
  <cp:revision>14</cp:revision>
  <dcterms:created xsi:type="dcterms:W3CDTF">2020-03-25T13:22:02Z</dcterms:created>
  <dcterms:modified xsi:type="dcterms:W3CDTF">2020-03-26T13:57:49Z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63cd7f-2d21-486a-9f29-9c1683fdd175_Enabled">
    <vt:lpwstr>True</vt:lpwstr>
  </property>
  <property fmtid="{D5CDD505-2E9C-101B-9397-08002B2CF9AE}" pid="3" name="MSIP_Label_2063cd7f-2d21-486a-9f29-9c1683fdd175_SiteId">
    <vt:lpwstr>0f277086-d4e0-4971-bc1a-bbc5df0eb246</vt:lpwstr>
  </property>
  <property fmtid="{D5CDD505-2E9C-101B-9397-08002B2CF9AE}" pid="4" name="MSIP_Label_2063cd7f-2d21-486a-9f29-9c1683fdd175_Owner">
    <vt:lpwstr>11778@vfn.cz</vt:lpwstr>
  </property>
  <property fmtid="{D5CDD505-2E9C-101B-9397-08002B2CF9AE}" pid="5" name="MSIP_Label_2063cd7f-2d21-486a-9f29-9c1683fdd175_SetDate">
    <vt:lpwstr>2020-03-25T14:27:19.5169755Z</vt:lpwstr>
  </property>
  <property fmtid="{D5CDD505-2E9C-101B-9397-08002B2CF9AE}" pid="6" name="MSIP_Label_2063cd7f-2d21-486a-9f29-9c1683fdd175_Name">
    <vt:lpwstr>Veřejné</vt:lpwstr>
  </property>
  <property fmtid="{D5CDD505-2E9C-101B-9397-08002B2CF9AE}" pid="7" name="MSIP_Label_2063cd7f-2d21-486a-9f29-9c1683fdd175_Application">
    <vt:lpwstr>Microsoft Azure Information Protection</vt:lpwstr>
  </property>
  <property fmtid="{D5CDD505-2E9C-101B-9397-08002B2CF9AE}" pid="8" name="MSIP_Label_2063cd7f-2d21-486a-9f29-9c1683fdd175_Extended_MSFT_Method">
    <vt:lpwstr>Automatic</vt:lpwstr>
  </property>
  <property fmtid="{D5CDD505-2E9C-101B-9397-08002B2CF9AE}" pid="9" name="Sensitivity">
    <vt:lpwstr>Veřejné</vt:lpwstr>
  </property>
</Properties>
</file>