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04" r:id="rId3"/>
    <p:sldId id="406" r:id="rId4"/>
    <p:sldId id="451" r:id="rId5"/>
    <p:sldId id="402" r:id="rId6"/>
    <p:sldId id="403" r:id="rId7"/>
    <p:sldId id="408" r:id="rId8"/>
    <p:sldId id="438" r:id="rId9"/>
    <p:sldId id="439" r:id="rId10"/>
    <p:sldId id="441" r:id="rId11"/>
    <p:sldId id="440" r:id="rId12"/>
    <p:sldId id="442" r:id="rId13"/>
    <p:sldId id="453" r:id="rId14"/>
    <p:sldId id="452" r:id="rId15"/>
    <p:sldId id="407" r:id="rId16"/>
    <p:sldId id="409" r:id="rId17"/>
    <p:sldId id="405" r:id="rId18"/>
    <p:sldId id="411" r:id="rId19"/>
    <p:sldId id="445" r:id="rId20"/>
    <p:sldId id="449" r:id="rId21"/>
    <p:sldId id="450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12" r:id="rId31"/>
    <p:sldId id="413" r:id="rId32"/>
    <p:sldId id="446" r:id="rId33"/>
    <p:sldId id="414" r:id="rId34"/>
    <p:sldId id="447" r:id="rId35"/>
    <p:sldId id="415" r:id="rId36"/>
    <p:sldId id="448" r:id="rId37"/>
    <p:sldId id="427" r:id="rId38"/>
    <p:sldId id="454" r:id="rId39"/>
    <p:sldId id="418" r:id="rId40"/>
    <p:sldId id="419" r:id="rId41"/>
    <p:sldId id="455" r:id="rId42"/>
    <p:sldId id="456" r:id="rId43"/>
    <p:sldId id="457" r:id="rId44"/>
  </p:sldIdLst>
  <p:sldSz cx="9144000" cy="6858000" type="screen4x3"/>
  <p:notesSz cx="6858000" cy="9144000"/>
  <p:custDataLst>
    <p:tags r:id="rId4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1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3" autoAdjust="0"/>
    <p:restoredTop sz="94684" autoAdjust="0"/>
  </p:normalViewPr>
  <p:slideViewPr>
    <p:cSldViewPr>
      <p:cViewPr varScale="1">
        <p:scale>
          <a:sx n="114" d="100"/>
          <a:sy n="114" d="100"/>
        </p:scale>
        <p:origin x="1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5B38B0C-468F-57AB-AA69-318910D77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758DD6B-A3FC-E368-B20F-735964BCE7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1B25-018A-4E64-830D-9BABD5BED9D9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B8B8D4A-C6DE-80B2-B4F3-247C5FAC3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B5A574-5B16-7511-1F6A-F5423C803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38750-A3FD-4E20-9F24-963FB7545E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9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D6B4-145F-4C79-9965-CC6FB2000381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58B6-36A8-442F-89B0-910A52FA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Úvodní snímek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3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 rotWithShape="1">
          <a:blip r:embed="rId2"/>
          <a:srcRect l="3576" r="13966"/>
          <a:stretch/>
        </p:blipFill>
        <p:spPr>
          <a:xfrm>
            <a:off x="0" y="0"/>
            <a:ext cx="9144000" cy="6886756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 flipV="1">
            <a:off x="0" y="5445224"/>
            <a:ext cx="9144000" cy="145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650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7426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87C22C84-45AC-7794-099D-E7A0D506F4E3}"/>
              </a:ext>
            </a:extLst>
          </p:cNvPr>
          <p:cNvSpPr/>
          <p:nvPr userDrawn="1"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17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161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tillium Web Bold"/>
                <a:ea typeface="+mj-ea"/>
                <a:cs typeface="+mj-cs"/>
              </a:rPr>
              <a:t>Lorem Ipsum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287103"/>
            <a:ext cx="7772400" cy="1470025"/>
          </a:xfrm>
        </p:spPr>
        <p:txBody>
          <a:bodyPr>
            <a:noAutofit/>
          </a:bodyPr>
          <a:lstStyle/>
          <a:p>
            <a:r>
              <a:rPr lang="cs-CZ" sz="3200" dirty="0"/>
              <a:t>Kvalitativní dotazování. Polostrukturovaný </a:t>
            </a:r>
            <a:br>
              <a:rPr lang="cs-CZ" sz="3200" dirty="0"/>
            </a:br>
            <a:r>
              <a:rPr lang="cs-CZ" sz="3200" dirty="0"/>
              <a:t>a hloubkový rozhovor.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Mgr. Anna Hrbáčková</a:t>
            </a:r>
            <a:endParaRPr lang="cs-CZ" sz="2400" dirty="0">
              <a:solidFill>
                <a:schemeClr val="bg2">
                  <a:lumMod val="10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17" name="AutoShape 8"/>
          <p:cNvSpPr/>
          <p:nvPr/>
        </p:nvSpPr>
        <p:spPr>
          <a:xfrm>
            <a:off x="3459093" y="3068960"/>
            <a:ext cx="2225814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38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A62C3-3CB9-6358-37A2-B24C89B5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5D628-54D0-5578-9874-BCA66B8E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Polostrukturovaný rozhovor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C7B802-153C-68E5-52DD-CB0D3BA1F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EA3AB0-F837-A394-54A1-E32961655C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kombinace prvků nestrukturovaného a strukturovaného rozhovoru</a:t>
            </a:r>
          </a:p>
          <a:p>
            <a:r>
              <a:rPr lang="cs-CZ" dirty="0"/>
              <a:t>možnost pokládání doplňujících otázek</a:t>
            </a:r>
          </a:p>
          <a:p>
            <a:r>
              <a:rPr lang="cs-CZ" dirty="0"/>
              <a:t>vyšší přesnost a výtěžnost</a:t>
            </a:r>
          </a:p>
          <a:p>
            <a:r>
              <a:rPr lang="cs-CZ" dirty="0"/>
              <a:t>osobní kontakt tazatele </a:t>
            </a:r>
            <a:r>
              <a:rPr lang="cs-CZ" dirty="0">
                <a:sym typeface="Wingdings" pitchFamily="2" charset="2"/>
              </a:rPr>
              <a:t> zisk validnějších dat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F91F4E-A9E2-9AEA-9D19-1BD1F0B0F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7541C2F-0A2F-D1AA-B1EC-ED28126D5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247453" cy="3951288"/>
          </a:xfrm>
        </p:spPr>
        <p:txBody>
          <a:bodyPr>
            <a:normAutofit/>
          </a:bodyPr>
          <a:lstStyle/>
          <a:p>
            <a:r>
              <a:rPr lang="cs-CZ" dirty="0"/>
              <a:t>napětí mezi strukturou a volností</a:t>
            </a:r>
          </a:p>
          <a:p>
            <a:r>
              <a:rPr lang="cs-CZ" dirty="0"/>
              <a:t>možné riziko vynechání důležitých témat </a:t>
            </a:r>
          </a:p>
          <a:p>
            <a:r>
              <a:rPr lang="cs-CZ" dirty="0"/>
              <a:t>obtížnější srovnání odpovědí </a:t>
            </a:r>
          </a:p>
          <a:p>
            <a:r>
              <a:rPr lang="cs-CZ" dirty="0"/>
              <a:t>nároky na tazatele </a:t>
            </a:r>
          </a:p>
          <a:p>
            <a:r>
              <a:rPr lang="cs-CZ" dirty="0"/>
              <a:t>větší množství dat </a:t>
            </a:r>
          </a:p>
        </p:txBody>
      </p:sp>
    </p:spTree>
    <p:extLst>
      <p:ext uri="{BB962C8B-B14F-4D97-AF65-F5344CB8AC3E}">
        <p14:creationId xmlns:p14="http://schemas.microsoft.com/office/powerpoint/2010/main" val="252688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5B006-A23F-B542-57E9-8474765D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Nestrukturovaný rozhovor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D101F-38BE-4557-C007-FD7D064F9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výzkumník přichází s pouze obecnými tématy či okruhy</a:t>
            </a:r>
          </a:p>
          <a:p>
            <a:r>
              <a:rPr lang="cs-CZ" sz="2500" dirty="0"/>
              <a:t>otázky nejsou předem stanoveny, vznikají spontánně </a:t>
            </a:r>
            <a:br>
              <a:rPr lang="cs-CZ" sz="2500" dirty="0"/>
            </a:br>
            <a:r>
              <a:rPr lang="cs-CZ" sz="2500" dirty="0"/>
              <a:t>v průběhu konverzace</a:t>
            </a:r>
          </a:p>
          <a:p>
            <a:r>
              <a:rPr lang="cs-CZ" sz="2500" dirty="0"/>
              <a:t>důraz kladen na porozumění hlubších významů, </a:t>
            </a:r>
            <a:r>
              <a:rPr lang="cs-CZ" sz="2500" dirty="0" err="1"/>
              <a:t>osobníh</a:t>
            </a:r>
            <a:r>
              <a:rPr lang="cs-CZ" sz="2500" dirty="0"/>
              <a:t> pohled respondenta</a:t>
            </a:r>
          </a:p>
          <a:p>
            <a:r>
              <a:rPr lang="cs-CZ" sz="2500" dirty="0"/>
              <a:t>cíl: získat co nejautentičtější, otevřenou výpověď  </a:t>
            </a:r>
          </a:p>
          <a:p>
            <a:r>
              <a:rPr lang="cs-CZ" sz="2500" dirty="0"/>
              <a:t>použití: etnografický, fenomenologický přístup, </a:t>
            </a:r>
            <a:br>
              <a:rPr lang="cs-CZ" sz="2500" dirty="0"/>
            </a:br>
            <a:r>
              <a:rPr lang="cs-CZ" sz="2500" dirty="0"/>
              <a:t>narativní rozhovor </a:t>
            </a:r>
          </a:p>
        </p:txBody>
      </p:sp>
    </p:spTree>
    <p:extLst>
      <p:ext uri="{BB962C8B-B14F-4D97-AF65-F5344CB8AC3E}">
        <p14:creationId xmlns:p14="http://schemas.microsoft.com/office/powerpoint/2010/main" val="36604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081B-0DB8-C309-965B-D6DA8563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E78FC-51D3-1ADF-A69D-AB157D40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Nestrukturovaný rozhovor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57566E-4A3A-DE68-31B8-DA86DC0C8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987C9F-5FC5-BA5D-5629-810F3E37F0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flexibilita, improvizace</a:t>
            </a:r>
          </a:p>
          <a:p>
            <a:r>
              <a:rPr lang="cs-CZ" dirty="0"/>
              <a:t>možnost kreativně rozvíjet rozhovor</a:t>
            </a:r>
          </a:p>
          <a:p>
            <a:r>
              <a:rPr lang="cs-CZ" dirty="0"/>
              <a:t>možnost přizpůsobení strategie vedení rozhovoru různým lidem</a:t>
            </a:r>
          </a:p>
          <a:p>
            <a:r>
              <a:rPr lang="cs-CZ" dirty="0"/>
              <a:t>zachycení hlubšího vhledu respondenta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92AD258-5BD5-FDD5-15AF-5D2C90977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0486568-ACCE-C277-97AD-7064EFF2BE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nízká srovnatelnost dat</a:t>
            </a:r>
          </a:p>
          <a:p>
            <a:r>
              <a:rPr lang="cs-CZ" dirty="0"/>
              <a:t>nesourodost materiálu </a:t>
            </a:r>
          </a:p>
          <a:p>
            <a:r>
              <a:rPr lang="cs-CZ" dirty="0"/>
              <a:t>obtížnost analýzy </a:t>
            </a:r>
          </a:p>
          <a:p>
            <a:r>
              <a:rPr lang="cs-CZ" dirty="0"/>
              <a:t>riziko odbočení od tématu</a:t>
            </a:r>
          </a:p>
          <a:p>
            <a:r>
              <a:rPr lang="cs-CZ" dirty="0"/>
              <a:t>možnost zkreslení </a:t>
            </a:r>
          </a:p>
          <a:p>
            <a:r>
              <a:rPr lang="cs-CZ" dirty="0"/>
              <a:t>časová náročnost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51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73815-8857-DA7D-5989-F5F988C2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Hloubkový rozhovor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60341-2D54-E455-E5AE-BF868E72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507288" cy="4525963"/>
          </a:xfrm>
        </p:spPr>
        <p:txBody>
          <a:bodyPr>
            <a:normAutofit/>
          </a:bodyPr>
          <a:lstStyle/>
          <a:p>
            <a:r>
              <a:rPr lang="cs-CZ" sz="2500" dirty="0"/>
              <a:t>vedený s cílem porozumět hlubším významům a osobnímu prožívání</a:t>
            </a:r>
          </a:p>
          <a:p>
            <a:r>
              <a:rPr lang="cs-CZ" sz="2500" dirty="0"/>
              <a:t>tazatel má volnější scénář, ale rozhovor je záměrně zaměřený na určité téma</a:t>
            </a:r>
          </a:p>
          <a:p>
            <a:r>
              <a:rPr lang="cs-CZ" sz="2500" dirty="0"/>
              <a:t>otázky často otevřené, vznikají na základě předchozích odpovědí</a:t>
            </a:r>
          </a:p>
          <a:p>
            <a:r>
              <a:rPr lang="cs-CZ" sz="2500" dirty="0"/>
              <a:t>důraz na vytvoření bezpečného prostředí a vztahu </a:t>
            </a:r>
            <a:br>
              <a:rPr lang="cs-CZ" sz="2500" dirty="0"/>
            </a:br>
            <a:r>
              <a:rPr lang="cs-CZ" sz="2500" dirty="0"/>
              <a:t>s respondentem</a:t>
            </a:r>
          </a:p>
          <a:p>
            <a:r>
              <a:rPr lang="cs-CZ" sz="2500" dirty="0"/>
              <a:t>použití: případové studie, fenomenologický přístup, narativní rozhovor </a:t>
            </a:r>
          </a:p>
        </p:txBody>
      </p:sp>
    </p:spTree>
    <p:extLst>
      <p:ext uri="{BB962C8B-B14F-4D97-AF65-F5344CB8AC3E}">
        <p14:creationId xmlns:p14="http://schemas.microsoft.com/office/powerpoint/2010/main" val="77806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1D97D-0212-DD2F-30E9-72B8224F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Hloubkový rozhovor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CC32EA-0120-5D82-1440-9D315D7AD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1F1F22-92DD-6E24-3822-3A2EFCA81B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hloubka porozumění</a:t>
            </a:r>
          </a:p>
          <a:p>
            <a:r>
              <a:rPr lang="cs-CZ" dirty="0"/>
              <a:t>flexibilita, autenticita </a:t>
            </a:r>
          </a:p>
          <a:p>
            <a:r>
              <a:rPr lang="cs-CZ" dirty="0"/>
              <a:t>vhodný pro citlivá, komplexní témata</a:t>
            </a:r>
          </a:p>
          <a:p>
            <a:r>
              <a:rPr lang="cs-CZ" dirty="0"/>
              <a:t>lze vytvořit bezpečné prostředí </a:t>
            </a:r>
          </a:p>
          <a:p>
            <a:r>
              <a:rPr lang="cs-CZ" dirty="0"/>
              <a:t>dlouhý a osobní rozhovor </a:t>
            </a:r>
            <a:r>
              <a:rPr lang="cs-CZ" dirty="0">
                <a:sym typeface="Wingdings" pitchFamily="2" charset="2"/>
              </a:rPr>
              <a:t> budování důvěry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961E7D-E46D-693C-4BDC-B9260CD09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DB3033-0BA2-53DD-B11C-307EDC37A9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časová náročnost</a:t>
            </a:r>
          </a:p>
          <a:p>
            <a:r>
              <a:rPr lang="cs-CZ" dirty="0"/>
              <a:t>malý vzorek respondentů</a:t>
            </a:r>
          </a:p>
          <a:p>
            <a:r>
              <a:rPr lang="cs-CZ" dirty="0"/>
              <a:t>potřeba zkušeného tazatele (vysoké nároky na empatii, citlivost)</a:t>
            </a:r>
          </a:p>
          <a:p>
            <a:r>
              <a:rPr lang="cs-CZ" dirty="0"/>
              <a:t>nízká srovnatelnost dat </a:t>
            </a:r>
          </a:p>
        </p:txBody>
      </p:sp>
    </p:spTree>
    <p:extLst>
      <p:ext uri="{BB962C8B-B14F-4D97-AF65-F5344CB8AC3E}">
        <p14:creationId xmlns:p14="http://schemas.microsoft.com/office/powerpoint/2010/main" val="84281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E1063-FD06-A88D-4D9F-F90BFAF9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postup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305F2C-AE08-B7D7-F96B-9B14E6220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3" y="309517"/>
            <a:ext cx="7086134" cy="5314601"/>
          </a:xfrm>
        </p:spPr>
      </p:pic>
    </p:spTree>
    <p:extLst>
      <p:ext uri="{BB962C8B-B14F-4D97-AF65-F5344CB8AC3E}">
        <p14:creationId xmlns:p14="http://schemas.microsoft.com/office/powerpoint/2010/main" val="144782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7AFDA-1002-4A32-D3A5-A8A5B1E2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stanovení cíle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E0AEEE0-95BA-9CF0-F7A3-40A75F17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a co chceme zkoumat?</a:t>
            </a:r>
          </a:p>
          <a:p>
            <a:r>
              <a:rPr lang="cs-CZ" dirty="0"/>
              <a:t>jakým způsobem?</a:t>
            </a:r>
          </a:p>
          <a:p>
            <a:r>
              <a:rPr lang="cs-CZ" dirty="0"/>
              <a:t>definovat VO, ujasnit si cíl výzkumu </a:t>
            </a:r>
            <a:br>
              <a:rPr lang="cs-CZ" dirty="0"/>
            </a:br>
            <a:r>
              <a:rPr lang="cs-CZ" dirty="0"/>
              <a:t>(co chceme prostřednictvím rozhovorů získat?)</a:t>
            </a:r>
          </a:p>
          <a:p>
            <a:r>
              <a:rPr lang="cs-CZ" dirty="0"/>
              <a:t>cíl: dostatečně konkrétní, ale otevřený interpretaci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57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D5119-1D32-D3D7-BB52-8CD353FD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II. design rozhovoru/interview </a:t>
            </a:r>
            <a:r>
              <a:rPr lang="cs-CZ" dirty="0" err="1"/>
              <a:t>guide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8361B-B361-957B-4811-DA8F24C6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odvíjí se od cíle a VO</a:t>
            </a:r>
          </a:p>
          <a:p>
            <a:r>
              <a:rPr lang="cs-CZ" sz="2800" dirty="0"/>
              <a:t>dle typu rozhovoru seřadit hlavní a doplňující otázky, případně vytvořit okruhy a témata</a:t>
            </a:r>
          </a:p>
          <a:p>
            <a:r>
              <a:rPr lang="cs-CZ" sz="2800" dirty="0"/>
              <a:t>možnost flexibility, improvizace?</a:t>
            </a:r>
          </a:p>
          <a:p>
            <a:r>
              <a:rPr lang="cs-CZ" sz="2800" dirty="0"/>
              <a:t>obecný postup: od širokých otázek ke konkrétnějším</a:t>
            </a:r>
          </a:p>
          <a:p>
            <a:r>
              <a:rPr lang="cs-CZ" sz="2800" dirty="0"/>
              <a:t>nevnucovat vlastní názory 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446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0AEC8C1-C8DF-687F-96E6-218F5DA7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 typů otázek (</a:t>
            </a:r>
            <a:r>
              <a:rPr lang="cs-CZ" dirty="0" err="1"/>
              <a:t>Kvale</a:t>
            </a:r>
            <a:r>
              <a:rPr lang="cs-CZ" dirty="0"/>
              <a:t>, 1996)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E35AC4A-A734-C167-E9F8-7DFE5A85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0" y="1166018"/>
            <a:ext cx="9109871" cy="4525963"/>
          </a:xfrm>
        </p:spPr>
        <p:txBody>
          <a:bodyPr numCol="2">
            <a:noAutofit/>
          </a:bodyPr>
          <a:lstStyle/>
          <a:p>
            <a:pPr marL="514350" indent="-514350">
              <a:buAutoNum type="arabicParenR"/>
            </a:pPr>
            <a:endParaRPr lang="cs-CZ" sz="1900" b="1" dirty="0"/>
          </a:p>
          <a:p>
            <a:pPr marL="514350" indent="-514350">
              <a:buAutoNum type="arabicParenR"/>
            </a:pPr>
            <a:r>
              <a:rPr lang="cs-CZ" sz="1900" b="1" dirty="0"/>
              <a:t>úvodní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otevření tématu, </a:t>
            </a:r>
            <a:r>
              <a:rPr lang="cs-CZ" sz="1900" dirty="0" err="1"/>
              <a:t>ice-breaker</a:t>
            </a:r>
            <a:endParaRPr lang="cs-CZ" sz="1900" dirty="0"/>
          </a:p>
          <a:p>
            <a:pPr marL="514350" indent="-514350">
              <a:buAutoNum type="arabicParenR"/>
            </a:pPr>
            <a:r>
              <a:rPr lang="cs-CZ" sz="1900" b="1" dirty="0"/>
              <a:t>navazující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rozvedení odpovědi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povzbuzení k dalšímu vysvětlení </a:t>
            </a:r>
          </a:p>
          <a:p>
            <a:pPr marL="514350" indent="-514350">
              <a:buAutoNum type="arabicParenR"/>
            </a:pPr>
            <a:r>
              <a:rPr lang="cs-CZ" sz="1900" b="1" dirty="0"/>
              <a:t>hloubkové (doplňující, zkoumající)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aktivně rozvíjejí odpověď </a:t>
            </a:r>
          </a:p>
          <a:p>
            <a:pPr marL="514350" indent="-514350">
              <a:buAutoNum type="arabicParenR"/>
            </a:pPr>
            <a:r>
              <a:rPr lang="cs-CZ" sz="1900" b="1" dirty="0"/>
              <a:t>specifikující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zaměřené na konkrétní detaily událostí či reakcí</a:t>
            </a:r>
          </a:p>
          <a:p>
            <a:pPr marL="514350" indent="-514350">
              <a:buAutoNum type="arabicParenR"/>
            </a:pPr>
            <a:r>
              <a:rPr lang="cs-CZ" sz="1900" b="1" dirty="0"/>
              <a:t>přímé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otevřeně se ptají na postoje, názory</a:t>
            </a:r>
            <a:br>
              <a:rPr lang="cs-CZ" sz="1900" dirty="0"/>
            </a:br>
            <a:br>
              <a:rPr lang="cs-CZ" sz="1900" dirty="0"/>
            </a:br>
            <a:endParaRPr lang="cs-CZ" sz="1900" dirty="0"/>
          </a:p>
          <a:p>
            <a:pPr marL="514350" indent="-514350">
              <a:buAutoNum type="arabicParenR"/>
            </a:pPr>
            <a:r>
              <a:rPr lang="cs-CZ" sz="1900" b="1" dirty="0"/>
              <a:t>nepřímé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obecné postoje </a:t>
            </a:r>
            <a:r>
              <a:rPr lang="cs-CZ" sz="1900" dirty="0">
                <a:sym typeface="Wingdings" pitchFamily="2" charset="2"/>
              </a:rPr>
              <a:t> individuální názor </a:t>
            </a:r>
            <a:endParaRPr lang="cs-CZ" sz="1900" dirty="0"/>
          </a:p>
          <a:p>
            <a:pPr marL="514350" indent="-514350">
              <a:buAutoNum type="arabicParenR"/>
            </a:pPr>
            <a:r>
              <a:rPr lang="cs-CZ" sz="1900" b="1" dirty="0"/>
              <a:t>strukturovací/přechodové výroky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řídí rozhovor, pomoc s přechodem mezi tématy</a:t>
            </a:r>
          </a:p>
          <a:p>
            <a:pPr marL="514350" indent="-514350">
              <a:buAutoNum type="arabicParenR"/>
            </a:pPr>
            <a:r>
              <a:rPr lang="cs-CZ" sz="1900" b="1" dirty="0"/>
              <a:t>ticho (pauzy)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umožňuje respondentovi zamyslet se; může signalizovat zájem </a:t>
            </a:r>
            <a:br>
              <a:rPr lang="cs-CZ" sz="1900" dirty="0"/>
            </a:br>
            <a:r>
              <a:rPr lang="cs-CZ" sz="1900" dirty="0"/>
              <a:t>o pokračování</a:t>
            </a:r>
          </a:p>
          <a:p>
            <a:pPr marL="514350" indent="-514350">
              <a:buAutoNum type="arabicParenR"/>
            </a:pPr>
            <a:r>
              <a:rPr lang="cs-CZ" sz="1900" b="1" dirty="0"/>
              <a:t>interpretační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sz="1900" dirty="0"/>
              <a:t>výklad odpovědi, dává respondentovi prostor potvrdit/opravit sdělení</a:t>
            </a:r>
          </a:p>
        </p:txBody>
      </p:sp>
    </p:spTree>
    <p:extLst>
      <p:ext uri="{BB962C8B-B14F-4D97-AF65-F5344CB8AC3E}">
        <p14:creationId xmlns:p14="http://schemas.microsoft.com/office/powerpoint/2010/main" val="4037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56AA4-117A-3E1A-6B9F-F18D444C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typů otázek (Patton, 1990)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FDABA-2455-F6FA-34A2-5D0EAE4D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 zkušenostech a chování </a:t>
            </a:r>
            <a:br>
              <a:rPr lang="cs-CZ" sz="2400" dirty="0"/>
            </a:br>
            <a:r>
              <a:rPr lang="cs-CZ" sz="2400" dirty="0"/>
              <a:t>		(</a:t>
            </a:r>
            <a:r>
              <a:rPr lang="cs-CZ" sz="2400" i="1" dirty="0"/>
              <a:t>Můžete mi popsat váš obvyklý pracovní den?</a:t>
            </a:r>
            <a:r>
              <a:rPr lang="cs-CZ" sz="2400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 názorech a hodnotách </a:t>
            </a:r>
            <a:br>
              <a:rPr lang="cs-CZ" sz="2400" dirty="0"/>
            </a:br>
            <a:r>
              <a:rPr lang="cs-CZ" sz="2400" dirty="0"/>
              <a:t>		(</a:t>
            </a:r>
            <a:r>
              <a:rPr lang="cs-CZ" sz="2400" i="1" dirty="0"/>
              <a:t>Jaký význam pro vás má týmová spolupráce?</a:t>
            </a:r>
            <a:r>
              <a:rPr lang="cs-CZ" sz="2400" dirty="0"/>
              <a:t>)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 pocitech </a:t>
            </a:r>
            <a:br>
              <a:rPr lang="cs-CZ" sz="2400" dirty="0"/>
            </a:br>
            <a:r>
              <a:rPr lang="cs-CZ" sz="2400" dirty="0"/>
              <a:t>		(</a:t>
            </a:r>
            <a:r>
              <a:rPr lang="cs-CZ" sz="2400" i="1" dirty="0"/>
              <a:t>Jak jste se cítil, když jste dostal výpověď?</a:t>
            </a:r>
            <a:r>
              <a:rPr lang="cs-CZ" sz="2400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 znalostech </a:t>
            </a:r>
            <a:br>
              <a:rPr lang="cs-CZ" sz="2400" dirty="0"/>
            </a:br>
            <a:r>
              <a:rPr lang="cs-CZ" sz="2400" dirty="0"/>
              <a:t>		(</a:t>
            </a:r>
            <a:r>
              <a:rPr lang="cs-CZ" sz="2400" i="1" dirty="0"/>
              <a:t>Jaké AI technologie v redakci využíváte?)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 vnímání </a:t>
            </a:r>
            <a:br>
              <a:rPr lang="cs-CZ" sz="2400" dirty="0"/>
            </a:br>
            <a:r>
              <a:rPr lang="cs-CZ" sz="2400" dirty="0"/>
              <a:t>		(</a:t>
            </a:r>
            <a:r>
              <a:rPr lang="cs-CZ" sz="2400" i="1" dirty="0"/>
              <a:t>Jak byste popsal atmosféru v místnosti?</a:t>
            </a:r>
            <a:r>
              <a:rPr lang="cs-CZ" sz="2400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otázky demografické a kontextové </a:t>
            </a:r>
            <a:br>
              <a:rPr lang="cs-CZ" sz="2400" dirty="0"/>
            </a:br>
            <a:r>
              <a:rPr lang="cs-CZ" sz="2400" dirty="0"/>
              <a:t>		(</a:t>
            </a:r>
            <a:r>
              <a:rPr lang="cs-CZ" sz="2400" i="1" dirty="0"/>
              <a:t>Jaká je vaše aktuální pracovní pozice?)</a:t>
            </a:r>
          </a:p>
        </p:txBody>
      </p:sp>
    </p:spTree>
    <p:extLst>
      <p:ext uri="{BB962C8B-B14F-4D97-AF65-F5344CB8AC3E}">
        <p14:creationId xmlns:p14="http://schemas.microsoft.com/office/powerpoint/2010/main" val="44197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AE585-1B45-3AFF-3DF7-92628D21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A6937-C013-ACA1-C022-9DFED35B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525963"/>
          </a:xfrm>
        </p:spPr>
        <p:txBody>
          <a:bodyPr/>
          <a:lstStyle/>
          <a:p>
            <a:r>
              <a:rPr lang="cs-CZ" sz="2800" dirty="0"/>
              <a:t>kvalitativní vs. kvantitativní dotazování</a:t>
            </a:r>
          </a:p>
          <a:p>
            <a:r>
              <a:rPr lang="cs-CZ" sz="2800" dirty="0"/>
              <a:t>standardizovaný, polostrukturovaný, nestrukturovaný a hloubkový rozhovor</a:t>
            </a:r>
          </a:p>
          <a:p>
            <a:r>
              <a:rPr lang="cs-CZ" sz="2800" dirty="0"/>
              <a:t>základní techniky a postupy</a:t>
            </a:r>
          </a:p>
          <a:p>
            <a:r>
              <a:rPr lang="cs-CZ" sz="2800" dirty="0"/>
              <a:t>různé typy otázek </a:t>
            </a:r>
          </a:p>
          <a:p>
            <a:r>
              <a:rPr lang="cs-CZ" sz="2800" dirty="0"/>
              <a:t>první rozhovor – možné situace </a:t>
            </a:r>
          </a:p>
          <a:p>
            <a:r>
              <a:rPr lang="cs-CZ" sz="2800" dirty="0"/>
              <a:t>shrnutí I. individuálního úkolu </a:t>
            </a:r>
          </a:p>
        </p:txBody>
      </p:sp>
    </p:spTree>
    <p:extLst>
      <p:ext uri="{BB962C8B-B14F-4D97-AF65-F5344CB8AC3E}">
        <p14:creationId xmlns:p14="http://schemas.microsoft.com/office/powerpoint/2010/main" val="24921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C986A-440B-2FD1-2AD6-2495E545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br>
              <a:rPr lang="cs-CZ" sz="3600" dirty="0"/>
            </a:br>
            <a:r>
              <a:rPr lang="cs-CZ" sz="3600" dirty="0"/>
              <a:t>Zkušenost studentů s hybridní výukou na VŠ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4663A-D238-0785-993F-A28ECB77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Úkol: Seřaďte otázky v polostrukturovaném rozhovoru tak, aby plynul přirozeně a logicky.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64D939-DCA2-D93A-3D23-39148007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>
          <a:xfrm>
            <a:off x="2247745" y="2708920"/>
            <a:ext cx="4648509" cy="29566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BE78DAC-1A01-16FF-8D6D-8131145FDA58}"/>
              </a:ext>
            </a:extLst>
          </p:cNvPr>
          <p:cNvSpPr txBox="1"/>
          <p:nvPr/>
        </p:nvSpPr>
        <p:spPr>
          <a:xfrm>
            <a:off x="7668344" y="658336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zdroj: </a:t>
            </a:r>
            <a:r>
              <a:rPr lang="cs-CZ" sz="1400" dirty="0" err="1">
                <a:solidFill>
                  <a:schemeClr val="bg1"/>
                </a:solidFill>
              </a:rPr>
              <a:t>alamy.com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FCA481-377A-B42E-3952-972E4F9D466E}"/>
              </a:ext>
            </a:extLst>
          </p:cNvPr>
          <p:cNvSpPr txBox="1"/>
          <p:nvPr/>
        </p:nvSpPr>
        <p:spPr>
          <a:xfrm>
            <a:off x="7199784" y="62312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classroomscreen1</a:t>
            </a:r>
          </a:p>
        </p:txBody>
      </p:sp>
    </p:spTree>
    <p:extLst>
      <p:ext uri="{BB962C8B-B14F-4D97-AF65-F5344CB8AC3E}">
        <p14:creationId xmlns:p14="http://schemas.microsoft.com/office/powerpoint/2010/main" val="674462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C2197-D9D1-3897-FBE7-4566C5C1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D9808-9274-7A07-1A70-947520AA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0" indent="0">
              <a:buNone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5390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E45E0-64F4-9F90-A16C-F21DCF61D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C620E-A845-9B22-1CBC-ACAE5FAE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590B5-5810-1EF6-F8F6-587356D8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37820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722D-325E-B076-56BB-D51C44F9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1BFAA-A97C-81AF-CB70-ADAA29C2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54498-ECFF-6DFD-45E4-F5FA3082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2623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6B39F-BDFC-5014-B44D-359F0427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C4009-5E83-E416-1764-0D2D415C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0EE42-EE86-38FE-D315-F51E392D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2. Mohl/a byste mi popsat, jak u vás typicky vypadá jeden den, kdy máte hybridní výuku? </a:t>
            </a:r>
            <a:r>
              <a:rPr lang="cs-CZ" sz="1900" i="1" dirty="0"/>
              <a:t>(konkrétní rutina)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6535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4352-D4C1-B0A4-9E60-41446EE3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4298B-0605-CFE1-015F-252FF4C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24836-B676-2C57-8C97-025AC892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2. Mohl/a byste mi popsat, jak u vás typicky vypadá jeden den, kdy máte hybridní výuku? </a:t>
            </a:r>
            <a:r>
              <a:rPr lang="cs-CZ" sz="1900" i="1" dirty="0"/>
              <a:t>(konkrétní rutina)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1. Co pro vás bylo nejtěžší při přechodu na hybridní výuku? </a:t>
            </a:r>
            <a:r>
              <a:rPr lang="cs-CZ" sz="1900" i="1" dirty="0"/>
              <a:t>(problémy, výzvy)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10025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7D8C7-CE5B-53A8-42B2-E2FAB2EA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E2565-C775-0CC6-A59F-506D65AA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F0DF6-CAE2-2F76-3E30-4077C7D5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2. Mohl/a byste mi popsat, jak u vás typicky vypadá jeden den, kdy máte hybridní výuku? </a:t>
            </a:r>
            <a:r>
              <a:rPr lang="cs-CZ" sz="1900" i="1" dirty="0"/>
              <a:t>(konkrétní rutina)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1. Co pro vás bylo nejtěžší při přechodu na hybridní výuku? </a:t>
            </a:r>
            <a:r>
              <a:rPr lang="cs-CZ" sz="1900" i="1" dirty="0"/>
              <a:t>(problémy, výzvy)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4. V čem vidíte výhody kombinace prezenční a online výuky? </a:t>
            </a:r>
            <a:r>
              <a:rPr lang="cs-CZ" sz="1900" i="1" dirty="0"/>
              <a:t>(balanc pohledu)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6543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BF17C-8159-41EC-4B39-33EE19F2F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16108-5DFD-CFCF-E943-9F5A46B4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5842-6726-C4E2-B3C4-D7D3F4B58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2. Mohl/a byste mi popsat, jak u vás typicky vypadá jeden den, kdy máte hybridní výuku? </a:t>
            </a:r>
            <a:r>
              <a:rPr lang="cs-CZ" sz="1900" i="1" dirty="0"/>
              <a:t>(konkrétní rutina)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1. Co pro vás bylo nejtěžší při přechodu na hybridní výuku? </a:t>
            </a:r>
            <a:r>
              <a:rPr lang="cs-CZ" sz="1900" i="1" dirty="0"/>
              <a:t>(problémy, výzvy)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4. V čem vidíte výhody kombinace prezenční a online výuky? </a:t>
            </a:r>
            <a:r>
              <a:rPr lang="cs-CZ" sz="1900" i="1" dirty="0"/>
              <a:t>(balanc pohledu)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6. Je něco, co byste chtěl/a v systému hybridní výuky změnit? </a:t>
            </a:r>
            <a:r>
              <a:rPr lang="cs-CZ" sz="1900" i="1" dirty="0"/>
              <a:t>(kritická reflexe)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68465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C0F81-1D78-5FC6-B06B-A8B6038FD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A0F1E-772D-E60E-F6A4-92460166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88A8D-E0D6-BF95-8643-25D50229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2. Mohl/a byste mi popsat, jak u vás typicky vypadá jeden den, kdy máte hybridní výuku? </a:t>
            </a:r>
            <a:r>
              <a:rPr lang="cs-CZ" sz="1900" i="1" dirty="0"/>
              <a:t>(konkrétní rutina)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1. Co pro vás bylo nejtěžší při přechodu na hybridní výuku? </a:t>
            </a:r>
            <a:r>
              <a:rPr lang="cs-CZ" sz="1900" i="1" dirty="0"/>
              <a:t>(problémy, výzvy)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4. V čem vidíte výhody kombinace prezenční a online výuky? </a:t>
            </a:r>
            <a:r>
              <a:rPr lang="cs-CZ" sz="1900" i="1" dirty="0"/>
              <a:t>(balanc pohledu)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6. Je něco, co byste chtěl/a v systému hybridní výuky změnit? </a:t>
            </a:r>
            <a:r>
              <a:rPr lang="cs-CZ" sz="1900" i="1" dirty="0"/>
              <a:t>(kritická reflexe)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3. Když se ohlédnete zpět – změnil se nějak váš vztah ke studiu díky hybridní výuce? </a:t>
            </a:r>
            <a:r>
              <a:rPr lang="cs-CZ" sz="1900" i="1" dirty="0"/>
              <a:t>(hlubší zpětná vazba, sebereflexe)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880837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F390-1A8B-5408-09A1-900D3183C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61407-613F-B05D-6A0A-0F7663E3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Doporučené pořadí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5DF69-6C3D-5611-48E3-2F866084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9145016" cy="47476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900" dirty="0"/>
              <a:t>7. Řeknete mi, prosím, jak dlouho studujete a jaký obor? </a:t>
            </a:r>
            <a:br>
              <a:rPr lang="cs-CZ" sz="1900" dirty="0"/>
            </a:br>
            <a:r>
              <a:rPr lang="cs-CZ" sz="1900" i="1" dirty="0"/>
              <a:t>(navázání kontaktu, obecná informace)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5. Jak byste popsal/a svoji první zkušenost s hybridní výukou? </a:t>
            </a:r>
            <a:r>
              <a:rPr lang="cs-CZ" sz="1900" i="1" dirty="0"/>
              <a:t>(přechod k tématu)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8. Jak jste se cítil/a během prvních týdnů tohoto systému? </a:t>
            </a:r>
            <a:r>
              <a:rPr lang="cs-CZ" sz="1900" i="1" dirty="0"/>
              <a:t>(emoční stránka začátků)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2. Mohl/a byste mi popsat, jak u vás typicky vypadá jeden den, kdy máte hybridní výuku? </a:t>
            </a:r>
            <a:r>
              <a:rPr lang="cs-CZ" sz="1900" i="1" dirty="0"/>
              <a:t>(konkrétní rutina)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1. Co pro vás bylo nejtěžší při přechodu na hybridní výuku? </a:t>
            </a:r>
            <a:r>
              <a:rPr lang="cs-CZ" sz="1900" i="1" dirty="0"/>
              <a:t>(problémy, výzvy)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4. V čem vidíte výhody kombinace prezenční a online výuky? </a:t>
            </a:r>
            <a:r>
              <a:rPr lang="cs-CZ" sz="1900" i="1" dirty="0"/>
              <a:t>(balanc pohledu)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6. Je něco, co byste chtěl/a v systému hybridní výuky změnit? </a:t>
            </a:r>
            <a:r>
              <a:rPr lang="cs-CZ" sz="1900" i="1" dirty="0"/>
              <a:t>(kritická reflexe)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3. Když se ohlédnete zpět – změnil se nějak váš vztah ke studiu díky hybridní výuce? </a:t>
            </a:r>
            <a:r>
              <a:rPr lang="cs-CZ" sz="1900" i="1" dirty="0"/>
              <a:t>(hlubší zpětná vazba, sebereflexe)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900" dirty="0"/>
              <a:t>9. Co byste poradil/a jiným studentům a studentkám, kteří budou </a:t>
            </a:r>
            <a:br>
              <a:rPr lang="cs-CZ" sz="1900" dirty="0"/>
            </a:br>
            <a:r>
              <a:rPr lang="cs-CZ" sz="1900" dirty="0"/>
              <a:t>s hybridní výukou teprve začínat? </a:t>
            </a:r>
            <a:r>
              <a:rPr lang="cs-CZ" sz="1900" i="1" dirty="0"/>
              <a:t>(závěrečná otázka, směřující k doporučením)</a:t>
            </a:r>
          </a:p>
          <a:p>
            <a:pPr marL="514350" indent="-514350">
              <a:buFont typeface="+mj-lt"/>
              <a:buAutoNum type="arabicPeriod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06216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352AD-E42D-9F16-48B2-037DC4F1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8BFEC-BAAC-2968-66B7-99D7CDB5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663"/>
            <a:ext cx="8579296" cy="4525963"/>
          </a:xfrm>
        </p:spPr>
        <p:txBody>
          <a:bodyPr>
            <a:normAutofit/>
          </a:bodyPr>
          <a:lstStyle/>
          <a:p>
            <a:r>
              <a:rPr lang="cs-CZ" sz="2600" dirty="0"/>
              <a:t>nejčastější metoda sběru dat v kvalitativním výzkumu</a:t>
            </a:r>
          </a:p>
          <a:p>
            <a:r>
              <a:rPr lang="cs-CZ" sz="2600" dirty="0"/>
              <a:t>naslouchání vyprávění, kladení otázek, získávání odpovědí</a:t>
            </a:r>
          </a:p>
          <a:p>
            <a:r>
              <a:rPr lang="cs-CZ" sz="2600" dirty="0"/>
              <a:t>cíl: hlouběji prozkoumat perspektivu, zkušenosti, názory a pohledy respondentů</a:t>
            </a:r>
          </a:p>
          <a:p>
            <a:r>
              <a:rPr lang="cs-CZ" sz="2600" dirty="0"/>
              <a:t>snaha porozumět, pochopit </a:t>
            </a:r>
          </a:p>
          <a:p>
            <a:r>
              <a:rPr lang="cs-CZ" sz="2600" dirty="0"/>
              <a:t>většinou menší výzkumný soubor (max. 20)</a:t>
            </a:r>
          </a:p>
          <a:p>
            <a:r>
              <a:rPr lang="cs-CZ" sz="2600" dirty="0"/>
              <a:t>používá se k vytváření teorií (než k ověřování hypotéz)</a:t>
            </a:r>
          </a:p>
          <a:p>
            <a:r>
              <a:rPr lang="cs-CZ" sz="2600" dirty="0"/>
              <a:t>krajní forma = pevně daná struktura vs. volný rozhovor</a:t>
            </a:r>
          </a:p>
          <a:p>
            <a:r>
              <a:rPr lang="cs-CZ" sz="2600" dirty="0"/>
              <a:t>střední cesta = polostrukturovaný rozhovor </a:t>
            </a:r>
          </a:p>
        </p:txBody>
      </p:sp>
    </p:spTree>
    <p:extLst>
      <p:ext uri="{BB962C8B-B14F-4D97-AF65-F5344CB8AC3E}">
        <p14:creationId xmlns:p14="http://schemas.microsoft.com/office/powerpoint/2010/main" val="4083877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50DE6-4ECC-2413-7685-251384AA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volba respondentů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C8ADD-314F-5E5F-224A-933CDC6E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dle techniky záměrného výběru/sněhové koule (zvážit profesní roli, médium, zkušenost, region, délku praxe…)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700" dirty="0"/>
              <a:t>navázání kontaktu </a:t>
            </a:r>
          </a:p>
          <a:p>
            <a:pPr marL="914400" lvl="1" indent="-514350"/>
            <a:r>
              <a:rPr lang="cs-CZ" sz="2200" dirty="0"/>
              <a:t>stručný/personalizovaný mail, doporučení</a:t>
            </a:r>
          </a:p>
          <a:p>
            <a:pPr marL="914400" lvl="1" indent="-514350"/>
            <a:r>
              <a:rPr lang="cs-CZ" sz="2200" dirty="0"/>
              <a:t>představení sebe a instituce, shrnutí výzkumu</a:t>
            </a:r>
          </a:p>
          <a:p>
            <a:pPr marL="914400" lvl="1" indent="-514350"/>
            <a:r>
              <a:rPr lang="cs-CZ" sz="2200" dirty="0"/>
              <a:t>proč právě on/ona? (apel na expertízu) – vzbudit zájem, budovat důvěru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700" dirty="0"/>
              <a:t>získání souhlasu</a:t>
            </a:r>
          </a:p>
          <a:p>
            <a:pPr marL="914400" lvl="1" indent="-514350"/>
            <a:r>
              <a:rPr lang="cs-CZ" sz="2200" dirty="0"/>
              <a:t>informovaný souhlas – dobrovolnost výzkumu, možnost odstoupení, anonymizace atd.</a:t>
            </a:r>
          </a:p>
          <a:p>
            <a:pPr marL="514350" indent="-514350">
              <a:buFont typeface="+mj-lt"/>
              <a:buAutoNum type="arabicParenR"/>
            </a:pPr>
            <a:endParaRPr lang="cs-CZ" sz="2700" dirty="0"/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55996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5BE3B-165C-1EF5-680A-11FCFF3C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před rozhovorem…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23E92-C9D7-719C-8FDB-E48CA7EF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známe prostředí, ve kterém respondent žije nebo pracuje?</a:t>
            </a:r>
          </a:p>
          <a:p>
            <a:r>
              <a:rPr lang="cs-CZ" dirty="0"/>
              <a:t>máme kvalitní nahrávací zařízení?</a:t>
            </a:r>
          </a:p>
          <a:p>
            <a:r>
              <a:rPr lang="cs-CZ" dirty="0"/>
              <a:t>kde se setkáme? </a:t>
            </a:r>
          </a:p>
          <a:p>
            <a:r>
              <a:rPr lang="cs-CZ" dirty="0"/>
              <a:t>máme připravenou strukturu otázek?</a:t>
            </a:r>
          </a:p>
          <a:p>
            <a:r>
              <a:rPr lang="cs-CZ" dirty="0"/>
              <a:t>máme dostatečné znalosti a schopnosti?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55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62563-296F-D308-866E-B5EADED6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vedení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267FF-811C-B27C-E15A-5960E1F33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Způsob kladení otázek:</a:t>
            </a:r>
          </a:p>
          <a:p>
            <a:r>
              <a:rPr lang="cs-CZ" sz="2400" dirty="0"/>
              <a:t>jeden z nejdůležitějších prvků výzkumu</a:t>
            </a:r>
          </a:p>
          <a:p>
            <a:r>
              <a:rPr lang="cs-CZ" sz="2400" dirty="0"/>
              <a:t>otázky: otevřené, jasné, neutrální, citlivé</a:t>
            </a:r>
          </a:p>
          <a:p>
            <a:r>
              <a:rPr lang="cs-CZ" sz="2400" dirty="0"/>
              <a:t>nevnucovat odpovědi formulací otázky</a:t>
            </a:r>
          </a:p>
          <a:p>
            <a:r>
              <a:rPr lang="cs-CZ" sz="2400" dirty="0"/>
              <a:t>nepokládat více otázek najednou</a:t>
            </a:r>
          </a:p>
          <a:p>
            <a:r>
              <a:rPr lang="cs-CZ" sz="2400" dirty="0"/>
              <a:t>vyvarovat se hodnotících postojů</a:t>
            </a:r>
          </a:p>
          <a:p>
            <a:r>
              <a:rPr lang="cs-CZ" sz="2400" dirty="0"/>
              <a:t>zajistit plynulost přechodu mezi tématy</a:t>
            </a:r>
          </a:p>
          <a:p>
            <a:r>
              <a:rPr lang="cs-CZ" sz="2400" dirty="0"/>
              <a:t>dobře naslouchat, doptávat se (pokud je třeba)</a:t>
            </a:r>
          </a:p>
          <a:p>
            <a:r>
              <a:rPr lang="cs-CZ" sz="2400" dirty="0"/>
              <a:t>sondáž (</a:t>
            </a:r>
            <a:r>
              <a:rPr lang="cs-CZ" sz="2400" dirty="0" err="1"/>
              <a:t>probing</a:t>
            </a:r>
            <a:r>
              <a:rPr lang="cs-CZ" sz="2400" dirty="0"/>
              <a:t>) = prohloubení odpovědi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573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E2853-CB1C-2B1E-37BA-981779D5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vedení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B9D8F-D245-AD9A-3785-63A92C0A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Další zásady</a:t>
            </a:r>
          </a:p>
          <a:p>
            <a:r>
              <a:rPr lang="cs-CZ" sz="2400" dirty="0"/>
              <a:t>dvoustranná rovnocenná komunikace, výzkumník spíše posluchač - udržovat důvěru a motivaci</a:t>
            </a:r>
          </a:p>
          <a:p>
            <a:r>
              <a:rPr lang="cs-CZ" sz="2400" dirty="0"/>
              <a:t>podněcovat respondenta k podrobnostem </a:t>
            </a:r>
          </a:p>
          <a:p>
            <a:r>
              <a:rPr lang="cs-CZ" sz="2400" dirty="0"/>
              <a:t>jasně sdělit, jaké informace požadujeme, proč jsou důležité - </a:t>
            </a:r>
            <a:br>
              <a:rPr lang="cs-CZ" sz="2400" dirty="0"/>
            </a:br>
            <a:r>
              <a:rPr lang="cs-CZ" sz="2400" dirty="0"/>
              <a:t>a proč je pro nás respondent zajímavý</a:t>
            </a:r>
          </a:p>
          <a:p>
            <a:r>
              <a:rPr lang="cs-CZ" sz="2400" dirty="0"/>
              <a:t>důvod kladení otázek je jasný výzkumníkovi, nemusí však </a:t>
            </a:r>
            <a:br>
              <a:rPr lang="cs-CZ" sz="2400" dirty="0"/>
            </a:br>
            <a:r>
              <a:rPr lang="cs-CZ" sz="2400" dirty="0"/>
              <a:t>být jasný respondentovi</a:t>
            </a:r>
          </a:p>
          <a:p>
            <a:r>
              <a:rPr lang="cs-CZ" sz="2400" dirty="0"/>
              <a:t>možnost zařadit zpětnou vazbu během rozhovoru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468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3DB5E-4F27-AB14-1998-6546DC36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Jaký by měl být úspěšný tazatel?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E1ADF0-B20A-FBBA-95DF-977A96BB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760640" cy="346006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A0A8B8-F07A-A959-E5EB-6B5594432E47}"/>
              </a:ext>
            </a:extLst>
          </p:cNvPr>
          <p:cNvSpPr txBox="1"/>
          <p:nvPr/>
        </p:nvSpPr>
        <p:spPr>
          <a:xfrm>
            <a:off x="7164288" y="6245163"/>
            <a:ext cx="22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classroomscreen2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827775-C2D1-F204-0DFA-C2D6F6D664AC}"/>
              </a:ext>
            </a:extLst>
          </p:cNvPr>
          <p:cNvSpPr txBox="1"/>
          <p:nvPr/>
        </p:nvSpPr>
        <p:spPr>
          <a:xfrm>
            <a:off x="7791007" y="661449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zdroj: </a:t>
            </a:r>
            <a:r>
              <a:rPr lang="cs-CZ" sz="1400" dirty="0" err="1">
                <a:solidFill>
                  <a:schemeClr val="bg1"/>
                </a:solidFill>
              </a:rPr>
              <a:t>fox_lazy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51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CD867-EE1A-725F-21A5-27887A8A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10 kritérií úspěšného tazatele (</a:t>
            </a:r>
            <a:r>
              <a:rPr lang="cs-CZ" sz="3200" dirty="0" err="1"/>
              <a:t>Kvale</a:t>
            </a:r>
            <a:r>
              <a:rPr lang="cs-CZ" sz="3200" dirty="0"/>
              <a:t>, 1996)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440DD-3935-E024-3D9F-311B62D7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300" dirty="0"/>
              <a:t>znalý</a:t>
            </a:r>
          </a:p>
          <a:p>
            <a:pPr marL="0" indent="0" algn="ctr">
              <a:buNone/>
            </a:pPr>
            <a:r>
              <a:rPr lang="cs-CZ" sz="2300" dirty="0"/>
              <a:t>strukturovaný</a:t>
            </a:r>
          </a:p>
          <a:p>
            <a:pPr marL="0" indent="0" algn="ctr">
              <a:buNone/>
            </a:pPr>
            <a:r>
              <a:rPr lang="cs-CZ" sz="2300" dirty="0"/>
              <a:t>srozumitelný</a:t>
            </a:r>
          </a:p>
          <a:p>
            <a:pPr marL="0" indent="0" algn="ctr">
              <a:buNone/>
            </a:pPr>
            <a:r>
              <a:rPr lang="cs-CZ" sz="2300" dirty="0"/>
              <a:t>ohleduplný</a:t>
            </a:r>
          </a:p>
          <a:p>
            <a:pPr marL="0" indent="0" algn="ctr">
              <a:buNone/>
            </a:pPr>
            <a:r>
              <a:rPr lang="cs-CZ" sz="2300" dirty="0"/>
              <a:t>citlivý</a:t>
            </a:r>
          </a:p>
          <a:p>
            <a:pPr marL="0" indent="0" algn="ctr">
              <a:buNone/>
            </a:pPr>
            <a:r>
              <a:rPr lang="cs-CZ" sz="2300" dirty="0"/>
              <a:t>otevřený</a:t>
            </a:r>
          </a:p>
          <a:p>
            <a:pPr marL="0" indent="0" algn="ctr">
              <a:buNone/>
            </a:pPr>
            <a:r>
              <a:rPr lang="cs-CZ" sz="2300" dirty="0"/>
              <a:t>zacílený </a:t>
            </a:r>
          </a:p>
          <a:p>
            <a:pPr marL="0" indent="0" algn="ctr">
              <a:buNone/>
            </a:pPr>
            <a:r>
              <a:rPr lang="cs-CZ" sz="2300" dirty="0"/>
              <a:t>kritický</a:t>
            </a:r>
          </a:p>
          <a:p>
            <a:pPr marL="0" indent="0" algn="ctr">
              <a:buNone/>
            </a:pPr>
            <a:r>
              <a:rPr lang="cs-CZ" sz="2300" dirty="0"/>
              <a:t>paměťově pozorný</a:t>
            </a:r>
          </a:p>
          <a:p>
            <a:pPr marL="0" indent="0" algn="ctr">
              <a:buNone/>
            </a:pPr>
            <a:r>
              <a:rPr lang="cs-CZ" sz="2300" dirty="0"/>
              <a:t>interpretačně vnímavý </a:t>
            </a:r>
          </a:p>
        </p:txBody>
      </p:sp>
    </p:spTree>
    <p:extLst>
      <p:ext uri="{BB962C8B-B14F-4D97-AF65-F5344CB8AC3E}">
        <p14:creationId xmlns:p14="http://schemas.microsoft.com/office/powerpoint/2010/main" val="102294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34FE1-8E02-5BE7-D2D9-82B76432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7C78C-ABF8-8C50-F31F-F86AB902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10 kritérií úspěšného tazatele (</a:t>
            </a:r>
            <a:r>
              <a:rPr lang="cs-CZ" sz="3200" dirty="0" err="1"/>
              <a:t>Kvale</a:t>
            </a:r>
            <a:r>
              <a:rPr lang="cs-CZ" sz="3200" dirty="0"/>
              <a:t>, 1996)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D8519-97BE-9E46-C407-9B2D93A1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dirty="0"/>
              <a:t>znalost</a:t>
            </a:r>
            <a:r>
              <a:rPr lang="cs-CZ" sz="2300" dirty="0"/>
              <a:t> = důkladně se orientuje v tématu rozhovoru</a:t>
            </a:r>
          </a:p>
          <a:p>
            <a:pPr marL="0" indent="0">
              <a:buNone/>
            </a:pPr>
            <a:r>
              <a:rPr lang="cs-CZ" sz="2300" b="1" dirty="0"/>
              <a:t>strukturovanost</a:t>
            </a:r>
            <a:r>
              <a:rPr lang="cs-CZ" sz="2300" dirty="0"/>
              <a:t> = dává rozhovoru smysl a cíl</a:t>
            </a:r>
          </a:p>
          <a:p>
            <a:pPr marL="0" indent="0">
              <a:buNone/>
            </a:pPr>
            <a:r>
              <a:rPr lang="cs-CZ" sz="2300" b="1" dirty="0"/>
              <a:t>srozumitelnost</a:t>
            </a:r>
            <a:r>
              <a:rPr lang="cs-CZ" sz="2300" dirty="0"/>
              <a:t> = klade jednoduché, krátké a jasné otázky</a:t>
            </a:r>
          </a:p>
          <a:p>
            <a:pPr marL="0" indent="0">
              <a:buNone/>
            </a:pPr>
            <a:r>
              <a:rPr lang="cs-CZ" sz="2300" b="1" dirty="0"/>
              <a:t>ohleduplnost</a:t>
            </a:r>
            <a:r>
              <a:rPr lang="cs-CZ" sz="2300" dirty="0"/>
              <a:t> = nechá respondenta domluvit, dává čas na přemýšlení </a:t>
            </a:r>
          </a:p>
          <a:p>
            <a:pPr marL="0" indent="0">
              <a:buNone/>
            </a:pPr>
            <a:r>
              <a:rPr lang="cs-CZ" sz="2300" b="1" dirty="0"/>
              <a:t>citlivost</a:t>
            </a:r>
            <a:r>
              <a:rPr lang="cs-CZ" sz="2300" dirty="0"/>
              <a:t> = pozorně naslouchá obsahu, je empatický </a:t>
            </a:r>
          </a:p>
          <a:p>
            <a:pPr marL="0" indent="0">
              <a:buNone/>
            </a:pPr>
            <a:r>
              <a:rPr lang="cs-CZ" sz="2300" b="1" dirty="0"/>
              <a:t>otevřenost</a:t>
            </a:r>
            <a:r>
              <a:rPr lang="cs-CZ" sz="2300" dirty="0"/>
              <a:t> = reaguje na to, co je důležité pro respondenta</a:t>
            </a:r>
          </a:p>
          <a:p>
            <a:pPr marL="0" indent="0">
              <a:buNone/>
            </a:pPr>
            <a:r>
              <a:rPr lang="cs-CZ" sz="2300" b="1" dirty="0"/>
              <a:t>zacílení</a:t>
            </a:r>
            <a:r>
              <a:rPr lang="cs-CZ" sz="2300" dirty="0"/>
              <a:t> = ví, co chce zjistit</a:t>
            </a:r>
          </a:p>
          <a:p>
            <a:pPr marL="0" indent="0">
              <a:buNone/>
            </a:pPr>
            <a:r>
              <a:rPr lang="cs-CZ" sz="2300" b="1" dirty="0"/>
              <a:t>kritičnost</a:t>
            </a:r>
            <a:r>
              <a:rPr lang="cs-CZ" sz="2300" dirty="0"/>
              <a:t> = připraven zpochybňovat sdělené informace, ověřuje</a:t>
            </a:r>
          </a:p>
          <a:p>
            <a:pPr marL="0" indent="0">
              <a:buNone/>
            </a:pPr>
            <a:r>
              <a:rPr lang="cs-CZ" sz="2300" b="1" dirty="0"/>
              <a:t>paměťová</a:t>
            </a:r>
            <a:r>
              <a:rPr lang="cs-CZ" sz="2300" dirty="0"/>
              <a:t> </a:t>
            </a:r>
            <a:r>
              <a:rPr lang="cs-CZ" sz="2300" b="1" dirty="0"/>
              <a:t>pozornost</a:t>
            </a:r>
            <a:r>
              <a:rPr lang="cs-CZ" sz="2300" dirty="0"/>
              <a:t> = propojuje aktuální sdělení s dřívějším </a:t>
            </a:r>
          </a:p>
          <a:p>
            <a:pPr marL="0" indent="0">
              <a:buNone/>
            </a:pPr>
            <a:r>
              <a:rPr lang="cs-CZ" sz="2300" b="1" dirty="0"/>
              <a:t>interpretační</a:t>
            </a:r>
            <a:r>
              <a:rPr lang="cs-CZ" sz="2300" dirty="0"/>
              <a:t> </a:t>
            </a:r>
            <a:r>
              <a:rPr lang="cs-CZ" sz="2300" b="1" dirty="0"/>
              <a:t>vnímavost</a:t>
            </a:r>
            <a:r>
              <a:rPr lang="cs-CZ" sz="2300" dirty="0"/>
              <a:t> = objasňuje a rozvíjí význam odpovědí, </a:t>
            </a:r>
            <a:br>
              <a:rPr lang="cs-CZ" sz="2300" dirty="0"/>
            </a:br>
            <a:r>
              <a:rPr lang="cs-CZ" sz="2300" dirty="0"/>
              <a:t>aniž by vnucoval vlastní interpretaci </a:t>
            </a:r>
          </a:p>
        </p:txBody>
      </p:sp>
    </p:spTree>
    <p:extLst>
      <p:ext uri="{BB962C8B-B14F-4D97-AF65-F5344CB8AC3E}">
        <p14:creationId xmlns:p14="http://schemas.microsoft.com/office/powerpoint/2010/main" val="2368480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26732-A636-A18C-59DF-869E0E05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přepis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0AEA1-93CC-10B4-3745-C2E67668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/>
              <a:t>forma přepisu</a:t>
            </a:r>
          </a:p>
          <a:p>
            <a:pPr lvl="1"/>
            <a:r>
              <a:rPr lang="cs-CZ" sz="2400" dirty="0"/>
              <a:t>doslovný X komentovaný X shrnující X selektivní </a:t>
            </a:r>
          </a:p>
          <a:p>
            <a:r>
              <a:rPr lang="cs-CZ" sz="2800" b="1" dirty="0"/>
              <a:t>míra editace</a:t>
            </a:r>
          </a:p>
          <a:p>
            <a:pPr lvl="1"/>
            <a:r>
              <a:rPr lang="cs-CZ" sz="2400" dirty="0"/>
              <a:t>gramatika, struktura vět – neměnit význam!</a:t>
            </a:r>
          </a:p>
          <a:p>
            <a:pPr lvl="1"/>
            <a:r>
              <a:rPr lang="cs-CZ" sz="2400" dirty="0"/>
              <a:t>u akademických publikací – úprava kvůli čitelnosti (nutnost uvést v rámci metodologie) </a:t>
            </a:r>
          </a:p>
          <a:p>
            <a:r>
              <a:rPr lang="cs-CZ" sz="2800" b="1" dirty="0"/>
              <a:t>nonverbální projevy</a:t>
            </a:r>
          </a:p>
          <a:p>
            <a:pPr lvl="1"/>
            <a:r>
              <a:rPr lang="cs-CZ" sz="2400" dirty="0"/>
              <a:t>mohou být důležité (dlouhé pauzy, smích…) </a:t>
            </a:r>
          </a:p>
          <a:p>
            <a:r>
              <a:rPr lang="cs-CZ" sz="2800" b="1" dirty="0"/>
              <a:t>nástroje, softwary</a:t>
            </a:r>
          </a:p>
          <a:p>
            <a:pPr lvl="1"/>
            <a:r>
              <a:rPr lang="cs-CZ" sz="2400" dirty="0"/>
              <a:t>ruční X automatické přepisy </a:t>
            </a:r>
            <a:r>
              <a:rPr lang="cs-CZ" sz="2400" dirty="0">
                <a:sym typeface="Wingdings" pitchFamily="2" charset="2"/>
              </a:rPr>
              <a:t> nutnost vždy zrevidovat </a:t>
            </a:r>
            <a:endParaRPr lang="cs-CZ" sz="2400" dirty="0"/>
          </a:p>
          <a:p>
            <a:r>
              <a:rPr lang="cs-CZ" sz="2800" b="1" dirty="0"/>
              <a:t>přepis = začátek analýzy </a:t>
            </a:r>
          </a:p>
          <a:p>
            <a:pPr lvl="1"/>
            <a:r>
              <a:rPr lang="cs-CZ" sz="2400" dirty="0"/>
              <a:t>první poznámky/barevné značení při poslechu a přepisování 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93511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6C646-318C-414F-9645-076F038F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VI. analýza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A8E2C-1182-C00B-16F2-4DDF7726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815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prvotní čtení a seznámení se s daty = zisk celkového přehledu o výpovědích, kontextu</a:t>
            </a:r>
          </a:p>
          <a:p>
            <a:r>
              <a:rPr lang="cs-CZ" sz="2400" dirty="0"/>
              <a:t>rozdělení textu na segmenty</a:t>
            </a:r>
          </a:p>
          <a:p>
            <a:r>
              <a:rPr lang="cs-CZ" sz="2400" dirty="0"/>
              <a:t>proces kódování</a:t>
            </a:r>
          </a:p>
          <a:p>
            <a:r>
              <a:rPr lang="cs-CZ" sz="2400" dirty="0"/>
              <a:t>seskupování kódů do širších kategorií </a:t>
            </a:r>
            <a:r>
              <a:rPr lang="cs-CZ" sz="2400" dirty="0">
                <a:sym typeface="Wingdings" pitchFamily="2" charset="2"/>
              </a:rPr>
              <a:t> tvorba témat, hlavních významových celků</a:t>
            </a:r>
          </a:p>
          <a:p>
            <a:r>
              <a:rPr lang="cs-CZ" sz="2400" dirty="0">
                <a:sym typeface="Wingdings" pitchFamily="2" charset="2"/>
              </a:rPr>
              <a:t>hledání vzorců, opakujících se zkušeností</a:t>
            </a:r>
          </a:p>
          <a:p>
            <a:r>
              <a:rPr lang="cs-CZ" sz="2400" dirty="0">
                <a:sym typeface="Wingdings" pitchFamily="2" charset="2"/>
              </a:rPr>
              <a:t>interpretace dat ve vztahu k VO/kontextu</a:t>
            </a:r>
          </a:p>
          <a:p>
            <a:r>
              <a:rPr lang="cs-CZ" sz="2400" dirty="0">
                <a:sym typeface="Wingdings" pitchFamily="2" charset="2"/>
              </a:rPr>
              <a:t>kontrola dat, reflexe výzkumníka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7009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ECAC4-8186-438E-792B-E641D980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VII. tvorba výzkumné zprávy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7DD0-43AB-0388-DAFA-B2AD4357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po dokončení analýzy </a:t>
            </a:r>
          </a:p>
          <a:p>
            <a:r>
              <a:rPr lang="cs-CZ" sz="2800" dirty="0"/>
              <a:t>porovnání zjištění s teoretickými východisky, VO</a:t>
            </a:r>
          </a:p>
          <a:p>
            <a:r>
              <a:rPr lang="cs-CZ" sz="2800" dirty="0"/>
              <a:t>klasická struktura</a:t>
            </a:r>
          </a:p>
          <a:p>
            <a:pPr lvl="1"/>
            <a:r>
              <a:rPr lang="cs-CZ" sz="2400" dirty="0"/>
              <a:t>úvod = představení tématu</a:t>
            </a:r>
          </a:p>
          <a:p>
            <a:pPr lvl="1"/>
            <a:r>
              <a:rPr lang="cs-CZ" sz="2400" dirty="0"/>
              <a:t>vymezení cíle výzkumu</a:t>
            </a:r>
          </a:p>
          <a:p>
            <a:pPr lvl="1"/>
            <a:r>
              <a:rPr lang="cs-CZ" sz="2400" dirty="0"/>
              <a:t>přehled literatury, hlavních teorií a konceptů</a:t>
            </a:r>
          </a:p>
          <a:p>
            <a:pPr lvl="1"/>
            <a:r>
              <a:rPr lang="cs-CZ" sz="2400" dirty="0"/>
              <a:t>popis zvolené metody, výzkumného vzorku, postupu</a:t>
            </a:r>
          </a:p>
          <a:p>
            <a:pPr lvl="1"/>
            <a:r>
              <a:rPr lang="cs-CZ" sz="2400" dirty="0"/>
              <a:t>analýza a interpretace výsledků </a:t>
            </a:r>
          </a:p>
          <a:p>
            <a:pPr lvl="1"/>
            <a:r>
              <a:rPr lang="cs-CZ" sz="2400" dirty="0"/>
              <a:t>diskuse, závěr</a:t>
            </a:r>
          </a:p>
        </p:txBody>
      </p:sp>
    </p:spTree>
    <p:extLst>
      <p:ext uri="{BB962C8B-B14F-4D97-AF65-F5344CB8AC3E}">
        <p14:creationId xmlns:p14="http://schemas.microsoft.com/office/powerpoint/2010/main" val="32778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5B1C0-1A09-649E-6F88-0A12BFA5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1B09E-E993-39E2-DA5F-9D8A4045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rozhovor vyžaduje jistou dovednost, citlivost, koncentraci, disciplínu i interpersonální porozumění</a:t>
            </a:r>
          </a:p>
          <a:p>
            <a:r>
              <a:rPr lang="cs-CZ" sz="2800" dirty="0"/>
              <a:t>je nutné činit řadu rozhodnutí (obsah a volba otázek, jejich forma, pořadí, délka rozhovoru)</a:t>
            </a:r>
          </a:p>
          <a:p>
            <a:pPr lvl="1"/>
            <a:r>
              <a:rPr lang="cs-CZ" sz="2400" dirty="0"/>
              <a:t>řeší se a projevují před/během rozhovoru</a:t>
            </a:r>
          </a:p>
          <a:p>
            <a:r>
              <a:rPr lang="cs-CZ" sz="2800" dirty="0"/>
              <a:t>zvláštní pozornost – začátek a konec rozhovoru </a:t>
            </a:r>
          </a:p>
          <a:p>
            <a:pPr lvl="1"/>
            <a:r>
              <a:rPr lang="cs-CZ" sz="2400" dirty="0"/>
              <a:t>prolomit bariéru, nevypnout diktafon brzy 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97458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3C2E9-1304-949A-74E3-7C84FFBE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C05C9-8B09-267B-5A92-5FA18BDC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5 výzev </a:t>
            </a:r>
            <a:r>
              <a:rPr lang="cs-CZ" sz="2800" dirty="0"/>
              <a:t>začínajících tazatelů (</a:t>
            </a:r>
            <a:r>
              <a:rPr lang="cs-CZ" sz="2800" dirty="0" err="1"/>
              <a:t>Roulston</a:t>
            </a:r>
            <a:r>
              <a:rPr lang="cs-CZ" sz="2800" dirty="0"/>
              <a:t> a kol., 2003)</a:t>
            </a:r>
          </a:p>
          <a:p>
            <a:r>
              <a:rPr lang="cs-CZ" sz="2800" dirty="0"/>
              <a:t>nečekané chování respondenta či rušivé prostředí</a:t>
            </a:r>
          </a:p>
          <a:p>
            <a:r>
              <a:rPr lang="cs-CZ" sz="2800" dirty="0"/>
              <a:t>vlastní předsudky a očekávání</a:t>
            </a:r>
          </a:p>
          <a:p>
            <a:r>
              <a:rPr lang="cs-CZ" sz="2800" dirty="0"/>
              <a:t>udržení zaměření výzkumného tématu při pokládání otázek</a:t>
            </a:r>
          </a:p>
          <a:p>
            <a:r>
              <a:rPr lang="cs-CZ" sz="2800" dirty="0"/>
              <a:t>práce s citlivými tématy</a:t>
            </a:r>
          </a:p>
          <a:p>
            <a:r>
              <a:rPr lang="cs-CZ" sz="2800" dirty="0"/>
              <a:t>přepis rozhovorů </a:t>
            </a:r>
          </a:p>
          <a:p>
            <a:pPr marL="457200" lvl="1" indent="0" algn="r">
              <a:buNone/>
            </a:pPr>
            <a:br>
              <a:rPr lang="cs-CZ" sz="20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 jak situaci zvládnout X počítat s tím, že může nastat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227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05506-B5FA-25B7-02EB-E0201CA7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Shrnutí – obecné zásady vedení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114DB-0B51-ED04-C97A-227D1E82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200" dirty="0"/>
              <a:t>důkladná příprava a nácvik rozhovoru</a:t>
            </a:r>
          </a:p>
          <a:p>
            <a:r>
              <a:rPr lang="cs-CZ" sz="2200" dirty="0"/>
              <a:t>účel výzkumu určuje celý proces rozhovoru</a:t>
            </a:r>
          </a:p>
          <a:p>
            <a:r>
              <a:rPr lang="cs-CZ" sz="2200" dirty="0"/>
              <a:t>otázky v rozhovoru nejsou totožné s výzkumnými otázkami!</a:t>
            </a:r>
          </a:p>
          <a:p>
            <a:r>
              <a:rPr lang="cs-CZ" sz="2200" dirty="0"/>
              <a:t>vytvořit vzájemný vztah důvěry, vstřícnosti, zájmu – být citliví k pohlaví, věku i kulturním odlišnostem</a:t>
            </a:r>
          </a:p>
          <a:p>
            <a:r>
              <a:rPr lang="cs-CZ" sz="2200" dirty="0"/>
              <a:t>formulovat otázky jasně a srozumitelně</a:t>
            </a:r>
          </a:p>
          <a:p>
            <a:r>
              <a:rPr lang="cs-CZ" sz="2200" dirty="0"/>
              <a:t>klást vždy jen jednu otázku</a:t>
            </a:r>
          </a:p>
          <a:p>
            <a:r>
              <a:rPr lang="cs-CZ" sz="2200" dirty="0"/>
              <a:t>dle typu rozhovoru – klást i sondážní otázky</a:t>
            </a:r>
          </a:p>
          <a:p>
            <a:r>
              <a:rPr lang="cs-CZ" sz="2200" dirty="0"/>
              <a:t>naslouchat pozorně, citlivě, odpovídat se zájmem</a:t>
            </a:r>
          </a:p>
          <a:p>
            <a:r>
              <a:rPr lang="cs-CZ" sz="2200" dirty="0"/>
              <a:t>nechat dotazovanému dostatek času na odpověď</a:t>
            </a:r>
          </a:p>
          <a:p>
            <a:r>
              <a:rPr lang="cs-CZ" sz="2200" dirty="0"/>
              <a:t>udržovat neutrální postoj k obsahu dat – neposuzovat, nesoudit respondenta</a:t>
            </a:r>
          </a:p>
          <a:p>
            <a:r>
              <a:rPr lang="cs-CZ" sz="2200" dirty="0"/>
              <a:t>zohlednit časové možnosti dotazovaného</a:t>
            </a:r>
          </a:p>
          <a:p>
            <a:r>
              <a:rPr lang="cs-CZ" sz="2200" dirty="0"/>
              <a:t>být reflexivní, sebekriticky monitorovat sám sebe</a:t>
            </a:r>
          </a:p>
          <a:p>
            <a:r>
              <a:rPr lang="cs-CZ" sz="2200" dirty="0"/>
              <a:t>po rozhovoru kompletovat a kontrolovat poznámky, jejich úplnost atd.</a:t>
            </a:r>
          </a:p>
          <a:p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89CD325-A310-1B2D-F875-4636B8505913}"/>
              </a:ext>
            </a:extLst>
          </p:cNvPr>
          <p:cNvSpPr txBox="1"/>
          <p:nvPr/>
        </p:nvSpPr>
        <p:spPr>
          <a:xfrm>
            <a:off x="7236296" y="594360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(</a:t>
            </a:r>
            <a:r>
              <a:rPr lang="cs-CZ" sz="1800" dirty="0" err="1"/>
              <a:t>Hendl</a:t>
            </a:r>
            <a:r>
              <a:rPr lang="cs-CZ" sz="1800" dirty="0"/>
              <a:t>, 2016)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553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2F52F-FC66-EBBD-2AD4-A2641F28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I. individuální úkol – so far </a:t>
            </a:r>
            <a:r>
              <a:rPr lang="cs-CZ" dirty="0">
                <a:sym typeface="Wingdings" pitchFamily="2" charset="2"/>
              </a:rPr>
              <a:t>so </a:t>
            </a:r>
            <a:r>
              <a:rPr lang="cs-CZ" dirty="0" err="1">
                <a:sym typeface="Wingdings" pitchFamily="2" charset="2"/>
              </a:rPr>
              <a:t>good</a:t>
            </a:r>
            <a:r>
              <a:rPr lang="cs-CZ" dirty="0">
                <a:sym typeface="Wingdings" pitchFamily="2" charset="2"/>
              </a:rPr>
              <a:t> 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FEBCC-4EC0-F2E8-CADF-13F91303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00B050"/>
                </a:solidFill>
              </a:rPr>
              <a:t>Co bylo super?</a:t>
            </a:r>
          </a:p>
          <a:p>
            <a:r>
              <a:rPr lang="cs-CZ" sz="2300" dirty="0"/>
              <a:t>zajímavá témata a přístupy</a:t>
            </a:r>
          </a:p>
          <a:p>
            <a:r>
              <a:rPr lang="cs-CZ" sz="2300" dirty="0"/>
              <a:t>vhodná volba metod </a:t>
            </a:r>
          </a:p>
          <a:p>
            <a:r>
              <a:rPr lang="cs-CZ" sz="2300" dirty="0"/>
              <a:t>obecně dobrá struktura návrhů, výborná stylistická </a:t>
            </a:r>
            <a:br>
              <a:rPr lang="cs-CZ" sz="2300" dirty="0"/>
            </a:br>
            <a:r>
              <a:rPr lang="cs-CZ" sz="2300" dirty="0"/>
              <a:t>i gramatická stránka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Co zlepšit?</a:t>
            </a:r>
          </a:p>
          <a:p>
            <a:r>
              <a:rPr lang="cs-CZ" sz="2300" dirty="0"/>
              <a:t>podpis, název výzkumu</a:t>
            </a:r>
          </a:p>
          <a:p>
            <a:r>
              <a:rPr lang="cs-CZ" sz="2300" dirty="0"/>
              <a:t>literatura – odborné zdroje</a:t>
            </a:r>
          </a:p>
          <a:p>
            <a:r>
              <a:rPr lang="cs-CZ" sz="2300" dirty="0"/>
              <a:t>ne vždy žurnalistický/mediální výzkum </a:t>
            </a:r>
          </a:p>
          <a:p>
            <a:r>
              <a:rPr lang="cs-CZ" sz="2300" dirty="0"/>
              <a:t>VO a otázky v samotném rozhovoru nesmí být stejné</a:t>
            </a:r>
          </a:p>
          <a:p>
            <a:r>
              <a:rPr lang="cs-CZ" sz="2300" dirty="0"/>
              <a:t>pozor na rozsáhlý výzkumný vzorek (příliš ambiciózní) </a:t>
            </a:r>
          </a:p>
        </p:txBody>
      </p:sp>
    </p:spTree>
    <p:extLst>
      <p:ext uri="{BB962C8B-B14F-4D97-AF65-F5344CB8AC3E}">
        <p14:creationId xmlns:p14="http://schemas.microsoft.com/office/powerpoint/2010/main" val="1807007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898A9-8C7A-9E14-28A0-32A9C2FC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Workshop 16. 4.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87DB0-A0F8-D492-1A4E-187BD274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trénink vedení rozhovoru</a:t>
            </a:r>
          </a:p>
          <a:p>
            <a:r>
              <a:rPr lang="cs-CZ" dirty="0"/>
              <a:t>role tazatele i respondenta  </a:t>
            </a:r>
          </a:p>
          <a:p>
            <a:r>
              <a:rPr lang="cs-CZ" dirty="0"/>
              <a:t>struktura a funkce otázek v rozhovoru </a:t>
            </a:r>
          </a:p>
          <a:p>
            <a:r>
              <a:rPr lang="cs-CZ" dirty="0"/>
              <a:t>rozbor situací (co dělat, když…)</a:t>
            </a:r>
          </a:p>
          <a:p>
            <a:r>
              <a:rPr lang="cs-CZ" dirty="0"/>
              <a:t>10 bodů/aktivní účast (kontrola prezence)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37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9111E-CDE4-991C-DBD6-7B6C578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Kvalitativní vs. kvantitativní dotazování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84A234-FA7B-B907-BC1D-7C2634EC4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KVALITATIVNÍ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3492C0-D2E1-8168-E161-326A746F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/>
          </a:bodyPr>
          <a:lstStyle/>
          <a:p>
            <a:r>
              <a:rPr lang="cs-CZ" sz="2300" dirty="0"/>
              <a:t>méně strukturovaný, flexibilní přístup</a:t>
            </a:r>
          </a:p>
          <a:p>
            <a:r>
              <a:rPr lang="cs-CZ" sz="2300" dirty="0"/>
              <a:t>volnější pořadí otázek</a:t>
            </a:r>
          </a:p>
          <a:p>
            <a:r>
              <a:rPr lang="cs-CZ" sz="2300" dirty="0"/>
              <a:t>odbíhání od tématu dovoleno</a:t>
            </a:r>
          </a:p>
          <a:p>
            <a:r>
              <a:rPr lang="cs-CZ" sz="2300" dirty="0"/>
              <a:t>odchylování od scénáře dovoleno </a:t>
            </a:r>
          </a:p>
          <a:p>
            <a:r>
              <a:rPr lang="cs-CZ" sz="2300" dirty="0"/>
              <a:t>bohaté, detailní odpovědi</a:t>
            </a:r>
          </a:p>
          <a:p>
            <a:r>
              <a:rPr lang="cs-CZ" sz="2300" dirty="0"/>
              <a:t>respondent dotazován klidně vícekrát </a:t>
            </a:r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C27B4F5-105F-413D-619D-0B3B8DE15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KVANTITATIVNÍ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B381C61-43A1-BDB3-357C-5120B2A10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247453" cy="3951288"/>
          </a:xfrm>
        </p:spPr>
        <p:txBody>
          <a:bodyPr>
            <a:normAutofit/>
          </a:bodyPr>
          <a:lstStyle/>
          <a:p>
            <a:r>
              <a:rPr lang="cs-CZ" sz="2300" dirty="0"/>
              <a:t>velice strukturovaný, standardizovaný přístup</a:t>
            </a:r>
          </a:p>
          <a:p>
            <a:r>
              <a:rPr lang="cs-CZ" sz="2300" dirty="0"/>
              <a:t>jasně specifikované otázky</a:t>
            </a:r>
          </a:p>
          <a:p>
            <a:r>
              <a:rPr lang="cs-CZ" sz="2300" dirty="0"/>
              <a:t>odbíhání od tématu rušivé</a:t>
            </a:r>
          </a:p>
          <a:p>
            <a:r>
              <a:rPr lang="cs-CZ" sz="2300" dirty="0"/>
              <a:t>odchylování od scénáře zakázáno</a:t>
            </a:r>
          </a:p>
          <a:p>
            <a:r>
              <a:rPr lang="cs-CZ" sz="2300" dirty="0"/>
              <a:t>rychle kódovatelné, snadno zpracovatelné odpovědi</a:t>
            </a:r>
          </a:p>
          <a:p>
            <a:r>
              <a:rPr lang="cs-CZ" sz="2300" dirty="0"/>
              <a:t>respondent dotazován jednou</a:t>
            </a:r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28613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58E67-F6FE-067B-779A-F9079A0D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/>
              <a:t>Základní techniky kvalitativního dotazování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B1F9A-3AD3-89B3-250F-9DCE9CD0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standardizovaný/strukturovaný rozhovor</a:t>
            </a:r>
          </a:p>
          <a:p>
            <a:r>
              <a:rPr lang="cs-CZ" sz="2800" dirty="0"/>
              <a:t>polostrukturovaný rozhovor</a:t>
            </a:r>
          </a:p>
          <a:p>
            <a:r>
              <a:rPr lang="cs-CZ" sz="2800" dirty="0"/>
              <a:t>nestrukturovaný rozhovor</a:t>
            </a:r>
          </a:p>
          <a:p>
            <a:r>
              <a:rPr lang="cs-CZ" sz="2800" dirty="0"/>
              <a:t>hloubkový rozhovor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A0F133-D655-496F-E286-F3B0B4DE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0" y="3708267"/>
            <a:ext cx="5080000" cy="26543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6EA777-77E4-437D-AF42-51C267794E9F}"/>
              </a:ext>
            </a:extLst>
          </p:cNvPr>
          <p:cNvSpPr txBox="1"/>
          <p:nvPr/>
        </p:nvSpPr>
        <p:spPr>
          <a:xfrm>
            <a:off x="8028384" y="6598969"/>
            <a:ext cx="173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zdroj: AIHR</a:t>
            </a:r>
          </a:p>
        </p:txBody>
      </p:sp>
    </p:spTree>
    <p:extLst>
      <p:ext uri="{BB962C8B-B14F-4D97-AF65-F5344CB8AC3E}">
        <p14:creationId xmlns:p14="http://schemas.microsoft.com/office/powerpoint/2010/main" val="330730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C1B5F-7116-1578-F2FD-12D3DCCC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Strukturovaný/standardizovaný r.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8926A-271B-F033-88C7-DE0532FF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525963"/>
          </a:xfrm>
        </p:spPr>
        <p:txBody>
          <a:bodyPr>
            <a:normAutofit/>
          </a:bodyPr>
          <a:lstStyle/>
          <a:p>
            <a:r>
              <a:rPr lang="cs-CZ" sz="2500" dirty="0"/>
              <a:t>pevně dané otázky i jejich pořadí </a:t>
            </a:r>
            <a:r>
              <a:rPr lang="cs-CZ" sz="2500" dirty="0">
                <a:sym typeface="Wingdings" pitchFamily="2" charset="2"/>
              </a:rPr>
              <a:t> </a:t>
            </a:r>
            <a:r>
              <a:rPr lang="cs-CZ" sz="2500" dirty="0"/>
              <a:t>všichni respondenti dostávají identické otázky ve stejném pořadí </a:t>
            </a:r>
          </a:p>
          <a:p>
            <a:r>
              <a:rPr lang="cs-CZ" sz="2500" dirty="0"/>
              <a:t>neumožňuje tazateli je jakkoliv měnit, modifikovat </a:t>
            </a:r>
          </a:p>
          <a:p>
            <a:r>
              <a:rPr lang="cs-CZ" sz="2500" dirty="0"/>
              <a:t>výzkumník do průběhu nezasahuje, neimprovizuje</a:t>
            </a:r>
          </a:p>
          <a:p>
            <a:r>
              <a:rPr lang="cs-CZ" sz="2500" dirty="0"/>
              <a:t>příprava náročná, vyžaduje zvládnutí všech detailů (jednoznačnost otázek atd.)</a:t>
            </a:r>
          </a:p>
          <a:p>
            <a:r>
              <a:rPr lang="cs-CZ" sz="2500" dirty="0"/>
              <a:t>použití: dotazníková šetření, průzkumy veřejného mínění</a:t>
            </a:r>
          </a:p>
          <a:p>
            <a:pPr marL="0" indent="0">
              <a:buNone/>
            </a:pPr>
            <a:r>
              <a:rPr lang="cs-CZ" sz="2500" dirty="0"/>
              <a:t>= vylepšená forma dotazníku</a:t>
            </a:r>
          </a:p>
          <a:p>
            <a:endParaRPr lang="cs-CZ" sz="2500" dirty="0"/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84098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BB43C-C8D3-6837-B7CC-9C104200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Strukturovaný/standardizovaný r.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5CE37D-7A8D-D307-8500-D1EF74B32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372B64-2869-6552-F098-3C2F63D687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vysoká srovnatelnost odpovědí</a:t>
            </a:r>
          </a:p>
          <a:p>
            <a:r>
              <a:rPr lang="cs-CZ" dirty="0"/>
              <a:t>zisk validnějších dat</a:t>
            </a:r>
          </a:p>
          <a:p>
            <a:r>
              <a:rPr lang="cs-CZ" dirty="0"/>
              <a:t>možná </a:t>
            </a:r>
            <a:r>
              <a:rPr lang="cs-CZ" dirty="0" err="1"/>
              <a:t>zobecnitelnost</a:t>
            </a:r>
            <a:endParaRPr lang="cs-CZ" dirty="0"/>
          </a:p>
          <a:p>
            <a:r>
              <a:rPr lang="cs-CZ" dirty="0"/>
              <a:t>pracuje s větším množstvím respondentů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5C27150-7C80-C96C-47FF-133DB776F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0AAC19D-48ED-1C4F-2733-E64310F58D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omezená hloubka odpovědí</a:t>
            </a:r>
          </a:p>
          <a:p>
            <a:r>
              <a:rPr lang="cs-CZ" dirty="0"/>
              <a:t>nedostatek flexibility</a:t>
            </a:r>
          </a:p>
          <a:p>
            <a:r>
              <a:rPr lang="cs-CZ" dirty="0"/>
              <a:t>omezený prostor pro rozvíjení témat</a:t>
            </a:r>
          </a:p>
          <a:p>
            <a:r>
              <a:rPr lang="cs-CZ" dirty="0"/>
              <a:t>nevhodné pro komplexní, citlivá témata </a:t>
            </a:r>
          </a:p>
          <a:p>
            <a:r>
              <a:rPr lang="cs-CZ" dirty="0"/>
              <a:t>úzké vymezení otázek</a:t>
            </a:r>
          </a:p>
          <a:p>
            <a:r>
              <a:rPr lang="cs-CZ" dirty="0"/>
              <a:t>nedostatek kontextu </a:t>
            </a:r>
          </a:p>
        </p:txBody>
      </p:sp>
    </p:spTree>
    <p:extLst>
      <p:ext uri="{BB962C8B-B14F-4D97-AF65-F5344CB8AC3E}">
        <p14:creationId xmlns:p14="http://schemas.microsoft.com/office/powerpoint/2010/main" val="103696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04E35B2-F63C-8AAC-3DC1-803CBB52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Polostrukturovaný rozhovor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F8EA120-A0CA-22D0-FEFC-08FDAE7D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předem definováno jádro rozhovoru </a:t>
            </a:r>
            <a:br>
              <a:rPr lang="cs-CZ" sz="2500" dirty="0"/>
            </a:br>
            <a:r>
              <a:rPr lang="cs-CZ" sz="2500" dirty="0"/>
              <a:t>(přehled témat a otázek)</a:t>
            </a:r>
          </a:p>
          <a:p>
            <a:r>
              <a:rPr lang="cs-CZ" sz="2500" dirty="0"/>
              <a:t>pořadí a znění otázek dle potřeby možno měnit</a:t>
            </a:r>
          </a:p>
          <a:p>
            <a:r>
              <a:rPr lang="cs-CZ" sz="2500" dirty="0"/>
              <a:t>výzkumník může improvizovat, rozvíjet odpovědi</a:t>
            </a:r>
          </a:p>
          <a:p>
            <a:r>
              <a:rPr lang="cs-CZ" sz="2500" dirty="0"/>
              <a:t>drží se stanovených okruhů, ale přesto pružná metoda</a:t>
            </a:r>
          </a:p>
          <a:p>
            <a:r>
              <a:rPr lang="cs-CZ" sz="2500" dirty="0"/>
              <a:t>kombinace struktury a flexibility </a:t>
            </a:r>
          </a:p>
          <a:p>
            <a:r>
              <a:rPr lang="cs-CZ" sz="2500" dirty="0"/>
              <a:t>použití: hloubkové rozhovory, případová studie, zúčastněné pozorování </a:t>
            </a:r>
          </a:p>
        </p:txBody>
      </p:sp>
    </p:spTree>
    <p:extLst>
      <p:ext uri="{BB962C8B-B14F-4D97-AF65-F5344CB8AC3E}">
        <p14:creationId xmlns:p14="http://schemas.microsoft.com/office/powerpoint/2010/main" val="3085314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3e3fc8c-d598-459d-afc5-c39b52d5931a"/>
  <p:tag name="SLIDO_EVENT_UUID" val="c39c7231-4717-4dac-af08-37b2d5f69f17"/>
  <p:tag name="SLIDO_EVENT_SECTION_UUID" val="e04fc8a1-4d96-4dbd-9678-eca1ee5b237c"/>
</p:tagLst>
</file>

<file path=ppt/theme/theme1.xml><?xml version="1.0" encoding="utf-8"?>
<a:theme xmlns:a="http://schemas.openxmlformats.org/drawingml/2006/main" name="Prezentace2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é 4">
      <a:majorFont>
        <a:latin typeface="Titillium Web Bold"/>
        <a:ea typeface=""/>
        <a:cs typeface=""/>
      </a:majorFont>
      <a:minorFont>
        <a:latin typeface="Titillium Web 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Prezentace2_sablona</Template>
  <TotalTime>7783</TotalTime>
  <Words>2665</Words>
  <Application>Microsoft Macintosh PowerPoint</Application>
  <PresentationFormat>Předvádění na obrazovce (4:3)</PresentationFormat>
  <Paragraphs>351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Titillium Web Bold</vt:lpstr>
      <vt:lpstr>Titillium Web Regular</vt:lpstr>
      <vt:lpstr>TitilliumText25L</vt:lpstr>
      <vt:lpstr>Wingdings</vt:lpstr>
      <vt:lpstr>Prezentace2_sablona</vt:lpstr>
      <vt:lpstr>Kvalitativní dotazování. Polostrukturovaný  a hloubkový rozhovor.</vt:lpstr>
      <vt:lpstr>Cíle přednášky</vt:lpstr>
      <vt:lpstr>Kvalitativní dotazování</vt:lpstr>
      <vt:lpstr>Kvalitativní dotazování</vt:lpstr>
      <vt:lpstr>Kvalitativní vs. kvantitativní dotazování</vt:lpstr>
      <vt:lpstr>Základní techniky kvalitativního dotazování</vt:lpstr>
      <vt:lpstr>Strukturovaný/standardizovaný r.</vt:lpstr>
      <vt:lpstr>Strukturovaný/standardizovaný r.</vt:lpstr>
      <vt:lpstr>Polostrukturovaný rozhovor</vt:lpstr>
      <vt:lpstr>Polostrukturovaný rozhovor</vt:lpstr>
      <vt:lpstr>Nestrukturovaný rozhovor </vt:lpstr>
      <vt:lpstr>Nestrukturovaný rozhovor</vt:lpstr>
      <vt:lpstr>Hloubkový rozhovor </vt:lpstr>
      <vt:lpstr>Hloubkový rozhovor</vt:lpstr>
      <vt:lpstr>Obecný postup</vt:lpstr>
      <vt:lpstr>I. stanovení cíle</vt:lpstr>
      <vt:lpstr>II. design rozhovoru/interview guide </vt:lpstr>
      <vt:lpstr>9 typů otázek (Kvale, 1996)</vt:lpstr>
      <vt:lpstr>6 typů otázek (Patton, 1990) </vt:lpstr>
      <vt:lpstr> Zkušenost studentů s hybridní výukou na VŠ </vt:lpstr>
      <vt:lpstr>Doporučené pořadí </vt:lpstr>
      <vt:lpstr>Doporučené pořadí </vt:lpstr>
      <vt:lpstr>Doporučené pořadí </vt:lpstr>
      <vt:lpstr>Doporučené pořadí </vt:lpstr>
      <vt:lpstr>Doporučené pořadí </vt:lpstr>
      <vt:lpstr>Doporučené pořadí </vt:lpstr>
      <vt:lpstr>Doporučené pořadí </vt:lpstr>
      <vt:lpstr>Doporučené pořadí </vt:lpstr>
      <vt:lpstr>Doporučené pořadí </vt:lpstr>
      <vt:lpstr>III. volba respondentů </vt:lpstr>
      <vt:lpstr>Ještě před rozhovorem…</vt:lpstr>
      <vt:lpstr>IV. vedení rozhovoru</vt:lpstr>
      <vt:lpstr>IV. vedení rozhovoru</vt:lpstr>
      <vt:lpstr>Jaký by měl být úspěšný tazatel? </vt:lpstr>
      <vt:lpstr>10 kritérií úspěšného tazatele (Kvale, 1996)</vt:lpstr>
      <vt:lpstr>10 kritérií úspěšného tazatele (Kvale, 1996)</vt:lpstr>
      <vt:lpstr>V. přepis rozhovoru</vt:lpstr>
      <vt:lpstr>VI. analýza dat</vt:lpstr>
      <vt:lpstr>VII. tvorba výzkumné zprávy</vt:lpstr>
      <vt:lpstr>První rozhovor</vt:lpstr>
      <vt:lpstr>Shrnutí – obecné zásady vedení rozhovoru</vt:lpstr>
      <vt:lpstr>I. individuální úkol – so far so good </vt:lpstr>
      <vt:lpstr>Workshop 16. 4.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POKUSNY UCET,ZAM,CIVT</dc:creator>
  <cp:lastModifiedBy>Anna Hrbáčková</cp:lastModifiedBy>
  <cp:revision>33</cp:revision>
  <dcterms:created xsi:type="dcterms:W3CDTF">2022-10-17T13:59:49Z</dcterms:created>
  <dcterms:modified xsi:type="dcterms:W3CDTF">2025-04-09T13:51:50Z</dcterms:modified>
</cp:coreProperties>
</file>