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Druhá přednáška </a:t>
            </a:r>
            <a:r>
              <a:rPr lang="cs-CZ" dirty="0" smtClean="0"/>
              <a:t>– </a:t>
            </a:r>
            <a:r>
              <a:rPr lang="cs-CZ" b="1" dirty="0" smtClean="0"/>
              <a:t>PRAMENY PRÁVA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Pojem a druhy pramenů práva: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Zákony a jiné normativní akty (právní předpisy)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Právní obyčeje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Soudní </a:t>
            </a:r>
            <a:r>
              <a:rPr lang="cs-CZ" sz="2800" dirty="0" err="1" smtClean="0"/>
              <a:t>precendenty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Normativní smlouvy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pojem a druhy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r>
              <a:rPr lang="cs-CZ" dirty="0" smtClean="0"/>
              <a:t>Legislativní proces</a:t>
            </a:r>
          </a:p>
          <a:p>
            <a:r>
              <a:rPr lang="cs-CZ" dirty="0" smtClean="0"/>
              <a:t>Klasifikace:</a:t>
            </a:r>
          </a:p>
          <a:p>
            <a:pPr marL="514350" indent="-514350">
              <a:buAutoNum type="alphaLcParenR"/>
            </a:pPr>
            <a:r>
              <a:rPr lang="cs-CZ" dirty="0" smtClean="0"/>
              <a:t>Dle pravomoci k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působnosti při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procedurálních pravidel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cxnSp>
        <p:nvCxnSpPr>
          <p:cNvPr id="5" name="Přímá spojovací šipka 4"/>
          <p:cNvCxnSpPr>
            <a:endCxn id="12" idx="1"/>
          </p:cNvCxnSpPr>
          <p:nvPr/>
        </p:nvCxnSpPr>
        <p:spPr>
          <a:xfrm>
            <a:off x="6012160" y="3717032"/>
            <a:ext cx="1008112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6372200" y="4005064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pisek se šipkou doleva 11"/>
          <p:cNvSpPr/>
          <p:nvPr/>
        </p:nvSpPr>
        <p:spPr>
          <a:xfrm>
            <a:off x="7020272" y="3573016"/>
            <a:ext cx="1944216" cy="79208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Stupeň právní síly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Právní síla, prvotnost/</a:t>
            </a:r>
            <a:r>
              <a:rPr lang="cs-CZ" sz="2400" b="1" u="sng" dirty="0" err="1" smtClean="0"/>
              <a:t>derivovanost</a:t>
            </a:r>
            <a:r>
              <a:rPr lang="cs-CZ" sz="2400" b="1" u="sng" dirty="0" smtClean="0"/>
              <a:t> normativních aktů</a:t>
            </a:r>
          </a:p>
          <a:p>
            <a:pPr>
              <a:buNone/>
            </a:pPr>
            <a:r>
              <a:rPr lang="cs-CZ" sz="2400" dirty="0" smtClean="0"/>
              <a:t>Pravidla: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normativ. akt nižšího stupně právní síly nesmí odporovat normativnímu  aktu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normativní. akt. může být změněn pouze normativním aktem stejného anebo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Odvozené normativní akty nesmí odporovat prvotním normativním aktům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Pravomoc vydávat prvotní normativní akty mají  ve demokratických státech zákonodárné sbory</a:t>
            </a:r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Vyhlašování normativních právních aktů</a:t>
            </a:r>
          </a:p>
          <a:p>
            <a:pPr>
              <a:buNone/>
            </a:pPr>
            <a:r>
              <a:rPr lang="cs-CZ" sz="2000" dirty="0" smtClean="0"/>
              <a:t>	Publikace = podmínka platnosti</a:t>
            </a:r>
          </a:p>
          <a:p>
            <a:pPr marL="514350" indent="-514350"/>
            <a:r>
              <a:rPr lang="cs-CZ" sz="2800" b="1" u="sng" dirty="0" smtClean="0"/>
              <a:t>Zákon/kodex/</a:t>
            </a:r>
          </a:p>
          <a:p>
            <a:pPr marL="514350" indent="-514350"/>
            <a:r>
              <a:rPr lang="cs-CZ" sz="2800" b="1" u="sng" dirty="0" smtClean="0"/>
              <a:t>Novela: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Přímá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Nepřímá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u="sng" dirty="0" smtClean="0"/>
              <a:t>Ústava: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Flexibilní a rigidní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Ve formálním smyslu a v materiálním smyslu</a:t>
            </a:r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právní obyčej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/>
              <a:t>Předpoklady existence </a:t>
            </a:r>
            <a:r>
              <a:rPr lang="cs-CZ" sz="2800" b="1" u="sng" dirty="0" smtClean="0"/>
              <a:t>právního </a:t>
            </a:r>
            <a:r>
              <a:rPr lang="cs-CZ" sz="2800" b="1" u="sng" dirty="0" smtClean="0"/>
              <a:t>obyčeje jako pramene práva:</a:t>
            </a:r>
          </a:p>
          <a:p>
            <a:pPr>
              <a:buNone/>
            </a:pPr>
            <a:endParaRPr lang="cs-CZ" sz="2800" b="1" u="sng" dirty="0" smtClean="0"/>
          </a:p>
          <a:p>
            <a:r>
              <a:rPr lang="cs-CZ" sz="2800" b="1" dirty="0" smtClean="0"/>
              <a:t>Dlouhotrvající faktické masová uskutečňování určitého chování + obecné povědomí o jeho zachovávání a závaznosti</a:t>
            </a:r>
          </a:p>
          <a:p>
            <a:r>
              <a:rPr lang="cs-CZ" sz="2800" b="1" dirty="0" smtClean="0"/>
              <a:t>Určitost, tj. konkrétní obsah</a:t>
            </a:r>
          </a:p>
          <a:p>
            <a:r>
              <a:rPr lang="cs-CZ" sz="2800" b="1" dirty="0" smtClean="0"/>
              <a:t>Aplikace orgány veřejné moci</a:t>
            </a:r>
            <a:endParaRPr lang="cs-CZ" sz="2800" b="1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soudní </a:t>
            </a:r>
            <a:r>
              <a:rPr lang="cs-CZ" sz="3200" b="1" dirty="0" err="1" smtClean="0"/>
              <a:t>precendent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err="1" smtClean="0"/>
              <a:t>Precendens</a:t>
            </a:r>
            <a:r>
              <a:rPr lang="cs-CZ" b="1" dirty="0" smtClean="0"/>
              <a:t> – </a:t>
            </a:r>
            <a:r>
              <a:rPr lang="cs-CZ" u="sng" dirty="0" smtClean="0"/>
              <a:t>individuální právní akt </a:t>
            </a:r>
            <a:r>
              <a:rPr lang="cs-CZ" dirty="0" smtClean="0"/>
              <a:t>soudu tj. orgánu veřejné moci, které pro </a:t>
            </a:r>
            <a:r>
              <a:rPr lang="cs-CZ" dirty="0" err="1" smtClean="0"/>
              <a:t>futuro</a:t>
            </a:r>
            <a:r>
              <a:rPr lang="cs-CZ" dirty="0" smtClean="0"/>
              <a:t> nabývá </a:t>
            </a:r>
            <a:r>
              <a:rPr lang="cs-CZ" u="sng" dirty="0" smtClean="0"/>
              <a:t>obecné závaznosti</a:t>
            </a:r>
          </a:p>
          <a:p>
            <a:endParaRPr lang="cs-CZ" b="1" dirty="0" smtClean="0"/>
          </a:p>
          <a:p>
            <a:r>
              <a:rPr lang="cs-CZ" b="1" dirty="0" err="1" smtClean="0"/>
              <a:t>Common</a:t>
            </a:r>
            <a:r>
              <a:rPr lang="cs-CZ" b="1" dirty="0" smtClean="0"/>
              <a:t> </a:t>
            </a:r>
            <a:r>
              <a:rPr lang="cs-CZ" b="1" dirty="0" err="1" smtClean="0"/>
              <a:t>law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Publikace </a:t>
            </a:r>
            <a:r>
              <a:rPr lang="cs-CZ" b="1" dirty="0" err="1" smtClean="0"/>
              <a:t>precendentů</a:t>
            </a:r>
            <a:endParaRPr lang="cs-CZ" b="1" dirty="0" smtClean="0"/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normativní smlouvy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Smlouva</a:t>
            </a:r>
            <a:r>
              <a:rPr lang="cs-CZ" dirty="0" smtClean="0"/>
              <a:t> – projev vůle dvou a více subjektů ve vnějším světě, tj. právní skutečnost, která zakládá, mění nebo ruší individuální právní vztah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Normativní smlouva </a:t>
            </a:r>
            <a:r>
              <a:rPr lang="cs-CZ" dirty="0" smtClean="0"/>
              <a:t>– má nikoli individuální, ale obecný normativní význam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PRÁVO I – Prameny práva – </a:t>
            </a:r>
            <a:r>
              <a:rPr lang="cs-CZ" sz="2800" b="1" dirty="0" smtClean="0"/>
              <a:t>prameny evropského práva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u="sng" dirty="0" err="1" smtClean="0"/>
              <a:t>Komunitární</a:t>
            </a:r>
            <a:r>
              <a:rPr lang="cs-CZ" u="sng" dirty="0" smtClean="0"/>
              <a:t> právo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Primární právo </a:t>
            </a:r>
            <a:r>
              <a:rPr lang="cs-CZ" dirty="0" smtClean="0"/>
              <a:t>– normativní smlouvy, uzavřené členskými státy, základní smlouvy (ES/EHS + ESUO + EURATOM) 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Sekundární právo – </a:t>
            </a:r>
            <a:r>
              <a:rPr lang="cs-CZ" dirty="0" smtClean="0"/>
              <a:t>vytváří orgány EU:</a:t>
            </a:r>
          </a:p>
          <a:p>
            <a:pPr marL="514350" indent="-514350"/>
            <a:r>
              <a:rPr lang="cs-CZ" u="sng" dirty="0" smtClean="0"/>
              <a:t>Nařízení</a:t>
            </a:r>
            <a:r>
              <a:rPr lang="cs-CZ" dirty="0" smtClean="0"/>
              <a:t> (</a:t>
            </a:r>
            <a:r>
              <a:rPr lang="cs-CZ" dirty="0" err="1" smtClean="0"/>
              <a:t>regulation</a:t>
            </a:r>
            <a:r>
              <a:rPr lang="cs-CZ" dirty="0" smtClean="0"/>
              <a:t>) – přímý účinek a </a:t>
            </a:r>
            <a:r>
              <a:rPr lang="cs-CZ" dirty="0" smtClean="0"/>
              <a:t>bezprostřední </a:t>
            </a:r>
            <a:r>
              <a:rPr lang="cs-CZ" dirty="0" smtClean="0"/>
              <a:t>závaznost</a:t>
            </a:r>
          </a:p>
          <a:p>
            <a:pPr marL="514350" indent="-514350"/>
            <a:r>
              <a:rPr lang="cs-CZ" u="sng" dirty="0" smtClean="0"/>
              <a:t>Směrnice</a:t>
            </a:r>
            <a:r>
              <a:rPr lang="cs-CZ" dirty="0" smtClean="0"/>
              <a:t> (</a:t>
            </a:r>
            <a:r>
              <a:rPr lang="cs-CZ" dirty="0" err="1" smtClean="0"/>
              <a:t>Directive</a:t>
            </a:r>
            <a:r>
              <a:rPr lang="cs-CZ" dirty="0" smtClean="0"/>
              <a:t>) – závazná pro čl. státy co do výsledku</a:t>
            </a:r>
          </a:p>
          <a:p>
            <a:pPr marL="514350" indent="-514350"/>
            <a:r>
              <a:rPr lang="cs-CZ" u="sng" dirty="0" smtClean="0"/>
              <a:t>Rozhodnutí</a:t>
            </a:r>
            <a:r>
              <a:rPr lang="cs-CZ" dirty="0" smtClean="0"/>
              <a:t> (</a:t>
            </a:r>
            <a:r>
              <a:rPr lang="cs-CZ" dirty="0" err="1" smtClean="0"/>
              <a:t>Decision</a:t>
            </a:r>
            <a:r>
              <a:rPr lang="cs-CZ" dirty="0" smtClean="0"/>
              <a:t>) – </a:t>
            </a:r>
            <a:r>
              <a:rPr lang="cs-CZ" dirty="0" smtClean="0"/>
              <a:t>nemá </a:t>
            </a:r>
            <a:r>
              <a:rPr lang="cs-CZ" dirty="0" smtClean="0"/>
              <a:t>obecnou platnost </a:t>
            </a:r>
            <a:r>
              <a:rPr lang="cs-CZ" smtClean="0"/>
              <a:t>pouze </a:t>
            </a:r>
            <a:r>
              <a:rPr lang="cs-CZ" smtClean="0"/>
              <a:t>bezprostřední </a:t>
            </a:r>
            <a:r>
              <a:rPr lang="cs-CZ" dirty="0" smtClean="0"/>
              <a:t>závaznost vůči státu</a:t>
            </a:r>
          </a:p>
          <a:p>
            <a:pPr marL="514350" indent="-514350"/>
            <a:r>
              <a:rPr lang="cs-CZ" u="sng" dirty="0" smtClean="0"/>
              <a:t>Doporučení a stanoviska </a:t>
            </a:r>
            <a:r>
              <a:rPr lang="cs-CZ" dirty="0" smtClean="0"/>
              <a:t>(</a:t>
            </a:r>
            <a:r>
              <a:rPr lang="cs-CZ" dirty="0" err="1" smtClean="0"/>
              <a:t>Recommendation</a:t>
            </a:r>
            <a:r>
              <a:rPr lang="cs-CZ" dirty="0" smtClean="0"/>
              <a:t>, </a:t>
            </a:r>
            <a:r>
              <a:rPr lang="cs-CZ" dirty="0" err="1" smtClean="0"/>
              <a:t>Opinion</a:t>
            </a:r>
            <a:r>
              <a:rPr lang="cs-CZ" dirty="0" smtClean="0"/>
              <a:t>) právně nezávazné</a:t>
            </a:r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346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PRÁVO I</vt:lpstr>
      <vt:lpstr>PRÁVO I – Prameny práva – pojem a druhy</vt:lpstr>
      <vt:lpstr>PRÁVO I – Prameny práva – normativní akty</vt:lpstr>
      <vt:lpstr>PRÁVO I – Prameny práva – normativní akty</vt:lpstr>
      <vt:lpstr>PRÁVO I – Prameny práva – normativní akty</vt:lpstr>
      <vt:lpstr>PRÁVO I – Prameny práva – právní obyčej</vt:lpstr>
      <vt:lpstr>PRÁVO I – Prameny práva – soudní precendent</vt:lpstr>
      <vt:lpstr>PRÁVO I – Prameny práva – normativní smlouvy</vt:lpstr>
      <vt:lpstr>PRÁVO I – Prameny práva – prameny evropského práva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45</cp:revision>
  <dcterms:created xsi:type="dcterms:W3CDTF">2015-10-04T18:04:49Z</dcterms:created>
  <dcterms:modified xsi:type="dcterms:W3CDTF">2016-01-05T13:45:26Z</dcterms:modified>
</cp:coreProperties>
</file>