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4" r:id="rId5"/>
    <p:sldId id="261" r:id="rId6"/>
    <p:sldId id="262" r:id="rId7"/>
    <p:sldId id="268" r:id="rId8"/>
    <p:sldId id="269" r:id="rId9"/>
    <p:sldId id="270" r:id="rId10"/>
  </p:sldIdLst>
  <p:sldSz cx="9144000" cy="6858000" type="screen4x3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54" d="100"/>
          <a:sy n="54" d="100"/>
        </p:scale>
        <p:origin x="-54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22.12.2016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22.12.2016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22.12.2016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22.12.2016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22.12.2016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22.12.2016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22.12.2016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22.12.2016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22.12.2016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22.12.2016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22.12.2016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D095D-6575-430C-9FEE-7D93B7DB1B8C}" type="datetimeFigureOut">
              <a:rPr lang="cs-CZ" smtClean="0"/>
              <a:pPr/>
              <a:t>22.12.2016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PRÁVO 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Čtvrtá přednáška –</a:t>
            </a:r>
            <a:r>
              <a:rPr lang="cs-CZ" sz="2800" dirty="0" smtClean="0"/>
              <a:t> </a:t>
            </a:r>
            <a:r>
              <a:rPr lang="cs-CZ" sz="2400" b="1" dirty="0" smtClean="0"/>
              <a:t>Teorie právní normy</a:t>
            </a:r>
            <a:endParaRPr lang="cs-CZ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cs-CZ" sz="2800" b="1" dirty="0" smtClean="0"/>
              <a:t>Obecně závazné pravidlo  chování, jehož dodržování zajišťuje stát donucením</a:t>
            </a:r>
          </a:p>
          <a:p>
            <a:pPr marL="514350" indent="-514350">
              <a:buAutoNum type="alphaLcParenR"/>
            </a:pPr>
            <a:endParaRPr lang="cs-CZ" sz="2800" b="1" dirty="0" smtClean="0"/>
          </a:p>
          <a:p>
            <a:pPr marL="514350" indent="-514350">
              <a:buAutoNum type="alphaLcParenR"/>
            </a:pPr>
            <a:r>
              <a:rPr lang="cs-CZ" sz="2800" b="1" dirty="0" smtClean="0"/>
              <a:t>Právní norma = regulativ lidského chování</a:t>
            </a:r>
          </a:p>
          <a:p>
            <a:pPr marL="514350" indent="-514350">
              <a:buAutoNum type="alphaLcParenR"/>
            </a:pPr>
            <a:endParaRPr lang="cs-CZ" sz="2800" b="1" dirty="0" smtClean="0"/>
          </a:p>
          <a:p>
            <a:pPr marL="514350" indent="-514350">
              <a:buAutoNum type="alphaLcParenR"/>
            </a:pPr>
            <a:r>
              <a:rPr lang="cs-CZ" sz="2800" b="1" dirty="0" smtClean="0"/>
              <a:t>Právní norma není totožná  textem právního předpisu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PRÁVO I – </a:t>
            </a:r>
            <a:r>
              <a:rPr lang="cs-CZ" sz="3600" b="1" dirty="0" smtClean="0"/>
              <a:t>Právní norma</a:t>
            </a:r>
            <a:endParaRPr lang="cs-CZ" sz="3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PRÁVO I – </a:t>
            </a:r>
            <a:r>
              <a:rPr lang="cs-CZ" sz="3600" b="1" dirty="0" smtClean="0"/>
              <a:t>struktura právní normy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+mj-lt"/>
              <a:buAutoNum type="alphaUcPeriod"/>
            </a:pPr>
            <a:endParaRPr lang="cs-CZ" b="1" dirty="0" smtClean="0"/>
          </a:p>
          <a:p>
            <a:pPr marL="514350" indent="-514350" algn="just">
              <a:buFont typeface="+mj-lt"/>
              <a:buAutoNum type="alphaUcPeriod"/>
            </a:pPr>
            <a:r>
              <a:rPr lang="cs-CZ" b="1" dirty="0" smtClean="0"/>
              <a:t>Hypotéza </a:t>
            </a:r>
            <a:r>
              <a:rPr lang="cs-CZ" dirty="0" smtClean="0"/>
              <a:t>– podmínky realizace normy</a:t>
            </a:r>
          </a:p>
          <a:p>
            <a:pPr marL="514350" indent="-514350" algn="just">
              <a:buFont typeface="+mj-lt"/>
              <a:buAutoNum type="alphaUcPeriod"/>
            </a:pPr>
            <a:endParaRPr lang="cs-CZ" b="1" dirty="0" smtClean="0"/>
          </a:p>
          <a:p>
            <a:pPr marL="514350" indent="-514350" algn="just">
              <a:buFont typeface="+mj-lt"/>
              <a:buAutoNum type="alphaUcPeriod"/>
            </a:pPr>
            <a:r>
              <a:rPr lang="cs-CZ" b="1" dirty="0" smtClean="0"/>
              <a:t>Dispozice </a:t>
            </a:r>
            <a:r>
              <a:rPr lang="cs-CZ" dirty="0" smtClean="0"/>
              <a:t>– vlastní pravidlo chování</a:t>
            </a:r>
          </a:p>
          <a:p>
            <a:pPr marL="514350" indent="-514350">
              <a:buFont typeface="+mj-lt"/>
              <a:buAutoNum type="alphaUcPeriod"/>
            </a:pPr>
            <a:endParaRPr lang="cs-CZ" b="1" dirty="0" smtClean="0"/>
          </a:p>
          <a:p>
            <a:pPr marL="514350" indent="-514350">
              <a:buFont typeface="+mj-lt"/>
              <a:buAutoNum type="alphaUcPeriod"/>
            </a:pPr>
            <a:r>
              <a:rPr lang="cs-CZ" b="1" dirty="0" smtClean="0"/>
              <a:t>Sankce </a:t>
            </a:r>
            <a:r>
              <a:rPr lang="cs-CZ" dirty="0" smtClean="0"/>
              <a:t>–</a:t>
            </a:r>
            <a:r>
              <a:rPr lang="cs-CZ" b="1" dirty="0" smtClean="0"/>
              <a:t> </a:t>
            </a:r>
            <a:r>
              <a:rPr lang="cs-CZ" dirty="0" smtClean="0"/>
              <a:t>právní následek protiprávnosti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PRÁVO I – </a:t>
            </a:r>
            <a:r>
              <a:rPr lang="cs-CZ" sz="3600" b="1" dirty="0" smtClean="0"/>
              <a:t>struktura právní normy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400" b="1" dirty="0" smtClean="0"/>
              <a:t>Hypotézy a dispozice:</a:t>
            </a:r>
          </a:p>
          <a:p>
            <a:pPr marL="457200" indent="-457200">
              <a:buAutoNum type="alphaLcParenR"/>
            </a:pPr>
            <a:r>
              <a:rPr lang="cs-CZ" sz="2400" dirty="0" smtClean="0"/>
              <a:t>Relativně abstraktní x relativně konkrétní</a:t>
            </a:r>
          </a:p>
          <a:p>
            <a:pPr marL="457200" indent="-457200">
              <a:buAutoNum type="alphaLcParenR"/>
            </a:pPr>
            <a:r>
              <a:rPr lang="cs-CZ" sz="2400" dirty="0" smtClean="0"/>
              <a:t>Taxativní x demonstrativní</a:t>
            </a:r>
          </a:p>
          <a:p>
            <a:pPr marL="457200" indent="-457200">
              <a:buNone/>
            </a:pPr>
            <a:endParaRPr lang="cs-CZ" sz="2400" dirty="0" smtClean="0"/>
          </a:p>
          <a:p>
            <a:pPr marL="457200" indent="-457200">
              <a:buNone/>
            </a:pPr>
            <a:r>
              <a:rPr lang="cs-CZ" sz="2400" b="1" dirty="0" smtClean="0"/>
              <a:t>Hypotézy:</a:t>
            </a:r>
          </a:p>
          <a:p>
            <a:pPr marL="457200" indent="-457200">
              <a:buNone/>
            </a:pPr>
            <a:r>
              <a:rPr lang="cs-CZ" sz="2400" dirty="0" smtClean="0"/>
              <a:t>Jednoznačné x alternativní</a:t>
            </a:r>
          </a:p>
          <a:p>
            <a:pPr marL="457200" indent="-457200">
              <a:buNone/>
            </a:pPr>
            <a:endParaRPr lang="cs-CZ" sz="2400" dirty="0" smtClean="0"/>
          </a:p>
          <a:p>
            <a:pPr marL="457200" indent="-457200">
              <a:buNone/>
            </a:pPr>
            <a:r>
              <a:rPr lang="cs-CZ" sz="2400" b="1" dirty="0" smtClean="0"/>
              <a:t>Sankce:</a:t>
            </a:r>
          </a:p>
          <a:p>
            <a:pPr marL="457200" indent="-457200">
              <a:buAutoNum type="alphaLcParenR"/>
            </a:pPr>
            <a:r>
              <a:rPr lang="cs-CZ" sz="2400" dirty="0" smtClean="0"/>
              <a:t>Absolutně určité</a:t>
            </a:r>
          </a:p>
          <a:p>
            <a:pPr marL="457200" indent="-457200">
              <a:buAutoNum type="alphaLcParenR"/>
            </a:pPr>
            <a:r>
              <a:rPr lang="cs-CZ" sz="2400" dirty="0" smtClean="0"/>
              <a:t>Relativně určité</a:t>
            </a:r>
          </a:p>
          <a:p>
            <a:pPr marL="457200" indent="-457200">
              <a:buAutoNum type="alphaLcParenR"/>
            </a:pPr>
            <a:r>
              <a:rPr lang="cs-CZ" sz="2400" dirty="0" smtClean="0"/>
              <a:t>určité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PRÁVO I – </a:t>
            </a:r>
            <a:r>
              <a:rPr lang="cs-CZ" sz="3600" b="1" dirty="0" smtClean="0"/>
              <a:t>druhy právních norem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 marL="514350" indent="-514350">
              <a:buAutoNum type="alphaLcParenR"/>
            </a:pPr>
            <a:endParaRPr lang="cs-CZ" sz="2800" b="1" dirty="0" smtClean="0"/>
          </a:p>
          <a:p>
            <a:pPr marL="514350" indent="-514350">
              <a:buAutoNum type="alphaLcParenR"/>
            </a:pPr>
            <a:r>
              <a:rPr lang="cs-CZ" sz="2800" b="1" dirty="0" smtClean="0"/>
              <a:t>Dispozitivní x kogentní</a:t>
            </a:r>
          </a:p>
          <a:p>
            <a:pPr marL="514350" indent="-514350">
              <a:buAutoNum type="alphaLcParenR"/>
            </a:pPr>
            <a:endParaRPr lang="cs-CZ" sz="2800" b="1" dirty="0" smtClean="0"/>
          </a:p>
          <a:p>
            <a:pPr marL="514350" indent="-514350">
              <a:buAutoNum type="alphaLcParenR"/>
            </a:pPr>
            <a:r>
              <a:rPr lang="cs-CZ" sz="2800" b="1" dirty="0" smtClean="0"/>
              <a:t>Opravňující x zavazující</a:t>
            </a:r>
          </a:p>
          <a:p>
            <a:pPr marL="514350" indent="-514350">
              <a:buNone/>
            </a:pPr>
            <a:endParaRPr lang="cs-CZ" sz="2800" b="1" dirty="0" smtClean="0"/>
          </a:p>
          <a:p>
            <a:pPr marL="514350" indent="-514350">
              <a:buAutoNum type="alphaLcParenR"/>
            </a:pPr>
            <a:r>
              <a:rPr lang="cs-CZ" sz="2800" b="1" dirty="0" smtClean="0"/>
              <a:t>Obecné x zvláštní</a:t>
            </a:r>
          </a:p>
          <a:p>
            <a:pPr marL="514350" indent="-514350">
              <a:buAutoNum type="alphaLcParenR"/>
            </a:pPr>
            <a:endParaRPr lang="cs-CZ" sz="2800" b="1" dirty="0" smtClean="0"/>
          </a:p>
          <a:p>
            <a:pPr marL="457200" indent="-457200">
              <a:buNone/>
            </a:pPr>
            <a:r>
              <a:rPr lang="cs-CZ" sz="2000" dirty="0" smtClean="0"/>
              <a:t> „</a:t>
            </a:r>
            <a:r>
              <a:rPr lang="cs-CZ" sz="2000" dirty="0" err="1" smtClean="0"/>
              <a:t>lex</a:t>
            </a:r>
            <a:r>
              <a:rPr lang="cs-CZ" sz="2000" dirty="0" smtClean="0"/>
              <a:t> </a:t>
            </a:r>
            <a:r>
              <a:rPr lang="cs-CZ" sz="2000" dirty="0" err="1" smtClean="0"/>
              <a:t>specialis</a:t>
            </a:r>
            <a:r>
              <a:rPr lang="cs-CZ" sz="2000" dirty="0" smtClean="0"/>
              <a:t> </a:t>
            </a:r>
            <a:r>
              <a:rPr lang="cs-CZ" sz="2000" dirty="0" err="1" smtClean="0"/>
              <a:t>derogat</a:t>
            </a:r>
            <a:r>
              <a:rPr lang="cs-CZ" sz="2000" dirty="0" smtClean="0"/>
              <a:t> </a:t>
            </a:r>
            <a:r>
              <a:rPr lang="cs-CZ" sz="2000" dirty="0" err="1" smtClean="0"/>
              <a:t>legi</a:t>
            </a:r>
            <a:r>
              <a:rPr lang="cs-CZ" sz="2000" dirty="0" smtClean="0"/>
              <a:t> </a:t>
            </a:r>
            <a:r>
              <a:rPr lang="cs-CZ" sz="2000" dirty="0" err="1" smtClean="0"/>
              <a:t>generali</a:t>
            </a:r>
            <a:endParaRPr lang="cs-CZ" sz="2000" dirty="0" smtClean="0"/>
          </a:p>
          <a:p>
            <a:pPr marL="457200" indent="-457200">
              <a:buFont typeface="+mj-lt"/>
              <a:buAutoNum type="alphaLcParenR"/>
            </a:pPr>
            <a:endParaRPr lang="cs-CZ" sz="2000" dirty="0" smtClean="0"/>
          </a:p>
          <a:p>
            <a:pPr marL="457200" indent="-457200">
              <a:buFont typeface="+mj-lt"/>
              <a:buAutoNum type="alphaLcParenR"/>
            </a:pPr>
            <a:endParaRPr lang="cs-CZ" sz="2000" dirty="0" smtClean="0"/>
          </a:p>
          <a:p>
            <a:pPr marL="914400" lvl="1" indent="-514350">
              <a:buAutoNum type="alphaLcParenR"/>
            </a:pPr>
            <a:endParaRPr lang="cs-CZ" b="1" dirty="0" smtClean="0"/>
          </a:p>
          <a:p>
            <a:pPr>
              <a:buNone/>
            </a:pPr>
            <a:endParaRPr lang="cs-CZ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PRÁVO I –</a:t>
            </a:r>
            <a:r>
              <a:rPr lang="cs-CZ" sz="3600" b="1" dirty="0" smtClean="0"/>
              <a:t> působnost právní normy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endParaRPr lang="cs-CZ" sz="2800" dirty="0" smtClean="0"/>
          </a:p>
          <a:p>
            <a:pPr marL="514350" indent="-514350">
              <a:buFont typeface="+mj-lt"/>
              <a:buAutoNum type="alphaLcParenR"/>
            </a:pPr>
            <a:r>
              <a:rPr lang="cs-CZ" sz="2800" b="1" dirty="0" smtClean="0"/>
              <a:t>Časová</a:t>
            </a:r>
            <a:r>
              <a:rPr lang="cs-CZ" sz="2800" dirty="0" smtClean="0"/>
              <a:t> – platnost x účinnost, derogace, retroaktivita práva</a:t>
            </a:r>
          </a:p>
          <a:p>
            <a:pPr marL="514350" indent="-514350">
              <a:buFont typeface="+mj-lt"/>
              <a:buAutoNum type="alphaLcParenR"/>
            </a:pPr>
            <a:endParaRPr lang="cs-CZ" sz="2800" dirty="0" smtClean="0"/>
          </a:p>
          <a:p>
            <a:pPr marL="514350" indent="-514350">
              <a:buFont typeface="+mj-lt"/>
              <a:buAutoNum type="alphaLcParenR"/>
            </a:pPr>
            <a:r>
              <a:rPr lang="cs-CZ" sz="2800" b="1" dirty="0" smtClean="0"/>
              <a:t>Prostorová</a:t>
            </a:r>
          </a:p>
          <a:p>
            <a:pPr marL="514350" indent="-514350">
              <a:buFont typeface="+mj-lt"/>
              <a:buAutoNum type="alphaLcParenR"/>
            </a:pPr>
            <a:endParaRPr lang="cs-CZ" sz="2800" b="1" dirty="0" smtClean="0"/>
          </a:p>
          <a:p>
            <a:pPr marL="514350" indent="-514350">
              <a:buFont typeface="+mj-lt"/>
              <a:buAutoNum type="alphaLcParenR"/>
            </a:pPr>
            <a:r>
              <a:rPr lang="cs-CZ" sz="2800" b="1" dirty="0" smtClean="0"/>
              <a:t>Osobní</a:t>
            </a:r>
            <a:endParaRPr lang="cs-CZ" sz="2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cs-CZ" sz="3600" dirty="0" smtClean="0"/>
              <a:t>PRÁVO I </a:t>
            </a:r>
            <a:r>
              <a:rPr lang="cs-CZ" sz="3600" b="1" dirty="0" smtClean="0"/>
              <a:t>–  logicko-systematické členění práva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147248" cy="5289451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cs-CZ" sz="2400" b="1" u="sng" dirty="0" smtClean="0"/>
          </a:p>
          <a:p>
            <a:pPr>
              <a:buNone/>
            </a:pPr>
            <a:r>
              <a:rPr lang="cs-CZ" sz="2400" b="1" u="sng" dirty="0" smtClean="0"/>
              <a:t>právní odvětví:   </a:t>
            </a:r>
            <a:r>
              <a:rPr lang="cs-CZ" sz="2400" b="1" dirty="0" smtClean="0"/>
              <a:t>ústavní právo, správní právo a finanční právo, občanské a rodinné, obchodní, pracovní, trestní, právo sociálního zabezpečení, právo životního prostředí</a:t>
            </a:r>
            <a:endParaRPr lang="cs-CZ" sz="2400" b="1" u="sng" dirty="0" smtClean="0"/>
          </a:p>
          <a:p>
            <a:pPr>
              <a:buNone/>
            </a:pPr>
            <a:endParaRPr lang="cs-CZ" sz="2400" b="1" u="sng" dirty="0" smtClean="0"/>
          </a:p>
          <a:p>
            <a:pPr>
              <a:buNone/>
            </a:pPr>
            <a:r>
              <a:rPr lang="cs-CZ" sz="2400" b="1" u="sng" dirty="0" smtClean="0"/>
              <a:t>Základní členění:</a:t>
            </a:r>
          </a:p>
          <a:p>
            <a:pPr marL="457200" indent="-457200">
              <a:buAutoNum type="alphaLcParenR"/>
            </a:pPr>
            <a:endParaRPr lang="cs-CZ" sz="2400" b="1" dirty="0" smtClean="0"/>
          </a:p>
          <a:p>
            <a:pPr marL="457200" indent="-457200">
              <a:buAutoNum type="alphaLcParenR"/>
            </a:pPr>
            <a:r>
              <a:rPr lang="cs-CZ" sz="2400" b="1" dirty="0" smtClean="0"/>
              <a:t>Právo mezinárodní x vnitrostátní</a:t>
            </a:r>
          </a:p>
          <a:p>
            <a:pPr marL="457200" indent="-457200">
              <a:buAutoNum type="alphaLcParenR"/>
            </a:pPr>
            <a:endParaRPr lang="cs-CZ" sz="2400" b="1" dirty="0" smtClean="0"/>
          </a:p>
          <a:p>
            <a:pPr marL="457200" indent="-457200">
              <a:buAutoNum type="alphaLcParenR"/>
            </a:pPr>
            <a:r>
              <a:rPr lang="cs-CZ" sz="2400" b="1" dirty="0" smtClean="0"/>
              <a:t>Veřejné x soukromé</a:t>
            </a:r>
          </a:p>
          <a:p>
            <a:pPr>
              <a:buNone/>
            </a:pPr>
            <a:endParaRPr lang="cs-CZ" sz="2500" b="1" dirty="0" smtClean="0"/>
          </a:p>
          <a:p>
            <a:pPr>
              <a:buNone/>
            </a:pPr>
            <a:r>
              <a:rPr lang="cs-CZ" sz="2500" b="1" dirty="0" smtClean="0"/>
              <a:t>Teorie zájmová</a:t>
            </a:r>
          </a:p>
          <a:p>
            <a:pPr marL="514350" indent="-514350">
              <a:buNone/>
            </a:pPr>
            <a:r>
              <a:rPr lang="cs-CZ" sz="2200" i="1" dirty="0" smtClean="0"/>
              <a:t>	„Publicum </a:t>
            </a:r>
            <a:r>
              <a:rPr lang="cs-CZ" sz="2200" i="1" dirty="0" err="1" smtClean="0"/>
              <a:t>ius</a:t>
            </a:r>
            <a:r>
              <a:rPr lang="cs-CZ" sz="2200" i="1" dirty="0" smtClean="0"/>
              <a:t> </a:t>
            </a:r>
            <a:r>
              <a:rPr lang="cs-CZ" sz="2200" i="1" dirty="0" err="1" smtClean="0"/>
              <a:t>est</a:t>
            </a:r>
            <a:r>
              <a:rPr lang="cs-CZ" sz="2200" i="1" dirty="0" smtClean="0"/>
              <a:t>, </a:t>
            </a:r>
            <a:r>
              <a:rPr lang="cs-CZ" sz="2200" i="1" dirty="0" err="1" smtClean="0"/>
              <a:t>quod</a:t>
            </a:r>
            <a:r>
              <a:rPr lang="cs-CZ" sz="2200" i="1" dirty="0" smtClean="0"/>
              <a:t> ad </a:t>
            </a:r>
            <a:r>
              <a:rPr lang="cs-CZ" sz="2200" i="1" dirty="0" err="1" smtClean="0"/>
              <a:t>statum</a:t>
            </a:r>
            <a:r>
              <a:rPr lang="cs-CZ" sz="2200" i="1" dirty="0" smtClean="0"/>
              <a:t> </a:t>
            </a:r>
            <a:r>
              <a:rPr lang="cs-CZ" sz="2200" i="1" dirty="0" err="1" smtClean="0"/>
              <a:t>rei</a:t>
            </a:r>
            <a:r>
              <a:rPr lang="cs-CZ" sz="2200" i="1" dirty="0" smtClean="0"/>
              <a:t> </a:t>
            </a:r>
            <a:r>
              <a:rPr lang="cs-CZ" sz="2200" i="1" dirty="0" err="1" smtClean="0"/>
              <a:t>Romanae</a:t>
            </a:r>
            <a:r>
              <a:rPr lang="cs-CZ" sz="2200" i="1" dirty="0" smtClean="0"/>
              <a:t> </a:t>
            </a:r>
            <a:r>
              <a:rPr lang="cs-CZ" sz="2200" i="1" dirty="0" err="1" smtClean="0"/>
              <a:t>spectat</a:t>
            </a:r>
            <a:r>
              <a:rPr lang="cs-CZ" sz="2200" i="1" dirty="0" smtClean="0"/>
              <a:t>, </a:t>
            </a:r>
            <a:r>
              <a:rPr lang="cs-CZ" sz="2200" i="1" dirty="0" err="1" smtClean="0"/>
              <a:t>privatum</a:t>
            </a:r>
            <a:r>
              <a:rPr lang="cs-CZ" sz="2200" i="1" dirty="0" smtClean="0"/>
              <a:t> </a:t>
            </a:r>
            <a:r>
              <a:rPr lang="cs-CZ" sz="2200" i="1" dirty="0" err="1" smtClean="0"/>
              <a:t>quod</a:t>
            </a:r>
            <a:r>
              <a:rPr lang="cs-CZ" sz="2200" i="1" dirty="0" smtClean="0"/>
              <a:t> ad </a:t>
            </a:r>
            <a:r>
              <a:rPr lang="cs-CZ" sz="2200" i="1" dirty="0" err="1" smtClean="0"/>
              <a:t>singulorum</a:t>
            </a:r>
            <a:r>
              <a:rPr lang="cs-CZ" sz="2200" i="1" dirty="0" smtClean="0"/>
              <a:t> </a:t>
            </a:r>
            <a:r>
              <a:rPr lang="cs-CZ" sz="2200" i="1" dirty="0" err="1" smtClean="0"/>
              <a:t>utilitatem</a:t>
            </a:r>
            <a:r>
              <a:rPr lang="cs-CZ" sz="2200" i="1" dirty="0" smtClean="0"/>
              <a:t>“</a:t>
            </a:r>
            <a:r>
              <a:rPr lang="cs-CZ" sz="2200" dirty="0" smtClean="0"/>
              <a:t> (Veřejné právo je to, které se týká římského státu, soukromé to, které se týká prospěchu jednotlivců). </a:t>
            </a:r>
            <a:r>
              <a:rPr lang="cs-CZ" sz="2200" dirty="0" err="1" smtClean="0"/>
              <a:t>Ulpianus</a:t>
            </a:r>
            <a:r>
              <a:rPr lang="cs-CZ" sz="2200" dirty="0" smtClean="0"/>
              <a:t> (</a:t>
            </a:r>
            <a:r>
              <a:rPr lang="cs-CZ" sz="2200" dirty="0" err="1" smtClean="0"/>
              <a:t>Digesta</a:t>
            </a:r>
            <a:r>
              <a:rPr lang="cs-CZ" sz="2200" dirty="0" smtClean="0"/>
              <a:t>)</a:t>
            </a:r>
            <a:endParaRPr lang="cs-CZ" sz="2200" b="1" dirty="0" smtClean="0"/>
          </a:p>
          <a:p>
            <a:pPr marL="514350" indent="-514350">
              <a:buNone/>
            </a:pPr>
            <a:endParaRPr lang="cs-CZ" sz="2500" b="1" dirty="0" smtClean="0"/>
          </a:p>
          <a:p>
            <a:pPr marL="514350" indent="-514350">
              <a:buNone/>
            </a:pPr>
            <a:r>
              <a:rPr lang="cs-CZ" sz="2500" b="1" dirty="0" smtClean="0"/>
              <a:t>Teorie mocenská (organizační)</a:t>
            </a:r>
          </a:p>
          <a:p>
            <a:pPr marL="514350" indent="-514350">
              <a:buNone/>
            </a:pPr>
            <a:r>
              <a:rPr lang="cs-CZ" sz="2200" dirty="0" smtClean="0"/>
              <a:t>	podle toho, zda účastníci právního poměru jsou k sobě navzájem ve vztahu nadřízenosti a podřízenosti (subordinace) </a:t>
            </a:r>
          </a:p>
          <a:p>
            <a:pPr marL="514350" indent="-514350">
              <a:buNone/>
            </a:pPr>
            <a:endParaRPr lang="cs-CZ" sz="2500" b="1" dirty="0" smtClean="0"/>
          </a:p>
          <a:p>
            <a:pPr marL="514350" indent="-514350">
              <a:buNone/>
            </a:pPr>
            <a:r>
              <a:rPr lang="cs-CZ" sz="2500" b="1" dirty="0" smtClean="0"/>
              <a:t>Teorie organická (subjektů, </a:t>
            </a:r>
            <a:r>
              <a:rPr lang="cs-CZ" sz="2500" b="1" dirty="0" err="1" smtClean="0"/>
              <a:t>Subjektstheorie</a:t>
            </a:r>
            <a:r>
              <a:rPr lang="cs-CZ" sz="2500" b="1" dirty="0" smtClean="0"/>
              <a:t>)</a:t>
            </a:r>
          </a:p>
          <a:p>
            <a:pPr>
              <a:buNone/>
            </a:pPr>
            <a:r>
              <a:rPr lang="cs-CZ" sz="2200" dirty="0" smtClean="0"/>
              <a:t>	podle toho, zda se právní subjekt ocitá v určitém právním vztahu z důvodů svého členství v některé veřejné korporaci (př. stát, obec, profesní komora</a:t>
            </a:r>
            <a:r>
              <a:rPr lang="cs-CZ" sz="2400" dirty="0" smtClean="0"/>
              <a:t>)</a:t>
            </a:r>
            <a:endParaRPr lang="cs-CZ" sz="2400" b="1" dirty="0" smtClean="0"/>
          </a:p>
          <a:p>
            <a:pPr marL="457200" indent="-457200">
              <a:buAutoNum type="alphaLcParenR"/>
            </a:pPr>
            <a:endParaRPr lang="cs-CZ" sz="2400" b="1" dirty="0" smtClean="0"/>
          </a:p>
          <a:p>
            <a:pPr marL="457200" indent="-457200">
              <a:buAutoNum type="alphaLcParenR"/>
            </a:pPr>
            <a:r>
              <a:rPr lang="cs-CZ" sz="2400" b="1" dirty="0" smtClean="0"/>
              <a:t>Hmotné x procesní</a:t>
            </a:r>
          </a:p>
          <a:p>
            <a:pPr marL="457200" indent="-457200">
              <a:buAutoNum type="alphaLcParenR"/>
            </a:pPr>
            <a:endParaRPr lang="cs-CZ" sz="2400" b="1" dirty="0" smtClean="0"/>
          </a:p>
          <a:p>
            <a:pPr marL="457200" indent="-457200">
              <a:buAutoNum type="alphaLcParenR"/>
            </a:pPr>
            <a:r>
              <a:rPr lang="cs-CZ" sz="2400" b="1" dirty="0" smtClean="0"/>
              <a:t>Evropské  právo:</a:t>
            </a:r>
          </a:p>
          <a:p>
            <a:pPr marL="457200" indent="-457200">
              <a:buNone/>
            </a:pPr>
            <a:r>
              <a:rPr lang="cs-CZ" sz="2400" b="1" dirty="0" smtClean="0"/>
              <a:t>			</a:t>
            </a:r>
            <a:r>
              <a:rPr lang="cs-CZ" sz="2400" b="1" dirty="0" err="1" smtClean="0"/>
              <a:t>Komunitární</a:t>
            </a:r>
            <a:r>
              <a:rPr lang="cs-CZ" sz="2400" b="1" dirty="0" smtClean="0"/>
              <a:t> x unijní</a:t>
            </a:r>
          </a:p>
          <a:p>
            <a:pPr marL="457200" indent="-457200">
              <a:buNone/>
            </a:pPr>
            <a:r>
              <a:rPr lang="cs-CZ" sz="2400" b="1" dirty="0" smtClean="0"/>
              <a:t>			Primární x sekundární</a:t>
            </a:r>
          </a:p>
          <a:p>
            <a:pPr marL="457200" indent="-457200">
              <a:buFontTx/>
              <a:buChar char="-"/>
            </a:pPr>
            <a:endParaRPr lang="cs-CZ" sz="24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b="1" dirty="0" smtClean="0"/>
              <a:t>Předmět</a:t>
            </a:r>
            <a:r>
              <a:rPr lang="cs-CZ" dirty="0" smtClean="0"/>
              <a:t>:</a:t>
            </a:r>
          </a:p>
          <a:p>
            <a:pPr>
              <a:buNone/>
            </a:pPr>
            <a:r>
              <a:rPr lang="cs-CZ" dirty="0" smtClean="0"/>
              <a:t>	a) právní chování (konativní/omisivní)</a:t>
            </a:r>
          </a:p>
          <a:p>
            <a:pPr lvl="1">
              <a:buNone/>
            </a:pPr>
            <a:endParaRPr lang="cs-CZ" dirty="0" smtClean="0"/>
          </a:p>
          <a:p>
            <a:pPr lvl="1">
              <a:buFontTx/>
              <a:buChar char="-"/>
            </a:pPr>
            <a:r>
              <a:rPr lang="cs-CZ" sz="2600" dirty="0" smtClean="0"/>
              <a:t>Dare – dát</a:t>
            </a:r>
          </a:p>
          <a:p>
            <a:pPr lvl="1">
              <a:buFontTx/>
              <a:buChar char="-"/>
            </a:pPr>
            <a:endParaRPr lang="cs-CZ" sz="2600" dirty="0" smtClean="0"/>
          </a:p>
          <a:p>
            <a:pPr lvl="1">
              <a:buFontTx/>
              <a:buChar char="-"/>
            </a:pPr>
            <a:r>
              <a:rPr lang="cs-CZ" sz="2600" dirty="0" err="1" smtClean="0"/>
              <a:t>Facere</a:t>
            </a:r>
            <a:r>
              <a:rPr lang="cs-CZ" sz="2600" dirty="0" smtClean="0"/>
              <a:t> – činit</a:t>
            </a:r>
          </a:p>
          <a:p>
            <a:pPr lvl="1">
              <a:buFontTx/>
              <a:buChar char="-"/>
            </a:pPr>
            <a:endParaRPr lang="cs-CZ" sz="2600" dirty="0" smtClean="0"/>
          </a:p>
          <a:p>
            <a:pPr lvl="1">
              <a:buFontTx/>
              <a:buChar char="-"/>
            </a:pPr>
            <a:r>
              <a:rPr lang="cs-CZ" sz="2600" dirty="0" err="1" smtClean="0"/>
              <a:t>Omittere</a:t>
            </a:r>
            <a:r>
              <a:rPr lang="cs-CZ" sz="2600" dirty="0" smtClean="0"/>
              <a:t> – zdržet se</a:t>
            </a:r>
          </a:p>
          <a:p>
            <a:pPr lvl="1">
              <a:buFontTx/>
              <a:buChar char="-"/>
            </a:pPr>
            <a:endParaRPr lang="cs-CZ" sz="2600" dirty="0" smtClean="0"/>
          </a:p>
          <a:p>
            <a:pPr lvl="1">
              <a:buFontTx/>
              <a:buChar char="-"/>
            </a:pPr>
            <a:r>
              <a:rPr lang="cs-CZ" sz="2600" dirty="0" err="1" smtClean="0"/>
              <a:t>Pati</a:t>
            </a:r>
            <a:r>
              <a:rPr lang="cs-CZ" sz="2600" dirty="0" smtClean="0"/>
              <a:t> – strpět</a:t>
            </a:r>
          </a:p>
          <a:p>
            <a:pPr lvl="1">
              <a:buNone/>
            </a:pPr>
            <a:endParaRPr lang="cs-CZ" sz="3200" dirty="0" smtClean="0"/>
          </a:p>
          <a:p>
            <a:pPr lvl="1">
              <a:buNone/>
            </a:pPr>
            <a:r>
              <a:rPr lang="cs-CZ" sz="3200" dirty="0" smtClean="0"/>
              <a:t>b)  Objekt chování = věc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PRÁVO I </a:t>
            </a:r>
            <a:r>
              <a:rPr lang="cs-CZ" sz="3600" b="1" dirty="0" smtClean="0"/>
              <a:t>–  subjektivní právo</a:t>
            </a:r>
            <a:endParaRPr lang="cs-CZ" sz="36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PRÁVO I </a:t>
            </a:r>
            <a:r>
              <a:rPr lang="cs-CZ" b="1" dirty="0" smtClean="0"/>
              <a:t>–  subjektivní právo - druhy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cs-CZ" b="1" dirty="0" smtClean="0"/>
              <a:t>Soukromá  x veřejná</a:t>
            </a:r>
          </a:p>
          <a:p>
            <a:pPr marL="514350" indent="-514350">
              <a:buFont typeface="+mj-lt"/>
              <a:buAutoNum type="alphaLcParenR"/>
            </a:pPr>
            <a:endParaRPr lang="cs-CZ" b="1" dirty="0" smtClean="0"/>
          </a:p>
          <a:p>
            <a:pPr marL="514350" indent="-514350">
              <a:buFont typeface="+mj-lt"/>
              <a:buAutoNum type="alphaLcParenR"/>
            </a:pPr>
            <a:r>
              <a:rPr lang="cs-CZ" b="1" dirty="0" smtClean="0"/>
              <a:t>Hmotná x procesní</a:t>
            </a:r>
          </a:p>
          <a:p>
            <a:pPr marL="514350" indent="-514350">
              <a:buFont typeface="+mj-lt"/>
              <a:buAutoNum type="alphaLcParenR"/>
            </a:pPr>
            <a:endParaRPr lang="cs-CZ" b="1" dirty="0" smtClean="0"/>
          </a:p>
          <a:p>
            <a:pPr marL="514350" indent="-514350">
              <a:buFont typeface="+mj-lt"/>
              <a:buAutoNum type="alphaLcParenR"/>
            </a:pPr>
            <a:r>
              <a:rPr lang="cs-CZ" b="1" dirty="0" smtClean="0"/>
              <a:t>Relativní x absolutní</a:t>
            </a:r>
          </a:p>
          <a:p>
            <a:pPr marL="514350" indent="-514350">
              <a:buFont typeface="+mj-lt"/>
              <a:buAutoNum type="alphaLcParenR"/>
            </a:pPr>
            <a:endParaRPr lang="cs-CZ" b="1" dirty="0" smtClean="0"/>
          </a:p>
          <a:p>
            <a:pPr marL="514350" indent="-514350">
              <a:buFont typeface="+mj-lt"/>
              <a:buAutoNum type="alphaLcParenR"/>
            </a:pPr>
            <a:r>
              <a:rPr lang="cs-CZ" b="1" dirty="0" smtClean="0"/>
              <a:t>Základní lidská práva a svobody</a:t>
            </a:r>
          </a:p>
          <a:p>
            <a:pPr marL="514350" indent="-514350">
              <a:buFont typeface="+mj-lt"/>
              <a:buAutoNum type="alphaLcParenR"/>
            </a:pPr>
            <a:endParaRPr lang="cs-CZ" dirty="0" smtClean="0"/>
          </a:p>
          <a:p>
            <a:pPr marL="514350" indent="-514350">
              <a:buNone/>
            </a:pPr>
            <a:r>
              <a:rPr lang="cs-CZ" dirty="0" smtClean="0"/>
              <a:t>Pojem „</a:t>
            </a:r>
            <a:r>
              <a:rPr lang="cs-CZ" b="1" dirty="0" smtClean="0"/>
              <a:t>právní</a:t>
            </a:r>
            <a:r>
              <a:rPr lang="cs-CZ" dirty="0" smtClean="0"/>
              <a:t> </a:t>
            </a:r>
            <a:r>
              <a:rPr lang="cs-CZ" b="1" dirty="0" smtClean="0"/>
              <a:t>nárok</a:t>
            </a:r>
            <a:r>
              <a:rPr lang="cs-CZ" dirty="0" smtClean="0"/>
              <a:t>“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207</Words>
  <Application>Microsoft Office PowerPoint</Application>
  <PresentationFormat>Předvádění na obrazovce (4:3)</PresentationFormat>
  <Paragraphs>92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PRÁVO I</vt:lpstr>
      <vt:lpstr>PRÁVO I – Právní norma</vt:lpstr>
      <vt:lpstr>PRÁVO I – struktura právní normy</vt:lpstr>
      <vt:lpstr>PRÁVO I – struktura právní normy</vt:lpstr>
      <vt:lpstr>PRÁVO I – druhy právních norem</vt:lpstr>
      <vt:lpstr>PRÁVO I – působnost právní normy</vt:lpstr>
      <vt:lpstr>PRÁVO I –  logicko-systematické členění práva</vt:lpstr>
      <vt:lpstr>PRÁVO I –  subjektivní právo</vt:lpstr>
      <vt:lpstr>PRÁVO I –  subjektivní právo - druhy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 Šmejkal</dc:creator>
  <cp:lastModifiedBy>Smejkal</cp:lastModifiedBy>
  <cp:revision>62</cp:revision>
  <dcterms:created xsi:type="dcterms:W3CDTF">2015-10-04T18:04:49Z</dcterms:created>
  <dcterms:modified xsi:type="dcterms:W3CDTF">2016-12-22T09:38:42Z</dcterms:modified>
</cp:coreProperties>
</file>