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304" r:id="rId4"/>
    <p:sldId id="341" r:id="rId5"/>
    <p:sldId id="260" r:id="rId6"/>
    <p:sldId id="305" r:id="rId7"/>
    <p:sldId id="308" r:id="rId8"/>
    <p:sldId id="306" r:id="rId9"/>
    <p:sldId id="309" r:id="rId10"/>
    <p:sldId id="307" r:id="rId11"/>
    <p:sldId id="27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40" r:id="rId24"/>
    <p:sldId id="339" r:id="rId25"/>
    <p:sldId id="321" r:id="rId26"/>
    <p:sldId id="338" r:id="rId27"/>
    <p:sldId id="322" r:id="rId28"/>
    <p:sldId id="323" r:id="rId29"/>
    <p:sldId id="327" r:id="rId30"/>
    <p:sldId id="328" r:id="rId31"/>
    <p:sldId id="329" r:id="rId32"/>
    <p:sldId id="330" r:id="rId33"/>
    <p:sldId id="324" r:id="rId34"/>
    <p:sldId id="325" r:id="rId35"/>
    <p:sldId id="326" r:id="rId36"/>
    <p:sldId id="331" r:id="rId37"/>
    <p:sldId id="332" r:id="rId38"/>
    <p:sldId id="333" r:id="rId39"/>
    <p:sldId id="337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97F27E-FD04-4F99-84C7-D1D38A3B0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994A848-D7CD-4AE7-A547-FCEA691E6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9F5CA5-577F-4EE0-84ED-9A53A1BF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88AE6-5A0F-4009-A520-298135ED21EB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1BAAA0-413A-4AFF-9114-AD0C221C7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E0ED80-9857-408D-A854-32DA3E13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0BA3-2732-443C-BFCB-77CD87CE8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8811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59E3FB-001C-4948-BBE9-FE6C6EC3E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D682CE1-64C3-4E59-AE31-7BF0A46CA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74BF25-038C-4DCB-9435-2A073185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88AE6-5A0F-4009-A520-298135ED21EB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11A66C-0A9D-4458-B608-8791FCC84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F24F3B-2177-43CF-9CCF-16A6B869C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0BA3-2732-443C-BFCB-77CD87CE8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849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35258EA-5340-45C3-861D-DF289F56A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BC85E51-45C8-46DA-B7D5-4ED875028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065F7C-BB60-45AB-BAD2-61318924B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88AE6-5A0F-4009-A520-298135ED21EB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C4A5C4-C313-4F39-8980-A8EAF71B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F470FE-DBB2-45A7-A590-C5DB04A5D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0BA3-2732-443C-BFCB-77CD87CE8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102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9C95A1-7480-4F92-ADA3-78DD10A12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72D3E6-4FE1-40EB-90AC-1A4017A49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0FA53B-B87B-4D96-A924-238ACE6F7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88AE6-5A0F-4009-A520-298135ED21EB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4AEB3F-AC71-4668-BE03-D697DF6DE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D3A22E-EAB5-4DCE-8277-7AFC15972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0BA3-2732-443C-BFCB-77CD87CE8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9550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585976-BC18-4D50-A01A-1FF7801C5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EB19C72-DDEF-4B07-B9CD-3B1476F02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29A87C-C502-46E1-AC01-0CB5DA4E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88AE6-5A0F-4009-A520-298135ED21EB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A88C24-76E6-400B-9441-C4CFC607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BDD6DE-CAA1-46B8-9668-C4A27235D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0BA3-2732-443C-BFCB-77CD87CE8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1179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01C70D-6679-4E5B-A32E-96E2E2106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1EAA67-D21A-4A6C-8CAB-94EA57C09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F5F40D5-D58E-4A9F-8187-D38F8C066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B8D853-8E28-4AB6-A30E-B7954163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88AE6-5A0F-4009-A520-298135ED21EB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7DFFA8E-AD15-4409-B9E6-EEAC7C19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FEFE949-F3CE-40A2-A1BF-CCC78A98F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0BA3-2732-443C-BFCB-77CD87CE8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51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40B2E8-1E02-41ED-8D7C-C9C54F44E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ADEF8F3-BAA9-451D-AD47-AC135D321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DD522F4-414C-4B5E-BF1B-EC83FD5AB7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2E75CE9-BCC5-44DF-B255-49AAA68291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5799890-AE5E-4C0D-B40E-C07BA46B65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C8E9FA6-F812-44A6-BCB9-3B67081CE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88AE6-5A0F-4009-A520-298135ED21EB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3AD0CAF-1A7E-47F3-8B79-282F52FAE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C254CE4-87E4-45B2-8D5C-120F6425C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0BA3-2732-443C-BFCB-77CD87CE8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8712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E0334-3D10-49A2-BAC3-3416BA6BA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AFBEE38-6C12-4037-A362-258ACCA92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88AE6-5A0F-4009-A520-298135ED21EB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D3D67C7-3737-4075-A2F0-F9B01AE0A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2D89654-9868-42AE-8A13-61D2D4BA0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0BA3-2732-443C-BFCB-77CD87CE8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139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5DC0D13-FD25-4F0F-9E1F-FB83196EA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88AE6-5A0F-4009-A520-298135ED21EB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724B54B-077A-4054-95A8-9888A358B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36DABBC-FAD6-498F-BB1F-02092E7BE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0BA3-2732-443C-BFCB-77CD87CE8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281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2A62F2-2492-43B3-A110-14FFD90E4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D487E3-2ACF-4F2F-9A1D-F2C1A8715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6860FE5-C619-4C9B-9D9E-4FDA65FA6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7A8FF48-A62B-4015-A7CB-1A6626060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88AE6-5A0F-4009-A520-298135ED21EB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4773408-61FB-4669-BDF2-EDEB5AFF8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2084E5B-5698-424C-B2C3-DF8B2E032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0BA3-2732-443C-BFCB-77CD87CE8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62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73D9C2-6D24-44DE-BB8C-0081EF17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B113712-A1F9-49B8-A2BB-F4603D7BF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BCF0F3B-675D-4E06-B789-A37A47A6D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2EFFEF-7B65-44E6-87C6-1C480122C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88AE6-5A0F-4009-A520-298135ED21EB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0CBEBAA-99CA-4189-96FB-98043E031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379873-A9AC-4CDF-AD49-C4FF11BA5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0BA3-2732-443C-BFCB-77CD87CE8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05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0583FC0-0C23-4CC6-9815-749E2F4A0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83F9719-60A9-4BF9-8EC9-D884ECD93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23483C-FF45-4EBB-AB34-49C88C0AC8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88AE6-5A0F-4009-A520-298135ED21EB}" type="datetimeFigureOut">
              <a:rPr lang="cs-CZ" smtClean="0"/>
              <a:t>25.01.2021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8F9980-2144-4BC1-913D-847AD1AE21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53B6D9-0C33-4A01-927D-913ECE35C4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40BA3-2732-443C-BFCB-77CD87CE8D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2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9583AB-9A7B-4596-A9BF-36739B9FC1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Přímé techniky: použití informace o prostředí při konstrukci hlavních os.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6B496FF-5EAA-4143-8DFF-C56E052099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148F699-2C75-4545-91F1-04DA2C63F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19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33"/>
    </mc:Choice>
    <mc:Fallback>
      <p:transition spd="slow" advTm="37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A6B086-D7E1-4597-854C-A70A3774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Efekt živin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892F7BFB-1CD5-44DB-BF0D-9BFAA58ACC7A}"/>
              </a:ext>
            </a:extLst>
          </p:cNvPr>
          <p:cNvCxnSpPr/>
          <p:nvPr/>
        </p:nvCxnSpPr>
        <p:spPr>
          <a:xfrm>
            <a:off x="1510018" y="5629013"/>
            <a:ext cx="434549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F5873698-7666-4D99-9DBA-01A68425E902}"/>
              </a:ext>
            </a:extLst>
          </p:cNvPr>
          <p:cNvCxnSpPr/>
          <p:nvPr/>
        </p:nvCxnSpPr>
        <p:spPr>
          <a:xfrm flipV="1">
            <a:off x="1510018" y="2172749"/>
            <a:ext cx="0" cy="3464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C9A7080E-F144-42B5-87D9-ECDF21B36257}"/>
              </a:ext>
            </a:extLst>
          </p:cNvPr>
          <p:cNvSpPr txBox="1"/>
          <p:nvPr/>
        </p:nvSpPr>
        <p:spPr>
          <a:xfrm>
            <a:off x="5188591" y="5755563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</a:t>
            </a:r>
            <a:r>
              <a:rPr lang="en-US" dirty="0" err="1"/>
              <a:t>ampeli</a:t>
            </a:r>
            <a:r>
              <a:rPr lang="cs-CZ" dirty="0" err="1"/>
              <a:t>ška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15A13E5-893C-41F0-9E8F-596C14593DF5}"/>
              </a:ext>
            </a:extLst>
          </p:cNvPr>
          <p:cNvSpPr txBox="1"/>
          <p:nvPr/>
        </p:nvSpPr>
        <p:spPr>
          <a:xfrm>
            <a:off x="843093" y="1795029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kopřiva</a:t>
            </a:r>
          </a:p>
        </p:txBody>
      </p:sp>
      <p:sp>
        <p:nvSpPr>
          <p:cNvPr id="3" name="Hvězda: pěticípá 2">
            <a:extLst>
              <a:ext uri="{FF2B5EF4-FFF2-40B4-BE49-F238E27FC236}">
                <a16:creationId xmlns:a16="http://schemas.microsoft.com/office/drawing/2014/main" id="{C4FCA2F2-2DBA-4954-8B86-409B941235D1}"/>
              </a:ext>
            </a:extLst>
          </p:cNvPr>
          <p:cNvSpPr/>
          <p:nvPr/>
        </p:nvSpPr>
        <p:spPr>
          <a:xfrm>
            <a:off x="1929468" y="2441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2E64DA9B-4883-4D8F-B78E-1E85B696856F}"/>
              </a:ext>
            </a:extLst>
          </p:cNvPr>
          <p:cNvSpPr/>
          <p:nvPr/>
        </p:nvSpPr>
        <p:spPr>
          <a:xfrm>
            <a:off x="1935970" y="269279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Hvězda: pěticípá 8">
            <a:extLst>
              <a:ext uri="{FF2B5EF4-FFF2-40B4-BE49-F238E27FC236}">
                <a16:creationId xmlns:a16="http://schemas.microsoft.com/office/drawing/2014/main" id="{ED64E43A-C874-439C-BC04-A024E2DC577F}"/>
              </a:ext>
            </a:extLst>
          </p:cNvPr>
          <p:cNvSpPr/>
          <p:nvPr/>
        </p:nvSpPr>
        <p:spPr>
          <a:xfrm>
            <a:off x="2222662" y="251562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Hvězda: pěticípá 9">
            <a:extLst>
              <a:ext uri="{FF2B5EF4-FFF2-40B4-BE49-F238E27FC236}">
                <a16:creationId xmlns:a16="http://schemas.microsoft.com/office/drawing/2014/main" id="{19BAA1A9-3D00-47DA-98A2-F15AB3DBDBA7}"/>
              </a:ext>
            </a:extLst>
          </p:cNvPr>
          <p:cNvSpPr/>
          <p:nvPr/>
        </p:nvSpPr>
        <p:spPr>
          <a:xfrm>
            <a:off x="2336965" y="264665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3064291E-2E1B-468E-B777-4FCF10A9803D}"/>
              </a:ext>
            </a:extLst>
          </p:cNvPr>
          <p:cNvSpPr/>
          <p:nvPr/>
        </p:nvSpPr>
        <p:spPr>
          <a:xfrm>
            <a:off x="2176943" y="282234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Hvězda: pěticípá 13">
            <a:extLst>
              <a:ext uri="{FF2B5EF4-FFF2-40B4-BE49-F238E27FC236}">
                <a16:creationId xmlns:a16="http://schemas.microsoft.com/office/drawing/2014/main" id="{E5A317E9-E6D2-4313-B072-27F9E32424D7}"/>
              </a:ext>
            </a:extLst>
          </p:cNvPr>
          <p:cNvSpPr/>
          <p:nvPr/>
        </p:nvSpPr>
        <p:spPr>
          <a:xfrm>
            <a:off x="2382684" y="299264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Hvězda: pěticípá 14">
            <a:extLst>
              <a:ext uri="{FF2B5EF4-FFF2-40B4-BE49-F238E27FC236}">
                <a16:creationId xmlns:a16="http://schemas.microsoft.com/office/drawing/2014/main" id="{76E4E598-6083-4666-923A-C619DD402453}"/>
              </a:ext>
            </a:extLst>
          </p:cNvPr>
          <p:cNvSpPr/>
          <p:nvPr/>
        </p:nvSpPr>
        <p:spPr>
          <a:xfrm>
            <a:off x="2265170" y="316322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Hvězda: pěticípá 15">
            <a:extLst>
              <a:ext uri="{FF2B5EF4-FFF2-40B4-BE49-F238E27FC236}">
                <a16:creationId xmlns:a16="http://schemas.microsoft.com/office/drawing/2014/main" id="{0AB57632-C137-404E-88D1-F6E17562B860}"/>
              </a:ext>
            </a:extLst>
          </p:cNvPr>
          <p:cNvSpPr/>
          <p:nvPr/>
        </p:nvSpPr>
        <p:spPr>
          <a:xfrm>
            <a:off x="2686574" y="306325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Hvězda: pěticípá 16">
            <a:extLst>
              <a:ext uri="{FF2B5EF4-FFF2-40B4-BE49-F238E27FC236}">
                <a16:creationId xmlns:a16="http://schemas.microsoft.com/office/drawing/2014/main" id="{3D856941-925F-46E3-ACF5-57BCBD267C20}"/>
              </a:ext>
            </a:extLst>
          </p:cNvPr>
          <p:cNvSpPr/>
          <p:nvPr/>
        </p:nvSpPr>
        <p:spPr>
          <a:xfrm>
            <a:off x="2640855" y="342887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Hvězda: pěticípá 17">
            <a:extLst>
              <a:ext uri="{FF2B5EF4-FFF2-40B4-BE49-F238E27FC236}">
                <a16:creationId xmlns:a16="http://schemas.microsoft.com/office/drawing/2014/main" id="{15F6B3CE-9F89-4EC5-B750-5C0D1580B59C}"/>
              </a:ext>
            </a:extLst>
          </p:cNvPr>
          <p:cNvSpPr/>
          <p:nvPr/>
        </p:nvSpPr>
        <p:spPr>
          <a:xfrm>
            <a:off x="3061914" y="3488085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Hvězda: pěticípá 18">
            <a:extLst>
              <a:ext uri="{FF2B5EF4-FFF2-40B4-BE49-F238E27FC236}">
                <a16:creationId xmlns:a16="http://schemas.microsoft.com/office/drawing/2014/main" id="{953DD161-54D2-458F-88B7-E33C426A4B94}"/>
              </a:ext>
            </a:extLst>
          </p:cNvPr>
          <p:cNvSpPr/>
          <p:nvPr/>
        </p:nvSpPr>
        <p:spPr>
          <a:xfrm>
            <a:off x="3428301" y="358008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Hvězda: pěticípá 19">
            <a:extLst>
              <a:ext uri="{FF2B5EF4-FFF2-40B4-BE49-F238E27FC236}">
                <a16:creationId xmlns:a16="http://schemas.microsoft.com/office/drawing/2014/main" id="{80F457E0-D422-424C-AFAD-EF85B113F14C}"/>
              </a:ext>
            </a:extLst>
          </p:cNvPr>
          <p:cNvSpPr/>
          <p:nvPr/>
        </p:nvSpPr>
        <p:spPr>
          <a:xfrm>
            <a:off x="3270308" y="40723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Hvězda: pěticípá 20">
            <a:extLst>
              <a:ext uri="{FF2B5EF4-FFF2-40B4-BE49-F238E27FC236}">
                <a16:creationId xmlns:a16="http://schemas.microsoft.com/office/drawing/2014/main" id="{C4932065-AAD8-4190-A3DB-F9ABF392B131}"/>
              </a:ext>
            </a:extLst>
          </p:cNvPr>
          <p:cNvSpPr/>
          <p:nvPr/>
        </p:nvSpPr>
        <p:spPr>
          <a:xfrm>
            <a:off x="3686541" y="443509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Hvězda: pěticípá 21">
            <a:extLst>
              <a:ext uri="{FF2B5EF4-FFF2-40B4-BE49-F238E27FC236}">
                <a16:creationId xmlns:a16="http://schemas.microsoft.com/office/drawing/2014/main" id="{FFA57246-C4E5-45AD-8F11-B08525B7B56F}"/>
              </a:ext>
            </a:extLst>
          </p:cNvPr>
          <p:cNvSpPr/>
          <p:nvPr/>
        </p:nvSpPr>
        <p:spPr>
          <a:xfrm>
            <a:off x="4017349" y="42199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Hvězda: pěticípá 22">
            <a:extLst>
              <a:ext uri="{FF2B5EF4-FFF2-40B4-BE49-F238E27FC236}">
                <a16:creationId xmlns:a16="http://schemas.microsoft.com/office/drawing/2014/main" id="{E9AA95F5-3043-4DD5-9618-308D21E7B3B5}"/>
              </a:ext>
            </a:extLst>
          </p:cNvPr>
          <p:cNvSpPr/>
          <p:nvPr/>
        </p:nvSpPr>
        <p:spPr>
          <a:xfrm>
            <a:off x="4063068" y="45747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Hvězda: pěticípá 23">
            <a:extLst>
              <a:ext uri="{FF2B5EF4-FFF2-40B4-BE49-F238E27FC236}">
                <a16:creationId xmlns:a16="http://schemas.microsoft.com/office/drawing/2014/main" id="{C4163A41-B991-4D6A-B43E-5C00640DF7D2}"/>
              </a:ext>
            </a:extLst>
          </p:cNvPr>
          <p:cNvSpPr/>
          <p:nvPr/>
        </p:nvSpPr>
        <p:spPr>
          <a:xfrm>
            <a:off x="4073344" y="48315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Hvězda: pěticípá 24">
            <a:extLst>
              <a:ext uri="{FF2B5EF4-FFF2-40B4-BE49-F238E27FC236}">
                <a16:creationId xmlns:a16="http://schemas.microsoft.com/office/drawing/2014/main" id="{CD937581-3035-4155-ABEB-AF07A5D6069D}"/>
              </a:ext>
            </a:extLst>
          </p:cNvPr>
          <p:cNvSpPr/>
          <p:nvPr/>
        </p:nvSpPr>
        <p:spPr>
          <a:xfrm>
            <a:off x="4509083" y="482646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Hvězda: pěticípá 25">
            <a:extLst>
              <a:ext uri="{FF2B5EF4-FFF2-40B4-BE49-F238E27FC236}">
                <a16:creationId xmlns:a16="http://schemas.microsoft.com/office/drawing/2014/main" id="{14C65C9A-7B1B-45FE-B212-7F4C11AABDD2}"/>
              </a:ext>
            </a:extLst>
          </p:cNvPr>
          <p:cNvSpPr/>
          <p:nvPr/>
        </p:nvSpPr>
        <p:spPr>
          <a:xfrm>
            <a:off x="4402822" y="514944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Hvězda: pěticípá 26">
            <a:extLst>
              <a:ext uri="{FF2B5EF4-FFF2-40B4-BE49-F238E27FC236}">
                <a16:creationId xmlns:a16="http://schemas.microsoft.com/office/drawing/2014/main" id="{A257931F-D53E-4AFA-A95C-34F1D97788F2}"/>
              </a:ext>
            </a:extLst>
          </p:cNvPr>
          <p:cNvSpPr/>
          <p:nvPr/>
        </p:nvSpPr>
        <p:spPr>
          <a:xfrm>
            <a:off x="4895954" y="517230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Hvězda: pěticípá 27">
            <a:extLst>
              <a:ext uri="{FF2B5EF4-FFF2-40B4-BE49-F238E27FC236}">
                <a16:creationId xmlns:a16="http://schemas.microsoft.com/office/drawing/2014/main" id="{67A53A21-8915-4BEB-8D63-FA1A7C179B92}"/>
              </a:ext>
            </a:extLst>
          </p:cNvPr>
          <p:cNvSpPr/>
          <p:nvPr/>
        </p:nvSpPr>
        <p:spPr>
          <a:xfrm>
            <a:off x="4951460" y="546422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Hvězda: pěticípá 29">
            <a:extLst>
              <a:ext uri="{FF2B5EF4-FFF2-40B4-BE49-F238E27FC236}">
                <a16:creationId xmlns:a16="http://schemas.microsoft.com/office/drawing/2014/main" id="{2D5BD88C-B454-41B8-B68F-14CAED86F401}"/>
              </a:ext>
            </a:extLst>
          </p:cNvPr>
          <p:cNvSpPr/>
          <p:nvPr/>
        </p:nvSpPr>
        <p:spPr>
          <a:xfrm>
            <a:off x="1981689" y="285275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Hvězda: pěticípá 30">
            <a:extLst>
              <a:ext uri="{FF2B5EF4-FFF2-40B4-BE49-F238E27FC236}">
                <a16:creationId xmlns:a16="http://schemas.microsoft.com/office/drawing/2014/main" id="{74EAB4CE-C80B-44C0-9349-60753C3FB4FA}"/>
              </a:ext>
            </a:extLst>
          </p:cNvPr>
          <p:cNvSpPr/>
          <p:nvPr/>
        </p:nvSpPr>
        <p:spPr>
          <a:xfrm>
            <a:off x="2426584" y="281602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Hvězda: pěticípá 31">
            <a:extLst>
              <a:ext uri="{FF2B5EF4-FFF2-40B4-BE49-F238E27FC236}">
                <a16:creationId xmlns:a16="http://schemas.microsoft.com/office/drawing/2014/main" id="{4009A463-94AC-449A-836B-AB26412C23D0}"/>
              </a:ext>
            </a:extLst>
          </p:cNvPr>
          <p:cNvSpPr/>
          <p:nvPr/>
        </p:nvSpPr>
        <p:spPr>
          <a:xfrm>
            <a:off x="3497090" y="429607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Hvězda: pěticípá 32">
            <a:extLst>
              <a:ext uri="{FF2B5EF4-FFF2-40B4-BE49-F238E27FC236}">
                <a16:creationId xmlns:a16="http://schemas.microsoft.com/office/drawing/2014/main" id="{ED87EC01-C8D5-4B52-90F8-FC1C5C73AE4A}"/>
              </a:ext>
            </a:extLst>
          </p:cNvPr>
          <p:cNvSpPr/>
          <p:nvPr/>
        </p:nvSpPr>
        <p:spPr>
          <a:xfrm>
            <a:off x="2467134" y="322732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Hvězda: pěticípá 33">
            <a:extLst>
              <a:ext uri="{FF2B5EF4-FFF2-40B4-BE49-F238E27FC236}">
                <a16:creationId xmlns:a16="http://schemas.microsoft.com/office/drawing/2014/main" id="{942E89DB-5007-4697-9421-8D5237B212F4}"/>
              </a:ext>
            </a:extLst>
          </p:cNvPr>
          <p:cNvSpPr/>
          <p:nvPr/>
        </p:nvSpPr>
        <p:spPr>
          <a:xfrm>
            <a:off x="2885324" y="318629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Hvězda: pěticípá 34">
            <a:extLst>
              <a:ext uri="{FF2B5EF4-FFF2-40B4-BE49-F238E27FC236}">
                <a16:creationId xmlns:a16="http://schemas.microsoft.com/office/drawing/2014/main" id="{0FCEDCAB-1A9B-4DB7-8F8E-1C1DFC799EF2}"/>
              </a:ext>
            </a:extLst>
          </p:cNvPr>
          <p:cNvSpPr/>
          <p:nvPr/>
        </p:nvSpPr>
        <p:spPr>
          <a:xfrm>
            <a:off x="2839605" y="352976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Hvězda: pěticípá 35">
            <a:extLst>
              <a:ext uri="{FF2B5EF4-FFF2-40B4-BE49-F238E27FC236}">
                <a16:creationId xmlns:a16="http://schemas.microsoft.com/office/drawing/2014/main" id="{88C37872-0340-4767-A5CB-5F3251298B79}"/>
              </a:ext>
            </a:extLst>
          </p:cNvPr>
          <p:cNvSpPr/>
          <p:nvPr/>
        </p:nvSpPr>
        <p:spPr>
          <a:xfrm>
            <a:off x="2933561" y="36081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Hvězda: pěticípá 36">
            <a:extLst>
              <a:ext uri="{FF2B5EF4-FFF2-40B4-BE49-F238E27FC236}">
                <a16:creationId xmlns:a16="http://schemas.microsoft.com/office/drawing/2014/main" id="{0AEEC7CF-DA4A-4C0C-AE5E-9DC643AC8688}"/>
              </a:ext>
            </a:extLst>
          </p:cNvPr>
          <p:cNvSpPr/>
          <p:nvPr/>
        </p:nvSpPr>
        <p:spPr>
          <a:xfrm>
            <a:off x="3061913" y="383273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Hvězda: pěticípá 37">
            <a:extLst>
              <a:ext uri="{FF2B5EF4-FFF2-40B4-BE49-F238E27FC236}">
                <a16:creationId xmlns:a16="http://schemas.microsoft.com/office/drawing/2014/main" id="{C28CA6CD-9807-4935-AADB-BEDA387A6B30}"/>
              </a:ext>
            </a:extLst>
          </p:cNvPr>
          <p:cNvSpPr/>
          <p:nvPr/>
        </p:nvSpPr>
        <p:spPr>
          <a:xfrm>
            <a:off x="3497089" y="376303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Hvězda: pěticípá 38">
            <a:extLst>
              <a:ext uri="{FF2B5EF4-FFF2-40B4-BE49-F238E27FC236}">
                <a16:creationId xmlns:a16="http://schemas.microsoft.com/office/drawing/2014/main" id="{36D716F3-9515-4CF6-9CFD-5DD2031499A6}"/>
              </a:ext>
            </a:extLst>
          </p:cNvPr>
          <p:cNvSpPr/>
          <p:nvPr/>
        </p:nvSpPr>
        <p:spPr>
          <a:xfrm>
            <a:off x="3453468" y="3965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799F457-FE6C-4FE8-B60C-16681BFCBADF}"/>
              </a:ext>
            </a:extLst>
          </p:cNvPr>
          <p:cNvCxnSpPr>
            <a:endCxn id="28" idx="4"/>
          </p:cNvCxnSpPr>
          <p:nvPr/>
        </p:nvCxnSpPr>
        <p:spPr>
          <a:xfrm>
            <a:off x="1669409" y="2273417"/>
            <a:ext cx="3327770" cy="3208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B08BF130-1977-4E28-B838-EE83532BD1D4}"/>
              </a:ext>
            </a:extLst>
          </p:cNvPr>
          <p:cNvCxnSpPr/>
          <p:nvPr/>
        </p:nvCxnSpPr>
        <p:spPr>
          <a:xfrm>
            <a:off x="2027408" y="2164361"/>
            <a:ext cx="2481675" cy="323814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2293D9CB-A883-4D53-B8BD-BE682A345F8B}"/>
              </a:ext>
            </a:extLst>
          </p:cNvPr>
          <p:cNvSpPr txBox="1"/>
          <p:nvPr/>
        </p:nvSpPr>
        <p:spPr>
          <a:xfrm>
            <a:off x="4818640" y="1975139"/>
            <a:ext cx="5321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	</a:t>
            </a:r>
            <a:r>
              <a:rPr lang="cs-CZ" dirty="0"/>
              <a:t>1. osa             2. osa</a:t>
            </a:r>
          </a:p>
          <a:p>
            <a:r>
              <a:rPr lang="cs-CZ" dirty="0"/>
              <a:t>PCA  </a:t>
            </a:r>
            <a:r>
              <a:rPr lang="cs-CZ" dirty="0">
                <a:solidFill>
                  <a:srgbClr val="FF0000"/>
                </a:solidFill>
              </a:rPr>
              <a:t>         0.95               </a:t>
            </a:r>
            <a:r>
              <a:rPr lang="cs-CZ" dirty="0">
                <a:solidFill>
                  <a:schemeClr val="accent6"/>
                </a:solidFill>
              </a:rPr>
              <a:t>0.05</a:t>
            </a:r>
          </a:p>
          <a:p>
            <a:r>
              <a:rPr lang="cs-CZ" dirty="0"/>
              <a:t>RDA</a:t>
            </a:r>
            <a:r>
              <a:rPr lang="cs-CZ" dirty="0">
                <a:solidFill>
                  <a:srgbClr val="FF0000"/>
                </a:solidFill>
              </a:rPr>
              <a:t>           </a:t>
            </a:r>
            <a:r>
              <a:rPr lang="cs-CZ" dirty="0">
                <a:solidFill>
                  <a:srgbClr val="00B0F0"/>
                </a:solidFill>
              </a:rPr>
              <a:t>0</a:t>
            </a:r>
            <a:r>
              <a:rPr lang="en-US" dirty="0">
                <a:solidFill>
                  <a:srgbClr val="00B0F0"/>
                </a:solidFill>
              </a:rPr>
              <a:t>.8                 </a:t>
            </a:r>
            <a:r>
              <a:rPr lang="en-US" dirty="0">
                <a:solidFill>
                  <a:srgbClr val="FFC000"/>
                </a:solidFill>
              </a:rPr>
              <a:t>0.2</a:t>
            </a:r>
            <a:endParaRPr lang="cs-CZ" dirty="0">
              <a:solidFill>
                <a:srgbClr val="FFC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1FD95622-3FDB-43F5-B1AB-2F8002DC85C5}"/>
              </a:ext>
            </a:extLst>
          </p:cNvPr>
          <p:cNvCxnSpPr>
            <a:cxnSpLocks/>
          </p:cNvCxnSpPr>
          <p:nvPr/>
        </p:nvCxnSpPr>
        <p:spPr>
          <a:xfrm flipV="1">
            <a:off x="2939090" y="3474592"/>
            <a:ext cx="345544" cy="343172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Přímá spojnice 45">
            <a:extLst>
              <a:ext uri="{FF2B5EF4-FFF2-40B4-BE49-F238E27FC236}">
                <a16:creationId xmlns:a16="http://schemas.microsoft.com/office/drawing/2014/main" id="{F1AEBA74-E36C-4051-92FE-E3FBEEFE11A5}"/>
              </a:ext>
            </a:extLst>
          </p:cNvPr>
          <p:cNvCxnSpPr>
            <a:cxnSpLocks/>
          </p:cNvCxnSpPr>
          <p:nvPr/>
        </p:nvCxnSpPr>
        <p:spPr>
          <a:xfrm flipV="1">
            <a:off x="2865052" y="3486563"/>
            <a:ext cx="555559" cy="35384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C765C7D-9BD2-47A4-B10A-0D11D72D9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7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21"/>
    </mc:Choice>
    <mc:Fallback>
      <p:transition spd="slow" advTm="57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F3601D-FB19-4C5C-8E5C-7325ECFEB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4B7CA17-274F-4622-B64E-C6560D608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8952" y="-164592"/>
            <a:ext cx="10789919" cy="7086600"/>
          </a:xfrm>
          <a:prstGeom prst="rect">
            <a:avLst/>
          </a:prstGeo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0142D5DD-C019-4458-A5C1-6C119406EF6C}"/>
              </a:ext>
            </a:extLst>
          </p:cNvPr>
          <p:cNvCxnSpPr>
            <a:cxnSpLocks/>
          </p:cNvCxnSpPr>
          <p:nvPr/>
        </p:nvCxnSpPr>
        <p:spPr>
          <a:xfrm flipV="1">
            <a:off x="5818910" y="3269673"/>
            <a:ext cx="4156363" cy="2718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C964D6EB-01E3-4DD5-B349-B2764113FFD3}"/>
              </a:ext>
            </a:extLst>
          </p:cNvPr>
          <p:cNvSpPr txBox="1"/>
          <p:nvPr/>
        </p:nvSpPr>
        <p:spPr>
          <a:xfrm>
            <a:off x="1953491" y="3541499"/>
            <a:ext cx="3865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4DA9C661-7449-4E2F-BDA3-63E3B083719B}"/>
              </a:ext>
            </a:extLst>
          </p:cNvPr>
          <p:cNvCxnSpPr/>
          <p:nvPr/>
        </p:nvCxnSpPr>
        <p:spPr>
          <a:xfrm flipH="1">
            <a:off x="2216727" y="3541499"/>
            <a:ext cx="3602183" cy="2407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EEF9A-6D8C-4CEC-A04C-95B70ECD273F}"/>
              </a:ext>
            </a:extLst>
          </p:cNvPr>
          <p:cNvSpPr txBox="1"/>
          <p:nvPr/>
        </p:nvSpPr>
        <p:spPr>
          <a:xfrm>
            <a:off x="1286566" y="3869451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kopřiva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0C0FC4A-668B-4A09-A55B-36079C007BDD}"/>
              </a:ext>
            </a:extLst>
          </p:cNvPr>
          <p:cNvSpPr txBox="1"/>
          <p:nvPr/>
        </p:nvSpPr>
        <p:spPr>
          <a:xfrm>
            <a:off x="9497355" y="2715675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</a:t>
            </a:r>
            <a:r>
              <a:rPr lang="en-US" dirty="0" err="1"/>
              <a:t>ampeli</a:t>
            </a:r>
            <a:r>
              <a:rPr lang="cs-CZ" dirty="0" err="1"/>
              <a:t>ška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94E0CC6-971D-4871-9B2C-92D61A30E5CF}"/>
              </a:ext>
            </a:extLst>
          </p:cNvPr>
          <p:cNvSpPr txBox="1"/>
          <p:nvPr/>
        </p:nvSpPr>
        <p:spPr>
          <a:xfrm>
            <a:off x="9497356" y="365125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Biplot</a:t>
            </a:r>
            <a:endParaRPr lang="cs-CZ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26F4D22-96F5-4A61-8366-728D38CB1ADF}"/>
              </a:ext>
            </a:extLst>
          </p:cNvPr>
          <p:cNvSpPr txBox="1"/>
          <p:nvPr/>
        </p:nvSpPr>
        <p:spPr>
          <a:xfrm>
            <a:off x="1124125" y="365125"/>
            <a:ext cx="61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PCA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28CD9E93-C2B2-4729-9CB0-A12A015C0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8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79"/>
    </mc:Choice>
    <mc:Fallback>
      <p:transition spd="slow" advTm="15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F3601D-FB19-4C5C-8E5C-7325ECFEB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4B7CA17-274F-4622-B64E-C6560D608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8952" y="-164592"/>
            <a:ext cx="10789919" cy="7086600"/>
          </a:xfrm>
          <a:prstGeom prst="rect">
            <a:avLst/>
          </a:prstGeo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0142D5DD-C019-4458-A5C1-6C119406EF6C}"/>
              </a:ext>
            </a:extLst>
          </p:cNvPr>
          <p:cNvCxnSpPr>
            <a:cxnSpLocks/>
          </p:cNvCxnSpPr>
          <p:nvPr/>
        </p:nvCxnSpPr>
        <p:spPr>
          <a:xfrm flipV="1">
            <a:off x="5818910" y="3020037"/>
            <a:ext cx="4156363" cy="5214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C964D6EB-01E3-4DD5-B349-B2764113FFD3}"/>
              </a:ext>
            </a:extLst>
          </p:cNvPr>
          <p:cNvSpPr txBox="1"/>
          <p:nvPr/>
        </p:nvSpPr>
        <p:spPr>
          <a:xfrm>
            <a:off x="1953491" y="3541499"/>
            <a:ext cx="3865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4DA9C661-7449-4E2F-BDA3-63E3B083719B}"/>
              </a:ext>
            </a:extLst>
          </p:cNvPr>
          <p:cNvCxnSpPr>
            <a:cxnSpLocks/>
          </p:cNvCxnSpPr>
          <p:nvPr/>
        </p:nvCxnSpPr>
        <p:spPr>
          <a:xfrm flipH="1">
            <a:off x="2216727" y="3541499"/>
            <a:ext cx="3602184" cy="6444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EEF9A-6D8C-4CEC-A04C-95B70ECD273F}"/>
              </a:ext>
            </a:extLst>
          </p:cNvPr>
          <p:cNvSpPr txBox="1"/>
          <p:nvPr/>
        </p:nvSpPr>
        <p:spPr>
          <a:xfrm>
            <a:off x="1286566" y="3869451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kopřiva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0C0FC4A-668B-4A09-A55B-36079C007BDD}"/>
              </a:ext>
            </a:extLst>
          </p:cNvPr>
          <p:cNvSpPr txBox="1"/>
          <p:nvPr/>
        </p:nvSpPr>
        <p:spPr>
          <a:xfrm>
            <a:off x="9497356" y="2595403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</a:t>
            </a:r>
            <a:r>
              <a:rPr lang="en-US" dirty="0" err="1"/>
              <a:t>ampeli</a:t>
            </a:r>
            <a:r>
              <a:rPr lang="cs-CZ" dirty="0" err="1"/>
              <a:t>ška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94E0CC6-971D-4871-9B2C-92D61A30E5CF}"/>
              </a:ext>
            </a:extLst>
          </p:cNvPr>
          <p:cNvSpPr txBox="1"/>
          <p:nvPr/>
        </p:nvSpPr>
        <p:spPr>
          <a:xfrm>
            <a:off x="9497356" y="365125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Triplot</a:t>
            </a:r>
            <a:endParaRPr lang="cs-CZ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26F4D22-96F5-4A61-8366-728D38CB1ADF}"/>
              </a:ext>
            </a:extLst>
          </p:cNvPr>
          <p:cNvSpPr txBox="1"/>
          <p:nvPr/>
        </p:nvSpPr>
        <p:spPr>
          <a:xfrm>
            <a:off x="1124125" y="365125"/>
            <a:ext cx="61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RDA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A4474A7C-2605-4EBB-9797-62E7C351D020}"/>
              </a:ext>
            </a:extLst>
          </p:cNvPr>
          <p:cNvCxnSpPr/>
          <p:nvPr/>
        </p:nvCxnSpPr>
        <p:spPr>
          <a:xfrm flipH="1">
            <a:off x="1953491" y="3541499"/>
            <a:ext cx="3865419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976D1ED-F679-4609-B71F-4D10988FE80B}"/>
              </a:ext>
            </a:extLst>
          </p:cNvPr>
          <p:cNvSpPr txBox="1"/>
          <p:nvPr/>
        </p:nvSpPr>
        <p:spPr>
          <a:xfrm>
            <a:off x="1195814" y="3388187"/>
            <a:ext cx="84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/>
              <a:t>živiny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309B3B6-FE25-4E28-933F-D7A495068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8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760"/>
    </mc:Choice>
    <mc:Fallback>
      <p:transition spd="slow" advTm="153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F3601D-FB19-4C5C-8E5C-7325ECFEB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4B7CA17-274F-4622-B64E-C6560D608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8952" y="-164592"/>
            <a:ext cx="10789919" cy="7086600"/>
          </a:xfrm>
          <a:prstGeom prst="rect">
            <a:avLst/>
          </a:prstGeo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0142D5DD-C019-4458-A5C1-6C119406EF6C}"/>
              </a:ext>
            </a:extLst>
          </p:cNvPr>
          <p:cNvCxnSpPr>
            <a:cxnSpLocks/>
          </p:cNvCxnSpPr>
          <p:nvPr/>
        </p:nvCxnSpPr>
        <p:spPr>
          <a:xfrm flipV="1">
            <a:off x="5818910" y="3269673"/>
            <a:ext cx="4156363" cy="2718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C964D6EB-01E3-4DD5-B349-B2764113FFD3}"/>
              </a:ext>
            </a:extLst>
          </p:cNvPr>
          <p:cNvSpPr txBox="1"/>
          <p:nvPr/>
        </p:nvSpPr>
        <p:spPr>
          <a:xfrm>
            <a:off x="1953491" y="3541499"/>
            <a:ext cx="3865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4DA9C661-7449-4E2F-BDA3-63E3B083719B}"/>
              </a:ext>
            </a:extLst>
          </p:cNvPr>
          <p:cNvCxnSpPr/>
          <p:nvPr/>
        </p:nvCxnSpPr>
        <p:spPr>
          <a:xfrm flipH="1">
            <a:off x="2216727" y="3541499"/>
            <a:ext cx="3602183" cy="2407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EEF9A-6D8C-4CEC-A04C-95B70ECD273F}"/>
              </a:ext>
            </a:extLst>
          </p:cNvPr>
          <p:cNvSpPr txBox="1"/>
          <p:nvPr/>
        </p:nvSpPr>
        <p:spPr>
          <a:xfrm>
            <a:off x="1286566" y="3869451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kopřiva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0C0FC4A-668B-4A09-A55B-36079C007BDD}"/>
              </a:ext>
            </a:extLst>
          </p:cNvPr>
          <p:cNvSpPr txBox="1"/>
          <p:nvPr/>
        </p:nvSpPr>
        <p:spPr>
          <a:xfrm>
            <a:off x="9497355" y="2715675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</a:t>
            </a:r>
            <a:r>
              <a:rPr lang="en-US" dirty="0" err="1"/>
              <a:t>ampeli</a:t>
            </a:r>
            <a:r>
              <a:rPr lang="cs-CZ" dirty="0" err="1"/>
              <a:t>ška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94E0CC6-971D-4871-9B2C-92D61A30E5CF}"/>
              </a:ext>
            </a:extLst>
          </p:cNvPr>
          <p:cNvSpPr txBox="1"/>
          <p:nvPr/>
        </p:nvSpPr>
        <p:spPr>
          <a:xfrm>
            <a:off x="9497356" y="365125"/>
            <a:ext cx="1333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Živiny jako dodatečná proměnná prostředí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26F4D22-96F5-4A61-8366-728D38CB1ADF}"/>
              </a:ext>
            </a:extLst>
          </p:cNvPr>
          <p:cNvSpPr txBox="1"/>
          <p:nvPr/>
        </p:nvSpPr>
        <p:spPr>
          <a:xfrm>
            <a:off x="1124125" y="365125"/>
            <a:ext cx="61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PCA</a:t>
            </a: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A33AD750-F2FC-4CAD-9EF4-4CF629FD71CE}"/>
              </a:ext>
            </a:extLst>
          </p:cNvPr>
          <p:cNvCxnSpPr>
            <a:cxnSpLocks/>
          </p:cNvCxnSpPr>
          <p:nvPr/>
        </p:nvCxnSpPr>
        <p:spPr>
          <a:xfrm flipH="1" flipV="1">
            <a:off x="2046914" y="3187817"/>
            <a:ext cx="3771997" cy="35368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B30A172-1B77-4CD9-AF61-C45D55C5CB0C}"/>
              </a:ext>
            </a:extLst>
          </p:cNvPr>
          <p:cNvSpPr txBox="1"/>
          <p:nvPr/>
        </p:nvSpPr>
        <p:spPr>
          <a:xfrm>
            <a:off x="1736521" y="2728554"/>
            <a:ext cx="84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/>
              <a:t>živiny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61A034B-D323-4884-B0C0-44641B73E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50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75"/>
    </mc:Choice>
    <mc:Fallback>
      <p:transition spd="slow" advTm="62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A6B086-D7E1-4597-854C-A70A3774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Efekt počasí 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892F7BFB-1CD5-44DB-BF0D-9BFAA58ACC7A}"/>
              </a:ext>
            </a:extLst>
          </p:cNvPr>
          <p:cNvCxnSpPr/>
          <p:nvPr/>
        </p:nvCxnSpPr>
        <p:spPr>
          <a:xfrm>
            <a:off x="1510018" y="5629013"/>
            <a:ext cx="434549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F5873698-7666-4D99-9DBA-01A68425E902}"/>
              </a:ext>
            </a:extLst>
          </p:cNvPr>
          <p:cNvCxnSpPr/>
          <p:nvPr/>
        </p:nvCxnSpPr>
        <p:spPr>
          <a:xfrm flipV="1">
            <a:off x="1510018" y="2172749"/>
            <a:ext cx="0" cy="3464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C9A7080E-F144-42B5-87D9-ECDF21B36257}"/>
              </a:ext>
            </a:extLst>
          </p:cNvPr>
          <p:cNvSpPr txBox="1"/>
          <p:nvPr/>
        </p:nvSpPr>
        <p:spPr>
          <a:xfrm>
            <a:off x="5188591" y="5755563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</a:t>
            </a:r>
            <a:r>
              <a:rPr lang="en-US" dirty="0" err="1"/>
              <a:t>ampeli</a:t>
            </a:r>
            <a:r>
              <a:rPr lang="cs-CZ" dirty="0" err="1"/>
              <a:t>ška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15A13E5-893C-41F0-9E8F-596C14593DF5}"/>
              </a:ext>
            </a:extLst>
          </p:cNvPr>
          <p:cNvSpPr txBox="1"/>
          <p:nvPr/>
        </p:nvSpPr>
        <p:spPr>
          <a:xfrm>
            <a:off x="843093" y="1795029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kopřiva</a:t>
            </a:r>
          </a:p>
        </p:txBody>
      </p:sp>
      <p:sp>
        <p:nvSpPr>
          <p:cNvPr id="3" name="Hvězda: pěticípá 2">
            <a:extLst>
              <a:ext uri="{FF2B5EF4-FFF2-40B4-BE49-F238E27FC236}">
                <a16:creationId xmlns:a16="http://schemas.microsoft.com/office/drawing/2014/main" id="{C4FCA2F2-2DBA-4954-8B86-409B941235D1}"/>
              </a:ext>
            </a:extLst>
          </p:cNvPr>
          <p:cNvSpPr/>
          <p:nvPr/>
        </p:nvSpPr>
        <p:spPr>
          <a:xfrm>
            <a:off x="1929468" y="2441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2E64DA9B-4883-4D8F-B78E-1E85B696856F}"/>
              </a:ext>
            </a:extLst>
          </p:cNvPr>
          <p:cNvSpPr/>
          <p:nvPr/>
        </p:nvSpPr>
        <p:spPr>
          <a:xfrm>
            <a:off x="1935970" y="269279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Hvězda: pěticípá 8">
            <a:extLst>
              <a:ext uri="{FF2B5EF4-FFF2-40B4-BE49-F238E27FC236}">
                <a16:creationId xmlns:a16="http://schemas.microsoft.com/office/drawing/2014/main" id="{ED64E43A-C874-439C-BC04-A024E2DC577F}"/>
              </a:ext>
            </a:extLst>
          </p:cNvPr>
          <p:cNvSpPr/>
          <p:nvPr/>
        </p:nvSpPr>
        <p:spPr>
          <a:xfrm>
            <a:off x="2222662" y="251562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Hvězda: pěticípá 9">
            <a:extLst>
              <a:ext uri="{FF2B5EF4-FFF2-40B4-BE49-F238E27FC236}">
                <a16:creationId xmlns:a16="http://schemas.microsoft.com/office/drawing/2014/main" id="{19BAA1A9-3D00-47DA-98A2-F15AB3DBDBA7}"/>
              </a:ext>
            </a:extLst>
          </p:cNvPr>
          <p:cNvSpPr/>
          <p:nvPr/>
        </p:nvSpPr>
        <p:spPr>
          <a:xfrm>
            <a:off x="2336965" y="264665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3064291E-2E1B-468E-B777-4FCF10A9803D}"/>
              </a:ext>
            </a:extLst>
          </p:cNvPr>
          <p:cNvSpPr/>
          <p:nvPr/>
        </p:nvSpPr>
        <p:spPr>
          <a:xfrm>
            <a:off x="2176943" y="282234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Hvězda: pěticípá 13">
            <a:extLst>
              <a:ext uri="{FF2B5EF4-FFF2-40B4-BE49-F238E27FC236}">
                <a16:creationId xmlns:a16="http://schemas.microsoft.com/office/drawing/2014/main" id="{E5A317E9-E6D2-4313-B072-27F9E32424D7}"/>
              </a:ext>
            </a:extLst>
          </p:cNvPr>
          <p:cNvSpPr/>
          <p:nvPr/>
        </p:nvSpPr>
        <p:spPr>
          <a:xfrm>
            <a:off x="2382684" y="299264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Hvězda: pěticípá 14">
            <a:extLst>
              <a:ext uri="{FF2B5EF4-FFF2-40B4-BE49-F238E27FC236}">
                <a16:creationId xmlns:a16="http://schemas.microsoft.com/office/drawing/2014/main" id="{76E4E598-6083-4666-923A-C619DD402453}"/>
              </a:ext>
            </a:extLst>
          </p:cNvPr>
          <p:cNvSpPr/>
          <p:nvPr/>
        </p:nvSpPr>
        <p:spPr>
          <a:xfrm>
            <a:off x="2265170" y="316322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Hvězda: pěticípá 15">
            <a:extLst>
              <a:ext uri="{FF2B5EF4-FFF2-40B4-BE49-F238E27FC236}">
                <a16:creationId xmlns:a16="http://schemas.microsoft.com/office/drawing/2014/main" id="{0AB57632-C137-404E-88D1-F6E17562B860}"/>
              </a:ext>
            </a:extLst>
          </p:cNvPr>
          <p:cNvSpPr/>
          <p:nvPr/>
        </p:nvSpPr>
        <p:spPr>
          <a:xfrm>
            <a:off x="2686574" y="306325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Hvězda: pěticípá 16">
            <a:extLst>
              <a:ext uri="{FF2B5EF4-FFF2-40B4-BE49-F238E27FC236}">
                <a16:creationId xmlns:a16="http://schemas.microsoft.com/office/drawing/2014/main" id="{3D856941-925F-46E3-ACF5-57BCBD267C20}"/>
              </a:ext>
            </a:extLst>
          </p:cNvPr>
          <p:cNvSpPr/>
          <p:nvPr/>
        </p:nvSpPr>
        <p:spPr>
          <a:xfrm>
            <a:off x="2640855" y="342887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Hvězda: pěticípá 17">
            <a:extLst>
              <a:ext uri="{FF2B5EF4-FFF2-40B4-BE49-F238E27FC236}">
                <a16:creationId xmlns:a16="http://schemas.microsoft.com/office/drawing/2014/main" id="{15F6B3CE-9F89-4EC5-B750-5C0D1580B59C}"/>
              </a:ext>
            </a:extLst>
          </p:cNvPr>
          <p:cNvSpPr/>
          <p:nvPr/>
        </p:nvSpPr>
        <p:spPr>
          <a:xfrm>
            <a:off x="3061914" y="3488085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Hvězda: pěticípá 18">
            <a:extLst>
              <a:ext uri="{FF2B5EF4-FFF2-40B4-BE49-F238E27FC236}">
                <a16:creationId xmlns:a16="http://schemas.microsoft.com/office/drawing/2014/main" id="{953DD161-54D2-458F-88B7-E33C426A4B94}"/>
              </a:ext>
            </a:extLst>
          </p:cNvPr>
          <p:cNvSpPr/>
          <p:nvPr/>
        </p:nvSpPr>
        <p:spPr>
          <a:xfrm>
            <a:off x="3428301" y="358008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Hvězda: pěticípá 19">
            <a:extLst>
              <a:ext uri="{FF2B5EF4-FFF2-40B4-BE49-F238E27FC236}">
                <a16:creationId xmlns:a16="http://schemas.microsoft.com/office/drawing/2014/main" id="{80F457E0-D422-424C-AFAD-EF85B113F14C}"/>
              </a:ext>
            </a:extLst>
          </p:cNvPr>
          <p:cNvSpPr/>
          <p:nvPr/>
        </p:nvSpPr>
        <p:spPr>
          <a:xfrm>
            <a:off x="3270308" y="40723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Hvězda: pěticípá 20">
            <a:extLst>
              <a:ext uri="{FF2B5EF4-FFF2-40B4-BE49-F238E27FC236}">
                <a16:creationId xmlns:a16="http://schemas.microsoft.com/office/drawing/2014/main" id="{C4932065-AAD8-4190-A3DB-F9ABF392B131}"/>
              </a:ext>
            </a:extLst>
          </p:cNvPr>
          <p:cNvSpPr/>
          <p:nvPr/>
        </p:nvSpPr>
        <p:spPr>
          <a:xfrm>
            <a:off x="3686541" y="443509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Hvězda: pěticípá 21">
            <a:extLst>
              <a:ext uri="{FF2B5EF4-FFF2-40B4-BE49-F238E27FC236}">
                <a16:creationId xmlns:a16="http://schemas.microsoft.com/office/drawing/2014/main" id="{FFA57246-C4E5-45AD-8F11-B08525B7B56F}"/>
              </a:ext>
            </a:extLst>
          </p:cNvPr>
          <p:cNvSpPr/>
          <p:nvPr/>
        </p:nvSpPr>
        <p:spPr>
          <a:xfrm>
            <a:off x="4017349" y="42199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Hvězda: pěticípá 22">
            <a:extLst>
              <a:ext uri="{FF2B5EF4-FFF2-40B4-BE49-F238E27FC236}">
                <a16:creationId xmlns:a16="http://schemas.microsoft.com/office/drawing/2014/main" id="{E9AA95F5-3043-4DD5-9618-308D21E7B3B5}"/>
              </a:ext>
            </a:extLst>
          </p:cNvPr>
          <p:cNvSpPr/>
          <p:nvPr/>
        </p:nvSpPr>
        <p:spPr>
          <a:xfrm>
            <a:off x="4063068" y="45747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Hvězda: pěticípá 23">
            <a:extLst>
              <a:ext uri="{FF2B5EF4-FFF2-40B4-BE49-F238E27FC236}">
                <a16:creationId xmlns:a16="http://schemas.microsoft.com/office/drawing/2014/main" id="{C4163A41-B991-4D6A-B43E-5C00640DF7D2}"/>
              </a:ext>
            </a:extLst>
          </p:cNvPr>
          <p:cNvSpPr/>
          <p:nvPr/>
        </p:nvSpPr>
        <p:spPr>
          <a:xfrm>
            <a:off x="4073344" y="48315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Hvězda: pěticípá 24">
            <a:extLst>
              <a:ext uri="{FF2B5EF4-FFF2-40B4-BE49-F238E27FC236}">
                <a16:creationId xmlns:a16="http://schemas.microsoft.com/office/drawing/2014/main" id="{CD937581-3035-4155-ABEB-AF07A5D6069D}"/>
              </a:ext>
            </a:extLst>
          </p:cNvPr>
          <p:cNvSpPr/>
          <p:nvPr/>
        </p:nvSpPr>
        <p:spPr>
          <a:xfrm>
            <a:off x="4509083" y="482646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Hvězda: pěticípá 25">
            <a:extLst>
              <a:ext uri="{FF2B5EF4-FFF2-40B4-BE49-F238E27FC236}">
                <a16:creationId xmlns:a16="http://schemas.microsoft.com/office/drawing/2014/main" id="{14C65C9A-7B1B-45FE-B212-7F4C11AABDD2}"/>
              </a:ext>
            </a:extLst>
          </p:cNvPr>
          <p:cNvSpPr/>
          <p:nvPr/>
        </p:nvSpPr>
        <p:spPr>
          <a:xfrm>
            <a:off x="4402822" y="514944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Hvězda: pěticípá 26">
            <a:extLst>
              <a:ext uri="{FF2B5EF4-FFF2-40B4-BE49-F238E27FC236}">
                <a16:creationId xmlns:a16="http://schemas.microsoft.com/office/drawing/2014/main" id="{A257931F-D53E-4AFA-A95C-34F1D97788F2}"/>
              </a:ext>
            </a:extLst>
          </p:cNvPr>
          <p:cNvSpPr/>
          <p:nvPr/>
        </p:nvSpPr>
        <p:spPr>
          <a:xfrm>
            <a:off x="4895954" y="517230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Hvězda: pěticípá 27">
            <a:extLst>
              <a:ext uri="{FF2B5EF4-FFF2-40B4-BE49-F238E27FC236}">
                <a16:creationId xmlns:a16="http://schemas.microsoft.com/office/drawing/2014/main" id="{67A53A21-8915-4BEB-8D63-FA1A7C179B92}"/>
              </a:ext>
            </a:extLst>
          </p:cNvPr>
          <p:cNvSpPr/>
          <p:nvPr/>
        </p:nvSpPr>
        <p:spPr>
          <a:xfrm>
            <a:off x="4951460" y="546422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Hvězda: pěticípá 29">
            <a:extLst>
              <a:ext uri="{FF2B5EF4-FFF2-40B4-BE49-F238E27FC236}">
                <a16:creationId xmlns:a16="http://schemas.microsoft.com/office/drawing/2014/main" id="{2D5BD88C-B454-41B8-B68F-14CAED86F401}"/>
              </a:ext>
            </a:extLst>
          </p:cNvPr>
          <p:cNvSpPr/>
          <p:nvPr/>
        </p:nvSpPr>
        <p:spPr>
          <a:xfrm>
            <a:off x="1981689" y="285275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Hvězda: pěticípá 30">
            <a:extLst>
              <a:ext uri="{FF2B5EF4-FFF2-40B4-BE49-F238E27FC236}">
                <a16:creationId xmlns:a16="http://schemas.microsoft.com/office/drawing/2014/main" id="{74EAB4CE-C80B-44C0-9349-60753C3FB4FA}"/>
              </a:ext>
            </a:extLst>
          </p:cNvPr>
          <p:cNvSpPr/>
          <p:nvPr/>
        </p:nvSpPr>
        <p:spPr>
          <a:xfrm>
            <a:off x="2426584" y="281602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Hvězda: pěticípá 31">
            <a:extLst>
              <a:ext uri="{FF2B5EF4-FFF2-40B4-BE49-F238E27FC236}">
                <a16:creationId xmlns:a16="http://schemas.microsoft.com/office/drawing/2014/main" id="{4009A463-94AC-449A-836B-AB26412C23D0}"/>
              </a:ext>
            </a:extLst>
          </p:cNvPr>
          <p:cNvSpPr/>
          <p:nvPr/>
        </p:nvSpPr>
        <p:spPr>
          <a:xfrm>
            <a:off x="3497090" y="429607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Hvězda: pěticípá 32">
            <a:extLst>
              <a:ext uri="{FF2B5EF4-FFF2-40B4-BE49-F238E27FC236}">
                <a16:creationId xmlns:a16="http://schemas.microsoft.com/office/drawing/2014/main" id="{ED87EC01-C8D5-4B52-90F8-FC1C5C73AE4A}"/>
              </a:ext>
            </a:extLst>
          </p:cNvPr>
          <p:cNvSpPr/>
          <p:nvPr/>
        </p:nvSpPr>
        <p:spPr>
          <a:xfrm>
            <a:off x="2467134" y="322732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Hvězda: pěticípá 33">
            <a:extLst>
              <a:ext uri="{FF2B5EF4-FFF2-40B4-BE49-F238E27FC236}">
                <a16:creationId xmlns:a16="http://schemas.microsoft.com/office/drawing/2014/main" id="{942E89DB-5007-4697-9421-8D5237B212F4}"/>
              </a:ext>
            </a:extLst>
          </p:cNvPr>
          <p:cNvSpPr/>
          <p:nvPr/>
        </p:nvSpPr>
        <p:spPr>
          <a:xfrm>
            <a:off x="2885324" y="318629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Hvězda: pěticípá 34">
            <a:extLst>
              <a:ext uri="{FF2B5EF4-FFF2-40B4-BE49-F238E27FC236}">
                <a16:creationId xmlns:a16="http://schemas.microsoft.com/office/drawing/2014/main" id="{0FCEDCAB-1A9B-4DB7-8F8E-1C1DFC799EF2}"/>
              </a:ext>
            </a:extLst>
          </p:cNvPr>
          <p:cNvSpPr/>
          <p:nvPr/>
        </p:nvSpPr>
        <p:spPr>
          <a:xfrm>
            <a:off x="2839605" y="352976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Hvězda: pěticípá 35">
            <a:extLst>
              <a:ext uri="{FF2B5EF4-FFF2-40B4-BE49-F238E27FC236}">
                <a16:creationId xmlns:a16="http://schemas.microsoft.com/office/drawing/2014/main" id="{88C37872-0340-4767-A5CB-5F3251298B79}"/>
              </a:ext>
            </a:extLst>
          </p:cNvPr>
          <p:cNvSpPr/>
          <p:nvPr/>
        </p:nvSpPr>
        <p:spPr>
          <a:xfrm>
            <a:off x="2933561" y="36081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Hvězda: pěticípá 36">
            <a:extLst>
              <a:ext uri="{FF2B5EF4-FFF2-40B4-BE49-F238E27FC236}">
                <a16:creationId xmlns:a16="http://schemas.microsoft.com/office/drawing/2014/main" id="{0AEEC7CF-DA4A-4C0C-AE5E-9DC643AC8688}"/>
              </a:ext>
            </a:extLst>
          </p:cNvPr>
          <p:cNvSpPr/>
          <p:nvPr/>
        </p:nvSpPr>
        <p:spPr>
          <a:xfrm>
            <a:off x="3061913" y="383273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Hvězda: pěticípá 37">
            <a:extLst>
              <a:ext uri="{FF2B5EF4-FFF2-40B4-BE49-F238E27FC236}">
                <a16:creationId xmlns:a16="http://schemas.microsoft.com/office/drawing/2014/main" id="{C28CA6CD-9807-4935-AADB-BEDA387A6B30}"/>
              </a:ext>
            </a:extLst>
          </p:cNvPr>
          <p:cNvSpPr/>
          <p:nvPr/>
        </p:nvSpPr>
        <p:spPr>
          <a:xfrm>
            <a:off x="3497089" y="376303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Hvězda: pěticípá 38">
            <a:extLst>
              <a:ext uri="{FF2B5EF4-FFF2-40B4-BE49-F238E27FC236}">
                <a16:creationId xmlns:a16="http://schemas.microsoft.com/office/drawing/2014/main" id="{36D716F3-9515-4CF6-9CFD-5DD2031499A6}"/>
              </a:ext>
            </a:extLst>
          </p:cNvPr>
          <p:cNvSpPr/>
          <p:nvPr/>
        </p:nvSpPr>
        <p:spPr>
          <a:xfrm>
            <a:off x="3453468" y="3965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799F457-FE6C-4FE8-B60C-16681BFCBADF}"/>
              </a:ext>
            </a:extLst>
          </p:cNvPr>
          <p:cNvCxnSpPr>
            <a:endCxn id="28" idx="4"/>
          </p:cNvCxnSpPr>
          <p:nvPr/>
        </p:nvCxnSpPr>
        <p:spPr>
          <a:xfrm>
            <a:off x="1669409" y="2273417"/>
            <a:ext cx="3327770" cy="3208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1FD95622-3FDB-43F5-B1AB-2F8002DC85C5}"/>
              </a:ext>
            </a:extLst>
          </p:cNvPr>
          <p:cNvCxnSpPr>
            <a:cxnSpLocks/>
          </p:cNvCxnSpPr>
          <p:nvPr/>
        </p:nvCxnSpPr>
        <p:spPr>
          <a:xfrm flipV="1">
            <a:off x="2939090" y="3474592"/>
            <a:ext cx="345544" cy="343172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Přímá spojnice 45">
            <a:extLst>
              <a:ext uri="{FF2B5EF4-FFF2-40B4-BE49-F238E27FC236}">
                <a16:creationId xmlns:a16="http://schemas.microsoft.com/office/drawing/2014/main" id="{F1AEBA74-E36C-4051-92FE-E3FBEEFE11A5}"/>
              </a:ext>
            </a:extLst>
          </p:cNvPr>
          <p:cNvCxnSpPr>
            <a:cxnSpLocks/>
          </p:cNvCxnSpPr>
          <p:nvPr/>
        </p:nvCxnSpPr>
        <p:spPr>
          <a:xfrm flipV="1">
            <a:off x="2865052" y="3486563"/>
            <a:ext cx="555559" cy="35384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F60D245-E439-4CDD-A5FD-872C0472A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78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54"/>
    </mc:Choice>
    <mc:Fallback>
      <p:transition spd="slow" advTm="101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A6B086-D7E1-4597-854C-A70A3774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Efekt počasí 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892F7BFB-1CD5-44DB-BF0D-9BFAA58ACC7A}"/>
              </a:ext>
            </a:extLst>
          </p:cNvPr>
          <p:cNvCxnSpPr/>
          <p:nvPr/>
        </p:nvCxnSpPr>
        <p:spPr>
          <a:xfrm>
            <a:off x="1510018" y="5629013"/>
            <a:ext cx="434549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F5873698-7666-4D99-9DBA-01A68425E902}"/>
              </a:ext>
            </a:extLst>
          </p:cNvPr>
          <p:cNvCxnSpPr/>
          <p:nvPr/>
        </p:nvCxnSpPr>
        <p:spPr>
          <a:xfrm flipV="1">
            <a:off x="1510018" y="2172749"/>
            <a:ext cx="0" cy="3464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C9A7080E-F144-42B5-87D9-ECDF21B36257}"/>
              </a:ext>
            </a:extLst>
          </p:cNvPr>
          <p:cNvSpPr txBox="1"/>
          <p:nvPr/>
        </p:nvSpPr>
        <p:spPr>
          <a:xfrm>
            <a:off x="5188591" y="5755563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</a:t>
            </a:r>
            <a:r>
              <a:rPr lang="en-US" dirty="0" err="1"/>
              <a:t>ampeli</a:t>
            </a:r>
            <a:r>
              <a:rPr lang="cs-CZ" dirty="0" err="1"/>
              <a:t>ška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15A13E5-893C-41F0-9E8F-596C14593DF5}"/>
              </a:ext>
            </a:extLst>
          </p:cNvPr>
          <p:cNvSpPr txBox="1"/>
          <p:nvPr/>
        </p:nvSpPr>
        <p:spPr>
          <a:xfrm>
            <a:off x="843093" y="1795029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kopřiva</a:t>
            </a:r>
          </a:p>
        </p:txBody>
      </p:sp>
      <p:sp>
        <p:nvSpPr>
          <p:cNvPr id="3" name="Hvězda: pěticípá 2">
            <a:extLst>
              <a:ext uri="{FF2B5EF4-FFF2-40B4-BE49-F238E27FC236}">
                <a16:creationId xmlns:a16="http://schemas.microsoft.com/office/drawing/2014/main" id="{C4FCA2F2-2DBA-4954-8B86-409B941235D1}"/>
              </a:ext>
            </a:extLst>
          </p:cNvPr>
          <p:cNvSpPr/>
          <p:nvPr/>
        </p:nvSpPr>
        <p:spPr>
          <a:xfrm>
            <a:off x="1929468" y="2441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2E64DA9B-4883-4D8F-B78E-1E85B696856F}"/>
              </a:ext>
            </a:extLst>
          </p:cNvPr>
          <p:cNvSpPr/>
          <p:nvPr/>
        </p:nvSpPr>
        <p:spPr>
          <a:xfrm>
            <a:off x="1935970" y="269279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Hvězda: pěticípá 8">
            <a:extLst>
              <a:ext uri="{FF2B5EF4-FFF2-40B4-BE49-F238E27FC236}">
                <a16:creationId xmlns:a16="http://schemas.microsoft.com/office/drawing/2014/main" id="{ED64E43A-C874-439C-BC04-A024E2DC577F}"/>
              </a:ext>
            </a:extLst>
          </p:cNvPr>
          <p:cNvSpPr/>
          <p:nvPr/>
        </p:nvSpPr>
        <p:spPr>
          <a:xfrm>
            <a:off x="2222662" y="251562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Hvězda: pěticípá 9">
            <a:extLst>
              <a:ext uri="{FF2B5EF4-FFF2-40B4-BE49-F238E27FC236}">
                <a16:creationId xmlns:a16="http://schemas.microsoft.com/office/drawing/2014/main" id="{19BAA1A9-3D00-47DA-98A2-F15AB3DBDBA7}"/>
              </a:ext>
            </a:extLst>
          </p:cNvPr>
          <p:cNvSpPr/>
          <p:nvPr/>
        </p:nvSpPr>
        <p:spPr>
          <a:xfrm>
            <a:off x="2336965" y="264665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3064291E-2E1B-468E-B777-4FCF10A9803D}"/>
              </a:ext>
            </a:extLst>
          </p:cNvPr>
          <p:cNvSpPr/>
          <p:nvPr/>
        </p:nvSpPr>
        <p:spPr>
          <a:xfrm>
            <a:off x="2176943" y="282234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Hvězda: pěticípá 13">
            <a:extLst>
              <a:ext uri="{FF2B5EF4-FFF2-40B4-BE49-F238E27FC236}">
                <a16:creationId xmlns:a16="http://schemas.microsoft.com/office/drawing/2014/main" id="{E5A317E9-E6D2-4313-B072-27F9E32424D7}"/>
              </a:ext>
            </a:extLst>
          </p:cNvPr>
          <p:cNvSpPr/>
          <p:nvPr/>
        </p:nvSpPr>
        <p:spPr>
          <a:xfrm>
            <a:off x="2382684" y="299264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Hvězda: pěticípá 14">
            <a:extLst>
              <a:ext uri="{FF2B5EF4-FFF2-40B4-BE49-F238E27FC236}">
                <a16:creationId xmlns:a16="http://schemas.microsoft.com/office/drawing/2014/main" id="{76E4E598-6083-4666-923A-C619DD402453}"/>
              </a:ext>
            </a:extLst>
          </p:cNvPr>
          <p:cNvSpPr/>
          <p:nvPr/>
        </p:nvSpPr>
        <p:spPr>
          <a:xfrm>
            <a:off x="2265170" y="316322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Hvězda: pěticípá 15">
            <a:extLst>
              <a:ext uri="{FF2B5EF4-FFF2-40B4-BE49-F238E27FC236}">
                <a16:creationId xmlns:a16="http://schemas.microsoft.com/office/drawing/2014/main" id="{0AB57632-C137-404E-88D1-F6E17562B860}"/>
              </a:ext>
            </a:extLst>
          </p:cNvPr>
          <p:cNvSpPr/>
          <p:nvPr/>
        </p:nvSpPr>
        <p:spPr>
          <a:xfrm>
            <a:off x="2686574" y="306325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Hvězda: pěticípá 16">
            <a:extLst>
              <a:ext uri="{FF2B5EF4-FFF2-40B4-BE49-F238E27FC236}">
                <a16:creationId xmlns:a16="http://schemas.microsoft.com/office/drawing/2014/main" id="{3D856941-925F-46E3-ACF5-57BCBD267C20}"/>
              </a:ext>
            </a:extLst>
          </p:cNvPr>
          <p:cNvSpPr/>
          <p:nvPr/>
        </p:nvSpPr>
        <p:spPr>
          <a:xfrm>
            <a:off x="2640855" y="342887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Hvězda: pěticípá 17">
            <a:extLst>
              <a:ext uri="{FF2B5EF4-FFF2-40B4-BE49-F238E27FC236}">
                <a16:creationId xmlns:a16="http://schemas.microsoft.com/office/drawing/2014/main" id="{15F6B3CE-9F89-4EC5-B750-5C0D1580B59C}"/>
              </a:ext>
            </a:extLst>
          </p:cNvPr>
          <p:cNvSpPr/>
          <p:nvPr/>
        </p:nvSpPr>
        <p:spPr>
          <a:xfrm>
            <a:off x="3061914" y="3488085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Hvězda: pěticípá 18">
            <a:extLst>
              <a:ext uri="{FF2B5EF4-FFF2-40B4-BE49-F238E27FC236}">
                <a16:creationId xmlns:a16="http://schemas.microsoft.com/office/drawing/2014/main" id="{953DD161-54D2-458F-88B7-E33C426A4B94}"/>
              </a:ext>
            </a:extLst>
          </p:cNvPr>
          <p:cNvSpPr/>
          <p:nvPr/>
        </p:nvSpPr>
        <p:spPr>
          <a:xfrm>
            <a:off x="3428301" y="358008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Hvězda: pěticípá 19">
            <a:extLst>
              <a:ext uri="{FF2B5EF4-FFF2-40B4-BE49-F238E27FC236}">
                <a16:creationId xmlns:a16="http://schemas.microsoft.com/office/drawing/2014/main" id="{80F457E0-D422-424C-AFAD-EF85B113F14C}"/>
              </a:ext>
            </a:extLst>
          </p:cNvPr>
          <p:cNvSpPr/>
          <p:nvPr/>
        </p:nvSpPr>
        <p:spPr>
          <a:xfrm>
            <a:off x="3270308" y="40723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Hvězda: pěticípá 20">
            <a:extLst>
              <a:ext uri="{FF2B5EF4-FFF2-40B4-BE49-F238E27FC236}">
                <a16:creationId xmlns:a16="http://schemas.microsoft.com/office/drawing/2014/main" id="{C4932065-AAD8-4190-A3DB-F9ABF392B131}"/>
              </a:ext>
            </a:extLst>
          </p:cNvPr>
          <p:cNvSpPr/>
          <p:nvPr/>
        </p:nvSpPr>
        <p:spPr>
          <a:xfrm>
            <a:off x="3686541" y="443509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Hvězda: pěticípá 21">
            <a:extLst>
              <a:ext uri="{FF2B5EF4-FFF2-40B4-BE49-F238E27FC236}">
                <a16:creationId xmlns:a16="http://schemas.microsoft.com/office/drawing/2014/main" id="{FFA57246-C4E5-45AD-8F11-B08525B7B56F}"/>
              </a:ext>
            </a:extLst>
          </p:cNvPr>
          <p:cNvSpPr/>
          <p:nvPr/>
        </p:nvSpPr>
        <p:spPr>
          <a:xfrm>
            <a:off x="4017349" y="42199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Hvězda: pěticípá 22">
            <a:extLst>
              <a:ext uri="{FF2B5EF4-FFF2-40B4-BE49-F238E27FC236}">
                <a16:creationId xmlns:a16="http://schemas.microsoft.com/office/drawing/2014/main" id="{E9AA95F5-3043-4DD5-9618-308D21E7B3B5}"/>
              </a:ext>
            </a:extLst>
          </p:cNvPr>
          <p:cNvSpPr/>
          <p:nvPr/>
        </p:nvSpPr>
        <p:spPr>
          <a:xfrm>
            <a:off x="4063068" y="45747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Hvězda: pěticípá 23">
            <a:extLst>
              <a:ext uri="{FF2B5EF4-FFF2-40B4-BE49-F238E27FC236}">
                <a16:creationId xmlns:a16="http://schemas.microsoft.com/office/drawing/2014/main" id="{C4163A41-B991-4D6A-B43E-5C00640DF7D2}"/>
              </a:ext>
            </a:extLst>
          </p:cNvPr>
          <p:cNvSpPr/>
          <p:nvPr/>
        </p:nvSpPr>
        <p:spPr>
          <a:xfrm>
            <a:off x="4073344" y="48315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Hvězda: pěticípá 24">
            <a:extLst>
              <a:ext uri="{FF2B5EF4-FFF2-40B4-BE49-F238E27FC236}">
                <a16:creationId xmlns:a16="http://schemas.microsoft.com/office/drawing/2014/main" id="{CD937581-3035-4155-ABEB-AF07A5D6069D}"/>
              </a:ext>
            </a:extLst>
          </p:cNvPr>
          <p:cNvSpPr/>
          <p:nvPr/>
        </p:nvSpPr>
        <p:spPr>
          <a:xfrm>
            <a:off x="4509083" y="482646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Hvězda: pěticípá 25">
            <a:extLst>
              <a:ext uri="{FF2B5EF4-FFF2-40B4-BE49-F238E27FC236}">
                <a16:creationId xmlns:a16="http://schemas.microsoft.com/office/drawing/2014/main" id="{14C65C9A-7B1B-45FE-B212-7F4C11AABDD2}"/>
              </a:ext>
            </a:extLst>
          </p:cNvPr>
          <p:cNvSpPr/>
          <p:nvPr/>
        </p:nvSpPr>
        <p:spPr>
          <a:xfrm>
            <a:off x="4402822" y="514944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Hvězda: pěticípá 26">
            <a:extLst>
              <a:ext uri="{FF2B5EF4-FFF2-40B4-BE49-F238E27FC236}">
                <a16:creationId xmlns:a16="http://schemas.microsoft.com/office/drawing/2014/main" id="{A257931F-D53E-4AFA-A95C-34F1D97788F2}"/>
              </a:ext>
            </a:extLst>
          </p:cNvPr>
          <p:cNvSpPr/>
          <p:nvPr/>
        </p:nvSpPr>
        <p:spPr>
          <a:xfrm>
            <a:off x="4895954" y="517230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Hvězda: pěticípá 27">
            <a:extLst>
              <a:ext uri="{FF2B5EF4-FFF2-40B4-BE49-F238E27FC236}">
                <a16:creationId xmlns:a16="http://schemas.microsoft.com/office/drawing/2014/main" id="{67A53A21-8915-4BEB-8D63-FA1A7C179B92}"/>
              </a:ext>
            </a:extLst>
          </p:cNvPr>
          <p:cNvSpPr/>
          <p:nvPr/>
        </p:nvSpPr>
        <p:spPr>
          <a:xfrm>
            <a:off x="4951460" y="546422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Hvězda: pěticípá 29">
            <a:extLst>
              <a:ext uri="{FF2B5EF4-FFF2-40B4-BE49-F238E27FC236}">
                <a16:creationId xmlns:a16="http://schemas.microsoft.com/office/drawing/2014/main" id="{2D5BD88C-B454-41B8-B68F-14CAED86F401}"/>
              </a:ext>
            </a:extLst>
          </p:cNvPr>
          <p:cNvSpPr/>
          <p:nvPr/>
        </p:nvSpPr>
        <p:spPr>
          <a:xfrm>
            <a:off x="1981689" y="285275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Hvězda: pěticípá 30">
            <a:extLst>
              <a:ext uri="{FF2B5EF4-FFF2-40B4-BE49-F238E27FC236}">
                <a16:creationId xmlns:a16="http://schemas.microsoft.com/office/drawing/2014/main" id="{74EAB4CE-C80B-44C0-9349-60753C3FB4FA}"/>
              </a:ext>
            </a:extLst>
          </p:cNvPr>
          <p:cNvSpPr/>
          <p:nvPr/>
        </p:nvSpPr>
        <p:spPr>
          <a:xfrm>
            <a:off x="2426584" y="281602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Hvězda: pěticípá 31">
            <a:extLst>
              <a:ext uri="{FF2B5EF4-FFF2-40B4-BE49-F238E27FC236}">
                <a16:creationId xmlns:a16="http://schemas.microsoft.com/office/drawing/2014/main" id="{4009A463-94AC-449A-836B-AB26412C23D0}"/>
              </a:ext>
            </a:extLst>
          </p:cNvPr>
          <p:cNvSpPr/>
          <p:nvPr/>
        </p:nvSpPr>
        <p:spPr>
          <a:xfrm>
            <a:off x="3497090" y="429607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Hvězda: pěticípá 32">
            <a:extLst>
              <a:ext uri="{FF2B5EF4-FFF2-40B4-BE49-F238E27FC236}">
                <a16:creationId xmlns:a16="http://schemas.microsoft.com/office/drawing/2014/main" id="{ED87EC01-C8D5-4B52-90F8-FC1C5C73AE4A}"/>
              </a:ext>
            </a:extLst>
          </p:cNvPr>
          <p:cNvSpPr/>
          <p:nvPr/>
        </p:nvSpPr>
        <p:spPr>
          <a:xfrm>
            <a:off x="2467134" y="322732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Hvězda: pěticípá 33">
            <a:extLst>
              <a:ext uri="{FF2B5EF4-FFF2-40B4-BE49-F238E27FC236}">
                <a16:creationId xmlns:a16="http://schemas.microsoft.com/office/drawing/2014/main" id="{942E89DB-5007-4697-9421-8D5237B212F4}"/>
              </a:ext>
            </a:extLst>
          </p:cNvPr>
          <p:cNvSpPr/>
          <p:nvPr/>
        </p:nvSpPr>
        <p:spPr>
          <a:xfrm>
            <a:off x="2885324" y="318629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Hvězda: pěticípá 34">
            <a:extLst>
              <a:ext uri="{FF2B5EF4-FFF2-40B4-BE49-F238E27FC236}">
                <a16:creationId xmlns:a16="http://schemas.microsoft.com/office/drawing/2014/main" id="{0FCEDCAB-1A9B-4DB7-8F8E-1C1DFC799EF2}"/>
              </a:ext>
            </a:extLst>
          </p:cNvPr>
          <p:cNvSpPr/>
          <p:nvPr/>
        </p:nvSpPr>
        <p:spPr>
          <a:xfrm>
            <a:off x="2839605" y="352976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Hvězda: pěticípá 35">
            <a:extLst>
              <a:ext uri="{FF2B5EF4-FFF2-40B4-BE49-F238E27FC236}">
                <a16:creationId xmlns:a16="http://schemas.microsoft.com/office/drawing/2014/main" id="{88C37872-0340-4767-A5CB-5F3251298B79}"/>
              </a:ext>
            </a:extLst>
          </p:cNvPr>
          <p:cNvSpPr/>
          <p:nvPr/>
        </p:nvSpPr>
        <p:spPr>
          <a:xfrm>
            <a:off x="2933561" y="36081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Hvězda: pěticípá 36">
            <a:extLst>
              <a:ext uri="{FF2B5EF4-FFF2-40B4-BE49-F238E27FC236}">
                <a16:creationId xmlns:a16="http://schemas.microsoft.com/office/drawing/2014/main" id="{0AEEC7CF-DA4A-4C0C-AE5E-9DC643AC8688}"/>
              </a:ext>
            </a:extLst>
          </p:cNvPr>
          <p:cNvSpPr/>
          <p:nvPr/>
        </p:nvSpPr>
        <p:spPr>
          <a:xfrm>
            <a:off x="3061913" y="383273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Hvězda: pěticípá 37">
            <a:extLst>
              <a:ext uri="{FF2B5EF4-FFF2-40B4-BE49-F238E27FC236}">
                <a16:creationId xmlns:a16="http://schemas.microsoft.com/office/drawing/2014/main" id="{C28CA6CD-9807-4935-AADB-BEDA387A6B30}"/>
              </a:ext>
            </a:extLst>
          </p:cNvPr>
          <p:cNvSpPr/>
          <p:nvPr/>
        </p:nvSpPr>
        <p:spPr>
          <a:xfrm>
            <a:off x="3497089" y="376303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Hvězda: pěticípá 38">
            <a:extLst>
              <a:ext uri="{FF2B5EF4-FFF2-40B4-BE49-F238E27FC236}">
                <a16:creationId xmlns:a16="http://schemas.microsoft.com/office/drawing/2014/main" id="{36D716F3-9515-4CF6-9CFD-5DD2031499A6}"/>
              </a:ext>
            </a:extLst>
          </p:cNvPr>
          <p:cNvSpPr/>
          <p:nvPr/>
        </p:nvSpPr>
        <p:spPr>
          <a:xfrm>
            <a:off x="3453468" y="3965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799F457-FE6C-4FE8-B60C-16681BFCBADF}"/>
              </a:ext>
            </a:extLst>
          </p:cNvPr>
          <p:cNvCxnSpPr>
            <a:endCxn id="28" idx="4"/>
          </p:cNvCxnSpPr>
          <p:nvPr/>
        </p:nvCxnSpPr>
        <p:spPr>
          <a:xfrm>
            <a:off x="1669409" y="2273417"/>
            <a:ext cx="3327770" cy="3208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B08BF130-1977-4E28-B838-EE83532BD1D4}"/>
              </a:ext>
            </a:extLst>
          </p:cNvPr>
          <p:cNvCxnSpPr/>
          <p:nvPr/>
        </p:nvCxnSpPr>
        <p:spPr>
          <a:xfrm>
            <a:off x="2027408" y="2164361"/>
            <a:ext cx="2481675" cy="3238149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2293D9CB-A883-4D53-B8BD-BE682A345F8B}"/>
              </a:ext>
            </a:extLst>
          </p:cNvPr>
          <p:cNvSpPr txBox="1"/>
          <p:nvPr/>
        </p:nvSpPr>
        <p:spPr>
          <a:xfrm>
            <a:off x="4818640" y="1975139"/>
            <a:ext cx="5321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	</a:t>
            </a:r>
            <a:r>
              <a:rPr lang="cs-CZ" dirty="0"/>
              <a:t>1. osa             2. osa</a:t>
            </a:r>
          </a:p>
          <a:p>
            <a:r>
              <a:rPr lang="cs-CZ" dirty="0"/>
              <a:t>PCA  </a:t>
            </a:r>
            <a:r>
              <a:rPr lang="cs-CZ" dirty="0">
                <a:solidFill>
                  <a:srgbClr val="FF0000"/>
                </a:solidFill>
              </a:rPr>
              <a:t>         0.95               </a:t>
            </a:r>
            <a:r>
              <a:rPr lang="cs-CZ" dirty="0">
                <a:solidFill>
                  <a:schemeClr val="accent6"/>
                </a:solidFill>
              </a:rPr>
              <a:t>0.05</a:t>
            </a:r>
          </a:p>
          <a:p>
            <a:r>
              <a:rPr lang="cs-CZ" dirty="0"/>
              <a:t>RDA</a:t>
            </a:r>
            <a:r>
              <a:rPr lang="cs-CZ" dirty="0">
                <a:solidFill>
                  <a:srgbClr val="FF0000"/>
                </a:solidFill>
              </a:rPr>
              <a:t>           </a:t>
            </a:r>
            <a:r>
              <a:rPr lang="en-US" dirty="0">
                <a:solidFill>
                  <a:srgbClr val="FFC000"/>
                </a:solidFill>
              </a:rPr>
              <a:t>0.2</a:t>
            </a:r>
            <a:r>
              <a:rPr lang="cs-CZ" dirty="0">
                <a:solidFill>
                  <a:srgbClr val="FFC000"/>
                </a:solidFill>
              </a:rPr>
              <a:t>                 </a:t>
            </a:r>
            <a:r>
              <a:rPr lang="cs-CZ" dirty="0">
                <a:solidFill>
                  <a:srgbClr val="00B0F0"/>
                </a:solidFill>
              </a:rPr>
              <a:t>0</a:t>
            </a:r>
            <a:r>
              <a:rPr lang="en-US" dirty="0">
                <a:solidFill>
                  <a:srgbClr val="00B0F0"/>
                </a:solidFill>
              </a:rPr>
              <a:t>.8</a:t>
            </a:r>
            <a:endParaRPr lang="cs-CZ" dirty="0">
              <a:solidFill>
                <a:srgbClr val="FFC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1FD95622-3FDB-43F5-B1AB-2F8002DC85C5}"/>
              </a:ext>
            </a:extLst>
          </p:cNvPr>
          <p:cNvCxnSpPr>
            <a:cxnSpLocks/>
          </p:cNvCxnSpPr>
          <p:nvPr/>
        </p:nvCxnSpPr>
        <p:spPr>
          <a:xfrm flipV="1">
            <a:off x="2939090" y="3474592"/>
            <a:ext cx="345544" cy="343172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Přímá spojnice 45">
            <a:extLst>
              <a:ext uri="{FF2B5EF4-FFF2-40B4-BE49-F238E27FC236}">
                <a16:creationId xmlns:a16="http://schemas.microsoft.com/office/drawing/2014/main" id="{F1AEBA74-E36C-4051-92FE-E3FBEEFE11A5}"/>
              </a:ext>
            </a:extLst>
          </p:cNvPr>
          <p:cNvCxnSpPr>
            <a:cxnSpLocks/>
          </p:cNvCxnSpPr>
          <p:nvPr/>
        </p:nvCxnSpPr>
        <p:spPr>
          <a:xfrm flipV="1">
            <a:off x="2865052" y="3486563"/>
            <a:ext cx="555559" cy="35384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83D7639-2AED-45EA-B9BB-702144DEFD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10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094"/>
    </mc:Choice>
    <mc:Fallback>
      <p:transition spd="slow" advTm="188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A6B086-D7E1-4597-854C-A70A3774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Efekt počasí 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892F7BFB-1CD5-44DB-BF0D-9BFAA58ACC7A}"/>
              </a:ext>
            </a:extLst>
          </p:cNvPr>
          <p:cNvCxnSpPr/>
          <p:nvPr/>
        </p:nvCxnSpPr>
        <p:spPr>
          <a:xfrm>
            <a:off x="1510018" y="5629013"/>
            <a:ext cx="434549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F5873698-7666-4D99-9DBA-01A68425E902}"/>
              </a:ext>
            </a:extLst>
          </p:cNvPr>
          <p:cNvCxnSpPr/>
          <p:nvPr/>
        </p:nvCxnSpPr>
        <p:spPr>
          <a:xfrm flipV="1">
            <a:off x="1510018" y="2172749"/>
            <a:ext cx="0" cy="3464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C9A7080E-F144-42B5-87D9-ECDF21B36257}"/>
              </a:ext>
            </a:extLst>
          </p:cNvPr>
          <p:cNvSpPr txBox="1"/>
          <p:nvPr/>
        </p:nvSpPr>
        <p:spPr>
          <a:xfrm>
            <a:off x="5188591" y="5755563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</a:t>
            </a:r>
            <a:r>
              <a:rPr lang="en-US" dirty="0" err="1"/>
              <a:t>ampeli</a:t>
            </a:r>
            <a:r>
              <a:rPr lang="cs-CZ" dirty="0" err="1"/>
              <a:t>ška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15A13E5-893C-41F0-9E8F-596C14593DF5}"/>
              </a:ext>
            </a:extLst>
          </p:cNvPr>
          <p:cNvSpPr txBox="1"/>
          <p:nvPr/>
        </p:nvSpPr>
        <p:spPr>
          <a:xfrm>
            <a:off x="843093" y="1795029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kopřiva</a:t>
            </a:r>
          </a:p>
        </p:txBody>
      </p:sp>
      <p:sp>
        <p:nvSpPr>
          <p:cNvPr id="3" name="Hvězda: pěticípá 2">
            <a:extLst>
              <a:ext uri="{FF2B5EF4-FFF2-40B4-BE49-F238E27FC236}">
                <a16:creationId xmlns:a16="http://schemas.microsoft.com/office/drawing/2014/main" id="{C4FCA2F2-2DBA-4954-8B86-409B941235D1}"/>
              </a:ext>
            </a:extLst>
          </p:cNvPr>
          <p:cNvSpPr/>
          <p:nvPr/>
        </p:nvSpPr>
        <p:spPr>
          <a:xfrm>
            <a:off x="1929468" y="2441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2E64DA9B-4883-4D8F-B78E-1E85B696856F}"/>
              </a:ext>
            </a:extLst>
          </p:cNvPr>
          <p:cNvSpPr/>
          <p:nvPr/>
        </p:nvSpPr>
        <p:spPr>
          <a:xfrm>
            <a:off x="1935970" y="269279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Hvězda: pěticípá 8">
            <a:extLst>
              <a:ext uri="{FF2B5EF4-FFF2-40B4-BE49-F238E27FC236}">
                <a16:creationId xmlns:a16="http://schemas.microsoft.com/office/drawing/2014/main" id="{ED64E43A-C874-439C-BC04-A024E2DC577F}"/>
              </a:ext>
            </a:extLst>
          </p:cNvPr>
          <p:cNvSpPr/>
          <p:nvPr/>
        </p:nvSpPr>
        <p:spPr>
          <a:xfrm>
            <a:off x="2222662" y="251562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Hvězda: pěticípá 9">
            <a:extLst>
              <a:ext uri="{FF2B5EF4-FFF2-40B4-BE49-F238E27FC236}">
                <a16:creationId xmlns:a16="http://schemas.microsoft.com/office/drawing/2014/main" id="{19BAA1A9-3D00-47DA-98A2-F15AB3DBDBA7}"/>
              </a:ext>
            </a:extLst>
          </p:cNvPr>
          <p:cNvSpPr/>
          <p:nvPr/>
        </p:nvSpPr>
        <p:spPr>
          <a:xfrm>
            <a:off x="2336965" y="264665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3064291E-2E1B-468E-B777-4FCF10A9803D}"/>
              </a:ext>
            </a:extLst>
          </p:cNvPr>
          <p:cNvSpPr/>
          <p:nvPr/>
        </p:nvSpPr>
        <p:spPr>
          <a:xfrm>
            <a:off x="2176943" y="282234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Hvězda: pěticípá 13">
            <a:extLst>
              <a:ext uri="{FF2B5EF4-FFF2-40B4-BE49-F238E27FC236}">
                <a16:creationId xmlns:a16="http://schemas.microsoft.com/office/drawing/2014/main" id="{E5A317E9-E6D2-4313-B072-27F9E32424D7}"/>
              </a:ext>
            </a:extLst>
          </p:cNvPr>
          <p:cNvSpPr/>
          <p:nvPr/>
        </p:nvSpPr>
        <p:spPr>
          <a:xfrm>
            <a:off x="2382684" y="299264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Hvězda: pěticípá 14">
            <a:extLst>
              <a:ext uri="{FF2B5EF4-FFF2-40B4-BE49-F238E27FC236}">
                <a16:creationId xmlns:a16="http://schemas.microsoft.com/office/drawing/2014/main" id="{76E4E598-6083-4666-923A-C619DD402453}"/>
              </a:ext>
            </a:extLst>
          </p:cNvPr>
          <p:cNvSpPr/>
          <p:nvPr/>
        </p:nvSpPr>
        <p:spPr>
          <a:xfrm>
            <a:off x="2265170" y="316322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Hvězda: pěticípá 15">
            <a:extLst>
              <a:ext uri="{FF2B5EF4-FFF2-40B4-BE49-F238E27FC236}">
                <a16:creationId xmlns:a16="http://schemas.microsoft.com/office/drawing/2014/main" id="{0AB57632-C137-404E-88D1-F6E17562B860}"/>
              </a:ext>
            </a:extLst>
          </p:cNvPr>
          <p:cNvSpPr/>
          <p:nvPr/>
        </p:nvSpPr>
        <p:spPr>
          <a:xfrm>
            <a:off x="2686574" y="306325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Hvězda: pěticípá 16">
            <a:extLst>
              <a:ext uri="{FF2B5EF4-FFF2-40B4-BE49-F238E27FC236}">
                <a16:creationId xmlns:a16="http://schemas.microsoft.com/office/drawing/2014/main" id="{3D856941-925F-46E3-ACF5-57BCBD267C20}"/>
              </a:ext>
            </a:extLst>
          </p:cNvPr>
          <p:cNvSpPr/>
          <p:nvPr/>
        </p:nvSpPr>
        <p:spPr>
          <a:xfrm>
            <a:off x="2640855" y="342887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Hvězda: pěticípá 17">
            <a:extLst>
              <a:ext uri="{FF2B5EF4-FFF2-40B4-BE49-F238E27FC236}">
                <a16:creationId xmlns:a16="http://schemas.microsoft.com/office/drawing/2014/main" id="{15F6B3CE-9F89-4EC5-B750-5C0D1580B59C}"/>
              </a:ext>
            </a:extLst>
          </p:cNvPr>
          <p:cNvSpPr/>
          <p:nvPr/>
        </p:nvSpPr>
        <p:spPr>
          <a:xfrm>
            <a:off x="3061914" y="3488085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Hvězda: pěticípá 18">
            <a:extLst>
              <a:ext uri="{FF2B5EF4-FFF2-40B4-BE49-F238E27FC236}">
                <a16:creationId xmlns:a16="http://schemas.microsoft.com/office/drawing/2014/main" id="{953DD161-54D2-458F-88B7-E33C426A4B94}"/>
              </a:ext>
            </a:extLst>
          </p:cNvPr>
          <p:cNvSpPr/>
          <p:nvPr/>
        </p:nvSpPr>
        <p:spPr>
          <a:xfrm>
            <a:off x="3428301" y="358008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Hvězda: pěticípá 19">
            <a:extLst>
              <a:ext uri="{FF2B5EF4-FFF2-40B4-BE49-F238E27FC236}">
                <a16:creationId xmlns:a16="http://schemas.microsoft.com/office/drawing/2014/main" id="{80F457E0-D422-424C-AFAD-EF85B113F14C}"/>
              </a:ext>
            </a:extLst>
          </p:cNvPr>
          <p:cNvSpPr/>
          <p:nvPr/>
        </p:nvSpPr>
        <p:spPr>
          <a:xfrm>
            <a:off x="3270308" y="40723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Hvězda: pěticípá 20">
            <a:extLst>
              <a:ext uri="{FF2B5EF4-FFF2-40B4-BE49-F238E27FC236}">
                <a16:creationId xmlns:a16="http://schemas.microsoft.com/office/drawing/2014/main" id="{C4932065-AAD8-4190-A3DB-F9ABF392B131}"/>
              </a:ext>
            </a:extLst>
          </p:cNvPr>
          <p:cNvSpPr/>
          <p:nvPr/>
        </p:nvSpPr>
        <p:spPr>
          <a:xfrm>
            <a:off x="3686541" y="443509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Hvězda: pěticípá 21">
            <a:extLst>
              <a:ext uri="{FF2B5EF4-FFF2-40B4-BE49-F238E27FC236}">
                <a16:creationId xmlns:a16="http://schemas.microsoft.com/office/drawing/2014/main" id="{FFA57246-C4E5-45AD-8F11-B08525B7B56F}"/>
              </a:ext>
            </a:extLst>
          </p:cNvPr>
          <p:cNvSpPr/>
          <p:nvPr/>
        </p:nvSpPr>
        <p:spPr>
          <a:xfrm>
            <a:off x="4017349" y="42199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Hvězda: pěticípá 22">
            <a:extLst>
              <a:ext uri="{FF2B5EF4-FFF2-40B4-BE49-F238E27FC236}">
                <a16:creationId xmlns:a16="http://schemas.microsoft.com/office/drawing/2014/main" id="{E9AA95F5-3043-4DD5-9618-308D21E7B3B5}"/>
              </a:ext>
            </a:extLst>
          </p:cNvPr>
          <p:cNvSpPr/>
          <p:nvPr/>
        </p:nvSpPr>
        <p:spPr>
          <a:xfrm>
            <a:off x="4063068" y="45747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Hvězda: pěticípá 23">
            <a:extLst>
              <a:ext uri="{FF2B5EF4-FFF2-40B4-BE49-F238E27FC236}">
                <a16:creationId xmlns:a16="http://schemas.microsoft.com/office/drawing/2014/main" id="{C4163A41-B991-4D6A-B43E-5C00640DF7D2}"/>
              </a:ext>
            </a:extLst>
          </p:cNvPr>
          <p:cNvSpPr/>
          <p:nvPr/>
        </p:nvSpPr>
        <p:spPr>
          <a:xfrm>
            <a:off x="4073344" y="48315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Hvězda: pěticípá 24">
            <a:extLst>
              <a:ext uri="{FF2B5EF4-FFF2-40B4-BE49-F238E27FC236}">
                <a16:creationId xmlns:a16="http://schemas.microsoft.com/office/drawing/2014/main" id="{CD937581-3035-4155-ABEB-AF07A5D6069D}"/>
              </a:ext>
            </a:extLst>
          </p:cNvPr>
          <p:cNvSpPr/>
          <p:nvPr/>
        </p:nvSpPr>
        <p:spPr>
          <a:xfrm>
            <a:off x="4509083" y="482646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Hvězda: pěticípá 25">
            <a:extLst>
              <a:ext uri="{FF2B5EF4-FFF2-40B4-BE49-F238E27FC236}">
                <a16:creationId xmlns:a16="http://schemas.microsoft.com/office/drawing/2014/main" id="{14C65C9A-7B1B-45FE-B212-7F4C11AABDD2}"/>
              </a:ext>
            </a:extLst>
          </p:cNvPr>
          <p:cNvSpPr/>
          <p:nvPr/>
        </p:nvSpPr>
        <p:spPr>
          <a:xfrm>
            <a:off x="4402822" y="514944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Hvězda: pěticípá 26">
            <a:extLst>
              <a:ext uri="{FF2B5EF4-FFF2-40B4-BE49-F238E27FC236}">
                <a16:creationId xmlns:a16="http://schemas.microsoft.com/office/drawing/2014/main" id="{A257931F-D53E-4AFA-A95C-34F1D97788F2}"/>
              </a:ext>
            </a:extLst>
          </p:cNvPr>
          <p:cNvSpPr/>
          <p:nvPr/>
        </p:nvSpPr>
        <p:spPr>
          <a:xfrm>
            <a:off x="4895954" y="517230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Hvězda: pěticípá 27">
            <a:extLst>
              <a:ext uri="{FF2B5EF4-FFF2-40B4-BE49-F238E27FC236}">
                <a16:creationId xmlns:a16="http://schemas.microsoft.com/office/drawing/2014/main" id="{67A53A21-8915-4BEB-8D63-FA1A7C179B92}"/>
              </a:ext>
            </a:extLst>
          </p:cNvPr>
          <p:cNvSpPr/>
          <p:nvPr/>
        </p:nvSpPr>
        <p:spPr>
          <a:xfrm>
            <a:off x="4951460" y="546422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Hvězda: pěticípá 29">
            <a:extLst>
              <a:ext uri="{FF2B5EF4-FFF2-40B4-BE49-F238E27FC236}">
                <a16:creationId xmlns:a16="http://schemas.microsoft.com/office/drawing/2014/main" id="{2D5BD88C-B454-41B8-B68F-14CAED86F401}"/>
              </a:ext>
            </a:extLst>
          </p:cNvPr>
          <p:cNvSpPr/>
          <p:nvPr/>
        </p:nvSpPr>
        <p:spPr>
          <a:xfrm>
            <a:off x="1981689" y="285275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Hvězda: pěticípá 30">
            <a:extLst>
              <a:ext uri="{FF2B5EF4-FFF2-40B4-BE49-F238E27FC236}">
                <a16:creationId xmlns:a16="http://schemas.microsoft.com/office/drawing/2014/main" id="{74EAB4CE-C80B-44C0-9349-60753C3FB4FA}"/>
              </a:ext>
            </a:extLst>
          </p:cNvPr>
          <p:cNvSpPr/>
          <p:nvPr/>
        </p:nvSpPr>
        <p:spPr>
          <a:xfrm>
            <a:off x="2426584" y="281602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Hvězda: pěticípá 31">
            <a:extLst>
              <a:ext uri="{FF2B5EF4-FFF2-40B4-BE49-F238E27FC236}">
                <a16:creationId xmlns:a16="http://schemas.microsoft.com/office/drawing/2014/main" id="{4009A463-94AC-449A-836B-AB26412C23D0}"/>
              </a:ext>
            </a:extLst>
          </p:cNvPr>
          <p:cNvSpPr/>
          <p:nvPr/>
        </p:nvSpPr>
        <p:spPr>
          <a:xfrm>
            <a:off x="3497090" y="429607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Hvězda: pěticípá 32">
            <a:extLst>
              <a:ext uri="{FF2B5EF4-FFF2-40B4-BE49-F238E27FC236}">
                <a16:creationId xmlns:a16="http://schemas.microsoft.com/office/drawing/2014/main" id="{ED87EC01-C8D5-4B52-90F8-FC1C5C73AE4A}"/>
              </a:ext>
            </a:extLst>
          </p:cNvPr>
          <p:cNvSpPr/>
          <p:nvPr/>
        </p:nvSpPr>
        <p:spPr>
          <a:xfrm>
            <a:off x="2467134" y="322732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Hvězda: pěticípá 33">
            <a:extLst>
              <a:ext uri="{FF2B5EF4-FFF2-40B4-BE49-F238E27FC236}">
                <a16:creationId xmlns:a16="http://schemas.microsoft.com/office/drawing/2014/main" id="{942E89DB-5007-4697-9421-8D5237B212F4}"/>
              </a:ext>
            </a:extLst>
          </p:cNvPr>
          <p:cNvSpPr/>
          <p:nvPr/>
        </p:nvSpPr>
        <p:spPr>
          <a:xfrm>
            <a:off x="2885324" y="318629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Hvězda: pěticípá 34">
            <a:extLst>
              <a:ext uri="{FF2B5EF4-FFF2-40B4-BE49-F238E27FC236}">
                <a16:creationId xmlns:a16="http://schemas.microsoft.com/office/drawing/2014/main" id="{0FCEDCAB-1A9B-4DB7-8F8E-1C1DFC799EF2}"/>
              </a:ext>
            </a:extLst>
          </p:cNvPr>
          <p:cNvSpPr/>
          <p:nvPr/>
        </p:nvSpPr>
        <p:spPr>
          <a:xfrm>
            <a:off x="2839605" y="352976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Hvězda: pěticípá 35">
            <a:extLst>
              <a:ext uri="{FF2B5EF4-FFF2-40B4-BE49-F238E27FC236}">
                <a16:creationId xmlns:a16="http://schemas.microsoft.com/office/drawing/2014/main" id="{88C37872-0340-4767-A5CB-5F3251298B79}"/>
              </a:ext>
            </a:extLst>
          </p:cNvPr>
          <p:cNvSpPr/>
          <p:nvPr/>
        </p:nvSpPr>
        <p:spPr>
          <a:xfrm>
            <a:off x="2933561" y="36081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Hvězda: pěticípá 36">
            <a:extLst>
              <a:ext uri="{FF2B5EF4-FFF2-40B4-BE49-F238E27FC236}">
                <a16:creationId xmlns:a16="http://schemas.microsoft.com/office/drawing/2014/main" id="{0AEEC7CF-DA4A-4C0C-AE5E-9DC643AC8688}"/>
              </a:ext>
            </a:extLst>
          </p:cNvPr>
          <p:cNvSpPr/>
          <p:nvPr/>
        </p:nvSpPr>
        <p:spPr>
          <a:xfrm>
            <a:off x="3061913" y="383273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Hvězda: pěticípá 37">
            <a:extLst>
              <a:ext uri="{FF2B5EF4-FFF2-40B4-BE49-F238E27FC236}">
                <a16:creationId xmlns:a16="http://schemas.microsoft.com/office/drawing/2014/main" id="{C28CA6CD-9807-4935-AADB-BEDA387A6B30}"/>
              </a:ext>
            </a:extLst>
          </p:cNvPr>
          <p:cNvSpPr/>
          <p:nvPr/>
        </p:nvSpPr>
        <p:spPr>
          <a:xfrm>
            <a:off x="3497089" y="376303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Hvězda: pěticípá 38">
            <a:extLst>
              <a:ext uri="{FF2B5EF4-FFF2-40B4-BE49-F238E27FC236}">
                <a16:creationId xmlns:a16="http://schemas.microsoft.com/office/drawing/2014/main" id="{36D716F3-9515-4CF6-9CFD-5DD2031499A6}"/>
              </a:ext>
            </a:extLst>
          </p:cNvPr>
          <p:cNvSpPr/>
          <p:nvPr/>
        </p:nvSpPr>
        <p:spPr>
          <a:xfrm>
            <a:off x="3453468" y="3965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799F457-FE6C-4FE8-B60C-16681BFCBADF}"/>
              </a:ext>
            </a:extLst>
          </p:cNvPr>
          <p:cNvCxnSpPr>
            <a:endCxn id="28" idx="4"/>
          </p:cNvCxnSpPr>
          <p:nvPr/>
        </p:nvCxnSpPr>
        <p:spPr>
          <a:xfrm>
            <a:off x="1669409" y="2273417"/>
            <a:ext cx="3327770" cy="3208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B08BF130-1977-4E28-B838-EE83532BD1D4}"/>
              </a:ext>
            </a:extLst>
          </p:cNvPr>
          <p:cNvCxnSpPr/>
          <p:nvPr/>
        </p:nvCxnSpPr>
        <p:spPr>
          <a:xfrm>
            <a:off x="2027408" y="2164361"/>
            <a:ext cx="2481675" cy="3238149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2293D9CB-A883-4D53-B8BD-BE682A345F8B}"/>
              </a:ext>
            </a:extLst>
          </p:cNvPr>
          <p:cNvSpPr txBox="1"/>
          <p:nvPr/>
        </p:nvSpPr>
        <p:spPr>
          <a:xfrm>
            <a:off x="4818640" y="1975139"/>
            <a:ext cx="5321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	</a:t>
            </a:r>
            <a:r>
              <a:rPr lang="cs-CZ" dirty="0"/>
              <a:t>1. osa             2. osa</a:t>
            </a:r>
          </a:p>
          <a:p>
            <a:r>
              <a:rPr lang="cs-CZ" dirty="0"/>
              <a:t>PCA  </a:t>
            </a:r>
            <a:r>
              <a:rPr lang="cs-CZ" dirty="0">
                <a:solidFill>
                  <a:srgbClr val="FF0000"/>
                </a:solidFill>
              </a:rPr>
              <a:t>         0.95               </a:t>
            </a:r>
            <a:r>
              <a:rPr lang="cs-CZ" dirty="0">
                <a:solidFill>
                  <a:schemeClr val="accent6"/>
                </a:solidFill>
              </a:rPr>
              <a:t>0.05</a:t>
            </a:r>
          </a:p>
          <a:p>
            <a:r>
              <a:rPr lang="cs-CZ" dirty="0"/>
              <a:t>RDA</a:t>
            </a:r>
            <a:r>
              <a:rPr lang="cs-CZ" dirty="0">
                <a:solidFill>
                  <a:srgbClr val="FF0000"/>
                </a:solidFill>
              </a:rPr>
              <a:t>           </a:t>
            </a:r>
            <a:r>
              <a:rPr lang="en-US" dirty="0">
                <a:solidFill>
                  <a:srgbClr val="FFC000"/>
                </a:solidFill>
              </a:rPr>
              <a:t>0.2</a:t>
            </a:r>
            <a:r>
              <a:rPr lang="cs-CZ" dirty="0">
                <a:solidFill>
                  <a:srgbClr val="FFC000"/>
                </a:solidFill>
              </a:rPr>
              <a:t>                 </a:t>
            </a:r>
            <a:r>
              <a:rPr lang="cs-CZ" dirty="0">
                <a:solidFill>
                  <a:srgbClr val="00B0F0"/>
                </a:solidFill>
              </a:rPr>
              <a:t>0</a:t>
            </a:r>
            <a:r>
              <a:rPr lang="en-US" dirty="0">
                <a:solidFill>
                  <a:srgbClr val="00B0F0"/>
                </a:solidFill>
              </a:rPr>
              <a:t>.8</a:t>
            </a:r>
            <a:endParaRPr lang="cs-CZ" dirty="0">
              <a:solidFill>
                <a:srgbClr val="FFC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1FD95622-3FDB-43F5-B1AB-2F8002DC85C5}"/>
              </a:ext>
            </a:extLst>
          </p:cNvPr>
          <p:cNvCxnSpPr>
            <a:cxnSpLocks/>
          </p:cNvCxnSpPr>
          <p:nvPr/>
        </p:nvCxnSpPr>
        <p:spPr>
          <a:xfrm flipV="1">
            <a:off x="2939090" y="3474592"/>
            <a:ext cx="345544" cy="343172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Přímá spojnice 45">
            <a:extLst>
              <a:ext uri="{FF2B5EF4-FFF2-40B4-BE49-F238E27FC236}">
                <a16:creationId xmlns:a16="http://schemas.microsoft.com/office/drawing/2014/main" id="{F1AEBA74-E36C-4051-92FE-E3FBEEFE11A5}"/>
              </a:ext>
            </a:extLst>
          </p:cNvPr>
          <p:cNvCxnSpPr>
            <a:cxnSpLocks/>
          </p:cNvCxnSpPr>
          <p:nvPr/>
        </p:nvCxnSpPr>
        <p:spPr>
          <a:xfrm flipV="1">
            <a:off x="2865052" y="3486563"/>
            <a:ext cx="555559" cy="35384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5C4D7FE8-2E5C-4F7A-8372-469DA638D707}"/>
              </a:ext>
            </a:extLst>
          </p:cNvPr>
          <p:cNvSpPr txBox="1"/>
          <p:nvPr/>
        </p:nvSpPr>
        <p:spPr>
          <a:xfrm>
            <a:off x="6979640" y="3474592"/>
            <a:ext cx="3160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 prediktor – 1 kanonická – omezená – </a:t>
            </a:r>
            <a:r>
              <a:rPr lang="cs-CZ" dirty="0" err="1"/>
              <a:t>constrained</a:t>
            </a:r>
            <a:r>
              <a:rPr lang="cs-CZ" dirty="0"/>
              <a:t> – osa</a:t>
            </a:r>
          </a:p>
          <a:p>
            <a:r>
              <a:rPr lang="cs-CZ" dirty="0"/>
              <a:t>2. osa je neomezené, nekanonická, </a:t>
            </a:r>
            <a:r>
              <a:rPr lang="cs-CZ" dirty="0" err="1"/>
              <a:t>unconstrained</a:t>
            </a:r>
            <a:endParaRPr lang="cs-CZ" dirty="0"/>
          </a:p>
        </p:txBody>
      </p:sp>
      <p:pic>
        <p:nvPicPr>
          <p:cNvPr id="42" name="Zvuk 41">
            <a:hlinkClick r:id="" action="ppaction://media"/>
            <a:extLst>
              <a:ext uri="{FF2B5EF4-FFF2-40B4-BE49-F238E27FC236}">
                <a16:creationId xmlns:a16="http://schemas.microsoft.com/office/drawing/2014/main" id="{52211E42-D056-44B2-903A-AE7C7B56D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77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20"/>
    </mc:Choice>
    <mc:Fallback>
      <p:transition spd="slow" advTm="29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F3601D-FB19-4C5C-8E5C-7325ECFEB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4B7CA17-274F-4622-B64E-C6560D608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71038" y="-226799"/>
            <a:ext cx="5662569" cy="7086600"/>
          </a:xfrm>
          <a:prstGeom prst="rect">
            <a:avLst/>
          </a:prstGeo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0142D5DD-C019-4458-A5C1-6C119406EF6C}"/>
              </a:ext>
            </a:extLst>
          </p:cNvPr>
          <p:cNvCxnSpPr>
            <a:cxnSpLocks/>
          </p:cNvCxnSpPr>
          <p:nvPr/>
        </p:nvCxnSpPr>
        <p:spPr>
          <a:xfrm flipV="1">
            <a:off x="5818910" y="427839"/>
            <a:ext cx="554182" cy="31136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C964D6EB-01E3-4DD5-B349-B2764113FFD3}"/>
              </a:ext>
            </a:extLst>
          </p:cNvPr>
          <p:cNvSpPr txBox="1"/>
          <p:nvPr/>
        </p:nvSpPr>
        <p:spPr>
          <a:xfrm>
            <a:off x="1953491" y="3541499"/>
            <a:ext cx="3865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4DA9C661-7449-4E2F-BDA3-63E3B083719B}"/>
              </a:ext>
            </a:extLst>
          </p:cNvPr>
          <p:cNvCxnSpPr>
            <a:cxnSpLocks/>
          </p:cNvCxnSpPr>
          <p:nvPr/>
        </p:nvCxnSpPr>
        <p:spPr>
          <a:xfrm flipH="1">
            <a:off x="5352176" y="3572853"/>
            <a:ext cx="466734" cy="31349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EEF9A-6D8C-4CEC-A04C-95B70ECD273F}"/>
              </a:ext>
            </a:extLst>
          </p:cNvPr>
          <p:cNvSpPr txBox="1"/>
          <p:nvPr/>
        </p:nvSpPr>
        <p:spPr>
          <a:xfrm>
            <a:off x="4456081" y="6488668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kopřiva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0C0FC4A-668B-4A09-A55B-36079C007BDD}"/>
              </a:ext>
            </a:extLst>
          </p:cNvPr>
          <p:cNvSpPr txBox="1"/>
          <p:nvPr/>
        </p:nvSpPr>
        <p:spPr>
          <a:xfrm>
            <a:off x="6456282" y="180459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</a:t>
            </a:r>
            <a:r>
              <a:rPr lang="en-US" dirty="0" err="1"/>
              <a:t>ampeli</a:t>
            </a:r>
            <a:r>
              <a:rPr lang="cs-CZ" dirty="0" err="1"/>
              <a:t>ška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94E0CC6-971D-4871-9B2C-92D61A30E5CF}"/>
              </a:ext>
            </a:extLst>
          </p:cNvPr>
          <p:cNvSpPr txBox="1"/>
          <p:nvPr/>
        </p:nvSpPr>
        <p:spPr>
          <a:xfrm>
            <a:off x="9497356" y="365125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Triplot</a:t>
            </a:r>
            <a:endParaRPr lang="cs-CZ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26F4D22-96F5-4A61-8366-728D38CB1ADF}"/>
              </a:ext>
            </a:extLst>
          </p:cNvPr>
          <p:cNvSpPr txBox="1"/>
          <p:nvPr/>
        </p:nvSpPr>
        <p:spPr>
          <a:xfrm>
            <a:off x="1124125" y="365125"/>
            <a:ext cx="61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RDA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A4474A7C-2605-4EBB-9797-62E7C351D020}"/>
              </a:ext>
            </a:extLst>
          </p:cNvPr>
          <p:cNvCxnSpPr>
            <a:cxnSpLocks/>
          </p:cNvCxnSpPr>
          <p:nvPr/>
        </p:nvCxnSpPr>
        <p:spPr>
          <a:xfrm flipH="1">
            <a:off x="3171038" y="3541499"/>
            <a:ext cx="2647873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976D1ED-F679-4609-B71F-4D10988FE80B}"/>
              </a:ext>
            </a:extLst>
          </p:cNvPr>
          <p:cNvSpPr txBox="1"/>
          <p:nvPr/>
        </p:nvSpPr>
        <p:spPr>
          <a:xfrm>
            <a:off x="2408339" y="3363125"/>
            <a:ext cx="84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/>
              <a:t>počasí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A57BDEA-5F0E-4AFC-A118-4051A9D08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3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568"/>
    </mc:Choice>
    <mc:Fallback>
      <p:transition spd="slow" advTm="153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A6B086-D7E1-4597-854C-A70A3774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Efekt dvou prediktorů 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892F7BFB-1CD5-44DB-BF0D-9BFAA58ACC7A}"/>
              </a:ext>
            </a:extLst>
          </p:cNvPr>
          <p:cNvCxnSpPr/>
          <p:nvPr/>
        </p:nvCxnSpPr>
        <p:spPr>
          <a:xfrm>
            <a:off x="1510018" y="5629013"/>
            <a:ext cx="434549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F5873698-7666-4D99-9DBA-01A68425E902}"/>
              </a:ext>
            </a:extLst>
          </p:cNvPr>
          <p:cNvCxnSpPr/>
          <p:nvPr/>
        </p:nvCxnSpPr>
        <p:spPr>
          <a:xfrm flipV="1">
            <a:off x="1510018" y="2172749"/>
            <a:ext cx="0" cy="3464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C9A7080E-F144-42B5-87D9-ECDF21B36257}"/>
              </a:ext>
            </a:extLst>
          </p:cNvPr>
          <p:cNvSpPr txBox="1"/>
          <p:nvPr/>
        </p:nvSpPr>
        <p:spPr>
          <a:xfrm>
            <a:off x="5188591" y="5755563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</a:t>
            </a:r>
            <a:r>
              <a:rPr lang="en-US" dirty="0" err="1"/>
              <a:t>ampeli</a:t>
            </a:r>
            <a:r>
              <a:rPr lang="cs-CZ" dirty="0" err="1"/>
              <a:t>ška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15A13E5-893C-41F0-9E8F-596C14593DF5}"/>
              </a:ext>
            </a:extLst>
          </p:cNvPr>
          <p:cNvSpPr txBox="1"/>
          <p:nvPr/>
        </p:nvSpPr>
        <p:spPr>
          <a:xfrm>
            <a:off x="843093" y="1795029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kopřiva</a:t>
            </a:r>
          </a:p>
        </p:txBody>
      </p:sp>
      <p:sp>
        <p:nvSpPr>
          <p:cNvPr id="3" name="Hvězda: pěticípá 2">
            <a:extLst>
              <a:ext uri="{FF2B5EF4-FFF2-40B4-BE49-F238E27FC236}">
                <a16:creationId xmlns:a16="http://schemas.microsoft.com/office/drawing/2014/main" id="{C4FCA2F2-2DBA-4954-8B86-409B941235D1}"/>
              </a:ext>
            </a:extLst>
          </p:cNvPr>
          <p:cNvSpPr/>
          <p:nvPr/>
        </p:nvSpPr>
        <p:spPr>
          <a:xfrm>
            <a:off x="1929468" y="2441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2E64DA9B-4883-4D8F-B78E-1E85B696856F}"/>
              </a:ext>
            </a:extLst>
          </p:cNvPr>
          <p:cNvSpPr/>
          <p:nvPr/>
        </p:nvSpPr>
        <p:spPr>
          <a:xfrm>
            <a:off x="1935970" y="269279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Hvězda: pěticípá 8">
            <a:extLst>
              <a:ext uri="{FF2B5EF4-FFF2-40B4-BE49-F238E27FC236}">
                <a16:creationId xmlns:a16="http://schemas.microsoft.com/office/drawing/2014/main" id="{ED64E43A-C874-439C-BC04-A024E2DC577F}"/>
              </a:ext>
            </a:extLst>
          </p:cNvPr>
          <p:cNvSpPr/>
          <p:nvPr/>
        </p:nvSpPr>
        <p:spPr>
          <a:xfrm>
            <a:off x="2222662" y="251562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Hvězda: pěticípá 9">
            <a:extLst>
              <a:ext uri="{FF2B5EF4-FFF2-40B4-BE49-F238E27FC236}">
                <a16:creationId xmlns:a16="http://schemas.microsoft.com/office/drawing/2014/main" id="{19BAA1A9-3D00-47DA-98A2-F15AB3DBDBA7}"/>
              </a:ext>
            </a:extLst>
          </p:cNvPr>
          <p:cNvSpPr/>
          <p:nvPr/>
        </p:nvSpPr>
        <p:spPr>
          <a:xfrm>
            <a:off x="2336965" y="264665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3064291E-2E1B-468E-B777-4FCF10A9803D}"/>
              </a:ext>
            </a:extLst>
          </p:cNvPr>
          <p:cNvSpPr/>
          <p:nvPr/>
        </p:nvSpPr>
        <p:spPr>
          <a:xfrm>
            <a:off x="2176943" y="282234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Hvězda: pěticípá 13">
            <a:extLst>
              <a:ext uri="{FF2B5EF4-FFF2-40B4-BE49-F238E27FC236}">
                <a16:creationId xmlns:a16="http://schemas.microsoft.com/office/drawing/2014/main" id="{E5A317E9-E6D2-4313-B072-27F9E32424D7}"/>
              </a:ext>
            </a:extLst>
          </p:cNvPr>
          <p:cNvSpPr/>
          <p:nvPr/>
        </p:nvSpPr>
        <p:spPr>
          <a:xfrm>
            <a:off x="2382684" y="299264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Hvězda: pěticípá 14">
            <a:extLst>
              <a:ext uri="{FF2B5EF4-FFF2-40B4-BE49-F238E27FC236}">
                <a16:creationId xmlns:a16="http://schemas.microsoft.com/office/drawing/2014/main" id="{76E4E598-6083-4666-923A-C619DD402453}"/>
              </a:ext>
            </a:extLst>
          </p:cNvPr>
          <p:cNvSpPr/>
          <p:nvPr/>
        </p:nvSpPr>
        <p:spPr>
          <a:xfrm>
            <a:off x="2265170" y="316322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Hvězda: pěticípá 15">
            <a:extLst>
              <a:ext uri="{FF2B5EF4-FFF2-40B4-BE49-F238E27FC236}">
                <a16:creationId xmlns:a16="http://schemas.microsoft.com/office/drawing/2014/main" id="{0AB57632-C137-404E-88D1-F6E17562B860}"/>
              </a:ext>
            </a:extLst>
          </p:cNvPr>
          <p:cNvSpPr/>
          <p:nvPr/>
        </p:nvSpPr>
        <p:spPr>
          <a:xfrm>
            <a:off x="2686574" y="306325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Hvězda: pěticípá 16">
            <a:extLst>
              <a:ext uri="{FF2B5EF4-FFF2-40B4-BE49-F238E27FC236}">
                <a16:creationId xmlns:a16="http://schemas.microsoft.com/office/drawing/2014/main" id="{3D856941-925F-46E3-ACF5-57BCBD267C20}"/>
              </a:ext>
            </a:extLst>
          </p:cNvPr>
          <p:cNvSpPr/>
          <p:nvPr/>
        </p:nvSpPr>
        <p:spPr>
          <a:xfrm>
            <a:off x="2640855" y="342887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Hvězda: pěticípá 17">
            <a:extLst>
              <a:ext uri="{FF2B5EF4-FFF2-40B4-BE49-F238E27FC236}">
                <a16:creationId xmlns:a16="http://schemas.microsoft.com/office/drawing/2014/main" id="{15F6B3CE-9F89-4EC5-B750-5C0D1580B59C}"/>
              </a:ext>
            </a:extLst>
          </p:cNvPr>
          <p:cNvSpPr/>
          <p:nvPr/>
        </p:nvSpPr>
        <p:spPr>
          <a:xfrm>
            <a:off x="3061914" y="3488085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Hvězda: pěticípá 18">
            <a:extLst>
              <a:ext uri="{FF2B5EF4-FFF2-40B4-BE49-F238E27FC236}">
                <a16:creationId xmlns:a16="http://schemas.microsoft.com/office/drawing/2014/main" id="{953DD161-54D2-458F-88B7-E33C426A4B94}"/>
              </a:ext>
            </a:extLst>
          </p:cNvPr>
          <p:cNvSpPr/>
          <p:nvPr/>
        </p:nvSpPr>
        <p:spPr>
          <a:xfrm>
            <a:off x="3428301" y="358008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Hvězda: pěticípá 19">
            <a:extLst>
              <a:ext uri="{FF2B5EF4-FFF2-40B4-BE49-F238E27FC236}">
                <a16:creationId xmlns:a16="http://schemas.microsoft.com/office/drawing/2014/main" id="{80F457E0-D422-424C-AFAD-EF85B113F14C}"/>
              </a:ext>
            </a:extLst>
          </p:cNvPr>
          <p:cNvSpPr/>
          <p:nvPr/>
        </p:nvSpPr>
        <p:spPr>
          <a:xfrm>
            <a:off x="3270308" y="40723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Hvězda: pěticípá 20">
            <a:extLst>
              <a:ext uri="{FF2B5EF4-FFF2-40B4-BE49-F238E27FC236}">
                <a16:creationId xmlns:a16="http://schemas.microsoft.com/office/drawing/2014/main" id="{C4932065-AAD8-4190-A3DB-F9ABF392B131}"/>
              </a:ext>
            </a:extLst>
          </p:cNvPr>
          <p:cNvSpPr/>
          <p:nvPr/>
        </p:nvSpPr>
        <p:spPr>
          <a:xfrm>
            <a:off x="3686541" y="443509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Hvězda: pěticípá 21">
            <a:extLst>
              <a:ext uri="{FF2B5EF4-FFF2-40B4-BE49-F238E27FC236}">
                <a16:creationId xmlns:a16="http://schemas.microsoft.com/office/drawing/2014/main" id="{FFA57246-C4E5-45AD-8F11-B08525B7B56F}"/>
              </a:ext>
            </a:extLst>
          </p:cNvPr>
          <p:cNvSpPr/>
          <p:nvPr/>
        </p:nvSpPr>
        <p:spPr>
          <a:xfrm>
            <a:off x="4017349" y="42199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Hvězda: pěticípá 22">
            <a:extLst>
              <a:ext uri="{FF2B5EF4-FFF2-40B4-BE49-F238E27FC236}">
                <a16:creationId xmlns:a16="http://schemas.microsoft.com/office/drawing/2014/main" id="{E9AA95F5-3043-4DD5-9618-308D21E7B3B5}"/>
              </a:ext>
            </a:extLst>
          </p:cNvPr>
          <p:cNvSpPr/>
          <p:nvPr/>
        </p:nvSpPr>
        <p:spPr>
          <a:xfrm>
            <a:off x="4063068" y="45747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Hvězda: pěticípá 23">
            <a:extLst>
              <a:ext uri="{FF2B5EF4-FFF2-40B4-BE49-F238E27FC236}">
                <a16:creationId xmlns:a16="http://schemas.microsoft.com/office/drawing/2014/main" id="{C4163A41-B991-4D6A-B43E-5C00640DF7D2}"/>
              </a:ext>
            </a:extLst>
          </p:cNvPr>
          <p:cNvSpPr/>
          <p:nvPr/>
        </p:nvSpPr>
        <p:spPr>
          <a:xfrm>
            <a:off x="4073344" y="48315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Hvězda: pěticípá 24">
            <a:extLst>
              <a:ext uri="{FF2B5EF4-FFF2-40B4-BE49-F238E27FC236}">
                <a16:creationId xmlns:a16="http://schemas.microsoft.com/office/drawing/2014/main" id="{CD937581-3035-4155-ABEB-AF07A5D6069D}"/>
              </a:ext>
            </a:extLst>
          </p:cNvPr>
          <p:cNvSpPr/>
          <p:nvPr/>
        </p:nvSpPr>
        <p:spPr>
          <a:xfrm>
            <a:off x="4509083" y="482646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Hvězda: pěticípá 25">
            <a:extLst>
              <a:ext uri="{FF2B5EF4-FFF2-40B4-BE49-F238E27FC236}">
                <a16:creationId xmlns:a16="http://schemas.microsoft.com/office/drawing/2014/main" id="{14C65C9A-7B1B-45FE-B212-7F4C11AABDD2}"/>
              </a:ext>
            </a:extLst>
          </p:cNvPr>
          <p:cNvSpPr/>
          <p:nvPr/>
        </p:nvSpPr>
        <p:spPr>
          <a:xfrm>
            <a:off x="4402822" y="514944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Hvězda: pěticípá 26">
            <a:extLst>
              <a:ext uri="{FF2B5EF4-FFF2-40B4-BE49-F238E27FC236}">
                <a16:creationId xmlns:a16="http://schemas.microsoft.com/office/drawing/2014/main" id="{A257931F-D53E-4AFA-A95C-34F1D97788F2}"/>
              </a:ext>
            </a:extLst>
          </p:cNvPr>
          <p:cNvSpPr/>
          <p:nvPr/>
        </p:nvSpPr>
        <p:spPr>
          <a:xfrm>
            <a:off x="4895954" y="517230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Hvězda: pěticípá 27">
            <a:extLst>
              <a:ext uri="{FF2B5EF4-FFF2-40B4-BE49-F238E27FC236}">
                <a16:creationId xmlns:a16="http://schemas.microsoft.com/office/drawing/2014/main" id="{67A53A21-8915-4BEB-8D63-FA1A7C179B92}"/>
              </a:ext>
            </a:extLst>
          </p:cNvPr>
          <p:cNvSpPr/>
          <p:nvPr/>
        </p:nvSpPr>
        <p:spPr>
          <a:xfrm>
            <a:off x="4951460" y="546422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Hvězda: pěticípá 29">
            <a:extLst>
              <a:ext uri="{FF2B5EF4-FFF2-40B4-BE49-F238E27FC236}">
                <a16:creationId xmlns:a16="http://schemas.microsoft.com/office/drawing/2014/main" id="{2D5BD88C-B454-41B8-B68F-14CAED86F401}"/>
              </a:ext>
            </a:extLst>
          </p:cNvPr>
          <p:cNvSpPr/>
          <p:nvPr/>
        </p:nvSpPr>
        <p:spPr>
          <a:xfrm>
            <a:off x="1981689" y="285275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Hvězda: pěticípá 30">
            <a:extLst>
              <a:ext uri="{FF2B5EF4-FFF2-40B4-BE49-F238E27FC236}">
                <a16:creationId xmlns:a16="http://schemas.microsoft.com/office/drawing/2014/main" id="{74EAB4CE-C80B-44C0-9349-60753C3FB4FA}"/>
              </a:ext>
            </a:extLst>
          </p:cNvPr>
          <p:cNvSpPr/>
          <p:nvPr/>
        </p:nvSpPr>
        <p:spPr>
          <a:xfrm>
            <a:off x="2426584" y="281602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Hvězda: pěticípá 31">
            <a:extLst>
              <a:ext uri="{FF2B5EF4-FFF2-40B4-BE49-F238E27FC236}">
                <a16:creationId xmlns:a16="http://schemas.microsoft.com/office/drawing/2014/main" id="{4009A463-94AC-449A-836B-AB26412C23D0}"/>
              </a:ext>
            </a:extLst>
          </p:cNvPr>
          <p:cNvSpPr/>
          <p:nvPr/>
        </p:nvSpPr>
        <p:spPr>
          <a:xfrm>
            <a:off x="3497090" y="429607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Hvězda: pěticípá 32">
            <a:extLst>
              <a:ext uri="{FF2B5EF4-FFF2-40B4-BE49-F238E27FC236}">
                <a16:creationId xmlns:a16="http://schemas.microsoft.com/office/drawing/2014/main" id="{ED87EC01-C8D5-4B52-90F8-FC1C5C73AE4A}"/>
              </a:ext>
            </a:extLst>
          </p:cNvPr>
          <p:cNvSpPr/>
          <p:nvPr/>
        </p:nvSpPr>
        <p:spPr>
          <a:xfrm>
            <a:off x="2467134" y="322732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Hvězda: pěticípá 33">
            <a:extLst>
              <a:ext uri="{FF2B5EF4-FFF2-40B4-BE49-F238E27FC236}">
                <a16:creationId xmlns:a16="http://schemas.microsoft.com/office/drawing/2014/main" id="{942E89DB-5007-4697-9421-8D5237B212F4}"/>
              </a:ext>
            </a:extLst>
          </p:cNvPr>
          <p:cNvSpPr/>
          <p:nvPr/>
        </p:nvSpPr>
        <p:spPr>
          <a:xfrm>
            <a:off x="2885324" y="318629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Hvězda: pěticípá 34">
            <a:extLst>
              <a:ext uri="{FF2B5EF4-FFF2-40B4-BE49-F238E27FC236}">
                <a16:creationId xmlns:a16="http://schemas.microsoft.com/office/drawing/2014/main" id="{0FCEDCAB-1A9B-4DB7-8F8E-1C1DFC799EF2}"/>
              </a:ext>
            </a:extLst>
          </p:cNvPr>
          <p:cNvSpPr/>
          <p:nvPr/>
        </p:nvSpPr>
        <p:spPr>
          <a:xfrm>
            <a:off x="2839605" y="352976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Hvězda: pěticípá 35">
            <a:extLst>
              <a:ext uri="{FF2B5EF4-FFF2-40B4-BE49-F238E27FC236}">
                <a16:creationId xmlns:a16="http://schemas.microsoft.com/office/drawing/2014/main" id="{88C37872-0340-4767-A5CB-5F3251298B79}"/>
              </a:ext>
            </a:extLst>
          </p:cNvPr>
          <p:cNvSpPr/>
          <p:nvPr/>
        </p:nvSpPr>
        <p:spPr>
          <a:xfrm>
            <a:off x="2933561" y="36081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Hvězda: pěticípá 36">
            <a:extLst>
              <a:ext uri="{FF2B5EF4-FFF2-40B4-BE49-F238E27FC236}">
                <a16:creationId xmlns:a16="http://schemas.microsoft.com/office/drawing/2014/main" id="{0AEEC7CF-DA4A-4C0C-AE5E-9DC643AC8688}"/>
              </a:ext>
            </a:extLst>
          </p:cNvPr>
          <p:cNvSpPr/>
          <p:nvPr/>
        </p:nvSpPr>
        <p:spPr>
          <a:xfrm>
            <a:off x="3061913" y="383273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Hvězda: pěticípá 37">
            <a:extLst>
              <a:ext uri="{FF2B5EF4-FFF2-40B4-BE49-F238E27FC236}">
                <a16:creationId xmlns:a16="http://schemas.microsoft.com/office/drawing/2014/main" id="{C28CA6CD-9807-4935-AADB-BEDA387A6B30}"/>
              </a:ext>
            </a:extLst>
          </p:cNvPr>
          <p:cNvSpPr/>
          <p:nvPr/>
        </p:nvSpPr>
        <p:spPr>
          <a:xfrm>
            <a:off x="3497089" y="376303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Hvězda: pěticípá 38">
            <a:extLst>
              <a:ext uri="{FF2B5EF4-FFF2-40B4-BE49-F238E27FC236}">
                <a16:creationId xmlns:a16="http://schemas.microsoft.com/office/drawing/2014/main" id="{36D716F3-9515-4CF6-9CFD-5DD2031499A6}"/>
              </a:ext>
            </a:extLst>
          </p:cNvPr>
          <p:cNvSpPr/>
          <p:nvPr/>
        </p:nvSpPr>
        <p:spPr>
          <a:xfrm>
            <a:off x="3453468" y="3965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799F457-FE6C-4FE8-B60C-16681BFCBADF}"/>
              </a:ext>
            </a:extLst>
          </p:cNvPr>
          <p:cNvCxnSpPr>
            <a:endCxn id="28" idx="4"/>
          </p:cNvCxnSpPr>
          <p:nvPr/>
        </p:nvCxnSpPr>
        <p:spPr>
          <a:xfrm>
            <a:off x="1669409" y="2273417"/>
            <a:ext cx="3327770" cy="3208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B08BF130-1977-4E28-B838-EE83532BD1D4}"/>
              </a:ext>
            </a:extLst>
          </p:cNvPr>
          <p:cNvCxnSpPr/>
          <p:nvPr/>
        </p:nvCxnSpPr>
        <p:spPr>
          <a:xfrm>
            <a:off x="2027408" y="2164361"/>
            <a:ext cx="2481675" cy="323814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2293D9CB-A883-4D53-B8BD-BE682A345F8B}"/>
              </a:ext>
            </a:extLst>
          </p:cNvPr>
          <p:cNvSpPr txBox="1"/>
          <p:nvPr/>
        </p:nvSpPr>
        <p:spPr>
          <a:xfrm>
            <a:off x="4818640" y="1975139"/>
            <a:ext cx="5321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PCA</a:t>
            </a:r>
          </a:p>
          <a:p>
            <a:r>
              <a:rPr lang="cs-CZ" dirty="0">
                <a:solidFill>
                  <a:srgbClr val="00B0F0"/>
                </a:solidFill>
              </a:rPr>
              <a:t>RDA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F48970C-92DE-4D14-A30A-454A52D490A8}"/>
              </a:ext>
            </a:extLst>
          </p:cNvPr>
          <p:cNvSpPr/>
          <p:nvPr/>
        </p:nvSpPr>
        <p:spPr>
          <a:xfrm>
            <a:off x="6414250" y="3073068"/>
            <a:ext cx="33277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Pozice samplu na 1. ose</a:t>
            </a:r>
          </a:p>
          <a:p>
            <a:r>
              <a:rPr lang="cs-CZ" dirty="0"/>
              <a:t>Y = a</a:t>
            </a:r>
            <a:r>
              <a:rPr lang="cs-CZ" baseline="-25000" dirty="0"/>
              <a:t>1</a:t>
            </a:r>
            <a:r>
              <a:rPr lang="cs-CZ" dirty="0"/>
              <a:t>x</a:t>
            </a:r>
            <a:r>
              <a:rPr lang="cs-CZ" baseline="-25000" dirty="0"/>
              <a:t>1</a:t>
            </a:r>
            <a:r>
              <a:rPr lang="cs-CZ" dirty="0"/>
              <a:t>+a</a:t>
            </a:r>
            <a:r>
              <a:rPr lang="cs-CZ" baseline="-25000" dirty="0"/>
              <a:t>2</a:t>
            </a:r>
            <a:r>
              <a:rPr lang="cs-CZ" dirty="0"/>
              <a:t>x</a:t>
            </a:r>
            <a:r>
              <a:rPr lang="cs-CZ" baseline="-25000" dirty="0"/>
              <a:t>2 </a:t>
            </a:r>
          </a:p>
          <a:p>
            <a:r>
              <a:rPr lang="cs-CZ" baseline="-25000" dirty="0"/>
              <a:t>x – faktory prostředí</a:t>
            </a:r>
          </a:p>
          <a:p>
            <a:r>
              <a:rPr lang="cs-CZ" baseline="-25000" dirty="0"/>
              <a:t>a – vážící koeficienty</a:t>
            </a:r>
          </a:p>
          <a:p>
            <a:endParaRPr lang="cs-CZ" baseline="-25000" dirty="0"/>
          </a:p>
          <a:p>
            <a:endParaRPr lang="cs-CZ" baseline="-25000" dirty="0"/>
          </a:p>
        </p:txBody>
      </p:sp>
      <p:pic>
        <p:nvPicPr>
          <p:cNvPr id="41" name="Zvuk 40">
            <a:hlinkClick r:id="" action="ppaction://media"/>
            <a:extLst>
              <a:ext uri="{FF2B5EF4-FFF2-40B4-BE49-F238E27FC236}">
                <a16:creationId xmlns:a16="http://schemas.microsoft.com/office/drawing/2014/main" id="{418CF6D9-9739-493E-A5F6-2B1B27D77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72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107"/>
    </mc:Choice>
    <mc:Fallback>
      <p:transition spd="slow" advTm="102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A6B086-D7E1-4597-854C-A70A3774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Efekt dvou prediktorů 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892F7BFB-1CD5-44DB-BF0D-9BFAA58ACC7A}"/>
              </a:ext>
            </a:extLst>
          </p:cNvPr>
          <p:cNvCxnSpPr/>
          <p:nvPr/>
        </p:nvCxnSpPr>
        <p:spPr>
          <a:xfrm>
            <a:off x="1510018" y="5629013"/>
            <a:ext cx="434549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F5873698-7666-4D99-9DBA-01A68425E902}"/>
              </a:ext>
            </a:extLst>
          </p:cNvPr>
          <p:cNvCxnSpPr/>
          <p:nvPr/>
        </p:nvCxnSpPr>
        <p:spPr>
          <a:xfrm flipV="1">
            <a:off x="1510018" y="2172749"/>
            <a:ext cx="0" cy="3464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C9A7080E-F144-42B5-87D9-ECDF21B36257}"/>
              </a:ext>
            </a:extLst>
          </p:cNvPr>
          <p:cNvSpPr txBox="1"/>
          <p:nvPr/>
        </p:nvSpPr>
        <p:spPr>
          <a:xfrm>
            <a:off x="5188591" y="5755563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</a:t>
            </a:r>
            <a:r>
              <a:rPr lang="en-US" dirty="0" err="1"/>
              <a:t>ampeli</a:t>
            </a:r>
            <a:r>
              <a:rPr lang="cs-CZ" dirty="0" err="1"/>
              <a:t>ška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15A13E5-893C-41F0-9E8F-596C14593DF5}"/>
              </a:ext>
            </a:extLst>
          </p:cNvPr>
          <p:cNvSpPr txBox="1"/>
          <p:nvPr/>
        </p:nvSpPr>
        <p:spPr>
          <a:xfrm>
            <a:off x="843093" y="1795029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kopřiva</a:t>
            </a:r>
          </a:p>
        </p:txBody>
      </p:sp>
      <p:sp>
        <p:nvSpPr>
          <p:cNvPr id="3" name="Hvězda: pěticípá 2">
            <a:extLst>
              <a:ext uri="{FF2B5EF4-FFF2-40B4-BE49-F238E27FC236}">
                <a16:creationId xmlns:a16="http://schemas.microsoft.com/office/drawing/2014/main" id="{C4FCA2F2-2DBA-4954-8B86-409B941235D1}"/>
              </a:ext>
            </a:extLst>
          </p:cNvPr>
          <p:cNvSpPr/>
          <p:nvPr/>
        </p:nvSpPr>
        <p:spPr>
          <a:xfrm>
            <a:off x="1929468" y="2441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2E64DA9B-4883-4D8F-B78E-1E85B696856F}"/>
              </a:ext>
            </a:extLst>
          </p:cNvPr>
          <p:cNvSpPr/>
          <p:nvPr/>
        </p:nvSpPr>
        <p:spPr>
          <a:xfrm>
            <a:off x="1935970" y="269279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Hvězda: pěticípá 8">
            <a:extLst>
              <a:ext uri="{FF2B5EF4-FFF2-40B4-BE49-F238E27FC236}">
                <a16:creationId xmlns:a16="http://schemas.microsoft.com/office/drawing/2014/main" id="{ED64E43A-C874-439C-BC04-A024E2DC577F}"/>
              </a:ext>
            </a:extLst>
          </p:cNvPr>
          <p:cNvSpPr/>
          <p:nvPr/>
        </p:nvSpPr>
        <p:spPr>
          <a:xfrm>
            <a:off x="2222662" y="251562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Hvězda: pěticípá 9">
            <a:extLst>
              <a:ext uri="{FF2B5EF4-FFF2-40B4-BE49-F238E27FC236}">
                <a16:creationId xmlns:a16="http://schemas.microsoft.com/office/drawing/2014/main" id="{19BAA1A9-3D00-47DA-98A2-F15AB3DBDBA7}"/>
              </a:ext>
            </a:extLst>
          </p:cNvPr>
          <p:cNvSpPr/>
          <p:nvPr/>
        </p:nvSpPr>
        <p:spPr>
          <a:xfrm>
            <a:off x="2336965" y="264665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3064291E-2E1B-468E-B777-4FCF10A9803D}"/>
              </a:ext>
            </a:extLst>
          </p:cNvPr>
          <p:cNvSpPr/>
          <p:nvPr/>
        </p:nvSpPr>
        <p:spPr>
          <a:xfrm>
            <a:off x="2176943" y="282234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Hvězda: pěticípá 13">
            <a:extLst>
              <a:ext uri="{FF2B5EF4-FFF2-40B4-BE49-F238E27FC236}">
                <a16:creationId xmlns:a16="http://schemas.microsoft.com/office/drawing/2014/main" id="{E5A317E9-E6D2-4313-B072-27F9E32424D7}"/>
              </a:ext>
            </a:extLst>
          </p:cNvPr>
          <p:cNvSpPr/>
          <p:nvPr/>
        </p:nvSpPr>
        <p:spPr>
          <a:xfrm>
            <a:off x="2382684" y="299264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Hvězda: pěticípá 14">
            <a:extLst>
              <a:ext uri="{FF2B5EF4-FFF2-40B4-BE49-F238E27FC236}">
                <a16:creationId xmlns:a16="http://schemas.microsoft.com/office/drawing/2014/main" id="{76E4E598-6083-4666-923A-C619DD402453}"/>
              </a:ext>
            </a:extLst>
          </p:cNvPr>
          <p:cNvSpPr/>
          <p:nvPr/>
        </p:nvSpPr>
        <p:spPr>
          <a:xfrm>
            <a:off x="2265170" y="316322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Hvězda: pěticípá 15">
            <a:extLst>
              <a:ext uri="{FF2B5EF4-FFF2-40B4-BE49-F238E27FC236}">
                <a16:creationId xmlns:a16="http://schemas.microsoft.com/office/drawing/2014/main" id="{0AB57632-C137-404E-88D1-F6E17562B860}"/>
              </a:ext>
            </a:extLst>
          </p:cNvPr>
          <p:cNvSpPr/>
          <p:nvPr/>
        </p:nvSpPr>
        <p:spPr>
          <a:xfrm>
            <a:off x="2686574" y="306325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Hvězda: pěticípá 16">
            <a:extLst>
              <a:ext uri="{FF2B5EF4-FFF2-40B4-BE49-F238E27FC236}">
                <a16:creationId xmlns:a16="http://schemas.microsoft.com/office/drawing/2014/main" id="{3D856941-925F-46E3-ACF5-57BCBD267C20}"/>
              </a:ext>
            </a:extLst>
          </p:cNvPr>
          <p:cNvSpPr/>
          <p:nvPr/>
        </p:nvSpPr>
        <p:spPr>
          <a:xfrm>
            <a:off x="2640855" y="342887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Hvězda: pěticípá 17">
            <a:extLst>
              <a:ext uri="{FF2B5EF4-FFF2-40B4-BE49-F238E27FC236}">
                <a16:creationId xmlns:a16="http://schemas.microsoft.com/office/drawing/2014/main" id="{15F6B3CE-9F89-4EC5-B750-5C0D1580B59C}"/>
              </a:ext>
            </a:extLst>
          </p:cNvPr>
          <p:cNvSpPr/>
          <p:nvPr/>
        </p:nvSpPr>
        <p:spPr>
          <a:xfrm>
            <a:off x="3061914" y="3488085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Hvězda: pěticípá 18">
            <a:extLst>
              <a:ext uri="{FF2B5EF4-FFF2-40B4-BE49-F238E27FC236}">
                <a16:creationId xmlns:a16="http://schemas.microsoft.com/office/drawing/2014/main" id="{953DD161-54D2-458F-88B7-E33C426A4B94}"/>
              </a:ext>
            </a:extLst>
          </p:cNvPr>
          <p:cNvSpPr/>
          <p:nvPr/>
        </p:nvSpPr>
        <p:spPr>
          <a:xfrm>
            <a:off x="3428301" y="358008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Hvězda: pěticípá 19">
            <a:extLst>
              <a:ext uri="{FF2B5EF4-FFF2-40B4-BE49-F238E27FC236}">
                <a16:creationId xmlns:a16="http://schemas.microsoft.com/office/drawing/2014/main" id="{80F457E0-D422-424C-AFAD-EF85B113F14C}"/>
              </a:ext>
            </a:extLst>
          </p:cNvPr>
          <p:cNvSpPr/>
          <p:nvPr/>
        </p:nvSpPr>
        <p:spPr>
          <a:xfrm>
            <a:off x="3270308" y="40723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Hvězda: pěticípá 20">
            <a:extLst>
              <a:ext uri="{FF2B5EF4-FFF2-40B4-BE49-F238E27FC236}">
                <a16:creationId xmlns:a16="http://schemas.microsoft.com/office/drawing/2014/main" id="{C4932065-AAD8-4190-A3DB-F9ABF392B131}"/>
              </a:ext>
            </a:extLst>
          </p:cNvPr>
          <p:cNvSpPr/>
          <p:nvPr/>
        </p:nvSpPr>
        <p:spPr>
          <a:xfrm>
            <a:off x="3686541" y="443509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Hvězda: pěticípá 21">
            <a:extLst>
              <a:ext uri="{FF2B5EF4-FFF2-40B4-BE49-F238E27FC236}">
                <a16:creationId xmlns:a16="http://schemas.microsoft.com/office/drawing/2014/main" id="{FFA57246-C4E5-45AD-8F11-B08525B7B56F}"/>
              </a:ext>
            </a:extLst>
          </p:cNvPr>
          <p:cNvSpPr/>
          <p:nvPr/>
        </p:nvSpPr>
        <p:spPr>
          <a:xfrm>
            <a:off x="4017349" y="42199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Hvězda: pěticípá 22">
            <a:extLst>
              <a:ext uri="{FF2B5EF4-FFF2-40B4-BE49-F238E27FC236}">
                <a16:creationId xmlns:a16="http://schemas.microsoft.com/office/drawing/2014/main" id="{E9AA95F5-3043-4DD5-9618-308D21E7B3B5}"/>
              </a:ext>
            </a:extLst>
          </p:cNvPr>
          <p:cNvSpPr/>
          <p:nvPr/>
        </p:nvSpPr>
        <p:spPr>
          <a:xfrm>
            <a:off x="4063068" y="45747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Hvězda: pěticípá 23">
            <a:extLst>
              <a:ext uri="{FF2B5EF4-FFF2-40B4-BE49-F238E27FC236}">
                <a16:creationId xmlns:a16="http://schemas.microsoft.com/office/drawing/2014/main" id="{C4163A41-B991-4D6A-B43E-5C00640DF7D2}"/>
              </a:ext>
            </a:extLst>
          </p:cNvPr>
          <p:cNvSpPr/>
          <p:nvPr/>
        </p:nvSpPr>
        <p:spPr>
          <a:xfrm>
            <a:off x="4073344" y="48315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Hvězda: pěticípá 24">
            <a:extLst>
              <a:ext uri="{FF2B5EF4-FFF2-40B4-BE49-F238E27FC236}">
                <a16:creationId xmlns:a16="http://schemas.microsoft.com/office/drawing/2014/main" id="{CD937581-3035-4155-ABEB-AF07A5D6069D}"/>
              </a:ext>
            </a:extLst>
          </p:cNvPr>
          <p:cNvSpPr/>
          <p:nvPr/>
        </p:nvSpPr>
        <p:spPr>
          <a:xfrm>
            <a:off x="4509083" y="482646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Hvězda: pěticípá 25">
            <a:extLst>
              <a:ext uri="{FF2B5EF4-FFF2-40B4-BE49-F238E27FC236}">
                <a16:creationId xmlns:a16="http://schemas.microsoft.com/office/drawing/2014/main" id="{14C65C9A-7B1B-45FE-B212-7F4C11AABDD2}"/>
              </a:ext>
            </a:extLst>
          </p:cNvPr>
          <p:cNvSpPr/>
          <p:nvPr/>
        </p:nvSpPr>
        <p:spPr>
          <a:xfrm>
            <a:off x="4402822" y="514944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Hvězda: pěticípá 26">
            <a:extLst>
              <a:ext uri="{FF2B5EF4-FFF2-40B4-BE49-F238E27FC236}">
                <a16:creationId xmlns:a16="http://schemas.microsoft.com/office/drawing/2014/main" id="{A257931F-D53E-4AFA-A95C-34F1D97788F2}"/>
              </a:ext>
            </a:extLst>
          </p:cNvPr>
          <p:cNvSpPr/>
          <p:nvPr/>
        </p:nvSpPr>
        <p:spPr>
          <a:xfrm>
            <a:off x="4895954" y="517230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Hvězda: pěticípá 27">
            <a:extLst>
              <a:ext uri="{FF2B5EF4-FFF2-40B4-BE49-F238E27FC236}">
                <a16:creationId xmlns:a16="http://schemas.microsoft.com/office/drawing/2014/main" id="{67A53A21-8915-4BEB-8D63-FA1A7C179B92}"/>
              </a:ext>
            </a:extLst>
          </p:cNvPr>
          <p:cNvSpPr/>
          <p:nvPr/>
        </p:nvSpPr>
        <p:spPr>
          <a:xfrm>
            <a:off x="4951460" y="546422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Hvězda: pěticípá 29">
            <a:extLst>
              <a:ext uri="{FF2B5EF4-FFF2-40B4-BE49-F238E27FC236}">
                <a16:creationId xmlns:a16="http://schemas.microsoft.com/office/drawing/2014/main" id="{2D5BD88C-B454-41B8-B68F-14CAED86F401}"/>
              </a:ext>
            </a:extLst>
          </p:cNvPr>
          <p:cNvSpPr/>
          <p:nvPr/>
        </p:nvSpPr>
        <p:spPr>
          <a:xfrm>
            <a:off x="1981689" y="285275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Hvězda: pěticípá 30">
            <a:extLst>
              <a:ext uri="{FF2B5EF4-FFF2-40B4-BE49-F238E27FC236}">
                <a16:creationId xmlns:a16="http://schemas.microsoft.com/office/drawing/2014/main" id="{74EAB4CE-C80B-44C0-9349-60753C3FB4FA}"/>
              </a:ext>
            </a:extLst>
          </p:cNvPr>
          <p:cNvSpPr/>
          <p:nvPr/>
        </p:nvSpPr>
        <p:spPr>
          <a:xfrm>
            <a:off x="2426584" y="281602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Hvězda: pěticípá 31">
            <a:extLst>
              <a:ext uri="{FF2B5EF4-FFF2-40B4-BE49-F238E27FC236}">
                <a16:creationId xmlns:a16="http://schemas.microsoft.com/office/drawing/2014/main" id="{4009A463-94AC-449A-836B-AB26412C23D0}"/>
              </a:ext>
            </a:extLst>
          </p:cNvPr>
          <p:cNvSpPr/>
          <p:nvPr/>
        </p:nvSpPr>
        <p:spPr>
          <a:xfrm>
            <a:off x="3497090" y="429607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Hvězda: pěticípá 32">
            <a:extLst>
              <a:ext uri="{FF2B5EF4-FFF2-40B4-BE49-F238E27FC236}">
                <a16:creationId xmlns:a16="http://schemas.microsoft.com/office/drawing/2014/main" id="{ED87EC01-C8D5-4B52-90F8-FC1C5C73AE4A}"/>
              </a:ext>
            </a:extLst>
          </p:cNvPr>
          <p:cNvSpPr/>
          <p:nvPr/>
        </p:nvSpPr>
        <p:spPr>
          <a:xfrm>
            <a:off x="2467134" y="322732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Hvězda: pěticípá 33">
            <a:extLst>
              <a:ext uri="{FF2B5EF4-FFF2-40B4-BE49-F238E27FC236}">
                <a16:creationId xmlns:a16="http://schemas.microsoft.com/office/drawing/2014/main" id="{942E89DB-5007-4697-9421-8D5237B212F4}"/>
              </a:ext>
            </a:extLst>
          </p:cNvPr>
          <p:cNvSpPr/>
          <p:nvPr/>
        </p:nvSpPr>
        <p:spPr>
          <a:xfrm>
            <a:off x="2885324" y="318629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Hvězda: pěticípá 34">
            <a:extLst>
              <a:ext uri="{FF2B5EF4-FFF2-40B4-BE49-F238E27FC236}">
                <a16:creationId xmlns:a16="http://schemas.microsoft.com/office/drawing/2014/main" id="{0FCEDCAB-1A9B-4DB7-8F8E-1C1DFC799EF2}"/>
              </a:ext>
            </a:extLst>
          </p:cNvPr>
          <p:cNvSpPr/>
          <p:nvPr/>
        </p:nvSpPr>
        <p:spPr>
          <a:xfrm>
            <a:off x="2839605" y="352976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Hvězda: pěticípá 35">
            <a:extLst>
              <a:ext uri="{FF2B5EF4-FFF2-40B4-BE49-F238E27FC236}">
                <a16:creationId xmlns:a16="http://schemas.microsoft.com/office/drawing/2014/main" id="{88C37872-0340-4767-A5CB-5F3251298B79}"/>
              </a:ext>
            </a:extLst>
          </p:cNvPr>
          <p:cNvSpPr/>
          <p:nvPr/>
        </p:nvSpPr>
        <p:spPr>
          <a:xfrm>
            <a:off x="2933561" y="36081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Hvězda: pěticípá 36">
            <a:extLst>
              <a:ext uri="{FF2B5EF4-FFF2-40B4-BE49-F238E27FC236}">
                <a16:creationId xmlns:a16="http://schemas.microsoft.com/office/drawing/2014/main" id="{0AEEC7CF-DA4A-4C0C-AE5E-9DC643AC8688}"/>
              </a:ext>
            </a:extLst>
          </p:cNvPr>
          <p:cNvSpPr/>
          <p:nvPr/>
        </p:nvSpPr>
        <p:spPr>
          <a:xfrm>
            <a:off x="3061913" y="383273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Hvězda: pěticípá 37">
            <a:extLst>
              <a:ext uri="{FF2B5EF4-FFF2-40B4-BE49-F238E27FC236}">
                <a16:creationId xmlns:a16="http://schemas.microsoft.com/office/drawing/2014/main" id="{C28CA6CD-9807-4935-AADB-BEDA387A6B30}"/>
              </a:ext>
            </a:extLst>
          </p:cNvPr>
          <p:cNvSpPr/>
          <p:nvPr/>
        </p:nvSpPr>
        <p:spPr>
          <a:xfrm>
            <a:off x="3497089" y="376303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Hvězda: pěticípá 38">
            <a:extLst>
              <a:ext uri="{FF2B5EF4-FFF2-40B4-BE49-F238E27FC236}">
                <a16:creationId xmlns:a16="http://schemas.microsoft.com/office/drawing/2014/main" id="{36D716F3-9515-4CF6-9CFD-5DD2031499A6}"/>
              </a:ext>
            </a:extLst>
          </p:cNvPr>
          <p:cNvSpPr/>
          <p:nvPr/>
        </p:nvSpPr>
        <p:spPr>
          <a:xfrm>
            <a:off x="3453468" y="3965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799F457-FE6C-4FE8-B60C-16681BFCBADF}"/>
              </a:ext>
            </a:extLst>
          </p:cNvPr>
          <p:cNvCxnSpPr>
            <a:endCxn id="28" idx="4"/>
          </p:cNvCxnSpPr>
          <p:nvPr/>
        </p:nvCxnSpPr>
        <p:spPr>
          <a:xfrm>
            <a:off x="1669409" y="2273417"/>
            <a:ext cx="3327770" cy="3208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B08BF130-1977-4E28-B838-EE83532BD1D4}"/>
              </a:ext>
            </a:extLst>
          </p:cNvPr>
          <p:cNvCxnSpPr/>
          <p:nvPr/>
        </p:nvCxnSpPr>
        <p:spPr>
          <a:xfrm>
            <a:off x="2027408" y="2164361"/>
            <a:ext cx="2481675" cy="323814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2293D9CB-A883-4D53-B8BD-BE682A345F8B}"/>
              </a:ext>
            </a:extLst>
          </p:cNvPr>
          <p:cNvSpPr txBox="1"/>
          <p:nvPr/>
        </p:nvSpPr>
        <p:spPr>
          <a:xfrm>
            <a:off x="4818640" y="1975139"/>
            <a:ext cx="5321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PCA</a:t>
            </a:r>
          </a:p>
          <a:p>
            <a:r>
              <a:rPr lang="cs-CZ" dirty="0">
                <a:solidFill>
                  <a:srgbClr val="00B0F0"/>
                </a:solidFill>
              </a:rPr>
              <a:t>RDA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F48970C-92DE-4D14-A30A-454A52D490A8}"/>
              </a:ext>
            </a:extLst>
          </p:cNvPr>
          <p:cNvSpPr/>
          <p:nvPr/>
        </p:nvSpPr>
        <p:spPr>
          <a:xfrm>
            <a:off x="6414250" y="3073068"/>
            <a:ext cx="332777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Pozice samplu na 1. ose</a:t>
            </a:r>
          </a:p>
          <a:p>
            <a:r>
              <a:rPr lang="cs-CZ" dirty="0"/>
              <a:t>Y = a</a:t>
            </a:r>
            <a:r>
              <a:rPr lang="cs-CZ" baseline="-25000" dirty="0"/>
              <a:t>1</a:t>
            </a:r>
            <a:r>
              <a:rPr lang="cs-CZ" dirty="0"/>
              <a:t>x</a:t>
            </a:r>
            <a:r>
              <a:rPr lang="cs-CZ" baseline="-25000" dirty="0"/>
              <a:t>1</a:t>
            </a:r>
            <a:r>
              <a:rPr lang="cs-CZ" dirty="0"/>
              <a:t>+a</a:t>
            </a:r>
            <a:r>
              <a:rPr lang="cs-CZ" baseline="-25000" dirty="0"/>
              <a:t>2</a:t>
            </a:r>
            <a:r>
              <a:rPr lang="cs-CZ" dirty="0"/>
              <a:t>x</a:t>
            </a:r>
            <a:r>
              <a:rPr lang="cs-CZ" baseline="-25000" dirty="0"/>
              <a:t>2 </a:t>
            </a:r>
          </a:p>
          <a:p>
            <a:r>
              <a:rPr lang="cs-CZ" baseline="-25000" dirty="0"/>
              <a:t>x – faktory prostředí</a:t>
            </a:r>
          </a:p>
          <a:p>
            <a:r>
              <a:rPr lang="cs-CZ" baseline="-25000" dirty="0"/>
              <a:t>a – vážící koeficienty</a:t>
            </a:r>
          </a:p>
          <a:p>
            <a:r>
              <a:rPr lang="cs-CZ" dirty="0"/>
              <a:t>Pozice samplu na 2. ose</a:t>
            </a:r>
          </a:p>
          <a:p>
            <a:r>
              <a:rPr lang="cs-CZ" dirty="0"/>
              <a:t>Z = b</a:t>
            </a:r>
            <a:r>
              <a:rPr lang="cs-CZ" baseline="-25000" dirty="0"/>
              <a:t>1</a:t>
            </a:r>
            <a:r>
              <a:rPr lang="cs-CZ" dirty="0"/>
              <a:t>x</a:t>
            </a:r>
            <a:r>
              <a:rPr lang="cs-CZ" baseline="-25000" dirty="0"/>
              <a:t>1</a:t>
            </a:r>
            <a:r>
              <a:rPr lang="cs-CZ" dirty="0"/>
              <a:t>+b</a:t>
            </a:r>
            <a:r>
              <a:rPr lang="cs-CZ" baseline="-25000" dirty="0"/>
              <a:t>2</a:t>
            </a:r>
            <a:r>
              <a:rPr lang="cs-CZ" dirty="0"/>
              <a:t>x</a:t>
            </a:r>
            <a:r>
              <a:rPr lang="cs-CZ" baseline="-25000" dirty="0"/>
              <a:t>2 </a:t>
            </a:r>
            <a:endParaRPr lang="cs-CZ" dirty="0"/>
          </a:p>
          <a:p>
            <a:endParaRPr lang="cs-CZ" baseline="-25000" dirty="0"/>
          </a:p>
          <a:p>
            <a:endParaRPr lang="cs-CZ" baseline="-25000" dirty="0"/>
          </a:p>
          <a:p>
            <a:endParaRPr lang="cs-CZ" baseline="-25000" dirty="0"/>
          </a:p>
        </p:txBody>
      </p:sp>
      <p:pic>
        <p:nvPicPr>
          <p:cNvPr id="41" name="Zvuk 40">
            <a:hlinkClick r:id="" action="ppaction://media"/>
            <a:extLst>
              <a:ext uri="{FF2B5EF4-FFF2-40B4-BE49-F238E27FC236}">
                <a16:creationId xmlns:a16="http://schemas.microsoft.com/office/drawing/2014/main" id="{57EA62AA-2A9C-4DB3-A423-60B37E7CE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23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4"/>
    </mc:Choice>
    <mc:Fallback>
      <p:transition spd="slow" advTm="5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D7C58B-2F83-4E26-BACA-1B456A3E3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/>
              <a:t>Korelace os s měřenými daty o prostředí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505FFBBD-4966-4F72-9D5D-560A8704E086}"/>
              </a:ext>
            </a:extLst>
          </p:cNvPr>
          <p:cNvCxnSpPr/>
          <p:nvPr/>
        </p:nvCxnSpPr>
        <p:spPr>
          <a:xfrm>
            <a:off x="1510018" y="5629013"/>
            <a:ext cx="434549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79891B7B-E7C6-41F2-ADBE-C185882E005B}"/>
              </a:ext>
            </a:extLst>
          </p:cNvPr>
          <p:cNvCxnSpPr/>
          <p:nvPr/>
        </p:nvCxnSpPr>
        <p:spPr>
          <a:xfrm flipV="1">
            <a:off x="1510018" y="2172749"/>
            <a:ext cx="0" cy="3464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29F8E21E-9336-45A6-A8B2-DBC8C567E743}"/>
              </a:ext>
            </a:extLst>
          </p:cNvPr>
          <p:cNvSpPr txBox="1"/>
          <p:nvPr/>
        </p:nvSpPr>
        <p:spPr>
          <a:xfrm>
            <a:off x="2867891" y="5874327"/>
            <a:ext cx="298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Sample </a:t>
            </a:r>
            <a:r>
              <a:rPr lang="cs-CZ" dirty="0" err="1"/>
              <a:t>score</a:t>
            </a:r>
            <a:r>
              <a:rPr lang="cs-CZ" dirty="0"/>
              <a:t> 1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C8C7C06-DA50-4ECB-B2BC-821B250D74E6}"/>
              </a:ext>
            </a:extLst>
          </p:cNvPr>
          <p:cNvSpPr txBox="1"/>
          <p:nvPr/>
        </p:nvSpPr>
        <p:spPr>
          <a:xfrm>
            <a:off x="1094509" y="1668480"/>
            <a:ext cx="1246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Úživnost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2A9A485A-9D2B-4CD3-A55E-8E4D0CFFCB71}"/>
              </a:ext>
            </a:extLst>
          </p:cNvPr>
          <p:cNvCxnSpPr/>
          <p:nvPr/>
        </p:nvCxnSpPr>
        <p:spPr>
          <a:xfrm flipV="1">
            <a:off x="1717961" y="2701636"/>
            <a:ext cx="3643748" cy="27570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26DF4D3-4978-44D9-B017-3950E1EF9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9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00"/>
    </mc:Choice>
    <mc:Fallback>
      <p:transition spd="slow" advTm="37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A6B086-D7E1-4597-854C-A70A3774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Efekt dvou prediktorů 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892F7BFB-1CD5-44DB-BF0D-9BFAA58ACC7A}"/>
              </a:ext>
            </a:extLst>
          </p:cNvPr>
          <p:cNvCxnSpPr/>
          <p:nvPr/>
        </p:nvCxnSpPr>
        <p:spPr>
          <a:xfrm>
            <a:off x="1510018" y="5629013"/>
            <a:ext cx="434549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F5873698-7666-4D99-9DBA-01A68425E902}"/>
              </a:ext>
            </a:extLst>
          </p:cNvPr>
          <p:cNvCxnSpPr/>
          <p:nvPr/>
        </p:nvCxnSpPr>
        <p:spPr>
          <a:xfrm flipV="1">
            <a:off x="1510018" y="2172749"/>
            <a:ext cx="0" cy="3464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C9A7080E-F144-42B5-87D9-ECDF21B36257}"/>
              </a:ext>
            </a:extLst>
          </p:cNvPr>
          <p:cNvSpPr txBox="1"/>
          <p:nvPr/>
        </p:nvSpPr>
        <p:spPr>
          <a:xfrm>
            <a:off x="5188591" y="5755563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</a:t>
            </a:r>
            <a:r>
              <a:rPr lang="en-US" dirty="0" err="1"/>
              <a:t>ampeli</a:t>
            </a:r>
            <a:r>
              <a:rPr lang="cs-CZ" dirty="0" err="1"/>
              <a:t>ška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15A13E5-893C-41F0-9E8F-596C14593DF5}"/>
              </a:ext>
            </a:extLst>
          </p:cNvPr>
          <p:cNvSpPr txBox="1"/>
          <p:nvPr/>
        </p:nvSpPr>
        <p:spPr>
          <a:xfrm>
            <a:off x="843093" y="1795029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kopřiva</a:t>
            </a:r>
          </a:p>
        </p:txBody>
      </p:sp>
      <p:sp>
        <p:nvSpPr>
          <p:cNvPr id="3" name="Hvězda: pěticípá 2">
            <a:extLst>
              <a:ext uri="{FF2B5EF4-FFF2-40B4-BE49-F238E27FC236}">
                <a16:creationId xmlns:a16="http://schemas.microsoft.com/office/drawing/2014/main" id="{C4FCA2F2-2DBA-4954-8B86-409B941235D1}"/>
              </a:ext>
            </a:extLst>
          </p:cNvPr>
          <p:cNvSpPr/>
          <p:nvPr/>
        </p:nvSpPr>
        <p:spPr>
          <a:xfrm>
            <a:off x="1929468" y="2441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2E64DA9B-4883-4D8F-B78E-1E85B696856F}"/>
              </a:ext>
            </a:extLst>
          </p:cNvPr>
          <p:cNvSpPr/>
          <p:nvPr/>
        </p:nvSpPr>
        <p:spPr>
          <a:xfrm>
            <a:off x="1935970" y="269279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Hvězda: pěticípá 8">
            <a:extLst>
              <a:ext uri="{FF2B5EF4-FFF2-40B4-BE49-F238E27FC236}">
                <a16:creationId xmlns:a16="http://schemas.microsoft.com/office/drawing/2014/main" id="{ED64E43A-C874-439C-BC04-A024E2DC577F}"/>
              </a:ext>
            </a:extLst>
          </p:cNvPr>
          <p:cNvSpPr/>
          <p:nvPr/>
        </p:nvSpPr>
        <p:spPr>
          <a:xfrm>
            <a:off x="2222662" y="251562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Hvězda: pěticípá 9">
            <a:extLst>
              <a:ext uri="{FF2B5EF4-FFF2-40B4-BE49-F238E27FC236}">
                <a16:creationId xmlns:a16="http://schemas.microsoft.com/office/drawing/2014/main" id="{19BAA1A9-3D00-47DA-98A2-F15AB3DBDBA7}"/>
              </a:ext>
            </a:extLst>
          </p:cNvPr>
          <p:cNvSpPr/>
          <p:nvPr/>
        </p:nvSpPr>
        <p:spPr>
          <a:xfrm>
            <a:off x="2336965" y="264665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3064291E-2E1B-468E-B777-4FCF10A9803D}"/>
              </a:ext>
            </a:extLst>
          </p:cNvPr>
          <p:cNvSpPr/>
          <p:nvPr/>
        </p:nvSpPr>
        <p:spPr>
          <a:xfrm>
            <a:off x="2176943" y="282234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Hvězda: pěticípá 13">
            <a:extLst>
              <a:ext uri="{FF2B5EF4-FFF2-40B4-BE49-F238E27FC236}">
                <a16:creationId xmlns:a16="http://schemas.microsoft.com/office/drawing/2014/main" id="{E5A317E9-E6D2-4313-B072-27F9E32424D7}"/>
              </a:ext>
            </a:extLst>
          </p:cNvPr>
          <p:cNvSpPr/>
          <p:nvPr/>
        </p:nvSpPr>
        <p:spPr>
          <a:xfrm>
            <a:off x="2382684" y="299264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Hvězda: pěticípá 14">
            <a:extLst>
              <a:ext uri="{FF2B5EF4-FFF2-40B4-BE49-F238E27FC236}">
                <a16:creationId xmlns:a16="http://schemas.microsoft.com/office/drawing/2014/main" id="{76E4E598-6083-4666-923A-C619DD402453}"/>
              </a:ext>
            </a:extLst>
          </p:cNvPr>
          <p:cNvSpPr/>
          <p:nvPr/>
        </p:nvSpPr>
        <p:spPr>
          <a:xfrm>
            <a:off x="2265170" y="316322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Hvězda: pěticípá 15">
            <a:extLst>
              <a:ext uri="{FF2B5EF4-FFF2-40B4-BE49-F238E27FC236}">
                <a16:creationId xmlns:a16="http://schemas.microsoft.com/office/drawing/2014/main" id="{0AB57632-C137-404E-88D1-F6E17562B860}"/>
              </a:ext>
            </a:extLst>
          </p:cNvPr>
          <p:cNvSpPr/>
          <p:nvPr/>
        </p:nvSpPr>
        <p:spPr>
          <a:xfrm>
            <a:off x="2686574" y="306325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Hvězda: pěticípá 16">
            <a:extLst>
              <a:ext uri="{FF2B5EF4-FFF2-40B4-BE49-F238E27FC236}">
                <a16:creationId xmlns:a16="http://schemas.microsoft.com/office/drawing/2014/main" id="{3D856941-925F-46E3-ACF5-57BCBD267C20}"/>
              </a:ext>
            </a:extLst>
          </p:cNvPr>
          <p:cNvSpPr/>
          <p:nvPr/>
        </p:nvSpPr>
        <p:spPr>
          <a:xfrm>
            <a:off x="2640855" y="342887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Hvězda: pěticípá 17">
            <a:extLst>
              <a:ext uri="{FF2B5EF4-FFF2-40B4-BE49-F238E27FC236}">
                <a16:creationId xmlns:a16="http://schemas.microsoft.com/office/drawing/2014/main" id="{15F6B3CE-9F89-4EC5-B750-5C0D1580B59C}"/>
              </a:ext>
            </a:extLst>
          </p:cNvPr>
          <p:cNvSpPr/>
          <p:nvPr/>
        </p:nvSpPr>
        <p:spPr>
          <a:xfrm>
            <a:off x="3061914" y="3488085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Hvězda: pěticípá 18">
            <a:extLst>
              <a:ext uri="{FF2B5EF4-FFF2-40B4-BE49-F238E27FC236}">
                <a16:creationId xmlns:a16="http://schemas.microsoft.com/office/drawing/2014/main" id="{953DD161-54D2-458F-88B7-E33C426A4B94}"/>
              </a:ext>
            </a:extLst>
          </p:cNvPr>
          <p:cNvSpPr/>
          <p:nvPr/>
        </p:nvSpPr>
        <p:spPr>
          <a:xfrm>
            <a:off x="3428301" y="358008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Hvězda: pěticípá 19">
            <a:extLst>
              <a:ext uri="{FF2B5EF4-FFF2-40B4-BE49-F238E27FC236}">
                <a16:creationId xmlns:a16="http://schemas.microsoft.com/office/drawing/2014/main" id="{80F457E0-D422-424C-AFAD-EF85B113F14C}"/>
              </a:ext>
            </a:extLst>
          </p:cNvPr>
          <p:cNvSpPr/>
          <p:nvPr/>
        </p:nvSpPr>
        <p:spPr>
          <a:xfrm>
            <a:off x="3270308" y="40723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Hvězda: pěticípá 20">
            <a:extLst>
              <a:ext uri="{FF2B5EF4-FFF2-40B4-BE49-F238E27FC236}">
                <a16:creationId xmlns:a16="http://schemas.microsoft.com/office/drawing/2014/main" id="{C4932065-AAD8-4190-A3DB-F9ABF392B131}"/>
              </a:ext>
            </a:extLst>
          </p:cNvPr>
          <p:cNvSpPr/>
          <p:nvPr/>
        </p:nvSpPr>
        <p:spPr>
          <a:xfrm>
            <a:off x="3686541" y="443509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Hvězda: pěticípá 21">
            <a:extLst>
              <a:ext uri="{FF2B5EF4-FFF2-40B4-BE49-F238E27FC236}">
                <a16:creationId xmlns:a16="http://schemas.microsoft.com/office/drawing/2014/main" id="{FFA57246-C4E5-45AD-8F11-B08525B7B56F}"/>
              </a:ext>
            </a:extLst>
          </p:cNvPr>
          <p:cNvSpPr/>
          <p:nvPr/>
        </p:nvSpPr>
        <p:spPr>
          <a:xfrm>
            <a:off x="4017349" y="42199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Hvězda: pěticípá 22">
            <a:extLst>
              <a:ext uri="{FF2B5EF4-FFF2-40B4-BE49-F238E27FC236}">
                <a16:creationId xmlns:a16="http://schemas.microsoft.com/office/drawing/2014/main" id="{E9AA95F5-3043-4DD5-9618-308D21E7B3B5}"/>
              </a:ext>
            </a:extLst>
          </p:cNvPr>
          <p:cNvSpPr/>
          <p:nvPr/>
        </p:nvSpPr>
        <p:spPr>
          <a:xfrm>
            <a:off x="4063068" y="45747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Hvězda: pěticípá 23">
            <a:extLst>
              <a:ext uri="{FF2B5EF4-FFF2-40B4-BE49-F238E27FC236}">
                <a16:creationId xmlns:a16="http://schemas.microsoft.com/office/drawing/2014/main" id="{C4163A41-B991-4D6A-B43E-5C00640DF7D2}"/>
              </a:ext>
            </a:extLst>
          </p:cNvPr>
          <p:cNvSpPr/>
          <p:nvPr/>
        </p:nvSpPr>
        <p:spPr>
          <a:xfrm>
            <a:off x="4073344" y="48315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Hvězda: pěticípá 24">
            <a:extLst>
              <a:ext uri="{FF2B5EF4-FFF2-40B4-BE49-F238E27FC236}">
                <a16:creationId xmlns:a16="http://schemas.microsoft.com/office/drawing/2014/main" id="{CD937581-3035-4155-ABEB-AF07A5D6069D}"/>
              </a:ext>
            </a:extLst>
          </p:cNvPr>
          <p:cNvSpPr/>
          <p:nvPr/>
        </p:nvSpPr>
        <p:spPr>
          <a:xfrm>
            <a:off x="4509083" y="482646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Hvězda: pěticípá 25">
            <a:extLst>
              <a:ext uri="{FF2B5EF4-FFF2-40B4-BE49-F238E27FC236}">
                <a16:creationId xmlns:a16="http://schemas.microsoft.com/office/drawing/2014/main" id="{14C65C9A-7B1B-45FE-B212-7F4C11AABDD2}"/>
              </a:ext>
            </a:extLst>
          </p:cNvPr>
          <p:cNvSpPr/>
          <p:nvPr/>
        </p:nvSpPr>
        <p:spPr>
          <a:xfrm>
            <a:off x="4402822" y="514944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Hvězda: pěticípá 26">
            <a:extLst>
              <a:ext uri="{FF2B5EF4-FFF2-40B4-BE49-F238E27FC236}">
                <a16:creationId xmlns:a16="http://schemas.microsoft.com/office/drawing/2014/main" id="{A257931F-D53E-4AFA-A95C-34F1D97788F2}"/>
              </a:ext>
            </a:extLst>
          </p:cNvPr>
          <p:cNvSpPr/>
          <p:nvPr/>
        </p:nvSpPr>
        <p:spPr>
          <a:xfrm>
            <a:off x="4895954" y="517230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Hvězda: pěticípá 27">
            <a:extLst>
              <a:ext uri="{FF2B5EF4-FFF2-40B4-BE49-F238E27FC236}">
                <a16:creationId xmlns:a16="http://schemas.microsoft.com/office/drawing/2014/main" id="{67A53A21-8915-4BEB-8D63-FA1A7C179B92}"/>
              </a:ext>
            </a:extLst>
          </p:cNvPr>
          <p:cNvSpPr/>
          <p:nvPr/>
        </p:nvSpPr>
        <p:spPr>
          <a:xfrm>
            <a:off x="4951460" y="546422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Hvězda: pěticípá 29">
            <a:extLst>
              <a:ext uri="{FF2B5EF4-FFF2-40B4-BE49-F238E27FC236}">
                <a16:creationId xmlns:a16="http://schemas.microsoft.com/office/drawing/2014/main" id="{2D5BD88C-B454-41B8-B68F-14CAED86F401}"/>
              </a:ext>
            </a:extLst>
          </p:cNvPr>
          <p:cNvSpPr/>
          <p:nvPr/>
        </p:nvSpPr>
        <p:spPr>
          <a:xfrm>
            <a:off x="1981689" y="285275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Hvězda: pěticípá 30">
            <a:extLst>
              <a:ext uri="{FF2B5EF4-FFF2-40B4-BE49-F238E27FC236}">
                <a16:creationId xmlns:a16="http://schemas.microsoft.com/office/drawing/2014/main" id="{74EAB4CE-C80B-44C0-9349-60753C3FB4FA}"/>
              </a:ext>
            </a:extLst>
          </p:cNvPr>
          <p:cNvSpPr/>
          <p:nvPr/>
        </p:nvSpPr>
        <p:spPr>
          <a:xfrm>
            <a:off x="2426584" y="281602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Hvězda: pěticípá 31">
            <a:extLst>
              <a:ext uri="{FF2B5EF4-FFF2-40B4-BE49-F238E27FC236}">
                <a16:creationId xmlns:a16="http://schemas.microsoft.com/office/drawing/2014/main" id="{4009A463-94AC-449A-836B-AB26412C23D0}"/>
              </a:ext>
            </a:extLst>
          </p:cNvPr>
          <p:cNvSpPr/>
          <p:nvPr/>
        </p:nvSpPr>
        <p:spPr>
          <a:xfrm>
            <a:off x="3497090" y="429607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Hvězda: pěticípá 32">
            <a:extLst>
              <a:ext uri="{FF2B5EF4-FFF2-40B4-BE49-F238E27FC236}">
                <a16:creationId xmlns:a16="http://schemas.microsoft.com/office/drawing/2014/main" id="{ED87EC01-C8D5-4B52-90F8-FC1C5C73AE4A}"/>
              </a:ext>
            </a:extLst>
          </p:cNvPr>
          <p:cNvSpPr/>
          <p:nvPr/>
        </p:nvSpPr>
        <p:spPr>
          <a:xfrm>
            <a:off x="2467134" y="322732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Hvězda: pěticípá 33">
            <a:extLst>
              <a:ext uri="{FF2B5EF4-FFF2-40B4-BE49-F238E27FC236}">
                <a16:creationId xmlns:a16="http://schemas.microsoft.com/office/drawing/2014/main" id="{942E89DB-5007-4697-9421-8D5237B212F4}"/>
              </a:ext>
            </a:extLst>
          </p:cNvPr>
          <p:cNvSpPr/>
          <p:nvPr/>
        </p:nvSpPr>
        <p:spPr>
          <a:xfrm>
            <a:off x="2885324" y="318629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Hvězda: pěticípá 34">
            <a:extLst>
              <a:ext uri="{FF2B5EF4-FFF2-40B4-BE49-F238E27FC236}">
                <a16:creationId xmlns:a16="http://schemas.microsoft.com/office/drawing/2014/main" id="{0FCEDCAB-1A9B-4DB7-8F8E-1C1DFC799EF2}"/>
              </a:ext>
            </a:extLst>
          </p:cNvPr>
          <p:cNvSpPr/>
          <p:nvPr/>
        </p:nvSpPr>
        <p:spPr>
          <a:xfrm>
            <a:off x="2839605" y="352976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Hvězda: pěticípá 35">
            <a:extLst>
              <a:ext uri="{FF2B5EF4-FFF2-40B4-BE49-F238E27FC236}">
                <a16:creationId xmlns:a16="http://schemas.microsoft.com/office/drawing/2014/main" id="{88C37872-0340-4767-A5CB-5F3251298B79}"/>
              </a:ext>
            </a:extLst>
          </p:cNvPr>
          <p:cNvSpPr/>
          <p:nvPr/>
        </p:nvSpPr>
        <p:spPr>
          <a:xfrm>
            <a:off x="2933561" y="36081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Hvězda: pěticípá 36">
            <a:extLst>
              <a:ext uri="{FF2B5EF4-FFF2-40B4-BE49-F238E27FC236}">
                <a16:creationId xmlns:a16="http://schemas.microsoft.com/office/drawing/2014/main" id="{0AEEC7CF-DA4A-4C0C-AE5E-9DC643AC8688}"/>
              </a:ext>
            </a:extLst>
          </p:cNvPr>
          <p:cNvSpPr/>
          <p:nvPr/>
        </p:nvSpPr>
        <p:spPr>
          <a:xfrm>
            <a:off x="3061913" y="383273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Hvězda: pěticípá 37">
            <a:extLst>
              <a:ext uri="{FF2B5EF4-FFF2-40B4-BE49-F238E27FC236}">
                <a16:creationId xmlns:a16="http://schemas.microsoft.com/office/drawing/2014/main" id="{C28CA6CD-9807-4935-AADB-BEDA387A6B30}"/>
              </a:ext>
            </a:extLst>
          </p:cNvPr>
          <p:cNvSpPr/>
          <p:nvPr/>
        </p:nvSpPr>
        <p:spPr>
          <a:xfrm>
            <a:off x="3497089" y="376303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Hvězda: pěticípá 38">
            <a:extLst>
              <a:ext uri="{FF2B5EF4-FFF2-40B4-BE49-F238E27FC236}">
                <a16:creationId xmlns:a16="http://schemas.microsoft.com/office/drawing/2014/main" id="{36D716F3-9515-4CF6-9CFD-5DD2031499A6}"/>
              </a:ext>
            </a:extLst>
          </p:cNvPr>
          <p:cNvSpPr/>
          <p:nvPr/>
        </p:nvSpPr>
        <p:spPr>
          <a:xfrm>
            <a:off x="3453468" y="3965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799F457-FE6C-4FE8-B60C-16681BFCBADF}"/>
              </a:ext>
            </a:extLst>
          </p:cNvPr>
          <p:cNvCxnSpPr>
            <a:endCxn id="28" idx="4"/>
          </p:cNvCxnSpPr>
          <p:nvPr/>
        </p:nvCxnSpPr>
        <p:spPr>
          <a:xfrm>
            <a:off x="1669409" y="2273417"/>
            <a:ext cx="3327770" cy="3208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B08BF130-1977-4E28-B838-EE83532BD1D4}"/>
              </a:ext>
            </a:extLst>
          </p:cNvPr>
          <p:cNvCxnSpPr/>
          <p:nvPr/>
        </p:nvCxnSpPr>
        <p:spPr>
          <a:xfrm>
            <a:off x="2027408" y="2164361"/>
            <a:ext cx="2481675" cy="323814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2293D9CB-A883-4D53-B8BD-BE682A345F8B}"/>
              </a:ext>
            </a:extLst>
          </p:cNvPr>
          <p:cNvSpPr txBox="1"/>
          <p:nvPr/>
        </p:nvSpPr>
        <p:spPr>
          <a:xfrm>
            <a:off x="4818640" y="1975139"/>
            <a:ext cx="5321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PCA</a:t>
            </a:r>
          </a:p>
          <a:p>
            <a:r>
              <a:rPr lang="cs-CZ" dirty="0">
                <a:solidFill>
                  <a:srgbClr val="00B0F0"/>
                </a:solidFill>
              </a:rPr>
              <a:t>RDA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F48970C-92DE-4D14-A30A-454A52D490A8}"/>
              </a:ext>
            </a:extLst>
          </p:cNvPr>
          <p:cNvSpPr/>
          <p:nvPr/>
        </p:nvSpPr>
        <p:spPr>
          <a:xfrm>
            <a:off x="6414250" y="3073068"/>
            <a:ext cx="332777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Pozice samplu na 1. ose</a:t>
            </a:r>
          </a:p>
          <a:p>
            <a:r>
              <a:rPr lang="cs-CZ" dirty="0"/>
              <a:t>Y = a</a:t>
            </a:r>
            <a:r>
              <a:rPr lang="cs-CZ" baseline="-25000" dirty="0"/>
              <a:t>1</a:t>
            </a:r>
            <a:r>
              <a:rPr lang="cs-CZ" dirty="0"/>
              <a:t>x</a:t>
            </a:r>
            <a:r>
              <a:rPr lang="cs-CZ" baseline="-25000" dirty="0"/>
              <a:t>1</a:t>
            </a:r>
            <a:r>
              <a:rPr lang="cs-CZ" dirty="0"/>
              <a:t>+a</a:t>
            </a:r>
            <a:r>
              <a:rPr lang="cs-CZ" baseline="-25000" dirty="0"/>
              <a:t>2</a:t>
            </a:r>
            <a:r>
              <a:rPr lang="cs-CZ" dirty="0"/>
              <a:t>x</a:t>
            </a:r>
            <a:r>
              <a:rPr lang="cs-CZ" baseline="-25000" dirty="0"/>
              <a:t>2 </a:t>
            </a:r>
          </a:p>
          <a:p>
            <a:r>
              <a:rPr lang="cs-CZ" baseline="-25000" dirty="0"/>
              <a:t>x – faktory prostředí</a:t>
            </a:r>
          </a:p>
          <a:p>
            <a:r>
              <a:rPr lang="cs-CZ" baseline="-25000" dirty="0"/>
              <a:t>a – vážící koeficienty</a:t>
            </a:r>
          </a:p>
          <a:p>
            <a:r>
              <a:rPr lang="cs-CZ" dirty="0"/>
              <a:t>Pozice samplu na 2. ose</a:t>
            </a:r>
          </a:p>
          <a:p>
            <a:r>
              <a:rPr lang="cs-CZ" dirty="0"/>
              <a:t>Z = b</a:t>
            </a:r>
            <a:r>
              <a:rPr lang="cs-CZ" baseline="-25000" dirty="0"/>
              <a:t>1</a:t>
            </a:r>
            <a:r>
              <a:rPr lang="cs-CZ" dirty="0"/>
              <a:t>x</a:t>
            </a:r>
            <a:r>
              <a:rPr lang="cs-CZ" baseline="-25000" dirty="0"/>
              <a:t>1</a:t>
            </a:r>
            <a:r>
              <a:rPr lang="cs-CZ" dirty="0"/>
              <a:t>+b</a:t>
            </a:r>
            <a:r>
              <a:rPr lang="cs-CZ" baseline="-25000" dirty="0"/>
              <a:t>2</a:t>
            </a:r>
            <a:r>
              <a:rPr lang="cs-CZ" dirty="0"/>
              <a:t>x</a:t>
            </a:r>
            <a:r>
              <a:rPr lang="cs-CZ" baseline="-25000" dirty="0"/>
              <a:t>2 </a:t>
            </a:r>
            <a:endParaRPr lang="cs-CZ" dirty="0"/>
          </a:p>
          <a:p>
            <a:endParaRPr lang="cs-CZ" baseline="-25000" dirty="0"/>
          </a:p>
          <a:p>
            <a:endParaRPr lang="cs-CZ" baseline="-25000" dirty="0"/>
          </a:p>
          <a:p>
            <a:endParaRPr lang="cs-CZ" baseline="-25000" dirty="0"/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B00A6404-42E3-4E14-B797-100F57C7102D}"/>
              </a:ext>
            </a:extLst>
          </p:cNvPr>
          <p:cNvSpPr txBox="1"/>
          <p:nvPr/>
        </p:nvSpPr>
        <p:spPr>
          <a:xfrm>
            <a:off x="7239698" y="5172301"/>
            <a:ext cx="4636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Počet omezených os je rovný počtu prediktorů, další osy jsou neomezené </a:t>
            </a:r>
          </a:p>
          <a:p>
            <a:endParaRPr lang="cs-CZ" dirty="0"/>
          </a:p>
        </p:txBody>
      </p:sp>
      <p:pic>
        <p:nvPicPr>
          <p:cNvPr id="42" name="Zvuk 41">
            <a:hlinkClick r:id="" action="ppaction://media"/>
            <a:extLst>
              <a:ext uri="{FF2B5EF4-FFF2-40B4-BE49-F238E27FC236}">
                <a16:creationId xmlns:a16="http://schemas.microsoft.com/office/drawing/2014/main" id="{3FE46913-466B-483C-A8CC-6F96C7374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82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35"/>
    </mc:Choice>
    <mc:Fallback>
      <p:transition spd="slow" advTm="25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A6B086-D7E1-4597-854C-A70A3774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Efekt dvou prediktorů 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892F7BFB-1CD5-44DB-BF0D-9BFAA58ACC7A}"/>
              </a:ext>
            </a:extLst>
          </p:cNvPr>
          <p:cNvCxnSpPr/>
          <p:nvPr/>
        </p:nvCxnSpPr>
        <p:spPr>
          <a:xfrm>
            <a:off x="1510018" y="5629013"/>
            <a:ext cx="434549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F5873698-7666-4D99-9DBA-01A68425E902}"/>
              </a:ext>
            </a:extLst>
          </p:cNvPr>
          <p:cNvCxnSpPr/>
          <p:nvPr/>
        </p:nvCxnSpPr>
        <p:spPr>
          <a:xfrm flipV="1">
            <a:off x="1510018" y="2172749"/>
            <a:ext cx="0" cy="3464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C9A7080E-F144-42B5-87D9-ECDF21B36257}"/>
              </a:ext>
            </a:extLst>
          </p:cNvPr>
          <p:cNvSpPr txBox="1"/>
          <p:nvPr/>
        </p:nvSpPr>
        <p:spPr>
          <a:xfrm>
            <a:off x="5188591" y="5755563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</a:t>
            </a:r>
            <a:r>
              <a:rPr lang="en-US" dirty="0" err="1"/>
              <a:t>ampeli</a:t>
            </a:r>
            <a:r>
              <a:rPr lang="cs-CZ" dirty="0" err="1"/>
              <a:t>ška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15A13E5-893C-41F0-9E8F-596C14593DF5}"/>
              </a:ext>
            </a:extLst>
          </p:cNvPr>
          <p:cNvSpPr txBox="1"/>
          <p:nvPr/>
        </p:nvSpPr>
        <p:spPr>
          <a:xfrm>
            <a:off x="843093" y="1795029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kopřiva</a:t>
            </a:r>
          </a:p>
        </p:txBody>
      </p:sp>
      <p:sp>
        <p:nvSpPr>
          <p:cNvPr id="3" name="Hvězda: pěticípá 2">
            <a:extLst>
              <a:ext uri="{FF2B5EF4-FFF2-40B4-BE49-F238E27FC236}">
                <a16:creationId xmlns:a16="http://schemas.microsoft.com/office/drawing/2014/main" id="{C4FCA2F2-2DBA-4954-8B86-409B941235D1}"/>
              </a:ext>
            </a:extLst>
          </p:cNvPr>
          <p:cNvSpPr/>
          <p:nvPr/>
        </p:nvSpPr>
        <p:spPr>
          <a:xfrm>
            <a:off x="1929468" y="2441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2E64DA9B-4883-4D8F-B78E-1E85B696856F}"/>
              </a:ext>
            </a:extLst>
          </p:cNvPr>
          <p:cNvSpPr/>
          <p:nvPr/>
        </p:nvSpPr>
        <p:spPr>
          <a:xfrm>
            <a:off x="1935970" y="269279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Hvězda: pěticípá 8">
            <a:extLst>
              <a:ext uri="{FF2B5EF4-FFF2-40B4-BE49-F238E27FC236}">
                <a16:creationId xmlns:a16="http://schemas.microsoft.com/office/drawing/2014/main" id="{ED64E43A-C874-439C-BC04-A024E2DC577F}"/>
              </a:ext>
            </a:extLst>
          </p:cNvPr>
          <p:cNvSpPr/>
          <p:nvPr/>
        </p:nvSpPr>
        <p:spPr>
          <a:xfrm>
            <a:off x="2222662" y="251562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Hvězda: pěticípá 9">
            <a:extLst>
              <a:ext uri="{FF2B5EF4-FFF2-40B4-BE49-F238E27FC236}">
                <a16:creationId xmlns:a16="http://schemas.microsoft.com/office/drawing/2014/main" id="{19BAA1A9-3D00-47DA-98A2-F15AB3DBDBA7}"/>
              </a:ext>
            </a:extLst>
          </p:cNvPr>
          <p:cNvSpPr/>
          <p:nvPr/>
        </p:nvSpPr>
        <p:spPr>
          <a:xfrm>
            <a:off x="2336965" y="264665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3064291E-2E1B-468E-B777-4FCF10A9803D}"/>
              </a:ext>
            </a:extLst>
          </p:cNvPr>
          <p:cNvSpPr/>
          <p:nvPr/>
        </p:nvSpPr>
        <p:spPr>
          <a:xfrm>
            <a:off x="2176943" y="282234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Hvězda: pěticípá 13">
            <a:extLst>
              <a:ext uri="{FF2B5EF4-FFF2-40B4-BE49-F238E27FC236}">
                <a16:creationId xmlns:a16="http://schemas.microsoft.com/office/drawing/2014/main" id="{E5A317E9-E6D2-4313-B072-27F9E32424D7}"/>
              </a:ext>
            </a:extLst>
          </p:cNvPr>
          <p:cNvSpPr/>
          <p:nvPr/>
        </p:nvSpPr>
        <p:spPr>
          <a:xfrm>
            <a:off x="2382684" y="299264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Hvězda: pěticípá 14">
            <a:extLst>
              <a:ext uri="{FF2B5EF4-FFF2-40B4-BE49-F238E27FC236}">
                <a16:creationId xmlns:a16="http://schemas.microsoft.com/office/drawing/2014/main" id="{76E4E598-6083-4666-923A-C619DD402453}"/>
              </a:ext>
            </a:extLst>
          </p:cNvPr>
          <p:cNvSpPr/>
          <p:nvPr/>
        </p:nvSpPr>
        <p:spPr>
          <a:xfrm>
            <a:off x="2265170" y="316322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Hvězda: pěticípá 15">
            <a:extLst>
              <a:ext uri="{FF2B5EF4-FFF2-40B4-BE49-F238E27FC236}">
                <a16:creationId xmlns:a16="http://schemas.microsoft.com/office/drawing/2014/main" id="{0AB57632-C137-404E-88D1-F6E17562B860}"/>
              </a:ext>
            </a:extLst>
          </p:cNvPr>
          <p:cNvSpPr/>
          <p:nvPr/>
        </p:nvSpPr>
        <p:spPr>
          <a:xfrm>
            <a:off x="2686574" y="306325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Hvězda: pěticípá 16">
            <a:extLst>
              <a:ext uri="{FF2B5EF4-FFF2-40B4-BE49-F238E27FC236}">
                <a16:creationId xmlns:a16="http://schemas.microsoft.com/office/drawing/2014/main" id="{3D856941-925F-46E3-ACF5-57BCBD267C20}"/>
              </a:ext>
            </a:extLst>
          </p:cNvPr>
          <p:cNvSpPr/>
          <p:nvPr/>
        </p:nvSpPr>
        <p:spPr>
          <a:xfrm>
            <a:off x="2640855" y="342887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Hvězda: pěticípá 17">
            <a:extLst>
              <a:ext uri="{FF2B5EF4-FFF2-40B4-BE49-F238E27FC236}">
                <a16:creationId xmlns:a16="http://schemas.microsoft.com/office/drawing/2014/main" id="{15F6B3CE-9F89-4EC5-B750-5C0D1580B59C}"/>
              </a:ext>
            </a:extLst>
          </p:cNvPr>
          <p:cNvSpPr/>
          <p:nvPr/>
        </p:nvSpPr>
        <p:spPr>
          <a:xfrm>
            <a:off x="3061914" y="3488085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Hvězda: pěticípá 18">
            <a:extLst>
              <a:ext uri="{FF2B5EF4-FFF2-40B4-BE49-F238E27FC236}">
                <a16:creationId xmlns:a16="http://schemas.microsoft.com/office/drawing/2014/main" id="{953DD161-54D2-458F-88B7-E33C426A4B94}"/>
              </a:ext>
            </a:extLst>
          </p:cNvPr>
          <p:cNvSpPr/>
          <p:nvPr/>
        </p:nvSpPr>
        <p:spPr>
          <a:xfrm>
            <a:off x="3428301" y="358008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Hvězda: pěticípá 19">
            <a:extLst>
              <a:ext uri="{FF2B5EF4-FFF2-40B4-BE49-F238E27FC236}">
                <a16:creationId xmlns:a16="http://schemas.microsoft.com/office/drawing/2014/main" id="{80F457E0-D422-424C-AFAD-EF85B113F14C}"/>
              </a:ext>
            </a:extLst>
          </p:cNvPr>
          <p:cNvSpPr/>
          <p:nvPr/>
        </p:nvSpPr>
        <p:spPr>
          <a:xfrm>
            <a:off x="3270308" y="40723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Hvězda: pěticípá 20">
            <a:extLst>
              <a:ext uri="{FF2B5EF4-FFF2-40B4-BE49-F238E27FC236}">
                <a16:creationId xmlns:a16="http://schemas.microsoft.com/office/drawing/2014/main" id="{C4932065-AAD8-4190-A3DB-F9ABF392B131}"/>
              </a:ext>
            </a:extLst>
          </p:cNvPr>
          <p:cNvSpPr/>
          <p:nvPr/>
        </p:nvSpPr>
        <p:spPr>
          <a:xfrm>
            <a:off x="3686541" y="443509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Hvězda: pěticípá 21">
            <a:extLst>
              <a:ext uri="{FF2B5EF4-FFF2-40B4-BE49-F238E27FC236}">
                <a16:creationId xmlns:a16="http://schemas.microsoft.com/office/drawing/2014/main" id="{FFA57246-C4E5-45AD-8F11-B08525B7B56F}"/>
              </a:ext>
            </a:extLst>
          </p:cNvPr>
          <p:cNvSpPr/>
          <p:nvPr/>
        </p:nvSpPr>
        <p:spPr>
          <a:xfrm>
            <a:off x="4017349" y="42199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Hvězda: pěticípá 22">
            <a:extLst>
              <a:ext uri="{FF2B5EF4-FFF2-40B4-BE49-F238E27FC236}">
                <a16:creationId xmlns:a16="http://schemas.microsoft.com/office/drawing/2014/main" id="{E9AA95F5-3043-4DD5-9618-308D21E7B3B5}"/>
              </a:ext>
            </a:extLst>
          </p:cNvPr>
          <p:cNvSpPr/>
          <p:nvPr/>
        </p:nvSpPr>
        <p:spPr>
          <a:xfrm>
            <a:off x="4063068" y="45747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Hvězda: pěticípá 23">
            <a:extLst>
              <a:ext uri="{FF2B5EF4-FFF2-40B4-BE49-F238E27FC236}">
                <a16:creationId xmlns:a16="http://schemas.microsoft.com/office/drawing/2014/main" id="{C4163A41-B991-4D6A-B43E-5C00640DF7D2}"/>
              </a:ext>
            </a:extLst>
          </p:cNvPr>
          <p:cNvSpPr/>
          <p:nvPr/>
        </p:nvSpPr>
        <p:spPr>
          <a:xfrm>
            <a:off x="4073344" y="48315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Hvězda: pěticípá 24">
            <a:extLst>
              <a:ext uri="{FF2B5EF4-FFF2-40B4-BE49-F238E27FC236}">
                <a16:creationId xmlns:a16="http://schemas.microsoft.com/office/drawing/2014/main" id="{CD937581-3035-4155-ABEB-AF07A5D6069D}"/>
              </a:ext>
            </a:extLst>
          </p:cNvPr>
          <p:cNvSpPr/>
          <p:nvPr/>
        </p:nvSpPr>
        <p:spPr>
          <a:xfrm>
            <a:off x="4509083" y="482646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Hvězda: pěticípá 25">
            <a:extLst>
              <a:ext uri="{FF2B5EF4-FFF2-40B4-BE49-F238E27FC236}">
                <a16:creationId xmlns:a16="http://schemas.microsoft.com/office/drawing/2014/main" id="{14C65C9A-7B1B-45FE-B212-7F4C11AABDD2}"/>
              </a:ext>
            </a:extLst>
          </p:cNvPr>
          <p:cNvSpPr/>
          <p:nvPr/>
        </p:nvSpPr>
        <p:spPr>
          <a:xfrm>
            <a:off x="4402822" y="514944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Hvězda: pěticípá 26">
            <a:extLst>
              <a:ext uri="{FF2B5EF4-FFF2-40B4-BE49-F238E27FC236}">
                <a16:creationId xmlns:a16="http://schemas.microsoft.com/office/drawing/2014/main" id="{A257931F-D53E-4AFA-A95C-34F1D97788F2}"/>
              </a:ext>
            </a:extLst>
          </p:cNvPr>
          <p:cNvSpPr/>
          <p:nvPr/>
        </p:nvSpPr>
        <p:spPr>
          <a:xfrm>
            <a:off x="4895954" y="517230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Hvězda: pěticípá 27">
            <a:extLst>
              <a:ext uri="{FF2B5EF4-FFF2-40B4-BE49-F238E27FC236}">
                <a16:creationId xmlns:a16="http://schemas.microsoft.com/office/drawing/2014/main" id="{67A53A21-8915-4BEB-8D63-FA1A7C179B92}"/>
              </a:ext>
            </a:extLst>
          </p:cNvPr>
          <p:cNvSpPr/>
          <p:nvPr/>
        </p:nvSpPr>
        <p:spPr>
          <a:xfrm>
            <a:off x="4951460" y="546422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Hvězda: pěticípá 29">
            <a:extLst>
              <a:ext uri="{FF2B5EF4-FFF2-40B4-BE49-F238E27FC236}">
                <a16:creationId xmlns:a16="http://schemas.microsoft.com/office/drawing/2014/main" id="{2D5BD88C-B454-41B8-B68F-14CAED86F401}"/>
              </a:ext>
            </a:extLst>
          </p:cNvPr>
          <p:cNvSpPr/>
          <p:nvPr/>
        </p:nvSpPr>
        <p:spPr>
          <a:xfrm>
            <a:off x="1981689" y="285275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Hvězda: pěticípá 30">
            <a:extLst>
              <a:ext uri="{FF2B5EF4-FFF2-40B4-BE49-F238E27FC236}">
                <a16:creationId xmlns:a16="http://schemas.microsoft.com/office/drawing/2014/main" id="{74EAB4CE-C80B-44C0-9349-60753C3FB4FA}"/>
              </a:ext>
            </a:extLst>
          </p:cNvPr>
          <p:cNvSpPr/>
          <p:nvPr/>
        </p:nvSpPr>
        <p:spPr>
          <a:xfrm>
            <a:off x="2426584" y="281602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Hvězda: pěticípá 31">
            <a:extLst>
              <a:ext uri="{FF2B5EF4-FFF2-40B4-BE49-F238E27FC236}">
                <a16:creationId xmlns:a16="http://schemas.microsoft.com/office/drawing/2014/main" id="{4009A463-94AC-449A-836B-AB26412C23D0}"/>
              </a:ext>
            </a:extLst>
          </p:cNvPr>
          <p:cNvSpPr/>
          <p:nvPr/>
        </p:nvSpPr>
        <p:spPr>
          <a:xfrm>
            <a:off x="3497090" y="429607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Hvězda: pěticípá 32">
            <a:extLst>
              <a:ext uri="{FF2B5EF4-FFF2-40B4-BE49-F238E27FC236}">
                <a16:creationId xmlns:a16="http://schemas.microsoft.com/office/drawing/2014/main" id="{ED87EC01-C8D5-4B52-90F8-FC1C5C73AE4A}"/>
              </a:ext>
            </a:extLst>
          </p:cNvPr>
          <p:cNvSpPr/>
          <p:nvPr/>
        </p:nvSpPr>
        <p:spPr>
          <a:xfrm>
            <a:off x="2467134" y="322732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Hvězda: pěticípá 33">
            <a:extLst>
              <a:ext uri="{FF2B5EF4-FFF2-40B4-BE49-F238E27FC236}">
                <a16:creationId xmlns:a16="http://schemas.microsoft.com/office/drawing/2014/main" id="{942E89DB-5007-4697-9421-8D5237B212F4}"/>
              </a:ext>
            </a:extLst>
          </p:cNvPr>
          <p:cNvSpPr/>
          <p:nvPr/>
        </p:nvSpPr>
        <p:spPr>
          <a:xfrm>
            <a:off x="2885324" y="318629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Hvězda: pěticípá 34">
            <a:extLst>
              <a:ext uri="{FF2B5EF4-FFF2-40B4-BE49-F238E27FC236}">
                <a16:creationId xmlns:a16="http://schemas.microsoft.com/office/drawing/2014/main" id="{0FCEDCAB-1A9B-4DB7-8F8E-1C1DFC799EF2}"/>
              </a:ext>
            </a:extLst>
          </p:cNvPr>
          <p:cNvSpPr/>
          <p:nvPr/>
        </p:nvSpPr>
        <p:spPr>
          <a:xfrm>
            <a:off x="2839605" y="352976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Hvězda: pěticípá 35">
            <a:extLst>
              <a:ext uri="{FF2B5EF4-FFF2-40B4-BE49-F238E27FC236}">
                <a16:creationId xmlns:a16="http://schemas.microsoft.com/office/drawing/2014/main" id="{88C37872-0340-4767-A5CB-5F3251298B79}"/>
              </a:ext>
            </a:extLst>
          </p:cNvPr>
          <p:cNvSpPr/>
          <p:nvPr/>
        </p:nvSpPr>
        <p:spPr>
          <a:xfrm>
            <a:off x="2933561" y="36081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Hvězda: pěticípá 36">
            <a:extLst>
              <a:ext uri="{FF2B5EF4-FFF2-40B4-BE49-F238E27FC236}">
                <a16:creationId xmlns:a16="http://schemas.microsoft.com/office/drawing/2014/main" id="{0AEEC7CF-DA4A-4C0C-AE5E-9DC643AC8688}"/>
              </a:ext>
            </a:extLst>
          </p:cNvPr>
          <p:cNvSpPr/>
          <p:nvPr/>
        </p:nvSpPr>
        <p:spPr>
          <a:xfrm>
            <a:off x="3061913" y="383273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Hvězda: pěticípá 37">
            <a:extLst>
              <a:ext uri="{FF2B5EF4-FFF2-40B4-BE49-F238E27FC236}">
                <a16:creationId xmlns:a16="http://schemas.microsoft.com/office/drawing/2014/main" id="{C28CA6CD-9807-4935-AADB-BEDA387A6B30}"/>
              </a:ext>
            </a:extLst>
          </p:cNvPr>
          <p:cNvSpPr/>
          <p:nvPr/>
        </p:nvSpPr>
        <p:spPr>
          <a:xfrm>
            <a:off x="3497089" y="376303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Hvězda: pěticípá 38">
            <a:extLst>
              <a:ext uri="{FF2B5EF4-FFF2-40B4-BE49-F238E27FC236}">
                <a16:creationId xmlns:a16="http://schemas.microsoft.com/office/drawing/2014/main" id="{36D716F3-9515-4CF6-9CFD-5DD2031499A6}"/>
              </a:ext>
            </a:extLst>
          </p:cNvPr>
          <p:cNvSpPr/>
          <p:nvPr/>
        </p:nvSpPr>
        <p:spPr>
          <a:xfrm>
            <a:off x="3453468" y="3965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799F457-FE6C-4FE8-B60C-16681BFCBADF}"/>
              </a:ext>
            </a:extLst>
          </p:cNvPr>
          <p:cNvCxnSpPr>
            <a:endCxn id="28" idx="4"/>
          </p:cNvCxnSpPr>
          <p:nvPr/>
        </p:nvCxnSpPr>
        <p:spPr>
          <a:xfrm>
            <a:off x="1669409" y="2273417"/>
            <a:ext cx="3327770" cy="3208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B08BF130-1977-4E28-B838-EE83532BD1D4}"/>
              </a:ext>
            </a:extLst>
          </p:cNvPr>
          <p:cNvCxnSpPr/>
          <p:nvPr/>
        </p:nvCxnSpPr>
        <p:spPr>
          <a:xfrm>
            <a:off x="2027408" y="2164361"/>
            <a:ext cx="2481675" cy="323814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2293D9CB-A883-4D53-B8BD-BE682A345F8B}"/>
              </a:ext>
            </a:extLst>
          </p:cNvPr>
          <p:cNvSpPr txBox="1"/>
          <p:nvPr/>
        </p:nvSpPr>
        <p:spPr>
          <a:xfrm>
            <a:off x="4842971" y="1975433"/>
            <a:ext cx="850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PCA</a:t>
            </a:r>
          </a:p>
          <a:p>
            <a:r>
              <a:rPr lang="cs-CZ" dirty="0">
                <a:solidFill>
                  <a:srgbClr val="00B0F0"/>
                </a:solidFill>
              </a:rPr>
              <a:t>RDA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6AC03727-2821-49C7-8C20-EB2CF3428DC7}"/>
              </a:ext>
            </a:extLst>
          </p:cNvPr>
          <p:cNvSpPr txBox="1"/>
          <p:nvPr/>
        </p:nvSpPr>
        <p:spPr>
          <a:xfrm>
            <a:off x="6181494" y="1748251"/>
            <a:ext cx="58460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	</a:t>
            </a:r>
            <a:r>
              <a:rPr lang="cs-CZ" dirty="0"/>
              <a:t>1. osa             2. osa           3.osa</a:t>
            </a:r>
          </a:p>
          <a:p>
            <a:r>
              <a:rPr lang="cs-CZ" dirty="0"/>
              <a:t>PCA  </a:t>
            </a:r>
            <a:r>
              <a:rPr lang="cs-CZ" dirty="0">
                <a:solidFill>
                  <a:srgbClr val="FF0000"/>
                </a:solidFill>
              </a:rPr>
              <a:t>         0.94               </a:t>
            </a:r>
            <a:r>
              <a:rPr lang="cs-CZ" dirty="0">
                <a:solidFill>
                  <a:schemeClr val="accent6"/>
                </a:solidFill>
              </a:rPr>
              <a:t>0.05              </a:t>
            </a:r>
            <a:r>
              <a:rPr lang="cs-CZ" dirty="0"/>
              <a:t>0</a:t>
            </a:r>
            <a:r>
              <a:rPr lang="en-US" dirty="0"/>
              <a:t>.01</a:t>
            </a:r>
            <a:endParaRPr lang="cs-CZ" dirty="0"/>
          </a:p>
          <a:p>
            <a:r>
              <a:rPr lang="cs-CZ" dirty="0"/>
              <a:t>RDA</a:t>
            </a:r>
            <a:r>
              <a:rPr lang="cs-CZ" dirty="0">
                <a:solidFill>
                  <a:srgbClr val="FF0000"/>
                </a:solidFill>
              </a:rPr>
              <a:t>           </a:t>
            </a:r>
            <a:r>
              <a:rPr lang="en-US" dirty="0">
                <a:solidFill>
                  <a:srgbClr val="FFC000"/>
                </a:solidFill>
              </a:rPr>
              <a:t>0.2</a:t>
            </a:r>
            <a:r>
              <a:rPr lang="cs-CZ" dirty="0">
                <a:solidFill>
                  <a:srgbClr val="FFC000"/>
                </a:solidFill>
              </a:rPr>
              <a:t>                 </a:t>
            </a:r>
            <a:r>
              <a:rPr lang="en-US" dirty="0">
                <a:solidFill>
                  <a:srgbClr val="00B0F0"/>
                </a:solidFill>
              </a:rPr>
              <a:t>0.15             </a:t>
            </a:r>
            <a:r>
              <a:rPr lang="en-US" dirty="0"/>
              <a:t>0.65 – </a:t>
            </a:r>
            <a:r>
              <a:rPr lang="en-US" dirty="0" err="1"/>
              <a:t>blb</a:t>
            </a:r>
            <a:r>
              <a:rPr lang="cs-CZ" dirty="0"/>
              <a:t>é prediktory</a:t>
            </a:r>
          </a:p>
          <a:p>
            <a:r>
              <a:rPr lang="cs-CZ" dirty="0"/>
              <a:t>RDA</a:t>
            </a:r>
            <a:r>
              <a:rPr lang="cs-CZ" dirty="0">
                <a:solidFill>
                  <a:srgbClr val="FF0000"/>
                </a:solidFill>
              </a:rPr>
              <a:t>           </a:t>
            </a:r>
            <a:r>
              <a:rPr lang="en-US" dirty="0">
                <a:solidFill>
                  <a:srgbClr val="FFC000"/>
                </a:solidFill>
              </a:rPr>
              <a:t>0.</a:t>
            </a:r>
            <a:r>
              <a:rPr lang="cs-CZ" dirty="0">
                <a:solidFill>
                  <a:srgbClr val="FFC000"/>
                </a:solidFill>
              </a:rPr>
              <a:t>8                 </a:t>
            </a:r>
            <a:r>
              <a:rPr lang="en-US" dirty="0">
                <a:solidFill>
                  <a:srgbClr val="00B0F0"/>
                </a:solidFill>
              </a:rPr>
              <a:t>0.15             </a:t>
            </a:r>
            <a:r>
              <a:rPr lang="en-US" dirty="0"/>
              <a:t>0.</a:t>
            </a:r>
            <a:r>
              <a:rPr lang="cs-CZ" dirty="0"/>
              <a:t>0</a:t>
            </a:r>
            <a:r>
              <a:rPr lang="en-US" dirty="0"/>
              <a:t>5</a:t>
            </a:r>
            <a:r>
              <a:rPr lang="cs-CZ" dirty="0"/>
              <a:t> – dobré prediktory</a:t>
            </a:r>
          </a:p>
          <a:p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2226DD16-1EA2-4930-B1D1-C19A73943CC1}"/>
              </a:ext>
            </a:extLst>
          </p:cNvPr>
          <p:cNvCxnSpPr>
            <a:endCxn id="42" idx="2"/>
          </p:cNvCxnSpPr>
          <p:nvPr/>
        </p:nvCxnSpPr>
        <p:spPr>
          <a:xfrm>
            <a:off x="9104497" y="2441196"/>
            <a:ext cx="1" cy="7843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se šipkou 53">
            <a:extLst>
              <a:ext uri="{FF2B5EF4-FFF2-40B4-BE49-F238E27FC236}">
                <a16:creationId xmlns:a16="http://schemas.microsoft.com/office/drawing/2014/main" id="{6B7194C9-FC64-4821-AE19-132E003BB6BA}"/>
              </a:ext>
            </a:extLst>
          </p:cNvPr>
          <p:cNvCxnSpPr>
            <a:stCxn id="42" idx="2"/>
          </p:cNvCxnSpPr>
          <p:nvPr/>
        </p:nvCxnSpPr>
        <p:spPr>
          <a:xfrm flipH="1" flipV="1">
            <a:off x="8061820" y="3208941"/>
            <a:ext cx="1042678" cy="16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se šipkou 55">
            <a:extLst>
              <a:ext uri="{FF2B5EF4-FFF2-40B4-BE49-F238E27FC236}">
                <a16:creationId xmlns:a16="http://schemas.microsoft.com/office/drawing/2014/main" id="{96837256-2275-4B6A-817E-ACEC2C9041F6}"/>
              </a:ext>
            </a:extLst>
          </p:cNvPr>
          <p:cNvCxnSpPr>
            <a:stCxn id="42" idx="2"/>
          </p:cNvCxnSpPr>
          <p:nvPr/>
        </p:nvCxnSpPr>
        <p:spPr>
          <a:xfrm>
            <a:off x="9104498" y="3225579"/>
            <a:ext cx="1507575" cy="246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4E43C2E9-004E-4DF5-A3A4-0E9AE0EF9C9D}"/>
              </a:ext>
            </a:extLst>
          </p:cNvPr>
          <p:cNvSpPr txBox="1"/>
          <p:nvPr/>
        </p:nvSpPr>
        <p:spPr>
          <a:xfrm>
            <a:off x="7437682" y="3424341"/>
            <a:ext cx="158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kanonické osy</a:t>
            </a:r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5248B232-7D1B-4325-BF0C-07277E4D3625}"/>
              </a:ext>
            </a:extLst>
          </p:cNvPr>
          <p:cNvSpPr txBox="1"/>
          <p:nvPr/>
        </p:nvSpPr>
        <p:spPr>
          <a:xfrm>
            <a:off x="9327228" y="3424341"/>
            <a:ext cx="179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nekanonické osy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306D000-03B9-4D1C-A62E-5A78ABD0B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0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850"/>
    </mc:Choice>
    <mc:Fallback>
      <p:transition spd="slow" advTm="139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F3601D-FB19-4C5C-8E5C-7325ECFEB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4B7CA17-274F-4622-B64E-C6560D608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8952" y="-164592"/>
            <a:ext cx="10789919" cy="7086600"/>
          </a:xfrm>
          <a:prstGeom prst="rect">
            <a:avLst/>
          </a:prstGeom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0142D5DD-C019-4458-A5C1-6C119406EF6C}"/>
              </a:ext>
            </a:extLst>
          </p:cNvPr>
          <p:cNvCxnSpPr>
            <a:cxnSpLocks/>
          </p:cNvCxnSpPr>
          <p:nvPr/>
        </p:nvCxnSpPr>
        <p:spPr>
          <a:xfrm flipV="1">
            <a:off x="5818910" y="3020037"/>
            <a:ext cx="4156363" cy="5214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C964D6EB-01E3-4DD5-B349-B2764113FFD3}"/>
              </a:ext>
            </a:extLst>
          </p:cNvPr>
          <p:cNvSpPr txBox="1"/>
          <p:nvPr/>
        </p:nvSpPr>
        <p:spPr>
          <a:xfrm>
            <a:off x="1953491" y="3541499"/>
            <a:ext cx="3865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4DA9C661-7449-4E2F-BDA3-63E3B083719B}"/>
              </a:ext>
            </a:extLst>
          </p:cNvPr>
          <p:cNvCxnSpPr>
            <a:cxnSpLocks/>
          </p:cNvCxnSpPr>
          <p:nvPr/>
        </p:nvCxnSpPr>
        <p:spPr>
          <a:xfrm flipH="1">
            <a:off x="2216727" y="3541499"/>
            <a:ext cx="3602184" cy="6444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7BEEF9A-6D8C-4CEC-A04C-95B70ECD273F}"/>
              </a:ext>
            </a:extLst>
          </p:cNvPr>
          <p:cNvSpPr txBox="1"/>
          <p:nvPr/>
        </p:nvSpPr>
        <p:spPr>
          <a:xfrm>
            <a:off x="1286566" y="3869451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kopřiva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0C0FC4A-668B-4A09-A55B-36079C007BDD}"/>
              </a:ext>
            </a:extLst>
          </p:cNvPr>
          <p:cNvSpPr txBox="1"/>
          <p:nvPr/>
        </p:nvSpPr>
        <p:spPr>
          <a:xfrm>
            <a:off x="9497356" y="2595403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</a:t>
            </a:r>
            <a:r>
              <a:rPr lang="en-US" dirty="0" err="1"/>
              <a:t>ampeli</a:t>
            </a:r>
            <a:r>
              <a:rPr lang="cs-CZ" dirty="0" err="1"/>
              <a:t>ška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94E0CC6-971D-4871-9B2C-92D61A30E5CF}"/>
              </a:ext>
            </a:extLst>
          </p:cNvPr>
          <p:cNvSpPr txBox="1"/>
          <p:nvPr/>
        </p:nvSpPr>
        <p:spPr>
          <a:xfrm>
            <a:off x="9497356" y="365125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Triplot</a:t>
            </a:r>
            <a:endParaRPr lang="cs-CZ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26F4D22-96F5-4A61-8366-728D38CB1ADF}"/>
              </a:ext>
            </a:extLst>
          </p:cNvPr>
          <p:cNvSpPr txBox="1"/>
          <p:nvPr/>
        </p:nvSpPr>
        <p:spPr>
          <a:xfrm>
            <a:off x="1124125" y="365125"/>
            <a:ext cx="61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RDA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A4474A7C-2605-4EBB-9797-62E7C351D020}"/>
              </a:ext>
            </a:extLst>
          </p:cNvPr>
          <p:cNvCxnSpPr>
            <a:cxnSpLocks/>
          </p:cNvCxnSpPr>
          <p:nvPr/>
        </p:nvCxnSpPr>
        <p:spPr>
          <a:xfrm flipH="1" flipV="1">
            <a:off x="2315361" y="3171039"/>
            <a:ext cx="3503550" cy="37046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976D1ED-F679-4609-B71F-4D10988FE80B}"/>
              </a:ext>
            </a:extLst>
          </p:cNvPr>
          <p:cNvSpPr txBox="1"/>
          <p:nvPr/>
        </p:nvSpPr>
        <p:spPr>
          <a:xfrm>
            <a:off x="1529847" y="2936894"/>
            <a:ext cx="84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/>
              <a:t>živiny</a:t>
            </a: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D9B08F21-8D86-46AB-B869-6FB27876189B}"/>
              </a:ext>
            </a:extLst>
          </p:cNvPr>
          <p:cNvCxnSpPr>
            <a:cxnSpLocks/>
          </p:cNvCxnSpPr>
          <p:nvPr/>
        </p:nvCxnSpPr>
        <p:spPr>
          <a:xfrm flipH="1" flipV="1">
            <a:off x="5074877" y="1203926"/>
            <a:ext cx="744033" cy="235046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A41EFE2-4686-4822-8605-17C74EFCB5F0}"/>
              </a:ext>
            </a:extLst>
          </p:cNvPr>
          <p:cNvSpPr txBox="1"/>
          <p:nvPr/>
        </p:nvSpPr>
        <p:spPr>
          <a:xfrm>
            <a:off x="4832757" y="822042"/>
            <a:ext cx="84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/>
              <a:t>počasí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98B1733-09E1-4F46-B58D-0DD54B3CE0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24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464"/>
    </mc:Choice>
    <mc:Fallback>
      <p:transition spd="slow" advTm="106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B49383E-B754-46A0-BFE3-E1A7A4AD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180" y="0"/>
            <a:ext cx="615564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4C59CF4-42EC-4346-9596-D79915665198}"/>
              </a:ext>
            </a:extLst>
          </p:cNvPr>
          <p:cNvSpPr txBox="1"/>
          <p:nvPr/>
        </p:nvSpPr>
        <p:spPr>
          <a:xfrm>
            <a:off x="9781563" y="486561"/>
            <a:ext cx="2147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PCA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BC6DED5-C509-4DDE-88C4-441832E46B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4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19"/>
    </mc:Choice>
    <mc:Fallback>
      <p:transition spd="slow" advTm="47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F317B98-96D4-474A-834C-51E76946B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09" y="1335151"/>
            <a:ext cx="10670796" cy="57852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F67AB3F-4C67-428E-A2E0-7BF5B2BC9F87}"/>
              </a:ext>
            </a:extLst>
          </p:cNvPr>
          <p:cNvSpPr txBox="1"/>
          <p:nvPr/>
        </p:nvSpPr>
        <p:spPr>
          <a:xfrm>
            <a:off x="10142290" y="402672"/>
            <a:ext cx="1543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RDA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FF04DAE-73C7-465A-9A01-C2CE1DAE9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0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576"/>
    </mc:Choice>
    <mc:Fallback>
      <p:transition spd="slow" advTm="94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3B55AD-6AE3-40E7-8642-D7A95D40D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192EB4-9420-4652-82BD-B15A8BCD8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1B7B053-8E7A-4D5F-9322-6B5AC0DDF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16" y="132767"/>
            <a:ext cx="8765905" cy="659246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306DC21-3F5A-4559-95C7-D307A03230A0}"/>
              </a:ext>
            </a:extLst>
          </p:cNvPr>
          <p:cNvSpPr txBox="1"/>
          <p:nvPr/>
        </p:nvSpPr>
        <p:spPr>
          <a:xfrm>
            <a:off x="8774885" y="2256639"/>
            <a:ext cx="3137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Počet kanonických os v případě faktorů 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0643096-1B65-4A35-9A2A-02E6ABD43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21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495"/>
    </mc:Choice>
    <mc:Fallback>
      <p:transition spd="slow" advTm="279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2CE416-C444-4B3D-A122-C584E6595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D74B0E2-EDC0-48B3-BE31-CA84BDFE6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/>
              <a:t>Nezávislé proměnné mohou být kategoriální nebo spojité.</a:t>
            </a:r>
          </a:p>
          <a:p>
            <a:pPr lvl="0"/>
            <a:r>
              <a:rPr lang="cs-CZ" dirty="0"/>
              <a:t>Kódování nominálních proměnných: n-1 kódovacích proměnných.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B6D4D1B-F2D9-4135-8414-9A17022D7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74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3"/>
    </mc:Choice>
    <mc:Fallback>
      <p:transition spd="slow" advTm="7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676A71-7B48-4439-AF8A-D96264DE4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Přímá </a:t>
            </a:r>
            <a:r>
              <a:rPr lang="cs-CZ" dirty="0" err="1"/>
              <a:t>unimodální</a:t>
            </a:r>
            <a:r>
              <a:rPr lang="cs-CZ" dirty="0"/>
              <a:t> analýza - CCA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3E97F769-7085-4D1E-AA97-6E2B2B0B03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2049390"/>
              </p:ext>
            </p:extLst>
          </p:nvPr>
        </p:nvGraphicFramePr>
        <p:xfrm>
          <a:off x="720754" y="3838983"/>
          <a:ext cx="10515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72922263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340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9426729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Nepřímá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Přímá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7595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Lineární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95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Unimodální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(D)CA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851780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2F8318BB-FB8F-4535-B9AB-FEF5379E35C4}"/>
              </a:ext>
            </a:extLst>
          </p:cNvPr>
          <p:cNvSpPr txBox="1"/>
          <p:nvPr/>
        </p:nvSpPr>
        <p:spPr>
          <a:xfrm>
            <a:off x="1669409" y="1942389"/>
            <a:ext cx="812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CCA – </a:t>
            </a:r>
            <a:r>
              <a:rPr lang="cs-CZ" dirty="0" err="1"/>
              <a:t>canonical</a:t>
            </a:r>
            <a:r>
              <a:rPr lang="cs-CZ" dirty="0"/>
              <a:t> </a:t>
            </a:r>
            <a:r>
              <a:rPr lang="cs-CZ" dirty="0" err="1"/>
              <a:t>correspondence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 – kanonická korespondenční analýza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2AFCADE-0152-44B2-8941-0118E4F729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40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066"/>
    </mc:Choice>
    <mc:Fallback>
      <p:transition spd="slow" advTm="97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8144E-06E7-4BD4-BA87-B814762B8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86E4F77-7FEB-45B9-994F-DF74E357D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306C1C83-2253-4AFA-8637-C18868EDC54D}"/>
              </a:ext>
            </a:extLst>
          </p:cNvPr>
          <p:cNvCxnSpPr/>
          <p:nvPr/>
        </p:nvCxnSpPr>
        <p:spPr>
          <a:xfrm>
            <a:off x="2399251" y="5654180"/>
            <a:ext cx="73990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7AF8117D-C5B5-4871-9BCA-DD8DE5809743}"/>
              </a:ext>
            </a:extLst>
          </p:cNvPr>
          <p:cNvSpPr/>
          <p:nvPr/>
        </p:nvSpPr>
        <p:spPr>
          <a:xfrm>
            <a:off x="2483141" y="4915946"/>
            <a:ext cx="1966847" cy="809270"/>
          </a:xfrm>
          <a:custGeom>
            <a:avLst/>
            <a:gdLst>
              <a:gd name="connsiteX0" fmla="*/ 0 w 1966847"/>
              <a:gd name="connsiteY0" fmla="*/ 729845 h 809270"/>
              <a:gd name="connsiteX1" fmla="*/ 939567 w 1966847"/>
              <a:gd name="connsiteY1" fmla="*/ 3 h 809270"/>
              <a:gd name="connsiteX2" fmla="*/ 1879134 w 1966847"/>
              <a:gd name="connsiteY2" fmla="*/ 738234 h 809270"/>
              <a:gd name="connsiteX3" fmla="*/ 1870745 w 1966847"/>
              <a:gd name="connsiteY3" fmla="*/ 738234 h 80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6847" h="809270">
                <a:moveTo>
                  <a:pt x="0" y="729845"/>
                </a:moveTo>
                <a:cubicBezTo>
                  <a:pt x="313189" y="364225"/>
                  <a:pt x="626378" y="-1395"/>
                  <a:pt x="939567" y="3"/>
                </a:cubicBezTo>
                <a:cubicBezTo>
                  <a:pt x="1252756" y="1401"/>
                  <a:pt x="1879134" y="738234"/>
                  <a:pt x="1879134" y="738234"/>
                </a:cubicBezTo>
                <a:cubicBezTo>
                  <a:pt x="2034330" y="861272"/>
                  <a:pt x="1952537" y="799753"/>
                  <a:pt x="1870745" y="73823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16824AF9-B676-4E53-A376-BDFB46213037}"/>
              </a:ext>
            </a:extLst>
          </p:cNvPr>
          <p:cNvSpPr/>
          <p:nvPr/>
        </p:nvSpPr>
        <p:spPr>
          <a:xfrm>
            <a:off x="3466564" y="4572000"/>
            <a:ext cx="1966847" cy="1153216"/>
          </a:xfrm>
          <a:custGeom>
            <a:avLst/>
            <a:gdLst>
              <a:gd name="connsiteX0" fmla="*/ 0 w 1966847"/>
              <a:gd name="connsiteY0" fmla="*/ 729845 h 809270"/>
              <a:gd name="connsiteX1" fmla="*/ 939567 w 1966847"/>
              <a:gd name="connsiteY1" fmla="*/ 3 h 809270"/>
              <a:gd name="connsiteX2" fmla="*/ 1879134 w 1966847"/>
              <a:gd name="connsiteY2" fmla="*/ 738234 h 809270"/>
              <a:gd name="connsiteX3" fmla="*/ 1870745 w 1966847"/>
              <a:gd name="connsiteY3" fmla="*/ 738234 h 80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6847" h="809270">
                <a:moveTo>
                  <a:pt x="0" y="729845"/>
                </a:moveTo>
                <a:cubicBezTo>
                  <a:pt x="313189" y="364225"/>
                  <a:pt x="626378" y="-1395"/>
                  <a:pt x="939567" y="3"/>
                </a:cubicBezTo>
                <a:cubicBezTo>
                  <a:pt x="1252756" y="1401"/>
                  <a:pt x="1879134" y="738234"/>
                  <a:pt x="1879134" y="738234"/>
                </a:cubicBezTo>
                <a:cubicBezTo>
                  <a:pt x="2034330" y="861272"/>
                  <a:pt x="1952537" y="799753"/>
                  <a:pt x="1870745" y="73823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12AF2A6F-B69A-4F56-83ED-3791EB1A3195}"/>
              </a:ext>
            </a:extLst>
          </p:cNvPr>
          <p:cNvSpPr/>
          <p:nvPr/>
        </p:nvSpPr>
        <p:spPr>
          <a:xfrm>
            <a:off x="4791744" y="5058560"/>
            <a:ext cx="1751669" cy="666655"/>
          </a:xfrm>
          <a:custGeom>
            <a:avLst/>
            <a:gdLst>
              <a:gd name="connsiteX0" fmla="*/ 0 w 1966847"/>
              <a:gd name="connsiteY0" fmla="*/ 729845 h 809270"/>
              <a:gd name="connsiteX1" fmla="*/ 939567 w 1966847"/>
              <a:gd name="connsiteY1" fmla="*/ 3 h 809270"/>
              <a:gd name="connsiteX2" fmla="*/ 1879134 w 1966847"/>
              <a:gd name="connsiteY2" fmla="*/ 738234 h 809270"/>
              <a:gd name="connsiteX3" fmla="*/ 1870745 w 1966847"/>
              <a:gd name="connsiteY3" fmla="*/ 738234 h 80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6847" h="809270">
                <a:moveTo>
                  <a:pt x="0" y="729845"/>
                </a:moveTo>
                <a:cubicBezTo>
                  <a:pt x="313189" y="364225"/>
                  <a:pt x="626378" y="-1395"/>
                  <a:pt x="939567" y="3"/>
                </a:cubicBezTo>
                <a:cubicBezTo>
                  <a:pt x="1252756" y="1401"/>
                  <a:pt x="1879134" y="738234"/>
                  <a:pt x="1879134" y="738234"/>
                </a:cubicBezTo>
                <a:cubicBezTo>
                  <a:pt x="2034330" y="861272"/>
                  <a:pt x="1952537" y="799753"/>
                  <a:pt x="1870745" y="73823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DF144CD2-C4AE-4B49-8B55-86AAECF975A2}"/>
              </a:ext>
            </a:extLst>
          </p:cNvPr>
          <p:cNvSpPr/>
          <p:nvPr/>
        </p:nvSpPr>
        <p:spPr>
          <a:xfrm>
            <a:off x="5969862" y="4681057"/>
            <a:ext cx="1966847" cy="1069323"/>
          </a:xfrm>
          <a:custGeom>
            <a:avLst/>
            <a:gdLst>
              <a:gd name="connsiteX0" fmla="*/ 0 w 1966847"/>
              <a:gd name="connsiteY0" fmla="*/ 729845 h 809270"/>
              <a:gd name="connsiteX1" fmla="*/ 939567 w 1966847"/>
              <a:gd name="connsiteY1" fmla="*/ 3 h 809270"/>
              <a:gd name="connsiteX2" fmla="*/ 1879134 w 1966847"/>
              <a:gd name="connsiteY2" fmla="*/ 738234 h 809270"/>
              <a:gd name="connsiteX3" fmla="*/ 1870745 w 1966847"/>
              <a:gd name="connsiteY3" fmla="*/ 738234 h 80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6847" h="809270">
                <a:moveTo>
                  <a:pt x="0" y="729845"/>
                </a:moveTo>
                <a:cubicBezTo>
                  <a:pt x="313189" y="364225"/>
                  <a:pt x="626378" y="-1395"/>
                  <a:pt x="939567" y="3"/>
                </a:cubicBezTo>
                <a:cubicBezTo>
                  <a:pt x="1252756" y="1401"/>
                  <a:pt x="1879134" y="738234"/>
                  <a:pt x="1879134" y="738234"/>
                </a:cubicBezTo>
                <a:cubicBezTo>
                  <a:pt x="2034330" y="861272"/>
                  <a:pt x="1952537" y="799753"/>
                  <a:pt x="1870745" y="73823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28679DCE-B895-46F2-8DC4-CBB5884133FC}"/>
              </a:ext>
            </a:extLst>
          </p:cNvPr>
          <p:cNvSpPr/>
          <p:nvPr/>
        </p:nvSpPr>
        <p:spPr>
          <a:xfrm>
            <a:off x="7295041" y="4848840"/>
            <a:ext cx="2202719" cy="884762"/>
          </a:xfrm>
          <a:custGeom>
            <a:avLst/>
            <a:gdLst>
              <a:gd name="connsiteX0" fmla="*/ 0 w 1966847"/>
              <a:gd name="connsiteY0" fmla="*/ 729845 h 809270"/>
              <a:gd name="connsiteX1" fmla="*/ 939567 w 1966847"/>
              <a:gd name="connsiteY1" fmla="*/ 3 h 809270"/>
              <a:gd name="connsiteX2" fmla="*/ 1879134 w 1966847"/>
              <a:gd name="connsiteY2" fmla="*/ 738234 h 809270"/>
              <a:gd name="connsiteX3" fmla="*/ 1870745 w 1966847"/>
              <a:gd name="connsiteY3" fmla="*/ 738234 h 80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6847" h="809270">
                <a:moveTo>
                  <a:pt x="0" y="729845"/>
                </a:moveTo>
                <a:cubicBezTo>
                  <a:pt x="313189" y="364225"/>
                  <a:pt x="626378" y="-1395"/>
                  <a:pt x="939567" y="3"/>
                </a:cubicBezTo>
                <a:cubicBezTo>
                  <a:pt x="1252756" y="1401"/>
                  <a:pt x="1879134" y="738234"/>
                  <a:pt x="1879134" y="738234"/>
                </a:cubicBezTo>
                <a:cubicBezTo>
                  <a:pt x="2034330" y="861272"/>
                  <a:pt x="1952537" y="799753"/>
                  <a:pt x="1870745" y="73823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DE304F1-1453-4B5B-B15D-4A1759649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5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99"/>
    </mc:Choice>
    <mc:Fallback>
      <p:transition spd="slow" advTm="40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952FF-D4BF-48EE-BE73-491A940FA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</a:t>
            </a:r>
            <a:r>
              <a:rPr lang="en-US" dirty="0"/>
              <a:t> - </a:t>
            </a:r>
            <a:r>
              <a:rPr lang="en-US" dirty="0" err="1"/>
              <a:t>druh</a:t>
            </a:r>
            <a:r>
              <a:rPr lang="en-US" dirty="0"/>
              <a:t>, j – sample, A - abundance</a:t>
            </a:r>
            <a:br>
              <a:rPr lang="en-US" dirty="0"/>
            </a:br>
            <a:r>
              <a:rPr lang="cs-CZ" dirty="0"/>
              <a:t>Species </a:t>
            </a:r>
            <a:r>
              <a:rPr lang="cs-CZ" dirty="0" err="1"/>
              <a:t>scores</a:t>
            </a:r>
            <a:r>
              <a:rPr lang="cs-CZ" dirty="0"/>
              <a:t> </a:t>
            </a:r>
            <a:r>
              <a:rPr lang="en-US" dirty="0"/>
              <a:t>(</a:t>
            </a:r>
            <a:r>
              <a:rPr lang="en-US" dirty="0" err="1"/>
              <a:t>Sp</a:t>
            </a:r>
            <a:r>
              <a:rPr lang="en-US" dirty="0"/>
              <a:t>), Sample score (Sa)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2F8054-0B8F-4374-AA57-3717534E8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FAAC283-DA25-480B-86F3-F259F9AF1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34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32"/>
    </mc:Choice>
    <mc:Fallback>
      <p:transition spd="slow" advTm="44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F18FA7-6753-43F5-91BC-221C52BA0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6E3D24-4F8C-420A-95CA-DD9FDF7FE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5D77108-F178-42F6-9490-D6CF7B42C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328" y="-17096"/>
            <a:ext cx="8043345" cy="6875095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3E955CD5-14D5-4747-9B36-00976308C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8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07"/>
    </mc:Choice>
    <mc:Fallback>
      <p:transition spd="slow" advTm="62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952FF-D4BF-48EE-BE73-491A940FA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</a:t>
            </a:r>
            <a:r>
              <a:rPr lang="en-US" dirty="0"/>
              <a:t> - </a:t>
            </a:r>
            <a:r>
              <a:rPr lang="en-US" dirty="0" err="1"/>
              <a:t>druh</a:t>
            </a:r>
            <a:r>
              <a:rPr lang="en-US" dirty="0"/>
              <a:t>, j – sample, A - abundance</a:t>
            </a:r>
            <a:br>
              <a:rPr lang="en-US" dirty="0"/>
            </a:br>
            <a:r>
              <a:rPr lang="cs-CZ" dirty="0"/>
              <a:t>Species </a:t>
            </a:r>
            <a:r>
              <a:rPr lang="cs-CZ" dirty="0" err="1"/>
              <a:t>scores</a:t>
            </a:r>
            <a:r>
              <a:rPr lang="cs-CZ" dirty="0"/>
              <a:t> </a:t>
            </a:r>
            <a:r>
              <a:rPr lang="en-US" dirty="0"/>
              <a:t>(</a:t>
            </a:r>
            <a:r>
              <a:rPr lang="en-US" dirty="0" err="1"/>
              <a:t>Sp</a:t>
            </a:r>
            <a:r>
              <a:rPr lang="en-US" dirty="0"/>
              <a:t>), Sample score (Sa)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2F8054-0B8F-4374-AA57-3717534E8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Sp</a:t>
            </a:r>
            <a:r>
              <a:rPr lang="en-US" baseline="-25000" dirty="0" err="1"/>
              <a:t>i</a:t>
            </a:r>
            <a:r>
              <a:rPr lang="en-US" dirty="0"/>
              <a:t> = ∑(</a:t>
            </a:r>
            <a:r>
              <a:rPr lang="en-US" dirty="0" err="1"/>
              <a:t>A</a:t>
            </a:r>
            <a:r>
              <a:rPr lang="en-US" baseline="-25000" dirty="0" err="1"/>
              <a:t>ij</a:t>
            </a:r>
            <a:r>
              <a:rPr lang="en-US" dirty="0"/>
              <a:t>*</a:t>
            </a:r>
            <a:r>
              <a:rPr lang="en-US" dirty="0" err="1"/>
              <a:t>Sa</a:t>
            </a:r>
            <a:r>
              <a:rPr lang="en-US" baseline="-25000" dirty="0" err="1"/>
              <a:t>j</a:t>
            </a:r>
            <a:r>
              <a:rPr lang="en-US" dirty="0"/>
              <a:t>)/∑A</a:t>
            </a:r>
            <a:r>
              <a:rPr lang="en-US" baseline="-25000" dirty="0"/>
              <a:t>i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B492200-3E64-4EAF-ACBA-DB24516D1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92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63"/>
    </mc:Choice>
    <mc:Fallback>
      <p:transition spd="slow" advTm="66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952FF-D4BF-48EE-BE73-491A940FA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</a:t>
            </a:r>
            <a:r>
              <a:rPr lang="en-US" dirty="0"/>
              <a:t> - </a:t>
            </a:r>
            <a:r>
              <a:rPr lang="en-US" dirty="0" err="1"/>
              <a:t>druh</a:t>
            </a:r>
            <a:r>
              <a:rPr lang="en-US" dirty="0"/>
              <a:t>, j – sample, A - abundance</a:t>
            </a:r>
            <a:br>
              <a:rPr lang="en-US" dirty="0"/>
            </a:br>
            <a:r>
              <a:rPr lang="cs-CZ" dirty="0"/>
              <a:t>Species </a:t>
            </a:r>
            <a:r>
              <a:rPr lang="cs-CZ" dirty="0" err="1"/>
              <a:t>scores</a:t>
            </a:r>
            <a:r>
              <a:rPr lang="cs-CZ" dirty="0"/>
              <a:t> </a:t>
            </a:r>
            <a:r>
              <a:rPr lang="en-US" dirty="0"/>
              <a:t>(</a:t>
            </a:r>
            <a:r>
              <a:rPr lang="en-US" dirty="0" err="1"/>
              <a:t>Sp</a:t>
            </a:r>
            <a:r>
              <a:rPr lang="en-US" dirty="0"/>
              <a:t>), Sample score (Sa)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2F8054-0B8F-4374-AA57-3717534E8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Sp</a:t>
            </a:r>
            <a:r>
              <a:rPr lang="en-US" baseline="-25000" dirty="0" err="1"/>
              <a:t>i</a:t>
            </a:r>
            <a:r>
              <a:rPr lang="en-US" dirty="0"/>
              <a:t> = ∑(</a:t>
            </a:r>
            <a:r>
              <a:rPr lang="en-US" dirty="0" err="1"/>
              <a:t>A</a:t>
            </a:r>
            <a:r>
              <a:rPr lang="en-US" baseline="-25000" dirty="0" err="1"/>
              <a:t>ij</a:t>
            </a:r>
            <a:r>
              <a:rPr lang="en-US" dirty="0"/>
              <a:t>*</a:t>
            </a:r>
            <a:r>
              <a:rPr lang="en-US" dirty="0" err="1"/>
              <a:t>Sa</a:t>
            </a:r>
            <a:r>
              <a:rPr lang="en-US" baseline="-25000" dirty="0" err="1"/>
              <a:t>j</a:t>
            </a:r>
            <a:r>
              <a:rPr lang="en-US" dirty="0"/>
              <a:t>)/∑A</a:t>
            </a:r>
            <a:r>
              <a:rPr lang="en-US" baseline="-25000" dirty="0"/>
              <a:t>i</a:t>
            </a:r>
          </a:p>
          <a:p>
            <a:r>
              <a:rPr lang="en-US" dirty="0" err="1"/>
              <a:t>Sa</a:t>
            </a:r>
            <a:r>
              <a:rPr lang="en-US" baseline="-25000" dirty="0" err="1"/>
              <a:t>j</a:t>
            </a:r>
            <a:r>
              <a:rPr lang="en-US" dirty="0"/>
              <a:t> = ∑(</a:t>
            </a:r>
            <a:r>
              <a:rPr lang="en-US" dirty="0" err="1"/>
              <a:t>A</a:t>
            </a:r>
            <a:r>
              <a:rPr lang="en-US" baseline="-25000" dirty="0" err="1"/>
              <a:t>ij</a:t>
            </a:r>
            <a:r>
              <a:rPr lang="en-US" dirty="0"/>
              <a:t>*</a:t>
            </a:r>
            <a:r>
              <a:rPr lang="en-US" dirty="0" err="1"/>
              <a:t>Sp</a:t>
            </a:r>
            <a:r>
              <a:rPr lang="en-US" baseline="-25000" dirty="0" err="1"/>
              <a:t>i</a:t>
            </a:r>
            <a:r>
              <a:rPr lang="en-US" dirty="0"/>
              <a:t>)/∑</a:t>
            </a:r>
            <a:r>
              <a:rPr lang="en-US" dirty="0" err="1"/>
              <a:t>A</a:t>
            </a:r>
            <a:r>
              <a:rPr lang="en-US" baseline="-25000" dirty="0" err="1"/>
              <a:t>j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868A2E8-CD78-41F7-9E07-B4DB71C46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0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755"/>
    </mc:Choice>
    <mc:Fallback>
      <p:transition spd="slow" advTm="127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952FF-D4BF-48EE-BE73-491A940FA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</a:t>
            </a:r>
            <a:r>
              <a:rPr lang="en-US" dirty="0"/>
              <a:t> - </a:t>
            </a:r>
            <a:r>
              <a:rPr lang="en-US" dirty="0" err="1"/>
              <a:t>druh</a:t>
            </a:r>
            <a:r>
              <a:rPr lang="en-US" dirty="0"/>
              <a:t>, j – sample, A - abundance</a:t>
            </a:r>
            <a:br>
              <a:rPr lang="en-US" dirty="0"/>
            </a:br>
            <a:r>
              <a:rPr lang="cs-CZ" dirty="0"/>
              <a:t>Species </a:t>
            </a:r>
            <a:r>
              <a:rPr lang="cs-CZ" dirty="0" err="1"/>
              <a:t>scores</a:t>
            </a:r>
            <a:r>
              <a:rPr lang="cs-CZ" dirty="0"/>
              <a:t> </a:t>
            </a:r>
            <a:r>
              <a:rPr lang="en-US" dirty="0"/>
              <a:t>(</a:t>
            </a:r>
            <a:r>
              <a:rPr lang="en-US" dirty="0" err="1"/>
              <a:t>Sp</a:t>
            </a:r>
            <a:r>
              <a:rPr lang="en-US" dirty="0"/>
              <a:t>), Sample score (Sa)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2F8054-0B8F-4374-AA57-3717534E8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Sp</a:t>
            </a:r>
            <a:r>
              <a:rPr lang="en-US" baseline="-25000" dirty="0" err="1"/>
              <a:t>i</a:t>
            </a:r>
            <a:r>
              <a:rPr lang="en-US" dirty="0"/>
              <a:t> = ∑(</a:t>
            </a:r>
            <a:r>
              <a:rPr lang="en-US" dirty="0" err="1"/>
              <a:t>A</a:t>
            </a:r>
            <a:r>
              <a:rPr lang="en-US" baseline="-25000" dirty="0" err="1"/>
              <a:t>ij</a:t>
            </a:r>
            <a:r>
              <a:rPr lang="en-US" dirty="0"/>
              <a:t>*</a:t>
            </a:r>
            <a:r>
              <a:rPr lang="en-US" dirty="0" err="1"/>
              <a:t>Sa</a:t>
            </a:r>
            <a:r>
              <a:rPr lang="en-US" baseline="-25000" dirty="0" err="1"/>
              <a:t>j</a:t>
            </a:r>
            <a:r>
              <a:rPr lang="en-US" dirty="0"/>
              <a:t>)/∑A</a:t>
            </a:r>
            <a:r>
              <a:rPr lang="en-US" baseline="-25000" dirty="0"/>
              <a:t>i</a:t>
            </a:r>
          </a:p>
          <a:p>
            <a:r>
              <a:rPr lang="en-US" dirty="0" err="1"/>
              <a:t>Sa</a:t>
            </a:r>
            <a:r>
              <a:rPr lang="en-US" baseline="-25000" dirty="0" err="1"/>
              <a:t>j</a:t>
            </a:r>
            <a:r>
              <a:rPr lang="en-US" dirty="0"/>
              <a:t> = ∑(</a:t>
            </a:r>
            <a:r>
              <a:rPr lang="en-US" dirty="0" err="1"/>
              <a:t>A</a:t>
            </a:r>
            <a:r>
              <a:rPr lang="en-US" baseline="-25000" dirty="0" err="1"/>
              <a:t>ij</a:t>
            </a:r>
            <a:r>
              <a:rPr lang="en-US" dirty="0"/>
              <a:t>*</a:t>
            </a:r>
            <a:r>
              <a:rPr lang="en-US" dirty="0" err="1"/>
              <a:t>Sp</a:t>
            </a:r>
            <a:r>
              <a:rPr lang="en-US" baseline="-25000" dirty="0" err="1"/>
              <a:t>i</a:t>
            </a:r>
            <a:r>
              <a:rPr lang="en-US" dirty="0"/>
              <a:t>)/∑</a:t>
            </a:r>
            <a:r>
              <a:rPr lang="en-US" dirty="0" err="1"/>
              <a:t>A</a:t>
            </a:r>
            <a:r>
              <a:rPr lang="en-US" baseline="-25000" dirty="0" err="1"/>
              <a:t>j</a:t>
            </a:r>
            <a:endParaRPr lang="en-US" baseline="-25000" dirty="0"/>
          </a:p>
          <a:p>
            <a:endParaRPr lang="en-US" baseline="-25000" dirty="0"/>
          </a:p>
          <a:p>
            <a:endParaRPr lang="en-US" baseline="-25000" dirty="0"/>
          </a:p>
          <a:p>
            <a:r>
              <a:rPr lang="en-US" dirty="0" err="1"/>
              <a:t>Metoda</a:t>
            </a:r>
            <a:r>
              <a:rPr lang="en-US" dirty="0"/>
              <a:t> reciprocal averaging</a:t>
            </a:r>
            <a:endParaRPr lang="cs-CZ" dirty="0"/>
          </a:p>
          <a:p>
            <a:r>
              <a:rPr lang="cs-CZ" dirty="0"/>
              <a:t>Analogie s </a:t>
            </a:r>
            <a:r>
              <a:rPr lang="cs-CZ" dirty="0" err="1"/>
              <a:t>Ellenbergovými</a:t>
            </a:r>
            <a:r>
              <a:rPr lang="cs-CZ" dirty="0"/>
              <a:t> indikačními hodnotami</a:t>
            </a:r>
          </a:p>
          <a:p>
            <a:endParaRPr lang="cs-CZ" dirty="0"/>
          </a:p>
          <a:p>
            <a:r>
              <a:rPr lang="cs-CZ" dirty="0"/>
              <a:t>Automatická standardizace před species i </a:t>
            </a:r>
            <a:r>
              <a:rPr lang="cs-CZ" dirty="0" err="1"/>
              <a:t>samples</a:t>
            </a:r>
            <a:r>
              <a:rPr lang="en-US" dirty="0"/>
              <a:t>!</a:t>
            </a:r>
            <a:r>
              <a:rPr lang="cs-CZ" dirty="0"/>
              <a:t> </a:t>
            </a:r>
            <a:r>
              <a:rPr lang="en-US" dirty="0"/>
              <a:t> </a:t>
            </a:r>
            <a:endParaRPr lang="cs-CZ" dirty="0"/>
          </a:p>
          <a:p>
            <a:r>
              <a:rPr lang="en-US" dirty="0"/>
              <a:t>Prob</a:t>
            </a:r>
            <a:r>
              <a:rPr lang="cs-CZ" dirty="0" err="1"/>
              <a:t>lém</a:t>
            </a:r>
            <a:r>
              <a:rPr lang="cs-CZ" dirty="0"/>
              <a:t> prázdných ploch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9AA599F-B87E-420D-B969-E461D7AA0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03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879"/>
    </mc:Choice>
    <mc:Fallback>
      <p:transition spd="slow" advTm="388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B71F9E-71A4-421F-ACB5-EF3F20266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9A200EF-69AD-4608-9CAD-64333B7CC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A3872A7D-AF75-480A-9338-89DC2B48C17C}"/>
              </a:ext>
            </a:extLst>
          </p:cNvPr>
          <p:cNvCxnSpPr/>
          <p:nvPr/>
        </p:nvCxnSpPr>
        <p:spPr>
          <a:xfrm>
            <a:off x="5587068" y="2080470"/>
            <a:ext cx="0" cy="3858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AD6614A5-23F8-426B-A3CD-B9510C4EFDB6}"/>
              </a:ext>
            </a:extLst>
          </p:cNvPr>
          <p:cNvCxnSpPr/>
          <p:nvPr/>
        </p:nvCxnSpPr>
        <p:spPr>
          <a:xfrm>
            <a:off x="1610686" y="3825380"/>
            <a:ext cx="89091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Veselý obličej 9">
            <a:extLst>
              <a:ext uri="{FF2B5EF4-FFF2-40B4-BE49-F238E27FC236}">
                <a16:creationId xmlns:a16="http://schemas.microsoft.com/office/drawing/2014/main" id="{0E779FE2-BE24-4232-ADB2-D24BAD8D931B}"/>
              </a:ext>
            </a:extLst>
          </p:cNvPr>
          <p:cNvSpPr/>
          <p:nvPr/>
        </p:nvSpPr>
        <p:spPr>
          <a:xfrm>
            <a:off x="7357145" y="5402516"/>
            <a:ext cx="167773" cy="167775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eselý obličej 10">
            <a:extLst>
              <a:ext uri="{FF2B5EF4-FFF2-40B4-BE49-F238E27FC236}">
                <a16:creationId xmlns:a16="http://schemas.microsoft.com/office/drawing/2014/main" id="{49F855AE-71F6-4BBA-B9B8-5FFCE901178A}"/>
              </a:ext>
            </a:extLst>
          </p:cNvPr>
          <p:cNvSpPr/>
          <p:nvPr/>
        </p:nvSpPr>
        <p:spPr>
          <a:xfrm>
            <a:off x="2960975" y="4724333"/>
            <a:ext cx="167773" cy="167775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eselý obličej 11">
            <a:extLst>
              <a:ext uri="{FF2B5EF4-FFF2-40B4-BE49-F238E27FC236}">
                <a16:creationId xmlns:a16="http://schemas.microsoft.com/office/drawing/2014/main" id="{1B051E0E-BB41-409F-B7D6-2769EC670C0A}"/>
              </a:ext>
            </a:extLst>
          </p:cNvPr>
          <p:cNvSpPr/>
          <p:nvPr/>
        </p:nvSpPr>
        <p:spPr>
          <a:xfrm>
            <a:off x="3803009" y="3126999"/>
            <a:ext cx="167773" cy="167775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eselý obličej 12">
            <a:extLst>
              <a:ext uri="{FF2B5EF4-FFF2-40B4-BE49-F238E27FC236}">
                <a16:creationId xmlns:a16="http://schemas.microsoft.com/office/drawing/2014/main" id="{0E551130-47DD-4D28-92E4-9AF88404A52A}"/>
              </a:ext>
            </a:extLst>
          </p:cNvPr>
          <p:cNvSpPr/>
          <p:nvPr/>
        </p:nvSpPr>
        <p:spPr>
          <a:xfrm>
            <a:off x="4819475" y="4552360"/>
            <a:ext cx="167773" cy="167775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eselý obličej 13">
            <a:extLst>
              <a:ext uri="{FF2B5EF4-FFF2-40B4-BE49-F238E27FC236}">
                <a16:creationId xmlns:a16="http://schemas.microsoft.com/office/drawing/2014/main" id="{F0934538-A481-467F-B5F1-D9896561F95D}"/>
              </a:ext>
            </a:extLst>
          </p:cNvPr>
          <p:cNvSpPr/>
          <p:nvPr/>
        </p:nvSpPr>
        <p:spPr>
          <a:xfrm>
            <a:off x="6837036" y="2808918"/>
            <a:ext cx="167773" cy="167775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CC97879-6B82-4352-AE5D-7D21B18B7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52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93"/>
    </mc:Choice>
    <mc:Fallback>
      <p:transition spd="slow" advTm="45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B71F9E-71A4-421F-ACB5-EF3F20266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9A200EF-69AD-4608-9CAD-64333B7CC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A3872A7D-AF75-480A-9338-89DC2B48C17C}"/>
              </a:ext>
            </a:extLst>
          </p:cNvPr>
          <p:cNvCxnSpPr/>
          <p:nvPr/>
        </p:nvCxnSpPr>
        <p:spPr>
          <a:xfrm>
            <a:off x="5587068" y="2080470"/>
            <a:ext cx="0" cy="3858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AD6614A5-23F8-426B-A3CD-B9510C4EFDB6}"/>
              </a:ext>
            </a:extLst>
          </p:cNvPr>
          <p:cNvCxnSpPr/>
          <p:nvPr/>
        </p:nvCxnSpPr>
        <p:spPr>
          <a:xfrm>
            <a:off x="1610686" y="3825380"/>
            <a:ext cx="89091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Veselý obličej 9">
            <a:extLst>
              <a:ext uri="{FF2B5EF4-FFF2-40B4-BE49-F238E27FC236}">
                <a16:creationId xmlns:a16="http://schemas.microsoft.com/office/drawing/2014/main" id="{0E779FE2-BE24-4232-ADB2-D24BAD8D931B}"/>
              </a:ext>
            </a:extLst>
          </p:cNvPr>
          <p:cNvSpPr/>
          <p:nvPr/>
        </p:nvSpPr>
        <p:spPr>
          <a:xfrm>
            <a:off x="7357145" y="5402516"/>
            <a:ext cx="167773" cy="167775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eselý obličej 10">
            <a:extLst>
              <a:ext uri="{FF2B5EF4-FFF2-40B4-BE49-F238E27FC236}">
                <a16:creationId xmlns:a16="http://schemas.microsoft.com/office/drawing/2014/main" id="{49F855AE-71F6-4BBA-B9B8-5FFCE901178A}"/>
              </a:ext>
            </a:extLst>
          </p:cNvPr>
          <p:cNvSpPr/>
          <p:nvPr/>
        </p:nvSpPr>
        <p:spPr>
          <a:xfrm>
            <a:off x="2960975" y="4724333"/>
            <a:ext cx="167773" cy="167775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eselý obličej 11">
            <a:extLst>
              <a:ext uri="{FF2B5EF4-FFF2-40B4-BE49-F238E27FC236}">
                <a16:creationId xmlns:a16="http://schemas.microsoft.com/office/drawing/2014/main" id="{1B051E0E-BB41-409F-B7D6-2769EC670C0A}"/>
              </a:ext>
            </a:extLst>
          </p:cNvPr>
          <p:cNvSpPr/>
          <p:nvPr/>
        </p:nvSpPr>
        <p:spPr>
          <a:xfrm>
            <a:off x="3803009" y="3126999"/>
            <a:ext cx="167773" cy="167775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eselý obličej 12">
            <a:extLst>
              <a:ext uri="{FF2B5EF4-FFF2-40B4-BE49-F238E27FC236}">
                <a16:creationId xmlns:a16="http://schemas.microsoft.com/office/drawing/2014/main" id="{0E551130-47DD-4D28-92E4-9AF88404A52A}"/>
              </a:ext>
            </a:extLst>
          </p:cNvPr>
          <p:cNvSpPr/>
          <p:nvPr/>
        </p:nvSpPr>
        <p:spPr>
          <a:xfrm>
            <a:off x="4819475" y="4552360"/>
            <a:ext cx="167773" cy="167775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eselý obličej 13">
            <a:extLst>
              <a:ext uri="{FF2B5EF4-FFF2-40B4-BE49-F238E27FC236}">
                <a16:creationId xmlns:a16="http://schemas.microsoft.com/office/drawing/2014/main" id="{F0934538-A481-467F-B5F1-D9896561F95D}"/>
              </a:ext>
            </a:extLst>
          </p:cNvPr>
          <p:cNvSpPr/>
          <p:nvPr/>
        </p:nvSpPr>
        <p:spPr>
          <a:xfrm>
            <a:off x="6837036" y="2808918"/>
            <a:ext cx="167773" cy="167775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C628E963-ED2E-4F9B-A931-5EA4D0995941}"/>
              </a:ext>
            </a:extLst>
          </p:cNvPr>
          <p:cNvSpPr/>
          <p:nvPr/>
        </p:nvSpPr>
        <p:spPr>
          <a:xfrm>
            <a:off x="2960975" y="3294774"/>
            <a:ext cx="1761688" cy="545287"/>
          </a:xfrm>
          <a:custGeom>
            <a:avLst/>
            <a:gdLst>
              <a:gd name="connsiteX0" fmla="*/ 0 w 1761688"/>
              <a:gd name="connsiteY0" fmla="*/ 536898 h 545287"/>
              <a:gd name="connsiteX1" fmla="*/ 914400 w 1761688"/>
              <a:gd name="connsiteY1" fmla="*/ 2 h 545287"/>
              <a:gd name="connsiteX2" fmla="*/ 1719743 w 1761688"/>
              <a:gd name="connsiteY2" fmla="*/ 528509 h 545287"/>
              <a:gd name="connsiteX3" fmla="*/ 1719743 w 1761688"/>
              <a:gd name="connsiteY3" fmla="*/ 528509 h 545287"/>
              <a:gd name="connsiteX4" fmla="*/ 1761688 w 1761688"/>
              <a:gd name="connsiteY4" fmla="*/ 545287 h 545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1688" h="545287">
                <a:moveTo>
                  <a:pt x="0" y="536898"/>
                </a:moveTo>
                <a:cubicBezTo>
                  <a:pt x="313888" y="269149"/>
                  <a:pt x="627776" y="1400"/>
                  <a:pt x="914400" y="2"/>
                </a:cubicBezTo>
                <a:cubicBezTo>
                  <a:pt x="1201024" y="-1396"/>
                  <a:pt x="1719743" y="528509"/>
                  <a:pt x="1719743" y="528509"/>
                </a:cubicBezTo>
                <a:lnTo>
                  <a:pt x="1719743" y="528509"/>
                </a:lnTo>
                <a:lnTo>
                  <a:pt x="1761688" y="54528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E66D23C2-33A7-456D-B2B9-211E9B5527CD}"/>
              </a:ext>
            </a:extLst>
          </p:cNvPr>
          <p:cNvSpPr/>
          <p:nvPr/>
        </p:nvSpPr>
        <p:spPr>
          <a:xfrm>
            <a:off x="3976381" y="2382473"/>
            <a:ext cx="1619076" cy="1333850"/>
          </a:xfrm>
          <a:custGeom>
            <a:avLst/>
            <a:gdLst>
              <a:gd name="connsiteX0" fmla="*/ 1610687 w 1619076"/>
              <a:gd name="connsiteY0" fmla="*/ 0 h 1333850"/>
              <a:gd name="connsiteX1" fmla="*/ 1 w 1619076"/>
              <a:gd name="connsiteY1" fmla="*/ 805344 h 1333850"/>
              <a:gd name="connsiteX2" fmla="*/ 1619076 w 1619076"/>
              <a:gd name="connsiteY2" fmla="*/ 1333850 h 1333850"/>
              <a:gd name="connsiteX3" fmla="*/ 1619076 w 1619076"/>
              <a:gd name="connsiteY3" fmla="*/ 1333850 h 133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9076" h="1333850">
                <a:moveTo>
                  <a:pt x="1610687" y="0"/>
                </a:moveTo>
                <a:cubicBezTo>
                  <a:pt x="804645" y="291518"/>
                  <a:pt x="-1397" y="583036"/>
                  <a:pt x="1" y="805344"/>
                </a:cubicBezTo>
                <a:cubicBezTo>
                  <a:pt x="1399" y="1027652"/>
                  <a:pt x="1619076" y="1333850"/>
                  <a:pt x="1619076" y="1333850"/>
                </a:cubicBezTo>
                <a:lnTo>
                  <a:pt x="1619076" y="133385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C83377D-A1EF-44B4-91A1-3CC38E221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0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627"/>
    </mc:Choice>
    <mc:Fallback>
      <p:transition spd="slow" advTm="83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B71F9E-71A4-421F-ACB5-EF3F20266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9A200EF-69AD-4608-9CAD-64333B7CC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A3872A7D-AF75-480A-9338-89DC2B48C17C}"/>
              </a:ext>
            </a:extLst>
          </p:cNvPr>
          <p:cNvCxnSpPr/>
          <p:nvPr/>
        </p:nvCxnSpPr>
        <p:spPr>
          <a:xfrm>
            <a:off x="5587068" y="2080470"/>
            <a:ext cx="0" cy="3858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AD6614A5-23F8-426B-A3CD-B9510C4EFDB6}"/>
              </a:ext>
            </a:extLst>
          </p:cNvPr>
          <p:cNvCxnSpPr/>
          <p:nvPr/>
        </p:nvCxnSpPr>
        <p:spPr>
          <a:xfrm>
            <a:off x="1610686" y="3825380"/>
            <a:ext cx="89091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Veselý obličej 9">
            <a:extLst>
              <a:ext uri="{FF2B5EF4-FFF2-40B4-BE49-F238E27FC236}">
                <a16:creationId xmlns:a16="http://schemas.microsoft.com/office/drawing/2014/main" id="{0E779FE2-BE24-4232-ADB2-D24BAD8D931B}"/>
              </a:ext>
            </a:extLst>
          </p:cNvPr>
          <p:cNvSpPr/>
          <p:nvPr/>
        </p:nvSpPr>
        <p:spPr>
          <a:xfrm>
            <a:off x="7357145" y="5402516"/>
            <a:ext cx="167773" cy="167775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eselý obličej 10">
            <a:extLst>
              <a:ext uri="{FF2B5EF4-FFF2-40B4-BE49-F238E27FC236}">
                <a16:creationId xmlns:a16="http://schemas.microsoft.com/office/drawing/2014/main" id="{49F855AE-71F6-4BBA-B9B8-5FFCE901178A}"/>
              </a:ext>
            </a:extLst>
          </p:cNvPr>
          <p:cNvSpPr/>
          <p:nvPr/>
        </p:nvSpPr>
        <p:spPr>
          <a:xfrm>
            <a:off x="2960975" y="4724333"/>
            <a:ext cx="167773" cy="167775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eselý obličej 11">
            <a:extLst>
              <a:ext uri="{FF2B5EF4-FFF2-40B4-BE49-F238E27FC236}">
                <a16:creationId xmlns:a16="http://schemas.microsoft.com/office/drawing/2014/main" id="{1B051E0E-BB41-409F-B7D6-2769EC670C0A}"/>
              </a:ext>
            </a:extLst>
          </p:cNvPr>
          <p:cNvSpPr/>
          <p:nvPr/>
        </p:nvSpPr>
        <p:spPr>
          <a:xfrm>
            <a:off x="3803009" y="3126999"/>
            <a:ext cx="167773" cy="167775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eselý obličej 12">
            <a:extLst>
              <a:ext uri="{FF2B5EF4-FFF2-40B4-BE49-F238E27FC236}">
                <a16:creationId xmlns:a16="http://schemas.microsoft.com/office/drawing/2014/main" id="{0E551130-47DD-4D28-92E4-9AF88404A52A}"/>
              </a:ext>
            </a:extLst>
          </p:cNvPr>
          <p:cNvSpPr/>
          <p:nvPr/>
        </p:nvSpPr>
        <p:spPr>
          <a:xfrm>
            <a:off x="4819475" y="4552360"/>
            <a:ext cx="167773" cy="167775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eselý obličej 13">
            <a:extLst>
              <a:ext uri="{FF2B5EF4-FFF2-40B4-BE49-F238E27FC236}">
                <a16:creationId xmlns:a16="http://schemas.microsoft.com/office/drawing/2014/main" id="{F0934538-A481-467F-B5F1-D9896561F95D}"/>
              </a:ext>
            </a:extLst>
          </p:cNvPr>
          <p:cNvSpPr/>
          <p:nvPr/>
        </p:nvSpPr>
        <p:spPr>
          <a:xfrm>
            <a:off x="6837036" y="2808918"/>
            <a:ext cx="167773" cy="167775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Hvězda: pěticípá 15">
            <a:extLst>
              <a:ext uri="{FF2B5EF4-FFF2-40B4-BE49-F238E27FC236}">
                <a16:creationId xmlns:a16="http://schemas.microsoft.com/office/drawing/2014/main" id="{E86BC94F-03F5-4968-9ABA-6E1B07088D60}"/>
              </a:ext>
            </a:extLst>
          </p:cNvPr>
          <p:cNvSpPr/>
          <p:nvPr/>
        </p:nvSpPr>
        <p:spPr>
          <a:xfrm>
            <a:off x="6203667" y="3435598"/>
            <a:ext cx="100652" cy="1251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Hvězda: pěticípá 16">
            <a:extLst>
              <a:ext uri="{FF2B5EF4-FFF2-40B4-BE49-F238E27FC236}">
                <a16:creationId xmlns:a16="http://schemas.microsoft.com/office/drawing/2014/main" id="{665612B8-24DC-4368-A08C-2B128F509F83}"/>
              </a:ext>
            </a:extLst>
          </p:cNvPr>
          <p:cNvSpPr/>
          <p:nvPr/>
        </p:nvSpPr>
        <p:spPr>
          <a:xfrm>
            <a:off x="6904157" y="4293434"/>
            <a:ext cx="100652" cy="1251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Hvězda: pěticípá 17">
            <a:extLst>
              <a:ext uri="{FF2B5EF4-FFF2-40B4-BE49-F238E27FC236}">
                <a16:creationId xmlns:a16="http://schemas.microsoft.com/office/drawing/2014/main" id="{522F499F-044E-49F3-95F0-7299C606BCFF}"/>
              </a:ext>
            </a:extLst>
          </p:cNvPr>
          <p:cNvSpPr/>
          <p:nvPr/>
        </p:nvSpPr>
        <p:spPr>
          <a:xfrm>
            <a:off x="3072841" y="4010651"/>
            <a:ext cx="100652" cy="1251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Hvězda: pěticípá 18">
            <a:extLst>
              <a:ext uri="{FF2B5EF4-FFF2-40B4-BE49-F238E27FC236}">
                <a16:creationId xmlns:a16="http://schemas.microsoft.com/office/drawing/2014/main" id="{006499AD-9A04-43DE-A599-23CC624AC56F}"/>
              </a:ext>
            </a:extLst>
          </p:cNvPr>
          <p:cNvSpPr/>
          <p:nvPr/>
        </p:nvSpPr>
        <p:spPr>
          <a:xfrm>
            <a:off x="3886895" y="4208458"/>
            <a:ext cx="100652" cy="1251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Hvězda: pěticípá 19">
            <a:extLst>
              <a:ext uri="{FF2B5EF4-FFF2-40B4-BE49-F238E27FC236}">
                <a16:creationId xmlns:a16="http://schemas.microsoft.com/office/drawing/2014/main" id="{D9D28E1A-D2A2-4648-BD3B-3AEC56D0F3F7}"/>
              </a:ext>
            </a:extLst>
          </p:cNvPr>
          <p:cNvSpPr/>
          <p:nvPr/>
        </p:nvSpPr>
        <p:spPr>
          <a:xfrm>
            <a:off x="4903361" y="3484214"/>
            <a:ext cx="100652" cy="1251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93563EE-B440-4915-82B2-C42A5660F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28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337"/>
    </mc:Choice>
    <mc:Fallback>
      <p:transition spd="slow" advTm="91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952FF-D4BF-48EE-BE73-491A940FA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</a:t>
            </a:r>
            <a:r>
              <a:rPr lang="en-US" dirty="0"/>
              <a:t> - </a:t>
            </a:r>
            <a:r>
              <a:rPr lang="en-US" dirty="0" err="1"/>
              <a:t>druh</a:t>
            </a:r>
            <a:r>
              <a:rPr lang="en-US" dirty="0"/>
              <a:t>, j – sample, A - abundance</a:t>
            </a:r>
            <a:br>
              <a:rPr lang="en-US" dirty="0"/>
            </a:br>
            <a:r>
              <a:rPr lang="cs-CZ" dirty="0"/>
              <a:t>Species </a:t>
            </a:r>
            <a:r>
              <a:rPr lang="cs-CZ" dirty="0" err="1"/>
              <a:t>scores</a:t>
            </a:r>
            <a:r>
              <a:rPr lang="cs-CZ" dirty="0"/>
              <a:t> </a:t>
            </a:r>
            <a:r>
              <a:rPr lang="en-US" dirty="0"/>
              <a:t>(</a:t>
            </a:r>
            <a:r>
              <a:rPr lang="en-US" dirty="0" err="1"/>
              <a:t>Sp</a:t>
            </a:r>
            <a:r>
              <a:rPr lang="en-US" dirty="0"/>
              <a:t>), Sample score (Sa)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2F8054-0B8F-4374-AA57-3717534E8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Sp</a:t>
            </a:r>
            <a:r>
              <a:rPr lang="en-US" baseline="-25000" dirty="0" err="1"/>
              <a:t>i</a:t>
            </a:r>
            <a:r>
              <a:rPr lang="en-US" dirty="0"/>
              <a:t> = ∑(</a:t>
            </a:r>
            <a:r>
              <a:rPr lang="en-US" dirty="0" err="1"/>
              <a:t>A</a:t>
            </a:r>
            <a:r>
              <a:rPr lang="en-US" baseline="-25000" dirty="0" err="1"/>
              <a:t>ij</a:t>
            </a:r>
            <a:r>
              <a:rPr lang="en-US" dirty="0"/>
              <a:t>*</a:t>
            </a:r>
            <a:r>
              <a:rPr lang="en-US" dirty="0" err="1"/>
              <a:t>Sa</a:t>
            </a:r>
            <a:r>
              <a:rPr lang="en-US" baseline="-25000" dirty="0" err="1"/>
              <a:t>j</a:t>
            </a:r>
            <a:r>
              <a:rPr lang="en-US" dirty="0"/>
              <a:t>)/∑A</a:t>
            </a:r>
            <a:r>
              <a:rPr lang="en-US" baseline="-25000" dirty="0"/>
              <a:t>i</a:t>
            </a:r>
          </a:p>
          <a:p>
            <a:r>
              <a:rPr lang="en-US" dirty="0" err="1"/>
              <a:t>Sa</a:t>
            </a:r>
            <a:r>
              <a:rPr lang="en-US" baseline="-25000" dirty="0" err="1"/>
              <a:t>j</a:t>
            </a:r>
            <a:r>
              <a:rPr lang="en-US" dirty="0"/>
              <a:t> = ∑(</a:t>
            </a:r>
            <a:r>
              <a:rPr lang="en-US" dirty="0" err="1"/>
              <a:t>A</a:t>
            </a:r>
            <a:r>
              <a:rPr lang="en-US" baseline="-25000" dirty="0" err="1"/>
              <a:t>ij</a:t>
            </a:r>
            <a:r>
              <a:rPr lang="en-US" dirty="0"/>
              <a:t>*</a:t>
            </a:r>
            <a:r>
              <a:rPr lang="en-US" dirty="0" err="1"/>
              <a:t>Sp</a:t>
            </a:r>
            <a:r>
              <a:rPr lang="en-US" baseline="-25000" dirty="0" err="1"/>
              <a:t>i</a:t>
            </a:r>
            <a:r>
              <a:rPr lang="en-US" dirty="0"/>
              <a:t>)/∑</a:t>
            </a:r>
            <a:r>
              <a:rPr lang="en-US" dirty="0" err="1"/>
              <a:t>A</a:t>
            </a:r>
            <a:r>
              <a:rPr lang="en-US" baseline="-25000" dirty="0" err="1"/>
              <a:t>j</a:t>
            </a:r>
            <a:endParaRPr lang="en-US" baseline="-25000" dirty="0"/>
          </a:p>
          <a:p>
            <a:endParaRPr lang="en-US" baseline="-25000" dirty="0"/>
          </a:p>
          <a:p>
            <a:endParaRPr lang="en-US" baseline="-25000" dirty="0"/>
          </a:p>
          <a:p>
            <a:endParaRPr lang="cs-CZ" dirty="0"/>
          </a:p>
          <a:p>
            <a:endParaRPr lang="cs-CZ" dirty="0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2333B236-C7A8-4859-ACED-CC64F30829F8}"/>
              </a:ext>
            </a:extLst>
          </p:cNvPr>
          <p:cNvCxnSpPr/>
          <p:nvPr/>
        </p:nvCxnSpPr>
        <p:spPr>
          <a:xfrm>
            <a:off x="1619075" y="5763237"/>
            <a:ext cx="3632433" cy="75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D9C52044-9572-4CFE-B6F2-4108B62B7B39}"/>
              </a:ext>
            </a:extLst>
          </p:cNvPr>
          <p:cNvCxnSpPr/>
          <p:nvPr/>
        </p:nvCxnSpPr>
        <p:spPr>
          <a:xfrm flipV="1">
            <a:off x="1619075" y="3187817"/>
            <a:ext cx="0" cy="2575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27BA1DB0-8E51-4620-9DE9-1B23DA360B6C}"/>
              </a:ext>
            </a:extLst>
          </p:cNvPr>
          <p:cNvSpPr txBox="1"/>
          <p:nvPr/>
        </p:nvSpPr>
        <p:spPr>
          <a:xfrm>
            <a:off x="2759978" y="5823185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pros</a:t>
            </a:r>
            <a:r>
              <a:rPr lang="cs-CZ" dirty="0" err="1"/>
              <a:t>tředí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5ADDC49-CBCB-40DD-B629-BD4A441618F6}"/>
              </a:ext>
            </a:extLst>
          </p:cNvPr>
          <p:cNvSpPr txBox="1"/>
          <p:nvPr/>
        </p:nvSpPr>
        <p:spPr>
          <a:xfrm>
            <a:off x="1031839" y="3993121"/>
            <a:ext cx="67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Sa</a:t>
            </a:r>
            <a:endParaRPr lang="cs-CZ" dirty="0"/>
          </a:p>
        </p:txBody>
      </p:sp>
      <p:sp>
        <p:nvSpPr>
          <p:cNvPr id="10" name="Hvězda: pěticípá 9">
            <a:extLst>
              <a:ext uri="{FF2B5EF4-FFF2-40B4-BE49-F238E27FC236}">
                <a16:creationId xmlns:a16="http://schemas.microsoft.com/office/drawing/2014/main" id="{44647776-A262-41A5-9F04-CBC038BC8390}"/>
              </a:ext>
            </a:extLst>
          </p:cNvPr>
          <p:cNvSpPr/>
          <p:nvPr/>
        </p:nvSpPr>
        <p:spPr>
          <a:xfrm>
            <a:off x="4391648" y="3366447"/>
            <a:ext cx="100652" cy="1251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Hvězda: pěticípá 10">
            <a:extLst>
              <a:ext uri="{FF2B5EF4-FFF2-40B4-BE49-F238E27FC236}">
                <a16:creationId xmlns:a16="http://schemas.microsoft.com/office/drawing/2014/main" id="{13CBAA86-998E-4C10-A0E0-535E80FACE0A}"/>
              </a:ext>
            </a:extLst>
          </p:cNvPr>
          <p:cNvSpPr/>
          <p:nvPr/>
        </p:nvSpPr>
        <p:spPr>
          <a:xfrm>
            <a:off x="2086074" y="4523720"/>
            <a:ext cx="100652" cy="1251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F565C4B4-1BA5-4039-8B8F-52B1984E7992}"/>
              </a:ext>
            </a:extLst>
          </p:cNvPr>
          <p:cNvSpPr/>
          <p:nvPr/>
        </p:nvSpPr>
        <p:spPr>
          <a:xfrm>
            <a:off x="3284314" y="4579115"/>
            <a:ext cx="100652" cy="1251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Hvězda: pěticípá 12">
            <a:extLst>
              <a:ext uri="{FF2B5EF4-FFF2-40B4-BE49-F238E27FC236}">
                <a16:creationId xmlns:a16="http://schemas.microsoft.com/office/drawing/2014/main" id="{6C1B6A14-16B4-422A-B74D-89AA5CBD5859}"/>
              </a:ext>
            </a:extLst>
          </p:cNvPr>
          <p:cNvSpPr/>
          <p:nvPr/>
        </p:nvSpPr>
        <p:spPr>
          <a:xfrm>
            <a:off x="3334640" y="3718033"/>
            <a:ext cx="100652" cy="1251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Hvězda: pěticípá 13">
            <a:extLst>
              <a:ext uri="{FF2B5EF4-FFF2-40B4-BE49-F238E27FC236}">
                <a16:creationId xmlns:a16="http://schemas.microsoft.com/office/drawing/2014/main" id="{58C6787B-24CE-44A4-AA80-53AF3370BBC7}"/>
              </a:ext>
            </a:extLst>
          </p:cNvPr>
          <p:cNvSpPr/>
          <p:nvPr/>
        </p:nvSpPr>
        <p:spPr>
          <a:xfrm>
            <a:off x="2652331" y="5299906"/>
            <a:ext cx="100652" cy="1251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Hvězda: pěticípá 14">
            <a:extLst>
              <a:ext uri="{FF2B5EF4-FFF2-40B4-BE49-F238E27FC236}">
                <a16:creationId xmlns:a16="http://schemas.microsoft.com/office/drawing/2014/main" id="{AC7CC0A1-B9FE-4E2D-99AA-EAF2DDDE32CD}"/>
              </a:ext>
            </a:extLst>
          </p:cNvPr>
          <p:cNvSpPr/>
          <p:nvPr/>
        </p:nvSpPr>
        <p:spPr>
          <a:xfrm>
            <a:off x="2349625" y="3834092"/>
            <a:ext cx="100652" cy="1251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Hvězda: pěticípá 15">
            <a:extLst>
              <a:ext uri="{FF2B5EF4-FFF2-40B4-BE49-F238E27FC236}">
                <a16:creationId xmlns:a16="http://schemas.microsoft.com/office/drawing/2014/main" id="{FC4AB2B2-AB3D-4786-8C73-A2306E3D5A48}"/>
              </a:ext>
            </a:extLst>
          </p:cNvPr>
          <p:cNvSpPr/>
          <p:nvPr/>
        </p:nvSpPr>
        <p:spPr>
          <a:xfrm>
            <a:off x="4173518" y="4590468"/>
            <a:ext cx="100652" cy="1251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23214154-86E0-45B9-9010-6BD5E491A66F}"/>
              </a:ext>
            </a:extLst>
          </p:cNvPr>
          <p:cNvCxnSpPr/>
          <p:nvPr/>
        </p:nvCxnSpPr>
        <p:spPr>
          <a:xfrm flipV="1">
            <a:off x="1904301" y="3187817"/>
            <a:ext cx="2667699" cy="2237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Zvuk 18">
            <a:hlinkClick r:id="" action="ppaction://media"/>
            <a:extLst>
              <a:ext uri="{FF2B5EF4-FFF2-40B4-BE49-F238E27FC236}">
                <a16:creationId xmlns:a16="http://schemas.microsoft.com/office/drawing/2014/main" id="{C9909F6A-9574-4EDB-90F1-93F6A1BAC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3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702"/>
    </mc:Choice>
    <mc:Fallback>
      <p:transition spd="slow" advTm="85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952FF-D4BF-48EE-BE73-491A940FA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</a:t>
            </a:r>
            <a:r>
              <a:rPr lang="en-US" dirty="0"/>
              <a:t> - </a:t>
            </a:r>
            <a:r>
              <a:rPr lang="en-US" dirty="0" err="1"/>
              <a:t>druh</a:t>
            </a:r>
            <a:r>
              <a:rPr lang="en-US" dirty="0"/>
              <a:t>, j – sample, A - abundance</a:t>
            </a:r>
            <a:br>
              <a:rPr lang="en-US" dirty="0"/>
            </a:br>
            <a:r>
              <a:rPr lang="cs-CZ" dirty="0"/>
              <a:t>Species </a:t>
            </a:r>
            <a:r>
              <a:rPr lang="cs-CZ" dirty="0" err="1"/>
              <a:t>scores</a:t>
            </a:r>
            <a:r>
              <a:rPr lang="cs-CZ" dirty="0"/>
              <a:t> </a:t>
            </a:r>
            <a:r>
              <a:rPr lang="en-US" dirty="0"/>
              <a:t>(</a:t>
            </a:r>
            <a:r>
              <a:rPr lang="en-US" dirty="0" err="1"/>
              <a:t>Sp</a:t>
            </a:r>
            <a:r>
              <a:rPr lang="en-US" dirty="0"/>
              <a:t>), Sample score (Sa)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2F8054-0B8F-4374-AA57-3717534E8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Sp</a:t>
            </a:r>
            <a:r>
              <a:rPr lang="en-US" baseline="-25000" dirty="0" err="1"/>
              <a:t>i</a:t>
            </a:r>
            <a:r>
              <a:rPr lang="en-US" dirty="0"/>
              <a:t> = ∑(</a:t>
            </a:r>
            <a:r>
              <a:rPr lang="en-US" dirty="0" err="1"/>
              <a:t>A</a:t>
            </a:r>
            <a:r>
              <a:rPr lang="en-US" baseline="-25000" dirty="0" err="1"/>
              <a:t>ij</a:t>
            </a:r>
            <a:r>
              <a:rPr lang="en-US" dirty="0"/>
              <a:t>*</a:t>
            </a:r>
            <a:r>
              <a:rPr lang="en-US" dirty="0" err="1"/>
              <a:t>Sa</a:t>
            </a:r>
            <a:r>
              <a:rPr lang="en-US" baseline="-25000" dirty="0" err="1"/>
              <a:t>j</a:t>
            </a:r>
            <a:r>
              <a:rPr lang="en-US" dirty="0"/>
              <a:t>)/∑A</a:t>
            </a:r>
            <a:r>
              <a:rPr lang="en-US" baseline="-25000" dirty="0"/>
              <a:t>i</a:t>
            </a:r>
          </a:p>
          <a:p>
            <a:r>
              <a:rPr lang="en-US" dirty="0" err="1"/>
              <a:t>Sa</a:t>
            </a:r>
            <a:r>
              <a:rPr lang="en-US" baseline="-25000" dirty="0" err="1"/>
              <a:t>j</a:t>
            </a:r>
            <a:r>
              <a:rPr lang="en-US" dirty="0"/>
              <a:t> = ∑(</a:t>
            </a:r>
            <a:r>
              <a:rPr lang="en-US" dirty="0" err="1"/>
              <a:t>A</a:t>
            </a:r>
            <a:r>
              <a:rPr lang="en-US" baseline="-25000" dirty="0" err="1"/>
              <a:t>ij</a:t>
            </a:r>
            <a:r>
              <a:rPr lang="en-US" dirty="0"/>
              <a:t>*</a:t>
            </a:r>
            <a:r>
              <a:rPr lang="en-US" dirty="0" err="1"/>
              <a:t>Sp</a:t>
            </a:r>
            <a:r>
              <a:rPr lang="en-US" baseline="-25000" dirty="0" err="1"/>
              <a:t>i</a:t>
            </a:r>
            <a:r>
              <a:rPr lang="en-US" dirty="0"/>
              <a:t>)/∑</a:t>
            </a:r>
            <a:r>
              <a:rPr lang="en-US" dirty="0" err="1"/>
              <a:t>A</a:t>
            </a:r>
            <a:r>
              <a:rPr lang="en-US" baseline="-25000" dirty="0" err="1"/>
              <a:t>j</a:t>
            </a:r>
            <a:endParaRPr lang="en-US" baseline="-25000" dirty="0"/>
          </a:p>
          <a:p>
            <a:endParaRPr lang="en-US" baseline="-25000" dirty="0"/>
          </a:p>
          <a:p>
            <a:endParaRPr lang="en-US" baseline="-25000" dirty="0"/>
          </a:p>
          <a:p>
            <a:endParaRPr lang="cs-CZ" dirty="0"/>
          </a:p>
          <a:p>
            <a:endParaRPr lang="cs-CZ" dirty="0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2333B236-C7A8-4859-ACED-CC64F30829F8}"/>
              </a:ext>
            </a:extLst>
          </p:cNvPr>
          <p:cNvCxnSpPr/>
          <p:nvPr/>
        </p:nvCxnSpPr>
        <p:spPr>
          <a:xfrm>
            <a:off x="1619075" y="5763237"/>
            <a:ext cx="3632433" cy="75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D9C52044-9572-4CFE-B6F2-4108B62B7B39}"/>
              </a:ext>
            </a:extLst>
          </p:cNvPr>
          <p:cNvCxnSpPr/>
          <p:nvPr/>
        </p:nvCxnSpPr>
        <p:spPr>
          <a:xfrm flipV="1">
            <a:off x="1619075" y="3187817"/>
            <a:ext cx="0" cy="25754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27BA1DB0-8E51-4620-9DE9-1B23DA360B6C}"/>
              </a:ext>
            </a:extLst>
          </p:cNvPr>
          <p:cNvSpPr txBox="1"/>
          <p:nvPr/>
        </p:nvSpPr>
        <p:spPr>
          <a:xfrm>
            <a:off x="2759978" y="5823185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pros</a:t>
            </a:r>
            <a:r>
              <a:rPr lang="cs-CZ" dirty="0" err="1"/>
              <a:t>tředí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5ADDC49-CBCB-40DD-B629-BD4A441618F6}"/>
              </a:ext>
            </a:extLst>
          </p:cNvPr>
          <p:cNvSpPr txBox="1"/>
          <p:nvPr/>
        </p:nvSpPr>
        <p:spPr>
          <a:xfrm>
            <a:off x="1031839" y="3993121"/>
            <a:ext cx="67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Sa</a:t>
            </a:r>
            <a:endParaRPr lang="cs-CZ" dirty="0"/>
          </a:p>
        </p:txBody>
      </p:sp>
      <p:sp>
        <p:nvSpPr>
          <p:cNvPr id="10" name="Hvězda: pěticípá 9">
            <a:extLst>
              <a:ext uri="{FF2B5EF4-FFF2-40B4-BE49-F238E27FC236}">
                <a16:creationId xmlns:a16="http://schemas.microsoft.com/office/drawing/2014/main" id="{44647776-A262-41A5-9F04-CBC038BC8390}"/>
              </a:ext>
            </a:extLst>
          </p:cNvPr>
          <p:cNvSpPr/>
          <p:nvPr/>
        </p:nvSpPr>
        <p:spPr>
          <a:xfrm>
            <a:off x="4391648" y="3366447"/>
            <a:ext cx="100652" cy="1251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Hvězda: pěticípá 10">
            <a:extLst>
              <a:ext uri="{FF2B5EF4-FFF2-40B4-BE49-F238E27FC236}">
                <a16:creationId xmlns:a16="http://schemas.microsoft.com/office/drawing/2014/main" id="{13CBAA86-998E-4C10-A0E0-535E80FACE0A}"/>
              </a:ext>
            </a:extLst>
          </p:cNvPr>
          <p:cNvSpPr/>
          <p:nvPr/>
        </p:nvSpPr>
        <p:spPr>
          <a:xfrm>
            <a:off x="2086074" y="4523720"/>
            <a:ext cx="100652" cy="1251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F565C4B4-1BA5-4039-8B8F-52B1984E7992}"/>
              </a:ext>
            </a:extLst>
          </p:cNvPr>
          <p:cNvSpPr/>
          <p:nvPr/>
        </p:nvSpPr>
        <p:spPr>
          <a:xfrm>
            <a:off x="3284314" y="4579115"/>
            <a:ext cx="100652" cy="1251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Hvězda: pěticípá 12">
            <a:extLst>
              <a:ext uri="{FF2B5EF4-FFF2-40B4-BE49-F238E27FC236}">
                <a16:creationId xmlns:a16="http://schemas.microsoft.com/office/drawing/2014/main" id="{6C1B6A14-16B4-422A-B74D-89AA5CBD5859}"/>
              </a:ext>
            </a:extLst>
          </p:cNvPr>
          <p:cNvSpPr/>
          <p:nvPr/>
        </p:nvSpPr>
        <p:spPr>
          <a:xfrm>
            <a:off x="3334640" y="3718033"/>
            <a:ext cx="100652" cy="1251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Hvězda: pěticípá 13">
            <a:extLst>
              <a:ext uri="{FF2B5EF4-FFF2-40B4-BE49-F238E27FC236}">
                <a16:creationId xmlns:a16="http://schemas.microsoft.com/office/drawing/2014/main" id="{58C6787B-24CE-44A4-AA80-53AF3370BBC7}"/>
              </a:ext>
            </a:extLst>
          </p:cNvPr>
          <p:cNvSpPr/>
          <p:nvPr/>
        </p:nvSpPr>
        <p:spPr>
          <a:xfrm>
            <a:off x="2652331" y="5299906"/>
            <a:ext cx="100652" cy="1251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Hvězda: pěticípá 14">
            <a:extLst>
              <a:ext uri="{FF2B5EF4-FFF2-40B4-BE49-F238E27FC236}">
                <a16:creationId xmlns:a16="http://schemas.microsoft.com/office/drawing/2014/main" id="{AC7CC0A1-B9FE-4E2D-99AA-EAF2DDDE32CD}"/>
              </a:ext>
            </a:extLst>
          </p:cNvPr>
          <p:cNvSpPr/>
          <p:nvPr/>
        </p:nvSpPr>
        <p:spPr>
          <a:xfrm>
            <a:off x="2349625" y="3834092"/>
            <a:ext cx="100652" cy="1251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Hvězda: pěticípá 15">
            <a:extLst>
              <a:ext uri="{FF2B5EF4-FFF2-40B4-BE49-F238E27FC236}">
                <a16:creationId xmlns:a16="http://schemas.microsoft.com/office/drawing/2014/main" id="{FC4AB2B2-AB3D-4786-8C73-A2306E3D5A48}"/>
              </a:ext>
            </a:extLst>
          </p:cNvPr>
          <p:cNvSpPr/>
          <p:nvPr/>
        </p:nvSpPr>
        <p:spPr>
          <a:xfrm>
            <a:off x="4173518" y="4590468"/>
            <a:ext cx="100652" cy="1251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23214154-86E0-45B9-9010-6BD5E491A66F}"/>
              </a:ext>
            </a:extLst>
          </p:cNvPr>
          <p:cNvCxnSpPr/>
          <p:nvPr/>
        </p:nvCxnSpPr>
        <p:spPr>
          <a:xfrm flipV="1">
            <a:off x="1904301" y="3187817"/>
            <a:ext cx="2667699" cy="22371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CD7041B9-376D-4F48-9D14-CCBCC699F913}"/>
              </a:ext>
            </a:extLst>
          </p:cNvPr>
          <p:cNvSpPr txBox="1"/>
          <p:nvPr/>
        </p:nvSpPr>
        <p:spPr>
          <a:xfrm>
            <a:off x="6135843" y="4262695"/>
            <a:ext cx="3741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Fitované</a:t>
            </a:r>
            <a:r>
              <a:rPr lang="cs-CZ" dirty="0"/>
              <a:t> hodnoty jako nové </a:t>
            </a:r>
            <a:r>
              <a:rPr lang="cs-CZ" dirty="0" err="1"/>
              <a:t>Sa</a:t>
            </a:r>
            <a:endParaRPr lang="cs-CZ" dirty="0"/>
          </a:p>
        </p:txBody>
      </p:sp>
      <p:cxnSp>
        <p:nvCxnSpPr>
          <p:cNvPr id="19" name="Spojnice: pravoúhlá 18">
            <a:extLst>
              <a:ext uri="{FF2B5EF4-FFF2-40B4-BE49-F238E27FC236}">
                <a16:creationId xmlns:a16="http://schemas.microsoft.com/office/drawing/2014/main" id="{15CD9B43-12E2-438A-BA91-C7173DBD889A}"/>
              </a:ext>
            </a:extLst>
          </p:cNvPr>
          <p:cNvCxnSpPr/>
          <p:nvPr/>
        </p:nvCxnSpPr>
        <p:spPr>
          <a:xfrm rot="10800000">
            <a:off x="3994330" y="1966418"/>
            <a:ext cx="5050564" cy="228582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Zvuk 19">
            <a:hlinkClick r:id="" action="ppaction://media"/>
            <a:extLst>
              <a:ext uri="{FF2B5EF4-FFF2-40B4-BE49-F238E27FC236}">
                <a16:creationId xmlns:a16="http://schemas.microsoft.com/office/drawing/2014/main" id="{8C9A4680-8ACC-42D1-A0AF-8AC085E454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9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787"/>
    </mc:Choice>
    <mc:Fallback>
      <p:transition spd="slow" advTm="149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B71F9E-71A4-421F-ACB5-EF3F20266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9A200EF-69AD-4608-9CAD-64333B7CC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A3872A7D-AF75-480A-9338-89DC2B48C17C}"/>
              </a:ext>
            </a:extLst>
          </p:cNvPr>
          <p:cNvCxnSpPr/>
          <p:nvPr/>
        </p:nvCxnSpPr>
        <p:spPr>
          <a:xfrm>
            <a:off x="5587068" y="2080470"/>
            <a:ext cx="0" cy="3858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AD6614A5-23F8-426B-A3CD-B9510C4EFDB6}"/>
              </a:ext>
            </a:extLst>
          </p:cNvPr>
          <p:cNvCxnSpPr/>
          <p:nvPr/>
        </p:nvCxnSpPr>
        <p:spPr>
          <a:xfrm>
            <a:off x="1610686" y="3825380"/>
            <a:ext cx="89091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Veselý obličej 9">
            <a:extLst>
              <a:ext uri="{FF2B5EF4-FFF2-40B4-BE49-F238E27FC236}">
                <a16:creationId xmlns:a16="http://schemas.microsoft.com/office/drawing/2014/main" id="{0E779FE2-BE24-4232-ADB2-D24BAD8D931B}"/>
              </a:ext>
            </a:extLst>
          </p:cNvPr>
          <p:cNvSpPr/>
          <p:nvPr/>
        </p:nvSpPr>
        <p:spPr>
          <a:xfrm>
            <a:off x="7357145" y="5402516"/>
            <a:ext cx="167773" cy="167775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eselý obličej 10">
            <a:extLst>
              <a:ext uri="{FF2B5EF4-FFF2-40B4-BE49-F238E27FC236}">
                <a16:creationId xmlns:a16="http://schemas.microsoft.com/office/drawing/2014/main" id="{49F855AE-71F6-4BBA-B9B8-5FFCE901178A}"/>
              </a:ext>
            </a:extLst>
          </p:cNvPr>
          <p:cNvSpPr/>
          <p:nvPr/>
        </p:nvSpPr>
        <p:spPr>
          <a:xfrm>
            <a:off x="2960975" y="4724333"/>
            <a:ext cx="167773" cy="167775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eselý obličej 11">
            <a:extLst>
              <a:ext uri="{FF2B5EF4-FFF2-40B4-BE49-F238E27FC236}">
                <a16:creationId xmlns:a16="http://schemas.microsoft.com/office/drawing/2014/main" id="{1B051E0E-BB41-409F-B7D6-2769EC670C0A}"/>
              </a:ext>
            </a:extLst>
          </p:cNvPr>
          <p:cNvSpPr/>
          <p:nvPr/>
        </p:nvSpPr>
        <p:spPr>
          <a:xfrm>
            <a:off x="3803009" y="3126999"/>
            <a:ext cx="167773" cy="167775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eselý obličej 12">
            <a:extLst>
              <a:ext uri="{FF2B5EF4-FFF2-40B4-BE49-F238E27FC236}">
                <a16:creationId xmlns:a16="http://schemas.microsoft.com/office/drawing/2014/main" id="{0E551130-47DD-4D28-92E4-9AF88404A52A}"/>
              </a:ext>
            </a:extLst>
          </p:cNvPr>
          <p:cNvSpPr/>
          <p:nvPr/>
        </p:nvSpPr>
        <p:spPr>
          <a:xfrm>
            <a:off x="4819475" y="4552360"/>
            <a:ext cx="167773" cy="167775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eselý obličej 13">
            <a:extLst>
              <a:ext uri="{FF2B5EF4-FFF2-40B4-BE49-F238E27FC236}">
                <a16:creationId xmlns:a16="http://schemas.microsoft.com/office/drawing/2014/main" id="{F0934538-A481-467F-B5F1-D9896561F95D}"/>
              </a:ext>
            </a:extLst>
          </p:cNvPr>
          <p:cNvSpPr/>
          <p:nvPr/>
        </p:nvSpPr>
        <p:spPr>
          <a:xfrm>
            <a:off x="6837036" y="2808918"/>
            <a:ext cx="167773" cy="167775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Hvězda: pěticípá 15">
            <a:extLst>
              <a:ext uri="{FF2B5EF4-FFF2-40B4-BE49-F238E27FC236}">
                <a16:creationId xmlns:a16="http://schemas.microsoft.com/office/drawing/2014/main" id="{E86BC94F-03F5-4968-9ABA-6E1B07088D60}"/>
              </a:ext>
            </a:extLst>
          </p:cNvPr>
          <p:cNvSpPr/>
          <p:nvPr/>
        </p:nvSpPr>
        <p:spPr>
          <a:xfrm>
            <a:off x="6203667" y="3435598"/>
            <a:ext cx="100652" cy="1251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Hvězda: pěticípá 16">
            <a:extLst>
              <a:ext uri="{FF2B5EF4-FFF2-40B4-BE49-F238E27FC236}">
                <a16:creationId xmlns:a16="http://schemas.microsoft.com/office/drawing/2014/main" id="{665612B8-24DC-4368-A08C-2B128F509F83}"/>
              </a:ext>
            </a:extLst>
          </p:cNvPr>
          <p:cNvSpPr/>
          <p:nvPr/>
        </p:nvSpPr>
        <p:spPr>
          <a:xfrm>
            <a:off x="6904157" y="4293434"/>
            <a:ext cx="100652" cy="1251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Hvězda: pěticípá 17">
            <a:extLst>
              <a:ext uri="{FF2B5EF4-FFF2-40B4-BE49-F238E27FC236}">
                <a16:creationId xmlns:a16="http://schemas.microsoft.com/office/drawing/2014/main" id="{522F499F-044E-49F3-95F0-7299C606BCFF}"/>
              </a:ext>
            </a:extLst>
          </p:cNvPr>
          <p:cNvSpPr/>
          <p:nvPr/>
        </p:nvSpPr>
        <p:spPr>
          <a:xfrm>
            <a:off x="3072841" y="4010651"/>
            <a:ext cx="100652" cy="1251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Hvězda: pěticípá 18">
            <a:extLst>
              <a:ext uri="{FF2B5EF4-FFF2-40B4-BE49-F238E27FC236}">
                <a16:creationId xmlns:a16="http://schemas.microsoft.com/office/drawing/2014/main" id="{006499AD-9A04-43DE-A599-23CC624AC56F}"/>
              </a:ext>
            </a:extLst>
          </p:cNvPr>
          <p:cNvSpPr/>
          <p:nvPr/>
        </p:nvSpPr>
        <p:spPr>
          <a:xfrm>
            <a:off x="3886895" y="4208458"/>
            <a:ext cx="100652" cy="1251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Hvězda: pěticípá 19">
            <a:extLst>
              <a:ext uri="{FF2B5EF4-FFF2-40B4-BE49-F238E27FC236}">
                <a16:creationId xmlns:a16="http://schemas.microsoft.com/office/drawing/2014/main" id="{D9D28E1A-D2A2-4648-BD3B-3AEC56D0F3F7}"/>
              </a:ext>
            </a:extLst>
          </p:cNvPr>
          <p:cNvSpPr/>
          <p:nvPr/>
        </p:nvSpPr>
        <p:spPr>
          <a:xfrm>
            <a:off x="4903361" y="3484214"/>
            <a:ext cx="100652" cy="1251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AE762ACD-8A48-480F-8EBC-4E6917747A28}"/>
              </a:ext>
            </a:extLst>
          </p:cNvPr>
          <p:cNvCxnSpPr/>
          <p:nvPr/>
        </p:nvCxnSpPr>
        <p:spPr>
          <a:xfrm flipH="1">
            <a:off x="1721649" y="3833769"/>
            <a:ext cx="3865419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AA555C9-3CA8-4853-BB5D-5BF0DFB342A3}"/>
              </a:ext>
            </a:extLst>
          </p:cNvPr>
          <p:cNvSpPr txBox="1"/>
          <p:nvPr/>
        </p:nvSpPr>
        <p:spPr>
          <a:xfrm>
            <a:off x="957332" y="3672068"/>
            <a:ext cx="84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/>
              <a:t>živiny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3A73CE5-C185-43E3-9E18-50E4F872F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01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000"/>
    </mc:Choice>
    <mc:Fallback>
      <p:transition spd="slow" advTm="9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2CE416-C444-4B3D-A122-C584E6595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Interkorelace</a:t>
            </a:r>
            <a:r>
              <a:rPr lang="cs-CZ" dirty="0"/>
              <a:t> mezi vysvětlujícími proměnnými: inflační faktor (problém mnohorozměrné regrese - jak vybrat vhodné proměnné)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D74B0E2-EDC0-48B3-BE31-CA84BDFE6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150723B-394E-48F5-9BDB-C47A0F0C4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42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751"/>
    </mc:Choice>
    <mc:Fallback>
      <p:transition spd="slow" advTm="118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F18FA7-6753-43F5-91BC-221C52BA0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6E3D24-4F8C-420A-95CA-DD9FDF7FE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5D77108-F178-42F6-9490-D6CF7B42C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328" y="-17096"/>
            <a:ext cx="8043345" cy="6875095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A4298B04-19CB-4A1A-999A-95034A0A0F63}"/>
              </a:ext>
            </a:extLst>
          </p:cNvPr>
          <p:cNvCxnSpPr/>
          <p:nvPr/>
        </p:nvCxnSpPr>
        <p:spPr>
          <a:xfrm flipV="1">
            <a:off x="5687736" y="989901"/>
            <a:ext cx="2130803" cy="15016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54A1B878-E771-4A6D-8410-2020BDB574C4}"/>
              </a:ext>
            </a:extLst>
          </p:cNvPr>
          <p:cNvSpPr txBox="1"/>
          <p:nvPr/>
        </p:nvSpPr>
        <p:spPr>
          <a:xfrm>
            <a:off x="7818539" y="775257"/>
            <a:ext cx="117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živiny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336E3AA-F5AC-4A0E-8CFC-C257E5301DA3}"/>
              </a:ext>
            </a:extLst>
          </p:cNvPr>
          <p:cNvSpPr txBox="1"/>
          <p:nvPr/>
        </p:nvSpPr>
        <p:spPr>
          <a:xfrm>
            <a:off x="10107672" y="1073791"/>
            <a:ext cx="20228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Dodatečná proměnná prostředí – </a:t>
            </a:r>
            <a:r>
              <a:rPr lang="en-US" dirty="0"/>
              <a:t>supplementary variable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D022FD44-C849-4A21-AD43-3DAF8919C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72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336"/>
    </mc:Choice>
    <mc:Fallback>
      <p:transition spd="slow" advTm="123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A6B086-D7E1-4597-854C-A70A3774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892F7BFB-1CD5-44DB-BF0D-9BFAA58ACC7A}"/>
              </a:ext>
            </a:extLst>
          </p:cNvPr>
          <p:cNvCxnSpPr/>
          <p:nvPr/>
        </p:nvCxnSpPr>
        <p:spPr>
          <a:xfrm>
            <a:off x="1510018" y="5629013"/>
            <a:ext cx="434549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F5873698-7666-4D99-9DBA-01A68425E902}"/>
              </a:ext>
            </a:extLst>
          </p:cNvPr>
          <p:cNvCxnSpPr/>
          <p:nvPr/>
        </p:nvCxnSpPr>
        <p:spPr>
          <a:xfrm flipV="1">
            <a:off x="1510018" y="2172749"/>
            <a:ext cx="0" cy="3464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C9A7080E-F144-42B5-87D9-ECDF21B36257}"/>
              </a:ext>
            </a:extLst>
          </p:cNvPr>
          <p:cNvSpPr txBox="1"/>
          <p:nvPr/>
        </p:nvSpPr>
        <p:spPr>
          <a:xfrm>
            <a:off x="5188591" y="5755563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</a:t>
            </a:r>
            <a:r>
              <a:rPr lang="en-US" dirty="0" err="1"/>
              <a:t>ampeli</a:t>
            </a:r>
            <a:r>
              <a:rPr lang="cs-CZ" dirty="0" err="1"/>
              <a:t>ška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15A13E5-893C-41F0-9E8F-596C14593DF5}"/>
              </a:ext>
            </a:extLst>
          </p:cNvPr>
          <p:cNvSpPr txBox="1"/>
          <p:nvPr/>
        </p:nvSpPr>
        <p:spPr>
          <a:xfrm>
            <a:off x="843093" y="1795029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kopřiva</a:t>
            </a:r>
          </a:p>
        </p:txBody>
      </p:sp>
      <p:sp>
        <p:nvSpPr>
          <p:cNvPr id="3" name="Hvězda: pěticípá 2">
            <a:extLst>
              <a:ext uri="{FF2B5EF4-FFF2-40B4-BE49-F238E27FC236}">
                <a16:creationId xmlns:a16="http://schemas.microsoft.com/office/drawing/2014/main" id="{C4FCA2F2-2DBA-4954-8B86-409B941235D1}"/>
              </a:ext>
            </a:extLst>
          </p:cNvPr>
          <p:cNvSpPr/>
          <p:nvPr/>
        </p:nvSpPr>
        <p:spPr>
          <a:xfrm>
            <a:off x="1929468" y="2441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2E64DA9B-4883-4D8F-B78E-1E85B696856F}"/>
              </a:ext>
            </a:extLst>
          </p:cNvPr>
          <p:cNvSpPr/>
          <p:nvPr/>
        </p:nvSpPr>
        <p:spPr>
          <a:xfrm>
            <a:off x="1935970" y="269279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Hvězda: pěticípá 8">
            <a:extLst>
              <a:ext uri="{FF2B5EF4-FFF2-40B4-BE49-F238E27FC236}">
                <a16:creationId xmlns:a16="http://schemas.microsoft.com/office/drawing/2014/main" id="{ED64E43A-C874-439C-BC04-A024E2DC577F}"/>
              </a:ext>
            </a:extLst>
          </p:cNvPr>
          <p:cNvSpPr/>
          <p:nvPr/>
        </p:nvSpPr>
        <p:spPr>
          <a:xfrm>
            <a:off x="2222662" y="251562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Hvězda: pěticípá 9">
            <a:extLst>
              <a:ext uri="{FF2B5EF4-FFF2-40B4-BE49-F238E27FC236}">
                <a16:creationId xmlns:a16="http://schemas.microsoft.com/office/drawing/2014/main" id="{19BAA1A9-3D00-47DA-98A2-F15AB3DBDBA7}"/>
              </a:ext>
            </a:extLst>
          </p:cNvPr>
          <p:cNvSpPr/>
          <p:nvPr/>
        </p:nvSpPr>
        <p:spPr>
          <a:xfrm>
            <a:off x="2336965" y="264665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3064291E-2E1B-468E-B777-4FCF10A9803D}"/>
              </a:ext>
            </a:extLst>
          </p:cNvPr>
          <p:cNvSpPr/>
          <p:nvPr/>
        </p:nvSpPr>
        <p:spPr>
          <a:xfrm>
            <a:off x="2176943" y="282234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Hvězda: pěticípá 13">
            <a:extLst>
              <a:ext uri="{FF2B5EF4-FFF2-40B4-BE49-F238E27FC236}">
                <a16:creationId xmlns:a16="http://schemas.microsoft.com/office/drawing/2014/main" id="{E5A317E9-E6D2-4313-B072-27F9E32424D7}"/>
              </a:ext>
            </a:extLst>
          </p:cNvPr>
          <p:cNvSpPr/>
          <p:nvPr/>
        </p:nvSpPr>
        <p:spPr>
          <a:xfrm>
            <a:off x="2382684" y="299264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Hvězda: pěticípá 14">
            <a:extLst>
              <a:ext uri="{FF2B5EF4-FFF2-40B4-BE49-F238E27FC236}">
                <a16:creationId xmlns:a16="http://schemas.microsoft.com/office/drawing/2014/main" id="{76E4E598-6083-4666-923A-C619DD402453}"/>
              </a:ext>
            </a:extLst>
          </p:cNvPr>
          <p:cNvSpPr/>
          <p:nvPr/>
        </p:nvSpPr>
        <p:spPr>
          <a:xfrm>
            <a:off x="2265170" y="316322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Hvězda: pěticípá 15">
            <a:extLst>
              <a:ext uri="{FF2B5EF4-FFF2-40B4-BE49-F238E27FC236}">
                <a16:creationId xmlns:a16="http://schemas.microsoft.com/office/drawing/2014/main" id="{0AB57632-C137-404E-88D1-F6E17562B860}"/>
              </a:ext>
            </a:extLst>
          </p:cNvPr>
          <p:cNvSpPr/>
          <p:nvPr/>
        </p:nvSpPr>
        <p:spPr>
          <a:xfrm>
            <a:off x="2686574" y="306325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Hvězda: pěticípá 16">
            <a:extLst>
              <a:ext uri="{FF2B5EF4-FFF2-40B4-BE49-F238E27FC236}">
                <a16:creationId xmlns:a16="http://schemas.microsoft.com/office/drawing/2014/main" id="{3D856941-925F-46E3-ACF5-57BCBD267C20}"/>
              </a:ext>
            </a:extLst>
          </p:cNvPr>
          <p:cNvSpPr/>
          <p:nvPr/>
        </p:nvSpPr>
        <p:spPr>
          <a:xfrm>
            <a:off x="2640855" y="342887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Hvězda: pěticípá 17">
            <a:extLst>
              <a:ext uri="{FF2B5EF4-FFF2-40B4-BE49-F238E27FC236}">
                <a16:creationId xmlns:a16="http://schemas.microsoft.com/office/drawing/2014/main" id="{15F6B3CE-9F89-4EC5-B750-5C0D1580B59C}"/>
              </a:ext>
            </a:extLst>
          </p:cNvPr>
          <p:cNvSpPr/>
          <p:nvPr/>
        </p:nvSpPr>
        <p:spPr>
          <a:xfrm>
            <a:off x="3061914" y="3488085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Hvězda: pěticípá 18">
            <a:extLst>
              <a:ext uri="{FF2B5EF4-FFF2-40B4-BE49-F238E27FC236}">
                <a16:creationId xmlns:a16="http://schemas.microsoft.com/office/drawing/2014/main" id="{953DD161-54D2-458F-88B7-E33C426A4B94}"/>
              </a:ext>
            </a:extLst>
          </p:cNvPr>
          <p:cNvSpPr/>
          <p:nvPr/>
        </p:nvSpPr>
        <p:spPr>
          <a:xfrm>
            <a:off x="3428301" y="358008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Hvězda: pěticípá 19">
            <a:extLst>
              <a:ext uri="{FF2B5EF4-FFF2-40B4-BE49-F238E27FC236}">
                <a16:creationId xmlns:a16="http://schemas.microsoft.com/office/drawing/2014/main" id="{80F457E0-D422-424C-AFAD-EF85B113F14C}"/>
              </a:ext>
            </a:extLst>
          </p:cNvPr>
          <p:cNvSpPr/>
          <p:nvPr/>
        </p:nvSpPr>
        <p:spPr>
          <a:xfrm>
            <a:off x="3270308" y="40723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Hvězda: pěticípá 20">
            <a:extLst>
              <a:ext uri="{FF2B5EF4-FFF2-40B4-BE49-F238E27FC236}">
                <a16:creationId xmlns:a16="http://schemas.microsoft.com/office/drawing/2014/main" id="{C4932065-AAD8-4190-A3DB-F9ABF392B131}"/>
              </a:ext>
            </a:extLst>
          </p:cNvPr>
          <p:cNvSpPr/>
          <p:nvPr/>
        </p:nvSpPr>
        <p:spPr>
          <a:xfrm>
            <a:off x="3686541" y="443509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Hvězda: pěticípá 21">
            <a:extLst>
              <a:ext uri="{FF2B5EF4-FFF2-40B4-BE49-F238E27FC236}">
                <a16:creationId xmlns:a16="http://schemas.microsoft.com/office/drawing/2014/main" id="{FFA57246-C4E5-45AD-8F11-B08525B7B56F}"/>
              </a:ext>
            </a:extLst>
          </p:cNvPr>
          <p:cNvSpPr/>
          <p:nvPr/>
        </p:nvSpPr>
        <p:spPr>
          <a:xfrm>
            <a:off x="4017349" y="42199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Hvězda: pěticípá 22">
            <a:extLst>
              <a:ext uri="{FF2B5EF4-FFF2-40B4-BE49-F238E27FC236}">
                <a16:creationId xmlns:a16="http://schemas.microsoft.com/office/drawing/2014/main" id="{E9AA95F5-3043-4DD5-9618-308D21E7B3B5}"/>
              </a:ext>
            </a:extLst>
          </p:cNvPr>
          <p:cNvSpPr/>
          <p:nvPr/>
        </p:nvSpPr>
        <p:spPr>
          <a:xfrm>
            <a:off x="4063068" y="45747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Hvězda: pěticípá 23">
            <a:extLst>
              <a:ext uri="{FF2B5EF4-FFF2-40B4-BE49-F238E27FC236}">
                <a16:creationId xmlns:a16="http://schemas.microsoft.com/office/drawing/2014/main" id="{C4163A41-B991-4D6A-B43E-5C00640DF7D2}"/>
              </a:ext>
            </a:extLst>
          </p:cNvPr>
          <p:cNvSpPr/>
          <p:nvPr/>
        </p:nvSpPr>
        <p:spPr>
          <a:xfrm>
            <a:off x="4073344" y="48315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Hvězda: pěticípá 24">
            <a:extLst>
              <a:ext uri="{FF2B5EF4-FFF2-40B4-BE49-F238E27FC236}">
                <a16:creationId xmlns:a16="http://schemas.microsoft.com/office/drawing/2014/main" id="{CD937581-3035-4155-ABEB-AF07A5D6069D}"/>
              </a:ext>
            </a:extLst>
          </p:cNvPr>
          <p:cNvSpPr/>
          <p:nvPr/>
        </p:nvSpPr>
        <p:spPr>
          <a:xfrm>
            <a:off x="4509083" y="482646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Hvězda: pěticípá 25">
            <a:extLst>
              <a:ext uri="{FF2B5EF4-FFF2-40B4-BE49-F238E27FC236}">
                <a16:creationId xmlns:a16="http://schemas.microsoft.com/office/drawing/2014/main" id="{14C65C9A-7B1B-45FE-B212-7F4C11AABDD2}"/>
              </a:ext>
            </a:extLst>
          </p:cNvPr>
          <p:cNvSpPr/>
          <p:nvPr/>
        </p:nvSpPr>
        <p:spPr>
          <a:xfrm>
            <a:off x="4402822" y="514944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Hvězda: pěticípá 26">
            <a:extLst>
              <a:ext uri="{FF2B5EF4-FFF2-40B4-BE49-F238E27FC236}">
                <a16:creationId xmlns:a16="http://schemas.microsoft.com/office/drawing/2014/main" id="{A257931F-D53E-4AFA-A95C-34F1D97788F2}"/>
              </a:ext>
            </a:extLst>
          </p:cNvPr>
          <p:cNvSpPr/>
          <p:nvPr/>
        </p:nvSpPr>
        <p:spPr>
          <a:xfrm>
            <a:off x="4895954" y="517230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Hvězda: pěticípá 27">
            <a:extLst>
              <a:ext uri="{FF2B5EF4-FFF2-40B4-BE49-F238E27FC236}">
                <a16:creationId xmlns:a16="http://schemas.microsoft.com/office/drawing/2014/main" id="{67A53A21-8915-4BEB-8D63-FA1A7C179B92}"/>
              </a:ext>
            </a:extLst>
          </p:cNvPr>
          <p:cNvSpPr/>
          <p:nvPr/>
        </p:nvSpPr>
        <p:spPr>
          <a:xfrm>
            <a:off x="4951460" y="546422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Hvězda: pěticípá 29">
            <a:extLst>
              <a:ext uri="{FF2B5EF4-FFF2-40B4-BE49-F238E27FC236}">
                <a16:creationId xmlns:a16="http://schemas.microsoft.com/office/drawing/2014/main" id="{2D5BD88C-B454-41B8-B68F-14CAED86F401}"/>
              </a:ext>
            </a:extLst>
          </p:cNvPr>
          <p:cNvSpPr/>
          <p:nvPr/>
        </p:nvSpPr>
        <p:spPr>
          <a:xfrm>
            <a:off x="1981689" y="285275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Hvězda: pěticípá 30">
            <a:extLst>
              <a:ext uri="{FF2B5EF4-FFF2-40B4-BE49-F238E27FC236}">
                <a16:creationId xmlns:a16="http://schemas.microsoft.com/office/drawing/2014/main" id="{74EAB4CE-C80B-44C0-9349-60753C3FB4FA}"/>
              </a:ext>
            </a:extLst>
          </p:cNvPr>
          <p:cNvSpPr/>
          <p:nvPr/>
        </p:nvSpPr>
        <p:spPr>
          <a:xfrm>
            <a:off x="2426584" y="281602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Hvězda: pěticípá 31">
            <a:extLst>
              <a:ext uri="{FF2B5EF4-FFF2-40B4-BE49-F238E27FC236}">
                <a16:creationId xmlns:a16="http://schemas.microsoft.com/office/drawing/2014/main" id="{4009A463-94AC-449A-836B-AB26412C23D0}"/>
              </a:ext>
            </a:extLst>
          </p:cNvPr>
          <p:cNvSpPr/>
          <p:nvPr/>
        </p:nvSpPr>
        <p:spPr>
          <a:xfrm>
            <a:off x="3497090" y="429607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Hvězda: pěticípá 32">
            <a:extLst>
              <a:ext uri="{FF2B5EF4-FFF2-40B4-BE49-F238E27FC236}">
                <a16:creationId xmlns:a16="http://schemas.microsoft.com/office/drawing/2014/main" id="{ED87EC01-C8D5-4B52-90F8-FC1C5C73AE4A}"/>
              </a:ext>
            </a:extLst>
          </p:cNvPr>
          <p:cNvSpPr/>
          <p:nvPr/>
        </p:nvSpPr>
        <p:spPr>
          <a:xfrm>
            <a:off x="2467134" y="322732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Hvězda: pěticípá 33">
            <a:extLst>
              <a:ext uri="{FF2B5EF4-FFF2-40B4-BE49-F238E27FC236}">
                <a16:creationId xmlns:a16="http://schemas.microsoft.com/office/drawing/2014/main" id="{942E89DB-5007-4697-9421-8D5237B212F4}"/>
              </a:ext>
            </a:extLst>
          </p:cNvPr>
          <p:cNvSpPr/>
          <p:nvPr/>
        </p:nvSpPr>
        <p:spPr>
          <a:xfrm>
            <a:off x="2885324" y="318629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Hvězda: pěticípá 34">
            <a:extLst>
              <a:ext uri="{FF2B5EF4-FFF2-40B4-BE49-F238E27FC236}">
                <a16:creationId xmlns:a16="http://schemas.microsoft.com/office/drawing/2014/main" id="{0FCEDCAB-1A9B-4DB7-8F8E-1C1DFC799EF2}"/>
              </a:ext>
            </a:extLst>
          </p:cNvPr>
          <p:cNvSpPr/>
          <p:nvPr/>
        </p:nvSpPr>
        <p:spPr>
          <a:xfrm>
            <a:off x="2839605" y="352976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Hvězda: pěticípá 35">
            <a:extLst>
              <a:ext uri="{FF2B5EF4-FFF2-40B4-BE49-F238E27FC236}">
                <a16:creationId xmlns:a16="http://schemas.microsoft.com/office/drawing/2014/main" id="{88C37872-0340-4767-A5CB-5F3251298B79}"/>
              </a:ext>
            </a:extLst>
          </p:cNvPr>
          <p:cNvSpPr/>
          <p:nvPr/>
        </p:nvSpPr>
        <p:spPr>
          <a:xfrm>
            <a:off x="2933561" y="36081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Hvězda: pěticípá 36">
            <a:extLst>
              <a:ext uri="{FF2B5EF4-FFF2-40B4-BE49-F238E27FC236}">
                <a16:creationId xmlns:a16="http://schemas.microsoft.com/office/drawing/2014/main" id="{0AEEC7CF-DA4A-4C0C-AE5E-9DC643AC8688}"/>
              </a:ext>
            </a:extLst>
          </p:cNvPr>
          <p:cNvSpPr/>
          <p:nvPr/>
        </p:nvSpPr>
        <p:spPr>
          <a:xfrm>
            <a:off x="3061913" y="383273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Hvězda: pěticípá 37">
            <a:extLst>
              <a:ext uri="{FF2B5EF4-FFF2-40B4-BE49-F238E27FC236}">
                <a16:creationId xmlns:a16="http://schemas.microsoft.com/office/drawing/2014/main" id="{C28CA6CD-9807-4935-AADB-BEDA387A6B30}"/>
              </a:ext>
            </a:extLst>
          </p:cNvPr>
          <p:cNvSpPr/>
          <p:nvPr/>
        </p:nvSpPr>
        <p:spPr>
          <a:xfrm>
            <a:off x="3497089" y="376303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Hvězda: pěticípá 38">
            <a:extLst>
              <a:ext uri="{FF2B5EF4-FFF2-40B4-BE49-F238E27FC236}">
                <a16:creationId xmlns:a16="http://schemas.microsoft.com/office/drawing/2014/main" id="{36D716F3-9515-4CF6-9CFD-5DD2031499A6}"/>
              </a:ext>
            </a:extLst>
          </p:cNvPr>
          <p:cNvSpPr/>
          <p:nvPr/>
        </p:nvSpPr>
        <p:spPr>
          <a:xfrm>
            <a:off x="3453468" y="3965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799F457-FE6C-4FE8-B60C-16681BFCBADF}"/>
              </a:ext>
            </a:extLst>
          </p:cNvPr>
          <p:cNvCxnSpPr>
            <a:endCxn id="28" idx="4"/>
          </p:cNvCxnSpPr>
          <p:nvPr/>
        </p:nvCxnSpPr>
        <p:spPr>
          <a:xfrm>
            <a:off x="1669409" y="2273417"/>
            <a:ext cx="3327770" cy="3208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F3A3BEF0-8165-4DE9-8953-65C8383E6927}"/>
              </a:ext>
            </a:extLst>
          </p:cNvPr>
          <p:cNvSpPr txBox="1"/>
          <p:nvPr/>
        </p:nvSpPr>
        <p:spPr>
          <a:xfrm>
            <a:off x="4096203" y="1850046"/>
            <a:ext cx="5321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1. ordinační osa</a:t>
            </a:r>
            <a:r>
              <a:rPr lang="en-US" dirty="0">
                <a:solidFill>
                  <a:srgbClr val="FF0000"/>
                </a:solidFill>
              </a:rPr>
              <a:t> - % </a:t>
            </a:r>
            <a:r>
              <a:rPr lang="en-US" dirty="0" err="1">
                <a:solidFill>
                  <a:srgbClr val="FF0000"/>
                </a:solidFill>
              </a:rPr>
              <a:t>vysv</a:t>
            </a:r>
            <a:r>
              <a:rPr lang="cs-CZ" dirty="0" err="1">
                <a:solidFill>
                  <a:srgbClr val="FF0000"/>
                </a:solidFill>
              </a:rPr>
              <a:t>ětlené</a:t>
            </a:r>
            <a:r>
              <a:rPr lang="cs-CZ" dirty="0">
                <a:solidFill>
                  <a:srgbClr val="FF0000"/>
                </a:solidFill>
              </a:rPr>
              <a:t> variability danou osou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7B23E05-2E3F-4144-9C30-3F376DEE4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0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937"/>
    </mc:Choice>
    <mc:Fallback>
      <p:transition spd="slow" advTm="145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A6B086-D7E1-4597-854C-A70A3774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Efekt živin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892F7BFB-1CD5-44DB-BF0D-9BFAA58ACC7A}"/>
              </a:ext>
            </a:extLst>
          </p:cNvPr>
          <p:cNvCxnSpPr/>
          <p:nvPr/>
        </p:nvCxnSpPr>
        <p:spPr>
          <a:xfrm>
            <a:off x="1510018" y="5629013"/>
            <a:ext cx="434549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F5873698-7666-4D99-9DBA-01A68425E902}"/>
              </a:ext>
            </a:extLst>
          </p:cNvPr>
          <p:cNvCxnSpPr/>
          <p:nvPr/>
        </p:nvCxnSpPr>
        <p:spPr>
          <a:xfrm flipV="1">
            <a:off x="1510018" y="2172749"/>
            <a:ext cx="0" cy="3464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C9A7080E-F144-42B5-87D9-ECDF21B36257}"/>
              </a:ext>
            </a:extLst>
          </p:cNvPr>
          <p:cNvSpPr txBox="1"/>
          <p:nvPr/>
        </p:nvSpPr>
        <p:spPr>
          <a:xfrm>
            <a:off x="5188591" y="5755563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</a:t>
            </a:r>
            <a:r>
              <a:rPr lang="en-US" dirty="0" err="1"/>
              <a:t>ampeli</a:t>
            </a:r>
            <a:r>
              <a:rPr lang="cs-CZ" dirty="0" err="1"/>
              <a:t>ška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15A13E5-893C-41F0-9E8F-596C14593DF5}"/>
              </a:ext>
            </a:extLst>
          </p:cNvPr>
          <p:cNvSpPr txBox="1"/>
          <p:nvPr/>
        </p:nvSpPr>
        <p:spPr>
          <a:xfrm>
            <a:off x="843093" y="1795029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kopřiva</a:t>
            </a:r>
          </a:p>
        </p:txBody>
      </p:sp>
      <p:sp>
        <p:nvSpPr>
          <p:cNvPr id="3" name="Hvězda: pěticípá 2">
            <a:extLst>
              <a:ext uri="{FF2B5EF4-FFF2-40B4-BE49-F238E27FC236}">
                <a16:creationId xmlns:a16="http://schemas.microsoft.com/office/drawing/2014/main" id="{C4FCA2F2-2DBA-4954-8B86-409B941235D1}"/>
              </a:ext>
            </a:extLst>
          </p:cNvPr>
          <p:cNvSpPr/>
          <p:nvPr/>
        </p:nvSpPr>
        <p:spPr>
          <a:xfrm>
            <a:off x="1929468" y="2441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2E64DA9B-4883-4D8F-B78E-1E85B696856F}"/>
              </a:ext>
            </a:extLst>
          </p:cNvPr>
          <p:cNvSpPr/>
          <p:nvPr/>
        </p:nvSpPr>
        <p:spPr>
          <a:xfrm>
            <a:off x="1935970" y="269279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Hvězda: pěticípá 8">
            <a:extLst>
              <a:ext uri="{FF2B5EF4-FFF2-40B4-BE49-F238E27FC236}">
                <a16:creationId xmlns:a16="http://schemas.microsoft.com/office/drawing/2014/main" id="{ED64E43A-C874-439C-BC04-A024E2DC577F}"/>
              </a:ext>
            </a:extLst>
          </p:cNvPr>
          <p:cNvSpPr/>
          <p:nvPr/>
        </p:nvSpPr>
        <p:spPr>
          <a:xfrm>
            <a:off x="2222662" y="251562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Hvězda: pěticípá 9">
            <a:extLst>
              <a:ext uri="{FF2B5EF4-FFF2-40B4-BE49-F238E27FC236}">
                <a16:creationId xmlns:a16="http://schemas.microsoft.com/office/drawing/2014/main" id="{19BAA1A9-3D00-47DA-98A2-F15AB3DBDBA7}"/>
              </a:ext>
            </a:extLst>
          </p:cNvPr>
          <p:cNvSpPr/>
          <p:nvPr/>
        </p:nvSpPr>
        <p:spPr>
          <a:xfrm>
            <a:off x="2336965" y="264665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3064291E-2E1B-468E-B777-4FCF10A9803D}"/>
              </a:ext>
            </a:extLst>
          </p:cNvPr>
          <p:cNvSpPr/>
          <p:nvPr/>
        </p:nvSpPr>
        <p:spPr>
          <a:xfrm>
            <a:off x="2176943" y="282234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Hvězda: pěticípá 13">
            <a:extLst>
              <a:ext uri="{FF2B5EF4-FFF2-40B4-BE49-F238E27FC236}">
                <a16:creationId xmlns:a16="http://schemas.microsoft.com/office/drawing/2014/main" id="{E5A317E9-E6D2-4313-B072-27F9E32424D7}"/>
              </a:ext>
            </a:extLst>
          </p:cNvPr>
          <p:cNvSpPr/>
          <p:nvPr/>
        </p:nvSpPr>
        <p:spPr>
          <a:xfrm>
            <a:off x="2382684" y="299264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Hvězda: pěticípá 14">
            <a:extLst>
              <a:ext uri="{FF2B5EF4-FFF2-40B4-BE49-F238E27FC236}">
                <a16:creationId xmlns:a16="http://schemas.microsoft.com/office/drawing/2014/main" id="{76E4E598-6083-4666-923A-C619DD402453}"/>
              </a:ext>
            </a:extLst>
          </p:cNvPr>
          <p:cNvSpPr/>
          <p:nvPr/>
        </p:nvSpPr>
        <p:spPr>
          <a:xfrm>
            <a:off x="2265170" y="316322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Hvězda: pěticípá 15">
            <a:extLst>
              <a:ext uri="{FF2B5EF4-FFF2-40B4-BE49-F238E27FC236}">
                <a16:creationId xmlns:a16="http://schemas.microsoft.com/office/drawing/2014/main" id="{0AB57632-C137-404E-88D1-F6E17562B860}"/>
              </a:ext>
            </a:extLst>
          </p:cNvPr>
          <p:cNvSpPr/>
          <p:nvPr/>
        </p:nvSpPr>
        <p:spPr>
          <a:xfrm>
            <a:off x="2686574" y="306325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Hvězda: pěticípá 16">
            <a:extLst>
              <a:ext uri="{FF2B5EF4-FFF2-40B4-BE49-F238E27FC236}">
                <a16:creationId xmlns:a16="http://schemas.microsoft.com/office/drawing/2014/main" id="{3D856941-925F-46E3-ACF5-57BCBD267C20}"/>
              </a:ext>
            </a:extLst>
          </p:cNvPr>
          <p:cNvSpPr/>
          <p:nvPr/>
        </p:nvSpPr>
        <p:spPr>
          <a:xfrm>
            <a:off x="2640855" y="342887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Hvězda: pěticípá 17">
            <a:extLst>
              <a:ext uri="{FF2B5EF4-FFF2-40B4-BE49-F238E27FC236}">
                <a16:creationId xmlns:a16="http://schemas.microsoft.com/office/drawing/2014/main" id="{15F6B3CE-9F89-4EC5-B750-5C0D1580B59C}"/>
              </a:ext>
            </a:extLst>
          </p:cNvPr>
          <p:cNvSpPr/>
          <p:nvPr/>
        </p:nvSpPr>
        <p:spPr>
          <a:xfrm>
            <a:off x="3061914" y="3488085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Hvězda: pěticípá 18">
            <a:extLst>
              <a:ext uri="{FF2B5EF4-FFF2-40B4-BE49-F238E27FC236}">
                <a16:creationId xmlns:a16="http://schemas.microsoft.com/office/drawing/2014/main" id="{953DD161-54D2-458F-88B7-E33C426A4B94}"/>
              </a:ext>
            </a:extLst>
          </p:cNvPr>
          <p:cNvSpPr/>
          <p:nvPr/>
        </p:nvSpPr>
        <p:spPr>
          <a:xfrm>
            <a:off x="3428301" y="358008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Hvězda: pěticípá 19">
            <a:extLst>
              <a:ext uri="{FF2B5EF4-FFF2-40B4-BE49-F238E27FC236}">
                <a16:creationId xmlns:a16="http://schemas.microsoft.com/office/drawing/2014/main" id="{80F457E0-D422-424C-AFAD-EF85B113F14C}"/>
              </a:ext>
            </a:extLst>
          </p:cNvPr>
          <p:cNvSpPr/>
          <p:nvPr/>
        </p:nvSpPr>
        <p:spPr>
          <a:xfrm>
            <a:off x="3270308" y="40723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Hvězda: pěticípá 20">
            <a:extLst>
              <a:ext uri="{FF2B5EF4-FFF2-40B4-BE49-F238E27FC236}">
                <a16:creationId xmlns:a16="http://schemas.microsoft.com/office/drawing/2014/main" id="{C4932065-AAD8-4190-A3DB-F9ABF392B131}"/>
              </a:ext>
            </a:extLst>
          </p:cNvPr>
          <p:cNvSpPr/>
          <p:nvPr/>
        </p:nvSpPr>
        <p:spPr>
          <a:xfrm>
            <a:off x="3686541" y="443509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Hvězda: pěticípá 21">
            <a:extLst>
              <a:ext uri="{FF2B5EF4-FFF2-40B4-BE49-F238E27FC236}">
                <a16:creationId xmlns:a16="http://schemas.microsoft.com/office/drawing/2014/main" id="{FFA57246-C4E5-45AD-8F11-B08525B7B56F}"/>
              </a:ext>
            </a:extLst>
          </p:cNvPr>
          <p:cNvSpPr/>
          <p:nvPr/>
        </p:nvSpPr>
        <p:spPr>
          <a:xfrm>
            <a:off x="4017349" y="42199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Hvězda: pěticípá 22">
            <a:extLst>
              <a:ext uri="{FF2B5EF4-FFF2-40B4-BE49-F238E27FC236}">
                <a16:creationId xmlns:a16="http://schemas.microsoft.com/office/drawing/2014/main" id="{E9AA95F5-3043-4DD5-9618-308D21E7B3B5}"/>
              </a:ext>
            </a:extLst>
          </p:cNvPr>
          <p:cNvSpPr/>
          <p:nvPr/>
        </p:nvSpPr>
        <p:spPr>
          <a:xfrm>
            <a:off x="4063068" y="45747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Hvězda: pěticípá 23">
            <a:extLst>
              <a:ext uri="{FF2B5EF4-FFF2-40B4-BE49-F238E27FC236}">
                <a16:creationId xmlns:a16="http://schemas.microsoft.com/office/drawing/2014/main" id="{C4163A41-B991-4D6A-B43E-5C00640DF7D2}"/>
              </a:ext>
            </a:extLst>
          </p:cNvPr>
          <p:cNvSpPr/>
          <p:nvPr/>
        </p:nvSpPr>
        <p:spPr>
          <a:xfrm>
            <a:off x="4073344" y="48315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Hvězda: pěticípá 24">
            <a:extLst>
              <a:ext uri="{FF2B5EF4-FFF2-40B4-BE49-F238E27FC236}">
                <a16:creationId xmlns:a16="http://schemas.microsoft.com/office/drawing/2014/main" id="{CD937581-3035-4155-ABEB-AF07A5D6069D}"/>
              </a:ext>
            </a:extLst>
          </p:cNvPr>
          <p:cNvSpPr/>
          <p:nvPr/>
        </p:nvSpPr>
        <p:spPr>
          <a:xfrm>
            <a:off x="4509083" y="482646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Hvězda: pěticípá 25">
            <a:extLst>
              <a:ext uri="{FF2B5EF4-FFF2-40B4-BE49-F238E27FC236}">
                <a16:creationId xmlns:a16="http://schemas.microsoft.com/office/drawing/2014/main" id="{14C65C9A-7B1B-45FE-B212-7F4C11AABDD2}"/>
              </a:ext>
            </a:extLst>
          </p:cNvPr>
          <p:cNvSpPr/>
          <p:nvPr/>
        </p:nvSpPr>
        <p:spPr>
          <a:xfrm>
            <a:off x="4402822" y="514944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Hvězda: pěticípá 26">
            <a:extLst>
              <a:ext uri="{FF2B5EF4-FFF2-40B4-BE49-F238E27FC236}">
                <a16:creationId xmlns:a16="http://schemas.microsoft.com/office/drawing/2014/main" id="{A257931F-D53E-4AFA-A95C-34F1D97788F2}"/>
              </a:ext>
            </a:extLst>
          </p:cNvPr>
          <p:cNvSpPr/>
          <p:nvPr/>
        </p:nvSpPr>
        <p:spPr>
          <a:xfrm>
            <a:off x="4895954" y="517230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Hvězda: pěticípá 27">
            <a:extLst>
              <a:ext uri="{FF2B5EF4-FFF2-40B4-BE49-F238E27FC236}">
                <a16:creationId xmlns:a16="http://schemas.microsoft.com/office/drawing/2014/main" id="{67A53A21-8915-4BEB-8D63-FA1A7C179B92}"/>
              </a:ext>
            </a:extLst>
          </p:cNvPr>
          <p:cNvSpPr/>
          <p:nvPr/>
        </p:nvSpPr>
        <p:spPr>
          <a:xfrm>
            <a:off x="4951460" y="546422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Hvězda: pěticípá 29">
            <a:extLst>
              <a:ext uri="{FF2B5EF4-FFF2-40B4-BE49-F238E27FC236}">
                <a16:creationId xmlns:a16="http://schemas.microsoft.com/office/drawing/2014/main" id="{2D5BD88C-B454-41B8-B68F-14CAED86F401}"/>
              </a:ext>
            </a:extLst>
          </p:cNvPr>
          <p:cNvSpPr/>
          <p:nvPr/>
        </p:nvSpPr>
        <p:spPr>
          <a:xfrm>
            <a:off x="1981689" y="285275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Hvězda: pěticípá 30">
            <a:extLst>
              <a:ext uri="{FF2B5EF4-FFF2-40B4-BE49-F238E27FC236}">
                <a16:creationId xmlns:a16="http://schemas.microsoft.com/office/drawing/2014/main" id="{74EAB4CE-C80B-44C0-9349-60753C3FB4FA}"/>
              </a:ext>
            </a:extLst>
          </p:cNvPr>
          <p:cNvSpPr/>
          <p:nvPr/>
        </p:nvSpPr>
        <p:spPr>
          <a:xfrm>
            <a:off x="2426584" y="281602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Hvězda: pěticípá 31">
            <a:extLst>
              <a:ext uri="{FF2B5EF4-FFF2-40B4-BE49-F238E27FC236}">
                <a16:creationId xmlns:a16="http://schemas.microsoft.com/office/drawing/2014/main" id="{4009A463-94AC-449A-836B-AB26412C23D0}"/>
              </a:ext>
            </a:extLst>
          </p:cNvPr>
          <p:cNvSpPr/>
          <p:nvPr/>
        </p:nvSpPr>
        <p:spPr>
          <a:xfrm>
            <a:off x="3497090" y="429607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Hvězda: pěticípá 32">
            <a:extLst>
              <a:ext uri="{FF2B5EF4-FFF2-40B4-BE49-F238E27FC236}">
                <a16:creationId xmlns:a16="http://schemas.microsoft.com/office/drawing/2014/main" id="{ED87EC01-C8D5-4B52-90F8-FC1C5C73AE4A}"/>
              </a:ext>
            </a:extLst>
          </p:cNvPr>
          <p:cNvSpPr/>
          <p:nvPr/>
        </p:nvSpPr>
        <p:spPr>
          <a:xfrm>
            <a:off x="2467134" y="322732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Hvězda: pěticípá 33">
            <a:extLst>
              <a:ext uri="{FF2B5EF4-FFF2-40B4-BE49-F238E27FC236}">
                <a16:creationId xmlns:a16="http://schemas.microsoft.com/office/drawing/2014/main" id="{942E89DB-5007-4697-9421-8D5237B212F4}"/>
              </a:ext>
            </a:extLst>
          </p:cNvPr>
          <p:cNvSpPr/>
          <p:nvPr/>
        </p:nvSpPr>
        <p:spPr>
          <a:xfrm>
            <a:off x="2885324" y="318629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Hvězda: pěticípá 34">
            <a:extLst>
              <a:ext uri="{FF2B5EF4-FFF2-40B4-BE49-F238E27FC236}">
                <a16:creationId xmlns:a16="http://schemas.microsoft.com/office/drawing/2014/main" id="{0FCEDCAB-1A9B-4DB7-8F8E-1C1DFC799EF2}"/>
              </a:ext>
            </a:extLst>
          </p:cNvPr>
          <p:cNvSpPr/>
          <p:nvPr/>
        </p:nvSpPr>
        <p:spPr>
          <a:xfrm>
            <a:off x="2839605" y="352976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Hvězda: pěticípá 35">
            <a:extLst>
              <a:ext uri="{FF2B5EF4-FFF2-40B4-BE49-F238E27FC236}">
                <a16:creationId xmlns:a16="http://schemas.microsoft.com/office/drawing/2014/main" id="{88C37872-0340-4767-A5CB-5F3251298B79}"/>
              </a:ext>
            </a:extLst>
          </p:cNvPr>
          <p:cNvSpPr/>
          <p:nvPr/>
        </p:nvSpPr>
        <p:spPr>
          <a:xfrm>
            <a:off x="2933561" y="36081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Hvězda: pěticípá 36">
            <a:extLst>
              <a:ext uri="{FF2B5EF4-FFF2-40B4-BE49-F238E27FC236}">
                <a16:creationId xmlns:a16="http://schemas.microsoft.com/office/drawing/2014/main" id="{0AEEC7CF-DA4A-4C0C-AE5E-9DC643AC8688}"/>
              </a:ext>
            </a:extLst>
          </p:cNvPr>
          <p:cNvSpPr/>
          <p:nvPr/>
        </p:nvSpPr>
        <p:spPr>
          <a:xfrm>
            <a:off x="3061913" y="383273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Hvězda: pěticípá 37">
            <a:extLst>
              <a:ext uri="{FF2B5EF4-FFF2-40B4-BE49-F238E27FC236}">
                <a16:creationId xmlns:a16="http://schemas.microsoft.com/office/drawing/2014/main" id="{C28CA6CD-9807-4935-AADB-BEDA387A6B30}"/>
              </a:ext>
            </a:extLst>
          </p:cNvPr>
          <p:cNvSpPr/>
          <p:nvPr/>
        </p:nvSpPr>
        <p:spPr>
          <a:xfrm>
            <a:off x="3497089" y="376303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Hvězda: pěticípá 38">
            <a:extLst>
              <a:ext uri="{FF2B5EF4-FFF2-40B4-BE49-F238E27FC236}">
                <a16:creationId xmlns:a16="http://schemas.microsoft.com/office/drawing/2014/main" id="{36D716F3-9515-4CF6-9CFD-5DD2031499A6}"/>
              </a:ext>
            </a:extLst>
          </p:cNvPr>
          <p:cNvSpPr/>
          <p:nvPr/>
        </p:nvSpPr>
        <p:spPr>
          <a:xfrm>
            <a:off x="3453468" y="3965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799F457-FE6C-4FE8-B60C-16681BFCBADF}"/>
              </a:ext>
            </a:extLst>
          </p:cNvPr>
          <p:cNvCxnSpPr>
            <a:endCxn id="28" idx="4"/>
          </p:cNvCxnSpPr>
          <p:nvPr/>
        </p:nvCxnSpPr>
        <p:spPr>
          <a:xfrm>
            <a:off x="1669409" y="2273417"/>
            <a:ext cx="3327770" cy="3208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B08BF130-1977-4E28-B838-EE83532BD1D4}"/>
              </a:ext>
            </a:extLst>
          </p:cNvPr>
          <p:cNvCxnSpPr/>
          <p:nvPr/>
        </p:nvCxnSpPr>
        <p:spPr>
          <a:xfrm>
            <a:off x="2027408" y="2164361"/>
            <a:ext cx="2481675" cy="323814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2293D9CB-A883-4D53-B8BD-BE682A345F8B}"/>
              </a:ext>
            </a:extLst>
          </p:cNvPr>
          <p:cNvSpPr txBox="1"/>
          <p:nvPr/>
        </p:nvSpPr>
        <p:spPr>
          <a:xfrm>
            <a:off x="4818640" y="1975139"/>
            <a:ext cx="5321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1.ordinační osa</a:t>
            </a:r>
            <a:r>
              <a:rPr lang="en-US" dirty="0">
                <a:solidFill>
                  <a:srgbClr val="FF0000"/>
                </a:solidFill>
              </a:rPr>
              <a:t> - % </a:t>
            </a:r>
            <a:r>
              <a:rPr lang="en-US" dirty="0" err="1">
                <a:solidFill>
                  <a:srgbClr val="FF0000"/>
                </a:solidFill>
              </a:rPr>
              <a:t>vysv</a:t>
            </a:r>
            <a:r>
              <a:rPr lang="cs-CZ" dirty="0" err="1">
                <a:solidFill>
                  <a:srgbClr val="FF0000"/>
                </a:solidFill>
              </a:rPr>
              <a:t>ětlené</a:t>
            </a:r>
            <a:r>
              <a:rPr lang="cs-CZ" dirty="0">
                <a:solidFill>
                  <a:srgbClr val="FF0000"/>
                </a:solidFill>
              </a:rPr>
              <a:t> variability danou osou</a:t>
            </a:r>
          </a:p>
          <a:p>
            <a:r>
              <a:rPr lang="cs-CZ" dirty="0">
                <a:solidFill>
                  <a:srgbClr val="00B0F0"/>
                </a:solidFill>
              </a:rPr>
              <a:t>1. kanonická osa</a:t>
            </a:r>
            <a:r>
              <a:rPr lang="en-US" dirty="0">
                <a:solidFill>
                  <a:srgbClr val="00B0F0"/>
                </a:solidFill>
              </a:rPr>
              <a:t> - % </a:t>
            </a:r>
            <a:r>
              <a:rPr lang="en-US" dirty="0" err="1">
                <a:solidFill>
                  <a:srgbClr val="00B0F0"/>
                </a:solidFill>
              </a:rPr>
              <a:t>vysv</a:t>
            </a:r>
            <a:r>
              <a:rPr lang="cs-CZ" dirty="0" err="1">
                <a:solidFill>
                  <a:srgbClr val="00B0F0"/>
                </a:solidFill>
              </a:rPr>
              <a:t>ětlené</a:t>
            </a:r>
            <a:r>
              <a:rPr lang="cs-CZ" dirty="0">
                <a:solidFill>
                  <a:srgbClr val="00B0F0"/>
                </a:solidFill>
              </a:rPr>
              <a:t> variability danou osou</a:t>
            </a:r>
            <a:r>
              <a:rPr lang="en-US" dirty="0">
                <a:solidFill>
                  <a:srgbClr val="00B0F0"/>
                </a:solidFill>
              </a:rPr>
              <a:t> – </a:t>
            </a:r>
            <a:r>
              <a:rPr lang="en-US" dirty="0" err="1">
                <a:solidFill>
                  <a:srgbClr val="00B0F0"/>
                </a:solidFill>
              </a:rPr>
              <a:t>bude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ni</a:t>
            </a:r>
            <a:r>
              <a:rPr lang="cs-CZ" dirty="0" err="1">
                <a:solidFill>
                  <a:srgbClr val="00B0F0"/>
                </a:solidFill>
              </a:rPr>
              <a:t>žší</a:t>
            </a:r>
            <a:r>
              <a:rPr lang="cs-CZ" dirty="0">
                <a:solidFill>
                  <a:srgbClr val="00B0F0"/>
                </a:solidFill>
              </a:rPr>
              <a:t> – </a:t>
            </a:r>
            <a:r>
              <a:rPr lang="cs-CZ" dirty="0" err="1">
                <a:solidFill>
                  <a:srgbClr val="00B0F0"/>
                </a:solidFill>
              </a:rPr>
              <a:t>max</a:t>
            </a:r>
            <a:r>
              <a:rPr lang="cs-CZ" dirty="0">
                <a:solidFill>
                  <a:srgbClr val="00B0F0"/>
                </a:solidFill>
              </a:rPr>
              <a:t> stejná (lineární regrese)</a:t>
            </a:r>
          </a:p>
          <a:p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2210B9E-DC24-4BCD-A74C-C7E8D085F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45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23"/>
    </mc:Choice>
    <mc:Fallback>
      <p:transition spd="slow" advTm="34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A6B086-D7E1-4597-854C-A70A3774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Efekt živin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892F7BFB-1CD5-44DB-BF0D-9BFAA58ACC7A}"/>
              </a:ext>
            </a:extLst>
          </p:cNvPr>
          <p:cNvCxnSpPr/>
          <p:nvPr/>
        </p:nvCxnSpPr>
        <p:spPr>
          <a:xfrm>
            <a:off x="1510018" y="5629013"/>
            <a:ext cx="434549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F5873698-7666-4D99-9DBA-01A68425E902}"/>
              </a:ext>
            </a:extLst>
          </p:cNvPr>
          <p:cNvCxnSpPr/>
          <p:nvPr/>
        </p:nvCxnSpPr>
        <p:spPr>
          <a:xfrm flipV="1">
            <a:off x="1510018" y="2172749"/>
            <a:ext cx="0" cy="3464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C9A7080E-F144-42B5-87D9-ECDF21B36257}"/>
              </a:ext>
            </a:extLst>
          </p:cNvPr>
          <p:cNvSpPr txBox="1"/>
          <p:nvPr/>
        </p:nvSpPr>
        <p:spPr>
          <a:xfrm>
            <a:off x="5188591" y="5755563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</a:t>
            </a:r>
            <a:r>
              <a:rPr lang="en-US" dirty="0" err="1"/>
              <a:t>ampeli</a:t>
            </a:r>
            <a:r>
              <a:rPr lang="cs-CZ" dirty="0" err="1"/>
              <a:t>ška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15A13E5-893C-41F0-9E8F-596C14593DF5}"/>
              </a:ext>
            </a:extLst>
          </p:cNvPr>
          <p:cNvSpPr txBox="1"/>
          <p:nvPr/>
        </p:nvSpPr>
        <p:spPr>
          <a:xfrm>
            <a:off x="843093" y="1795029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kopřiva</a:t>
            </a:r>
          </a:p>
        </p:txBody>
      </p:sp>
      <p:sp>
        <p:nvSpPr>
          <p:cNvPr id="3" name="Hvězda: pěticípá 2">
            <a:extLst>
              <a:ext uri="{FF2B5EF4-FFF2-40B4-BE49-F238E27FC236}">
                <a16:creationId xmlns:a16="http://schemas.microsoft.com/office/drawing/2014/main" id="{C4FCA2F2-2DBA-4954-8B86-409B941235D1}"/>
              </a:ext>
            </a:extLst>
          </p:cNvPr>
          <p:cNvSpPr/>
          <p:nvPr/>
        </p:nvSpPr>
        <p:spPr>
          <a:xfrm>
            <a:off x="1929468" y="2441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2E64DA9B-4883-4D8F-B78E-1E85B696856F}"/>
              </a:ext>
            </a:extLst>
          </p:cNvPr>
          <p:cNvSpPr/>
          <p:nvPr/>
        </p:nvSpPr>
        <p:spPr>
          <a:xfrm>
            <a:off x="1935970" y="269279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Hvězda: pěticípá 8">
            <a:extLst>
              <a:ext uri="{FF2B5EF4-FFF2-40B4-BE49-F238E27FC236}">
                <a16:creationId xmlns:a16="http://schemas.microsoft.com/office/drawing/2014/main" id="{ED64E43A-C874-439C-BC04-A024E2DC577F}"/>
              </a:ext>
            </a:extLst>
          </p:cNvPr>
          <p:cNvSpPr/>
          <p:nvPr/>
        </p:nvSpPr>
        <p:spPr>
          <a:xfrm>
            <a:off x="2222662" y="251562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Hvězda: pěticípá 9">
            <a:extLst>
              <a:ext uri="{FF2B5EF4-FFF2-40B4-BE49-F238E27FC236}">
                <a16:creationId xmlns:a16="http://schemas.microsoft.com/office/drawing/2014/main" id="{19BAA1A9-3D00-47DA-98A2-F15AB3DBDBA7}"/>
              </a:ext>
            </a:extLst>
          </p:cNvPr>
          <p:cNvSpPr/>
          <p:nvPr/>
        </p:nvSpPr>
        <p:spPr>
          <a:xfrm>
            <a:off x="2336965" y="264665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3064291E-2E1B-468E-B777-4FCF10A9803D}"/>
              </a:ext>
            </a:extLst>
          </p:cNvPr>
          <p:cNvSpPr/>
          <p:nvPr/>
        </p:nvSpPr>
        <p:spPr>
          <a:xfrm>
            <a:off x="2176943" y="282234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Hvězda: pěticípá 13">
            <a:extLst>
              <a:ext uri="{FF2B5EF4-FFF2-40B4-BE49-F238E27FC236}">
                <a16:creationId xmlns:a16="http://schemas.microsoft.com/office/drawing/2014/main" id="{E5A317E9-E6D2-4313-B072-27F9E32424D7}"/>
              </a:ext>
            </a:extLst>
          </p:cNvPr>
          <p:cNvSpPr/>
          <p:nvPr/>
        </p:nvSpPr>
        <p:spPr>
          <a:xfrm>
            <a:off x="2382684" y="299264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Hvězda: pěticípá 14">
            <a:extLst>
              <a:ext uri="{FF2B5EF4-FFF2-40B4-BE49-F238E27FC236}">
                <a16:creationId xmlns:a16="http://schemas.microsoft.com/office/drawing/2014/main" id="{76E4E598-6083-4666-923A-C619DD402453}"/>
              </a:ext>
            </a:extLst>
          </p:cNvPr>
          <p:cNvSpPr/>
          <p:nvPr/>
        </p:nvSpPr>
        <p:spPr>
          <a:xfrm>
            <a:off x="2265170" y="316322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Hvězda: pěticípá 15">
            <a:extLst>
              <a:ext uri="{FF2B5EF4-FFF2-40B4-BE49-F238E27FC236}">
                <a16:creationId xmlns:a16="http://schemas.microsoft.com/office/drawing/2014/main" id="{0AB57632-C137-404E-88D1-F6E17562B860}"/>
              </a:ext>
            </a:extLst>
          </p:cNvPr>
          <p:cNvSpPr/>
          <p:nvPr/>
        </p:nvSpPr>
        <p:spPr>
          <a:xfrm>
            <a:off x="2686574" y="306325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Hvězda: pěticípá 16">
            <a:extLst>
              <a:ext uri="{FF2B5EF4-FFF2-40B4-BE49-F238E27FC236}">
                <a16:creationId xmlns:a16="http://schemas.microsoft.com/office/drawing/2014/main" id="{3D856941-925F-46E3-ACF5-57BCBD267C20}"/>
              </a:ext>
            </a:extLst>
          </p:cNvPr>
          <p:cNvSpPr/>
          <p:nvPr/>
        </p:nvSpPr>
        <p:spPr>
          <a:xfrm>
            <a:off x="2640855" y="342887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Hvězda: pěticípá 17">
            <a:extLst>
              <a:ext uri="{FF2B5EF4-FFF2-40B4-BE49-F238E27FC236}">
                <a16:creationId xmlns:a16="http://schemas.microsoft.com/office/drawing/2014/main" id="{15F6B3CE-9F89-4EC5-B750-5C0D1580B59C}"/>
              </a:ext>
            </a:extLst>
          </p:cNvPr>
          <p:cNvSpPr/>
          <p:nvPr/>
        </p:nvSpPr>
        <p:spPr>
          <a:xfrm>
            <a:off x="3061914" y="3488085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Hvězda: pěticípá 18">
            <a:extLst>
              <a:ext uri="{FF2B5EF4-FFF2-40B4-BE49-F238E27FC236}">
                <a16:creationId xmlns:a16="http://schemas.microsoft.com/office/drawing/2014/main" id="{953DD161-54D2-458F-88B7-E33C426A4B94}"/>
              </a:ext>
            </a:extLst>
          </p:cNvPr>
          <p:cNvSpPr/>
          <p:nvPr/>
        </p:nvSpPr>
        <p:spPr>
          <a:xfrm>
            <a:off x="3428301" y="358008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Hvězda: pěticípá 19">
            <a:extLst>
              <a:ext uri="{FF2B5EF4-FFF2-40B4-BE49-F238E27FC236}">
                <a16:creationId xmlns:a16="http://schemas.microsoft.com/office/drawing/2014/main" id="{80F457E0-D422-424C-AFAD-EF85B113F14C}"/>
              </a:ext>
            </a:extLst>
          </p:cNvPr>
          <p:cNvSpPr/>
          <p:nvPr/>
        </p:nvSpPr>
        <p:spPr>
          <a:xfrm>
            <a:off x="3270308" y="40723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Hvězda: pěticípá 20">
            <a:extLst>
              <a:ext uri="{FF2B5EF4-FFF2-40B4-BE49-F238E27FC236}">
                <a16:creationId xmlns:a16="http://schemas.microsoft.com/office/drawing/2014/main" id="{C4932065-AAD8-4190-A3DB-F9ABF392B131}"/>
              </a:ext>
            </a:extLst>
          </p:cNvPr>
          <p:cNvSpPr/>
          <p:nvPr/>
        </p:nvSpPr>
        <p:spPr>
          <a:xfrm>
            <a:off x="3686541" y="443509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Hvězda: pěticípá 21">
            <a:extLst>
              <a:ext uri="{FF2B5EF4-FFF2-40B4-BE49-F238E27FC236}">
                <a16:creationId xmlns:a16="http://schemas.microsoft.com/office/drawing/2014/main" id="{FFA57246-C4E5-45AD-8F11-B08525B7B56F}"/>
              </a:ext>
            </a:extLst>
          </p:cNvPr>
          <p:cNvSpPr/>
          <p:nvPr/>
        </p:nvSpPr>
        <p:spPr>
          <a:xfrm>
            <a:off x="4017349" y="42199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Hvězda: pěticípá 22">
            <a:extLst>
              <a:ext uri="{FF2B5EF4-FFF2-40B4-BE49-F238E27FC236}">
                <a16:creationId xmlns:a16="http://schemas.microsoft.com/office/drawing/2014/main" id="{E9AA95F5-3043-4DD5-9618-308D21E7B3B5}"/>
              </a:ext>
            </a:extLst>
          </p:cNvPr>
          <p:cNvSpPr/>
          <p:nvPr/>
        </p:nvSpPr>
        <p:spPr>
          <a:xfrm>
            <a:off x="4063068" y="45747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Hvězda: pěticípá 23">
            <a:extLst>
              <a:ext uri="{FF2B5EF4-FFF2-40B4-BE49-F238E27FC236}">
                <a16:creationId xmlns:a16="http://schemas.microsoft.com/office/drawing/2014/main" id="{C4163A41-B991-4D6A-B43E-5C00640DF7D2}"/>
              </a:ext>
            </a:extLst>
          </p:cNvPr>
          <p:cNvSpPr/>
          <p:nvPr/>
        </p:nvSpPr>
        <p:spPr>
          <a:xfrm>
            <a:off x="4073344" y="48315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Hvězda: pěticípá 24">
            <a:extLst>
              <a:ext uri="{FF2B5EF4-FFF2-40B4-BE49-F238E27FC236}">
                <a16:creationId xmlns:a16="http://schemas.microsoft.com/office/drawing/2014/main" id="{CD937581-3035-4155-ABEB-AF07A5D6069D}"/>
              </a:ext>
            </a:extLst>
          </p:cNvPr>
          <p:cNvSpPr/>
          <p:nvPr/>
        </p:nvSpPr>
        <p:spPr>
          <a:xfrm>
            <a:off x="4509083" y="482646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Hvězda: pěticípá 25">
            <a:extLst>
              <a:ext uri="{FF2B5EF4-FFF2-40B4-BE49-F238E27FC236}">
                <a16:creationId xmlns:a16="http://schemas.microsoft.com/office/drawing/2014/main" id="{14C65C9A-7B1B-45FE-B212-7F4C11AABDD2}"/>
              </a:ext>
            </a:extLst>
          </p:cNvPr>
          <p:cNvSpPr/>
          <p:nvPr/>
        </p:nvSpPr>
        <p:spPr>
          <a:xfrm>
            <a:off x="4402822" y="514944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Hvězda: pěticípá 26">
            <a:extLst>
              <a:ext uri="{FF2B5EF4-FFF2-40B4-BE49-F238E27FC236}">
                <a16:creationId xmlns:a16="http://schemas.microsoft.com/office/drawing/2014/main" id="{A257931F-D53E-4AFA-A95C-34F1D97788F2}"/>
              </a:ext>
            </a:extLst>
          </p:cNvPr>
          <p:cNvSpPr/>
          <p:nvPr/>
        </p:nvSpPr>
        <p:spPr>
          <a:xfrm>
            <a:off x="4895954" y="517230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Hvězda: pěticípá 27">
            <a:extLst>
              <a:ext uri="{FF2B5EF4-FFF2-40B4-BE49-F238E27FC236}">
                <a16:creationId xmlns:a16="http://schemas.microsoft.com/office/drawing/2014/main" id="{67A53A21-8915-4BEB-8D63-FA1A7C179B92}"/>
              </a:ext>
            </a:extLst>
          </p:cNvPr>
          <p:cNvSpPr/>
          <p:nvPr/>
        </p:nvSpPr>
        <p:spPr>
          <a:xfrm>
            <a:off x="4951460" y="546422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Hvězda: pěticípá 29">
            <a:extLst>
              <a:ext uri="{FF2B5EF4-FFF2-40B4-BE49-F238E27FC236}">
                <a16:creationId xmlns:a16="http://schemas.microsoft.com/office/drawing/2014/main" id="{2D5BD88C-B454-41B8-B68F-14CAED86F401}"/>
              </a:ext>
            </a:extLst>
          </p:cNvPr>
          <p:cNvSpPr/>
          <p:nvPr/>
        </p:nvSpPr>
        <p:spPr>
          <a:xfrm>
            <a:off x="1981689" y="285275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Hvězda: pěticípá 30">
            <a:extLst>
              <a:ext uri="{FF2B5EF4-FFF2-40B4-BE49-F238E27FC236}">
                <a16:creationId xmlns:a16="http://schemas.microsoft.com/office/drawing/2014/main" id="{74EAB4CE-C80B-44C0-9349-60753C3FB4FA}"/>
              </a:ext>
            </a:extLst>
          </p:cNvPr>
          <p:cNvSpPr/>
          <p:nvPr/>
        </p:nvSpPr>
        <p:spPr>
          <a:xfrm>
            <a:off x="2426584" y="281602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Hvězda: pěticípá 31">
            <a:extLst>
              <a:ext uri="{FF2B5EF4-FFF2-40B4-BE49-F238E27FC236}">
                <a16:creationId xmlns:a16="http://schemas.microsoft.com/office/drawing/2014/main" id="{4009A463-94AC-449A-836B-AB26412C23D0}"/>
              </a:ext>
            </a:extLst>
          </p:cNvPr>
          <p:cNvSpPr/>
          <p:nvPr/>
        </p:nvSpPr>
        <p:spPr>
          <a:xfrm>
            <a:off x="3497090" y="429607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Hvězda: pěticípá 32">
            <a:extLst>
              <a:ext uri="{FF2B5EF4-FFF2-40B4-BE49-F238E27FC236}">
                <a16:creationId xmlns:a16="http://schemas.microsoft.com/office/drawing/2014/main" id="{ED87EC01-C8D5-4B52-90F8-FC1C5C73AE4A}"/>
              </a:ext>
            </a:extLst>
          </p:cNvPr>
          <p:cNvSpPr/>
          <p:nvPr/>
        </p:nvSpPr>
        <p:spPr>
          <a:xfrm>
            <a:off x="2467134" y="322732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Hvězda: pěticípá 33">
            <a:extLst>
              <a:ext uri="{FF2B5EF4-FFF2-40B4-BE49-F238E27FC236}">
                <a16:creationId xmlns:a16="http://schemas.microsoft.com/office/drawing/2014/main" id="{942E89DB-5007-4697-9421-8D5237B212F4}"/>
              </a:ext>
            </a:extLst>
          </p:cNvPr>
          <p:cNvSpPr/>
          <p:nvPr/>
        </p:nvSpPr>
        <p:spPr>
          <a:xfrm>
            <a:off x="2885324" y="318629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Hvězda: pěticípá 34">
            <a:extLst>
              <a:ext uri="{FF2B5EF4-FFF2-40B4-BE49-F238E27FC236}">
                <a16:creationId xmlns:a16="http://schemas.microsoft.com/office/drawing/2014/main" id="{0FCEDCAB-1A9B-4DB7-8F8E-1C1DFC799EF2}"/>
              </a:ext>
            </a:extLst>
          </p:cNvPr>
          <p:cNvSpPr/>
          <p:nvPr/>
        </p:nvSpPr>
        <p:spPr>
          <a:xfrm>
            <a:off x="2839605" y="352976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Hvězda: pěticípá 35">
            <a:extLst>
              <a:ext uri="{FF2B5EF4-FFF2-40B4-BE49-F238E27FC236}">
                <a16:creationId xmlns:a16="http://schemas.microsoft.com/office/drawing/2014/main" id="{88C37872-0340-4767-A5CB-5F3251298B79}"/>
              </a:ext>
            </a:extLst>
          </p:cNvPr>
          <p:cNvSpPr/>
          <p:nvPr/>
        </p:nvSpPr>
        <p:spPr>
          <a:xfrm>
            <a:off x="2933561" y="36081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Hvězda: pěticípá 36">
            <a:extLst>
              <a:ext uri="{FF2B5EF4-FFF2-40B4-BE49-F238E27FC236}">
                <a16:creationId xmlns:a16="http://schemas.microsoft.com/office/drawing/2014/main" id="{0AEEC7CF-DA4A-4C0C-AE5E-9DC643AC8688}"/>
              </a:ext>
            </a:extLst>
          </p:cNvPr>
          <p:cNvSpPr/>
          <p:nvPr/>
        </p:nvSpPr>
        <p:spPr>
          <a:xfrm>
            <a:off x="3061913" y="383273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Hvězda: pěticípá 37">
            <a:extLst>
              <a:ext uri="{FF2B5EF4-FFF2-40B4-BE49-F238E27FC236}">
                <a16:creationId xmlns:a16="http://schemas.microsoft.com/office/drawing/2014/main" id="{C28CA6CD-9807-4935-AADB-BEDA387A6B30}"/>
              </a:ext>
            </a:extLst>
          </p:cNvPr>
          <p:cNvSpPr/>
          <p:nvPr/>
        </p:nvSpPr>
        <p:spPr>
          <a:xfrm>
            <a:off x="3497089" y="376303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Hvězda: pěticípá 38">
            <a:extLst>
              <a:ext uri="{FF2B5EF4-FFF2-40B4-BE49-F238E27FC236}">
                <a16:creationId xmlns:a16="http://schemas.microsoft.com/office/drawing/2014/main" id="{36D716F3-9515-4CF6-9CFD-5DD2031499A6}"/>
              </a:ext>
            </a:extLst>
          </p:cNvPr>
          <p:cNvSpPr/>
          <p:nvPr/>
        </p:nvSpPr>
        <p:spPr>
          <a:xfrm>
            <a:off x="3453468" y="3965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799F457-FE6C-4FE8-B60C-16681BFCBADF}"/>
              </a:ext>
            </a:extLst>
          </p:cNvPr>
          <p:cNvCxnSpPr>
            <a:endCxn id="28" idx="4"/>
          </p:cNvCxnSpPr>
          <p:nvPr/>
        </p:nvCxnSpPr>
        <p:spPr>
          <a:xfrm>
            <a:off x="1669409" y="2273417"/>
            <a:ext cx="3327770" cy="3208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B08BF130-1977-4E28-B838-EE83532BD1D4}"/>
              </a:ext>
            </a:extLst>
          </p:cNvPr>
          <p:cNvCxnSpPr/>
          <p:nvPr/>
        </p:nvCxnSpPr>
        <p:spPr>
          <a:xfrm>
            <a:off x="2027408" y="2164361"/>
            <a:ext cx="2481675" cy="323814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2293D9CB-A883-4D53-B8BD-BE682A345F8B}"/>
              </a:ext>
            </a:extLst>
          </p:cNvPr>
          <p:cNvSpPr txBox="1"/>
          <p:nvPr/>
        </p:nvSpPr>
        <p:spPr>
          <a:xfrm>
            <a:off x="4818640" y="1975139"/>
            <a:ext cx="5321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1.ordinační osa</a:t>
            </a:r>
            <a:r>
              <a:rPr lang="en-US" dirty="0">
                <a:solidFill>
                  <a:srgbClr val="FF0000"/>
                </a:solidFill>
              </a:rPr>
              <a:t> - % </a:t>
            </a:r>
            <a:r>
              <a:rPr lang="en-US" dirty="0" err="1">
                <a:solidFill>
                  <a:srgbClr val="FF0000"/>
                </a:solidFill>
              </a:rPr>
              <a:t>vysv</a:t>
            </a:r>
            <a:r>
              <a:rPr lang="cs-CZ" dirty="0" err="1">
                <a:solidFill>
                  <a:srgbClr val="FF0000"/>
                </a:solidFill>
              </a:rPr>
              <a:t>ětlené</a:t>
            </a:r>
            <a:r>
              <a:rPr lang="cs-CZ" dirty="0">
                <a:solidFill>
                  <a:srgbClr val="FF0000"/>
                </a:solidFill>
              </a:rPr>
              <a:t> variability danou osou</a:t>
            </a:r>
          </a:p>
          <a:p>
            <a:r>
              <a:rPr lang="cs-CZ" dirty="0">
                <a:solidFill>
                  <a:srgbClr val="00B0F0"/>
                </a:solidFill>
              </a:rPr>
              <a:t>1. kanonická osa</a:t>
            </a:r>
            <a:r>
              <a:rPr lang="en-US" dirty="0">
                <a:solidFill>
                  <a:srgbClr val="00B0F0"/>
                </a:solidFill>
              </a:rPr>
              <a:t> - % </a:t>
            </a:r>
            <a:r>
              <a:rPr lang="en-US" dirty="0" err="1">
                <a:solidFill>
                  <a:srgbClr val="00B0F0"/>
                </a:solidFill>
              </a:rPr>
              <a:t>vysv</a:t>
            </a:r>
            <a:r>
              <a:rPr lang="cs-CZ" dirty="0" err="1">
                <a:solidFill>
                  <a:srgbClr val="00B0F0"/>
                </a:solidFill>
              </a:rPr>
              <a:t>ětlené</a:t>
            </a:r>
            <a:r>
              <a:rPr lang="cs-CZ" dirty="0">
                <a:solidFill>
                  <a:srgbClr val="00B0F0"/>
                </a:solidFill>
              </a:rPr>
              <a:t> variability danou osou</a:t>
            </a:r>
            <a:r>
              <a:rPr lang="en-US" dirty="0">
                <a:solidFill>
                  <a:srgbClr val="00B0F0"/>
                </a:solidFill>
              </a:rPr>
              <a:t> – </a:t>
            </a:r>
            <a:r>
              <a:rPr lang="en-US" dirty="0" err="1">
                <a:solidFill>
                  <a:srgbClr val="00B0F0"/>
                </a:solidFill>
              </a:rPr>
              <a:t>bude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ni</a:t>
            </a:r>
            <a:r>
              <a:rPr lang="cs-CZ" dirty="0" err="1">
                <a:solidFill>
                  <a:srgbClr val="00B0F0"/>
                </a:solidFill>
              </a:rPr>
              <a:t>žší</a:t>
            </a:r>
            <a:r>
              <a:rPr lang="cs-CZ" dirty="0">
                <a:solidFill>
                  <a:srgbClr val="00B0F0"/>
                </a:solidFill>
              </a:rPr>
              <a:t> – </a:t>
            </a:r>
            <a:r>
              <a:rPr lang="cs-CZ" dirty="0" err="1">
                <a:solidFill>
                  <a:srgbClr val="00B0F0"/>
                </a:solidFill>
              </a:rPr>
              <a:t>max</a:t>
            </a:r>
            <a:r>
              <a:rPr lang="cs-CZ" dirty="0">
                <a:solidFill>
                  <a:srgbClr val="00B0F0"/>
                </a:solidFill>
              </a:rPr>
              <a:t> stejná </a:t>
            </a:r>
          </a:p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1C94FD9-A46E-427C-BACF-A3021C2C01DF}"/>
              </a:ext>
            </a:extLst>
          </p:cNvPr>
          <p:cNvSpPr txBox="1"/>
          <p:nvPr/>
        </p:nvSpPr>
        <p:spPr>
          <a:xfrm>
            <a:off x="6266576" y="3575481"/>
            <a:ext cx="508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RDA – redundancy analysis</a:t>
            </a:r>
          </a:p>
          <a:p>
            <a:r>
              <a:rPr lang="en-US" dirty="0" err="1"/>
              <a:t>Redunda</a:t>
            </a:r>
            <a:r>
              <a:rPr lang="cs-CZ" dirty="0" err="1"/>
              <a:t>nční</a:t>
            </a:r>
            <a:r>
              <a:rPr lang="cs-CZ" dirty="0"/>
              <a:t> analýza – přímá, lineární </a:t>
            </a:r>
          </a:p>
        </p:txBody>
      </p:sp>
      <p:pic>
        <p:nvPicPr>
          <p:cNvPr id="41" name="Zvuk 40">
            <a:hlinkClick r:id="" action="ppaction://media"/>
            <a:extLst>
              <a:ext uri="{FF2B5EF4-FFF2-40B4-BE49-F238E27FC236}">
                <a16:creationId xmlns:a16="http://schemas.microsoft.com/office/drawing/2014/main" id="{8C9B64F8-3586-4B80-AEC0-0CCBCF5BB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7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74"/>
    </mc:Choice>
    <mc:Fallback>
      <p:transition spd="slow" advTm="38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A6B086-D7E1-4597-854C-A70A3774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Efekt živin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892F7BFB-1CD5-44DB-BF0D-9BFAA58ACC7A}"/>
              </a:ext>
            </a:extLst>
          </p:cNvPr>
          <p:cNvCxnSpPr/>
          <p:nvPr/>
        </p:nvCxnSpPr>
        <p:spPr>
          <a:xfrm>
            <a:off x="1510018" y="5629013"/>
            <a:ext cx="434549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F5873698-7666-4D99-9DBA-01A68425E902}"/>
              </a:ext>
            </a:extLst>
          </p:cNvPr>
          <p:cNvCxnSpPr/>
          <p:nvPr/>
        </p:nvCxnSpPr>
        <p:spPr>
          <a:xfrm flipV="1">
            <a:off x="1510018" y="2172749"/>
            <a:ext cx="0" cy="3464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C9A7080E-F144-42B5-87D9-ECDF21B36257}"/>
              </a:ext>
            </a:extLst>
          </p:cNvPr>
          <p:cNvSpPr txBox="1"/>
          <p:nvPr/>
        </p:nvSpPr>
        <p:spPr>
          <a:xfrm>
            <a:off x="5188591" y="5755563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</a:t>
            </a:r>
            <a:r>
              <a:rPr lang="en-US" dirty="0" err="1"/>
              <a:t>ampeli</a:t>
            </a:r>
            <a:r>
              <a:rPr lang="cs-CZ" dirty="0" err="1"/>
              <a:t>ška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15A13E5-893C-41F0-9E8F-596C14593DF5}"/>
              </a:ext>
            </a:extLst>
          </p:cNvPr>
          <p:cNvSpPr txBox="1"/>
          <p:nvPr/>
        </p:nvSpPr>
        <p:spPr>
          <a:xfrm>
            <a:off x="843093" y="1795029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kopřiva</a:t>
            </a:r>
          </a:p>
        </p:txBody>
      </p:sp>
      <p:sp>
        <p:nvSpPr>
          <p:cNvPr id="3" name="Hvězda: pěticípá 2">
            <a:extLst>
              <a:ext uri="{FF2B5EF4-FFF2-40B4-BE49-F238E27FC236}">
                <a16:creationId xmlns:a16="http://schemas.microsoft.com/office/drawing/2014/main" id="{C4FCA2F2-2DBA-4954-8B86-409B941235D1}"/>
              </a:ext>
            </a:extLst>
          </p:cNvPr>
          <p:cNvSpPr/>
          <p:nvPr/>
        </p:nvSpPr>
        <p:spPr>
          <a:xfrm>
            <a:off x="1929468" y="2441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2E64DA9B-4883-4D8F-B78E-1E85B696856F}"/>
              </a:ext>
            </a:extLst>
          </p:cNvPr>
          <p:cNvSpPr/>
          <p:nvPr/>
        </p:nvSpPr>
        <p:spPr>
          <a:xfrm>
            <a:off x="1935970" y="269279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Hvězda: pěticípá 8">
            <a:extLst>
              <a:ext uri="{FF2B5EF4-FFF2-40B4-BE49-F238E27FC236}">
                <a16:creationId xmlns:a16="http://schemas.microsoft.com/office/drawing/2014/main" id="{ED64E43A-C874-439C-BC04-A024E2DC577F}"/>
              </a:ext>
            </a:extLst>
          </p:cNvPr>
          <p:cNvSpPr/>
          <p:nvPr/>
        </p:nvSpPr>
        <p:spPr>
          <a:xfrm>
            <a:off x="2222662" y="251562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Hvězda: pěticípá 9">
            <a:extLst>
              <a:ext uri="{FF2B5EF4-FFF2-40B4-BE49-F238E27FC236}">
                <a16:creationId xmlns:a16="http://schemas.microsoft.com/office/drawing/2014/main" id="{19BAA1A9-3D00-47DA-98A2-F15AB3DBDBA7}"/>
              </a:ext>
            </a:extLst>
          </p:cNvPr>
          <p:cNvSpPr/>
          <p:nvPr/>
        </p:nvSpPr>
        <p:spPr>
          <a:xfrm>
            <a:off x="2336965" y="264665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3064291E-2E1B-468E-B777-4FCF10A9803D}"/>
              </a:ext>
            </a:extLst>
          </p:cNvPr>
          <p:cNvSpPr/>
          <p:nvPr/>
        </p:nvSpPr>
        <p:spPr>
          <a:xfrm>
            <a:off x="2176943" y="282234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Hvězda: pěticípá 13">
            <a:extLst>
              <a:ext uri="{FF2B5EF4-FFF2-40B4-BE49-F238E27FC236}">
                <a16:creationId xmlns:a16="http://schemas.microsoft.com/office/drawing/2014/main" id="{E5A317E9-E6D2-4313-B072-27F9E32424D7}"/>
              </a:ext>
            </a:extLst>
          </p:cNvPr>
          <p:cNvSpPr/>
          <p:nvPr/>
        </p:nvSpPr>
        <p:spPr>
          <a:xfrm>
            <a:off x="2382684" y="299264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Hvězda: pěticípá 14">
            <a:extLst>
              <a:ext uri="{FF2B5EF4-FFF2-40B4-BE49-F238E27FC236}">
                <a16:creationId xmlns:a16="http://schemas.microsoft.com/office/drawing/2014/main" id="{76E4E598-6083-4666-923A-C619DD402453}"/>
              </a:ext>
            </a:extLst>
          </p:cNvPr>
          <p:cNvSpPr/>
          <p:nvPr/>
        </p:nvSpPr>
        <p:spPr>
          <a:xfrm>
            <a:off x="2265170" y="316322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Hvězda: pěticípá 15">
            <a:extLst>
              <a:ext uri="{FF2B5EF4-FFF2-40B4-BE49-F238E27FC236}">
                <a16:creationId xmlns:a16="http://schemas.microsoft.com/office/drawing/2014/main" id="{0AB57632-C137-404E-88D1-F6E17562B860}"/>
              </a:ext>
            </a:extLst>
          </p:cNvPr>
          <p:cNvSpPr/>
          <p:nvPr/>
        </p:nvSpPr>
        <p:spPr>
          <a:xfrm>
            <a:off x="2686574" y="306325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Hvězda: pěticípá 16">
            <a:extLst>
              <a:ext uri="{FF2B5EF4-FFF2-40B4-BE49-F238E27FC236}">
                <a16:creationId xmlns:a16="http://schemas.microsoft.com/office/drawing/2014/main" id="{3D856941-925F-46E3-ACF5-57BCBD267C20}"/>
              </a:ext>
            </a:extLst>
          </p:cNvPr>
          <p:cNvSpPr/>
          <p:nvPr/>
        </p:nvSpPr>
        <p:spPr>
          <a:xfrm>
            <a:off x="2640855" y="342887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Hvězda: pěticípá 17">
            <a:extLst>
              <a:ext uri="{FF2B5EF4-FFF2-40B4-BE49-F238E27FC236}">
                <a16:creationId xmlns:a16="http://schemas.microsoft.com/office/drawing/2014/main" id="{15F6B3CE-9F89-4EC5-B750-5C0D1580B59C}"/>
              </a:ext>
            </a:extLst>
          </p:cNvPr>
          <p:cNvSpPr/>
          <p:nvPr/>
        </p:nvSpPr>
        <p:spPr>
          <a:xfrm>
            <a:off x="3061914" y="3488085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Hvězda: pěticípá 18">
            <a:extLst>
              <a:ext uri="{FF2B5EF4-FFF2-40B4-BE49-F238E27FC236}">
                <a16:creationId xmlns:a16="http://schemas.microsoft.com/office/drawing/2014/main" id="{953DD161-54D2-458F-88B7-E33C426A4B94}"/>
              </a:ext>
            </a:extLst>
          </p:cNvPr>
          <p:cNvSpPr/>
          <p:nvPr/>
        </p:nvSpPr>
        <p:spPr>
          <a:xfrm>
            <a:off x="3428301" y="358008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Hvězda: pěticípá 19">
            <a:extLst>
              <a:ext uri="{FF2B5EF4-FFF2-40B4-BE49-F238E27FC236}">
                <a16:creationId xmlns:a16="http://schemas.microsoft.com/office/drawing/2014/main" id="{80F457E0-D422-424C-AFAD-EF85B113F14C}"/>
              </a:ext>
            </a:extLst>
          </p:cNvPr>
          <p:cNvSpPr/>
          <p:nvPr/>
        </p:nvSpPr>
        <p:spPr>
          <a:xfrm>
            <a:off x="3270308" y="40723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Hvězda: pěticípá 20">
            <a:extLst>
              <a:ext uri="{FF2B5EF4-FFF2-40B4-BE49-F238E27FC236}">
                <a16:creationId xmlns:a16="http://schemas.microsoft.com/office/drawing/2014/main" id="{C4932065-AAD8-4190-A3DB-F9ABF392B131}"/>
              </a:ext>
            </a:extLst>
          </p:cNvPr>
          <p:cNvSpPr/>
          <p:nvPr/>
        </p:nvSpPr>
        <p:spPr>
          <a:xfrm>
            <a:off x="3686541" y="443509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Hvězda: pěticípá 21">
            <a:extLst>
              <a:ext uri="{FF2B5EF4-FFF2-40B4-BE49-F238E27FC236}">
                <a16:creationId xmlns:a16="http://schemas.microsoft.com/office/drawing/2014/main" id="{FFA57246-C4E5-45AD-8F11-B08525B7B56F}"/>
              </a:ext>
            </a:extLst>
          </p:cNvPr>
          <p:cNvSpPr/>
          <p:nvPr/>
        </p:nvSpPr>
        <p:spPr>
          <a:xfrm>
            <a:off x="4017349" y="42199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Hvězda: pěticípá 22">
            <a:extLst>
              <a:ext uri="{FF2B5EF4-FFF2-40B4-BE49-F238E27FC236}">
                <a16:creationId xmlns:a16="http://schemas.microsoft.com/office/drawing/2014/main" id="{E9AA95F5-3043-4DD5-9618-308D21E7B3B5}"/>
              </a:ext>
            </a:extLst>
          </p:cNvPr>
          <p:cNvSpPr/>
          <p:nvPr/>
        </p:nvSpPr>
        <p:spPr>
          <a:xfrm>
            <a:off x="4063068" y="45747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Hvězda: pěticípá 23">
            <a:extLst>
              <a:ext uri="{FF2B5EF4-FFF2-40B4-BE49-F238E27FC236}">
                <a16:creationId xmlns:a16="http://schemas.microsoft.com/office/drawing/2014/main" id="{C4163A41-B991-4D6A-B43E-5C00640DF7D2}"/>
              </a:ext>
            </a:extLst>
          </p:cNvPr>
          <p:cNvSpPr/>
          <p:nvPr/>
        </p:nvSpPr>
        <p:spPr>
          <a:xfrm>
            <a:off x="4073344" y="48315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Hvězda: pěticípá 24">
            <a:extLst>
              <a:ext uri="{FF2B5EF4-FFF2-40B4-BE49-F238E27FC236}">
                <a16:creationId xmlns:a16="http://schemas.microsoft.com/office/drawing/2014/main" id="{CD937581-3035-4155-ABEB-AF07A5D6069D}"/>
              </a:ext>
            </a:extLst>
          </p:cNvPr>
          <p:cNvSpPr/>
          <p:nvPr/>
        </p:nvSpPr>
        <p:spPr>
          <a:xfrm>
            <a:off x="4509083" y="482646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Hvězda: pěticípá 25">
            <a:extLst>
              <a:ext uri="{FF2B5EF4-FFF2-40B4-BE49-F238E27FC236}">
                <a16:creationId xmlns:a16="http://schemas.microsoft.com/office/drawing/2014/main" id="{14C65C9A-7B1B-45FE-B212-7F4C11AABDD2}"/>
              </a:ext>
            </a:extLst>
          </p:cNvPr>
          <p:cNvSpPr/>
          <p:nvPr/>
        </p:nvSpPr>
        <p:spPr>
          <a:xfrm>
            <a:off x="4402822" y="514944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Hvězda: pěticípá 26">
            <a:extLst>
              <a:ext uri="{FF2B5EF4-FFF2-40B4-BE49-F238E27FC236}">
                <a16:creationId xmlns:a16="http://schemas.microsoft.com/office/drawing/2014/main" id="{A257931F-D53E-4AFA-A95C-34F1D97788F2}"/>
              </a:ext>
            </a:extLst>
          </p:cNvPr>
          <p:cNvSpPr/>
          <p:nvPr/>
        </p:nvSpPr>
        <p:spPr>
          <a:xfrm>
            <a:off x="4895954" y="517230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Hvězda: pěticípá 27">
            <a:extLst>
              <a:ext uri="{FF2B5EF4-FFF2-40B4-BE49-F238E27FC236}">
                <a16:creationId xmlns:a16="http://schemas.microsoft.com/office/drawing/2014/main" id="{67A53A21-8915-4BEB-8D63-FA1A7C179B92}"/>
              </a:ext>
            </a:extLst>
          </p:cNvPr>
          <p:cNvSpPr/>
          <p:nvPr/>
        </p:nvSpPr>
        <p:spPr>
          <a:xfrm>
            <a:off x="4951460" y="546422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Hvězda: pěticípá 29">
            <a:extLst>
              <a:ext uri="{FF2B5EF4-FFF2-40B4-BE49-F238E27FC236}">
                <a16:creationId xmlns:a16="http://schemas.microsoft.com/office/drawing/2014/main" id="{2D5BD88C-B454-41B8-B68F-14CAED86F401}"/>
              </a:ext>
            </a:extLst>
          </p:cNvPr>
          <p:cNvSpPr/>
          <p:nvPr/>
        </p:nvSpPr>
        <p:spPr>
          <a:xfrm>
            <a:off x="1981689" y="285275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Hvězda: pěticípá 30">
            <a:extLst>
              <a:ext uri="{FF2B5EF4-FFF2-40B4-BE49-F238E27FC236}">
                <a16:creationId xmlns:a16="http://schemas.microsoft.com/office/drawing/2014/main" id="{74EAB4CE-C80B-44C0-9349-60753C3FB4FA}"/>
              </a:ext>
            </a:extLst>
          </p:cNvPr>
          <p:cNvSpPr/>
          <p:nvPr/>
        </p:nvSpPr>
        <p:spPr>
          <a:xfrm>
            <a:off x="2426584" y="281602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Hvězda: pěticípá 31">
            <a:extLst>
              <a:ext uri="{FF2B5EF4-FFF2-40B4-BE49-F238E27FC236}">
                <a16:creationId xmlns:a16="http://schemas.microsoft.com/office/drawing/2014/main" id="{4009A463-94AC-449A-836B-AB26412C23D0}"/>
              </a:ext>
            </a:extLst>
          </p:cNvPr>
          <p:cNvSpPr/>
          <p:nvPr/>
        </p:nvSpPr>
        <p:spPr>
          <a:xfrm>
            <a:off x="3497090" y="429607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Hvězda: pěticípá 32">
            <a:extLst>
              <a:ext uri="{FF2B5EF4-FFF2-40B4-BE49-F238E27FC236}">
                <a16:creationId xmlns:a16="http://schemas.microsoft.com/office/drawing/2014/main" id="{ED87EC01-C8D5-4B52-90F8-FC1C5C73AE4A}"/>
              </a:ext>
            </a:extLst>
          </p:cNvPr>
          <p:cNvSpPr/>
          <p:nvPr/>
        </p:nvSpPr>
        <p:spPr>
          <a:xfrm>
            <a:off x="2467134" y="322732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Hvězda: pěticípá 33">
            <a:extLst>
              <a:ext uri="{FF2B5EF4-FFF2-40B4-BE49-F238E27FC236}">
                <a16:creationId xmlns:a16="http://schemas.microsoft.com/office/drawing/2014/main" id="{942E89DB-5007-4697-9421-8D5237B212F4}"/>
              </a:ext>
            </a:extLst>
          </p:cNvPr>
          <p:cNvSpPr/>
          <p:nvPr/>
        </p:nvSpPr>
        <p:spPr>
          <a:xfrm>
            <a:off x="2885324" y="318629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Hvězda: pěticípá 34">
            <a:extLst>
              <a:ext uri="{FF2B5EF4-FFF2-40B4-BE49-F238E27FC236}">
                <a16:creationId xmlns:a16="http://schemas.microsoft.com/office/drawing/2014/main" id="{0FCEDCAB-1A9B-4DB7-8F8E-1C1DFC799EF2}"/>
              </a:ext>
            </a:extLst>
          </p:cNvPr>
          <p:cNvSpPr/>
          <p:nvPr/>
        </p:nvSpPr>
        <p:spPr>
          <a:xfrm>
            <a:off x="2839605" y="352976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Hvězda: pěticípá 35">
            <a:extLst>
              <a:ext uri="{FF2B5EF4-FFF2-40B4-BE49-F238E27FC236}">
                <a16:creationId xmlns:a16="http://schemas.microsoft.com/office/drawing/2014/main" id="{88C37872-0340-4767-A5CB-5F3251298B79}"/>
              </a:ext>
            </a:extLst>
          </p:cNvPr>
          <p:cNvSpPr/>
          <p:nvPr/>
        </p:nvSpPr>
        <p:spPr>
          <a:xfrm>
            <a:off x="2933561" y="36081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Hvězda: pěticípá 36">
            <a:extLst>
              <a:ext uri="{FF2B5EF4-FFF2-40B4-BE49-F238E27FC236}">
                <a16:creationId xmlns:a16="http://schemas.microsoft.com/office/drawing/2014/main" id="{0AEEC7CF-DA4A-4C0C-AE5E-9DC643AC8688}"/>
              </a:ext>
            </a:extLst>
          </p:cNvPr>
          <p:cNvSpPr/>
          <p:nvPr/>
        </p:nvSpPr>
        <p:spPr>
          <a:xfrm>
            <a:off x="3061913" y="383273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Hvězda: pěticípá 37">
            <a:extLst>
              <a:ext uri="{FF2B5EF4-FFF2-40B4-BE49-F238E27FC236}">
                <a16:creationId xmlns:a16="http://schemas.microsoft.com/office/drawing/2014/main" id="{C28CA6CD-9807-4935-AADB-BEDA387A6B30}"/>
              </a:ext>
            </a:extLst>
          </p:cNvPr>
          <p:cNvSpPr/>
          <p:nvPr/>
        </p:nvSpPr>
        <p:spPr>
          <a:xfrm>
            <a:off x="3497089" y="376303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Hvězda: pěticípá 38">
            <a:extLst>
              <a:ext uri="{FF2B5EF4-FFF2-40B4-BE49-F238E27FC236}">
                <a16:creationId xmlns:a16="http://schemas.microsoft.com/office/drawing/2014/main" id="{36D716F3-9515-4CF6-9CFD-5DD2031499A6}"/>
              </a:ext>
            </a:extLst>
          </p:cNvPr>
          <p:cNvSpPr/>
          <p:nvPr/>
        </p:nvSpPr>
        <p:spPr>
          <a:xfrm>
            <a:off x="3453468" y="3965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799F457-FE6C-4FE8-B60C-16681BFCBADF}"/>
              </a:ext>
            </a:extLst>
          </p:cNvPr>
          <p:cNvCxnSpPr>
            <a:endCxn id="28" idx="4"/>
          </p:cNvCxnSpPr>
          <p:nvPr/>
        </p:nvCxnSpPr>
        <p:spPr>
          <a:xfrm>
            <a:off x="1669409" y="2273417"/>
            <a:ext cx="3327770" cy="3208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B08BF130-1977-4E28-B838-EE83532BD1D4}"/>
              </a:ext>
            </a:extLst>
          </p:cNvPr>
          <p:cNvCxnSpPr/>
          <p:nvPr/>
        </p:nvCxnSpPr>
        <p:spPr>
          <a:xfrm>
            <a:off x="2027408" y="2164361"/>
            <a:ext cx="2481675" cy="323814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1FD95622-3FDB-43F5-B1AB-2F8002DC85C5}"/>
              </a:ext>
            </a:extLst>
          </p:cNvPr>
          <p:cNvCxnSpPr>
            <a:cxnSpLocks/>
          </p:cNvCxnSpPr>
          <p:nvPr/>
        </p:nvCxnSpPr>
        <p:spPr>
          <a:xfrm flipV="1">
            <a:off x="2939090" y="3474592"/>
            <a:ext cx="345544" cy="343172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DDC3F3A-CBD6-4087-8757-C7712C700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0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63"/>
    </mc:Choice>
    <mc:Fallback>
      <p:transition spd="slow" advTm="32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A6B086-D7E1-4597-854C-A70A3774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Efekt živin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892F7BFB-1CD5-44DB-BF0D-9BFAA58ACC7A}"/>
              </a:ext>
            </a:extLst>
          </p:cNvPr>
          <p:cNvCxnSpPr/>
          <p:nvPr/>
        </p:nvCxnSpPr>
        <p:spPr>
          <a:xfrm>
            <a:off x="1510018" y="5629013"/>
            <a:ext cx="434549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F5873698-7666-4D99-9DBA-01A68425E902}"/>
              </a:ext>
            </a:extLst>
          </p:cNvPr>
          <p:cNvCxnSpPr/>
          <p:nvPr/>
        </p:nvCxnSpPr>
        <p:spPr>
          <a:xfrm flipV="1">
            <a:off x="1510018" y="2172749"/>
            <a:ext cx="0" cy="3464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C9A7080E-F144-42B5-87D9-ECDF21B36257}"/>
              </a:ext>
            </a:extLst>
          </p:cNvPr>
          <p:cNvSpPr txBox="1"/>
          <p:nvPr/>
        </p:nvSpPr>
        <p:spPr>
          <a:xfrm>
            <a:off x="5188591" y="5755563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</a:t>
            </a:r>
            <a:r>
              <a:rPr lang="en-US" dirty="0" err="1"/>
              <a:t>ampeli</a:t>
            </a:r>
            <a:r>
              <a:rPr lang="cs-CZ" dirty="0" err="1"/>
              <a:t>ška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15A13E5-893C-41F0-9E8F-596C14593DF5}"/>
              </a:ext>
            </a:extLst>
          </p:cNvPr>
          <p:cNvSpPr txBox="1"/>
          <p:nvPr/>
        </p:nvSpPr>
        <p:spPr>
          <a:xfrm>
            <a:off x="843093" y="1795029"/>
            <a:ext cx="133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kopřiva</a:t>
            </a:r>
          </a:p>
        </p:txBody>
      </p:sp>
      <p:sp>
        <p:nvSpPr>
          <p:cNvPr id="3" name="Hvězda: pěticípá 2">
            <a:extLst>
              <a:ext uri="{FF2B5EF4-FFF2-40B4-BE49-F238E27FC236}">
                <a16:creationId xmlns:a16="http://schemas.microsoft.com/office/drawing/2014/main" id="{C4FCA2F2-2DBA-4954-8B86-409B941235D1}"/>
              </a:ext>
            </a:extLst>
          </p:cNvPr>
          <p:cNvSpPr/>
          <p:nvPr/>
        </p:nvSpPr>
        <p:spPr>
          <a:xfrm>
            <a:off x="1929468" y="2441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2E64DA9B-4883-4D8F-B78E-1E85B696856F}"/>
              </a:ext>
            </a:extLst>
          </p:cNvPr>
          <p:cNvSpPr/>
          <p:nvPr/>
        </p:nvSpPr>
        <p:spPr>
          <a:xfrm>
            <a:off x="1935970" y="269279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Hvězda: pěticípá 8">
            <a:extLst>
              <a:ext uri="{FF2B5EF4-FFF2-40B4-BE49-F238E27FC236}">
                <a16:creationId xmlns:a16="http://schemas.microsoft.com/office/drawing/2014/main" id="{ED64E43A-C874-439C-BC04-A024E2DC577F}"/>
              </a:ext>
            </a:extLst>
          </p:cNvPr>
          <p:cNvSpPr/>
          <p:nvPr/>
        </p:nvSpPr>
        <p:spPr>
          <a:xfrm>
            <a:off x="2222662" y="251562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Hvězda: pěticípá 9">
            <a:extLst>
              <a:ext uri="{FF2B5EF4-FFF2-40B4-BE49-F238E27FC236}">
                <a16:creationId xmlns:a16="http://schemas.microsoft.com/office/drawing/2014/main" id="{19BAA1A9-3D00-47DA-98A2-F15AB3DBDBA7}"/>
              </a:ext>
            </a:extLst>
          </p:cNvPr>
          <p:cNvSpPr/>
          <p:nvPr/>
        </p:nvSpPr>
        <p:spPr>
          <a:xfrm>
            <a:off x="2336965" y="264665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Hvězda: pěticípá 11">
            <a:extLst>
              <a:ext uri="{FF2B5EF4-FFF2-40B4-BE49-F238E27FC236}">
                <a16:creationId xmlns:a16="http://schemas.microsoft.com/office/drawing/2014/main" id="{3064291E-2E1B-468E-B777-4FCF10A9803D}"/>
              </a:ext>
            </a:extLst>
          </p:cNvPr>
          <p:cNvSpPr/>
          <p:nvPr/>
        </p:nvSpPr>
        <p:spPr>
          <a:xfrm>
            <a:off x="2176943" y="282234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Hvězda: pěticípá 13">
            <a:extLst>
              <a:ext uri="{FF2B5EF4-FFF2-40B4-BE49-F238E27FC236}">
                <a16:creationId xmlns:a16="http://schemas.microsoft.com/office/drawing/2014/main" id="{E5A317E9-E6D2-4313-B072-27F9E32424D7}"/>
              </a:ext>
            </a:extLst>
          </p:cNvPr>
          <p:cNvSpPr/>
          <p:nvPr/>
        </p:nvSpPr>
        <p:spPr>
          <a:xfrm>
            <a:off x="2382684" y="299264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Hvězda: pěticípá 14">
            <a:extLst>
              <a:ext uri="{FF2B5EF4-FFF2-40B4-BE49-F238E27FC236}">
                <a16:creationId xmlns:a16="http://schemas.microsoft.com/office/drawing/2014/main" id="{76E4E598-6083-4666-923A-C619DD402453}"/>
              </a:ext>
            </a:extLst>
          </p:cNvPr>
          <p:cNvSpPr/>
          <p:nvPr/>
        </p:nvSpPr>
        <p:spPr>
          <a:xfrm>
            <a:off x="2265170" y="316322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Hvězda: pěticípá 15">
            <a:extLst>
              <a:ext uri="{FF2B5EF4-FFF2-40B4-BE49-F238E27FC236}">
                <a16:creationId xmlns:a16="http://schemas.microsoft.com/office/drawing/2014/main" id="{0AB57632-C137-404E-88D1-F6E17562B860}"/>
              </a:ext>
            </a:extLst>
          </p:cNvPr>
          <p:cNvSpPr/>
          <p:nvPr/>
        </p:nvSpPr>
        <p:spPr>
          <a:xfrm>
            <a:off x="2686574" y="306325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Hvězda: pěticípá 16">
            <a:extLst>
              <a:ext uri="{FF2B5EF4-FFF2-40B4-BE49-F238E27FC236}">
                <a16:creationId xmlns:a16="http://schemas.microsoft.com/office/drawing/2014/main" id="{3D856941-925F-46E3-ACF5-57BCBD267C20}"/>
              </a:ext>
            </a:extLst>
          </p:cNvPr>
          <p:cNvSpPr/>
          <p:nvPr/>
        </p:nvSpPr>
        <p:spPr>
          <a:xfrm>
            <a:off x="2640855" y="342887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Hvězda: pěticípá 17">
            <a:extLst>
              <a:ext uri="{FF2B5EF4-FFF2-40B4-BE49-F238E27FC236}">
                <a16:creationId xmlns:a16="http://schemas.microsoft.com/office/drawing/2014/main" id="{15F6B3CE-9F89-4EC5-B750-5C0D1580B59C}"/>
              </a:ext>
            </a:extLst>
          </p:cNvPr>
          <p:cNvSpPr/>
          <p:nvPr/>
        </p:nvSpPr>
        <p:spPr>
          <a:xfrm>
            <a:off x="3061914" y="3488085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Hvězda: pěticípá 18">
            <a:extLst>
              <a:ext uri="{FF2B5EF4-FFF2-40B4-BE49-F238E27FC236}">
                <a16:creationId xmlns:a16="http://schemas.microsoft.com/office/drawing/2014/main" id="{953DD161-54D2-458F-88B7-E33C426A4B94}"/>
              </a:ext>
            </a:extLst>
          </p:cNvPr>
          <p:cNvSpPr/>
          <p:nvPr/>
        </p:nvSpPr>
        <p:spPr>
          <a:xfrm>
            <a:off x="3428301" y="358008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Hvězda: pěticípá 19">
            <a:extLst>
              <a:ext uri="{FF2B5EF4-FFF2-40B4-BE49-F238E27FC236}">
                <a16:creationId xmlns:a16="http://schemas.microsoft.com/office/drawing/2014/main" id="{80F457E0-D422-424C-AFAD-EF85B113F14C}"/>
              </a:ext>
            </a:extLst>
          </p:cNvPr>
          <p:cNvSpPr/>
          <p:nvPr/>
        </p:nvSpPr>
        <p:spPr>
          <a:xfrm>
            <a:off x="3270308" y="40723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Hvězda: pěticípá 20">
            <a:extLst>
              <a:ext uri="{FF2B5EF4-FFF2-40B4-BE49-F238E27FC236}">
                <a16:creationId xmlns:a16="http://schemas.microsoft.com/office/drawing/2014/main" id="{C4932065-AAD8-4190-A3DB-F9ABF392B131}"/>
              </a:ext>
            </a:extLst>
          </p:cNvPr>
          <p:cNvSpPr/>
          <p:nvPr/>
        </p:nvSpPr>
        <p:spPr>
          <a:xfrm>
            <a:off x="3686541" y="4435093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Hvězda: pěticípá 21">
            <a:extLst>
              <a:ext uri="{FF2B5EF4-FFF2-40B4-BE49-F238E27FC236}">
                <a16:creationId xmlns:a16="http://schemas.microsoft.com/office/drawing/2014/main" id="{FFA57246-C4E5-45AD-8F11-B08525B7B56F}"/>
              </a:ext>
            </a:extLst>
          </p:cNvPr>
          <p:cNvSpPr/>
          <p:nvPr/>
        </p:nvSpPr>
        <p:spPr>
          <a:xfrm>
            <a:off x="4017349" y="42199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Hvězda: pěticípá 22">
            <a:extLst>
              <a:ext uri="{FF2B5EF4-FFF2-40B4-BE49-F238E27FC236}">
                <a16:creationId xmlns:a16="http://schemas.microsoft.com/office/drawing/2014/main" id="{E9AA95F5-3043-4DD5-9618-308D21E7B3B5}"/>
              </a:ext>
            </a:extLst>
          </p:cNvPr>
          <p:cNvSpPr/>
          <p:nvPr/>
        </p:nvSpPr>
        <p:spPr>
          <a:xfrm>
            <a:off x="4063068" y="45747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Hvězda: pěticípá 23">
            <a:extLst>
              <a:ext uri="{FF2B5EF4-FFF2-40B4-BE49-F238E27FC236}">
                <a16:creationId xmlns:a16="http://schemas.microsoft.com/office/drawing/2014/main" id="{C4163A41-B991-4D6A-B43E-5C00640DF7D2}"/>
              </a:ext>
            </a:extLst>
          </p:cNvPr>
          <p:cNvSpPr/>
          <p:nvPr/>
        </p:nvSpPr>
        <p:spPr>
          <a:xfrm>
            <a:off x="4073344" y="483156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Hvězda: pěticípá 24">
            <a:extLst>
              <a:ext uri="{FF2B5EF4-FFF2-40B4-BE49-F238E27FC236}">
                <a16:creationId xmlns:a16="http://schemas.microsoft.com/office/drawing/2014/main" id="{CD937581-3035-4155-ABEB-AF07A5D6069D}"/>
              </a:ext>
            </a:extLst>
          </p:cNvPr>
          <p:cNvSpPr/>
          <p:nvPr/>
        </p:nvSpPr>
        <p:spPr>
          <a:xfrm>
            <a:off x="4509083" y="482646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Hvězda: pěticípá 25">
            <a:extLst>
              <a:ext uri="{FF2B5EF4-FFF2-40B4-BE49-F238E27FC236}">
                <a16:creationId xmlns:a16="http://schemas.microsoft.com/office/drawing/2014/main" id="{14C65C9A-7B1B-45FE-B212-7F4C11AABDD2}"/>
              </a:ext>
            </a:extLst>
          </p:cNvPr>
          <p:cNvSpPr/>
          <p:nvPr/>
        </p:nvSpPr>
        <p:spPr>
          <a:xfrm>
            <a:off x="4402822" y="514944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Hvězda: pěticípá 26">
            <a:extLst>
              <a:ext uri="{FF2B5EF4-FFF2-40B4-BE49-F238E27FC236}">
                <a16:creationId xmlns:a16="http://schemas.microsoft.com/office/drawing/2014/main" id="{A257931F-D53E-4AFA-A95C-34F1D97788F2}"/>
              </a:ext>
            </a:extLst>
          </p:cNvPr>
          <p:cNvSpPr/>
          <p:nvPr/>
        </p:nvSpPr>
        <p:spPr>
          <a:xfrm>
            <a:off x="4895954" y="517230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Hvězda: pěticípá 27">
            <a:extLst>
              <a:ext uri="{FF2B5EF4-FFF2-40B4-BE49-F238E27FC236}">
                <a16:creationId xmlns:a16="http://schemas.microsoft.com/office/drawing/2014/main" id="{67A53A21-8915-4BEB-8D63-FA1A7C179B92}"/>
              </a:ext>
            </a:extLst>
          </p:cNvPr>
          <p:cNvSpPr/>
          <p:nvPr/>
        </p:nvSpPr>
        <p:spPr>
          <a:xfrm>
            <a:off x="4951460" y="546422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Hvězda: pěticípá 29">
            <a:extLst>
              <a:ext uri="{FF2B5EF4-FFF2-40B4-BE49-F238E27FC236}">
                <a16:creationId xmlns:a16="http://schemas.microsoft.com/office/drawing/2014/main" id="{2D5BD88C-B454-41B8-B68F-14CAED86F401}"/>
              </a:ext>
            </a:extLst>
          </p:cNvPr>
          <p:cNvSpPr/>
          <p:nvPr/>
        </p:nvSpPr>
        <p:spPr>
          <a:xfrm>
            <a:off x="1981689" y="2852750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Hvězda: pěticípá 30">
            <a:extLst>
              <a:ext uri="{FF2B5EF4-FFF2-40B4-BE49-F238E27FC236}">
                <a16:creationId xmlns:a16="http://schemas.microsoft.com/office/drawing/2014/main" id="{74EAB4CE-C80B-44C0-9349-60753C3FB4FA}"/>
              </a:ext>
            </a:extLst>
          </p:cNvPr>
          <p:cNvSpPr/>
          <p:nvPr/>
        </p:nvSpPr>
        <p:spPr>
          <a:xfrm>
            <a:off x="2426584" y="2816029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Hvězda: pěticípá 31">
            <a:extLst>
              <a:ext uri="{FF2B5EF4-FFF2-40B4-BE49-F238E27FC236}">
                <a16:creationId xmlns:a16="http://schemas.microsoft.com/office/drawing/2014/main" id="{4009A463-94AC-449A-836B-AB26412C23D0}"/>
              </a:ext>
            </a:extLst>
          </p:cNvPr>
          <p:cNvSpPr/>
          <p:nvPr/>
        </p:nvSpPr>
        <p:spPr>
          <a:xfrm>
            <a:off x="3497090" y="429607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Hvězda: pěticípá 32">
            <a:extLst>
              <a:ext uri="{FF2B5EF4-FFF2-40B4-BE49-F238E27FC236}">
                <a16:creationId xmlns:a16="http://schemas.microsoft.com/office/drawing/2014/main" id="{ED87EC01-C8D5-4B52-90F8-FC1C5C73AE4A}"/>
              </a:ext>
            </a:extLst>
          </p:cNvPr>
          <p:cNvSpPr/>
          <p:nvPr/>
        </p:nvSpPr>
        <p:spPr>
          <a:xfrm>
            <a:off x="2467134" y="322732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Hvězda: pěticípá 33">
            <a:extLst>
              <a:ext uri="{FF2B5EF4-FFF2-40B4-BE49-F238E27FC236}">
                <a16:creationId xmlns:a16="http://schemas.microsoft.com/office/drawing/2014/main" id="{942E89DB-5007-4697-9421-8D5237B212F4}"/>
              </a:ext>
            </a:extLst>
          </p:cNvPr>
          <p:cNvSpPr/>
          <p:nvPr/>
        </p:nvSpPr>
        <p:spPr>
          <a:xfrm>
            <a:off x="2885324" y="3186291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Hvězda: pěticípá 34">
            <a:extLst>
              <a:ext uri="{FF2B5EF4-FFF2-40B4-BE49-F238E27FC236}">
                <a16:creationId xmlns:a16="http://schemas.microsoft.com/office/drawing/2014/main" id="{0FCEDCAB-1A9B-4DB7-8F8E-1C1DFC799EF2}"/>
              </a:ext>
            </a:extLst>
          </p:cNvPr>
          <p:cNvSpPr/>
          <p:nvPr/>
        </p:nvSpPr>
        <p:spPr>
          <a:xfrm>
            <a:off x="2839605" y="3529762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Hvězda: pěticípá 35">
            <a:extLst>
              <a:ext uri="{FF2B5EF4-FFF2-40B4-BE49-F238E27FC236}">
                <a16:creationId xmlns:a16="http://schemas.microsoft.com/office/drawing/2014/main" id="{88C37872-0340-4767-A5CB-5F3251298B79}"/>
              </a:ext>
            </a:extLst>
          </p:cNvPr>
          <p:cNvSpPr/>
          <p:nvPr/>
        </p:nvSpPr>
        <p:spPr>
          <a:xfrm>
            <a:off x="2933561" y="360811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Hvězda: pěticípá 36">
            <a:extLst>
              <a:ext uri="{FF2B5EF4-FFF2-40B4-BE49-F238E27FC236}">
                <a16:creationId xmlns:a16="http://schemas.microsoft.com/office/drawing/2014/main" id="{0AEEC7CF-DA4A-4C0C-AE5E-9DC643AC8688}"/>
              </a:ext>
            </a:extLst>
          </p:cNvPr>
          <p:cNvSpPr/>
          <p:nvPr/>
        </p:nvSpPr>
        <p:spPr>
          <a:xfrm>
            <a:off x="3061913" y="3832734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Hvězda: pěticípá 37">
            <a:extLst>
              <a:ext uri="{FF2B5EF4-FFF2-40B4-BE49-F238E27FC236}">
                <a16:creationId xmlns:a16="http://schemas.microsoft.com/office/drawing/2014/main" id="{C28CA6CD-9807-4935-AADB-BEDA387A6B30}"/>
              </a:ext>
            </a:extLst>
          </p:cNvPr>
          <p:cNvSpPr/>
          <p:nvPr/>
        </p:nvSpPr>
        <p:spPr>
          <a:xfrm>
            <a:off x="3497089" y="3763037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Hvězda: pěticípá 38">
            <a:extLst>
              <a:ext uri="{FF2B5EF4-FFF2-40B4-BE49-F238E27FC236}">
                <a16:creationId xmlns:a16="http://schemas.microsoft.com/office/drawing/2014/main" id="{36D716F3-9515-4CF6-9CFD-5DD2031499A6}"/>
              </a:ext>
            </a:extLst>
          </p:cNvPr>
          <p:cNvSpPr/>
          <p:nvPr/>
        </p:nvSpPr>
        <p:spPr>
          <a:xfrm>
            <a:off x="3453468" y="3965196"/>
            <a:ext cx="45719" cy="457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799F457-FE6C-4FE8-B60C-16681BFCBADF}"/>
              </a:ext>
            </a:extLst>
          </p:cNvPr>
          <p:cNvCxnSpPr>
            <a:endCxn id="28" idx="4"/>
          </p:cNvCxnSpPr>
          <p:nvPr/>
        </p:nvCxnSpPr>
        <p:spPr>
          <a:xfrm>
            <a:off x="1669409" y="2273417"/>
            <a:ext cx="3327770" cy="3208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B08BF130-1977-4E28-B838-EE83532BD1D4}"/>
              </a:ext>
            </a:extLst>
          </p:cNvPr>
          <p:cNvCxnSpPr/>
          <p:nvPr/>
        </p:nvCxnSpPr>
        <p:spPr>
          <a:xfrm>
            <a:off x="2027408" y="2164361"/>
            <a:ext cx="2481675" cy="3238149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1FD95622-3FDB-43F5-B1AB-2F8002DC85C5}"/>
              </a:ext>
            </a:extLst>
          </p:cNvPr>
          <p:cNvCxnSpPr>
            <a:cxnSpLocks/>
          </p:cNvCxnSpPr>
          <p:nvPr/>
        </p:nvCxnSpPr>
        <p:spPr>
          <a:xfrm flipV="1">
            <a:off x="2939090" y="3474592"/>
            <a:ext cx="345544" cy="343172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Přímá spojnice 45">
            <a:extLst>
              <a:ext uri="{FF2B5EF4-FFF2-40B4-BE49-F238E27FC236}">
                <a16:creationId xmlns:a16="http://schemas.microsoft.com/office/drawing/2014/main" id="{F1AEBA74-E36C-4051-92FE-E3FBEEFE11A5}"/>
              </a:ext>
            </a:extLst>
          </p:cNvPr>
          <p:cNvCxnSpPr>
            <a:cxnSpLocks/>
          </p:cNvCxnSpPr>
          <p:nvPr/>
        </p:nvCxnSpPr>
        <p:spPr>
          <a:xfrm flipV="1">
            <a:off x="2865052" y="3486563"/>
            <a:ext cx="555559" cy="35384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A04EAAF-47D1-4380-92B4-02BF9B5DD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42"/>
    </mc:Choice>
    <mc:Fallback>
      <p:transition spd="slow" advTm="57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</TotalTime>
  <Words>752</Words>
  <Application>Microsoft Office PowerPoint</Application>
  <PresentationFormat>Širokoúhlá obrazovka</PresentationFormat>
  <Paragraphs>169</Paragraphs>
  <Slides>39</Slides>
  <Notes>0</Notes>
  <HiddenSlides>0</HiddenSlides>
  <MMClips>39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Motiv Office</vt:lpstr>
      <vt:lpstr>Přímé techniky: použití informace o prostředí při konstrukci hlavních os.</vt:lpstr>
      <vt:lpstr>Korelace os s měřenými daty o prostředí</vt:lpstr>
      <vt:lpstr>Prezentace aplikace PowerPoint</vt:lpstr>
      <vt:lpstr>Prezentace aplikace PowerPoint</vt:lpstr>
      <vt:lpstr>Prezentace aplikace PowerPoint</vt:lpstr>
      <vt:lpstr>Efekt živin</vt:lpstr>
      <vt:lpstr>Efekt živin</vt:lpstr>
      <vt:lpstr>Efekt živin</vt:lpstr>
      <vt:lpstr>Efekt živin</vt:lpstr>
      <vt:lpstr>Efekt živin</vt:lpstr>
      <vt:lpstr>Prezentace aplikace PowerPoint</vt:lpstr>
      <vt:lpstr>Prezentace aplikace PowerPoint</vt:lpstr>
      <vt:lpstr>Prezentace aplikace PowerPoint</vt:lpstr>
      <vt:lpstr>Efekt počasí </vt:lpstr>
      <vt:lpstr>Efekt počasí </vt:lpstr>
      <vt:lpstr>Efekt počasí </vt:lpstr>
      <vt:lpstr>Prezentace aplikace PowerPoint</vt:lpstr>
      <vt:lpstr>Efekt dvou prediktorů </vt:lpstr>
      <vt:lpstr>Efekt dvou prediktorů </vt:lpstr>
      <vt:lpstr>Efekt dvou prediktorů </vt:lpstr>
      <vt:lpstr>Efekt dvou prediktorů 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Přímá unimodální analýza - CCA</vt:lpstr>
      <vt:lpstr>Prezentace aplikace PowerPoint</vt:lpstr>
      <vt:lpstr>i - druh, j – sample, A - abundance Species scores (Sp), Sample score (Sa)</vt:lpstr>
      <vt:lpstr>i - druh, j – sample, A - abundance Species scores (Sp), Sample score (Sa)</vt:lpstr>
      <vt:lpstr>i - druh, j – sample, A - abundance Species scores (Sp), Sample score (Sa)</vt:lpstr>
      <vt:lpstr>i - druh, j – sample, A - abundance Species scores (Sp), Sample score (Sa)</vt:lpstr>
      <vt:lpstr>Prezentace aplikace PowerPoint</vt:lpstr>
      <vt:lpstr>Prezentace aplikace PowerPoint</vt:lpstr>
      <vt:lpstr>Prezentace aplikace PowerPoint</vt:lpstr>
      <vt:lpstr>i - druh, j – sample, A - abundance Species scores (Sp), Sample score (Sa)</vt:lpstr>
      <vt:lpstr>i - druh, j – sample, A - abundance Species scores (Sp), Sample score (Sa)</vt:lpstr>
      <vt:lpstr>Prezentace aplikace PowerPoint</vt:lpstr>
      <vt:lpstr>Interkorelace mezi vysvětlujícími proměnnými: inflační faktor (problém mnohorozměrné regrese - jak vybrat vhodné proměnné)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Zuzana</dc:creator>
  <cp:lastModifiedBy>Zuzana</cp:lastModifiedBy>
  <cp:revision>55</cp:revision>
  <dcterms:created xsi:type="dcterms:W3CDTF">2021-01-25T09:09:24Z</dcterms:created>
  <dcterms:modified xsi:type="dcterms:W3CDTF">2021-01-26T10:33:19Z</dcterms:modified>
</cp:coreProperties>
</file>