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6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91" r:id="rId13"/>
    <p:sldId id="269" r:id="rId14"/>
    <p:sldId id="295" r:id="rId15"/>
    <p:sldId id="273" r:id="rId16"/>
    <p:sldId id="29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B263A-18D6-4E01-BABF-E96227BE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D56456-73DF-4179-AFD7-80D6C8D5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B8C4A4-3B26-49F4-92B3-05E5949D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D42FE1-3A22-4723-9E48-7EE99315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5BADFE-3C4D-4D87-972A-4D774D42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42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A8F21-C386-49F9-A8D0-2798CFBD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2F4A49-E192-48BC-A21D-1506A3917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FD176A-9D58-4E8F-8967-223611A1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6D65D-068A-4747-9826-F79083C6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175DD8-7788-4A4D-9203-481FBA49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32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611C54-87C3-46C8-8C74-EE934468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0721D1-6B8E-4013-8BE2-4041B47F1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4488D-143D-4A1C-B376-D072D717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AAD9E-D878-4955-930E-510D788F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D2A13F-A826-4492-BC54-5137B653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91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945E5E0-31AC-4D04-8290-FAD97AF522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5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70301-AA4D-44B2-A3D5-4BA0426F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C78869-2F5E-440C-BE71-CB527DC48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C72BC-E72B-410C-B81E-596AB82D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7B975-B4D3-463F-88F0-273E64CA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9A7936-BE89-41A4-AB15-F8FCD1E8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8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1B47-898E-40D8-A229-968A1E98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082977-2D84-4E08-8077-E89A21EF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02E5B-C313-4C35-AE11-5A25BBB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72EDA9-60AF-42B1-B141-F49912F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0FC7CE-A1B5-423A-9D55-58148E52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9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CE0B3-430F-44CD-A1A2-71E46BEC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09486-C907-4E54-A3E6-19378FE31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55D28E-5588-472A-A026-ED324A7D2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8ED75-A982-4A16-A1F6-112E17A0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2D6962-8EEB-49B1-A315-1FBE6F0A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50B9C-7304-486A-992C-B00687F0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4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2D6F3-FF11-4AB1-AB5A-55E3F7E2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048885-ABFB-4997-85E1-CCA43C44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939860-79AA-4D53-A6DE-C8B45B19E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AC43C5-3E1D-4117-BE95-2D7C1C226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DEA89B-890C-4DB4-8760-2612F4A5A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AE031B-FBFF-4E52-9B6C-9843DE69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687EF8-FBBC-4BA7-BB82-6F62EFEC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A05CB7-4849-4D58-A4A8-98FECE92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39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875F3-BAC6-4A4F-8ED8-24E954DB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D6E734-A9CE-4814-86AD-CEF11BD2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FAB6B2-013C-494F-9B56-9CBE9F14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F223D2-7597-4D66-890A-5B21AC96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0ACC12-8E57-493A-9992-8EC58139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3BE2C9-26E4-40FE-8446-B60F3CDF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60827D-7EE3-4B09-BDD1-BF7B965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5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D4DAE-C945-4D30-8BF1-ACB7F4F6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33838-1146-4F78-951B-B94B77B3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D2C14C-95CF-4563-ABB7-8BF68F145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D942F7-4428-4725-93D5-22D70736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14E5F1-A31B-419C-9AB3-14CEA758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782E42-F308-4360-B6C6-18C70804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52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2AAD7-B08B-4783-98F9-38E8CABA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7B21C4-858B-43DC-9D2B-F153C40EB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099BFC-08CC-47E6-98CD-9C93A5D4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2CFA66-D36F-4476-A9AD-B39DE8EA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6E8CE1-F1AF-4691-A2CC-C1A4D050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3F0455-A923-4AD6-AF79-2518FE07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C23563-8759-460C-AB17-50B9DA9B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CE4D81-4F1C-47DC-B818-94B19928E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B65159-02C5-4B3B-8418-F0F9FF572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9469-89E1-4011-A015-BF48DC923818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7E2C21-3BC3-4BD0-9DC1-6E645F338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BEA63E-56A9-4370-96D8-5270098B4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DDD8-3BA2-4573-B4D2-504543F0C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803D22-AC5D-4F76-A331-52F45D922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cs-CZ" sz="7200">
                <a:solidFill>
                  <a:srgbClr val="FFFFFF"/>
                </a:solidFill>
              </a:rPr>
              <a:t>Poranění zápěstí -kazuistika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2CCF8F-6FAC-4A50-9516-1AEC2C342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MUDr. Josef Kraus</a:t>
            </a:r>
          </a:p>
          <a:p>
            <a:pPr algn="l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AF2DCC1-8303-41C0-AF89-D1844560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rgbClr val="FFFFFF"/>
                </a:solidFill>
              </a:rPr>
              <a:t>Léčba …. konzervativní nebo  operační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0DA081D-657D-4722-BD19-D91216C7A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3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EF3A6-EECF-451E-8715-EE7AA59F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Konzervativné</a:t>
            </a:r>
            <a:r>
              <a:rPr lang="cs-CZ" dirty="0"/>
              <a:t> léčba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4AFF92-1ED8-4E12-90A5-53E11E3A8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Dislokované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40B3D-4FCD-4E1D-9A33-691F2C6D7A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cs-CZ" altLang="cs-CZ" dirty="0"/>
          </a:p>
          <a:p>
            <a:r>
              <a:rPr lang="cs-CZ" altLang="cs-CZ" dirty="0"/>
              <a:t>Repozice v infiltrační anestesii + cirkulární event. rozstřižená sádrová imobilizace</a:t>
            </a:r>
          </a:p>
          <a:p>
            <a:pPr>
              <a:buFontTx/>
              <a:buNone/>
            </a:pPr>
            <a:r>
              <a:rPr lang="cs-CZ" altLang="cs-CZ" dirty="0"/>
              <a:t>      - </a:t>
            </a:r>
            <a:r>
              <a:rPr lang="cs-CZ" altLang="cs-CZ" sz="2500" dirty="0"/>
              <a:t>fixace v mírné palmární flexi a ulnární dukci </a:t>
            </a:r>
          </a:p>
          <a:p>
            <a:pPr>
              <a:buFontTx/>
              <a:buNone/>
            </a:pPr>
            <a:r>
              <a:rPr lang="cs-CZ" altLang="cs-CZ" sz="2500" dirty="0"/>
              <a:t>         (u </a:t>
            </a:r>
            <a:r>
              <a:rPr lang="cs-CZ" altLang="cs-CZ" sz="2500" dirty="0" err="1"/>
              <a:t>Smithovy</a:t>
            </a:r>
            <a:r>
              <a:rPr lang="cs-CZ" altLang="cs-CZ" sz="2500" dirty="0"/>
              <a:t> fr. v neutrálním postavení !!)</a:t>
            </a:r>
          </a:p>
          <a:p>
            <a:pPr>
              <a:buFontTx/>
              <a:buNone/>
            </a:pPr>
            <a:endParaRPr lang="cs-CZ" altLang="cs-CZ" sz="2500" dirty="0"/>
          </a:p>
          <a:p>
            <a:pPr>
              <a:buFontTx/>
              <a:buNone/>
            </a:pPr>
            <a:r>
              <a:rPr lang="cs-CZ" altLang="cs-CZ" sz="2500" dirty="0"/>
              <a:t>    </a:t>
            </a:r>
            <a:r>
              <a:rPr lang="cs-CZ" altLang="cs-CZ" dirty="0"/>
              <a:t>RTG kontrola  2. 10. 21. den</a:t>
            </a:r>
          </a:p>
          <a:p>
            <a:pPr>
              <a:buFontTx/>
              <a:buNone/>
            </a:pPr>
            <a:r>
              <a:rPr lang="cs-CZ" altLang="cs-CZ" sz="2500" dirty="0"/>
              <a:t>	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A303035-9B7D-4A50-B373-05755D38E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15950"/>
            <a:ext cx="5183188" cy="823912"/>
          </a:xfrm>
        </p:spPr>
        <p:txBody>
          <a:bodyPr/>
          <a:lstStyle/>
          <a:p>
            <a:r>
              <a:rPr lang="cs-CZ" dirty="0"/>
              <a:t>Nedislokované zlomeniny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EEA8698-8BDD-4ADF-A43E-BFB1C1C7A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1586706"/>
            <a:ext cx="5183188" cy="36845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altLang="cs-CZ" b="1" dirty="0"/>
          </a:p>
          <a:p>
            <a:endParaRPr lang="cs-CZ" altLang="cs-CZ" b="1" dirty="0"/>
          </a:p>
          <a:p>
            <a:r>
              <a:rPr lang="cs-CZ" altLang="cs-CZ" b="1" dirty="0"/>
              <a:t>SF na 4 týdny pak ev. ortéza 2 týdny</a:t>
            </a:r>
          </a:p>
          <a:p>
            <a:endParaRPr lang="cs-CZ" altLang="cs-CZ" dirty="0"/>
          </a:p>
          <a:p>
            <a:r>
              <a:rPr lang="cs-CZ" altLang="cs-CZ" sz="2400" dirty="0"/>
              <a:t>CAVE – Volné prsty včetně MCP kloubů !!!</a:t>
            </a:r>
          </a:p>
          <a:p>
            <a:endParaRPr lang="cs-CZ" dirty="0"/>
          </a:p>
        </p:txBody>
      </p:sp>
      <p:pic>
        <p:nvPicPr>
          <p:cNvPr id="9" name="Obrázek 8" descr="Obsah obrázku oblečení, osoba, bílá, muž&#10;tahle prosím&#10;&#10;Popis byl vytvořen automaticky">
            <a:extLst>
              <a:ext uri="{FF2B5EF4-FFF2-40B4-BE49-F238E27FC236}">
                <a16:creationId xmlns:a16="http://schemas.microsoft.com/office/drawing/2014/main" id="{17994B1C-2921-499C-A6BB-EBA1F3230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12" y="3858588"/>
            <a:ext cx="1801059" cy="2825411"/>
          </a:xfrm>
          <a:prstGeom prst="rect">
            <a:avLst/>
          </a:prstGeom>
        </p:spPr>
      </p:pic>
      <p:pic>
        <p:nvPicPr>
          <p:cNvPr id="11" name="Obrázek 10" descr="Obsah obrázku interiér, postel, místnost, stůl&#10;&#10;Popis byl vytvořen automaticky">
            <a:extLst>
              <a:ext uri="{FF2B5EF4-FFF2-40B4-BE49-F238E27FC236}">
                <a16:creationId xmlns:a16="http://schemas.microsoft.com/office/drawing/2014/main" id="{467F2D6B-9651-4F1D-8F9A-EB84C2AE0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35" y="3943932"/>
            <a:ext cx="2059492" cy="2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4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Operační léčba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47447" y="2799889"/>
            <a:ext cx="49334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solidFill>
                  <a:srgbClr val="FFFFFF"/>
                </a:solidFill>
              </a:rPr>
              <a:t>Metoda:</a:t>
            </a:r>
          </a:p>
          <a:p>
            <a:pPr lvl="1"/>
            <a:r>
              <a:rPr lang="en-US" sz="1900" b="1">
                <a:solidFill>
                  <a:srgbClr val="FFFFFF"/>
                </a:solidFill>
              </a:rPr>
              <a:t>dlaha – LCP 2.4 , 2.5 2.7 dlaha pro DR</a:t>
            </a:r>
            <a:endParaRPr lang="en-US" sz="1900">
              <a:solidFill>
                <a:srgbClr val="FFFFFF"/>
              </a:solidFill>
            </a:endParaRPr>
          </a:p>
          <a:p>
            <a:pPr lvl="1"/>
            <a:r>
              <a:rPr lang="en-US" sz="1900">
                <a:solidFill>
                  <a:srgbClr val="FFFFFF"/>
                </a:solidFill>
              </a:rPr>
              <a:t>transfixace K dráty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zevní fixace</a:t>
            </a:r>
            <a:endParaRPr lang="en-US" sz="1900" b="1">
              <a:solidFill>
                <a:srgbClr val="FFFFFF"/>
              </a:solidFill>
            </a:endParaRPr>
          </a:p>
          <a:p>
            <a:pPr lvl="1"/>
            <a:r>
              <a:rPr lang="en-US" sz="1900">
                <a:solidFill>
                  <a:srgbClr val="FFFFFF"/>
                </a:solidFill>
              </a:rPr>
              <a:t>kombinace metod</a:t>
            </a:r>
          </a:p>
          <a:p>
            <a:r>
              <a:rPr lang="en-US" sz="1900">
                <a:solidFill>
                  <a:srgbClr val="FFFFFF"/>
                </a:solidFill>
              </a:rPr>
              <a:t>Timing: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akutně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odloženě - lze úspěšně operovat i 3 týdny po fr.!!</a:t>
            </a:r>
          </a:p>
        </p:txBody>
      </p:sp>
      <p:pic>
        <p:nvPicPr>
          <p:cNvPr id="10" name="Picture 8" descr="Přístup 1">
            <a:extLst>
              <a:ext uri="{FF2B5EF4-FFF2-40B4-BE49-F238E27FC236}">
                <a16:creationId xmlns:a16="http://schemas.microsoft.com/office/drawing/2014/main" id="{56E847FF-008F-4224-BB02-E1108E36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35" y="347472"/>
            <a:ext cx="471714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aap Implantate AG | Distal Radius/Ulna Plates 2.5">
            <a:extLst>
              <a:ext uri="{FF2B5EF4-FFF2-40B4-BE49-F238E27FC236}">
                <a16:creationId xmlns:a16="http://schemas.microsoft.com/office/drawing/2014/main" id="{A3571D92-1C24-4593-8E7C-7177CF2183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3" y="3998382"/>
            <a:ext cx="4855464" cy="21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0A45BF2-710C-44BF-BC59-440D1428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Operační léčba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Obrázek 14" descr="Obsah obrázku interiér, stůl, vsedě, fotka&#10;&#10;Popis byl vytvořen automaticky">
            <a:extLst>
              <a:ext uri="{FF2B5EF4-FFF2-40B4-BE49-F238E27FC236}">
                <a16:creationId xmlns:a16="http://schemas.microsoft.com/office/drawing/2014/main" id="{AC6FFECD-9253-424C-AE4B-982B8C9F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r="8401" b="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10" name="Picture 5" descr="Přístup 2">
            <a:extLst>
              <a:ext uri="{FF2B5EF4-FFF2-40B4-BE49-F238E27FC236}">
                <a16:creationId xmlns:a16="http://schemas.microsoft.com/office/drawing/2014/main" id="{3D08AD4B-F681-468F-B988-789E82369B1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7" r="2" b="2616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Přístup 4">
            <a:extLst>
              <a:ext uri="{FF2B5EF4-FFF2-40B4-BE49-F238E27FC236}">
                <a16:creationId xmlns:a16="http://schemas.microsoft.com/office/drawing/2014/main" id="{EEB51492-5EA8-4148-B1AA-FF40C9FC0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" b="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5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8419" y="321176"/>
            <a:ext cx="6326639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052" y="640263"/>
            <a:ext cx="5471890" cy="1344975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Zevní fixace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0EB58AB-4EF7-4CA1-8EBA-CC57F99AF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755" y="2050299"/>
            <a:ext cx="4846320" cy="0"/>
          </a:xfrm>
          <a:prstGeom prst="line">
            <a:avLst/>
          </a:prstGeom>
          <a:ln w="22225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03051" y="2121762"/>
            <a:ext cx="5471890" cy="3626917"/>
          </a:xfrm>
        </p:spPr>
        <p:txBody>
          <a:bodyPr>
            <a:normAutofit/>
          </a:bodyPr>
          <a:lstStyle/>
          <a:p>
            <a:endParaRPr lang="cs-CZ" sz="2400">
              <a:solidFill>
                <a:schemeClr val="bg1"/>
              </a:solidFill>
            </a:endParaRPr>
          </a:p>
          <a:p>
            <a:r>
              <a:rPr lang="cs-CZ" sz="2400">
                <a:solidFill>
                  <a:schemeClr val="bg1"/>
                </a:solidFill>
              </a:rPr>
              <a:t>Metoda volby u otevřených zl. Tscherne O 2 a více</a:t>
            </a:r>
          </a:p>
          <a:p>
            <a:pPr marL="68580" indent="0">
              <a:buNone/>
            </a:pPr>
            <a:endParaRPr lang="cs-CZ" sz="2400">
              <a:solidFill>
                <a:schemeClr val="bg1"/>
              </a:solidFill>
            </a:endParaRPr>
          </a:p>
          <a:p>
            <a:r>
              <a:rPr lang="cs-CZ" sz="2400">
                <a:solidFill>
                  <a:schemeClr val="bg1"/>
                </a:solidFill>
              </a:rPr>
              <a:t>S výhodou v kombinaci s K dráty</a:t>
            </a:r>
          </a:p>
          <a:p>
            <a:endParaRPr lang="cs-CZ" sz="2400">
              <a:solidFill>
                <a:schemeClr val="bg1"/>
              </a:solidFill>
            </a:endParaRPr>
          </a:p>
          <a:p>
            <a:r>
              <a:rPr lang="cs-CZ" sz="2400">
                <a:solidFill>
                  <a:schemeClr val="bg1"/>
                </a:solidFill>
              </a:rPr>
              <a:t>Nutnost užití kvalitního vícerovinného ZF</a:t>
            </a:r>
          </a:p>
          <a:p>
            <a:endParaRPr lang="cs-CZ" sz="2400">
              <a:solidFill>
                <a:schemeClr val="bg1"/>
              </a:solidFill>
            </a:endParaRPr>
          </a:p>
        </p:txBody>
      </p:sp>
      <p:pic>
        <p:nvPicPr>
          <p:cNvPr id="5" name="Picture 5" descr="wrist_external_fixator_photo_lateral-1">
            <a:extLst>
              <a:ext uri="{FF2B5EF4-FFF2-40B4-BE49-F238E27FC236}">
                <a16:creationId xmlns:a16="http://schemas.microsoft.com/office/drawing/2014/main" id="{6A8ECC14-8C5E-4FF0-9FEA-34423C87B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5" b="1"/>
          <a:stretch/>
        </p:blipFill>
        <p:spPr bwMode="auto">
          <a:xfrm>
            <a:off x="7117164" y="306909"/>
            <a:ext cx="4743891" cy="2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r="2" b="15863"/>
          <a:stretch/>
        </p:blipFill>
        <p:spPr>
          <a:xfrm>
            <a:off x="7117164" y="3375763"/>
            <a:ext cx="4743888" cy="28421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Závěrem …</a:t>
            </a:r>
          </a:p>
        </p:txBody>
      </p:sp>
      <p:cxnSp>
        <p:nvCxnSpPr>
          <p:cNvPr id="62471" name="Straight Connector 73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endParaRPr lang="cs-CZ" sz="1300">
              <a:solidFill>
                <a:schemeClr val="bg1"/>
              </a:solidFill>
            </a:endParaRPr>
          </a:p>
          <a:p>
            <a:endParaRPr lang="cs-CZ" sz="1300">
              <a:solidFill>
                <a:schemeClr val="bg1"/>
              </a:solidFill>
            </a:endParaRPr>
          </a:p>
          <a:p>
            <a:endParaRPr lang="cs-CZ" sz="13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Časná indikace nestabilních zlomenin</a:t>
            </a:r>
          </a:p>
          <a:p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Volba zp. léčby dle charakteru zlomeniny věku a aktivitě pacienta</a:t>
            </a:r>
          </a:p>
          <a:p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Kvalitní anestesie x repozice x imobilizace</a:t>
            </a:r>
          </a:p>
          <a:p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Operační přístup dle dislokace-preference vol. přístupu , preference LCP dlah </a:t>
            </a:r>
          </a:p>
          <a:p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Cvičení v sádře i po sejmutí </a:t>
            </a:r>
          </a:p>
          <a:p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včasná léčba komplikací!!</a:t>
            </a:r>
          </a:p>
          <a:p>
            <a:pPr marL="0" indent="0">
              <a:buNone/>
            </a:pPr>
            <a:r>
              <a:rPr lang="cs-CZ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věk není kontraindikace op. řešení</a:t>
            </a:r>
          </a:p>
          <a:p>
            <a:endParaRPr lang="cs-CZ" sz="13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sz="1300">
                <a:solidFill>
                  <a:schemeClr val="bg1"/>
                </a:solidFill>
              </a:rPr>
              <a:t> </a:t>
            </a:r>
          </a:p>
          <a:p>
            <a:endParaRPr lang="cs-CZ" sz="1300">
              <a:solidFill>
                <a:schemeClr val="bg1"/>
              </a:solidFill>
            </a:endParaRPr>
          </a:p>
          <a:p>
            <a:endParaRPr lang="cs-CZ" sz="1300">
              <a:solidFill>
                <a:schemeClr val="bg1"/>
              </a:solidFill>
            </a:endParaRPr>
          </a:p>
          <a:p>
            <a:pPr lvl="1"/>
            <a:endParaRPr lang="cs-CZ" sz="130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cs-CZ" sz="130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cs-CZ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875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ráva, exteriér, silnice, autobus&#10;&#10;Popis byl vytvořen automaticky">
            <a:extLst>
              <a:ext uri="{FF2B5EF4-FFF2-40B4-BE49-F238E27FC236}">
                <a16:creationId xmlns:a16="http://schemas.microsoft.com/office/drawing/2014/main" id="{D4E168F7-D4B3-49E4-8692-D9D9C335B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FB8983B-E663-42D5-BFD2-73911FA7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Děkuji za pozornost</a:t>
            </a:r>
            <a:br>
              <a:rPr lang="en-US" sz="2800">
                <a:solidFill>
                  <a:srgbClr val="262626"/>
                </a:solidFill>
              </a:rPr>
            </a:br>
            <a:endParaRPr lang="en-US" sz="28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3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E4C856-887D-4479-97E8-04115AD9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600">
                <a:solidFill>
                  <a:srgbClr val="3F3F3F"/>
                </a:solidFill>
              </a:rPr>
              <a:t>               Mechanismus úrazu x anamnéza</a:t>
            </a:r>
            <a:br>
              <a:rPr lang="cs-CZ" sz="3600">
                <a:solidFill>
                  <a:srgbClr val="3F3F3F"/>
                </a:solidFill>
              </a:rPr>
            </a:br>
            <a:r>
              <a:rPr lang="cs-CZ" sz="3600">
                <a:solidFill>
                  <a:srgbClr val="3F3F3F"/>
                </a:solidFill>
              </a:rPr>
              <a:t>                              2 typičtí pacienti!!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3FB5E-E1F4-4F12-849D-1D0F4E028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/>
              <a:t>Žena 70 let</a:t>
            </a:r>
          </a:p>
          <a:p>
            <a:r>
              <a:rPr lang="cs-CZ" sz="1700"/>
              <a:t>Prostý pád na ulici na zápěstí v dorsální flexi</a:t>
            </a:r>
          </a:p>
          <a:p>
            <a:r>
              <a:rPr lang="cs-CZ" sz="1700"/>
              <a:t>Menopausa před 20 lety</a:t>
            </a:r>
          </a:p>
          <a:p>
            <a:r>
              <a:rPr lang="cs-CZ" sz="1700"/>
              <a:t>Hypertenze  ev diabetes mellitus II. typu</a:t>
            </a:r>
          </a:p>
          <a:p>
            <a:r>
              <a:rPr lang="cs-CZ" sz="1700"/>
              <a:t>Aktivní, soběstačná</a:t>
            </a:r>
          </a:p>
          <a:p>
            <a:endParaRPr lang="cs-CZ" sz="1700"/>
          </a:p>
          <a:p>
            <a:pPr marL="0" indent="0">
              <a:buNone/>
            </a:pPr>
            <a:r>
              <a:rPr lang="cs-CZ" sz="1700"/>
              <a:t> …klasický 1. dotaz .. Budu s tou rukou ještě někdy hýbat 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7CC427-408A-4037-A133-5F7997C6D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/>
              <a:t>Muž 25 let</a:t>
            </a:r>
          </a:p>
          <a:p>
            <a:r>
              <a:rPr lang="cs-CZ" sz="1700"/>
              <a:t>Aktivní sportovec</a:t>
            </a:r>
          </a:p>
          <a:p>
            <a:r>
              <a:rPr lang="cs-CZ" sz="1700"/>
              <a:t>Pád ve velké rychlosti na kole ev inlinech – jak na zápěstí dopadl neumí určit</a:t>
            </a:r>
          </a:p>
          <a:p>
            <a:r>
              <a:rPr lang="cs-CZ" sz="1700"/>
              <a:t>Bez dalších komorbidit</a:t>
            </a:r>
          </a:p>
          <a:p>
            <a:endParaRPr lang="cs-CZ" sz="1700"/>
          </a:p>
          <a:p>
            <a:endParaRPr lang="cs-CZ" sz="1700"/>
          </a:p>
          <a:p>
            <a:r>
              <a:rPr lang="cs-CZ" sz="1700"/>
              <a:t>Klasický 1. dotaz… kdy se budu moci vrátit  na kolo kdy hrát tenis  ev. Kdy do práce?</a:t>
            </a:r>
          </a:p>
        </p:txBody>
      </p:sp>
    </p:spTree>
    <p:extLst>
      <p:ext uri="{BB962C8B-B14F-4D97-AF65-F5344CB8AC3E}">
        <p14:creationId xmlns:p14="http://schemas.microsoft.com/office/powerpoint/2010/main" val="380968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Collesova zlomenina (Abraham Colles 1814)</a:t>
            </a:r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447" y="2799889"/>
            <a:ext cx="493349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- zlomenina distálního rádia s s roztříštěním dorzální kortiky dorsálním sklonem kl. plochy a zkrácením</a:t>
            </a:r>
          </a:p>
        </p:txBody>
      </p:sp>
      <p:pic>
        <p:nvPicPr>
          <p:cNvPr id="68614" name="Picture 6" descr="col A-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4" y="613437"/>
            <a:ext cx="4855464" cy="2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Collesova fr boč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3" y="3904957"/>
            <a:ext cx="4855464" cy="2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648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Smithova zlomenina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  – </a:t>
            </a:r>
            <a:r>
              <a:rPr lang="en-US" sz="2000" b="1">
                <a:solidFill>
                  <a:schemeClr val="bg1"/>
                </a:solidFill>
              </a:rPr>
              <a:t>nestabilní</a:t>
            </a:r>
            <a:r>
              <a:rPr lang="en-US" sz="2000">
                <a:solidFill>
                  <a:schemeClr val="bg1"/>
                </a:solidFill>
              </a:rPr>
              <a:t> zlomenina dist. radia s volární dislokaci perif fragmentu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70662" name="Picture 6" descr="Smi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199118"/>
            <a:ext cx="6596652" cy="43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773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703512" y="980728"/>
            <a:ext cx="4040188" cy="63976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>
          <a:xfrm>
            <a:off x="6613109" y="1556792"/>
            <a:ext cx="4041775" cy="639762"/>
          </a:xfrm>
        </p:spPr>
        <p:txBody>
          <a:bodyPr/>
          <a:lstStyle/>
          <a:p>
            <a:r>
              <a:rPr lang="cs-CZ" dirty="0" err="1"/>
              <a:t>High</a:t>
            </a:r>
            <a:r>
              <a:rPr lang="cs-CZ" dirty="0"/>
              <a:t> x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patients</a:t>
            </a:r>
            <a:endParaRPr lang="cs-CZ" dirty="0"/>
          </a:p>
        </p:txBody>
      </p:sp>
      <p:pic>
        <p:nvPicPr>
          <p:cNvPr id="14" name="Picture 1" descr="C:\Users\Owner\Documents\chirurgie\Archiv rtg\HK\duchodce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636912"/>
            <a:ext cx="3927330" cy="37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77712" y="229109"/>
            <a:ext cx="5112568" cy="738336"/>
          </a:xfrm>
        </p:spPr>
        <p:txBody>
          <a:bodyPr/>
          <a:lstStyle/>
          <a:p>
            <a:r>
              <a:rPr lang="cs-CZ" dirty="0"/>
              <a:t>Individualizace léčby</a:t>
            </a:r>
          </a:p>
        </p:txBody>
      </p:sp>
      <p:pic>
        <p:nvPicPr>
          <p:cNvPr id="15" name="Picture 7" descr="wpeC.jpg (15884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02" y="16497"/>
            <a:ext cx="41243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857711" y="5661249"/>
            <a:ext cx="3351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vysokoenergetické   x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nízkoenergetické  </a:t>
            </a:r>
            <a:r>
              <a:rPr lang="cs-CZ" sz="2800" dirty="0" err="1">
                <a:solidFill>
                  <a:srgbClr val="FF0000"/>
                </a:solidFill>
              </a:rPr>
              <a:t>zl</a:t>
            </a:r>
            <a:r>
              <a:rPr lang="cs-CZ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" name="Picture 9" descr="riaan1.JPG (115177 byte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19" y="2204865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5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17A35-D3BA-4A16-84E2-39CEEAB0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Klinické vyšetření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62432FE-FFE9-4C95-8A2B-4D934D697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Bajonetovitá deformita</a:t>
            </a:r>
          </a:p>
          <a:p>
            <a:r>
              <a:rPr lang="en-US" sz="1800"/>
              <a:t>Otok </a:t>
            </a:r>
          </a:p>
          <a:p>
            <a:r>
              <a:rPr lang="en-US" sz="1800"/>
              <a:t>Výrazná bolestivost</a:t>
            </a:r>
          </a:p>
          <a:p>
            <a:r>
              <a:rPr lang="en-US" sz="1800"/>
              <a:t>Nulová hybnost</a:t>
            </a:r>
          </a:p>
          <a:p>
            <a:r>
              <a:rPr lang="en-US" sz="1800"/>
              <a:t>Plapačně může být i krepitace</a:t>
            </a:r>
          </a:p>
          <a:p>
            <a:pPr marL="0"/>
            <a:r>
              <a:rPr lang="en-US" sz="1800"/>
              <a:t>CAVE:</a:t>
            </a:r>
          </a:p>
          <a:p>
            <a:r>
              <a:rPr lang="en-US" sz="1800"/>
              <a:t>Vyšetřit prokrvení a citlivost periferie !!!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interiér, postel, vsedě, stůl&#10;&#10;Popis byl vytvořen automaticky">
            <a:extLst>
              <a:ext uri="{FF2B5EF4-FFF2-40B4-BE49-F238E27FC236}">
                <a16:creationId xmlns:a16="http://schemas.microsoft.com/office/drawing/2014/main" id="{357A6D38-E34B-4C09-953A-F8B804CA2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 b="63152"/>
          <a:stretch/>
        </p:blipFill>
        <p:spPr>
          <a:xfrm>
            <a:off x="8768827" y="946652"/>
            <a:ext cx="2580738" cy="117648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8830F0C-5392-4BDD-B140-71CFBC010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0138" y="4534227"/>
            <a:ext cx="1786596" cy="23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276E48-F360-4C8F-B344-8D3FF8EF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dál s poraněným ??</a:t>
            </a:r>
            <a:b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20AA7B-F9EA-47E2-A0DE-31E851FD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5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585DAB-8893-46C6-AAC4-7F5264B0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cs-CZ" b="1" dirty="0"/>
              <a:t>RTG 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EFBE73-9240-4326-9941-62C2AB62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cs-CZ" sz="1800" dirty="0"/>
              <a:t>U </a:t>
            </a:r>
            <a:r>
              <a:rPr lang="cs-CZ" sz="1800" dirty="0" err="1"/>
              <a:t>extraartikuklárních</a:t>
            </a:r>
            <a:r>
              <a:rPr lang="cs-CZ" sz="1800" dirty="0"/>
              <a:t> zlomenin většinou stačí 2 základní snímky v AP a bočné projekci</a:t>
            </a:r>
          </a:p>
          <a:p>
            <a:endParaRPr lang="cs-CZ" sz="1800" dirty="0"/>
          </a:p>
          <a:p>
            <a:r>
              <a:rPr lang="cs-CZ" sz="1800" dirty="0"/>
              <a:t>Co dál u </a:t>
            </a:r>
            <a:r>
              <a:rPr lang="cs-CZ" sz="1800" dirty="0" err="1"/>
              <a:t>intrarikukálrních</a:t>
            </a:r>
            <a:r>
              <a:rPr lang="cs-CZ" sz="1800" dirty="0"/>
              <a:t> zlomenin ? </a:t>
            </a:r>
          </a:p>
          <a:p>
            <a:pPr marL="0" indent="0">
              <a:buNone/>
            </a:pPr>
            <a:r>
              <a:rPr lang="cs-CZ" sz="1800" dirty="0"/>
              <a:t>       (viz obr. vpravo dole)</a:t>
            </a:r>
            <a:endParaRPr lang="en-US" sz="18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černá, držení, telefon, bílá&#10;&#10;Popis byl vytvořen automaticky">
            <a:extLst>
              <a:ext uri="{FF2B5EF4-FFF2-40B4-BE49-F238E27FC236}">
                <a16:creationId xmlns:a16="http://schemas.microsoft.com/office/drawing/2014/main" id="{C1079533-DC88-4F00-9B2E-C9BF8D0B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r="14683" b="1"/>
          <a:stretch/>
        </p:blipFill>
        <p:spPr>
          <a:xfrm>
            <a:off x="9555339" y="297192"/>
            <a:ext cx="1619255" cy="2353443"/>
          </a:xfrm>
          <a:prstGeom prst="rect">
            <a:avLst/>
          </a:prstGeom>
        </p:spPr>
      </p:pic>
      <p:pic>
        <p:nvPicPr>
          <p:cNvPr id="7" name="Zástupný obsah 6" descr="Obsah obrázku černá, monitor, vpředu, držení&#10;&#10;Popis byl vytvořen automaticky">
            <a:extLst>
              <a:ext uri="{FF2B5EF4-FFF2-40B4-BE49-F238E27FC236}">
                <a16:creationId xmlns:a16="http://schemas.microsoft.com/office/drawing/2014/main" id="{F189A994-A492-4C53-8ADA-74178CB03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"/>
          <a:stretch/>
        </p:blipFill>
        <p:spPr>
          <a:xfrm rot="16200000">
            <a:off x="6183543" y="3386699"/>
            <a:ext cx="1937100" cy="1917264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 descr="Obsah obrázku muž, černá, tmavé, obrazovka&#10;&#10;Popis byl vytvořen automaticky">
            <a:extLst>
              <a:ext uri="{FF2B5EF4-FFF2-40B4-BE49-F238E27FC236}">
                <a16:creationId xmlns:a16="http://schemas.microsoft.com/office/drawing/2014/main" id="{E83B89C2-4C32-40FF-BADE-64A6D84815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r="2" b="21687"/>
          <a:stretch/>
        </p:blipFill>
        <p:spPr>
          <a:xfrm rot="16200000">
            <a:off x="9873347" y="4867099"/>
            <a:ext cx="1825141" cy="1806442"/>
          </a:xfrm>
          <a:prstGeom prst="rect">
            <a:avLst/>
          </a:prstGeom>
        </p:spPr>
      </p:pic>
      <p:pic>
        <p:nvPicPr>
          <p:cNvPr id="13" name="Obrázek 12" descr="Obsah obrázku interiér, osoba, žena, stůl&#10;&#10;Popis byl vytvořen automaticky">
            <a:extLst>
              <a:ext uri="{FF2B5EF4-FFF2-40B4-BE49-F238E27FC236}">
                <a16:creationId xmlns:a16="http://schemas.microsoft.com/office/drawing/2014/main" id="{7D40C9E7-AE1D-44D2-9767-C9B6A5771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64" y="396164"/>
            <a:ext cx="4191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5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29F98F2-6028-458E-902F-3CEA0E2A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CT</a:t>
            </a:r>
            <a:br>
              <a:rPr lang="en-US" sz="3700"/>
            </a:br>
            <a:r>
              <a:rPr lang="en-US" sz="3700"/>
              <a:t>včetně rekonstrukce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229FE2C-839D-4499-85DE-F42649AF8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Proč CT __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cs-CZ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Dostanu 3D obraz což je zásadní pro  stanovení dalšího postupu .. Operovat  nebo léčit konzervativně , pokud operovat jaký přístup zvolím atd…</a:t>
            </a:r>
            <a:endParaRPr lang="en-US" sz="1800" dirty="0"/>
          </a:p>
        </p:txBody>
      </p:sp>
      <p:sp>
        <p:nvSpPr>
          <p:cNvPr id="1032" name="Rectangle 74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Zástupný obsah 7" descr="Obsah obrázku interiér, kočka, hrnek, muž&#10;&#10;Popis byl vytvořen automaticky">
            <a:extLst>
              <a:ext uri="{FF2B5EF4-FFF2-40B4-BE49-F238E27FC236}">
                <a16:creationId xmlns:a16="http://schemas.microsoft.com/office/drawing/2014/main" id="{F6D04BF7-CD10-4E79-9616-AA60DF86F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1171490"/>
            <a:ext cx="3775899" cy="1966867"/>
          </a:xfrm>
          <a:prstGeom prst="rect">
            <a:avLst/>
          </a:prstGeom>
        </p:spPr>
      </p:pic>
      <p:sp>
        <p:nvSpPr>
          <p:cNvPr id="1034" name="Rectangle 78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Wrist #CT scan shows a #fracture of the #distal #radius in a ...">
            <a:extLst>
              <a:ext uri="{FF2B5EF4-FFF2-40B4-BE49-F238E27FC236}">
                <a16:creationId xmlns:a16="http://schemas.microsoft.com/office/drawing/2014/main" id="{2BE9B021-7555-4129-8020-CBC355B8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474" y="474133"/>
            <a:ext cx="2264833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80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Upper Limb III: Distal Forearm, Wrist, and Hand | Radiology Key">
            <a:extLst>
              <a:ext uri="{FF2B5EF4-FFF2-40B4-BE49-F238E27FC236}">
                <a16:creationId xmlns:a16="http://schemas.microsoft.com/office/drawing/2014/main" id="{20A14DAE-99BE-49C1-8579-C5277F8A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4439262"/>
            <a:ext cx="3775899" cy="18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82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istal Radius Fracture | The Bone School">
            <a:extLst>
              <a:ext uri="{FF2B5EF4-FFF2-40B4-BE49-F238E27FC236}">
                <a16:creationId xmlns:a16="http://schemas.microsoft.com/office/drawing/2014/main" id="{4090F8CD-DC7E-458D-B3B3-CA51E3F2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3881405"/>
            <a:ext cx="2438503" cy="22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5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417</Words>
  <Application>Microsoft Office PowerPoint</Application>
  <PresentationFormat>Širokoúhlá obrazovka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Poranění zápěstí -kazuistika</vt:lpstr>
      <vt:lpstr>               Mechanismus úrazu x anamnéza                               2 typičtí pacienti!!</vt:lpstr>
      <vt:lpstr>Collesova zlomenina (Abraham Colles 1814) </vt:lpstr>
      <vt:lpstr>Smithova zlomenina</vt:lpstr>
      <vt:lpstr>Individualizace léčby</vt:lpstr>
      <vt:lpstr>Klinické vyšetření</vt:lpstr>
      <vt:lpstr>Co dál s poraněným ?? </vt:lpstr>
      <vt:lpstr>RTG …</vt:lpstr>
      <vt:lpstr>CT včetně rekonstrukce</vt:lpstr>
      <vt:lpstr>Léčba …. konzervativní nebo  operační</vt:lpstr>
      <vt:lpstr>Konzervativné léčba</vt:lpstr>
      <vt:lpstr>Operační léčba</vt:lpstr>
      <vt:lpstr>Operační léčba </vt:lpstr>
      <vt:lpstr>Zevní fixace</vt:lpstr>
      <vt:lpstr>Závěrem …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Poranění zápěstí -kazuistika</dc:title>
  <dc:creator>Kraus Josef, MUDr.</dc:creator>
  <cp:lastModifiedBy>Kraus Josef, MUDr.</cp:lastModifiedBy>
  <cp:revision>1</cp:revision>
  <dcterms:created xsi:type="dcterms:W3CDTF">2020-03-27T08:43:00Z</dcterms:created>
  <dcterms:modified xsi:type="dcterms:W3CDTF">2020-03-27T08:44:14Z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0f277086-d4e0-4971-bc1a-bbc5df0eb246</vt:lpwstr>
  </property>
  <property fmtid="{D5CDD505-2E9C-101B-9397-08002B2CF9AE}" pid="4" name="MSIP_Label_2063cd7f-2d21-486a-9f29-9c1683fdd175_Owner">
    <vt:lpwstr>4880@vfn.cz</vt:lpwstr>
  </property>
  <property fmtid="{D5CDD505-2E9C-101B-9397-08002B2CF9AE}" pid="5" name="MSIP_Label_2063cd7f-2d21-486a-9f29-9c1683fdd175_SetDate">
    <vt:lpwstr>2020-03-27T08:44:14.2090499Z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