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116" r:id="rId1"/>
  </p:sldMasterIdLst>
  <p:sldIdLst>
    <p:sldId id="256" r:id="rId2"/>
    <p:sldId id="260" r:id="rId3"/>
    <p:sldId id="257" r:id="rId4"/>
    <p:sldId id="270" r:id="rId5"/>
    <p:sldId id="258" r:id="rId6"/>
    <p:sldId id="259" r:id="rId7"/>
    <p:sldId id="261" r:id="rId8"/>
    <p:sldId id="262" r:id="rId9"/>
    <p:sldId id="263" r:id="rId10"/>
    <p:sldId id="264" r:id="rId11"/>
    <p:sldId id="271" r:id="rId12"/>
    <p:sldId id="273" r:id="rId13"/>
    <p:sldId id="275" r:id="rId14"/>
    <p:sldId id="276" r:id="rId15"/>
    <p:sldId id="265" r:id="rId16"/>
    <p:sldId id="266" r:id="rId17"/>
    <p:sldId id="290" r:id="rId18"/>
    <p:sldId id="272" r:id="rId19"/>
    <p:sldId id="274" r:id="rId20"/>
    <p:sldId id="277" r:id="rId21"/>
    <p:sldId id="278" r:id="rId22"/>
    <p:sldId id="279" r:id="rId23"/>
    <p:sldId id="280" r:id="rId24"/>
    <p:sldId id="281" r:id="rId25"/>
    <p:sldId id="282" r:id="rId26"/>
    <p:sldId id="283" r:id="rId27"/>
    <p:sldId id="284" r:id="rId28"/>
    <p:sldId id="285" r:id="rId29"/>
    <p:sldId id="286" r:id="rId30"/>
    <p:sldId id="267" r:id="rId31"/>
    <p:sldId id="268" r:id="rId32"/>
    <p:sldId id="269" r:id="rId33"/>
    <p:sldId id="287" r:id="rId34"/>
    <p:sldId id="288" r:id="rId35"/>
    <p:sldId id="289" r:id="rId3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E9F8F7-375B-4490-A427-9CB23C240DA4}" v="3818" dt="2020-03-25T10:56:35.883"/>
    <p1510:client id="{8FA3ED58-7ABA-410C-A3FB-9FE510E92713}" v="7084" dt="2020-03-26T16:02:06.1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83498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800314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88714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93224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5820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08983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85163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569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241940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592796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39179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3/26/2020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424862524"/>
      </p:ext>
    </p:extLst>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ncbi.nlm.nih.gov/pmc/articles/PMC3267934/"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mailto:tereza.stechova@lf1.cuni.cz"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3925" y="2076450"/>
            <a:ext cx="10684151" cy="1345134"/>
          </a:xfrm>
        </p:spPr>
        <p:txBody>
          <a:bodyPr anchor="ctr">
            <a:normAutofit/>
          </a:bodyPr>
          <a:lstStyle/>
          <a:p>
            <a:r>
              <a:rPr lang="cs-CZ" sz="5600">
                <a:cs typeface="Calibri Light"/>
              </a:rPr>
              <a:t>Akutní syndrom levé jámy kyčelní</a:t>
            </a:r>
            <a:endParaRPr lang="cs-CZ" sz="5600"/>
          </a:p>
        </p:txBody>
      </p:sp>
      <p:sp>
        <p:nvSpPr>
          <p:cNvPr id="3" name="Podnadpis 2"/>
          <p:cNvSpPr>
            <a:spLocks noGrp="1"/>
          </p:cNvSpPr>
          <p:nvPr>
            <p:ph type="subTitle" idx="1"/>
          </p:nvPr>
        </p:nvSpPr>
        <p:spPr>
          <a:xfrm>
            <a:off x="1171575" y="4473360"/>
            <a:ext cx="9469211" cy="865639"/>
          </a:xfrm>
        </p:spPr>
        <p:txBody>
          <a:bodyPr anchor="ctr">
            <a:normAutofit/>
          </a:bodyPr>
          <a:lstStyle/>
          <a:p>
            <a:endParaRPr lang="cs-CZ" sz="2800">
              <a:solidFill>
                <a:srgbClr val="000000"/>
              </a:solidFill>
            </a:endParaRPr>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0E3AC2-1F8B-4954-B70F-F72DB9968E1B}"/>
              </a:ext>
            </a:extLst>
          </p:cNvPr>
          <p:cNvSpPr>
            <a:spLocks noGrp="1"/>
          </p:cNvSpPr>
          <p:nvPr>
            <p:ph type="title"/>
          </p:nvPr>
        </p:nvSpPr>
        <p:spPr/>
        <p:txBody>
          <a:bodyPr/>
          <a:lstStyle/>
          <a:p>
            <a:r>
              <a:rPr lang="cs-CZ" err="1">
                <a:cs typeface="Calibri Light"/>
              </a:rPr>
              <a:t>Paraklinická</a:t>
            </a:r>
            <a:r>
              <a:rPr lang="cs-CZ">
                <a:cs typeface="Calibri Light"/>
              </a:rPr>
              <a:t> vyšetření</a:t>
            </a:r>
            <a:endParaRPr lang="cs-CZ"/>
          </a:p>
        </p:txBody>
      </p:sp>
      <p:sp>
        <p:nvSpPr>
          <p:cNvPr id="3" name="Zástupný obsah 2">
            <a:extLst>
              <a:ext uri="{FF2B5EF4-FFF2-40B4-BE49-F238E27FC236}">
                <a16:creationId xmlns:a16="http://schemas.microsoft.com/office/drawing/2014/main" id="{CA8C1140-95CB-4CBF-A338-5E0669CB5F15}"/>
              </a:ext>
            </a:extLst>
          </p:cNvPr>
          <p:cNvSpPr>
            <a:spLocks noGrp="1"/>
          </p:cNvSpPr>
          <p:nvPr>
            <p:ph idx="1"/>
          </p:nvPr>
        </p:nvSpPr>
        <p:spPr/>
        <p:txBody>
          <a:bodyPr vert="horz" lIns="91440" tIns="45720" rIns="91440" bIns="45720" rtlCol="0" anchor="t">
            <a:normAutofit/>
          </a:bodyPr>
          <a:lstStyle/>
          <a:p>
            <a:r>
              <a:rPr lang="cs-CZ">
                <a:cs typeface="Calibri"/>
              </a:rPr>
              <a:t>Laboratoř: ionty, urea, kreatinin, JT, amyláza, glukóza, CRP, krevní obraz, INR APTT</a:t>
            </a:r>
          </a:p>
          <a:p>
            <a:r>
              <a:rPr lang="cs-CZ">
                <a:cs typeface="Calibri"/>
              </a:rPr>
              <a:t>USG břicha</a:t>
            </a:r>
          </a:p>
          <a:p>
            <a:r>
              <a:rPr lang="cs-CZ">
                <a:cs typeface="Calibri"/>
              </a:rPr>
              <a:t>RTG nativní snímek břicha/CT břicha</a:t>
            </a:r>
          </a:p>
        </p:txBody>
      </p:sp>
    </p:spTree>
    <p:extLst>
      <p:ext uri="{BB962C8B-B14F-4D97-AF65-F5344CB8AC3E}">
        <p14:creationId xmlns:p14="http://schemas.microsoft.com/office/powerpoint/2010/main" val="571036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EC4EF7-991E-4705-825A-F86F5A7D2AFD}"/>
              </a:ext>
            </a:extLst>
          </p:cNvPr>
          <p:cNvSpPr>
            <a:spLocks noGrp="1"/>
          </p:cNvSpPr>
          <p:nvPr>
            <p:ph type="title"/>
          </p:nvPr>
        </p:nvSpPr>
        <p:spPr/>
        <p:txBody>
          <a:bodyPr/>
          <a:lstStyle/>
          <a:p>
            <a:r>
              <a:rPr lang="cs-CZ" err="1">
                <a:cs typeface="Calibri Light"/>
              </a:rPr>
              <a:t>Paraklinická</a:t>
            </a:r>
            <a:r>
              <a:rPr lang="cs-CZ">
                <a:cs typeface="Calibri Light"/>
              </a:rPr>
              <a:t> vyšetření  - výsledky</a:t>
            </a:r>
            <a:endParaRPr lang="cs-CZ"/>
          </a:p>
        </p:txBody>
      </p:sp>
      <p:sp>
        <p:nvSpPr>
          <p:cNvPr id="3" name="Zástupný obsah 2">
            <a:extLst>
              <a:ext uri="{FF2B5EF4-FFF2-40B4-BE49-F238E27FC236}">
                <a16:creationId xmlns:a16="http://schemas.microsoft.com/office/drawing/2014/main" id="{8DF23381-25F9-42C5-A5CD-11287E8E2857}"/>
              </a:ext>
            </a:extLst>
          </p:cNvPr>
          <p:cNvSpPr>
            <a:spLocks noGrp="1"/>
          </p:cNvSpPr>
          <p:nvPr>
            <p:ph idx="1"/>
          </p:nvPr>
        </p:nvSpPr>
        <p:spPr/>
        <p:txBody>
          <a:bodyPr vert="horz" lIns="91440" tIns="45720" rIns="91440" bIns="45720" rtlCol="0" anchor="t">
            <a:normAutofit/>
          </a:bodyPr>
          <a:lstStyle/>
          <a:p>
            <a:r>
              <a:rPr lang="cs-CZ">
                <a:cs typeface="Calibri"/>
              </a:rPr>
              <a:t>Laboratoř: Na 138mmol/l  </a:t>
            </a:r>
            <a:r>
              <a:rPr lang="cs-CZ" b="1">
                <a:cs typeface="Calibri"/>
              </a:rPr>
              <a:t>K 3,5 </a:t>
            </a:r>
            <a:r>
              <a:rPr lang="cs-CZ" b="1" err="1">
                <a:cs typeface="Calibri"/>
              </a:rPr>
              <a:t>mmol</a:t>
            </a:r>
            <a:r>
              <a:rPr lang="cs-CZ" b="1">
                <a:cs typeface="Calibri"/>
              </a:rPr>
              <a:t>/l</a:t>
            </a:r>
            <a:r>
              <a:rPr lang="cs-CZ">
                <a:cs typeface="Calibri"/>
              </a:rPr>
              <a:t>  Cl 97mmol/l, </a:t>
            </a:r>
            <a:r>
              <a:rPr lang="cs-CZ" b="1">
                <a:cs typeface="Calibri"/>
              </a:rPr>
              <a:t>urea 9mmol/l</a:t>
            </a:r>
            <a:r>
              <a:rPr lang="cs-CZ">
                <a:cs typeface="Calibri"/>
              </a:rPr>
              <a:t>, kreatinin 99 </a:t>
            </a:r>
            <a:r>
              <a:rPr lang="cs-CZ" err="1">
                <a:cs typeface="Calibri"/>
              </a:rPr>
              <a:t>umol</a:t>
            </a:r>
            <a:r>
              <a:rPr lang="cs-CZ">
                <a:cs typeface="Calibri"/>
              </a:rPr>
              <a:t>/l, cholesterol 5,1 </a:t>
            </a:r>
            <a:r>
              <a:rPr lang="cs-CZ" err="1">
                <a:cs typeface="Calibri"/>
              </a:rPr>
              <a:t>mmol</a:t>
            </a:r>
            <a:r>
              <a:rPr lang="cs-CZ">
                <a:cs typeface="Calibri"/>
              </a:rPr>
              <a:t>/l, glukosa 6,0 </a:t>
            </a:r>
            <a:r>
              <a:rPr lang="cs-CZ" err="1">
                <a:cs typeface="Calibri"/>
              </a:rPr>
              <a:t>mmol</a:t>
            </a:r>
            <a:r>
              <a:rPr lang="cs-CZ">
                <a:cs typeface="Calibri"/>
              </a:rPr>
              <a:t>/l, </a:t>
            </a:r>
            <a:r>
              <a:rPr lang="cs-CZ" b="1">
                <a:cs typeface="Calibri"/>
              </a:rPr>
              <a:t>bilirubin 18umol/l</a:t>
            </a:r>
            <a:r>
              <a:rPr lang="cs-CZ">
                <a:cs typeface="Calibri"/>
              </a:rPr>
              <a:t>, ALT 0,5ukat/l, AST 0,5ukat/l, GMT 0,6ukat/l, ALP 1,8ukat/l, amyláza 0,4 </a:t>
            </a:r>
            <a:r>
              <a:rPr lang="cs-CZ" err="1">
                <a:cs typeface="Calibri"/>
              </a:rPr>
              <a:t>ukat</a:t>
            </a:r>
            <a:r>
              <a:rPr lang="cs-CZ">
                <a:cs typeface="Calibri"/>
              </a:rPr>
              <a:t>/l, </a:t>
            </a:r>
            <a:r>
              <a:rPr lang="cs-CZ" b="1">
                <a:cs typeface="Calibri"/>
              </a:rPr>
              <a:t>CRP 80 g/l</a:t>
            </a:r>
          </a:p>
          <a:p>
            <a:r>
              <a:rPr lang="cs-CZ" b="1">
                <a:cs typeface="Calibri"/>
              </a:rPr>
              <a:t>Lekocyty 15</a:t>
            </a:r>
            <a:r>
              <a:rPr lang="cs-CZ" b="1">
                <a:ea typeface="+mn-lt"/>
                <a:cs typeface="+mn-lt"/>
              </a:rPr>
              <a:t>·10</a:t>
            </a:r>
            <a:r>
              <a:rPr lang="cs-CZ" b="1" baseline="30000">
                <a:ea typeface="+mn-lt"/>
                <a:cs typeface="+mn-lt"/>
              </a:rPr>
              <a:t>9</a:t>
            </a:r>
            <a:r>
              <a:rPr lang="cs-CZ" b="1">
                <a:ea typeface="+mn-lt"/>
                <a:cs typeface="+mn-lt"/>
              </a:rPr>
              <a:t>/l,</a:t>
            </a:r>
            <a:r>
              <a:rPr lang="cs-CZ">
                <a:ea typeface="+mn-lt"/>
                <a:cs typeface="+mn-lt"/>
              </a:rPr>
              <a:t> Erytrocyty 4,6</a:t>
            </a:r>
            <a:r>
              <a:rPr lang="cs-CZ" b="1">
                <a:ea typeface="+mn-lt"/>
                <a:cs typeface="+mn-lt"/>
              </a:rPr>
              <a:t>·</a:t>
            </a:r>
            <a:r>
              <a:rPr lang="cs-CZ">
                <a:ea typeface="+mn-lt"/>
                <a:cs typeface="+mn-lt"/>
              </a:rPr>
              <a:t>10</a:t>
            </a:r>
            <a:r>
              <a:rPr lang="cs-CZ" baseline="30000">
                <a:ea typeface="+mn-lt"/>
                <a:cs typeface="+mn-lt"/>
              </a:rPr>
              <a:t>12</a:t>
            </a:r>
            <a:r>
              <a:rPr lang="cs-CZ">
                <a:ea typeface="+mn-lt"/>
                <a:cs typeface="+mn-lt"/>
              </a:rPr>
              <a:t>/l, Hemoglobin 135 g/l, Trombocyty 300</a:t>
            </a:r>
            <a:r>
              <a:rPr lang="cs-CZ" b="1">
                <a:ea typeface="+mn-lt"/>
                <a:cs typeface="+mn-lt"/>
              </a:rPr>
              <a:t>·</a:t>
            </a:r>
            <a:r>
              <a:rPr lang="cs-CZ">
                <a:cs typeface="Calibri"/>
              </a:rPr>
              <a:t>10</a:t>
            </a:r>
            <a:r>
              <a:rPr lang="cs-CZ" baseline="30000">
                <a:cs typeface="Calibri"/>
              </a:rPr>
              <a:t>9</a:t>
            </a:r>
            <a:r>
              <a:rPr lang="cs-CZ">
                <a:ea typeface="+mn-lt"/>
                <a:cs typeface="+mn-lt"/>
              </a:rPr>
              <a:t>/l</a:t>
            </a:r>
          </a:p>
          <a:p>
            <a:r>
              <a:rPr lang="cs-CZ">
                <a:cs typeface="Calibri"/>
              </a:rPr>
              <a:t>INR 1,1, APTT 30s</a:t>
            </a:r>
          </a:p>
        </p:txBody>
      </p:sp>
    </p:spTree>
    <p:extLst>
      <p:ext uri="{BB962C8B-B14F-4D97-AF65-F5344CB8AC3E}">
        <p14:creationId xmlns:p14="http://schemas.microsoft.com/office/powerpoint/2010/main" val="3070841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919F5C-4962-4034-9454-92BC519D0528}"/>
              </a:ext>
            </a:extLst>
          </p:cNvPr>
          <p:cNvSpPr>
            <a:spLocks noGrp="1"/>
          </p:cNvSpPr>
          <p:nvPr>
            <p:ph type="title"/>
          </p:nvPr>
        </p:nvSpPr>
        <p:spPr/>
        <p:txBody>
          <a:bodyPr/>
          <a:lstStyle/>
          <a:p>
            <a:r>
              <a:rPr lang="cs-CZ">
                <a:cs typeface="Calibri Light"/>
              </a:rPr>
              <a:t>USG břicha</a:t>
            </a:r>
            <a:endParaRPr lang="cs-CZ"/>
          </a:p>
        </p:txBody>
      </p:sp>
      <p:sp>
        <p:nvSpPr>
          <p:cNvPr id="3" name="Zástupný obsah 2">
            <a:extLst>
              <a:ext uri="{FF2B5EF4-FFF2-40B4-BE49-F238E27FC236}">
                <a16:creationId xmlns:a16="http://schemas.microsoft.com/office/drawing/2014/main" id="{E05FC440-A6C4-4C7A-A66A-9BA34668C3D6}"/>
              </a:ext>
            </a:extLst>
          </p:cNvPr>
          <p:cNvSpPr>
            <a:spLocks noGrp="1"/>
          </p:cNvSpPr>
          <p:nvPr>
            <p:ph idx="1"/>
          </p:nvPr>
        </p:nvSpPr>
        <p:spPr/>
        <p:txBody>
          <a:bodyPr vert="horz" lIns="91440" tIns="45720" rIns="91440" bIns="45720" rtlCol="0" anchor="t">
            <a:normAutofit/>
          </a:bodyPr>
          <a:lstStyle/>
          <a:p>
            <a:r>
              <a:rPr lang="cs-CZ">
                <a:ea typeface="+mn-lt"/>
                <a:cs typeface="+mn-lt"/>
              </a:rPr>
              <a:t>Játra nezvětšená s příměřenou echogenitou, povrch jater hladký, intra i </a:t>
            </a:r>
            <a:r>
              <a:rPr lang="cs-CZ" err="1">
                <a:ea typeface="+mn-lt"/>
                <a:cs typeface="+mn-lt"/>
              </a:rPr>
              <a:t>extrahepatické</a:t>
            </a:r>
            <a:r>
              <a:rPr lang="cs-CZ">
                <a:ea typeface="+mn-lt"/>
                <a:cs typeface="+mn-lt"/>
              </a:rPr>
              <a:t> žlučovody bez dilatace, žlučník nezvětšený s jemnou stěnou, bez konkrementů, pankreas hůře přehledný, v přehledné části homogenní struktury. Ledviny bilat. obvyklého uložení, bez známek městnání, bez strukturálních změn. Slezina nezvětšená, homogenní. Paraaortálně event. zvětšené uzliny nezobrazeny. Močový měchýř vyplněn anechogenním obsahem, stěna hladká. Bez volné tekutiny v pánvi. V oblasti sigmatu ztluštělá a prosáknutá stěna - v.s. při divertikulitidě sigmatu</a:t>
            </a:r>
            <a:endParaRPr lang="cs-CZ">
              <a:cs typeface="Calibri"/>
            </a:endParaRPr>
          </a:p>
        </p:txBody>
      </p:sp>
    </p:spTree>
    <p:extLst>
      <p:ext uri="{BB962C8B-B14F-4D97-AF65-F5344CB8AC3E}">
        <p14:creationId xmlns:p14="http://schemas.microsoft.com/office/powerpoint/2010/main" val="1195771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154EE9-1122-4B68-9A40-D661DAE95DDC}"/>
              </a:ext>
            </a:extLst>
          </p:cNvPr>
          <p:cNvSpPr>
            <a:spLocks noGrp="1"/>
          </p:cNvSpPr>
          <p:nvPr>
            <p:ph type="title"/>
          </p:nvPr>
        </p:nvSpPr>
        <p:spPr/>
        <p:txBody>
          <a:bodyPr/>
          <a:lstStyle/>
          <a:p>
            <a:r>
              <a:rPr lang="cs-CZ">
                <a:cs typeface="Calibri Light"/>
              </a:rPr>
              <a:t>RTG nativní snímek břicha</a:t>
            </a:r>
            <a:endParaRPr lang="cs-CZ"/>
          </a:p>
        </p:txBody>
      </p:sp>
      <p:sp>
        <p:nvSpPr>
          <p:cNvPr id="3" name="Zástupný obsah 2">
            <a:extLst>
              <a:ext uri="{FF2B5EF4-FFF2-40B4-BE49-F238E27FC236}">
                <a16:creationId xmlns:a16="http://schemas.microsoft.com/office/drawing/2014/main" id="{601463D0-99C7-48A5-AA68-D11CBF974BC3}"/>
              </a:ext>
            </a:extLst>
          </p:cNvPr>
          <p:cNvSpPr>
            <a:spLocks noGrp="1"/>
          </p:cNvSpPr>
          <p:nvPr>
            <p:ph idx="1"/>
          </p:nvPr>
        </p:nvSpPr>
        <p:spPr/>
        <p:txBody>
          <a:bodyPr vert="horz" lIns="91440" tIns="45720" rIns="91440" bIns="45720" rtlCol="0" anchor="t">
            <a:normAutofit/>
          </a:bodyPr>
          <a:lstStyle/>
          <a:p>
            <a:r>
              <a:rPr lang="cs-CZ">
                <a:cs typeface="Calibri"/>
              </a:rPr>
              <a:t>Bez známek střevní neprůchodnosti, bez pneumoperitonea</a:t>
            </a:r>
            <a:endParaRPr lang="cs-CZ"/>
          </a:p>
        </p:txBody>
      </p:sp>
    </p:spTree>
    <p:extLst>
      <p:ext uri="{BB962C8B-B14F-4D97-AF65-F5344CB8AC3E}">
        <p14:creationId xmlns:p14="http://schemas.microsoft.com/office/powerpoint/2010/main" val="2598111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8BB6491F-126E-4734-B0BA-FFAC2BC6A197}"/>
              </a:ext>
            </a:extLst>
          </p:cNvPr>
          <p:cNvSpPr>
            <a:spLocks noGrp="1"/>
          </p:cNvSpPr>
          <p:nvPr>
            <p:ph type="title"/>
          </p:nvPr>
        </p:nvSpPr>
        <p:spPr/>
        <p:txBody>
          <a:bodyPr/>
          <a:lstStyle/>
          <a:p>
            <a:r>
              <a:rPr lang="cs-CZ">
                <a:cs typeface="Calibri Light"/>
              </a:rPr>
              <a:t>CT břicha</a:t>
            </a:r>
            <a:endParaRPr lang="cs-CZ"/>
          </a:p>
        </p:txBody>
      </p:sp>
      <p:sp>
        <p:nvSpPr>
          <p:cNvPr id="4" name="Zástupný obsah 3">
            <a:extLst>
              <a:ext uri="{FF2B5EF4-FFF2-40B4-BE49-F238E27FC236}">
                <a16:creationId xmlns:a16="http://schemas.microsoft.com/office/drawing/2014/main" id="{80B77DB3-D35E-4CD7-A62A-2E5AC806D2DB}"/>
              </a:ext>
            </a:extLst>
          </p:cNvPr>
          <p:cNvSpPr>
            <a:spLocks noGrp="1"/>
          </p:cNvSpPr>
          <p:nvPr>
            <p:ph idx="1"/>
          </p:nvPr>
        </p:nvSpPr>
        <p:spPr>
          <a:xfrm>
            <a:off x="838200" y="1796870"/>
            <a:ext cx="10515600" cy="4351338"/>
          </a:xfrm>
        </p:spPr>
        <p:txBody>
          <a:bodyPr vert="horz" lIns="91440" tIns="45720" rIns="91440" bIns="45720" rtlCol="0" anchor="t">
            <a:normAutofit/>
          </a:bodyPr>
          <a:lstStyle/>
          <a:p>
            <a:r>
              <a:rPr lang="cs-CZ">
                <a:cs typeface="Calibri"/>
              </a:rPr>
              <a:t>Nález: divertikulóza tračníku s maximem na sigmatu a v descendens, v oblasti sigmatu je patrné zesílení a prosáknutí stěny s prosáknutím tuku a malým množstvím tekutiny v okolí, včetně infiltrace retroperitoneálního tuku. Nejsou zde známky eventuální kolekce (abscesu) či perforace, případně pneumoperitonea.</a:t>
            </a:r>
            <a:endParaRPr lang="cs-CZ"/>
          </a:p>
        </p:txBody>
      </p:sp>
    </p:spTree>
    <p:extLst>
      <p:ext uri="{BB962C8B-B14F-4D97-AF65-F5344CB8AC3E}">
        <p14:creationId xmlns:p14="http://schemas.microsoft.com/office/powerpoint/2010/main" val="2900944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7748C-2DC4-4E09-A0D6-986F5CF67F48}"/>
              </a:ext>
            </a:extLst>
          </p:cNvPr>
          <p:cNvSpPr>
            <a:spLocks noGrp="1"/>
          </p:cNvSpPr>
          <p:nvPr>
            <p:ph type="title"/>
          </p:nvPr>
        </p:nvSpPr>
        <p:spPr/>
        <p:txBody>
          <a:bodyPr/>
          <a:lstStyle/>
          <a:p>
            <a:r>
              <a:rPr lang="cs-CZ">
                <a:cs typeface="Calibri Light"/>
              </a:rPr>
              <a:t>Diferenciální diagnostika</a:t>
            </a:r>
            <a:endParaRPr lang="cs-CZ"/>
          </a:p>
        </p:txBody>
      </p:sp>
      <p:sp>
        <p:nvSpPr>
          <p:cNvPr id="3" name="Zástupný obsah 2">
            <a:extLst>
              <a:ext uri="{FF2B5EF4-FFF2-40B4-BE49-F238E27FC236}">
                <a16:creationId xmlns:a16="http://schemas.microsoft.com/office/drawing/2014/main" id="{73B35073-AEB6-4D7A-BB0B-4A3393DB9107}"/>
              </a:ext>
            </a:extLst>
          </p:cNvPr>
          <p:cNvSpPr>
            <a:spLocks noGrp="1"/>
          </p:cNvSpPr>
          <p:nvPr>
            <p:ph idx="1"/>
          </p:nvPr>
        </p:nvSpPr>
        <p:spPr/>
        <p:txBody>
          <a:bodyPr vert="horz" lIns="91440" tIns="45720" rIns="91440" bIns="45720" rtlCol="0" anchor="t">
            <a:normAutofit/>
          </a:bodyPr>
          <a:lstStyle/>
          <a:p>
            <a:r>
              <a:rPr lang="cs-CZ" sz="2400" i="1">
                <a:cs typeface="Calibri"/>
              </a:rPr>
              <a:t>O jaké onemocnění se nejspíše jedná?</a:t>
            </a:r>
            <a:endParaRPr lang="cs-CZ"/>
          </a:p>
        </p:txBody>
      </p:sp>
    </p:spTree>
    <p:extLst>
      <p:ext uri="{BB962C8B-B14F-4D97-AF65-F5344CB8AC3E}">
        <p14:creationId xmlns:p14="http://schemas.microsoft.com/office/powerpoint/2010/main" val="2163870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0E1637-5BF8-4C82-8B55-6943BFC1F682}"/>
              </a:ext>
            </a:extLst>
          </p:cNvPr>
          <p:cNvSpPr>
            <a:spLocks noGrp="1"/>
          </p:cNvSpPr>
          <p:nvPr>
            <p:ph type="title"/>
          </p:nvPr>
        </p:nvSpPr>
        <p:spPr/>
        <p:txBody>
          <a:bodyPr>
            <a:normAutofit/>
          </a:bodyPr>
          <a:lstStyle/>
          <a:p>
            <a:r>
              <a:rPr lang="cs-CZ" sz="3600">
                <a:ea typeface="+mj-lt"/>
                <a:cs typeface="+mj-lt"/>
              </a:rPr>
              <a:t>Diferenciální diagnostika bolestí v levém podbřišku</a:t>
            </a:r>
            <a:endParaRPr lang="cs-CZ" sz="3600"/>
          </a:p>
        </p:txBody>
      </p:sp>
      <p:sp>
        <p:nvSpPr>
          <p:cNvPr id="3" name="Zástupný obsah 2">
            <a:extLst>
              <a:ext uri="{FF2B5EF4-FFF2-40B4-BE49-F238E27FC236}">
                <a16:creationId xmlns:a16="http://schemas.microsoft.com/office/drawing/2014/main" id="{A8224C92-3924-4EC7-8F8D-C76B6F62D772}"/>
              </a:ext>
            </a:extLst>
          </p:cNvPr>
          <p:cNvSpPr>
            <a:spLocks noGrp="1"/>
          </p:cNvSpPr>
          <p:nvPr>
            <p:ph idx="1"/>
          </p:nvPr>
        </p:nvSpPr>
        <p:spPr/>
        <p:txBody>
          <a:bodyPr vert="horz" lIns="91440" tIns="45720" rIns="91440" bIns="45720" rtlCol="0" anchor="t">
            <a:normAutofit/>
          </a:bodyPr>
          <a:lstStyle/>
          <a:p>
            <a:r>
              <a:rPr lang="cs-CZ">
                <a:cs typeface="Calibri"/>
              </a:rPr>
              <a:t>Levostranná renální kolika</a:t>
            </a:r>
            <a:endParaRPr lang="cs-CZ">
              <a:ea typeface="+mn-lt"/>
              <a:cs typeface="+mn-lt"/>
            </a:endParaRPr>
          </a:p>
          <a:p>
            <a:r>
              <a:rPr lang="cs-CZ" b="1">
                <a:ea typeface="+mn-lt"/>
                <a:cs typeface="+mn-lt"/>
              </a:rPr>
              <a:t>Akutní divertikulitida</a:t>
            </a:r>
          </a:p>
          <a:p>
            <a:r>
              <a:rPr lang="cs-CZ">
                <a:ea typeface="+mn-lt"/>
                <a:cs typeface="+mn-lt"/>
              </a:rPr>
              <a:t>Gynekologická NPB - extrauterinní gravidita, torze adnex...</a:t>
            </a:r>
            <a:endParaRPr lang="en-US">
              <a:ea typeface="+mn-lt"/>
              <a:cs typeface="+mn-lt"/>
            </a:endParaRPr>
          </a:p>
          <a:p>
            <a:r>
              <a:rPr lang="cs-CZ">
                <a:ea typeface="+mn-lt"/>
                <a:cs typeface="+mn-lt"/>
              </a:rPr>
              <a:t>Nespecifické střevní záněty</a:t>
            </a:r>
            <a:endParaRPr lang="en-US">
              <a:ea typeface="+mn-lt"/>
              <a:cs typeface="+mn-lt"/>
            </a:endParaRPr>
          </a:p>
          <a:p>
            <a:r>
              <a:rPr lang="cs-CZ">
                <a:ea typeface="+mn-lt"/>
                <a:cs typeface="+mn-lt"/>
              </a:rPr>
              <a:t>Karcinom sigmoidea</a:t>
            </a:r>
            <a:endParaRPr lang="cs-CZ"/>
          </a:p>
        </p:txBody>
      </p:sp>
    </p:spTree>
    <p:extLst>
      <p:ext uri="{BB962C8B-B14F-4D97-AF65-F5344CB8AC3E}">
        <p14:creationId xmlns:p14="http://schemas.microsoft.com/office/powerpoint/2010/main" val="24075747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A98B0E-1F56-4061-8493-D5DA34A641A2}"/>
              </a:ext>
            </a:extLst>
          </p:cNvPr>
          <p:cNvSpPr>
            <a:spLocks noGrp="1"/>
          </p:cNvSpPr>
          <p:nvPr>
            <p:ph type="title"/>
          </p:nvPr>
        </p:nvSpPr>
        <p:spPr/>
        <p:txBody>
          <a:bodyPr/>
          <a:lstStyle/>
          <a:p>
            <a:r>
              <a:rPr lang="cs-CZ">
                <a:cs typeface="Calibri Light"/>
              </a:rPr>
              <a:t>Terapeutický postup</a:t>
            </a:r>
            <a:endParaRPr lang="cs-CZ"/>
          </a:p>
        </p:txBody>
      </p:sp>
      <p:sp>
        <p:nvSpPr>
          <p:cNvPr id="3" name="Zástupný obsah 2">
            <a:extLst>
              <a:ext uri="{FF2B5EF4-FFF2-40B4-BE49-F238E27FC236}">
                <a16:creationId xmlns:a16="http://schemas.microsoft.com/office/drawing/2014/main" id="{94BED464-6A72-44CE-B8A5-7189407D4F9D}"/>
              </a:ext>
            </a:extLst>
          </p:cNvPr>
          <p:cNvSpPr>
            <a:spLocks noGrp="1"/>
          </p:cNvSpPr>
          <p:nvPr>
            <p:ph idx="1"/>
          </p:nvPr>
        </p:nvSpPr>
        <p:spPr/>
        <p:txBody>
          <a:bodyPr vert="horz" lIns="91440" tIns="45720" rIns="91440" bIns="45720" rtlCol="0" anchor="t">
            <a:normAutofit/>
          </a:bodyPr>
          <a:lstStyle/>
          <a:p>
            <a:r>
              <a:rPr lang="cs-CZ" sz="2400" i="1">
                <a:cs typeface="Calibri"/>
              </a:rPr>
              <a:t>Jakou terapii byste zvolili?</a:t>
            </a:r>
            <a:endParaRPr lang="cs-CZ" sz="2400">
              <a:cs typeface="Calibri" panose="020F0502020204030204"/>
            </a:endParaRPr>
          </a:p>
        </p:txBody>
      </p:sp>
    </p:spTree>
    <p:extLst>
      <p:ext uri="{BB962C8B-B14F-4D97-AF65-F5344CB8AC3E}">
        <p14:creationId xmlns:p14="http://schemas.microsoft.com/office/powerpoint/2010/main" val="38844418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C75711-E22F-4870-AA06-15B71DCFC349}"/>
              </a:ext>
            </a:extLst>
          </p:cNvPr>
          <p:cNvSpPr>
            <a:spLocks noGrp="1"/>
          </p:cNvSpPr>
          <p:nvPr>
            <p:ph type="title"/>
          </p:nvPr>
        </p:nvSpPr>
        <p:spPr/>
        <p:txBody>
          <a:bodyPr/>
          <a:lstStyle/>
          <a:p>
            <a:r>
              <a:rPr lang="cs-CZ">
                <a:cs typeface="Calibri Light"/>
              </a:rPr>
              <a:t>Terapeutický postup</a:t>
            </a:r>
            <a:endParaRPr lang="cs-CZ"/>
          </a:p>
        </p:txBody>
      </p:sp>
      <p:sp>
        <p:nvSpPr>
          <p:cNvPr id="3" name="Zástupný obsah 2">
            <a:extLst>
              <a:ext uri="{FF2B5EF4-FFF2-40B4-BE49-F238E27FC236}">
                <a16:creationId xmlns:a16="http://schemas.microsoft.com/office/drawing/2014/main" id="{E249BB83-DC6B-4F12-9F0C-C935DEFC1ECA}"/>
              </a:ext>
            </a:extLst>
          </p:cNvPr>
          <p:cNvSpPr>
            <a:spLocks noGrp="1"/>
          </p:cNvSpPr>
          <p:nvPr>
            <p:ph idx="1"/>
          </p:nvPr>
        </p:nvSpPr>
        <p:spPr/>
        <p:txBody>
          <a:bodyPr vert="horz" lIns="91440" tIns="45720" rIns="91440" bIns="45720" rtlCol="0" anchor="t">
            <a:normAutofit/>
          </a:bodyPr>
          <a:lstStyle/>
          <a:p>
            <a:r>
              <a:rPr lang="cs-CZ">
                <a:cs typeface="Calibri"/>
              </a:rPr>
              <a:t>Hospitalizace</a:t>
            </a:r>
          </a:p>
          <a:p>
            <a:r>
              <a:rPr lang="cs-CZ">
                <a:cs typeface="Calibri"/>
              </a:rPr>
              <a:t>Klid na lůžku</a:t>
            </a:r>
          </a:p>
          <a:p>
            <a:r>
              <a:rPr lang="cs-CZ">
                <a:cs typeface="Calibri"/>
              </a:rPr>
              <a:t>Infusní terapie </a:t>
            </a:r>
          </a:p>
          <a:p>
            <a:r>
              <a:rPr lang="cs-CZ">
                <a:cs typeface="Calibri"/>
              </a:rPr>
              <a:t>Antibiotická terapie -  </a:t>
            </a:r>
            <a:r>
              <a:rPr lang="cs-CZ" err="1">
                <a:cs typeface="Calibri"/>
              </a:rPr>
              <a:t>atb</a:t>
            </a:r>
            <a:r>
              <a:rPr lang="cs-CZ" dirty="0">
                <a:cs typeface="Calibri"/>
              </a:rPr>
              <a:t> </a:t>
            </a:r>
            <a:r>
              <a:rPr lang="cs-CZ">
                <a:cs typeface="Calibri"/>
              </a:rPr>
              <a:t>i.v., v následujících dnech dle klinického stavu a laboratorních výsledků přejít na per os + probiotika</a:t>
            </a:r>
          </a:p>
          <a:p>
            <a:r>
              <a:rPr lang="cs-CZ">
                <a:cs typeface="Calibri"/>
              </a:rPr>
              <a:t>Ledovat levý podbřišek</a:t>
            </a:r>
          </a:p>
          <a:p>
            <a:r>
              <a:rPr lang="cs-CZ">
                <a:cs typeface="Calibri"/>
              </a:rPr>
              <a:t>Dieta - nejdříve čajová, v dalších dnech dle stavu postupně </a:t>
            </a:r>
            <a:r>
              <a:rPr lang="cs-CZ" err="1">
                <a:cs typeface="Calibri"/>
              </a:rPr>
              <a:t>realimentovat</a:t>
            </a:r>
            <a:r>
              <a:rPr lang="cs-CZ">
                <a:cs typeface="Calibri"/>
              </a:rPr>
              <a:t>, následující 3 týdny po odeznění ataky dieta bezezbytková, poté dieta s vysokým obsahem vlákniny dlouhodobě</a:t>
            </a:r>
          </a:p>
          <a:p>
            <a:pPr marL="0" indent="0">
              <a:buNone/>
            </a:pPr>
            <a:endParaRPr lang="cs-CZ" dirty="0">
              <a:cs typeface="Calibri"/>
            </a:endParaRPr>
          </a:p>
          <a:p>
            <a:endParaRPr lang="cs-CZ">
              <a:cs typeface="Calibri"/>
            </a:endParaRPr>
          </a:p>
        </p:txBody>
      </p:sp>
    </p:spTree>
    <p:extLst>
      <p:ext uri="{BB962C8B-B14F-4D97-AF65-F5344CB8AC3E}">
        <p14:creationId xmlns:p14="http://schemas.microsoft.com/office/powerpoint/2010/main" val="2314251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CDB894-759A-4D33-B8E9-6ADA22E8741D}"/>
              </a:ext>
            </a:extLst>
          </p:cNvPr>
          <p:cNvSpPr>
            <a:spLocks noGrp="1"/>
          </p:cNvSpPr>
          <p:nvPr>
            <p:ph type="title"/>
          </p:nvPr>
        </p:nvSpPr>
        <p:spPr>
          <a:xfrm>
            <a:off x="895709" y="2478597"/>
            <a:ext cx="10515600" cy="1325563"/>
          </a:xfrm>
        </p:spPr>
        <p:txBody>
          <a:bodyPr/>
          <a:lstStyle/>
          <a:p>
            <a:pPr algn="ctr"/>
            <a:r>
              <a:rPr lang="cs-CZ">
                <a:cs typeface="Calibri Light"/>
              </a:rPr>
              <a:t>Kazuistika 2</a:t>
            </a:r>
          </a:p>
        </p:txBody>
      </p:sp>
      <p:sp>
        <p:nvSpPr>
          <p:cNvPr id="3" name="Zástupný obsah 2">
            <a:extLst>
              <a:ext uri="{FF2B5EF4-FFF2-40B4-BE49-F238E27FC236}">
                <a16:creationId xmlns:a16="http://schemas.microsoft.com/office/drawing/2014/main" id="{B5FD60FD-4ED9-461D-BF79-3CD86129174C}"/>
              </a:ext>
            </a:extLst>
          </p:cNvPr>
          <p:cNvSpPr>
            <a:spLocks noGrp="1"/>
          </p:cNvSpPr>
          <p:nvPr>
            <p:ph idx="1"/>
          </p:nvPr>
        </p:nvSpPr>
        <p:spPr>
          <a:xfrm>
            <a:off x="895709" y="2860795"/>
            <a:ext cx="10515600" cy="4351338"/>
          </a:xfrm>
        </p:spPr>
        <p:txBody>
          <a:bodyPr/>
          <a:lstStyle/>
          <a:p>
            <a:endParaRPr lang="cs-CZ"/>
          </a:p>
        </p:txBody>
      </p:sp>
    </p:spTree>
    <p:extLst>
      <p:ext uri="{BB962C8B-B14F-4D97-AF65-F5344CB8AC3E}">
        <p14:creationId xmlns:p14="http://schemas.microsoft.com/office/powerpoint/2010/main" val="356509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F20357-3F12-4505-BD49-9022EBCF53EA}"/>
              </a:ext>
            </a:extLst>
          </p:cNvPr>
          <p:cNvSpPr>
            <a:spLocks noGrp="1"/>
          </p:cNvSpPr>
          <p:nvPr>
            <p:ph type="title"/>
          </p:nvPr>
        </p:nvSpPr>
        <p:spPr/>
        <p:txBody>
          <a:bodyPr>
            <a:normAutofit/>
          </a:bodyPr>
          <a:lstStyle/>
          <a:p>
            <a:r>
              <a:rPr lang="cs-CZ" sz="3600">
                <a:ea typeface="+mj-lt"/>
                <a:cs typeface="+mj-lt"/>
              </a:rPr>
              <a:t>Diferenciální diagnostika bolestí v levém podbřišku</a:t>
            </a:r>
            <a:endParaRPr lang="cs-CZ" sz="3600"/>
          </a:p>
        </p:txBody>
      </p:sp>
      <p:sp>
        <p:nvSpPr>
          <p:cNvPr id="3" name="Zástupný obsah 2">
            <a:extLst>
              <a:ext uri="{FF2B5EF4-FFF2-40B4-BE49-F238E27FC236}">
                <a16:creationId xmlns:a16="http://schemas.microsoft.com/office/drawing/2014/main" id="{FD350B90-86F9-4D2F-B246-8F6584D6DB7A}"/>
              </a:ext>
            </a:extLst>
          </p:cNvPr>
          <p:cNvSpPr>
            <a:spLocks noGrp="1"/>
          </p:cNvSpPr>
          <p:nvPr>
            <p:ph idx="1"/>
          </p:nvPr>
        </p:nvSpPr>
        <p:spPr/>
        <p:txBody>
          <a:bodyPr vert="horz" lIns="91440" tIns="45720" rIns="91440" bIns="45720" rtlCol="0" anchor="t">
            <a:normAutofit/>
          </a:bodyPr>
          <a:lstStyle/>
          <a:p>
            <a:r>
              <a:rPr lang="cs-CZ" sz="2000" i="1">
                <a:cs typeface="Calibri"/>
              </a:rPr>
              <a:t>Jaké mohou být příčiny akutně vzniklých bolestí v levém podbřišku?</a:t>
            </a:r>
          </a:p>
          <a:p>
            <a:pPr marL="0" indent="0">
              <a:buNone/>
            </a:pPr>
            <a:endParaRPr lang="cs-CZ" sz="2000" i="1">
              <a:cs typeface="Calibri"/>
            </a:endParaRPr>
          </a:p>
          <a:p>
            <a:pPr marL="0" indent="0">
              <a:buNone/>
            </a:pPr>
            <a:endParaRPr lang="cs-CZ" sz="2000" i="1" dirty="0">
              <a:cs typeface="Calibri"/>
            </a:endParaRPr>
          </a:p>
        </p:txBody>
      </p:sp>
    </p:spTree>
    <p:extLst>
      <p:ext uri="{BB962C8B-B14F-4D97-AF65-F5344CB8AC3E}">
        <p14:creationId xmlns:p14="http://schemas.microsoft.com/office/powerpoint/2010/main" val="34934792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5D99B6-5EF4-4A0D-9EB6-4486E5905869}"/>
              </a:ext>
            </a:extLst>
          </p:cNvPr>
          <p:cNvSpPr>
            <a:spLocks noGrp="1"/>
          </p:cNvSpPr>
          <p:nvPr>
            <p:ph type="title"/>
          </p:nvPr>
        </p:nvSpPr>
        <p:spPr/>
        <p:txBody>
          <a:bodyPr/>
          <a:lstStyle/>
          <a:p>
            <a:r>
              <a:rPr lang="cs-CZ">
                <a:cs typeface="Calibri Light"/>
              </a:rPr>
              <a:t>Anamnéza</a:t>
            </a:r>
            <a:endParaRPr lang="cs-CZ"/>
          </a:p>
        </p:txBody>
      </p:sp>
      <p:sp>
        <p:nvSpPr>
          <p:cNvPr id="3" name="Zástupný obsah 2">
            <a:extLst>
              <a:ext uri="{FF2B5EF4-FFF2-40B4-BE49-F238E27FC236}">
                <a16:creationId xmlns:a16="http://schemas.microsoft.com/office/drawing/2014/main" id="{B34B0082-5717-4927-8DA7-270CA7D7DBA2}"/>
              </a:ext>
            </a:extLst>
          </p:cNvPr>
          <p:cNvSpPr>
            <a:spLocks noGrp="1"/>
          </p:cNvSpPr>
          <p:nvPr>
            <p:ph idx="1"/>
          </p:nvPr>
        </p:nvSpPr>
        <p:spPr/>
        <p:txBody>
          <a:bodyPr vert="horz" lIns="91440" tIns="45720" rIns="91440" bIns="45720" rtlCol="0" anchor="t">
            <a:normAutofit/>
          </a:bodyPr>
          <a:lstStyle/>
          <a:p>
            <a:r>
              <a:rPr lang="cs-CZ">
                <a:cs typeface="Calibri"/>
              </a:rPr>
              <a:t>31letý pacient vyšetřen v noci na pohotovosti pro den trvající bolesti břicha v levém podbřišku, byla vyloučena NPB, na USG břicha byl normální nález, laboratorně jen mírná elevace zánětlivých markerů. Podána analgetika s částečnou úlevou, odeslán domů, doma byl v klidu, pouze na čajové dietě, během dopoledne se však bolesti výrazně zhoršily, asi 3x zvracel, stolici měl naposledy včera, plyny nyní již moc neodchází. Dysurické obtíže nemá. </a:t>
            </a:r>
          </a:p>
          <a:p>
            <a:r>
              <a:rPr lang="cs-CZ">
                <a:cs typeface="Calibri"/>
              </a:rPr>
              <a:t>S ničím se dosud neléčil, žádné operace neměl, podobné obtíže má poprvé v životě</a:t>
            </a:r>
          </a:p>
        </p:txBody>
      </p:sp>
    </p:spTree>
    <p:extLst>
      <p:ext uri="{BB962C8B-B14F-4D97-AF65-F5344CB8AC3E}">
        <p14:creationId xmlns:p14="http://schemas.microsoft.com/office/powerpoint/2010/main" val="1745623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4C6189-DFC8-4D62-A104-C0C56376E09A}"/>
              </a:ext>
            </a:extLst>
          </p:cNvPr>
          <p:cNvSpPr>
            <a:spLocks noGrp="1"/>
          </p:cNvSpPr>
          <p:nvPr>
            <p:ph type="title"/>
          </p:nvPr>
        </p:nvSpPr>
        <p:spPr/>
        <p:txBody>
          <a:bodyPr/>
          <a:lstStyle/>
          <a:p>
            <a:r>
              <a:rPr lang="cs-CZ">
                <a:cs typeface="Calibri Light"/>
              </a:rPr>
              <a:t>Fyzikální vyšetření</a:t>
            </a:r>
            <a:endParaRPr lang="cs-CZ"/>
          </a:p>
        </p:txBody>
      </p:sp>
      <p:sp>
        <p:nvSpPr>
          <p:cNvPr id="3" name="Zástupný obsah 2">
            <a:extLst>
              <a:ext uri="{FF2B5EF4-FFF2-40B4-BE49-F238E27FC236}">
                <a16:creationId xmlns:a16="http://schemas.microsoft.com/office/drawing/2014/main" id="{E7E46131-A8AB-4EDA-879F-0B0C222AD7C2}"/>
              </a:ext>
            </a:extLst>
          </p:cNvPr>
          <p:cNvSpPr>
            <a:spLocks noGrp="1"/>
          </p:cNvSpPr>
          <p:nvPr>
            <p:ph idx="1"/>
          </p:nvPr>
        </p:nvSpPr>
        <p:spPr/>
        <p:txBody>
          <a:bodyPr vert="horz" lIns="91440" tIns="45720" rIns="91440" bIns="45720" rtlCol="0" anchor="t">
            <a:normAutofit/>
          </a:bodyPr>
          <a:lstStyle/>
          <a:p>
            <a:r>
              <a:rPr lang="cs-CZ">
                <a:cs typeface="Calibri"/>
              </a:rPr>
              <a:t>TK 155/85mmHg P 103/min TT 38,1 st C</a:t>
            </a:r>
          </a:p>
          <a:p>
            <a:r>
              <a:rPr lang="cs-CZ">
                <a:cs typeface="Calibri"/>
              </a:rPr>
              <a:t>Při vědomí, schvácený, opocený, bledý</a:t>
            </a:r>
          </a:p>
          <a:p>
            <a:r>
              <a:rPr lang="cs-CZ">
                <a:cs typeface="Calibri"/>
              </a:rPr>
              <a:t>Břicho - v niveau, nejsou patrné dýchací pohyby, tvrdé, špatně prohmatné, vyjádřeno défense musculaire, palp. výrazně bolestivé v levém podbřišku, bolest vyvolává i oddálení ruky po zatlačení. Poklep také bolestivý, zejména v levém podbřišku. Peristaltika téměř neslyšitelná.</a:t>
            </a:r>
          </a:p>
          <a:p>
            <a:r>
              <a:rPr lang="cs-CZ">
                <a:cs typeface="Calibri"/>
              </a:rPr>
              <a:t>Per rectum - okolí konečníku klidné, indagace nebolestivá, bolestivá palpace zejména vlevo, bez hmatné rezistence, na rukavici hnědá stolice bez příměsi</a:t>
            </a:r>
          </a:p>
        </p:txBody>
      </p:sp>
    </p:spTree>
    <p:extLst>
      <p:ext uri="{BB962C8B-B14F-4D97-AF65-F5344CB8AC3E}">
        <p14:creationId xmlns:p14="http://schemas.microsoft.com/office/powerpoint/2010/main" val="1793824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EA7B06-5159-43D2-BDA3-0AEF9E880BC7}"/>
              </a:ext>
            </a:extLst>
          </p:cNvPr>
          <p:cNvSpPr>
            <a:spLocks noGrp="1"/>
          </p:cNvSpPr>
          <p:nvPr>
            <p:ph type="title"/>
          </p:nvPr>
        </p:nvSpPr>
        <p:spPr/>
        <p:txBody>
          <a:bodyPr>
            <a:normAutofit/>
          </a:bodyPr>
          <a:lstStyle/>
          <a:p>
            <a:r>
              <a:rPr lang="cs-CZ">
                <a:cs typeface="Calibri Light"/>
              </a:rPr>
              <a:t>Paraklinická vyšetření</a:t>
            </a:r>
          </a:p>
        </p:txBody>
      </p:sp>
      <p:sp>
        <p:nvSpPr>
          <p:cNvPr id="3" name="Zástupný obsah 2">
            <a:extLst>
              <a:ext uri="{FF2B5EF4-FFF2-40B4-BE49-F238E27FC236}">
                <a16:creationId xmlns:a16="http://schemas.microsoft.com/office/drawing/2014/main" id="{22B898F5-0403-4E74-BC51-37566C45809C}"/>
              </a:ext>
            </a:extLst>
          </p:cNvPr>
          <p:cNvSpPr>
            <a:spLocks noGrp="1"/>
          </p:cNvSpPr>
          <p:nvPr>
            <p:ph idx="1"/>
          </p:nvPr>
        </p:nvSpPr>
        <p:spPr/>
        <p:txBody>
          <a:bodyPr vert="horz" lIns="91440" tIns="45720" rIns="91440" bIns="45720" rtlCol="0" anchor="t">
            <a:normAutofit/>
          </a:bodyPr>
          <a:lstStyle/>
          <a:p>
            <a:r>
              <a:rPr lang="cs-CZ" i="1">
                <a:ea typeface="+mn-lt"/>
                <a:cs typeface="+mn-lt"/>
              </a:rPr>
              <a:t>Jaká další vyšetření byste navrhli?</a:t>
            </a:r>
            <a:endParaRPr lang="cs-CZ"/>
          </a:p>
        </p:txBody>
      </p:sp>
    </p:spTree>
    <p:extLst>
      <p:ext uri="{BB962C8B-B14F-4D97-AF65-F5344CB8AC3E}">
        <p14:creationId xmlns:p14="http://schemas.microsoft.com/office/powerpoint/2010/main" val="736212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854FCE-6D2F-4AC5-A0A6-C1974C1C1DD3}"/>
              </a:ext>
            </a:extLst>
          </p:cNvPr>
          <p:cNvSpPr>
            <a:spLocks noGrp="1"/>
          </p:cNvSpPr>
          <p:nvPr>
            <p:ph type="title"/>
          </p:nvPr>
        </p:nvSpPr>
        <p:spPr/>
        <p:txBody>
          <a:bodyPr/>
          <a:lstStyle/>
          <a:p>
            <a:r>
              <a:rPr lang="cs-CZ">
                <a:cs typeface="Calibri Light"/>
              </a:rPr>
              <a:t>Paraklinická vyšetření</a:t>
            </a:r>
            <a:endParaRPr lang="cs-CZ"/>
          </a:p>
        </p:txBody>
      </p:sp>
      <p:sp>
        <p:nvSpPr>
          <p:cNvPr id="3" name="Zástupný obsah 2">
            <a:extLst>
              <a:ext uri="{FF2B5EF4-FFF2-40B4-BE49-F238E27FC236}">
                <a16:creationId xmlns:a16="http://schemas.microsoft.com/office/drawing/2014/main" id="{39A607F7-BF0D-45D5-8835-FADD0FFF4BB4}"/>
              </a:ext>
            </a:extLst>
          </p:cNvPr>
          <p:cNvSpPr>
            <a:spLocks noGrp="1"/>
          </p:cNvSpPr>
          <p:nvPr>
            <p:ph idx="1"/>
          </p:nvPr>
        </p:nvSpPr>
        <p:spPr/>
        <p:txBody>
          <a:bodyPr vert="horz" lIns="91440" tIns="45720" rIns="91440" bIns="45720" rtlCol="0" anchor="t">
            <a:normAutofit/>
          </a:bodyPr>
          <a:lstStyle/>
          <a:p>
            <a:r>
              <a:rPr lang="cs-CZ">
                <a:ea typeface="+mn-lt"/>
                <a:cs typeface="+mn-lt"/>
              </a:rPr>
              <a:t>Laboratoř: ionty, urea, kreatinin, JT, amyláza, glukóza, CRP, krevní obraz, INR APTT</a:t>
            </a:r>
          </a:p>
          <a:p>
            <a:r>
              <a:rPr lang="cs-CZ">
                <a:cs typeface="Calibri" panose="020F0502020204030204"/>
              </a:rPr>
              <a:t>CT břicha</a:t>
            </a:r>
          </a:p>
        </p:txBody>
      </p:sp>
    </p:spTree>
    <p:extLst>
      <p:ext uri="{BB962C8B-B14F-4D97-AF65-F5344CB8AC3E}">
        <p14:creationId xmlns:p14="http://schemas.microsoft.com/office/powerpoint/2010/main" val="1896568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A6B6A4-6BF4-421F-BDBD-1DE69F8E2962}"/>
              </a:ext>
            </a:extLst>
          </p:cNvPr>
          <p:cNvSpPr>
            <a:spLocks noGrp="1"/>
          </p:cNvSpPr>
          <p:nvPr>
            <p:ph type="title"/>
          </p:nvPr>
        </p:nvSpPr>
        <p:spPr/>
        <p:txBody>
          <a:bodyPr>
            <a:normAutofit/>
          </a:bodyPr>
          <a:lstStyle/>
          <a:p>
            <a:r>
              <a:rPr lang="cs-CZ">
                <a:cs typeface="Calibri Light"/>
              </a:rPr>
              <a:t>Paraklinická vyšetření - výsledky</a:t>
            </a:r>
          </a:p>
        </p:txBody>
      </p:sp>
      <p:sp>
        <p:nvSpPr>
          <p:cNvPr id="3" name="Zástupný obsah 2">
            <a:extLst>
              <a:ext uri="{FF2B5EF4-FFF2-40B4-BE49-F238E27FC236}">
                <a16:creationId xmlns:a16="http://schemas.microsoft.com/office/drawing/2014/main" id="{C89B326F-A3E1-4BA2-A0B3-FDF9B4FD7089}"/>
              </a:ext>
            </a:extLst>
          </p:cNvPr>
          <p:cNvSpPr>
            <a:spLocks noGrp="1"/>
          </p:cNvSpPr>
          <p:nvPr>
            <p:ph idx="1"/>
          </p:nvPr>
        </p:nvSpPr>
        <p:spPr/>
        <p:txBody>
          <a:bodyPr vert="horz" lIns="91440" tIns="45720" rIns="91440" bIns="45720" rtlCol="0" anchor="t">
            <a:normAutofit/>
          </a:bodyPr>
          <a:lstStyle/>
          <a:p>
            <a:r>
              <a:rPr lang="cs-CZ">
                <a:ea typeface="+mn-lt"/>
                <a:cs typeface="+mn-lt"/>
              </a:rPr>
              <a:t>Laboratoř: Na 138mmol/l  </a:t>
            </a:r>
            <a:r>
              <a:rPr lang="cs-CZ" b="1">
                <a:ea typeface="+mn-lt"/>
                <a:cs typeface="+mn-lt"/>
              </a:rPr>
              <a:t>K 3,3 mmol/l</a:t>
            </a:r>
            <a:r>
              <a:rPr lang="cs-CZ">
                <a:ea typeface="+mn-lt"/>
                <a:cs typeface="+mn-lt"/>
              </a:rPr>
              <a:t>  Cl 97mmol/l, urea 7,6mmol/l, kreatinin 99 umol/l, cholesterol 5,1 mmol/l, glukosa 6,0 mmol/l, bilirubin 17umol/l, ALT 0,5ukat/l, AST 0,5ukat/l, </a:t>
            </a:r>
            <a:r>
              <a:rPr lang="cs-CZ" b="1">
                <a:ea typeface="+mn-lt"/>
                <a:cs typeface="+mn-lt"/>
              </a:rPr>
              <a:t>GMT 1,5ukat/l</a:t>
            </a:r>
            <a:r>
              <a:rPr lang="cs-CZ">
                <a:ea typeface="+mn-lt"/>
                <a:cs typeface="+mn-lt"/>
              </a:rPr>
              <a:t>, ALP 1,8ukat/l, amyláza 0,4 ukat/l, </a:t>
            </a:r>
            <a:r>
              <a:rPr lang="cs-CZ" b="1">
                <a:ea typeface="+mn-lt"/>
                <a:cs typeface="+mn-lt"/>
              </a:rPr>
              <a:t>CRP 150 g/l</a:t>
            </a:r>
            <a:endParaRPr lang="cs-CZ">
              <a:ea typeface="+mn-lt"/>
              <a:cs typeface="+mn-lt"/>
            </a:endParaRPr>
          </a:p>
          <a:p>
            <a:r>
              <a:rPr lang="cs-CZ" b="1">
                <a:ea typeface="+mn-lt"/>
                <a:cs typeface="+mn-lt"/>
              </a:rPr>
              <a:t>Lekocyty 18·10</a:t>
            </a:r>
            <a:r>
              <a:rPr lang="cs-CZ" b="1" baseline="30000">
                <a:cs typeface="Calibri"/>
              </a:rPr>
              <a:t>9</a:t>
            </a:r>
            <a:r>
              <a:rPr lang="cs-CZ" b="1">
                <a:cs typeface="Calibri"/>
              </a:rPr>
              <a:t>/l,</a:t>
            </a:r>
            <a:r>
              <a:rPr lang="cs-CZ">
                <a:cs typeface="Calibri"/>
              </a:rPr>
              <a:t> Erytrocyty 4,6</a:t>
            </a:r>
            <a:r>
              <a:rPr lang="cs-CZ" b="1">
                <a:cs typeface="Calibri"/>
              </a:rPr>
              <a:t>·</a:t>
            </a:r>
            <a:r>
              <a:rPr lang="cs-CZ">
                <a:cs typeface="Calibri"/>
              </a:rPr>
              <a:t>10</a:t>
            </a:r>
            <a:r>
              <a:rPr lang="cs-CZ" baseline="30000">
                <a:cs typeface="Calibri"/>
              </a:rPr>
              <a:t>12</a:t>
            </a:r>
            <a:r>
              <a:rPr lang="cs-CZ">
                <a:cs typeface="Calibri"/>
              </a:rPr>
              <a:t>/l, Hemoglobin 145 g/l, Trombocyty 300</a:t>
            </a:r>
            <a:r>
              <a:rPr lang="cs-CZ" b="1">
                <a:cs typeface="Calibri"/>
              </a:rPr>
              <a:t>·</a:t>
            </a:r>
            <a:r>
              <a:rPr lang="cs-CZ">
                <a:ea typeface="+mn-lt"/>
                <a:cs typeface="+mn-lt"/>
              </a:rPr>
              <a:t>10</a:t>
            </a:r>
            <a:r>
              <a:rPr lang="cs-CZ" baseline="30000">
                <a:ea typeface="+mn-lt"/>
                <a:cs typeface="+mn-lt"/>
              </a:rPr>
              <a:t>9</a:t>
            </a:r>
            <a:r>
              <a:rPr lang="cs-CZ">
                <a:cs typeface="Calibri"/>
              </a:rPr>
              <a:t>/l</a:t>
            </a:r>
            <a:endParaRPr lang="en-US">
              <a:ea typeface="+mn-lt"/>
              <a:cs typeface="+mn-lt"/>
            </a:endParaRPr>
          </a:p>
          <a:p>
            <a:r>
              <a:rPr lang="cs-CZ">
                <a:ea typeface="+mn-lt"/>
                <a:cs typeface="+mn-lt"/>
              </a:rPr>
              <a:t>INR 1,1, APTT 30s</a:t>
            </a:r>
          </a:p>
        </p:txBody>
      </p:sp>
    </p:spTree>
    <p:extLst>
      <p:ext uri="{BB962C8B-B14F-4D97-AF65-F5344CB8AC3E}">
        <p14:creationId xmlns:p14="http://schemas.microsoft.com/office/powerpoint/2010/main" val="3975967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6637C1-2810-4809-86BF-12C83A57CCEC}"/>
              </a:ext>
            </a:extLst>
          </p:cNvPr>
          <p:cNvSpPr>
            <a:spLocks noGrp="1"/>
          </p:cNvSpPr>
          <p:nvPr>
            <p:ph type="title"/>
          </p:nvPr>
        </p:nvSpPr>
        <p:spPr/>
        <p:txBody>
          <a:bodyPr/>
          <a:lstStyle/>
          <a:p>
            <a:r>
              <a:rPr lang="cs-CZ">
                <a:cs typeface="Calibri Light"/>
              </a:rPr>
              <a:t>CT břicha</a:t>
            </a:r>
            <a:endParaRPr lang="cs-CZ"/>
          </a:p>
        </p:txBody>
      </p:sp>
      <p:sp>
        <p:nvSpPr>
          <p:cNvPr id="3" name="Zástupný obsah 2">
            <a:extLst>
              <a:ext uri="{FF2B5EF4-FFF2-40B4-BE49-F238E27FC236}">
                <a16:creationId xmlns:a16="http://schemas.microsoft.com/office/drawing/2014/main" id="{3632F5F0-EDFD-47F4-995F-1DB8C6A52A04}"/>
              </a:ext>
            </a:extLst>
          </p:cNvPr>
          <p:cNvSpPr>
            <a:spLocks noGrp="1"/>
          </p:cNvSpPr>
          <p:nvPr>
            <p:ph idx="1"/>
          </p:nvPr>
        </p:nvSpPr>
        <p:spPr/>
        <p:txBody>
          <a:bodyPr vert="horz" lIns="91440" tIns="45720" rIns="91440" bIns="45720" rtlCol="0" anchor="t">
            <a:normAutofit/>
          </a:bodyPr>
          <a:lstStyle/>
          <a:p>
            <a:r>
              <a:rPr lang="cs-CZ">
                <a:cs typeface="Calibri"/>
              </a:rPr>
              <a:t>Divertikly tračníku, dolichosigma, u sigmatu je v okolí střeva prosáknutí tuku, v okolí menší tekutinová kolekce s bublinami plynu, bubliny volného plynu jsou přítomny i pod břišní stěnou a podbráničně - v.s. při perforované divertikulitidě</a:t>
            </a:r>
            <a:endParaRPr lang="cs-CZ"/>
          </a:p>
        </p:txBody>
      </p:sp>
    </p:spTree>
    <p:extLst>
      <p:ext uri="{BB962C8B-B14F-4D97-AF65-F5344CB8AC3E}">
        <p14:creationId xmlns:p14="http://schemas.microsoft.com/office/powerpoint/2010/main" val="15786045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EBF70D-752E-4F70-9A8B-4B1B4AE58C2E}"/>
              </a:ext>
            </a:extLst>
          </p:cNvPr>
          <p:cNvSpPr>
            <a:spLocks noGrp="1"/>
          </p:cNvSpPr>
          <p:nvPr>
            <p:ph type="title"/>
          </p:nvPr>
        </p:nvSpPr>
        <p:spPr/>
        <p:txBody>
          <a:bodyPr/>
          <a:lstStyle/>
          <a:p>
            <a:r>
              <a:rPr lang="cs-CZ">
                <a:cs typeface="Calibri Light"/>
              </a:rPr>
              <a:t>Diferenciální diagnostika</a:t>
            </a:r>
            <a:endParaRPr lang="cs-CZ"/>
          </a:p>
        </p:txBody>
      </p:sp>
      <p:sp>
        <p:nvSpPr>
          <p:cNvPr id="3" name="Zástupný obsah 2">
            <a:extLst>
              <a:ext uri="{FF2B5EF4-FFF2-40B4-BE49-F238E27FC236}">
                <a16:creationId xmlns:a16="http://schemas.microsoft.com/office/drawing/2014/main" id="{8E1FD0A6-84FE-4BC6-9FF3-7A653EEECB4B}"/>
              </a:ext>
            </a:extLst>
          </p:cNvPr>
          <p:cNvSpPr>
            <a:spLocks noGrp="1"/>
          </p:cNvSpPr>
          <p:nvPr>
            <p:ph idx="1"/>
          </p:nvPr>
        </p:nvSpPr>
        <p:spPr/>
        <p:txBody>
          <a:bodyPr vert="horz" lIns="91440" tIns="45720" rIns="91440" bIns="45720" rtlCol="0" anchor="t">
            <a:normAutofit/>
          </a:bodyPr>
          <a:lstStyle/>
          <a:p>
            <a:r>
              <a:rPr lang="cs-CZ" i="1">
                <a:ea typeface="+mn-lt"/>
                <a:cs typeface="+mn-lt"/>
              </a:rPr>
              <a:t>O které onemocnění se jedná?</a:t>
            </a:r>
            <a:endParaRPr lang="cs-CZ"/>
          </a:p>
        </p:txBody>
      </p:sp>
    </p:spTree>
    <p:extLst>
      <p:ext uri="{BB962C8B-B14F-4D97-AF65-F5344CB8AC3E}">
        <p14:creationId xmlns:p14="http://schemas.microsoft.com/office/powerpoint/2010/main" val="18305681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DD0975-00B1-447B-85A0-B99A259E6D59}"/>
              </a:ext>
            </a:extLst>
          </p:cNvPr>
          <p:cNvSpPr>
            <a:spLocks noGrp="1"/>
          </p:cNvSpPr>
          <p:nvPr>
            <p:ph type="title"/>
          </p:nvPr>
        </p:nvSpPr>
        <p:spPr/>
        <p:txBody>
          <a:bodyPr/>
          <a:lstStyle/>
          <a:p>
            <a:r>
              <a:rPr lang="cs-CZ">
                <a:cs typeface="Calibri Light"/>
              </a:rPr>
              <a:t>Diferenciální diagnostika</a:t>
            </a:r>
            <a:endParaRPr lang="cs-CZ"/>
          </a:p>
        </p:txBody>
      </p:sp>
      <p:sp>
        <p:nvSpPr>
          <p:cNvPr id="3" name="Zástupný obsah 2">
            <a:extLst>
              <a:ext uri="{FF2B5EF4-FFF2-40B4-BE49-F238E27FC236}">
                <a16:creationId xmlns:a16="http://schemas.microsoft.com/office/drawing/2014/main" id="{33C0C3F7-9FB8-4535-8FDE-D71D65E7CFBF}"/>
              </a:ext>
            </a:extLst>
          </p:cNvPr>
          <p:cNvSpPr>
            <a:spLocks noGrp="1"/>
          </p:cNvSpPr>
          <p:nvPr>
            <p:ph idx="1"/>
          </p:nvPr>
        </p:nvSpPr>
        <p:spPr/>
        <p:txBody>
          <a:bodyPr vert="horz" lIns="91440" tIns="45720" rIns="91440" bIns="45720" rtlCol="0" anchor="t">
            <a:normAutofit/>
          </a:bodyPr>
          <a:lstStyle/>
          <a:p>
            <a:r>
              <a:rPr lang="cs-CZ">
                <a:cs typeface="Calibri"/>
              </a:rPr>
              <a:t>Levostranná renální kolika</a:t>
            </a:r>
            <a:endParaRPr lang="cs-CZ">
              <a:ea typeface="+mn-lt"/>
              <a:cs typeface="+mn-lt"/>
            </a:endParaRPr>
          </a:p>
          <a:p>
            <a:r>
              <a:rPr lang="cs-CZ" b="1">
                <a:ea typeface="+mn-lt"/>
                <a:cs typeface="+mn-lt"/>
              </a:rPr>
              <a:t>Akutní divertikulitida - komplikovaná perforací GIT</a:t>
            </a:r>
          </a:p>
          <a:p>
            <a:r>
              <a:rPr lang="cs-CZ">
                <a:ea typeface="+mn-lt"/>
                <a:cs typeface="+mn-lt"/>
              </a:rPr>
              <a:t>Gynekologická NPB - extrauterinní gravidita, torze adnex...</a:t>
            </a:r>
            <a:endParaRPr lang="en-US">
              <a:ea typeface="+mn-lt"/>
              <a:cs typeface="+mn-lt"/>
            </a:endParaRPr>
          </a:p>
          <a:p>
            <a:r>
              <a:rPr lang="cs-CZ">
                <a:ea typeface="+mn-lt"/>
                <a:cs typeface="+mn-lt"/>
              </a:rPr>
              <a:t>Nespecifické střevní záněty</a:t>
            </a:r>
            <a:endParaRPr lang="en-US">
              <a:ea typeface="+mn-lt"/>
              <a:cs typeface="+mn-lt"/>
            </a:endParaRPr>
          </a:p>
          <a:p>
            <a:r>
              <a:rPr lang="cs-CZ">
                <a:ea typeface="+mn-lt"/>
                <a:cs typeface="+mn-lt"/>
              </a:rPr>
              <a:t>Karcinom sigmoidea</a:t>
            </a:r>
            <a:endParaRPr lang="cs-CZ"/>
          </a:p>
        </p:txBody>
      </p:sp>
    </p:spTree>
    <p:extLst>
      <p:ext uri="{BB962C8B-B14F-4D97-AF65-F5344CB8AC3E}">
        <p14:creationId xmlns:p14="http://schemas.microsoft.com/office/powerpoint/2010/main" val="3190364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8A0DD1-24F4-402F-8DD1-0F946BA54E9E}"/>
              </a:ext>
            </a:extLst>
          </p:cNvPr>
          <p:cNvSpPr>
            <a:spLocks noGrp="1"/>
          </p:cNvSpPr>
          <p:nvPr>
            <p:ph type="title"/>
          </p:nvPr>
        </p:nvSpPr>
        <p:spPr/>
        <p:txBody>
          <a:bodyPr/>
          <a:lstStyle/>
          <a:p>
            <a:r>
              <a:rPr lang="cs-CZ">
                <a:cs typeface="Calibri Light"/>
              </a:rPr>
              <a:t>Terapeutický postup</a:t>
            </a:r>
            <a:endParaRPr lang="cs-CZ"/>
          </a:p>
        </p:txBody>
      </p:sp>
      <p:sp>
        <p:nvSpPr>
          <p:cNvPr id="3" name="Zástupný obsah 2">
            <a:extLst>
              <a:ext uri="{FF2B5EF4-FFF2-40B4-BE49-F238E27FC236}">
                <a16:creationId xmlns:a16="http://schemas.microsoft.com/office/drawing/2014/main" id="{2820113F-AD1E-42D0-B50C-542DDD92057C}"/>
              </a:ext>
            </a:extLst>
          </p:cNvPr>
          <p:cNvSpPr>
            <a:spLocks noGrp="1"/>
          </p:cNvSpPr>
          <p:nvPr>
            <p:ph idx="1"/>
          </p:nvPr>
        </p:nvSpPr>
        <p:spPr/>
        <p:txBody>
          <a:bodyPr vert="horz" lIns="91440" tIns="45720" rIns="91440" bIns="45720" rtlCol="0" anchor="t">
            <a:normAutofit/>
          </a:bodyPr>
          <a:lstStyle/>
          <a:p>
            <a:r>
              <a:rPr lang="cs-CZ" sz="2400" i="1">
                <a:cs typeface="Calibri"/>
              </a:rPr>
              <a:t>Jaký byste zvolili další postup?</a:t>
            </a:r>
            <a:endParaRPr lang="cs-CZ" sz="2400"/>
          </a:p>
        </p:txBody>
      </p:sp>
    </p:spTree>
    <p:extLst>
      <p:ext uri="{BB962C8B-B14F-4D97-AF65-F5344CB8AC3E}">
        <p14:creationId xmlns:p14="http://schemas.microsoft.com/office/powerpoint/2010/main" val="41730507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38E734-E786-4965-9A67-D886A6ACF29D}"/>
              </a:ext>
            </a:extLst>
          </p:cNvPr>
          <p:cNvSpPr>
            <a:spLocks noGrp="1"/>
          </p:cNvSpPr>
          <p:nvPr>
            <p:ph type="title"/>
          </p:nvPr>
        </p:nvSpPr>
        <p:spPr/>
        <p:txBody>
          <a:bodyPr/>
          <a:lstStyle/>
          <a:p>
            <a:r>
              <a:rPr lang="cs-CZ">
                <a:cs typeface="Calibri Light"/>
              </a:rPr>
              <a:t>Terapeutický postup</a:t>
            </a:r>
            <a:endParaRPr lang="cs-CZ"/>
          </a:p>
        </p:txBody>
      </p:sp>
      <p:sp>
        <p:nvSpPr>
          <p:cNvPr id="3" name="Zástupný obsah 2">
            <a:extLst>
              <a:ext uri="{FF2B5EF4-FFF2-40B4-BE49-F238E27FC236}">
                <a16:creationId xmlns:a16="http://schemas.microsoft.com/office/drawing/2014/main" id="{3F264321-C3FB-40B5-AF62-C3B76FD17F77}"/>
              </a:ext>
            </a:extLst>
          </p:cNvPr>
          <p:cNvSpPr>
            <a:spLocks noGrp="1"/>
          </p:cNvSpPr>
          <p:nvPr>
            <p:ph idx="1"/>
          </p:nvPr>
        </p:nvSpPr>
        <p:spPr/>
        <p:txBody>
          <a:bodyPr vert="horz" lIns="91440" tIns="45720" rIns="91440" bIns="45720" rtlCol="0" anchor="t">
            <a:normAutofit/>
          </a:bodyPr>
          <a:lstStyle/>
          <a:p>
            <a:r>
              <a:rPr lang="cs-CZ">
                <a:cs typeface="Calibri"/>
              </a:rPr>
              <a:t>Operační řešení: Hartmannova operace/</a:t>
            </a:r>
            <a:r>
              <a:rPr lang="cs-CZ" b="1">
                <a:cs typeface="Calibri"/>
              </a:rPr>
              <a:t>resekce s primární anastomózou</a:t>
            </a:r>
          </a:p>
        </p:txBody>
      </p:sp>
    </p:spTree>
    <p:extLst>
      <p:ext uri="{BB962C8B-B14F-4D97-AF65-F5344CB8AC3E}">
        <p14:creationId xmlns:p14="http://schemas.microsoft.com/office/powerpoint/2010/main" val="121295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66020F-8B4F-461A-AD1C-9A4AC78FF144}"/>
              </a:ext>
            </a:extLst>
          </p:cNvPr>
          <p:cNvSpPr>
            <a:spLocks noGrp="1"/>
          </p:cNvSpPr>
          <p:nvPr>
            <p:ph type="title"/>
          </p:nvPr>
        </p:nvSpPr>
        <p:spPr/>
        <p:txBody>
          <a:bodyPr>
            <a:normAutofit/>
          </a:bodyPr>
          <a:lstStyle/>
          <a:p>
            <a:r>
              <a:rPr lang="cs-CZ" sz="3600">
                <a:cs typeface="Calibri Light"/>
              </a:rPr>
              <a:t>Diferenciální diagnostika bolestí v levém podbřišku</a:t>
            </a:r>
            <a:endParaRPr lang="cs-CZ" sz="3600"/>
          </a:p>
        </p:txBody>
      </p:sp>
      <p:sp>
        <p:nvSpPr>
          <p:cNvPr id="3" name="Zástupný obsah 2">
            <a:extLst>
              <a:ext uri="{FF2B5EF4-FFF2-40B4-BE49-F238E27FC236}">
                <a16:creationId xmlns:a16="http://schemas.microsoft.com/office/drawing/2014/main" id="{9E6E08E7-6468-48ED-98D3-4D85F96C0546}"/>
              </a:ext>
            </a:extLst>
          </p:cNvPr>
          <p:cNvSpPr>
            <a:spLocks noGrp="1"/>
          </p:cNvSpPr>
          <p:nvPr>
            <p:ph idx="1"/>
          </p:nvPr>
        </p:nvSpPr>
        <p:spPr/>
        <p:txBody>
          <a:bodyPr vert="horz" lIns="91440" tIns="45720" rIns="91440" bIns="45720" rtlCol="0" anchor="t">
            <a:normAutofit/>
          </a:bodyPr>
          <a:lstStyle/>
          <a:p>
            <a:r>
              <a:rPr lang="cs-CZ">
                <a:ea typeface="+mn-lt"/>
                <a:cs typeface="+mn-lt"/>
              </a:rPr>
              <a:t>Levostranná renální kolika</a:t>
            </a:r>
            <a:endParaRPr lang="cs-CZ">
              <a:cs typeface="Calibri"/>
            </a:endParaRPr>
          </a:p>
          <a:p>
            <a:r>
              <a:rPr lang="cs-CZ">
                <a:cs typeface="Calibri"/>
              </a:rPr>
              <a:t>Akutní divertikulitida</a:t>
            </a:r>
            <a:endParaRPr lang="cs-CZ"/>
          </a:p>
          <a:p>
            <a:r>
              <a:rPr lang="cs-CZ">
                <a:cs typeface="Calibri"/>
              </a:rPr>
              <a:t>Gynekologická NPB - extrauterinní gravidita, torze adnex...</a:t>
            </a:r>
          </a:p>
          <a:p>
            <a:r>
              <a:rPr lang="cs-CZ">
                <a:cs typeface="Calibri"/>
              </a:rPr>
              <a:t>Nespecifické střevní záněty</a:t>
            </a:r>
          </a:p>
          <a:p>
            <a:r>
              <a:rPr lang="cs-CZ">
                <a:cs typeface="Calibri"/>
              </a:rPr>
              <a:t>Karcinom sigmoidea</a:t>
            </a:r>
          </a:p>
          <a:p>
            <a:endParaRPr lang="cs-CZ">
              <a:cs typeface="Calibri"/>
            </a:endParaRPr>
          </a:p>
        </p:txBody>
      </p:sp>
    </p:spTree>
    <p:extLst>
      <p:ext uri="{BB962C8B-B14F-4D97-AF65-F5344CB8AC3E}">
        <p14:creationId xmlns:p14="http://schemas.microsoft.com/office/powerpoint/2010/main" val="8015855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2A7A8A-671A-4060-BD98-7D9151D827DD}"/>
              </a:ext>
            </a:extLst>
          </p:cNvPr>
          <p:cNvSpPr>
            <a:spLocks noGrp="1"/>
          </p:cNvSpPr>
          <p:nvPr>
            <p:ph type="title"/>
          </p:nvPr>
        </p:nvSpPr>
        <p:spPr/>
        <p:txBody>
          <a:bodyPr/>
          <a:lstStyle/>
          <a:p>
            <a:r>
              <a:rPr lang="cs-CZ">
                <a:cs typeface="Calibri Light"/>
              </a:rPr>
              <a:t>Akutní divertikulitida  - léčba</a:t>
            </a:r>
            <a:endParaRPr lang="cs-CZ"/>
          </a:p>
        </p:txBody>
      </p:sp>
      <p:sp>
        <p:nvSpPr>
          <p:cNvPr id="3" name="Zástupný obsah 2">
            <a:extLst>
              <a:ext uri="{FF2B5EF4-FFF2-40B4-BE49-F238E27FC236}">
                <a16:creationId xmlns:a16="http://schemas.microsoft.com/office/drawing/2014/main" id="{F0F45D05-76CD-4549-9587-042FFA0F0AFD}"/>
              </a:ext>
            </a:extLst>
          </p:cNvPr>
          <p:cNvSpPr>
            <a:spLocks noGrp="1"/>
          </p:cNvSpPr>
          <p:nvPr>
            <p:ph idx="1"/>
          </p:nvPr>
        </p:nvSpPr>
        <p:spPr/>
        <p:txBody>
          <a:bodyPr vert="horz" lIns="91440" tIns="45720" rIns="91440" bIns="45720" rtlCol="0" anchor="t">
            <a:normAutofit/>
          </a:bodyPr>
          <a:lstStyle/>
          <a:p>
            <a:r>
              <a:rPr lang="cs-CZ" sz="2400" i="1">
                <a:cs typeface="Calibri"/>
              </a:rPr>
              <a:t>Jaké jsou možnosti léčby akutní divertikulitidy? </a:t>
            </a:r>
            <a:endParaRPr lang="cs-CZ" sz="2400">
              <a:cs typeface="Calibri" panose="020F0502020204030204"/>
            </a:endParaRPr>
          </a:p>
        </p:txBody>
      </p:sp>
    </p:spTree>
    <p:extLst>
      <p:ext uri="{BB962C8B-B14F-4D97-AF65-F5344CB8AC3E}">
        <p14:creationId xmlns:p14="http://schemas.microsoft.com/office/powerpoint/2010/main" val="1877604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8B6ED7-9F26-4832-B5F3-6AB057B34A92}"/>
              </a:ext>
            </a:extLst>
          </p:cNvPr>
          <p:cNvSpPr>
            <a:spLocks noGrp="1"/>
          </p:cNvSpPr>
          <p:nvPr>
            <p:ph type="title"/>
          </p:nvPr>
        </p:nvSpPr>
        <p:spPr/>
        <p:txBody>
          <a:bodyPr/>
          <a:lstStyle/>
          <a:p>
            <a:r>
              <a:rPr lang="cs-CZ">
                <a:ea typeface="+mj-lt"/>
                <a:cs typeface="+mj-lt"/>
              </a:rPr>
              <a:t>Akutní divertikulitida  - léčba</a:t>
            </a:r>
            <a:endParaRPr lang="cs-CZ"/>
          </a:p>
        </p:txBody>
      </p:sp>
      <p:sp>
        <p:nvSpPr>
          <p:cNvPr id="3" name="Zástupný obsah 2">
            <a:extLst>
              <a:ext uri="{FF2B5EF4-FFF2-40B4-BE49-F238E27FC236}">
                <a16:creationId xmlns:a16="http://schemas.microsoft.com/office/drawing/2014/main" id="{AD949F03-4EBC-4B15-A8BC-358656005166}"/>
              </a:ext>
            </a:extLst>
          </p:cNvPr>
          <p:cNvSpPr>
            <a:spLocks noGrp="1"/>
          </p:cNvSpPr>
          <p:nvPr>
            <p:ph sz="half" idx="1"/>
          </p:nvPr>
        </p:nvSpPr>
        <p:spPr/>
        <p:txBody>
          <a:bodyPr vert="horz" lIns="91440" tIns="45720" rIns="91440" bIns="45720" rtlCol="0" anchor="t">
            <a:normAutofit/>
          </a:bodyPr>
          <a:lstStyle/>
          <a:p>
            <a:r>
              <a:rPr lang="cs-CZ" b="1" u="sng" err="1">
                <a:cs typeface="Calibri"/>
              </a:rPr>
              <a:t>Nekomlikovaná</a:t>
            </a:r>
            <a:r>
              <a:rPr lang="cs-CZ">
                <a:cs typeface="Calibri"/>
              </a:rPr>
              <a:t> </a:t>
            </a:r>
          </a:p>
          <a:p>
            <a:pPr marL="0" indent="0">
              <a:buNone/>
            </a:pPr>
            <a:r>
              <a:rPr lang="cs-CZ">
                <a:cs typeface="Calibri"/>
              </a:rPr>
              <a:t>- </a:t>
            </a:r>
            <a:r>
              <a:rPr lang="cs-CZ" b="1">
                <a:cs typeface="Calibri"/>
              </a:rPr>
              <a:t>konzervativní postup</a:t>
            </a:r>
            <a:r>
              <a:rPr lang="cs-CZ">
                <a:cs typeface="Calibri"/>
              </a:rPr>
              <a:t>/operační řešení</a:t>
            </a:r>
          </a:p>
        </p:txBody>
      </p:sp>
      <p:sp>
        <p:nvSpPr>
          <p:cNvPr id="4" name="Zástupný obsah 3">
            <a:extLst>
              <a:ext uri="{FF2B5EF4-FFF2-40B4-BE49-F238E27FC236}">
                <a16:creationId xmlns:a16="http://schemas.microsoft.com/office/drawing/2014/main" id="{BDC30947-376E-409D-A722-9DA8168B7FD8}"/>
              </a:ext>
            </a:extLst>
          </p:cNvPr>
          <p:cNvSpPr>
            <a:spLocks noGrp="1"/>
          </p:cNvSpPr>
          <p:nvPr>
            <p:ph sz="half" idx="2"/>
          </p:nvPr>
        </p:nvSpPr>
        <p:spPr/>
        <p:txBody>
          <a:bodyPr vert="horz" lIns="91440" tIns="45720" rIns="91440" bIns="45720" rtlCol="0" anchor="t">
            <a:normAutofit/>
          </a:bodyPr>
          <a:lstStyle/>
          <a:p>
            <a:r>
              <a:rPr lang="cs-CZ" b="1" u="sng">
                <a:cs typeface="Calibri"/>
              </a:rPr>
              <a:t>Komplikovaná</a:t>
            </a:r>
          </a:p>
          <a:p>
            <a:pPr marL="0" indent="0">
              <a:buNone/>
            </a:pPr>
            <a:r>
              <a:rPr lang="cs-CZ">
                <a:cs typeface="Calibri"/>
              </a:rPr>
              <a:t>-</a:t>
            </a:r>
            <a:r>
              <a:rPr lang="cs-CZ" err="1">
                <a:cs typeface="Calibri"/>
              </a:rPr>
              <a:t>konzervatovní</a:t>
            </a:r>
            <a:r>
              <a:rPr lang="cs-CZ">
                <a:cs typeface="Calibri"/>
              </a:rPr>
              <a:t> postup/ </a:t>
            </a:r>
            <a:r>
              <a:rPr lang="cs-CZ" b="1">
                <a:cs typeface="Calibri"/>
              </a:rPr>
              <a:t>operační řešení</a:t>
            </a:r>
          </a:p>
        </p:txBody>
      </p:sp>
    </p:spTree>
    <p:extLst>
      <p:ext uri="{BB962C8B-B14F-4D97-AF65-F5344CB8AC3E}">
        <p14:creationId xmlns:p14="http://schemas.microsoft.com/office/powerpoint/2010/main" val="26307602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7BC259-C466-4E82-84FB-9D5A22FC5420}"/>
              </a:ext>
            </a:extLst>
          </p:cNvPr>
          <p:cNvSpPr>
            <a:spLocks noGrp="1"/>
          </p:cNvSpPr>
          <p:nvPr>
            <p:ph type="title"/>
          </p:nvPr>
        </p:nvSpPr>
        <p:spPr/>
        <p:txBody>
          <a:bodyPr/>
          <a:lstStyle/>
          <a:p>
            <a:r>
              <a:rPr lang="cs-CZ">
                <a:cs typeface="Calibri Light"/>
              </a:rPr>
              <a:t>Akutní divertikulitida nekomplikovaná</a:t>
            </a:r>
            <a:endParaRPr lang="cs-CZ"/>
          </a:p>
        </p:txBody>
      </p:sp>
      <p:sp>
        <p:nvSpPr>
          <p:cNvPr id="3" name="Zástupný obsah 2">
            <a:extLst>
              <a:ext uri="{FF2B5EF4-FFF2-40B4-BE49-F238E27FC236}">
                <a16:creationId xmlns:a16="http://schemas.microsoft.com/office/drawing/2014/main" id="{DF997838-55B2-40B5-B5DD-F1BE4B6FF48C}"/>
              </a:ext>
            </a:extLst>
          </p:cNvPr>
          <p:cNvSpPr>
            <a:spLocks noGrp="1"/>
          </p:cNvSpPr>
          <p:nvPr>
            <p:ph idx="1"/>
          </p:nvPr>
        </p:nvSpPr>
        <p:spPr/>
        <p:txBody>
          <a:bodyPr vert="horz" lIns="91440" tIns="45720" rIns="91440" bIns="45720" rtlCol="0" anchor="t">
            <a:normAutofit/>
          </a:bodyPr>
          <a:lstStyle/>
          <a:p>
            <a:r>
              <a:rPr lang="cs-CZ">
                <a:cs typeface="Calibri"/>
              </a:rPr>
              <a:t>Konzervativní</a:t>
            </a:r>
          </a:p>
          <a:p>
            <a:r>
              <a:rPr lang="cs-CZ">
                <a:cs typeface="Calibri"/>
              </a:rPr>
              <a:t>Hospitalizace – ano/ne </a:t>
            </a:r>
          </a:p>
          <a:p>
            <a:r>
              <a:rPr lang="cs-CZ">
                <a:cs typeface="Calibri"/>
              </a:rPr>
              <a:t>Antibiotická terapie – antibiotika perorálně/i.v.  </a:t>
            </a:r>
            <a:r>
              <a:rPr lang="cs-CZ" i="1">
                <a:cs typeface="Calibri"/>
              </a:rPr>
              <a:t>(dle klinického stavu, elevace zánětlivých markerů, nálezu na zobrazovacích metodách)</a:t>
            </a:r>
          </a:p>
          <a:p>
            <a:r>
              <a:rPr lang="cs-CZ">
                <a:cs typeface="Calibri"/>
              </a:rPr>
              <a:t>Operace??? - v době ataky akutní nekomplikované divertikulitidy ne, do budoucnosti zvážit elektivní výkon individuálně</a:t>
            </a:r>
          </a:p>
          <a:p>
            <a:r>
              <a:rPr lang="cs-CZ">
                <a:cs typeface="Calibri"/>
              </a:rPr>
              <a:t>Kolonoskopie s časovým odstupem cca 2 měsíce po atace</a:t>
            </a:r>
            <a:endParaRPr lang="cs-CZ" dirty="0">
              <a:cs typeface="Calibri"/>
            </a:endParaRPr>
          </a:p>
        </p:txBody>
      </p:sp>
    </p:spTree>
    <p:extLst>
      <p:ext uri="{BB962C8B-B14F-4D97-AF65-F5344CB8AC3E}">
        <p14:creationId xmlns:p14="http://schemas.microsoft.com/office/powerpoint/2010/main" val="750133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8FC251-2FA2-4FB3-8531-74E039BEA9F5}"/>
              </a:ext>
            </a:extLst>
          </p:cNvPr>
          <p:cNvSpPr>
            <a:spLocks noGrp="1"/>
          </p:cNvSpPr>
          <p:nvPr>
            <p:ph type="title"/>
          </p:nvPr>
        </p:nvSpPr>
        <p:spPr/>
        <p:txBody>
          <a:bodyPr/>
          <a:lstStyle/>
          <a:p>
            <a:r>
              <a:rPr lang="cs-CZ">
                <a:cs typeface="Calibri Light"/>
              </a:rPr>
              <a:t>Akutní divertikulitida komplikovaná</a:t>
            </a:r>
            <a:endParaRPr lang="cs-CZ"/>
          </a:p>
        </p:txBody>
      </p:sp>
      <p:sp>
        <p:nvSpPr>
          <p:cNvPr id="3" name="Zástupný obsah 2">
            <a:extLst>
              <a:ext uri="{FF2B5EF4-FFF2-40B4-BE49-F238E27FC236}">
                <a16:creationId xmlns:a16="http://schemas.microsoft.com/office/drawing/2014/main" id="{90EA4477-C0F8-418F-BC5D-5F3ED1AE395E}"/>
              </a:ext>
            </a:extLst>
          </p:cNvPr>
          <p:cNvSpPr>
            <a:spLocks noGrp="1"/>
          </p:cNvSpPr>
          <p:nvPr>
            <p:ph idx="1"/>
          </p:nvPr>
        </p:nvSpPr>
        <p:spPr/>
        <p:txBody>
          <a:bodyPr vert="horz" lIns="91440" tIns="45720" rIns="91440" bIns="45720" rtlCol="0" anchor="t">
            <a:normAutofit/>
          </a:bodyPr>
          <a:lstStyle/>
          <a:p>
            <a:r>
              <a:rPr lang="cs-CZ" b="1" u="sng">
                <a:cs typeface="Calibri"/>
              </a:rPr>
              <a:t>Komplikace</a:t>
            </a:r>
            <a:r>
              <a:rPr lang="cs-CZ">
                <a:cs typeface="Calibri"/>
              </a:rPr>
              <a:t> – </a:t>
            </a:r>
            <a:r>
              <a:rPr lang="cs-CZ" b="1">
                <a:cs typeface="Calibri"/>
              </a:rPr>
              <a:t>absces</a:t>
            </a:r>
            <a:r>
              <a:rPr lang="cs-CZ">
                <a:cs typeface="Calibri"/>
              </a:rPr>
              <a:t> - perikolický, vzdálený (retroperitoneální, pelvický), </a:t>
            </a:r>
            <a:r>
              <a:rPr lang="cs-CZ" b="1">
                <a:cs typeface="Calibri"/>
              </a:rPr>
              <a:t>peritonitida</a:t>
            </a:r>
            <a:r>
              <a:rPr lang="cs-CZ">
                <a:cs typeface="Calibri"/>
              </a:rPr>
              <a:t> (purulentní, sterkorální), </a:t>
            </a:r>
            <a:r>
              <a:rPr lang="cs-CZ" b="1">
                <a:cs typeface="Calibri"/>
              </a:rPr>
              <a:t>perforace GIT, krvácení, stenóza, ileus</a:t>
            </a:r>
          </a:p>
          <a:p>
            <a:r>
              <a:rPr lang="cs-CZ">
                <a:cs typeface="Calibri"/>
              </a:rPr>
              <a:t>Možnosti léčby: </a:t>
            </a:r>
          </a:p>
          <a:p>
            <a:pPr lvl="1"/>
            <a:r>
              <a:rPr lang="cs-CZ">
                <a:cs typeface="Calibri"/>
              </a:rPr>
              <a:t>Absces – dle velikosti - antibiotická terapie, perkutánní drenáž pod CT, operace</a:t>
            </a:r>
          </a:p>
          <a:p>
            <a:pPr lvl="1"/>
            <a:r>
              <a:rPr lang="cs-CZ">
                <a:cs typeface="Calibri"/>
              </a:rPr>
              <a:t>Peritonitida - antibiotická terpie, operace – lavážní/Hartmannova operace/ resekce s primární anastomózou - vše otevřeně/laparoskopicky</a:t>
            </a:r>
          </a:p>
          <a:p>
            <a:pPr lvl="1"/>
            <a:r>
              <a:rPr lang="cs-CZ">
                <a:cs typeface="Calibri"/>
              </a:rPr>
              <a:t>Perforace – operace - </a:t>
            </a:r>
            <a:r>
              <a:rPr lang="cs-CZ">
                <a:ea typeface="+mn-lt"/>
                <a:cs typeface="+mn-lt"/>
              </a:rPr>
              <a:t>Hartmannova operace/resekce s primární anastomózou -  otevřeně/laparoskopicky</a:t>
            </a:r>
          </a:p>
          <a:p>
            <a:pPr lvl="1"/>
            <a:r>
              <a:rPr lang="cs-CZ">
                <a:cs typeface="Calibri"/>
              </a:rPr>
              <a:t>Krvácení - spontánně odezní/endovaskulární embolizace/operační řešení</a:t>
            </a:r>
          </a:p>
          <a:p>
            <a:pPr lvl="1"/>
            <a:endParaRPr lang="cs-CZ">
              <a:cs typeface="Calibri"/>
            </a:endParaRPr>
          </a:p>
        </p:txBody>
      </p:sp>
    </p:spTree>
    <p:extLst>
      <p:ext uri="{BB962C8B-B14F-4D97-AF65-F5344CB8AC3E}">
        <p14:creationId xmlns:p14="http://schemas.microsoft.com/office/powerpoint/2010/main" val="10959926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4F67A2-767F-48AB-8BE1-0F8639003F55}"/>
              </a:ext>
            </a:extLst>
          </p:cNvPr>
          <p:cNvSpPr>
            <a:spLocks noGrp="1"/>
          </p:cNvSpPr>
          <p:nvPr>
            <p:ph type="title"/>
          </p:nvPr>
        </p:nvSpPr>
        <p:spPr/>
        <p:txBody>
          <a:bodyPr/>
          <a:lstStyle/>
          <a:p>
            <a:r>
              <a:rPr lang="cs-CZ">
                <a:cs typeface="Calibri Light"/>
              </a:rPr>
              <a:t>Zdroje:</a:t>
            </a:r>
            <a:endParaRPr lang="cs-CZ"/>
          </a:p>
        </p:txBody>
      </p:sp>
      <p:sp>
        <p:nvSpPr>
          <p:cNvPr id="3" name="Zástupný obsah 2">
            <a:extLst>
              <a:ext uri="{FF2B5EF4-FFF2-40B4-BE49-F238E27FC236}">
                <a16:creationId xmlns:a16="http://schemas.microsoft.com/office/drawing/2014/main" id="{234BCF49-9352-4F08-B5B0-A4E77D11CFDB}"/>
              </a:ext>
            </a:extLst>
          </p:cNvPr>
          <p:cNvSpPr>
            <a:spLocks noGrp="1"/>
          </p:cNvSpPr>
          <p:nvPr>
            <p:ph idx="1"/>
          </p:nvPr>
        </p:nvSpPr>
        <p:spPr/>
        <p:txBody>
          <a:bodyPr vert="horz" lIns="91440" tIns="45720" rIns="91440" bIns="45720" rtlCol="0" anchor="t">
            <a:normAutofit/>
          </a:bodyPr>
          <a:lstStyle/>
          <a:p>
            <a:r>
              <a:rPr lang="cs-CZ" dirty="0">
                <a:ea typeface="+mn-lt"/>
                <a:cs typeface="+mn-lt"/>
                <a:hlinkClick r:id="rId2"/>
              </a:rPr>
              <a:t>https://www.ncbi.nlm.nih.gov/pmc/articles/PMC3267934/</a:t>
            </a:r>
            <a:r>
              <a:rPr lang="cs-CZ">
                <a:ea typeface="+mn-lt"/>
                <a:cs typeface="+mn-lt"/>
              </a:rPr>
              <a:t> - ke dni 26.3.20</a:t>
            </a:r>
            <a:endParaRPr lang="cs-CZ"/>
          </a:p>
        </p:txBody>
      </p:sp>
    </p:spTree>
    <p:extLst>
      <p:ext uri="{BB962C8B-B14F-4D97-AF65-F5344CB8AC3E}">
        <p14:creationId xmlns:p14="http://schemas.microsoft.com/office/powerpoint/2010/main" val="16976599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68F32B-FE30-4EEF-BA3A-B53F7585F0E6}"/>
              </a:ext>
            </a:extLst>
          </p:cNvPr>
          <p:cNvSpPr>
            <a:spLocks noGrp="1"/>
          </p:cNvSpPr>
          <p:nvPr>
            <p:ph type="title"/>
          </p:nvPr>
        </p:nvSpPr>
        <p:spPr/>
        <p:txBody>
          <a:bodyPr/>
          <a:lstStyle/>
          <a:p>
            <a:r>
              <a:rPr lang="cs-CZ">
                <a:cs typeface="Calibri Light"/>
              </a:rPr>
              <a:t>Děkuji za pozornost!</a:t>
            </a:r>
            <a:endParaRPr lang="cs-CZ"/>
          </a:p>
        </p:txBody>
      </p:sp>
      <p:sp>
        <p:nvSpPr>
          <p:cNvPr id="3" name="Zástupný obsah 2">
            <a:extLst>
              <a:ext uri="{FF2B5EF4-FFF2-40B4-BE49-F238E27FC236}">
                <a16:creationId xmlns:a16="http://schemas.microsoft.com/office/drawing/2014/main" id="{B66015B5-ED45-4BC9-81BB-AE682CC24885}"/>
              </a:ext>
            </a:extLst>
          </p:cNvPr>
          <p:cNvSpPr>
            <a:spLocks noGrp="1"/>
          </p:cNvSpPr>
          <p:nvPr>
            <p:ph idx="1"/>
          </p:nvPr>
        </p:nvSpPr>
        <p:spPr/>
        <p:txBody>
          <a:bodyPr vert="horz" lIns="91440" tIns="45720" rIns="91440" bIns="45720" rtlCol="0" anchor="t">
            <a:normAutofit/>
          </a:bodyPr>
          <a:lstStyle/>
          <a:p>
            <a:pPr marL="0" indent="0">
              <a:buNone/>
            </a:pPr>
            <a:r>
              <a:rPr lang="cs-CZ">
                <a:cs typeface="Calibri"/>
              </a:rPr>
              <a:t>MUDr. Tereza Štechová</a:t>
            </a:r>
          </a:p>
          <a:p>
            <a:pPr marL="0" indent="0">
              <a:buNone/>
            </a:pPr>
            <a:endParaRPr lang="cs-CZ" dirty="0">
              <a:cs typeface="Calibri"/>
            </a:endParaRPr>
          </a:p>
          <a:p>
            <a:r>
              <a:rPr lang="cs-CZ">
                <a:cs typeface="Calibri"/>
              </a:rPr>
              <a:t>Dotazy: </a:t>
            </a:r>
            <a:r>
              <a:rPr lang="cs-CZ" dirty="0">
                <a:cs typeface="Calibri"/>
                <a:hlinkClick r:id="rId2"/>
              </a:rPr>
              <a:t>tereza.stechova@lf1.cuni.cz</a:t>
            </a:r>
            <a:endParaRPr lang="cs-CZ" dirty="0">
              <a:cs typeface="Calibri"/>
            </a:endParaRPr>
          </a:p>
          <a:p>
            <a:endParaRPr lang="cs-CZ" dirty="0">
              <a:cs typeface="Calibri"/>
            </a:endParaRPr>
          </a:p>
        </p:txBody>
      </p:sp>
    </p:spTree>
    <p:extLst>
      <p:ext uri="{BB962C8B-B14F-4D97-AF65-F5344CB8AC3E}">
        <p14:creationId xmlns:p14="http://schemas.microsoft.com/office/powerpoint/2010/main" val="2074680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65F00C-26C8-4B07-89C3-0EEEB86D6AE1}"/>
              </a:ext>
            </a:extLst>
          </p:cNvPr>
          <p:cNvSpPr>
            <a:spLocks noGrp="1"/>
          </p:cNvSpPr>
          <p:nvPr>
            <p:ph type="title"/>
          </p:nvPr>
        </p:nvSpPr>
        <p:spPr>
          <a:xfrm>
            <a:off x="838200" y="365125"/>
            <a:ext cx="10515600" cy="6846468"/>
          </a:xfrm>
        </p:spPr>
        <p:txBody>
          <a:bodyPr/>
          <a:lstStyle/>
          <a:p>
            <a:pPr algn="ctr"/>
            <a:r>
              <a:rPr lang="cs-CZ">
                <a:cs typeface="Calibri Light"/>
              </a:rPr>
              <a:t>Kazuistika 1</a:t>
            </a:r>
            <a:br>
              <a:rPr lang="cs-CZ">
                <a:cs typeface="Calibri Light"/>
              </a:rPr>
            </a:br>
            <a:endParaRPr lang="cs-CZ">
              <a:cs typeface="Calibri Light"/>
            </a:endParaRPr>
          </a:p>
        </p:txBody>
      </p:sp>
      <p:sp>
        <p:nvSpPr>
          <p:cNvPr id="3" name="Zástupný obsah 2">
            <a:extLst>
              <a:ext uri="{FF2B5EF4-FFF2-40B4-BE49-F238E27FC236}">
                <a16:creationId xmlns:a16="http://schemas.microsoft.com/office/drawing/2014/main" id="{7D26460A-7E3D-457F-AF86-A75891CB1816}"/>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096947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FE38C-FFB5-4B61-ADAE-8B22CA22847D}"/>
              </a:ext>
            </a:extLst>
          </p:cNvPr>
          <p:cNvSpPr>
            <a:spLocks noGrp="1"/>
          </p:cNvSpPr>
          <p:nvPr>
            <p:ph type="title"/>
          </p:nvPr>
        </p:nvSpPr>
        <p:spPr/>
        <p:txBody>
          <a:bodyPr/>
          <a:lstStyle/>
          <a:p>
            <a:r>
              <a:rPr lang="cs-CZ">
                <a:cs typeface="Calibri Light"/>
              </a:rPr>
              <a:t>Anamnéza</a:t>
            </a:r>
            <a:endParaRPr lang="cs-CZ"/>
          </a:p>
        </p:txBody>
      </p:sp>
      <p:sp>
        <p:nvSpPr>
          <p:cNvPr id="3" name="Zástupný obsah 2">
            <a:extLst>
              <a:ext uri="{FF2B5EF4-FFF2-40B4-BE49-F238E27FC236}">
                <a16:creationId xmlns:a16="http://schemas.microsoft.com/office/drawing/2014/main" id="{E4FB3995-D633-46C0-BF44-868E34016C89}"/>
              </a:ext>
            </a:extLst>
          </p:cNvPr>
          <p:cNvSpPr>
            <a:spLocks noGrp="1"/>
          </p:cNvSpPr>
          <p:nvPr>
            <p:ph idx="1"/>
          </p:nvPr>
        </p:nvSpPr>
        <p:spPr/>
        <p:txBody>
          <a:bodyPr vert="horz" lIns="91440" tIns="45720" rIns="91440" bIns="45720" rtlCol="0" anchor="t">
            <a:normAutofit/>
          </a:bodyPr>
          <a:lstStyle/>
          <a:p>
            <a:pPr marL="0" indent="0">
              <a:buNone/>
            </a:pPr>
            <a:r>
              <a:rPr lang="cs-CZ">
                <a:cs typeface="Calibri"/>
              </a:rPr>
              <a:t>???</a:t>
            </a:r>
          </a:p>
        </p:txBody>
      </p:sp>
    </p:spTree>
    <p:extLst>
      <p:ext uri="{BB962C8B-B14F-4D97-AF65-F5344CB8AC3E}">
        <p14:creationId xmlns:p14="http://schemas.microsoft.com/office/powerpoint/2010/main" val="641790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FEE8B9-13B8-4500-AC5E-FDDC01D8069C}"/>
              </a:ext>
            </a:extLst>
          </p:cNvPr>
          <p:cNvSpPr>
            <a:spLocks noGrp="1"/>
          </p:cNvSpPr>
          <p:nvPr>
            <p:ph type="title"/>
          </p:nvPr>
        </p:nvSpPr>
        <p:spPr/>
        <p:txBody>
          <a:bodyPr/>
          <a:lstStyle/>
          <a:p>
            <a:r>
              <a:rPr lang="cs-CZ">
                <a:cs typeface="Calibri Light"/>
              </a:rPr>
              <a:t>Anamnéza</a:t>
            </a:r>
            <a:endParaRPr lang="cs-CZ"/>
          </a:p>
        </p:txBody>
      </p:sp>
      <p:sp>
        <p:nvSpPr>
          <p:cNvPr id="3" name="Zástupný obsah 2">
            <a:extLst>
              <a:ext uri="{FF2B5EF4-FFF2-40B4-BE49-F238E27FC236}">
                <a16:creationId xmlns:a16="http://schemas.microsoft.com/office/drawing/2014/main" id="{57BBE320-5289-4776-A74E-ADEF8AAA1C63}"/>
              </a:ext>
            </a:extLst>
          </p:cNvPr>
          <p:cNvSpPr>
            <a:spLocks noGrp="1"/>
          </p:cNvSpPr>
          <p:nvPr>
            <p:ph idx="1"/>
          </p:nvPr>
        </p:nvSpPr>
        <p:spPr/>
        <p:txBody>
          <a:bodyPr vert="horz" lIns="91440" tIns="45720" rIns="91440" bIns="45720" rtlCol="0" anchor="t">
            <a:normAutofit lnSpcReduction="10000"/>
          </a:bodyPr>
          <a:lstStyle/>
          <a:p>
            <a:r>
              <a:rPr lang="cs-CZ">
                <a:cs typeface="Calibri"/>
              </a:rPr>
              <a:t>65letá pacientka přichází pro bolesti v levém podbřišku, bolesti začaly dnes ráno při probuzení, bolest ji nejspíše i probudila. Během dne bolest postupně narůstala. Pacientka nezvracela, ráno měla trochu </a:t>
            </a:r>
            <a:r>
              <a:rPr lang="cs-CZ" err="1">
                <a:cs typeface="Calibri"/>
              </a:rPr>
              <a:t>nauseu</a:t>
            </a:r>
            <a:r>
              <a:rPr lang="cs-CZ">
                <a:cs typeface="Calibri"/>
              </a:rPr>
              <a:t>, chuť k jídlu dnes nemá, proto moc nejdla, pila jen čaj, na stolici byla naposledy včera odpoledne, ta byla normální barvy i konzistence, nyní plyny již moc neodcházejí. Dysurické potíže pacientka neguje. Dietní chyby si není vědoma. Pacientka se léčí s vysokým krevním tlakem a hypothyreozou. V minulosti prodělala 2x ataku akutní divertikulitidy – vždy přeléčena antibiotiky per os bez nutnosti hospitalizace. Kolonoskopii měla před 3 lety – s nálezem ojedinělých divertiklů </a:t>
            </a:r>
            <a:r>
              <a:rPr lang="cs-CZ" err="1">
                <a:cs typeface="Calibri"/>
              </a:rPr>
              <a:t>sigmoidea</a:t>
            </a:r>
            <a:r>
              <a:rPr lang="cs-CZ">
                <a:cs typeface="Calibri"/>
              </a:rPr>
              <a:t>, jinak normální nález. Operaci na břiše měla pouze v dětství - appendektomii.</a:t>
            </a:r>
          </a:p>
        </p:txBody>
      </p:sp>
    </p:spTree>
    <p:extLst>
      <p:ext uri="{BB962C8B-B14F-4D97-AF65-F5344CB8AC3E}">
        <p14:creationId xmlns:p14="http://schemas.microsoft.com/office/powerpoint/2010/main" val="1251109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51A498-2420-45D5-9EFB-4E5FBA11BE47}"/>
              </a:ext>
            </a:extLst>
          </p:cNvPr>
          <p:cNvSpPr>
            <a:spLocks noGrp="1"/>
          </p:cNvSpPr>
          <p:nvPr>
            <p:ph type="title"/>
          </p:nvPr>
        </p:nvSpPr>
        <p:spPr/>
        <p:txBody>
          <a:bodyPr/>
          <a:lstStyle/>
          <a:p>
            <a:r>
              <a:rPr lang="cs-CZ">
                <a:cs typeface="Calibri Light"/>
              </a:rPr>
              <a:t>Fyzikální vyšetření</a:t>
            </a:r>
            <a:endParaRPr lang="cs-CZ"/>
          </a:p>
        </p:txBody>
      </p:sp>
      <p:sp>
        <p:nvSpPr>
          <p:cNvPr id="3" name="Zástupný obsah 2">
            <a:extLst>
              <a:ext uri="{FF2B5EF4-FFF2-40B4-BE49-F238E27FC236}">
                <a16:creationId xmlns:a16="http://schemas.microsoft.com/office/drawing/2014/main" id="{007428FF-E12F-4557-8415-509C051912D0}"/>
              </a:ext>
            </a:extLst>
          </p:cNvPr>
          <p:cNvSpPr>
            <a:spLocks noGrp="1"/>
          </p:cNvSpPr>
          <p:nvPr>
            <p:ph idx="1"/>
          </p:nvPr>
        </p:nvSpPr>
        <p:spPr/>
        <p:txBody>
          <a:bodyPr vert="horz" lIns="91440" tIns="45720" rIns="91440" bIns="45720" rtlCol="0" anchor="t">
            <a:normAutofit/>
          </a:bodyPr>
          <a:lstStyle/>
          <a:p>
            <a:r>
              <a:rPr lang="cs-CZ">
                <a:cs typeface="Calibri"/>
              </a:rPr>
              <a:t>???</a:t>
            </a:r>
            <a:endParaRPr lang="cs-CZ"/>
          </a:p>
        </p:txBody>
      </p:sp>
    </p:spTree>
    <p:extLst>
      <p:ext uri="{BB962C8B-B14F-4D97-AF65-F5344CB8AC3E}">
        <p14:creationId xmlns:p14="http://schemas.microsoft.com/office/powerpoint/2010/main" val="696875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3EBF64-E09E-443E-88CB-16D6FBC4EC1A}"/>
              </a:ext>
            </a:extLst>
          </p:cNvPr>
          <p:cNvSpPr>
            <a:spLocks noGrp="1"/>
          </p:cNvSpPr>
          <p:nvPr>
            <p:ph type="title"/>
          </p:nvPr>
        </p:nvSpPr>
        <p:spPr/>
        <p:txBody>
          <a:bodyPr/>
          <a:lstStyle/>
          <a:p>
            <a:r>
              <a:rPr lang="cs-CZ">
                <a:cs typeface="Calibri Light"/>
              </a:rPr>
              <a:t>Fyzikální vyšetření</a:t>
            </a:r>
            <a:endParaRPr lang="cs-CZ"/>
          </a:p>
        </p:txBody>
      </p:sp>
      <p:sp>
        <p:nvSpPr>
          <p:cNvPr id="3" name="Zástupný obsah 2">
            <a:extLst>
              <a:ext uri="{FF2B5EF4-FFF2-40B4-BE49-F238E27FC236}">
                <a16:creationId xmlns:a16="http://schemas.microsoft.com/office/drawing/2014/main" id="{31AA0D8A-844A-456D-BD98-FCBB751E8C59}"/>
              </a:ext>
            </a:extLst>
          </p:cNvPr>
          <p:cNvSpPr>
            <a:spLocks noGrp="1"/>
          </p:cNvSpPr>
          <p:nvPr>
            <p:ph idx="1"/>
          </p:nvPr>
        </p:nvSpPr>
        <p:spPr/>
        <p:txBody>
          <a:bodyPr vert="horz" lIns="91440" tIns="45720" rIns="91440" bIns="45720" rtlCol="0" anchor="t">
            <a:normAutofit fontScale="92500" lnSpcReduction="10000"/>
          </a:bodyPr>
          <a:lstStyle/>
          <a:p>
            <a:r>
              <a:rPr lang="cs-CZ">
                <a:cs typeface="Calibri"/>
              </a:rPr>
              <a:t>TK 145/85mmHg  P 98/min   TT 37,8 st C</a:t>
            </a:r>
          </a:p>
          <a:p>
            <a:r>
              <a:rPr lang="cs-CZ">
                <a:cs typeface="Calibri"/>
              </a:rPr>
              <a:t>Při vědomí, orientovaná, eupnoická, pohybuje se opatrně, rukou přidržuje levý podbřišek, má nadváhu</a:t>
            </a:r>
          </a:p>
          <a:p>
            <a:r>
              <a:rPr lang="cs-CZ">
                <a:cs typeface="Calibri"/>
              </a:rPr>
              <a:t>Břicho -  mírně nad </a:t>
            </a:r>
            <a:r>
              <a:rPr lang="cs-CZ" err="1">
                <a:cs typeface="Calibri"/>
              </a:rPr>
              <a:t>niveau</a:t>
            </a:r>
            <a:r>
              <a:rPr lang="cs-CZ">
                <a:cs typeface="Calibri"/>
              </a:rPr>
              <a:t> pro habitus, jizva v pravém podbřišku po APPE klidná, dýchací pohyby jsou viditelné v celém rozsahu, břicho je </a:t>
            </a:r>
            <a:r>
              <a:rPr lang="cs-CZ" b="1">
                <a:cs typeface="Calibri"/>
              </a:rPr>
              <a:t>měkké</a:t>
            </a:r>
            <a:r>
              <a:rPr lang="cs-CZ">
                <a:cs typeface="Calibri"/>
              </a:rPr>
              <a:t>, </a:t>
            </a:r>
            <a:r>
              <a:rPr lang="cs-CZ" b="1">
                <a:cs typeface="Calibri"/>
              </a:rPr>
              <a:t>dobře prohmatné,</a:t>
            </a:r>
            <a:r>
              <a:rPr lang="cs-CZ">
                <a:cs typeface="Calibri"/>
              </a:rPr>
              <a:t> palpačně </a:t>
            </a:r>
            <a:r>
              <a:rPr lang="cs-CZ" b="1">
                <a:cs typeface="Calibri"/>
              </a:rPr>
              <a:t>výrazně</a:t>
            </a:r>
            <a:r>
              <a:rPr lang="cs-CZ" dirty="0">
                <a:cs typeface="Calibri"/>
              </a:rPr>
              <a:t> </a:t>
            </a:r>
            <a:r>
              <a:rPr lang="cs-CZ" b="1">
                <a:cs typeface="Calibri"/>
              </a:rPr>
              <a:t>bolestivé v levém podbřišku</a:t>
            </a:r>
            <a:r>
              <a:rPr lang="cs-CZ">
                <a:cs typeface="Calibri"/>
              </a:rPr>
              <a:t>, </a:t>
            </a:r>
            <a:r>
              <a:rPr lang="cs-CZ" b="1">
                <a:ea typeface="+mn-lt"/>
                <a:cs typeface="+mn-lt"/>
              </a:rPr>
              <a:t>bez hmatné rezistence</a:t>
            </a:r>
            <a:r>
              <a:rPr lang="cs-CZ">
                <a:ea typeface="+mn-lt"/>
                <a:cs typeface="+mn-lt"/>
              </a:rPr>
              <a:t> při povrchové i hluboké palpaci, poslech – peristaltika mírně obleněná, </a:t>
            </a:r>
            <a:r>
              <a:rPr lang="cs-CZ" b="1">
                <a:ea typeface="+mn-lt"/>
                <a:cs typeface="+mn-lt"/>
              </a:rPr>
              <a:t>poklep - diferenciálně bubínkový, nebolestivý</a:t>
            </a:r>
            <a:r>
              <a:rPr lang="cs-CZ" dirty="0">
                <a:ea typeface="+mn-lt"/>
                <a:cs typeface="+mn-lt"/>
              </a:rPr>
              <a:t>,</a:t>
            </a:r>
            <a:r>
              <a:rPr lang="cs-CZ" dirty="0">
                <a:cs typeface="Calibri"/>
              </a:rPr>
              <a:t> </a:t>
            </a:r>
            <a:r>
              <a:rPr lang="cs-CZ" b="1">
                <a:cs typeface="Calibri"/>
              </a:rPr>
              <a:t>bez známek peritoneálního dráždění,</a:t>
            </a:r>
            <a:r>
              <a:rPr lang="cs-CZ" dirty="0">
                <a:cs typeface="Calibri"/>
              </a:rPr>
              <a:t> </a:t>
            </a:r>
            <a:r>
              <a:rPr lang="cs-CZ" b="1" err="1">
                <a:cs typeface="Calibri"/>
              </a:rPr>
              <a:t>tappotment</a:t>
            </a:r>
            <a:r>
              <a:rPr lang="cs-CZ" b="1">
                <a:cs typeface="Calibri"/>
              </a:rPr>
              <a:t> bilaterálně negativní,</a:t>
            </a:r>
            <a:r>
              <a:rPr lang="cs-CZ" dirty="0">
                <a:cs typeface="Calibri"/>
              </a:rPr>
              <a:t> </a:t>
            </a:r>
            <a:r>
              <a:rPr lang="cs-CZ">
                <a:cs typeface="Calibri"/>
              </a:rPr>
              <a:t>hernie nepřítomné, </a:t>
            </a:r>
            <a:r>
              <a:rPr lang="cs-CZ" err="1">
                <a:cs typeface="Calibri"/>
              </a:rPr>
              <a:t>inguiny</a:t>
            </a:r>
            <a:r>
              <a:rPr lang="cs-CZ">
                <a:cs typeface="Calibri"/>
              </a:rPr>
              <a:t> volné, bez zvětšených uzlin. </a:t>
            </a:r>
          </a:p>
          <a:p>
            <a:r>
              <a:rPr lang="cs-CZ">
                <a:cs typeface="Calibri"/>
              </a:rPr>
              <a:t>Per </a:t>
            </a:r>
            <a:r>
              <a:rPr lang="cs-CZ" err="1">
                <a:cs typeface="Calibri"/>
              </a:rPr>
              <a:t>rectum</a:t>
            </a:r>
            <a:r>
              <a:rPr lang="cs-CZ">
                <a:cs typeface="Calibri"/>
              </a:rPr>
              <a:t> - okolí konečníku klidné, </a:t>
            </a:r>
            <a:r>
              <a:rPr lang="cs-CZ" err="1">
                <a:cs typeface="Calibri"/>
              </a:rPr>
              <a:t>indagace</a:t>
            </a:r>
            <a:r>
              <a:rPr lang="cs-CZ">
                <a:cs typeface="Calibri"/>
              </a:rPr>
              <a:t> nebolestivá,  bez hmatné rezistence, Douglasův prostor nevyklenuje, na rukavici nic neulpívá</a:t>
            </a:r>
          </a:p>
          <a:p>
            <a:endParaRPr lang="cs-CZ">
              <a:cs typeface="Calibri"/>
            </a:endParaRPr>
          </a:p>
        </p:txBody>
      </p:sp>
    </p:spTree>
    <p:extLst>
      <p:ext uri="{BB962C8B-B14F-4D97-AF65-F5344CB8AC3E}">
        <p14:creationId xmlns:p14="http://schemas.microsoft.com/office/powerpoint/2010/main" val="1742061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ADCD27-9830-49D2-81AB-72228AB9A8FF}"/>
              </a:ext>
            </a:extLst>
          </p:cNvPr>
          <p:cNvSpPr>
            <a:spLocks noGrp="1"/>
          </p:cNvSpPr>
          <p:nvPr>
            <p:ph type="title"/>
          </p:nvPr>
        </p:nvSpPr>
        <p:spPr/>
        <p:txBody>
          <a:bodyPr/>
          <a:lstStyle/>
          <a:p>
            <a:r>
              <a:rPr lang="cs-CZ" err="1">
                <a:cs typeface="Calibri Light"/>
              </a:rPr>
              <a:t>Paraklinická</a:t>
            </a:r>
            <a:r>
              <a:rPr lang="cs-CZ">
                <a:cs typeface="Calibri Light"/>
              </a:rPr>
              <a:t> vyšetření</a:t>
            </a:r>
            <a:endParaRPr lang="cs-CZ"/>
          </a:p>
        </p:txBody>
      </p:sp>
      <p:sp>
        <p:nvSpPr>
          <p:cNvPr id="3" name="Zástupný obsah 2">
            <a:extLst>
              <a:ext uri="{FF2B5EF4-FFF2-40B4-BE49-F238E27FC236}">
                <a16:creationId xmlns:a16="http://schemas.microsoft.com/office/drawing/2014/main" id="{AFB66884-68D6-433F-A56B-15262A41F3AE}"/>
              </a:ext>
            </a:extLst>
          </p:cNvPr>
          <p:cNvSpPr>
            <a:spLocks noGrp="1"/>
          </p:cNvSpPr>
          <p:nvPr>
            <p:ph idx="1"/>
          </p:nvPr>
        </p:nvSpPr>
        <p:spPr/>
        <p:txBody>
          <a:bodyPr vert="horz" lIns="91440" tIns="45720" rIns="91440" bIns="45720" rtlCol="0" anchor="t">
            <a:normAutofit/>
          </a:bodyPr>
          <a:lstStyle/>
          <a:p>
            <a:r>
              <a:rPr lang="cs-CZ" sz="2000" i="1">
                <a:cs typeface="Calibri"/>
              </a:rPr>
              <a:t>Jaká další vyšetření byste navrhli?</a:t>
            </a:r>
            <a:endParaRPr lang="cs-CZ" dirty="0">
              <a:cs typeface="Calibri"/>
            </a:endParaRPr>
          </a:p>
        </p:txBody>
      </p:sp>
    </p:spTree>
    <p:extLst>
      <p:ext uri="{BB962C8B-B14F-4D97-AF65-F5344CB8AC3E}">
        <p14:creationId xmlns:p14="http://schemas.microsoft.com/office/powerpoint/2010/main" val="151368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Širokoúhlá obrazovka</PresentationFormat>
  <Slides>35</Slides>
  <Notes>0</Notes>
  <HiddenSlides>0</HiddenSlides>
  <ScaleCrop>false</ScaleCrop>
  <HeadingPairs>
    <vt:vector size="4" baseType="variant">
      <vt:variant>
        <vt:lpstr>Motiv</vt:lpstr>
      </vt:variant>
      <vt:variant>
        <vt:i4>1</vt:i4>
      </vt:variant>
      <vt:variant>
        <vt:lpstr>Nadpisy snímků</vt:lpstr>
      </vt:variant>
      <vt:variant>
        <vt:i4>35</vt:i4>
      </vt:variant>
    </vt:vector>
  </HeadingPairs>
  <TitlesOfParts>
    <vt:vector size="36" baseType="lpstr">
      <vt:lpstr>Office Theme</vt:lpstr>
      <vt:lpstr>Akutní syndrom levé jámy kyčelní</vt:lpstr>
      <vt:lpstr>Diferenciální diagnostika bolestí v levém podbřišku</vt:lpstr>
      <vt:lpstr>Diferenciální diagnostika bolestí v levém podbřišku</vt:lpstr>
      <vt:lpstr>Kazuistika 1 </vt:lpstr>
      <vt:lpstr>Anamnéza</vt:lpstr>
      <vt:lpstr>Anamnéza</vt:lpstr>
      <vt:lpstr>Fyzikální vyšetření</vt:lpstr>
      <vt:lpstr>Fyzikální vyšetření</vt:lpstr>
      <vt:lpstr>Paraklinická vyšetření</vt:lpstr>
      <vt:lpstr>Paraklinická vyšetření</vt:lpstr>
      <vt:lpstr>Paraklinická vyšetření  - výsledky</vt:lpstr>
      <vt:lpstr>USG břicha</vt:lpstr>
      <vt:lpstr>RTG nativní snímek břicha</vt:lpstr>
      <vt:lpstr>CT břicha</vt:lpstr>
      <vt:lpstr>Diferenciální diagnostika</vt:lpstr>
      <vt:lpstr>Diferenciální diagnostika bolestí v levém podbřišku</vt:lpstr>
      <vt:lpstr>Terapeutický postup</vt:lpstr>
      <vt:lpstr>Terapeutický postup</vt:lpstr>
      <vt:lpstr>Kazuistika 2</vt:lpstr>
      <vt:lpstr>Anamnéza</vt:lpstr>
      <vt:lpstr>Fyzikální vyšetření</vt:lpstr>
      <vt:lpstr>Paraklinická vyšetření</vt:lpstr>
      <vt:lpstr>Paraklinická vyšetření</vt:lpstr>
      <vt:lpstr>Paraklinická vyšetření - výsledky</vt:lpstr>
      <vt:lpstr>CT břicha</vt:lpstr>
      <vt:lpstr>Diferenciální diagnostika</vt:lpstr>
      <vt:lpstr>Diferenciální diagnostika</vt:lpstr>
      <vt:lpstr>Terapeutický postup</vt:lpstr>
      <vt:lpstr>Terapeutický postup</vt:lpstr>
      <vt:lpstr>Akutní divertikulitida  - léčba</vt:lpstr>
      <vt:lpstr>Akutní divertikulitida  - léčba</vt:lpstr>
      <vt:lpstr>Akutní divertikulitida nekomplikovaná</vt:lpstr>
      <vt:lpstr>Akutní divertikulitida komplikovaná</vt:lpstr>
      <vt:lpstr>Zdroje:</vt:lpstr>
      <vt:lpstr>Děkuji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
  <cp:revision>162</cp:revision>
  <dcterms:created xsi:type="dcterms:W3CDTF">2020-03-25T09:00:45Z</dcterms:created>
  <dcterms:modified xsi:type="dcterms:W3CDTF">2020-03-26T16:10:13Z</dcterms:modified>
</cp:coreProperties>
</file>