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8" r:id="rId1"/>
  </p:sldMasterIdLst>
  <p:notesMasterIdLst>
    <p:notesMasterId r:id="rId19"/>
  </p:notesMasterIdLst>
  <p:sldIdLst>
    <p:sldId id="256" r:id="rId2"/>
    <p:sldId id="257" r:id="rId3"/>
    <p:sldId id="265" r:id="rId4"/>
    <p:sldId id="266" r:id="rId5"/>
    <p:sldId id="267" r:id="rId6"/>
    <p:sldId id="268" r:id="rId7"/>
    <p:sldId id="270" r:id="rId8"/>
    <p:sldId id="269" r:id="rId9"/>
    <p:sldId id="271" r:id="rId10"/>
    <p:sldId id="272" r:id="rId11"/>
    <p:sldId id="263" r:id="rId12"/>
    <p:sldId id="259" r:id="rId13"/>
    <p:sldId id="260" r:id="rId14"/>
    <p:sldId id="261" r:id="rId15"/>
    <p:sldId id="262" r:id="rId16"/>
    <p:sldId id="264" r:id="rId17"/>
    <p:sldId id="273" r:id="rId18"/>
  </p:sldIdLst>
  <p:sldSz cx="9144000" cy="6858000" type="screen4x3"/>
  <p:notesSz cx="6858000" cy="9144000"/>
  <p:custDataLst>
    <p:tags r:id="rId20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170BF3-8C08-4127-A85F-01A2EEAAEB6D}" type="datetimeFigureOut">
              <a:rPr lang="cs-CZ" smtClean="0"/>
              <a:pPr/>
              <a:t>10. 8. 2015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786C0B-0F21-4027-A3BC-984F5560B61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77196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zdravnet.cz/detail/asociace_klinickych_psychologu_cr.html" TargetMode="External"/><Relationship Id="rId13" Type="http://schemas.openxmlformats.org/officeDocument/2006/relationships/hyperlink" Target="http://www.linkyduvery.cz/" TargetMode="External"/><Relationship Id="rId18" Type="http://schemas.openxmlformats.org/officeDocument/2006/relationships/hyperlink" Target="http://www.zdravnet.cz/detail/ceska_komora_klasicke_homeopatie.html" TargetMode="External"/><Relationship Id="rId26" Type="http://schemas.openxmlformats.org/officeDocument/2006/relationships/hyperlink" Target="http://www.zdravnet.cz/detail/ceska_spolecnost_ortoptisek.html" TargetMode="External"/><Relationship Id="rId39" Type="http://schemas.openxmlformats.org/officeDocument/2006/relationships/hyperlink" Target="http://www.mikrolaborant.cz/" TargetMode="External"/><Relationship Id="rId3" Type="http://schemas.openxmlformats.org/officeDocument/2006/relationships/hyperlink" Target="http://www.addh.cz/" TargetMode="External"/><Relationship Id="rId21" Type="http://schemas.openxmlformats.org/officeDocument/2006/relationships/hyperlink" Target="http://www.csfm.cz/" TargetMode="External"/><Relationship Id="rId34" Type="http://schemas.openxmlformats.org/officeDocument/2006/relationships/hyperlink" Target="http://www.zdravnet.cz/detail/sdruzeni_praktickych_lekaru_cr.html" TargetMode="External"/><Relationship Id="rId42" Type="http://schemas.openxmlformats.org/officeDocument/2006/relationships/hyperlink" Target="http://www.zdravnet.cz/detail/unie_fyzioterapeutu.html" TargetMode="External"/><Relationship Id="rId7" Type="http://schemas.openxmlformats.org/officeDocument/2006/relationships/hyperlink" Target="http://www.akpcr.cz/" TargetMode="External"/><Relationship Id="rId12" Type="http://schemas.openxmlformats.org/officeDocument/2006/relationships/hyperlink" Target="http://www.zdravnet.cz/detail/ceska_akademie_dentalni_estetiky.html" TargetMode="External"/><Relationship Id="rId17" Type="http://schemas.openxmlformats.org/officeDocument/2006/relationships/hyperlink" Target="http://www.homeopathy.cz/" TargetMode="External"/><Relationship Id="rId25" Type="http://schemas.openxmlformats.org/officeDocument/2006/relationships/hyperlink" Target="http://www.ortoptika.cz/" TargetMode="External"/><Relationship Id="rId33" Type="http://schemas.openxmlformats.org/officeDocument/2006/relationships/hyperlink" Target="http://www.splcr.cz/" TargetMode="External"/><Relationship Id="rId38" Type="http://schemas.openxmlformats.org/officeDocument/2006/relationships/hyperlink" Target="http://www.zdravnet.cz/detail/spolecnost_instrumentarek.html" TargetMode="External"/><Relationship Id="rId2" Type="http://schemas.openxmlformats.org/officeDocument/2006/relationships/slide" Target="../slides/slide10.xml"/><Relationship Id="rId16" Type="http://schemas.openxmlformats.org/officeDocument/2006/relationships/hyperlink" Target="http://www.zdravnet.cz/detail/ceska_asociace_sester.html" TargetMode="External"/><Relationship Id="rId20" Type="http://schemas.openxmlformats.org/officeDocument/2006/relationships/hyperlink" Target="http://www.zdravnet.cz/detail/ceska_konfederace_porodnich_asistentek.html" TargetMode="External"/><Relationship Id="rId29" Type="http://schemas.openxmlformats.org/officeDocument/2006/relationships/hyperlink" Target="http://www.gmlcr.cz/" TargetMode="External"/><Relationship Id="rId41" Type="http://schemas.openxmlformats.org/officeDocument/2006/relationships/hyperlink" Target="http://www.unify-cr.cz/" TargetMode="Externa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www.zdravnet.cz/detail/asociace_klinickych_logopedu.html" TargetMode="External"/><Relationship Id="rId11" Type="http://schemas.openxmlformats.org/officeDocument/2006/relationships/hyperlink" Target="http://www.czade.cz/" TargetMode="External"/><Relationship Id="rId24" Type="http://schemas.openxmlformats.org/officeDocument/2006/relationships/hyperlink" Target="http://www.zdravnet.cz/detail/ceska_spolecnost_histologickych_laborantu.html" TargetMode="External"/><Relationship Id="rId32" Type="http://schemas.openxmlformats.org/officeDocument/2006/relationships/hyperlink" Target="http://www.zdravnet.cz/detail/homeopaticka_komora.html" TargetMode="External"/><Relationship Id="rId37" Type="http://schemas.openxmlformats.org/officeDocument/2006/relationships/hyperlink" Target="http://instrumentarky.cz/" TargetMode="External"/><Relationship Id="rId40" Type="http://schemas.openxmlformats.org/officeDocument/2006/relationships/hyperlink" Target="http://www.zdravnet.cz/detail/szp_obor_mikrobiologicky_laborant.html" TargetMode="External"/><Relationship Id="rId45" Type="http://schemas.openxmlformats.org/officeDocument/2006/relationships/hyperlink" Target="http://www.zachranarick.cz/" TargetMode="External"/><Relationship Id="rId5" Type="http://schemas.openxmlformats.org/officeDocument/2006/relationships/hyperlink" Target="http://www.klinickalogopedie.cz/" TargetMode="External"/><Relationship Id="rId15" Type="http://schemas.openxmlformats.org/officeDocument/2006/relationships/hyperlink" Target="http://www.cnna.cz/" TargetMode="External"/><Relationship Id="rId23" Type="http://schemas.openxmlformats.org/officeDocument/2006/relationships/hyperlink" Target="http://www.cshl.cz/" TargetMode="External"/><Relationship Id="rId28" Type="http://schemas.openxmlformats.org/officeDocument/2006/relationships/hyperlink" Target="http://www.zdravnet.cz/detail/ceskomoravska_psychologicka_spolecnost.html" TargetMode="External"/><Relationship Id="rId36" Type="http://schemas.openxmlformats.org/officeDocument/2006/relationships/hyperlink" Target="http://www.zdravnet.cz/detail/spolecenstvo_ceskych_optiku_a_optometristu.html" TargetMode="External"/><Relationship Id="rId10" Type="http://schemas.openxmlformats.org/officeDocument/2006/relationships/hyperlink" Target="http://www.zdravnet.cz/detail/asociace_mikrochirurgicke_endodoncie.html" TargetMode="External"/><Relationship Id="rId19" Type="http://schemas.openxmlformats.org/officeDocument/2006/relationships/hyperlink" Target="http://www.ckpa.cz/" TargetMode="External"/><Relationship Id="rId31" Type="http://schemas.openxmlformats.org/officeDocument/2006/relationships/hyperlink" Target="http://www.web.iol.cz/homeopat.komora" TargetMode="External"/><Relationship Id="rId44" Type="http://schemas.openxmlformats.org/officeDocument/2006/relationships/hyperlink" Target="http://www.zdravnet.cz/detail/unie_porodnich_asistentek.html" TargetMode="External"/><Relationship Id="rId4" Type="http://schemas.openxmlformats.org/officeDocument/2006/relationships/hyperlink" Target="http://www.zdravnet.cz/detail/asociace_dentalnich_hygienistek_cr.html" TargetMode="External"/><Relationship Id="rId9" Type="http://schemas.openxmlformats.org/officeDocument/2006/relationships/hyperlink" Target="http://www.endodoncie.cz/" TargetMode="External"/><Relationship Id="rId14" Type="http://schemas.openxmlformats.org/officeDocument/2006/relationships/hyperlink" Target="http://www.zdravnet.cz/detail/ceska_asociace_pracovniku_linek_duvery.html" TargetMode="External"/><Relationship Id="rId22" Type="http://schemas.openxmlformats.org/officeDocument/2006/relationships/hyperlink" Target="http://www.zdravnet.cz/detail/ceska_spolecnost_fyziku_v_medicine.html" TargetMode="External"/><Relationship Id="rId27" Type="http://schemas.openxmlformats.org/officeDocument/2006/relationships/hyperlink" Target="http://www.cmps.ecn.cz/" TargetMode="External"/><Relationship Id="rId30" Type="http://schemas.openxmlformats.org/officeDocument/2006/relationships/hyperlink" Target="http://www.zdravnet.cz/detail/gremium_majitelu_lekaren.html" TargetMode="External"/><Relationship Id="rId35" Type="http://schemas.openxmlformats.org/officeDocument/2006/relationships/hyperlink" Target="http://www.scoo.cz/" TargetMode="External"/><Relationship Id="rId43" Type="http://schemas.openxmlformats.org/officeDocument/2006/relationships/hyperlink" Target="http://www.unipa.cz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cs-CZ" b="1" dirty="0" smtClean="0">
                <a:hlinkClick r:id="rId3"/>
              </a:rPr>
              <a:t>Asociace dentálních </a:t>
            </a:r>
            <a:r>
              <a:rPr lang="cs-CZ" b="1" dirty="0" err="1" smtClean="0">
                <a:hlinkClick r:id="rId3"/>
              </a:rPr>
              <a:t>hygienistek</a:t>
            </a:r>
            <a:r>
              <a:rPr lang="cs-CZ" b="1" dirty="0" smtClean="0">
                <a:hlinkClick r:id="rId3"/>
              </a:rPr>
              <a:t> ČR</a:t>
            </a:r>
          </a:p>
          <a:p>
            <a:r>
              <a:rPr lang="cs-CZ" dirty="0" smtClean="0"/>
              <a:t>Asociace dentálních </a:t>
            </a:r>
            <a:r>
              <a:rPr lang="cs-CZ" dirty="0" err="1" smtClean="0"/>
              <a:t>hygienistek</a:t>
            </a:r>
            <a:r>
              <a:rPr lang="cs-CZ" dirty="0" smtClean="0"/>
              <a:t> ČR sdružuje nejen profesionály/</a:t>
            </a:r>
            <a:r>
              <a:rPr lang="cs-CZ" dirty="0" err="1" smtClean="0"/>
              <a:t>ky</a:t>
            </a:r>
            <a:r>
              <a:rPr lang="cs-CZ" dirty="0" smtClean="0"/>
              <a:t> v preventivní péči nejen o zdravý chrup a dásně, resp. závěsný aparát chrupu, ale o celé orální zdraví. Též však sdružuje studenty/</a:t>
            </a:r>
            <a:r>
              <a:rPr lang="cs-CZ" dirty="0" err="1" smtClean="0"/>
              <a:t>ky</a:t>
            </a:r>
            <a:r>
              <a:rPr lang="cs-CZ" dirty="0" smtClean="0"/>
              <a:t> oboru DDH, aby , se zajímali o budoucnost oboru!!!</a:t>
            </a:r>
          </a:p>
          <a:p>
            <a:r>
              <a:rPr lang="cs-CZ" dirty="0" smtClean="0">
                <a:hlinkClick r:id="rId3"/>
              </a:rPr>
              <a:t>www.</a:t>
            </a:r>
            <a:r>
              <a:rPr lang="cs-CZ" dirty="0" err="1" smtClean="0">
                <a:hlinkClick r:id="rId3"/>
              </a:rPr>
              <a:t>addh.cz</a:t>
            </a:r>
            <a:r>
              <a:rPr lang="cs-CZ" dirty="0" smtClean="0"/>
              <a:t>  - </a:t>
            </a:r>
            <a:r>
              <a:rPr lang="cs-CZ" dirty="0" smtClean="0">
                <a:hlinkClick r:id="rId4"/>
              </a:rPr>
              <a:t>podrobnosti k odkazu</a:t>
            </a:r>
            <a:r>
              <a:rPr lang="cs-CZ" dirty="0" smtClean="0"/>
              <a:t> - 1</a:t>
            </a:r>
          </a:p>
          <a:p>
            <a:r>
              <a:rPr lang="cs-CZ" b="1" dirty="0" smtClean="0">
                <a:hlinkClick r:id="rId5"/>
              </a:rPr>
              <a:t>Asociace klinických logopedů</a:t>
            </a:r>
          </a:p>
          <a:p>
            <a:r>
              <a:rPr lang="cs-CZ" dirty="0" smtClean="0"/>
              <a:t>Asociace prosazuje oprávněné profesní zájmy svých členů - klinických logopedů v rezortu zdravotnictví. Vzdělávání, volná místa, aktuality.</a:t>
            </a:r>
          </a:p>
          <a:p>
            <a:r>
              <a:rPr lang="cs-CZ" dirty="0" smtClean="0">
                <a:hlinkClick r:id="rId5"/>
              </a:rPr>
              <a:t>www.</a:t>
            </a:r>
            <a:r>
              <a:rPr lang="cs-CZ" dirty="0" err="1" smtClean="0">
                <a:hlinkClick r:id="rId5"/>
              </a:rPr>
              <a:t>klinickalogopedie.cz</a:t>
            </a:r>
            <a:r>
              <a:rPr lang="cs-CZ" dirty="0" smtClean="0"/>
              <a:t>  - </a:t>
            </a:r>
            <a:r>
              <a:rPr lang="cs-CZ" dirty="0" smtClean="0">
                <a:hlinkClick r:id="rId6"/>
              </a:rPr>
              <a:t>podrobnosti k odkazu</a:t>
            </a:r>
            <a:r>
              <a:rPr lang="cs-CZ" dirty="0" smtClean="0"/>
              <a:t> - 2 - pouze pro odbornou veřejnost</a:t>
            </a:r>
          </a:p>
          <a:p>
            <a:r>
              <a:rPr lang="cs-CZ" b="1" dirty="0" smtClean="0">
                <a:hlinkClick r:id="rId7"/>
              </a:rPr>
              <a:t>Asociace klinických psychologů ČR</a:t>
            </a:r>
          </a:p>
          <a:p>
            <a:r>
              <a:rPr lang="cs-CZ" dirty="0" smtClean="0"/>
              <a:t>Asociace klinických psychologů České republiky (AKP ČR) je občanským profesním sdružením, které hájí zájmy klinických psychologů v ČR. Zastupuje je při jednáních s </a:t>
            </a:r>
            <a:r>
              <a:rPr lang="cs-CZ" dirty="0" err="1" smtClean="0"/>
              <a:t>ministerstevm</a:t>
            </a:r>
            <a:r>
              <a:rPr lang="cs-CZ" dirty="0" smtClean="0"/>
              <a:t> zdravotnictví, při dohodovacích řízeních s pojišťovnami, apod.</a:t>
            </a:r>
          </a:p>
          <a:p>
            <a:r>
              <a:rPr lang="cs-CZ" dirty="0" smtClean="0">
                <a:hlinkClick r:id="rId7"/>
              </a:rPr>
              <a:t>www.</a:t>
            </a:r>
            <a:r>
              <a:rPr lang="cs-CZ" dirty="0" err="1" smtClean="0">
                <a:hlinkClick r:id="rId7"/>
              </a:rPr>
              <a:t>akpcr.cz</a:t>
            </a:r>
            <a:r>
              <a:rPr lang="cs-CZ" dirty="0" smtClean="0"/>
              <a:t>  - </a:t>
            </a:r>
            <a:r>
              <a:rPr lang="cs-CZ" dirty="0" smtClean="0">
                <a:hlinkClick r:id="rId8"/>
              </a:rPr>
              <a:t>podrobnosti k odkazu</a:t>
            </a:r>
            <a:r>
              <a:rPr lang="cs-CZ" dirty="0" smtClean="0"/>
              <a:t> - 3 - pouze pro odbornou veřejnost</a:t>
            </a:r>
          </a:p>
          <a:p>
            <a:r>
              <a:rPr lang="cs-CZ" b="1" dirty="0" smtClean="0">
                <a:hlinkClick r:id="rId9"/>
              </a:rPr>
              <a:t>Asociace mikrochirurgické </a:t>
            </a:r>
            <a:r>
              <a:rPr lang="cs-CZ" b="1" dirty="0" err="1" smtClean="0">
                <a:hlinkClick r:id="rId9"/>
              </a:rPr>
              <a:t>endodoncie</a:t>
            </a:r>
            <a:endParaRPr lang="cs-CZ" b="1" dirty="0" smtClean="0">
              <a:hlinkClick r:id="rId9"/>
            </a:endParaRPr>
          </a:p>
          <a:p>
            <a:r>
              <a:rPr lang="cs-CZ" dirty="0" smtClean="0"/>
              <a:t>Asociace mikrochirurgické </a:t>
            </a:r>
            <a:r>
              <a:rPr lang="cs-CZ" dirty="0" err="1" smtClean="0"/>
              <a:t>endodoncie</a:t>
            </a:r>
            <a:r>
              <a:rPr lang="cs-CZ" dirty="0" smtClean="0"/>
              <a:t> je občanským sdružením, které sdružuje lékaře, ale i ostatní osoby se zájmem o mikrochirurgickou </a:t>
            </a:r>
            <a:r>
              <a:rPr lang="cs-CZ" dirty="0" err="1" smtClean="0"/>
              <a:t>endodoncii</a:t>
            </a:r>
            <a:r>
              <a:rPr lang="cs-CZ" dirty="0" smtClean="0"/>
              <a:t>.</a:t>
            </a:r>
          </a:p>
          <a:p>
            <a:r>
              <a:rPr lang="cs-CZ" dirty="0" smtClean="0">
                <a:hlinkClick r:id="rId9"/>
              </a:rPr>
              <a:t>www.</a:t>
            </a:r>
            <a:r>
              <a:rPr lang="cs-CZ" dirty="0" err="1" smtClean="0">
                <a:hlinkClick r:id="rId9"/>
              </a:rPr>
              <a:t>endodoncie.cz</a:t>
            </a:r>
            <a:r>
              <a:rPr lang="cs-CZ" dirty="0" smtClean="0"/>
              <a:t>  - </a:t>
            </a:r>
            <a:r>
              <a:rPr lang="cs-CZ" dirty="0" smtClean="0">
                <a:hlinkClick r:id="rId10"/>
              </a:rPr>
              <a:t>podrobnosti k odkazu</a:t>
            </a:r>
            <a:r>
              <a:rPr lang="cs-CZ" dirty="0" smtClean="0"/>
              <a:t> - 4</a:t>
            </a:r>
          </a:p>
          <a:p>
            <a:r>
              <a:rPr lang="cs-CZ" b="1" dirty="0" smtClean="0">
                <a:hlinkClick r:id="rId11"/>
              </a:rPr>
              <a:t>Česká akademie dentální estetiky</a:t>
            </a:r>
          </a:p>
          <a:p>
            <a:r>
              <a:rPr lang="cs-CZ" dirty="0" smtClean="0"/>
              <a:t>Česká akademie dentální estetiky vznikla v březnu 2007 na základě zájmu několika zubních lékařů o další vzdělávání ve svém oboru.</a:t>
            </a:r>
          </a:p>
          <a:p>
            <a:r>
              <a:rPr lang="cs-CZ" dirty="0" smtClean="0">
                <a:hlinkClick r:id="rId11"/>
              </a:rPr>
              <a:t>www.</a:t>
            </a:r>
            <a:r>
              <a:rPr lang="cs-CZ" dirty="0" err="1" smtClean="0">
                <a:hlinkClick r:id="rId11"/>
              </a:rPr>
              <a:t>czade.cz</a:t>
            </a:r>
            <a:r>
              <a:rPr lang="cs-CZ" dirty="0" smtClean="0"/>
              <a:t>  - </a:t>
            </a:r>
            <a:r>
              <a:rPr lang="cs-CZ" dirty="0" smtClean="0">
                <a:hlinkClick r:id="rId12"/>
              </a:rPr>
              <a:t>podrobnosti k odkazu</a:t>
            </a:r>
            <a:r>
              <a:rPr lang="cs-CZ" dirty="0" smtClean="0"/>
              <a:t> - 5</a:t>
            </a:r>
          </a:p>
          <a:p>
            <a:r>
              <a:rPr lang="cs-CZ" b="1" dirty="0" smtClean="0">
                <a:hlinkClick r:id="rId13"/>
              </a:rPr>
              <a:t>Česká asociace pracovníků linek důvěry</a:t>
            </a:r>
          </a:p>
          <a:p>
            <a:r>
              <a:rPr lang="cs-CZ" dirty="0" smtClean="0"/>
              <a:t>Celostátní seznam Linek důvěry, které jsou Českou asociací pracovníků linek důvěry akreditovány nebo s ní spolupracují. Etický kodex pracovníka a pracoviště Linky důvěry.</a:t>
            </a:r>
          </a:p>
          <a:p>
            <a:r>
              <a:rPr lang="cs-CZ" dirty="0" smtClean="0">
                <a:hlinkClick r:id="rId13"/>
              </a:rPr>
              <a:t>www.</a:t>
            </a:r>
            <a:r>
              <a:rPr lang="cs-CZ" dirty="0" err="1" smtClean="0">
                <a:hlinkClick r:id="rId13"/>
              </a:rPr>
              <a:t>linkyduvery.cz</a:t>
            </a:r>
            <a:r>
              <a:rPr lang="cs-CZ" dirty="0" smtClean="0"/>
              <a:t>  - </a:t>
            </a:r>
            <a:r>
              <a:rPr lang="cs-CZ" dirty="0" smtClean="0">
                <a:hlinkClick r:id="rId14"/>
              </a:rPr>
              <a:t>podrobnosti k odkazu</a:t>
            </a:r>
            <a:r>
              <a:rPr lang="cs-CZ" dirty="0" smtClean="0"/>
              <a:t> - 6</a:t>
            </a:r>
          </a:p>
          <a:p>
            <a:r>
              <a:rPr lang="cs-CZ" b="1" dirty="0" smtClean="0">
                <a:hlinkClick r:id="rId15"/>
              </a:rPr>
              <a:t>Česká asociace sester</a:t>
            </a:r>
          </a:p>
          <a:p>
            <a:r>
              <a:rPr lang="cs-CZ" dirty="0" smtClean="0"/>
              <a:t>Česká asociace sester je největší odborná profesní organizace sester a jiných odborných pracovníků.</a:t>
            </a:r>
          </a:p>
          <a:p>
            <a:r>
              <a:rPr lang="cs-CZ" dirty="0" smtClean="0">
                <a:hlinkClick r:id="rId15"/>
              </a:rPr>
              <a:t>www.</a:t>
            </a:r>
            <a:r>
              <a:rPr lang="cs-CZ" dirty="0" err="1" smtClean="0">
                <a:hlinkClick r:id="rId15"/>
              </a:rPr>
              <a:t>cnna.cz</a:t>
            </a:r>
            <a:r>
              <a:rPr lang="cs-CZ" dirty="0" smtClean="0"/>
              <a:t>  - </a:t>
            </a:r>
            <a:r>
              <a:rPr lang="cs-CZ" dirty="0" smtClean="0">
                <a:hlinkClick r:id="rId16"/>
              </a:rPr>
              <a:t>podrobnosti k odkazu</a:t>
            </a:r>
            <a:r>
              <a:rPr lang="cs-CZ" dirty="0" smtClean="0"/>
              <a:t> - 7 - pouze pro odbornou veřejnost</a:t>
            </a:r>
          </a:p>
          <a:p>
            <a:r>
              <a:rPr lang="cs-CZ" b="1" dirty="0" smtClean="0">
                <a:hlinkClick r:id="rId17"/>
              </a:rPr>
              <a:t>Česká komora klasické homeopatie</a:t>
            </a:r>
          </a:p>
          <a:p>
            <a:r>
              <a:rPr lang="cs-CZ" dirty="0" smtClean="0"/>
              <a:t>Domovské stránky neziskové profesní organizace, jejímž cílem je stanovit a udržovat normu pro praktikování klasické homeopatie. Seznam registrovaných homeopatů, možnosti vzdělávání, kontakty.</a:t>
            </a:r>
          </a:p>
          <a:p>
            <a:r>
              <a:rPr lang="cs-CZ" dirty="0" smtClean="0">
                <a:hlinkClick r:id="rId17"/>
              </a:rPr>
              <a:t>www.</a:t>
            </a:r>
            <a:r>
              <a:rPr lang="cs-CZ" dirty="0" err="1" smtClean="0">
                <a:hlinkClick r:id="rId17"/>
              </a:rPr>
              <a:t>homeopathy.cz</a:t>
            </a:r>
            <a:r>
              <a:rPr lang="cs-CZ" dirty="0" smtClean="0"/>
              <a:t>  - </a:t>
            </a:r>
            <a:r>
              <a:rPr lang="cs-CZ" dirty="0" smtClean="0">
                <a:hlinkClick r:id="rId18"/>
              </a:rPr>
              <a:t>podrobnosti k odkazu</a:t>
            </a:r>
            <a:r>
              <a:rPr lang="cs-CZ" dirty="0" smtClean="0"/>
              <a:t> - 8</a:t>
            </a:r>
          </a:p>
          <a:p>
            <a:r>
              <a:rPr lang="cs-CZ" b="1" dirty="0" smtClean="0">
                <a:hlinkClick r:id="rId19"/>
              </a:rPr>
              <a:t>Česká konfederace porodních asistentek</a:t>
            </a:r>
          </a:p>
          <a:p>
            <a:r>
              <a:rPr lang="cs-CZ" dirty="0" smtClean="0"/>
              <a:t>Webové stránky profesní organizace obsahují spoustu užitečných informací nejen pro porodní asistentky.</a:t>
            </a:r>
          </a:p>
          <a:p>
            <a:r>
              <a:rPr lang="cs-CZ" dirty="0" smtClean="0">
                <a:hlinkClick r:id="rId19"/>
              </a:rPr>
              <a:t>www.</a:t>
            </a:r>
            <a:r>
              <a:rPr lang="cs-CZ" dirty="0" err="1" smtClean="0">
                <a:hlinkClick r:id="rId19"/>
              </a:rPr>
              <a:t>ckpa.cz</a:t>
            </a:r>
            <a:r>
              <a:rPr lang="cs-CZ" dirty="0" smtClean="0"/>
              <a:t>  - </a:t>
            </a:r>
            <a:r>
              <a:rPr lang="cs-CZ" dirty="0" smtClean="0">
                <a:hlinkClick r:id="rId20"/>
              </a:rPr>
              <a:t>podrobnosti k odkazu</a:t>
            </a:r>
            <a:r>
              <a:rPr lang="cs-CZ" dirty="0" smtClean="0"/>
              <a:t> - 9</a:t>
            </a:r>
          </a:p>
          <a:p>
            <a:r>
              <a:rPr lang="cs-CZ" b="1" dirty="0" smtClean="0">
                <a:hlinkClick r:id="rId21"/>
              </a:rPr>
              <a:t>Česká společnost fyziků v medicíně</a:t>
            </a:r>
          </a:p>
          <a:p>
            <a:r>
              <a:rPr lang="cs-CZ" dirty="0" smtClean="0"/>
              <a:t>Česká společnost fyziků v medicíně sdružuje fyziky působící v medicíně a další fyzické a právnické osoby se zájmem o medicínskou fyziku a její rozvoj. Společnost vznikla především proto, aby hájila profesní zájmy radiologických fyziků.</a:t>
            </a:r>
          </a:p>
          <a:p>
            <a:r>
              <a:rPr lang="cs-CZ" dirty="0" smtClean="0">
                <a:hlinkClick r:id="rId21"/>
              </a:rPr>
              <a:t>www.</a:t>
            </a:r>
            <a:r>
              <a:rPr lang="cs-CZ" dirty="0" err="1" smtClean="0">
                <a:hlinkClick r:id="rId21"/>
              </a:rPr>
              <a:t>csfm.cz</a:t>
            </a:r>
            <a:r>
              <a:rPr lang="cs-CZ" dirty="0" smtClean="0"/>
              <a:t>  - </a:t>
            </a:r>
            <a:r>
              <a:rPr lang="cs-CZ" dirty="0" smtClean="0">
                <a:hlinkClick r:id="rId22"/>
              </a:rPr>
              <a:t>podrobnosti k odkazu</a:t>
            </a:r>
            <a:r>
              <a:rPr lang="cs-CZ" dirty="0" smtClean="0"/>
              <a:t> - 10 - pouze pro odbornou veřejnost</a:t>
            </a:r>
          </a:p>
          <a:p>
            <a:r>
              <a:rPr lang="cs-CZ" b="1" dirty="0" smtClean="0">
                <a:hlinkClick r:id="rId23"/>
              </a:rPr>
              <a:t>Česká společnost histologických laborantů</a:t>
            </a:r>
          </a:p>
          <a:p>
            <a:r>
              <a:rPr lang="cs-CZ" dirty="0" smtClean="0"/>
              <a:t>Česká společnost histologických laborantů, která vznikla jako důsledek nutné potřeby usnadnit a zrychlit komunikaci mezi společností, členskou základnou a jednotlivými členy.</a:t>
            </a:r>
          </a:p>
          <a:p>
            <a:r>
              <a:rPr lang="cs-CZ" dirty="0" smtClean="0">
                <a:hlinkClick r:id="rId23"/>
              </a:rPr>
              <a:t>www.</a:t>
            </a:r>
            <a:r>
              <a:rPr lang="cs-CZ" dirty="0" err="1" smtClean="0">
                <a:hlinkClick r:id="rId23"/>
              </a:rPr>
              <a:t>cshl.cz</a:t>
            </a:r>
            <a:r>
              <a:rPr lang="cs-CZ" dirty="0" smtClean="0"/>
              <a:t>  - </a:t>
            </a:r>
            <a:r>
              <a:rPr lang="cs-CZ" dirty="0" smtClean="0">
                <a:hlinkClick r:id="rId24"/>
              </a:rPr>
              <a:t>podrobnosti k odkazu</a:t>
            </a:r>
            <a:r>
              <a:rPr lang="cs-CZ" dirty="0" smtClean="0"/>
              <a:t> - 11</a:t>
            </a:r>
          </a:p>
          <a:p>
            <a:r>
              <a:rPr lang="cs-CZ" b="1" dirty="0" smtClean="0">
                <a:hlinkClick r:id="rId25"/>
              </a:rPr>
              <a:t>Česká společnost </a:t>
            </a:r>
            <a:r>
              <a:rPr lang="cs-CZ" b="1" dirty="0" err="1" smtClean="0">
                <a:hlinkClick r:id="rId25"/>
              </a:rPr>
              <a:t>ortoptisek</a:t>
            </a:r>
            <a:endParaRPr lang="cs-CZ" b="1" dirty="0" smtClean="0">
              <a:hlinkClick r:id="rId25"/>
            </a:endParaRPr>
          </a:p>
          <a:p>
            <a:r>
              <a:rPr lang="cs-CZ" dirty="0" smtClean="0"/>
              <a:t>Česká společnost </a:t>
            </a:r>
            <a:r>
              <a:rPr lang="cs-CZ" dirty="0" err="1" smtClean="0"/>
              <a:t>ortoptistek</a:t>
            </a:r>
            <a:r>
              <a:rPr lang="cs-CZ" dirty="0" smtClean="0"/>
              <a:t> je dobrovolná organizace sdružující </a:t>
            </a:r>
            <a:r>
              <a:rPr lang="cs-CZ" dirty="0" err="1" smtClean="0"/>
              <a:t>ortoptistky</a:t>
            </a:r>
            <a:r>
              <a:rPr lang="cs-CZ" dirty="0" smtClean="0"/>
              <a:t> v ČR.</a:t>
            </a:r>
          </a:p>
          <a:p>
            <a:r>
              <a:rPr lang="cs-CZ" dirty="0" smtClean="0">
                <a:hlinkClick r:id="rId25"/>
              </a:rPr>
              <a:t>www.ortoptika.</a:t>
            </a:r>
            <a:r>
              <a:rPr lang="cs-CZ" dirty="0" err="1" smtClean="0">
                <a:hlinkClick r:id="rId25"/>
              </a:rPr>
              <a:t>cz</a:t>
            </a:r>
            <a:r>
              <a:rPr lang="cs-CZ" dirty="0" smtClean="0"/>
              <a:t>  - </a:t>
            </a:r>
            <a:r>
              <a:rPr lang="cs-CZ" dirty="0" smtClean="0">
                <a:hlinkClick r:id="rId26"/>
              </a:rPr>
              <a:t>podrobnosti k odkazu</a:t>
            </a:r>
            <a:r>
              <a:rPr lang="cs-CZ" dirty="0" smtClean="0"/>
              <a:t> - 12 - pouze pro odbornou veřejnost</a:t>
            </a:r>
          </a:p>
          <a:p>
            <a:r>
              <a:rPr lang="cs-CZ" b="1" dirty="0" smtClean="0">
                <a:hlinkClick r:id="rId27"/>
              </a:rPr>
              <a:t>Českomoravská psychologická společnost</a:t>
            </a:r>
          </a:p>
          <a:p>
            <a:r>
              <a:rPr lang="cs-CZ" dirty="0" smtClean="0"/>
              <a:t>Dobrovolné stavovské, výběrové, vědecké sdružení psychologů České republiky.</a:t>
            </a:r>
          </a:p>
          <a:p>
            <a:r>
              <a:rPr lang="cs-CZ" dirty="0" smtClean="0">
                <a:hlinkClick r:id="rId27"/>
              </a:rPr>
              <a:t>www.</a:t>
            </a:r>
            <a:r>
              <a:rPr lang="cs-CZ" dirty="0" err="1" smtClean="0">
                <a:hlinkClick r:id="rId27"/>
              </a:rPr>
              <a:t>cmps.ecn.cz</a:t>
            </a:r>
            <a:r>
              <a:rPr lang="cs-CZ" dirty="0" smtClean="0"/>
              <a:t>  - </a:t>
            </a:r>
            <a:r>
              <a:rPr lang="cs-CZ" dirty="0" smtClean="0">
                <a:hlinkClick r:id="rId28"/>
              </a:rPr>
              <a:t>podrobnosti k odkazu</a:t>
            </a:r>
            <a:r>
              <a:rPr lang="cs-CZ" dirty="0" smtClean="0"/>
              <a:t> - 13 - pouze pro odbornou veřejnost</a:t>
            </a:r>
          </a:p>
          <a:p>
            <a:r>
              <a:rPr lang="cs-CZ" b="1" dirty="0" smtClean="0">
                <a:hlinkClick r:id="rId29"/>
              </a:rPr>
              <a:t>Grémium majitelů lékáren</a:t>
            </a:r>
          </a:p>
          <a:p>
            <a:r>
              <a:rPr lang="cs-CZ" dirty="0" smtClean="0"/>
              <a:t>Profesní sdružení majitelů lékáren, jehož úkolem je hájit profesní a ekonomické zájmy majitelů lékáren.</a:t>
            </a:r>
          </a:p>
          <a:p>
            <a:r>
              <a:rPr lang="cs-CZ" dirty="0" smtClean="0">
                <a:hlinkClick r:id="rId29"/>
              </a:rPr>
              <a:t>www.</a:t>
            </a:r>
            <a:r>
              <a:rPr lang="cs-CZ" dirty="0" err="1" smtClean="0">
                <a:hlinkClick r:id="rId29"/>
              </a:rPr>
              <a:t>gmlcr.cz</a:t>
            </a:r>
            <a:r>
              <a:rPr lang="cs-CZ" dirty="0" smtClean="0"/>
              <a:t>  - </a:t>
            </a:r>
            <a:r>
              <a:rPr lang="cs-CZ" dirty="0" smtClean="0">
                <a:hlinkClick r:id="rId30"/>
              </a:rPr>
              <a:t>podrobnosti k odkazu</a:t>
            </a:r>
            <a:r>
              <a:rPr lang="cs-CZ" dirty="0" smtClean="0"/>
              <a:t> - 14</a:t>
            </a:r>
          </a:p>
          <a:p>
            <a:r>
              <a:rPr lang="cs-CZ" b="1" dirty="0" smtClean="0">
                <a:hlinkClick r:id="rId31"/>
              </a:rPr>
              <a:t>Homeopatická komora</a:t>
            </a:r>
          </a:p>
          <a:p>
            <a:r>
              <a:rPr lang="cs-CZ" dirty="0" smtClean="0"/>
              <a:t>Kontakty na registrované homeopaty v ČR, profesionální výuka homeopatie, kurzy homeopatie pro domácí použití.</a:t>
            </a:r>
          </a:p>
          <a:p>
            <a:r>
              <a:rPr lang="cs-CZ" dirty="0" smtClean="0">
                <a:hlinkClick r:id="rId31"/>
              </a:rPr>
              <a:t>www.web.</a:t>
            </a:r>
            <a:r>
              <a:rPr lang="cs-CZ" dirty="0" err="1" smtClean="0">
                <a:hlinkClick r:id="rId31"/>
              </a:rPr>
              <a:t>iol.cz</a:t>
            </a:r>
            <a:r>
              <a:rPr lang="cs-CZ" dirty="0" smtClean="0">
                <a:hlinkClick r:id="rId31"/>
              </a:rPr>
              <a:t>/homeopat.komora</a:t>
            </a:r>
            <a:r>
              <a:rPr lang="cs-CZ" dirty="0" smtClean="0"/>
              <a:t>  - </a:t>
            </a:r>
            <a:r>
              <a:rPr lang="cs-CZ" dirty="0" smtClean="0">
                <a:hlinkClick r:id="rId32"/>
              </a:rPr>
              <a:t>podrobnosti k odkazu</a:t>
            </a:r>
            <a:r>
              <a:rPr lang="cs-CZ" dirty="0" smtClean="0"/>
              <a:t> - 15</a:t>
            </a:r>
          </a:p>
          <a:p>
            <a:r>
              <a:rPr lang="cs-CZ" b="1" dirty="0" smtClean="0">
                <a:hlinkClick r:id="rId33"/>
              </a:rPr>
              <a:t>Sdružení praktických lékařů ČR</a:t>
            </a:r>
          </a:p>
          <a:p>
            <a:r>
              <a:rPr lang="cs-CZ" dirty="0" smtClean="0"/>
              <a:t>Sdružení praktických lékařů ČR je nezávislá dobrovolná organizace, která na profesním principu sdružuje praktické lékaře pro dospělé vykonávající praxi v České republice.</a:t>
            </a:r>
          </a:p>
          <a:p>
            <a:r>
              <a:rPr lang="cs-CZ" dirty="0" smtClean="0">
                <a:hlinkClick r:id="rId33"/>
              </a:rPr>
              <a:t>www.</a:t>
            </a:r>
            <a:r>
              <a:rPr lang="cs-CZ" dirty="0" err="1" smtClean="0">
                <a:hlinkClick r:id="rId33"/>
              </a:rPr>
              <a:t>splcr.cz</a:t>
            </a:r>
            <a:r>
              <a:rPr lang="cs-CZ" dirty="0" smtClean="0"/>
              <a:t>  - </a:t>
            </a:r>
            <a:r>
              <a:rPr lang="cs-CZ" dirty="0" smtClean="0">
                <a:hlinkClick r:id="rId34"/>
              </a:rPr>
              <a:t>podrobnosti k odkazu</a:t>
            </a:r>
            <a:r>
              <a:rPr lang="cs-CZ" dirty="0" smtClean="0"/>
              <a:t> - 16</a:t>
            </a:r>
          </a:p>
          <a:p>
            <a:r>
              <a:rPr lang="cs-CZ" b="1" dirty="0" smtClean="0">
                <a:hlinkClick r:id="rId35"/>
              </a:rPr>
              <a:t>Společenstvo českých optiků a </a:t>
            </a:r>
            <a:r>
              <a:rPr lang="cs-CZ" b="1" dirty="0" err="1" smtClean="0">
                <a:hlinkClick r:id="rId35"/>
              </a:rPr>
              <a:t>optometristů</a:t>
            </a:r>
            <a:endParaRPr lang="cs-CZ" b="1" dirty="0" smtClean="0">
              <a:hlinkClick r:id="rId35"/>
            </a:endParaRPr>
          </a:p>
          <a:p>
            <a:r>
              <a:rPr lang="cs-CZ" dirty="0" smtClean="0"/>
              <a:t>Společenstvo českých optiků a </a:t>
            </a:r>
            <a:r>
              <a:rPr lang="cs-CZ" dirty="0" err="1" smtClean="0"/>
              <a:t>optometristů</a:t>
            </a:r>
            <a:r>
              <a:rPr lang="cs-CZ" dirty="0" smtClean="0"/>
              <a:t> (SČOO) je příspěvkové sdružení osob fyzických a právnických podnikajících nebo zaměstnaných v oboru oční optika a optometrie.</a:t>
            </a:r>
          </a:p>
          <a:p>
            <a:r>
              <a:rPr lang="cs-CZ" dirty="0" smtClean="0">
                <a:hlinkClick r:id="rId35"/>
              </a:rPr>
              <a:t>www.</a:t>
            </a:r>
            <a:r>
              <a:rPr lang="cs-CZ" dirty="0" err="1" smtClean="0">
                <a:hlinkClick r:id="rId35"/>
              </a:rPr>
              <a:t>scoo.cz</a:t>
            </a:r>
            <a:r>
              <a:rPr lang="cs-CZ" dirty="0" smtClean="0"/>
              <a:t>  - </a:t>
            </a:r>
            <a:r>
              <a:rPr lang="cs-CZ" dirty="0" smtClean="0">
                <a:hlinkClick r:id="rId36"/>
              </a:rPr>
              <a:t>podrobnosti k odkazu</a:t>
            </a:r>
            <a:r>
              <a:rPr lang="cs-CZ" dirty="0" smtClean="0"/>
              <a:t> - 17 - pouze pro odbornou veřejnost</a:t>
            </a:r>
          </a:p>
          <a:p>
            <a:r>
              <a:rPr lang="cs-CZ" b="1" dirty="0" smtClean="0">
                <a:hlinkClick r:id="rId37"/>
              </a:rPr>
              <a:t>Společnost instrumentářek</a:t>
            </a:r>
          </a:p>
          <a:p>
            <a:r>
              <a:rPr lang="cs-CZ" dirty="0" smtClean="0"/>
              <a:t>Společnost dbá o rozvoj a rozšiřování poznatků práce na operačních sálech všech medicínských oborů,usiluje o udržení a zlepšení morální úrovně zdravotníků.</a:t>
            </a:r>
          </a:p>
          <a:p>
            <a:r>
              <a:rPr lang="cs-CZ" dirty="0" err="1" smtClean="0">
                <a:hlinkClick r:id="rId37"/>
              </a:rPr>
              <a:t>instrumentarky.cz</a:t>
            </a:r>
            <a:r>
              <a:rPr lang="cs-CZ" dirty="0" smtClean="0"/>
              <a:t>  - </a:t>
            </a:r>
            <a:r>
              <a:rPr lang="cs-CZ" dirty="0" smtClean="0">
                <a:hlinkClick r:id="rId38"/>
              </a:rPr>
              <a:t>podrobnosti k odkazu</a:t>
            </a:r>
            <a:r>
              <a:rPr lang="cs-CZ" dirty="0" smtClean="0"/>
              <a:t> - 18 - pouze pro odbornou veřejnost</a:t>
            </a:r>
          </a:p>
          <a:p>
            <a:r>
              <a:rPr lang="cs-CZ" b="1" dirty="0" smtClean="0">
                <a:hlinkClick r:id="rId39"/>
              </a:rPr>
              <a:t>SZP - obor mikrobiologický laborant</a:t>
            </a:r>
          </a:p>
          <a:p>
            <a:r>
              <a:rPr lang="cs-CZ" dirty="0" smtClean="0"/>
              <a:t>Společnost středně zdravotnických pracovníků – obor mikrobiologický laborant.</a:t>
            </a:r>
          </a:p>
          <a:p>
            <a:r>
              <a:rPr lang="cs-CZ" dirty="0" smtClean="0">
                <a:hlinkClick r:id="rId39"/>
              </a:rPr>
              <a:t>www.</a:t>
            </a:r>
            <a:r>
              <a:rPr lang="cs-CZ" dirty="0" err="1" smtClean="0">
                <a:hlinkClick r:id="rId39"/>
              </a:rPr>
              <a:t>mikrolaborant.cz</a:t>
            </a:r>
            <a:r>
              <a:rPr lang="cs-CZ" dirty="0" smtClean="0"/>
              <a:t>  - </a:t>
            </a:r>
            <a:r>
              <a:rPr lang="cs-CZ" dirty="0" smtClean="0">
                <a:hlinkClick r:id="rId40"/>
              </a:rPr>
              <a:t>podrobnosti k odkazu</a:t>
            </a:r>
            <a:r>
              <a:rPr lang="cs-CZ" dirty="0" smtClean="0"/>
              <a:t> - 19 - pouze pro odbornou veřejnost</a:t>
            </a:r>
          </a:p>
          <a:p>
            <a:r>
              <a:rPr lang="cs-CZ" b="1" dirty="0" smtClean="0">
                <a:hlinkClick r:id="rId41"/>
              </a:rPr>
              <a:t>Unie fyzioterapeutů</a:t>
            </a:r>
          </a:p>
          <a:p>
            <a:r>
              <a:rPr lang="cs-CZ" dirty="0" smtClean="0"/>
              <a:t>Unie fyzioterapeutů, UNIFY ČR.</a:t>
            </a:r>
          </a:p>
          <a:p>
            <a:r>
              <a:rPr lang="cs-CZ" dirty="0" smtClean="0">
                <a:hlinkClick r:id="rId41"/>
              </a:rPr>
              <a:t>www.</a:t>
            </a:r>
            <a:r>
              <a:rPr lang="cs-CZ" dirty="0" err="1" smtClean="0">
                <a:hlinkClick r:id="rId41"/>
              </a:rPr>
              <a:t>unify</a:t>
            </a:r>
            <a:r>
              <a:rPr lang="cs-CZ" dirty="0" smtClean="0">
                <a:hlinkClick r:id="rId41"/>
              </a:rPr>
              <a:t>-</a:t>
            </a:r>
            <a:r>
              <a:rPr lang="cs-CZ" dirty="0" err="1" smtClean="0">
                <a:hlinkClick r:id="rId41"/>
              </a:rPr>
              <a:t>cr.cz</a:t>
            </a:r>
            <a:r>
              <a:rPr lang="cs-CZ" dirty="0" smtClean="0"/>
              <a:t>  - </a:t>
            </a:r>
            <a:r>
              <a:rPr lang="cs-CZ" dirty="0" smtClean="0">
                <a:hlinkClick r:id="rId42"/>
              </a:rPr>
              <a:t>podrobnosti k odkazu</a:t>
            </a:r>
            <a:r>
              <a:rPr lang="cs-CZ" dirty="0" smtClean="0"/>
              <a:t> - 20 - pouze pro odbornou veřejnost</a:t>
            </a:r>
          </a:p>
          <a:p>
            <a:r>
              <a:rPr lang="cs-CZ" b="1" dirty="0" smtClean="0">
                <a:hlinkClick r:id="rId43"/>
              </a:rPr>
              <a:t>Unie porodních asistentek</a:t>
            </a:r>
          </a:p>
          <a:p>
            <a:r>
              <a:rPr lang="cs-CZ" dirty="0" smtClean="0"/>
              <a:t>Unie porodních asistentek - profese pro těhotenství, porod a šestinedělí.</a:t>
            </a:r>
          </a:p>
          <a:p>
            <a:r>
              <a:rPr lang="cs-CZ" dirty="0" smtClean="0">
                <a:hlinkClick r:id="rId43"/>
              </a:rPr>
              <a:t>www.</a:t>
            </a:r>
            <a:r>
              <a:rPr lang="cs-CZ" dirty="0" err="1" smtClean="0">
                <a:hlinkClick r:id="rId43"/>
              </a:rPr>
              <a:t>unipa.cz</a:t>
            </a:r>
            <a:r>
              <a:rPr lang="cs-CZ" dirty="0" smtClean="0"/>
              <a:t>  - </a:t>
            </a:r>
            <a:r>
              <a:rPr lang="cs-CZ" dirty="0" smtClean="0">
                <a:hlinkClick r:id="rId44"/>
              </a:rPr>
              <a:t>podrobnosti k odkazu</a:t>
            </a:r>
            <a:r>
              <a:rPr lang="cs-CZ" dirty="0" smtClean="0"/>
              <a:t> - 21</a:t>
            </a:r>
          </a:p>
          <a:p>
            <a:r>
              <a:rPr lang="cs-CZ" b="1" dirty="0" smtClean="0">
                <a:hlinkClick r:id="rId45"/>
              </a:rPr>
              <a:t>Záchranáři Česká Kamenice</a:t>
            </a:r>
          </a:p>
          <a:p>
            <a:r>
              <a:rPr lang="cs-CZ" dirty="0" smtClean="0"/>
              <a:t>Členy jsou převážně </a:t>
            </a:r>
            <a:r>
              <a:rPr lang="cs-CZ" dirty="0" err="1" smtClean="0"/>
              <a:t>zachranáři</a:t>
            </a:r>
            <a:r>
              <a:rPr lang="cs-CZ" dirty="0" smtClean="0"/>
              <a:t>-profesionálové či studenti záchranářských oborů. Cílem je mezioborové vzdělávání členů, vzdělávání veřejnosti ve formě ukázek, branných dnů a školení, nabízíme také zdravotnické zajištění akcí a školení ve firmách.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786C0B-0F21-4027-A3BC-984F5560B61B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6610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10. 8. 2015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2244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10. 8. 2015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5134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10. 8. 2015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017110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10. 8. 2015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60503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10. 8. 2015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212135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10. 8. 2015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94876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10. 8. 2015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60118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10. 8. 2015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6114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10. 8. 2015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3197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10. 8. 2015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0869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10. 8. 2015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234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10. 8. 2015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1996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10. 8. 2015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9107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10. 8. 2015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6435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10. 8. 2015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9499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10. 8. 2015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7104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10. 8. 2015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9826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3820" r:id="rId2"/>
    <p:sldLayoutId id="2147483821" r:id="rId3"/>
    <p:sldLayoutId id="2147483822" r:id="rId4"/>
    <p:sldLayoutId id="2147483823" r:id="rId5"/>
    <p:sldLayoutId id="2147483824" r:id="rId6"/>
    <p:sldLayoutId id="2147483825" r:id="rId7"/>
    <p:sldLayoutId id="2147483826" r:id="rId8"/>
    <p:sldLayoutId id="2147483827" r:id="rId9"/>
    <p:sldLayoutId id="2147483828" r:id="rId10"/>
    <p:sldLayoutId id="2147483829" r:id="rId11"/>
    <p:sldLayoutId id="2147483830" r:id="rId12"/>
    <p:sldLayoutId id="2147483831" r:id="rId13"/>
    <p:sldLayoutId id="2147483832" r:id="rId14"/>
    <p:sldLayoutId id="2147483833" r:id="rId15"/>
    <p:sldLayoutId id="214748383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692696"/>
            <a:ext cx="7772400" cy="1000132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Profesní sesterské organizace</a:t>
            </a:r>
            <a:endParaRPr lang="cs-CZ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03277" y="5357786"/>
            <a:ext cx="7086600" cy="1525848"/>
          </a:xfrm>
        </p:spPr>
        <p:txBody>
          <a:bodyPr>
            <a:normAutofit/>
          </a:bodyPr>
          <a:lstStyle/>
          <a:p>
            <a:r>
              <a:rPr lang="cs-CZ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Ústav teorie a praxe ošetřovatelství 1.LF UK</a:t>
            </a:r>
          </a:p>
          <a:p>
            <a:r>
              <a:rPr lang="cs-CZ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Mgr. Pavla Kordulová</a:t>
            </a:r>
            <a:endParaRPr lang="cs-CZ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Výsledek obrázku pro ošetřovatelství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277" y="1797115"/>
            <a:ext cx="6151541" cy="3456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Další profesní organizace sdružující NLZP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975587"/>
            <a:ext cx="3088109" cy="3880772"/>
          </a:xfrm>
        </p:spPr>
        <p:txBody>
          <a:bodyPr>
            <a:noAutofit/>
          </a:bodyPr>
          <a:lstStyle/>
          <a:p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Asociace dentálních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hygienistek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ČR</a:t>
            </a:r>
          </a:p>
          <a:p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Asociace klinických logopedů</a:t>
            </a:r>
          </a:p>
          <a:p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Asociace klinických psychologů ČR</a:t>
            </a:r>
          </a:p>
          <a:p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Asociace mikrochirurgické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endodoncie</a:t>
            </a: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Česká akademie dentální estetiky</a:t>
            </a:r>
          </a:p>
          <a:p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Česká asociace pracovníků linek důvěry</a:t>
            </a:r>
          </a:p>
          <a:p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Česká asociace sester</a:t>
            </a:r>
          </a:p>
          <a:p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Česká komora klasické homeopatie</a:t>
            </a:r>
          </a:p>
          <a:p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Česká konfederace porodních asistentek</a:t>
            </a:r>
          </a:p>
          <a:p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Česká společnost fyziků v medicíně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4015164" cy="4508770"/>
          </a:xfrm>
        </p:spPr>
        <p:txBody>
          <a:bodyPr>
            <a:normAutofit fontScale="55000" lnSpcReduction="20000"/>
          </a:bodyPr>
          <a:lstStyle/>
          <a:p>
            <a:r>
              <a:rPr lang="cs-C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Česká společnost histologických laborantů</a:t>
            </a:r>
          </a:p>
          <a:p>
            <a:r>
              <a:rPr lang="cs-C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Česká společnost </a:t>
            </a:r>
            <a:r>
              <a:rPr lang="cs-CZ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ortoptisek</a:t>
            </a:r>
            <a:endParaRPr lang="cs-CZ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Českomoravská psychologická společnost</a:t>
            </a:r>
          </a:p>
          <a:p>
            <a:r>
              <a:rPr lang="cs-C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Homeopatická komora</a:t>
            </a:r>
          </a:p>
          <a:p>
            <a:r>
              <a:rPr lang="cs-C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Společenstvo českých optiků a </a:t>
            </a:r>
            <a:r>
              <a:rPr lang="cs-CZ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optometristů</a:t>
            </a:r>
            <a:endParaRPr lang="cs-CZ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Společnost instrumentářek</a:t>
            </a:r>
          </a:p>
          <a:p>
            <a:r>
              <a:rPr lang="cs-C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SZP - obor mikrobiologický laborant</a:t>
            </a:r>
          </a:p>
          <a:p>
            <a:r>
              <a:rPr lang="cs-C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Unie fyzioterapeutů</a:t>
            </a:r>
          </a:p>
          <a:p>
            <a:r>
              <a:rPr lang="cs-C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Unie porodních asistentek</a:t>
            </a:r>
          </a:p>
          <a:p>
            <a:r>
              <a:rPr lang="cs-C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Záchranáři Česká Kamenice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599" y="-819472"/>
            <a:ext cx="6347713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Národní sesterské organizace</a:t>
            </a: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Česká asociace sester</a:t>
            </a:r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American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Nurses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Association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cs-CZ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Canadian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Nurses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Association</a:t>
            </a:r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Japanese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Nursing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Association</a:t>
            </a:r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Nursing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Association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Nepal</a:t>
            </a:r>
          </a:p>
          <a:p>
            <a:pPr algn="just"/>
            <a:r>
              <a:rPr lang="cs-CZ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Nursing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Council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New </a:t>
            </a:r>
            <a:r>
              <a:rPr lang="cs-CZ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Zealand</a:t>
            </a:r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Professional </a:t>
            </a:r>
            <a:r>
              <a:rPr lang="cs-CZ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Association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Nurse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Travelers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Organizace specializací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American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College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Nurse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Practitioners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National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Association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Bariatric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Nurses</a:t>
            </a:r>
            <a:endParaRPr lang="cs-CZ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Hospice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Palliative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Nurses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Association</a:t>
            </a:r>
            <a:endParaRPr lang="cs-CZ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National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Association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Orthopaedic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Nurses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Sesterské unie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Canadian Federation of Nurses Union</a:t>
            </a: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Royal College of Nursing</a:t>
            </a: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British Columbia Nurses Union (BCNU)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Školní sesterské asociace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598" y="2160590"/>
            <a:ext cx="7922841" cy="469741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Alabama Association of School Nurses </a:t>
            </a:r>
          </a:p>
          <a:p>
            <a:pPr algn="just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American School Health Association</a:t>
            </a:r>
          </a:p>
          <a:p>
            <a:pPr algn="just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Association of School Nurses of Connecticut </a:t>
            </a:r>
          </a:p>
          <a:p>
            <a:pPr algn="just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California School Nurses Organization </a:t>
            </a:r>
          </a:p>
          <a:p>
            <a:pPr algn="just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Delaware School Nurse Association</a:t>
            </a:r>
          </a:p>
          <a:p>
            <a:pPr algn="just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Georgia Association of School Nurses </a:t>
            </a:r>
          </a:p>
          <a:p>
            <a:pPr algn="just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Maine Association School Nurses</a:t>
            </a:r>
          </a:p>
          <a:p>
            <a:pPr algn="just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Massachusetts School Nurse Organization</a:t>
            </a:r>
          </a:p>
          <a:p>
            <a:pPr algn="just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Mississippi School Nurse Association</a:t>
            </a:r>
          </a:p>
          <a:p>
            <a:pPr algn="just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National Association of School Nurses</a:t>
            </a:r>
          </a:p>
          <a:p>
            <a:pPr algn="just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The National Association of School Nurses for the Deaf</a:t>
            </a:r>
          </a:p>
          <a:p>
            <a:pPr algn="just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New York State Association of School Nurses</a:t>
            </a:r>
          </a:p>
          <a:p>
            <a:pPr algn="just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Virginia Association of School Nurses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Studentské sesterské organizace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598" y="2160590"/>
            <a:ext cx="7130753" cy="4364754"/>
          </a:xfrm>
        </p:spPr>
        <p:txBody>
          <a:bodyPr/>
          <a:lstStyle/>
          <a:p>
            <a:pPr algn="just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Royal College of Nursing Association of Nursing Students</a:t>
            </a:r>
          </a:p>
          <a:p>
            <a:pPr algn="just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Canadian Nursing Students Association</a:t>
            </a:r>
          </a:p>
          <a:p>
            <a:pPr algn="just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State of Washington Nursing Students </a:t>
            </a:r>
          </a:p>
          <a:p>
            <a:pPr algn="just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National Student Nurse Association </a:t>
            </a:r>
          </a:p>
          <a:p>
            <a:pPr algn="just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Maryland Association of Nursing Student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 smtClean="0"/>
              <a:t/>
            </a:r>
            <a:br>
              <a:rPr lang="cs-CZ" b="1" dirty="0" smtClean="0"/>
            </a:b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cs-CZ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ůzné</a:t>
            </a: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 sesterské organizace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Aboriginal Nurses Association of Canada </a:t>
            </a:r>
          </a:p>
          <a:p>
            <a:pPr algn="just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American Association of Colleges of Nursing</a:t>
            </a:r>
          </a:p>
          <a:p>
            <a:pPr algn="just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American Nurses Association </a:t>
            </a:r>
          </a:p>
          <a:p>
            <a:pPr algn="just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Florence Network for Nursing and Midwifery </a:t>
            </a:r>
          </a:p>
          <a:p>
            <a:pPr algn="just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National League for Nursing </a:t>
            </a:r>
          </a:p>
          <a:p>
            <a:pPr algn="just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NPACE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Možnosti seminárních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ICN (Mezinárodní rada sester)</a:t>
            </a:r>
          </a:p>
          <a:p>
            <a:pPr algn="just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WENR (Pracovní skupina evropských sester pracujících ve výzkumu)</a:t>
            </a:r>
          </a:p>
          <a:p>
            <a:pPr algn="just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PCN (Stálý výbor sester Rady Evropy) </a:t>
            </a:r>
          </a:p>
          <a:p>
            <a:pPr algn="just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NNF (Severská asociace sester)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Klíčová slova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Sesterské profesní organizace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SDS, ČSSS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ČAS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ICN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WENR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PCN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NNF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WHO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Rezoluce, vliv profesních organizací</a:t>
            </a:r>
          </a:p>
        </p:txBody>
      </p:sp>
      <p:pic>
        <p:nvPicPr>
          <p:cNvPr id="1026" name="Picture 2" descr="Výsledek obrázku pro ošetřovatelství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2636912"/>
            <a:ext cx="2466975" cy="184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Historický vývoj sesterských organizací u nás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2708920"/>
            <a:ext cx="6347714" cy="3880773"/>
          </a:xfrm>
        </p:spPr>
        <p:txBody>
          <a:bodyPr/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1904 – V Praze Spolek pro Povznesení stavu ošetřovatelského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1921 – Spolek absolventek školy ošetřovatelské (SAŠO)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1928 – Spolek diplomovaných sester (SDS)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1937 – první číslo časopisu Spolku diplomovaných sester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1933 – SDS přijet za člena ICN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Historický vývoj sesterských organizací u nás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2492896"/>
            <a:ext cx="6347714" cy="3880773"/>
          </a:xfrm>
        </p:spPr>
        <p:txBody>
          <a:bodyPr/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1942 – aktivní činnost SDS → 2. sv. válka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1945 – 1948 – činnost SDS obnovena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Únor 1948 – SDS + ROH (Revoluční Odborové Hnutí) → končí členství v ICN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1968 – Spolek sester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1973 – Československé společnosti sester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1951 – začínají vydávat časopis Zdravotnická pracovnice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-315416"/>
            <a:ext cx="8534400" cy="1302968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Historický vývoj sesterských </a:t>
            </a:r>
            <a:b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organizací u nás</a:t>
            </a: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1982 – Československá společnost sester přijata do ICN</a:t>
            </a:r>
          </a:p>
          <a:p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1989 – zánik časopisu Zdravotnická pracovnice</a:t>
            </a:r>
          </a:p>
          <a:p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1992 – ČAS</a:t>
            </a:r>
          </a:p>
          <a:p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1993 – Zánik Československé společnosti sester a členství ICN</a:t>
            </a:r>
          </a:p>
          <a:p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1994 – ČAS členem ICN</a:t>
            </a:r>
          </a:p>
          <a:p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Květen 2001 – dobrovolná registrace sester</a:t>
            </a:r>
          </a:p>
          <a:p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Duben 2004 – povinná registrace sester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Česká asociace sester (ČAS)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72816"/>
            <a:ext cx="6768752" cy="4888885"/>
          </a:xfrm>
        </p:spPr>
        <p:txBody>
          <a:bodyPr>
            <a:normAutofit/>
          </a:bodyPr>
          <a:lstStyle/>
          <a:p>
            <a:pPr algn="just"/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Česká asociace sester je </a:t>
            </a:r>
            <a:r>
              <a:rPr lang="cs-CZ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odborná, stavovská dobrovolná, nezisková, nepolitická organizace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 právní subjektivitou</a:t>
            </a:r>
          </a:p>
          <a:p>
            <a:pPr algn="just"/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Je to </a:t>
            </a:r>
            <a:r>
              <a:rPr lang="cs-CZ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největší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odborná profesní organizace sester a jiných odborných pracovníků</a:t>
            </a:r>
          </a:p>
          <a:p>
            <a:pPr algn="just"/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Je otevřena pro všechny sestry a ostatní </a:t>
            </a:r>
            <a:r>
              <a:rPr lang="cs-CZ" sz="24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nelékaře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působící v resortu zdravotnictví, sociálního zabezpečení, školství a ve všech oblastech soukromého, nebo jiného podnikání bez ohledu na národnost, nebo náboženské vyznání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Kdo řídí Českou asociaci sester?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599" y="1923568"/>
            <a:ext cx="6912768" cy="4248472"/>
          </a:xfrm>
        </p:spPr>
        <p:txBody>
          <a:bodyPr/>
          <a:lstStyle/>
          <a:p>
            <a:pPr algn="just"/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Nejvyšším orgánem České asociace sester je </a:t>
            </a:r>
            <a:r>
              <a:rPr lang="cs-CZ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Fórum delegátů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které se skládá z členů ČAS. Fórum delegátů volí devíti členné prezidium a revizní komisi. Sídlem České asociace sester je Praha</a:t>
            </a:r>
          </a:p>
          <a:p>
            <a:pPr algn="just">
              <a:buNone/>
            </a:pP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Prezidentka ČAS  - </a:t>
            </a:r>
            <a:r>
              <a:rPr lang="cs-CZ" sz="2000" dirty="0"/>
              <a:t>PhDr. Martina </a:t>
            </a:r>
            <a:r>
              <a:rPr lang="cs-CZ" sz="2000" dirty="0" err="1"/>
              <a:t>Šochmanová</a:t>
            </a:r>
            <a:r>
              <a:rPr lang="cs-CZ" sz="2000" dirty="0"/>
              <a:t>, MBA</a:t>
            </a:r>
          </a:p>
          <a:p>
            <a:pPr algn="just"/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cs-CZ" dirty="0"/>
          </a:p>
        </p:txBody>
      </p:sp>
      <p:pic>
        <p:nvPicPr>
          <p:cNvPr id="2050" name="Picture 2" descr="http://www.cnna.cz/images/bio/martina_sochmanov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4077072"/>
            <a:ext cx="1872208" cy="2184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Cíle České asociace sester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752" y="1527048"/>
            <a:ext cx="8734744" cy="5330952"/>
          </a:xfrm>
        </p:spPr>
        <p:txBody>
          <a:bodyPr>
            <a:normAutofit/>
          </a:bodyPr>
          <a:lstStyle/>
          <a:p>
            <a:r>
              <a:rPr lang="cs-CZ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Podporovat aktivity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zaměřených na realizaci národních a mezinárodních programů, jejichž cílem bude příprava sester, porodních asistentek a dalších nelékařských zdravotnických oborů na výkon povolání</a:t>
            </a:r>
          </a:p>
          <a:p>
            <a:r>
              <a:rPr lang="cs-CZ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Spolupracovat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na změnách systému zdravotnických služeb v ČR.</a:t>
            </a:r>
          </a:p>
          <a:p>
            <a:r>
              <a:rPr lang="cs-CZ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Spolupracovat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s orgány státní správy a ostatních profesních i odborových organizací na podpoře volného pohybu pracovních sil v rámci EU i mimo ni</a:t>
            </a:r>
          </a:p>
          <a:p>
            <a:r>
              <a:rPr lang="cs-CZ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Vytvářet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účinné nástroje k zajištění bezpečně a kvalitně poskytovaných ošetřovatelských služeb v souladu s potřebami osob, skupin i komunit</a:t>
            </a:r>
          </a:p>
          <a:p>
            <a:r>
              <a:rPr lang="cs-CZ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Podporovat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aktivity vedoucí ke zvyšování uznání nelékařských profesí ve společnosti</a:t>
            </a:r>
          </a:p>
          <a:p>
            <a:r>
              <a:rPr lang="cs-CZ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Zastupovat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poskytovatele ošetřovatelských služeb v domácí péči a vytvářet účinné nástroje na prosazování jejich práv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Spolupráce ČAS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1542" y="2420888"/>
            <a:ext cx="6922786" cy="4104456"/>
          </a:xfrm>
        </p:spPr>
        <p:txBody>
          <a:bodyPr>
            <a:normAutofit/>
          </a:bodyPr>
          <a:lstStyle/>
          <a:p>
            <a:pPr algn="just"/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ČAS má ve světě </a:t>
            </a:r>
            <a:r>
              <a:rPr lang="cs-CZ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kredit aktivní profesní organizace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která má zájem o pozitivní změny na poli ošetřovatelství</a:t>
            </a:r>
          </a:p>
          <a:p>
            <a:pPr algn="just"/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Důkazem toho je naše </a:t>
            </a:r>
            <a:r>
              <a:rPr lang="cs-CZ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členství v ICN                     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International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Council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Nurses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) se sídlem v Ženevě a členství v evropském výboru PCN se sídlem v Bruselu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8"/>
  <p:tag name="MMPROD_UIDATA" val="&lt;database version=&quot;6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Profesní sesterské organizace&amp;quot;&quot;/&gt;&lt;property id=&quot;20307&quot; value=&quot;256&quot;/&gt;&lt;/object&gt;&lt;object type=&quot;3&quot; unique_id=&quot;10005&quot;&gt;&lt;property id=&quot;20148&quot; value=&quot;5&quot;/&gt;&lt;property id=&quot;20300&quot; value=&quot;Slide 2 - &amp;quot;Klíčová slova&amp;quot;&quot;/&gt;&lt;property id=&quot;20307&quot; value=&quot;257&quot;/&gt;&lt;/object&gt;&lt;object type=&quot;3&quot; unique_id=&quot;10063&quot;&gt;&lt;property id=&quot;20148&quot; value=&quot;5&quot;/&gt;&lt;property id=&quot;20300&quot; value=&quot;Slide 12 - &amp;quot;Organizace specializací&amp;quot;&quot;/&gt;&lt;property id=&quot;20307&quot; value=&quot;259&quot;/&gt;&lt;/object&gt;&lt;object type=&quot;3&quot; unique_id=&quot;10064&quot;&gt;&lt;property id=&quot;20148&quot; value=&quot;5&quot;/&gt;&lt;property id=&quot;20300&quot; value=&quot;Slide 13 - &amp;quot;Sesterské unie&amp;quot;&quot;/&gt;&lt;property id=&quot;20307&quot; value=&quot;260&quot;/&gt;&lt;/object&gt;&lt;object type=&quot;3&quot; unique_id=&quot;10065&quot;&gt;&lt;property id=&quot;20148&quot; value=&quot;5&quot;/&gt;&lt;property id=&quot;20300&quot; value=&quot;Slide 14 - &amp;quot;Školní sesterské asociace&amp;quot;&quot;/&gt;&lt;property id=&quot;20307&quot; value=&quot;261&quot;/&gt;&lt;/object&gt;&lt;object type=&quot;3&quot; unique_id=&quot;10066&quot;&gt;&lt;property id=&quot;20148&quot; value=&quot;5&quot;/&gt;&lt;property id=&quot;20300&quot; value=&quot;Slide 15 - &amp;quot;Studentské sesterské organizace&amp;quot;&quot;/&gt;&lt;property id=&quot;20307&quot; value=&quot;262&quot;/&gt;&lt;/object&gt;&lt;object type=&quot;3&quot; unique_id=&quot;10067&quot;&gt;&lt;property id=&quot;20148&quot; value=&quot;5&quot;/&gt;&lt;property id=&quot;20300&quot; value=&quot;Slide 11 - &amp;quot;&amp;#x0D;&amp;#x0A;&amp;#x0D;&amp;#x0A;&amp;#x0D;&amp;#x0A;Národní sesterské organizace&amp;quot;&quot;/&gt;&lt;property id=&quot;20307&quot; value=&quot;263&quot;/&gt;&lt;/object&gt;&lt;object type=&quot;3&quot; unique_id=&quot;10068&quot;&gt;&lt;property id=&quot;20148&quot; value=&quot;5&quot;/&gt;&lt;property id=&quot;20300&quot; value=&quot;Slide 16 - &amp;quot;&amp;#x0D;&amp;#x0A;Různé sesterské organizace&amp;quot;&quot;/&gt;&lt;property id=&quot;20307&quot; value=&quot;264&quot;/&gt;&lt;/object&gt;&lt;object type=&quot;3&quot; unique_id=&quot;10069&quot;&gt;&lt;property id=&quot;20148&quot; value=&quot;5&quot;/&gt;&lt;property id=&quot;20300&quot; value=&quot;Slide 3 - &amp;quot;Historický vývoj sesterských organizací u nás&amp;quot;&quot;/&gt;&lt;property id=&quot;20307&quot; value=&quot;265&quot;/&gt;&lt;/object&gt;&lt;object type=&quot;3&quot; unique_id=&quot;10070&quot;&gt;&lt;property id=&quot;20148&quot; value=&quot;5&quot;/&gt;&lt;property id=&quot;20300&quot; value=&quot;Slide 4 - &amp;quot;Historický vývoj sesterských organizací u nás&amp;quot;&quot;/&gt;&lt;property id=&quot;20307&quot; value=&quot;266&quot;/&gt;&lt;/object&gt;&lt;object type=&quot;3&quot; unique_id=&quot;10071&quot;&gt;&lt;property id=&quot;20148&quot; value=&quot;5&quot;/&gt;&lt;property id=&quot;20300&quot; value=&quot;Slide 5 - &amp;quot;&amp;#x0D;&amp;#x0A;&amp;#x0D;&amp;#x0A;Historický vývoj sesterských &amp;#x0D;&amp;#x0A;organizací u nás&amp;quot;&quot;/&gt;&lt;property id=&quot;20307&quot; value=&quot;267&quot;/&gt;&lt;/object&gt;&lt;object type=&quot;3&quot; unique_id=&quot;10072&quot;&gt;&lt;property id=&quot;20148&quot; value=&quot;5&quot;/&gt;&lt;property id=&quot;20300&quot; value=&quot;Slide 6 - &amp;quot;Česká asociace sester (ČAS)&amp;quot;&quot;/&gt;&lt;property id=&quot;20307&quot; value=&quot;268&quot;/&gt;&lt;/object&gt;&lt;object type=&quot;3&quot; unique_id=&quot;10073&quot;&gt;&lt;property id=&quot;20148&quot; value=&quot;5&quot;/&gt;&lt;property id=&quot;20300&quot; value=&quot;Slide 7 - &amp;quot;Kdo řídí Českou asociaci sester?&amp;quot;&quot;/&gt;&lt;property id=&quot;20307&quot; value=&quot;270&quot;/&gt;&lt;/object&gt;&lt;object type=&quot;3&quot; unique_id=&quot;10074&quot;&gt;&lt;property id=&quot;20148&quot; value=&quot;5&quot;/&gt;&lt;property id=&quot;20300&quot; value=&quot;Slide 8 - &amp;quot;Cíle České asociace sester&amp;quot;&quot;/&gt;&lt;property id=&quot;20307&quot; value=&quot;269&quot;/&gt;&lt;/object&gt;&lt;object type=&quot;3&quot; unique_id=&quot;10075&quot;&gt;&lt;property id=&quot;20148&quot; value=&quot;5&quot;/&gt;&lt;property id=&quot;20300&quot; value=&quot;Slide 9 - &amp;quot;Spolupráce ČAS&amp;quot;&quot;/&gt;&lt;property id=&quot;20307&quot; value=&quot;271&quot;/&gt;&lt;/object&gt;&lt;object type=&quot;3&quot; unique_id=&quot;10094&quot;&gt;&lt;property id=&quot;20148&quot; value=&quot;5&quot;/&gt;&lt;property id=&quot;20300&quot; value=&quot;Slide 10 - &amp;quot;Další profesní organizace sdružující NLZP&amp;quot;&quot;/&gt;&lt;property id=&quot;20307&quot; value=&quot;272&quot;/&gt;&lt;/object&gt;&lt;object type=&quot;3&quot; unique_id=&quot;10233&quot;&gt;&lt;property id=&quot;20148&quot; value=&quot;5&quot;/&gt;&lt;property id=&quot;20300&quot; value=&quot;Slide 17 - &amp;quot;Samostatná práce&amp;quot;&quot;/&gt;&lt;property id=&quot;20307&quot; value=&quot;273&quot;/&gt;&lt;/object&gt;&lt;/object&gt;&lt;/object&gt;&lt;/database&gt;"/>
</p:tagLst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233</TotalTime>
  <Words>666</Words>
  <Application>Microsoft Office PowerPoint</Application>
  <PresentationFormat>Předvádění na obrazovce (4:3)</PresentationFormat>
  <Paragraphs>188</Paragraphs>
  <Slides>17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Arial</vt:lpstr>
      <vt:lpstr>Calibri</vt:lpstr>
      <vt:lpstr>Trebuchet MS</vt:lpstr>
      <vt:lpstr>Wingdings 3</vt:lpstr>
      <vt:lpstr>Faseta</vt:lpstr>
      <vt:lpstr>Profesní sesterské organizace</vt:lpstr>
      <vt:lpstr>Klíčová slova</vt:lpstr>
      <vt:lpstr>Historický vývoj sesterských organizací u nás</vt:lpstr>
      <vt:lpstr>Historický vývoj sesterských organizací u nás</vt:lpstr>
      <vt:lpstr>  Historický vývoj sesterských  organizací u nás</vt:lpstr>
      <vt:lpstr>Česká asociace sester (ČAS)</vt:lpstr>
      <vt:lpstr>Kdo řídí Českou asociaci sester?</vt:lpstr>
      <vt:lpstr>Cíle České asociace sester</vt:lpstr>
      <vt:lpstr>Spolupráce ČAS</vt:lpstr>
      <vt:lpstr>Další profesní organizace sdružující NLZP</vt:lpstr>
      <vt:lpstr>   Národní sesterské organizace</vt:lpstr>
      <vt:lpstr>Organizace specializací</vt:lpstr>
      <vt:lpstr>Sesterské unie</vt:lpstr>
      <vt:lpstr>Školní sesterské asociace</vt:lpstr>
      <vt:lpstr>Studentské sesterské organizace</vt:lpstr>
      <vt:lpstr> Různé sesterské organizace</vt:lpstr>
      <vt:lpstr>Možnosti seminárních práce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user</dc:creator>
  <cp:lastModifiedBy>Anna Kordulová</cp:lastModifiedBy>
  <cp:revision>29</cp:revision>
  <dcterms:modified xsi:type="dcterms:W3CDTF">2015-08-10T17:46:14Z</dcterms:modified>
</cp:coreProperties>
</file>