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60" r:id="rId3"/>
    <p:sldId id="259" r:id="rId4"/>
    <p:sldId id="291" r:id="rId5"/>
    <p:sldId id="262" r:id="rId6"/>
    <p:sldId id="261" r:id="rId7"/>
    <p:sldId id="292" r:id="rId8"/>
    <p:sldId id="293" r:id="rId9"/>
    <p:sldId id="294" r:id="rId10"/>
    <p:sldId id="296" r:id="rId11"/>
    <p:sldId id="295" r:id="rId12"/>
    <p:sldId id="298" r:id="rId13"/>
    <p:sldId id="266" r:id="rId14"/>
    <p:sldId id="267" r:id="rId15"/>
    <p:sldId id="269" r:id="rId16"/>
    <p:sldId id="270" r:id="rId17"/>
    <p:sldId id="275" r:id="rId18"/>
    <p:sldId id="271" r:id="rId19"/>
    <p:sldId id="272" r:id="rId20"/>
    <p:sldId id="273" r:id="rId21"/>
    <p:sldId id="274" r:id="rId22"/>
    <p:sldId id="302" r:id="rId23"/>
    <p:sldId id="276" r:id="rId24"/>
    <p:sldId id="277" r:id="rId25"/>
    <p:sldId id="278" r:id="rId26"/>
    <p:sldId id="279" r:id="rId27"/>
    <p:sldId id="301" r:id="rId28"/>
    <p:sldId id="283" r:id="rId29"/>
    <p:sldId id="297" r:id="rId30"/>
    <p:sldId id="284" r:id="rId31"/>
    <p:sldId id="285" r:id="rId32"/>
    <p:sldId id="282" r:id="rId33"/>
    <p:sldId id="286" r:id="rId34"/>
    <p:sldId id="288" r:id="rId35"/>
    <p:sldId id="289" r:id="rId36"/>
    <p:sldId id="290" r:id="rId37"/>
    <p:sldId id="299" r:id="rId38"/>
    <p:sldId id="303" r:id="rId39"/>
    <p:sldId id="304"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11"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06FEE-57A9-4D52-B766-7E42345068A0}" type="datetimeFigureOut">
              <a:rPr lang="cs-CZ" smtClean="0"/>
              <a:t>24.11.2022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26787-A2BA-4BBB-860F-49E19A33B939}" type="slidenum">
              <a:rPr lang="cs-CZ" smtClean="0"/>
              <a:t>‹#›</a:t>
            </a:fld>
            <a:endParaRPr lang="cs-CZ"/>
          </a:p>
        </p:txBody>
      </p:sp>
    </p:spTree>
    <p:extLst>
      <p:ext uri="{BB962C8B-B14F-4D97-AF65-F5344CB8AC3E}">
        <p14:creationId xmlns:p14="http://schemas.microsoft.com/office/powerpoint/2010/main" val="16335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Melanésie = ostrovy v Tichomoří, severně a severovýchodně od Austrálie (např. Nová Guinea, Nová Kaledonie, Fidži, Bismarckovo souostroví,</a:t>
            </a:r>
            <a:r>
              <a:rPr lang="cs-CZ" baseline="0" dirty="0" smtClean="0"/>
              <a:t> Šalomounovy ostrovy, Moluky).</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5</a:t>
            </a:fld>
            <a:endParaRPr lang="cs-CZ"/>
          </a:p>
        </p:txBody>
      </p:sp>
    </p:spTree>
    <p:extLst>
      <p:ext uri="{BB962C8B-B14F-4D97-AF65-F5344CB8AC3E}">
        <p14:creationId xmlns:p14="http://schemas.microsoft.com/office/powerpoint/2010/main" val="288968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 lidé (Maorové) se dostali na Nový</a:t>
            </a:r>
            <a:r>
              <a:rPr lang="cs-CZ" baseline="0" dirty="0" smtClean="0"/>
              <a:t> Zéland asi před 800 – 1000 lety.</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13</a:t>
            </a:fld>
            <a:endParaRPr lang="cs-CZ"/>
          </a:p>
        </p:txBody>
      </p:sp>
    </p:spTree>
    <p:extLst>
      <p:ext uri="{BB962C8B-B14F-4D97-AF65-F5344CB8AC3E}">
        <p14:creationId xmlns:p14="http://schemas.microsoft.com/office/powerpoint/2010/main" val="39177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Thousand</a:t>
            </a:r>
            <a:r>
              <a:rPr lang="cs-CZ" dirty="0" smtClean="0"/>
              <a:t> Island Region – v oblasti Velkých jezer na severovýchodě</a:t>
            </a:r>
            <a:r>
              <a:rPr lang="cs-CZ" baseline="0" dirty="0" smtClean="0"/>
              <a:t> USA (ostrovy na řece nebo v jezeře).</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15</a:t>
            </a:fld>
            <a:endParaRPr lang="cs-CZ"/>
          </a:p>
        </p:txBody>
      </p:sp>
    </p:spTree>
    <p:extLst>
      <p:ext uri="{BB962C8B-B14F-4D97-AF65-F5344CB8AC3E}">
        <p14:creationId xmlns:p14="http://schemas.microsoft.com/office/powerpoint/2010/main" val="33617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Elephas</a:t>
            </a:r>
            <a:r>
              <a:rPr lang="cs-CZ" dirty="0" smtClean="0"/>
              <a:t> </a:t>
            </a:r>
            <a:r>
              <a:rPr lang="cs-CZ" dirty="0" err="1" smtClean="0"/>
              <a:t>antiquus</a:t>
            </a:r>
            <a:r>
              <a:rPr lang="cs-CZ" dirty="0" smtClean="0"/>
              <a:t> žil na pevnině, byl přibližně</a:t>
            </a:r>
            <a:r>
              <a:rPr lang="cs-CZ" baseline="0" dirty="0" smtClean="0"/>
              <a:t> velký jako dnešní slon africký.</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16</a:t>
            </a:fld>
            <a:endParaRPr lang="cs-CZ"/>
          </a:p>
        </p:txBody>
      </p:sp>
    </p:spTree>
    <p:extLst>
      <p:ext uri="{BB962C8B-B14F-4D97-AF65-F5344CB8AC3E}">
        <p14:creationId xmlns:p14="http://schemas.microsoft.com/office/powerpoint/2010/main" val="1280605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Rod </a:t>
            </a:r>
            <a:r>
              <a:rPr lang="cs-CZ" dirty="0" err="1" smtClean="0"/>
              <a:t>Megaceros</a:t>
            </a:r>
            <a:r>
              <a:rPr lang="cs-CZ" dirty="0" smtClean="0"/>
              <a:t> (správněji </a:t>
            </a:r>
            <a:r>
              <a:rPr lang="cs-CZ" dirty="0" err="1" smtClean="0"/>
              <a:t>Megaloceros</a:t>
            </a:r>
            <a:r>
              <a:rPr lang="cs-CZ" dirty="0" smtClean="0"/>
              <a:t>) – jeleni obývající </a:t>
            </a:r>
            <a:r>
              <a:rPr lang="cs-CZ" dirty="0" err="1" smtClean="0"/>
              <a:t>Euroasii</a:t>
            </a:r>
            <a:r>
              <a:rPr lang="cs-CZ" dirty="0" smtClean="0"/>
              <a:t> v pliocénu a </a:t>
            </a:r>
            <a:r>
              <a:rPr lang="cs-CZ" dirty="0" err="1" smtClean="0"/>
              <a:t>pleistocenu</a:t>
            </a:r>
            <a:r>
              <a:rPr lang="cs-CZ" dirty="0" smtClean="0"/>
              <a:t>. Pevninské druhy byly velké (až 2 m vysoké</a:t>
            </a:r>
            <a:r>
              <a:rPr lang="cs-CZ" baseline="0" dirty="0" smtClean="0"/>
              <a:t> v kohoutku), na ostrovech byli velmi malí.</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17</a:t>
            </a:fld>
            <a:endParaRPr lang="cs-CZ"/>
          </a:p>
        </p:txBody>
      </p:sp>
    </p:spTree>
    <p:extLst>
      <p:ext uri="{BB962C8B-B14F-4D97-AF65-F5344CB8AC3E}">
        <p14:creationId xmlns:p14="http://schemas.microsoft.com/office/powerpoint/2010/main" val="398385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Ecological</a:t>
            </a:r>
            <a:r>
              <a:rPr lang="cs-CZ" dirty="0" smtClean="0"/>
              <a:t> </a:t>
            </a:r>
            <a:r>
              <a:rPr lang="cs-CZ" dirty="0" err="1" smtClean="0"/>
              <a:t>release</a:t>
            </a:r>
            <a:r>
              <a:rPr lang="cs-CZ" dirty="0" smtClean="0"/>
              <a:t> = ekologické uvolnění</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21</a:t>
            </a:fld>
            <a:endParaRPr lang="cs-CZ"/>
          </a:p>
        </p:txBody>
      </p:sp>
    </p:spTree>
    <p:extLst>
      <p:ext uri="{BB962C8B-B14F-4D97-AF65-F5344CB8AC3E}">
        <p14:creationId xmlns:p14="http://schemas.microsoft.com/office/powerpoint/2010/main" val="107555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Sev</a:t>
            </a:r>
            <a:r>
              <a:rPr lang="cs-CZ" dirty="0" smtClean="0"/>
              <a:t>. Amerika 24 mil km2, Afrika 30, Asie 44, Jižní Amerika 17, Evropa 10, </a:t>
            </a:r>
            <a:r>
              <a:rPr lang="cs-CZ" dirty="0" err="1" smtClean="0"/>
              <a:t>Australie</a:t>
            </a:r>
            <a:r>
              <a:rPr lang="cs-CZ" dirty="0" smtClean="0"/>
              <a:t> 8, Antarktis 13</a:t>
            </a:r>
            <a:endParaRPr lang="cs-CZ" dirty="0"/>
          </a:p>
        </p:txBody>
      </p:sp>
      <p:sp>
        <p:nvSpPr>
          <p:cNvPr id="4" name="Zástupný symbol pro číslo snímku 3"/>
          <p:cNvSpPr>
            <a:spLocks noGrp="1"/>
          </p:cNvSpPr>
          <p:nvPr>
            <p:ph type="sldNum" sz="quarter" idx="10"/>
          </p:nvPr>
        </p:nvSpPr>
        <p:spPr/>
        <p:txBody>
          <a:bodyPr/>
          <a:lstStyle/>
          <a:p>
            <a:fld id="{57A26787-A2BA-4BBB-860F-49E19A33B939}" type="slidenum">
              <a:rPr lang="cs-CZ" smtClean="0"/>
              <a:t>35</a:t>
            </a:fld>
            <a:endParaRPr lang="cs-CZ"/>
          </a:p>
        </p:txBody>
      </p:sp>
    </p:spTree>
    <p:extLst>
      <p:ext uri="{BB962C8B-B14F-4D97-AF65-F5344CB8AC3E}">
        <p14:creationId xmlns:p14="http://schemas.microsoft.com/office/powerpoint/2010/main" val="103667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248538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3577315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81340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122929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279583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A3B441C-B460-4101-AF69-EDDE5EC1B0E5}" type="datetimeFigureOut">
              <a:rPr lang="cs-CZ" smtClean="0"/>
              <a:t>24.11.2022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77807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A3B441C-B460-4101-AF69-EDDE5EC1B0E5}" type="datetimeFigureOut">
              <a:rPr lang="cs-CZ" smtClean="0"/>
              <a:t>24.11.2022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37159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A3B441C-B460-4101-AF69-EDDE5EC1B0E5}" type="datetimeFigureOut">
              <a:rPr lang="cs-CZ" smtClean="0"/>
              <a:t>24.11.2022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270644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A3B441C-B460-4101-AF69-EDDE5EC1B0E5}" type="datetimeFigureOut">
              <a:rPr lang="cs-CZ" smtClean="0"/>
              <a:t>24.11.2022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127334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A3B441C-B460-4101-AF69-EDDE5EC1B0E5}" type="datetimeFigureOut">
              <a:rPr lang="cs-CZ" smtClean="0"/>
              <a:t>24.11.2022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304705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A3B441C-B460-4101-AF69-EDDE5EC1B0E5}" type="datetimeFigureOut">
              <a:rPr lang="cs-CZ" smtClean="0"/>
              <a:t>24.11.2022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961D45-E19F-4781-B7ED-A87E2B6721E9}" type="slidenum">
              <a:rPr lang="cs-CZ" smtClean="0"/>
              <a:t>‹#›</a:t>
            </a:fld>
            <a:endParaRPr lang="cs-CZ"/>
          </a:p>
        </p:txBody>
      </p:sp>
    </p:spTree>
    <p:extLst>
      <p:ext uri="{BB962C8B-B14F-4D97-AF65-F5344CB8AC3E}">
        <p14:creationId xmlns:p14="http://schemas.microsoft.com/office/powerpoint/2010/main" val="293953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B441C-B460-4101-AF69-EDDE5EC1B0E5}" type="datetimeFigureOut">
              <a:rPr lang="cs-CZ" smtClean="0"/>
              <a:t>24.11.2022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61D45-E19F-4781-B7ED-A87E2B6721E9}" type="slidenum">
              <a:rPr lang="cs-CZ" smtClean="0"/>
              <a:t>‹#›</a:t>
            </a:fld>
            <a:endParaRPr lang="cs-CZ"/>
          </a:p>
        </p:txBody>
      </p:sp>
    </p:spTree>
    <p:extLst>
      <p:ext uri="{BB962C8B-B14F-4D97-AF65-F5344CB8AC3E}">
        <p14:creationId xmlns:p14="http://schemas.microsoft.com/office/powerpoint/2010/main" val="3905418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ZOOGEOGRAFIE</a:t>
            </a:r>
            <a:endParaRPr lang="cs-CZ" dirty="0"/>
          </a:p>
        </p:txBody>
      </p:sp>
      <p:sp>
        <p:nvSpPr>
          <p:cNvPr id="3" name="Podnadpis 2"/>
          <p:cNvSpPr>
            <a:spLocks noGrp="1"/>
          </p:cNvSpPr>
          <p:nvPr>
            <p:ph type="subTitle" idx="1"/>
          </p:nvPr>
        </p:nvSpPr>
        <p:spPr/>
        <p:txBody>
          <a:bodyPr>
            <a:normAutofit/>
          </a:bodyPr>
          <a:lstStyle/>
          <a:p>
            <a:r>
              <a:rPr lang="cs-CZ" sz="2800" dirty="0" smtClean="0"/>
              <a:t>Přednáška 4.</a:t>
            </a:r>
            <a:endParaRPr lang="cs-CZ" sz="2800" dirty="0"/>
          </a:p>
        </p:txBody>
      </p:sp>
    </p:spTree>
    <p:extLst>
      <p:ext uri="{BB962C8B-B14F-4D97-AF65-F5344CB8AC3E}">
        <p14:creationId xmlns:p14="http://schemas.microsoft.com/office/powerpoint/2010/main" val="46419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155" y="1"/>
            <a:ext cx="11975690" cy="1690688"/>
          </a:xfrm>
        </p:spPr>
        <p:txBody>
          <a:bodyPr>
            <a:normAutofit/>
          </a:bodyPr>
          <a:lstStyle/>
          <a:p>
            <a:r>
              <a:rPr lang="cs-CZ" sz="2800" b="1" dirty="0" smtClean="0"/>
              <a:t>Papoušek soví (= kakapo soví) (</a:t>
            </a:r>
            <a:r>
              <a:rPr lang="cs-CZ" sz="2800" b="1" i="1" dirty="0" err="1" smtClean="0"/>
              <a:t>Strigops</a:t>
            </a:r>
            <a:r>
              <a:rPr lang="cs-CZ" sz="2800" b="1" i="1" dirty="0" smtClean="0"/>
              <a:t> </a:t>
            </a:r>
            <a:r>
              <a:rPr lang="cs-CZ" sz="2800" b="1" i="1" dirty="0" err="1" smtClean="0"/>
              <a:t>habroptila</a:t>
            </a:r>
            <a:r>
              <a:rPr lang="cs-CZ" sz="2800" b="1" i="1" dirty="0" smtClean="0"/>
              <a:t>) – </a:t>
            </a:r>
            <a:r>
              <a:rPr lang="cs-CZ" sz="2800" b="1" dirty="0" smtClean="0"/>
              <a:t>největší druh papouška (výška 60 cm, váha až 4 kg). Ztratil schopnost letu, protože na Nový </a:t>
            </a:r>
            <a:r>
              <a:rPr lang="cs-CZ" sz="2800" b="1" dirty="0"/>
              <a:t>Z</a:t>
            </a:r>
            <a:r>
              <a:rPr lang="cs-CZ" sz="2800" b="1" dirty="0" smtClean="0"/>
              <a:t>éland se po jeho oddělení od Austrálie v pozdní křídě (cca před 90 miliony let) již nemohli dostat pozemní savci, kteří by jej mohli ohrozit.</a:t>
            </a:r>
            <a:endParaRPr lang="cs-CZ" sz="2800" b="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723070"/>
            <a:ext cx="3873910" cy="5071300"/>
          </a:xfrm>
        </p:spPr>
      </p:pic>
    </p:spTree>
    <p:extLst>
      <p:ext uri="{BB962C8B-B14F-4D97-AF65-F5344CB8AC3E}">
        <p14:creationId xmlns:p14="http://schemas.microsoft.com/office/powerpoint/2010/main" val="553574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6310" y="1"/>
            <a:ext cx="11729884" cy="1376515"/>
          </a:xfrm>
        </p:spPr>
        <p:txBody>
          <a:bodyPr>
            <a:normAutofit fontScale="90000"/>
          </a:bodyPr>
          <a:lstStyle/>
          <a:p>
            <a:r>
              <a:rPr lang="cs-CZ" sz="3200" b="1" dirty="0" err="1" smtClean="0"/>
              <a:t>Kiviové</a:t>
            </a:r>
            <a:r>
              <a:rPr lang="cs-CZ" sz="3200" b="1" dirty="0" smtClean="0"/>
              <a:t> (rod </a:t>
            </a:r>
            <a:r>
              <a:rPr lang="cs-CZ" sz="3200" b="1" i="1" dirty="0" err="1" smtClean="0"/>
              <a:t>Apteryx</a:t>
            </a:r>
            <a:r>
              <a:rPr lang="cs-CZ" sz="3200" b="1" dirty="0" smtClean="0"/>
              <a:t>) zahrnují 5 recentních druhů nelétavých ptáků, kteří obývají Nový Zéland – jejich nelétavost ale může být původním jevem, protože patří do podtřídy </a:t>
            </a:r>
            <a:r>
              <a:rPr lang="cs-CZ" sz="3200" b="1" dirty="0" err="1" smtClean="0"/>
              <a:t>Paleognathae</a:t>
            </a:r>
            <a:r>
              <a:rPr lang="cs-CZ" sz="3200" b="1" dirty="0" smtClean="0"/>
              <a:t>. </a:t>
            </a:r>
            <a:endParaRPr lang="cs-CZ" sz="3200" b="1" dirty="0"/>
          </a:p>
        </p:txBody>
      </p:sp>
      <p:pic>
        <p:nvPicPr>
          <p:cNvPr id="5" name="Zástupný symbol pro obsah 4"/>
          <p:cNvPicPr>
            <a:picLocks noGrp="1" noChangeAspect="1"/>
          </p:cNvPicPr>
          <p:nvPr>
            <p:ph idx="1"/>
          </p:nvPr>
        </p:nvPicPr>
        <p:blipFill>
          <a:blip r:embed="rId2"/>
          <a:stretch>
            <a:fillRect/>
          </a:stretch>
        </p:blipFill>
        <p:spPr>
          <a:xfrm>
            <a:off x="1533832" y="1485850"/>
            <a:ext cx="9424848" cy="5277915"/>
          </a:xfrm>
          <a:prstGeom prst="rect">
            <a:avLst/>
          </a:prstGeom>
        </p:spPr>
      </p:pic>
    </p:spTree>
    <p:extLst>
      <p:ext uri="{BB962C8B-B14F-4D97-AF65-F5344CB8AC3E}">
        <p14:creationId xmlns:p14="http://schemas.microsoft.com/office/powerpoint/2010/main" val="356497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552165"/>
          </a:xfrm>
        </p:spPr>
        <p:txBody>
          <a:bodyPr/>
          <a:lstStyle/>
          <a:p>
            <a:r>
              <a:rPr lang="cs-CZ" b="1" dirty="0" smtClean="0"/>
              <a:t>                    </a:t>
            </a:r>
            <a:endParaRPr lang="cs-CZ" b="1" dirty="0"/>
          </a:p>
        </p:txBody>
      </p:sp>
      <p:sp>
        <p:nvSpPr>
          <p:cNvPr id="3" name="Zástupný symbol pro obsah 2"/>
          <p:cNvSpPr>
            <a:spLocks noGrp="1"/>
          </p:cNvSpPr>
          <p:nvPr>
            <p:ph idx="1"/>
          </p:nvPr>
        </p:nvSpPr>
        <p:spPr/>
        <p:txBody>
          <a:bodyPr/>
          <a:lstStyle/>
          <a:p>
            <a:endParaRPr lang="cs-CZ" dirty="0" smtClean="0"/>
          </a:p>
          <a:p>
            <a:r>
              <a:rPr lang="cs-CZ" sz="4800" b="1" dirty="0"/>
              <a:t> </a:t>
            </a:r>
            <a:r>
              <a:rPr lang="cs-CZ" sz="4800" b="1" dirty="0" smtClean="0"/>
              <a:t>          Ostrovní gigantismus  </a:t>
            </a:r>
          </a:p>
          <a:p>
            <a:r>
              <a:rPr lang="cs-CZ" sz="4800" b="1" dirty="0"/>
              <a:t> </a:t>
            </a:r>
            <a:r>
              <a:rPr lang="cs-CZ" sz="4800" b="1" dirty="0" smtClean="0"/>
              <a:t>                               x</a:t>
            </a:r>
          </a:p>
          <a:p>
            <a:r>
              <a:rPr lang="cs-CZ" sz="4800" b="1" dirty="0"/>
              <a:t> </a:t>
            </a:r>
            <a:r>
              <a:rPr lang="cs-CZ" sz="4800" b="1" dirty="0" smtClean="0"/>
              <a:t>             Ostrovní nanismus </a:t>
            </a:r>
            <a:endParaRPr lang="cs-CZ" sz="4800" b="1" dirty="0"/>
          </a:p>
        </p:txBody>
      </p:sp>
    </p:spTree>
    <p:extLst>
      <p:ext uri="{BB962C8B-B14F-4D97-AF65-F5344CB8AC3E}">
        <p14:creationId xmlns:p14="http://schemas.microsoft.com/office/powerpoint/2010/main" val="1771104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3208" b="9776"/>
          <a:stretch/>
        </p:blipFill>
        <p:spPr>
          <a:xfrm>
            <a:off x="3200399" y="0"/>
            <a:ext cx="5441169" cy="6830059"/>
          </a:xfrm>
        </p:spPr>
      </p:pic>
    </p:spTree>
    <p:extLst>
      <p:ext uri="{BB962C8B-B14F-4D97-AF65-F5344CB8AC3E}">
        <p14:creationId xmlns:p14="http://schemas.microsoft.com/office/powerpoint/2010/main" val="2683815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6137" b="45080"/>
          <a:stretch/>
        </p:blipFill>
        <p:spPr>
          <a:xfrm>
            <a:off x="1570671" y="218439"/>
            <a:ext cx="9050657" cy="6639561"/>
          </a:xfrm>
        </p:spPr>
      </p:pic>
    </p:spTree>
    <p:extLst>
      <p:ext uri="{BB962C8B-B14F-4D97-AF65-F5344CB8AC3E}">
        <p14:creationId xmlns:p14="http://schemas.microsoft.com/office/powerpoint/2010/main" val="74054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2866" y="0"/>
            <a:ext cx="8329251" cy="6860985"/>
          </a:xfrm>
        </p:spPr>
      </p:pic>
    </p:spTree>
    <p:extLst>
      <p:ext uri="{BB962C8B-B14F-4D97-AF65-F5344CB8AC3E}">
        <p14:creationId xmlns:p14="http://schemas.microsoft.com/office/powerpoint/2010/main" val="243597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111" r="9129" b="18288"/>
          <a:stretch/>
        </p:blipFill>
        <p:spPr>
          <a:xfrm>
            <a:off x="-42955" y="176785"/>
            <a:ext cx="11769017" cy="6187439"/>
          </a:xfrm>
        </p:spPr>
      </p:pic>
    </p:spTree>
    <p:extLst>
      <p:ext uri="{BB962C8B-B14F-4D97-AF65-F5344CB8AC3E}">
        <p14:creationId xmlns:p14="http://schemas.microsoft.com/office/powerpoint/2010/main" val="2053011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1397" y="0"/>
            <a:ext cx="7501426" cy="6940296"/>
          </a:xfrm>
        </p:spPr>
      </p:pic>
    </p:spTree>
    <p:extLst>
      <p:ext uri="{BB962C8B-B14F-4D97-AF65-F5344CB8AC3E}">
        <p14:creationId xmlns:p14="http://schemas.microsoft.com/office/powerpoint/2010/main" val="619762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544" b="5783"/>
          <a:stretch/>
        </p:blipFill>
        <p:spPr>
          <a:xfrm>
            <a:off x="1805409" y="1"/>
            <a:ext cx="8139266" cy="6858000"/>
          </a:xfrm>
        </p:spPr>
      </p:pic>
    </p:spTree>
    <p:extLst>
      <p:ext uri="{BB962C8B-B14F-4D97-AF65-F5344CB8AC3E}">
        <p14:creationId xmlns:p14="http://schemas.microsoft.com/office/powerpoint/2010/main" val="3052840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276" b="11457"/>
          <a:stretch/>
        </p:blipFill>
        <p:spPr>
          <a:xfrm>
            <a:off x="2002708" y="46204"/>
            <a:ext cx="7691533" cy="6811796"/>
          </a:xfrm>
        </p:spPr>
      </p:pic>
    </p:spTree>
    <p:extLst>
      <p:ext uri="{BB962C8B-B14F-4D97-AF65-F5344CB8AC3E}">
        <p14:creationId xmlns:p14="http://schemas.microsoft.com/office/powerpoint/2010/main" val="1581415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          </a:t>
            </a:r>
          </a:p>
          <a:p>
            <a:r>
              <a:rPr lang="cs-CZ" dirty="0"/>
              <a:t> </a:t>
            </a:r>
            <a:r>
              <a:rPr lang="cs-CZ" dirty="0" smtClean="0"/>
              <a:t>       </a:t>
            </a:r>
          </a:p>
          <a:p>
            <a:r>
              <a:rPr lang="cs-CZ" dirty="0"/>
              <a:t> </a:t>
            </a:r>
            <a:r>
              <a:rPr lang="cs-CZ" dirty="0" smtClean="0"/>
              <a:t>       </a:t>
            </a:r>
            <a:r>
              <a:rPr lang="cs-CZ" sz="3200" b="1" dirty="0" smtClean="0"/>
              <a:t>Ostrovní zoogeografie (dokončení z 3. přednášky)</a:t>
            </a:r>
            <a:endParaRPr lang="cs-CZ" sz="3200" b="1" dirty="0"/>
          </a:p>
        </p:txBody>
      </p:sp>
    </p:spTree>
    <p:extLst>
      <p:ext uri="{BB962C8B-B14F-4D97-AF65-F5344CB8AC3E}">
        <p14:creationId xmlns:p14="http://schemas.microsoft.com/office/powerpoint/2010/main" val="4010499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3815" r="10250" b="5950"/>
          <a:stretch/>
        </p:blipFill>
        <p:spPr>
          <a:xfrm>
            <a:off x="1180895" y="0"/>
            <a:ext cx="9632090" cy="6858000"/>
          </a:xfrm>
        </p:spPr>
      </p:pic>
    </p:spTree>
    <p:extLst>
      <p:ext uri="{BB962C8B-B14F-4D97-AF65-F5344CB8AC3E}">
        <p14:creationId xmlns:p14="http://schemas.microsoft.com/office/powerpoint/2010/main" val="2118532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295" t="4486" r="19540" b="17130"/>
          <a:stretch/>
        </p:blipFill>
        <p:spPr>
          <a:xfrm>
            <a:off x="2265088" y="1"/>
            <a:ext cx="7722146" cy="6858000"/>
          </a:xfrm>
        </p:spPr>
      </p:pic>
    </p:spTree>
    <p:extLst>
      <p:ext uri="{BB962C8B-B14F-4D97-AF65-F5344CB8AC3E}">
        <p14:creationId xmlns:p14="http://schemas.microsoft.com/office/powerpoint/2010/main" val="350279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2619" y="1"/>
            <a:ext cx="11592233" cy="1297857"/>
          </a:xfrm>
        </p:spPr>
        <p:txBody>
          <a:bodyPr>
            <a:normAutofit fontScale="90000"/>
          </a:bodyPr>
          <a:lstStyle/>
          <a:p>
            <a:r>
              <a:rPr lang="cs-CZ" dirty="0" smtClean="0"/>
              <a:t>               Vývoj </a:t>
            </a:r>
            <a:r>
              <a:rPr lang="cs-CZ" dirty="0"/>
              <a:t>ostrovní fauny Středomoří </a:t>
            </a:r>
            <a:br>
              <a:rPr lang="cs-CZ" dirty="0"/>
            </a:br>
            <a:r>
              <a:rPr lang="cs-CZ" dirty="0"/>
              <a:t> </a:t>
            </a:r>
            <a:r>
              <a:rPr lang="cs-CZ" dirty="0" smtClean="0"/>
              <a:t>       na </a:t>
            </a:r>
            <a:r>
              <a:rPr lang="cs-CZ" dirty="0"/>
              <a:t>příkladu savčí fauny Korsiky a Sardinie</a:t>
            </a:r>
          </a:p>
        </p:txBody>
      </p:sp>
      <p:pic>
        <p:nvPicPr>
          <p:cNvPr id="4" name="Zástupný symbol pro obsah 3"/>
          <p:cNvPicPr>
            <a:picLocks noGrp="1" noChangeAspect="1"/>
          </p:cNvPicPr>
          <p:nvPr>
            <p:ph idx="1"/>
          </p:nvPr>
        </p:nvPicPr>
        <p:blipFill>
          <a:blip r:embed="rId2"/>
          <a:stretch>
            <a:fillRect/>
          </a:stretch>
        </p:blipFill>
        <p:spPr>
          <a:xfrm>
            <a:off x="501445" y="1349831"/>
            <a:ext cx="11135897" cy="5475149"/>
          </a:xfrm>
          <a:prstGeom prst="rect">
            <a:avLst/>
          </a:prstGeom>
        </p:spPr>
      </p:pic>
    </p:spTree>
    <p:extLst>
      <p:ext uri="{BB962C8B-B14F-4D97-AF65-F5344CB8AC3E}">
        <p14:creationId xmlns:p14="http://schemas.microsoft.com/office/powerpoint/2010/main" val="69105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Vývoj ostrovní fauny Středomoří </a:t>
            </a:r>
            <a:br>
              <a:rPr lang="cs-CZ" dirty="0" smtClean="0"/>
            </a:br>
            <a:r>
              <a:rPr lang="cs-CZ" dirty="0"/>
              <a:t> </a:t>
            </a:r>
            <a:r>
              <a:rPr lang="cs-CZ" dirty="0" smtClean="0"/>
              <a:t>na příkladu savčí fauny Korsiky a Sardinie</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Během tzv. </a:t>
            </a:r>
            <a:r>
              <a:rPr lang="cs-CZ" b="1" dirty="0" smtClean="0"/>
              <a:t>Messinské </a:t>
            </a:r>
            <a:r>
              <a:rPr lang="cs-CZ" b="1" dirty="0" err="1" smtClean="0"/>
              <a:t>salinitní</a:t>
            </a:r>
            <a:r>
              <a:rPr lang="cs-CZ" b="1" dirty="0" smtClean="0"/>
              <a:t> krize </a:t>
            </a:r>
            <a:r>
              <a:rPr lang="cs-CZ" dirty="0" smtClean="0"/>
              <a:t>(před 5,9 až 5,3 miliony let, tedy během </a:t>
            </a:r>
            <a:r>
              <a:rPr lang="cs-CZ" dirty="0" err="1" smtClean="0"/>
              <a:t>Miocenu</a:t>
            </a:r>
            <a:r>
              <a:rPr lang="cs-CZ" dirty="0" smtClean="0"/>
              <a:t>) se uzavřel Gibraltarský průliv a Středozemní moře, které tím bylo odděleno od Atlantického oceánu, téměř vyschlo. Jeho hladina byla o cca 3000 m níže než nyní. Znamená to např., že celé Jaderské moře bylo souší a dnešní středomořské ostrovy byly spojeny s okolní pevninou. Potom došlo k relativně rychlému průniku vody z Atlantiku a vznikly dnešní středomořské ostrovy.</a:t>
            </a:r>
          </a:p>
          <a:p>
            <a:r>
              <a:rPr lang="cs-CZ" dirty="0" smtClean="0"/>
              <a:t>V průběhu </a:t>
            </a:r>
            <a:r>
              <a:rPr lang="cs-CZ" dirty="0" err="1" smtClean="0"/>
              <a:t>pleistocenu</a:t>
            </a:r>
            <a:r>
              <a:rPr lang="cs-CZ" dirty="0" smtClean="0"/>
              <a:t> (období před 2,6 milionu až 11 </a:t>
            </a:r>
            <a:r>
              <a:rPr lang="cs-CZ" dirty="0"/>
              <a:t>7</a:t>
            </a:r>
            <a:r>
              <a:rPr lang="cs-CZ" dirty="0" smtClean="0"/>
              <a:t>00 lety) docházelo během ledových dob k poklesu hladiny světového oceánu (a tedy i Středozemního moře) až o 120 m. Některé šelfové ostrovy (např. u Chorvatska) byly tehdy spojeny s pevninou, jiné např. Kréta, Kypr a Mallorka zůstaly izolovány mořem.</a:t>
            </a:r>
          </a:p>
        </p:txBody>
      </p:sp>
    </p:spTree>
    <p:extLst>
      <p:ext uri="{BB962C8B-B14F-4D97-AF65-F5344CB8AC3E}">
        <p14:creationId xmlns:p14="http://schemas.microsoft.com/office/powerpoint/2010/main" val="1602824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3417" y="-22936"/>
            <a:ext cx="7053870" cy="6880936"/>
          </a:xfrm>
        </p:spPr>
      </p:pic>
    </p:spTree>
    <p:extLst>
      <p:ext uri="{BB962C8B-B14F-4D97-AF65-F5344CB8AC3E}">
        <p14:creationId xmlns:p14="http://schemas.microsoft.com/office/powerpoint/2010/main" val="1510520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71"/>
          <a:stretch/>
        </p:blipFill>
        <p:spPr>
          <a:xfrm>
            <a:off x="1766894" y="1"/>
            <a:ext cx="7952834" cy="6835012"/>
          </a:xfrm>
        </p:spPr>
      </p:pic>
    </p:spTree>
    <p:extLst>
      <p:ext uri="{BB962C8B-B14F-4D97-AF65-F5344CB8AC3E}">
        <p14:creationId xmlns:p14="http://schemas.microsoft.com/office/powerpoint/2010/main" val="3332861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6584" y="-26673"/>
            <a:ext cx="6219518" cy="6884673"/>
          </a:xfrm>
        </p:spPr>
      </p:pic>
    </p:spTree>
    <p:extLst>
      <p:ext uri="{BB962C8B-B14F-4D97-AF65-F5344CB8AC3E}">
        <p14:creationId xmlns:p14="http://schemas.microsoft.com/office/powerpoint/2010/main" val="37383698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 y="1"/>
            <a:ext cx="11978640" cy="167147"/>
          </a:xfrm>
        </p:spPr>
        <p:txBody>
          <a:bodyPr>
            <a:normAutofit fontScale="90000"/>
          </a:bodyPr>
          <a:lstStyle/>
          <a:p>
            <a:endParaRPr lang="cs-CZ" dirty="0"/>
          </a:p>
        </p:txBody>
      </p:sp>
      <p:sp>
        <p:nvSpPr>
          <p:cNvPr id="3" name="Zástupný symbol pro obsah 2"/>
          <p:cNvSpPr>
            <a:spLocks noGrp="1"/>
          </p:cNvSpPr>
          <p:nvPr>
            <p:ph idx="1"/>
          </p:nvPr>
        </p:nvSpPr>
        <p:spPr>
          <a:xfrm>
            <a:off x="210312" y="314632"/>
            <a:ext cx="11814048" cy="6387920"/>
          </a:xfrm>
        </p:spPr>
        <p:txBody>
          <a:bodyPr/>
          <a:lstStyle/>
          <a:p>
            <a:pPr marL="0" indent="0">
              <a:buNone/>
            </a:pPr>
            <a:r>
              <a:rPr lang="cs-CZ" b="1" dirty="0" smtClean="0"/>
              <a:t>Z původních druhů pozemních savců přežilo na Středomořských ostrovech do dnešní doby jen několik druhů drobných </a:t>
            </a:r>
            <a:r>
              <a:rPr lang="cs-CZ" b="1" dirty="0" err="1" smtClean="0"/>
              <a:t>rejskovitých</a:t>
            </a:r>
            <a:r>
              <a:rPr lang="cs-CZ" b="1" dirty="0" smtClean="0"/>
              <a:t> hmyzožravců – bělozubky (rod </a:t>
            </a:r>
            <a:r>
              <a:rPr lang="cs-CZ" b="1" i="1" dirty="0" err="1" smtClean="0"/>
              <a:t>Crocidura</a:t>
            </a:r>
            <a:r>
              <a:rPr lang="cs-CZ" b="1" dirty="0" smtClean="0"/>
              <a:t>) jako endemické druhy na Krétě, Sicílii a Kypru.</a:t>
            </a:r>
            <a:endParaRPr lang="cs-CZ" b="1" dirty="0"/>
          </a:p>
        </p:txBody>
      </p:sp>
      <p:pic>
        <p:nvPicPr>
          <p:cNvPr id="4" name="Obrázek 3"/>
          <p:cNvPicPr>
            <a:picLocks noChangeAspect="1"/>
          </p:cNvPicPr>
          <p:nvPr/>
        </p:nvPicPr>
        <p:blipFill rotWithShape="1">
          <a:blip r:embed="rId2"/>
          <a:srcRect t="13206" b="4523"/>
          <a:stretch/>
        </p:blipFill>
        <p:spPr>
          <a:xfrm>
            <a:off x="1112201" y="1573161"/>
            <a:ext cx="9867781" cy="5129391"/>
          </a:xfrm>
          <a:prstGeom prst="rect">
            <a:avLst/>
          </a:prstGeom>
        </p:spPr>
      </p:pic>
    </p:spTree>
    <p:extLst>
      <p:ext uri="{BB962C8B-B14F-4D97-AF65-F5344CB8AC3E}">
        <p14:creationId xmlns:p14="http://schemas.microsoft.com/office/powerpoint/2010/main" val="1411239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                           AREOGRAFIE</a:t>
            </a:r>
            <a:endParaRPr lang="cs-CZ" b="1" dirty="0"/>
          </a:p>
        </p:txBody>
      </p:sp>
      <p:sp>
        <p:nvSpPr>
          <p:cNvPr id="3" name="Zástupný symbol pro obsah 2"/>
          <p:cNvSpPr>
            <a:spLocks noGrp="1"/>
          </p:cNvSpPr>
          <p:nvPr>
            <p:ph idx="1"/>
          </p:nvPr>
        </p:nvSpPr>
        <p:spPr>
          <a:xfrm>
            <a:off x="491613" y="1690688"/>
            <a:ext cx="10862187" cy="4486275"/>
          </a:xfrm>
        </p:spPr>
        <p:txBody>
          <a:bodyPr/>
          <a:lstStyle/>
          <a:p>
            <a:r>
              <a:rPr lang="cs-CZ" b="1" dirty="0" smtClean="0"/>
              <a:t>Areografie se zabývá analýzou různých vlastností areálů rozšíření organismů (např. velikost, tvar, umístění areálu) a snaží se najít zákonitosti, které tyto vlastnosti ovlivňují.</a:t>
            </a:r>
          </a:p>
          <a:p>
            <a:endParaRPr lang="cs-CZ" dirty="0"/>
          </a:p>
          <a:p>
            <a:r>
              <a:rPr lang="cs-CZ" sz="3600" dirty="0" smtClean="0"/>
              <a:t>                     </a:t>
            </a:r>
            <a:r>
              <a:rPr lang="cs-CZ" sz="3600" b="1" dirty="0" smtClean="0"/>
              <a:t>AREÁL = EUAREÁL + EPIAREÁL</a:t>
            </a:r>
          </a:p>
          <a:p>
            <a:r>
              <a:rPr lang="cs-CZ" b="1" dirty="0" err="1" smtClean="0"/>
              <a:t>Euareál</a:t>
            </a:r>
            <a:r>
              <a:rPr lang="cs-CZ" b="1" dirty="0" smtClean="0"/>
              <a:t> je území, kde se živočich vyskytuje v souvislosti s reprodukcí.</a:t>
            </a:r>
          </a:p>
          <a:p>
            <a:endParaRPr lang="cs-CZ" b="1" dirty="0" smtClean="0"/>
          </a:p>
          <a:p>
            <a:r>
              <a:rPr lang="cs-CZ" b="1" dirty="0" err="1" smtClean="0"/>
              <a:t>Epiareál</a:t>
            </a:r>
            <a:r>
              <a:rPr lang="cs-CZ" b="1" dirty="0" smtClean="0"/>
              <a:t> je ostatní území, kde se sice může vyskytovat, ale nerozmnožuje se zde (např. zimoviště a migrační trasy ptáků).</a:t>
            </a:r>
            <a:endParaRPr lang="cs-CZ" b="1" dirty="0"/>
          </a:p>
        </p:txBody>
      </p:sp>
    </p:spTree>
    <p:extLst>
      <p:ext uri="{BB962C8B-B14F-4D97-AF65-F5344CB8AC3E}">
        <p14:creationId xmlns:p14="http://schemas.microsoft.com/office/powerpoint/2010/main" val="38649157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054348" cy="1543664"/>
          </a:xfrm>
        </p:spPr>
        <p:txBody>
          <a:bodyPr>
            <a:normAutofit/>
          </a:bodyPr>
          <a:lstStyle/>
          <a:p>
            <a:r>
              <a:rPr lang="cs-CZ" sz="3200" b="1" dirty="0" smtClean="0"/>
              <a:t>             Celkový areál rozšíření čápa bílého (</a:t>
            </a:r>
            <a:r>
              <a:rPr lang="cs-CZ" sz="3200" b="1" i="1" dirty="0" err="1" smtClean="0"/>
              <a:t>Ciconia</a:t>
            </a:r>
            <a:r>
              <a:rPr lang="cs-CZ" sz="3200" b="1" i="1" dirty="0" smtClean="0"/>
              <a:t> </a:t>
            </a:r>
            <a:r>
              <a:rPr lang="cs-CZ" sz="3200" b="1" i="1" dirty="0" err="1" smtClean="0"/>
              <a:t>ciconia</a:t>
            </a:r>
            <a:r>
              <a:rPr lang="cs-CZ" sz="3200" b="1" dirty="0" smtClean="0"/>
              <a:t>).</a:t>
            </a:r>
            <a:br>
              <a:rPr lang="cs-CZ" sz="3200" b="1" dirty="0" smtClean="0"/>
            </a:br>
            <a:r>
              <a:rPr lang="cs-CZ" sz="3200" b="1" dirty="0" smtClean="0"/>
              <a:t>Zeleně: oblast, kde hnízdí (= </a:t>
            </a:r>
            <a:r>
              <a:rPr lang="cs-CZ" sz="3200" b="1" dirty="0" err="1" smtClean="0"/>
              <a:t>euareál</a:t>
            </a:r>
            <a:r>
              <a:rPr lang="cs-CZ" sz="3200" b="1" dirty="0" smtClean="0"/>
              <a:t>), modře: zimoviště (= </a:t>
            </a:r>
            <a:r>
              <a:rPr lang="cs-CZ" sz="3200" b="1" dirty="0" err="1" smtClean="0"/>
              <a:t>epiareál</a:t>
            </a:r>
            <a:r>
              <a:rPr lang="cs-CZ" sz="3200" b="1" dirty="0" smtClean="0"/>
              <a:t>),</a:t>
            </a:r>
            <a:br>
              <a:rPr lang="cs-CZ" sz="3200" b="1" dirty="0" smtClean="0"/>
            </a:br>
            <a:r>
              <a:rPr lang="cs-CZ" sz="3200" b="1" dirty="0" smtClean="0"/>
              <a:t>                     červeně: migrační trasy (také součást </a:t>
            </a:r>
            <a:r>
              <a:rPr lang="cs-CZ" sz="3200" b="1" dirty="0" err="1" smtClean="0"/>
              <a:t>epiareálu</a:t>
            </a:r>
            <a:r>
              <a:rPr lang="cs-CZ" sz="3200" b="1" dirty="0" smtClean="0"/>
              <a:t>).  </a:t>
            </a:r>
            <a:endParaRPr lang="cs-CZ" sz="3200" b="1" dirty="0"/>
          </a:p>
        </p:txBody>
      </p:sp>
      <p:pic>
        <p:nvPicPr>
          <p:cNvPr id="4" name="Zástupný symbol pro obsah 3"/>
          <p:cNvPicPr>
            <a:picLocks noGrp="1" noChangeAspect="1"/>
          </p:cNvPicPr>
          <p:nvPr>
            <p:ph idx="1"/>
          </p:nvPr>
        </p:nvPicPr>
        <p:blipFill>
          <a:blip r:embed="rId2"/>
          <a:stretch>
            <a:fillRect/>
          </a:stretch>
        </p:blipFill>
        <p:spPr>
          <a:xfrm>
            <a:off x="3539177" y="1543665"/>
            <a:ext cx="5314335" cy="5314335"/>
          </a:xfrm>
          <a:prstGeom prst="rect">
            <a:avLst/>
          </a:prstGeom>
        </p:spPr>
      </p:pic>
    </p:spTree>
    <p:extLst>
      <p:ext uri="{BB962C8B-B14F-4D97-AF65-F5344CB8AC3E}">
        <p14:creationId xmlns:p14="http://schemas.microsoft.com/office/powerpoint/2010/main" val="209324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smtClean="0"/>
          </a:p>
          <a:p>
            <a:r>
              <a:rPr lang="cs-CZ" sz="3600" b="1" dirty="0" smtClean="0"/>
              <a:t>Na ostrovech dochází k řadě zajímavých jevů, které se na pevnině objevují jen zřídka. </a:t>
            </a:r>
          </a:p>
          <a:p>
            <a:r>
              <a:rPr lang="cs-CZ" sz="3600" b="1" dirty="0" smtClean="0"/>
              <a:t>Jsou to např.:  Vysoká míra endemismu, ztráta letových schopností, ztráta plachosti, ostrovní gigantismus, ostrovní nanismus.</a:t>
            </a:r>
            <a:endParaRPr lang="cs-CZ" sz="3600" b="1" dirty="0"/>
          </a:p>
        </p:txBody>
      </p:sp>
    </p:spTree>
    <p:extLst>
      <p:ext uri="{BB962C8B-B14F-4D97-AF65-F5344CB8AC3E}">
        <p14:creationId xmlns:p14="http://schemas.microsoft.com/office/powerpoint/2010/main" val="3651689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04799" y="0"/>
            <a:ext cx="11533239" cy="6665975"/>
          </a:xfrm>
        </p:spPr>
        <p:txBody>
          <a:bodyPr/>
          <a:lstStyle/>
          <a:p>
            <a:endParaRPr lang="cs-CZ" dirty="0" smtClean="0"/>
          </a:p>
          <a:p>
            <a:endParaRPr lang="cs-CZ" dirty="0" smtClean="0"/>
          </a:p>
          <a:p>
            <a:r>
              <a:rPr lang="cs-CZ" sz="3200" dirty="0" smtClean="0"/>
              <a:t>Termín </a:t>
            </a:r>
            <a:r>
              <a:rPr lang="cs-CZ" sz="3200" i="1" dirty="0" smtClean="0"/>
              <a:t>Areografie</a:t>
            </a:r>
            <a:r>
              <a:rPr lang="cs-CZ" sz="3200" dirty="0" smtClean="0"/>
              <a:t> použil poprvé argentinský biolog Eduardo </a:t>
            </a:r>
            <a:r>
              <a:rPr lang="cs-CZ" sz="3200" dirty="0" err="1" smtClean="0"/>
              <a:t>Rapoport</a:t>
            </a:r>
            <a:r>
              <a:rPr lang="cs-CZ" sz="3200" dirty="0" smtClean="0"/>
              <a:t>, který vydal v r. 1975 knihu: </a:t>
            </a:r>
            <a:r>
              <a:rPr lang="cs-CZ" sz="3200" dirty="0" err="1" smtClean="0"/>
              <a:t>Areografía</a:t>
            </a:r>
            <a:r>
              <a:rPr lang="cs-CZ" sz="3200" dirty="0" smtClean="0"/>
              <a:t>: </a:t>
            </a:r>
            <a:r>
              <a:rPr lang="cs-CZ" sz="3200" dirty="0" err="1" smtClean="0"/>
              <a:t>Estrategias</a:t>
            </a:r>
            <a:r>
              <a:rPr lang="cs-CZ" sz="3200" dirty="0" smtClean="0"/>
              <a:t> … (vyšlo to španělsky v Argentině, ale nevzbudilo to větší zájem odborníků). </a:t>
            </a:r>
          </a:p>
          <a:p>
            <a:r>
              <a:rPr lang="cs-CZ" sz="3200" dirty="0" smtClean="0"/>
              <a:t>Teprve anglické vydání - </a:t>
            </a:r>
            <a:r>
              <a:rPr lang="cs-CZ" sz="3200" dirty="0" err="1" smtClean="0"/>
              <a:t>Rapoport</a:t>
            </a:r>
            <a:r>
              <a:rPr lang="cs-CZ" sz="3200" dirty="0" smtClean="0"/>
              <a:t> E. H. (1982): </a:t>
            </a:r>
            <a:r>
              <a:rPr lang="cs-CZ" sz="3200" dirty="0" err="1" smtClean="0"/>
              <a:t>Areography</a:t>
            </a:r>
            <a:r>
              <a:rPr lang="cs-CZ" sz="3200" dirty="0" smtClean="0"/>
              <a:t>: </a:t>
            </a:r>
            <a:r>
              <a:rPr lang="cs-CZ" sz="3200" dirty="0" err="1" smtClean="0"/>
              <a:t>Geographical</a:t>
            </a:r>
            <a:r>
              <a:rPr lang="cs-CZ" sz="3200" dirty="0" smtClean="0"/>
              <a:t> </a:t>
            </a:r>
            <a:r>
              <a:rPr lang="cs-CZ" sz="3200" dirty="0" err="1" smtClean="0"/>
              <a:t>strategies</a:t>
            </a:r>
            <a:r>
              <a:rPr lang="cs-CZ" sz="3200" dirty="0" smtClean="0"/>
              <a:t> in species - odstartovalo zájem o studium kvantitativní analýzy prostorového rozšíření organismů. </a:t>
            </a:r>
          </a:p>
          <a:p>
            <a:r>
              <a:rPr lang="cs-CZ" sz="3200" dirty="0" smtClean="0"/>
              <a:t>Jeho kniha inspirovala mnoho zoogeografů a fytogeografů, ale i ekologů. Areografie se nyní rychle rozvíjí, velmi v tom pomáhá počítačová technika, GPS a GIS. V současné době je velmi populární </a:t>
            </a:r>
            <a:r>
              <a:rPr lang="cs-CZ" sz="3200" b="1" dirty="0" smtClean="0"/>
              <a:t>biogeografické modelování</a:t>
            </a:r>
            <a:r>
              <a:rPr lang="cs-CZ" sz="3200" dirty="0" smtClean="0"/>
              <a:t>.</a:t>
            </a:r>
            <a:endParaRPr lang="cs-CZ" sz="3200" dirty="0"/>
          </a:p>
        </p:txBody>
      </p:sp>
    </p:spTree>
    <p:extLst>
      <p:ext uri="{BB962C8B-B14F-4D97-AF65-F5344CB8AC3E}">
        <p14:creationId xmlns:p14="http://schemas.microsoft.com/office/powerpoint/2010/main" val="2792500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r>
              <a:rPr lang="cs-CZ" sz="3600" b="1" dirty="0" err="1" smtClean="0"/>
              <a:t>Rapoportovo</a:t>
            </a:r>
            <a:r>
              <a:rPr lang="cs-CZ" sz="3600" b="1" dirty="0" smtClean="0"/>
              <a:t> pravidlo: Areály rozšíření živočišných i rostlinných druhů se zvětšují se zvyšující se zeměpisnou šířkou.</a:t>
            </a:r>
            <a:endParaRPr lang="cs-CZ" sz="3600" b="1" dirty="0"/>
          </a:p>
        </p:txBody>
      </p:sp>
    </p:spTree>
    <p:extLst>
      <p:ext uri="{BB962C8B-B14F-4D97-AF65-F5344CB8AC3E}">
        <p14:creationId xmlns:p14="http://schemas.microsoft.com/office/powerpoint/2010/main" val="2393481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958" b="5911"/>
          <a:stretch/>
        </p:blipFill>
        <p:spPr>
          <a:xfrm>
            <a:off x="374499" y="146304"/>
            <a:ext cx="11425342" cy="6391656"/>
          </a:xfrm>
        </p:spPr>
      </p:pic>
    </p:spTree>
    <p:extLst>
      <p:ext uri="{BB962C8B-B14F-4D97-AF65-F5344CB8AC3E}">
        <p14:creationId xmlns:p14="http://schemas.microsoft.com/office/powerpoint/2010/main" val="11878690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217" r="16674" b="21754"/>
          <a:stretch/>
        </p:blipFill>
        <p:spPr>
          <a:xfrm>
            <a:off x="2953512" y="97126"/>
            <a:ext cx="6046429" cy="6760873"/>
          </a:xfrm>
        </p:spPr>
      </p:pic>
    </p:spTree>
    <p:extLst>
      <p:ext uri="{BB962C8B-B14F-4D97-AF65-F5344CB8AC3E}">
        <p14:creationId xmlns:p14="http://schemas.microsoft.com/office/powerpoint/2010/main" val="2138186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r>
              <a:rPr lang="cs-CZ" sz="3600" b="1" dirty="0" smtClean="0"/>
              <a:t> Areografie:</a:t>
            </a:r>
          </a:p>
          <a:p>
            <a:endParaRPr lang="cs-CZ" sz="3600" b="1" dirty="0" smtClean="0"/>
          </a:p>
          <a:p>
            <a:r>
              <a:rPr lang="cs-CZ" sz="3600" b="1" dirty="0" smtClean="0"/>
              <a:t> Příklady kvantitativní analýzy prostorového rozšíření organismů.</a:t>
            </a:r>
            <a:endParaRPr lang="cs-CZ" sz="3600" b="1" dirty="0"/>
          </a:p>
        </p:txBody>
      </p:sp>
    </p:spTree>
    <p:extLst>
      <p:ext uri="{BB962C8B-B14F-4D97-AF65-F5344CB8AC3E}">
        <p14:creationId xmlns:p14="http://schemas.microsoft.com/office/powerpoint/2010/main" val="11537133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682"/>
          <a:stretch/>
        </p:blipFill>
        <p:spPr>
          <a:xfrm>
            <a:off x="2605700" y="0"/>
            <a:ext cx="6813912" cy="6858000"/>
          </a:xfrm>
        </p:spPr>
      </p:pic>
    </p:spTree>
    <p:extLst>
      <p:ext uri="{BB962C8B-B14F-4D97-AF65-F5344CB8AC3E}">
        <p14:creationId xmlns:p14="http://schemas.microsoft.com/office/powerpoint/2010/main" val="1216660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83" t="893" r="16715" b="12304"/>
          <a:stretch/>
        </p:blipFill>
        <p:spPr>
          <a:xfrm>
            <a:off x="170508" y="192024"/>
            <a:ext cx="10442201" cy="6446520"/>
          </a:xfrm>
        </p:spPr>
      </p:pic>
    </p:spTree>
    <p:extLst>
      <p:ext uri="{BB962C8B-B14F-4D97-AF65-F5344CB8AC3E}">
        <p14:creationId xmlns:p14="http://schemas.microsoft.com/office/powerpoint/2010/main" val="552722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08156"/>
            <a:ext cx="10515600" cy="855406"/>
          </a:xfrm>
        </p:spPr>
        <p:txBody>
          <a:bodyPr/>
          <a:lstStyle/>
          <a:p>
            <a:r>
              <a:rPr lang="cs-CZ" dirty="0" smtClean="0"/>
              <a:t>  Nejznámější biogeografická pravidla:</a:t>
            </a:r>
            <a:endParaRPr lang="cs-CZ" dirty="0"/>
          </a:p>
        </p:txBody>
      </p:sp>
      <p:sp>
        <p:nvSpPr>
          <p:cNvPr id="3" name="Zástupný symbol pro obsah 2"/>
          <p:cNvSpPr>
            <a:spLocks noGrp="1"/>
          </p:cNvSpPr>
          <p:nvPr>
            <p:ph idx="1"/>
          </p:nvPr>
        </p:nvSpPr>
        <p:spPr>
          <a:xfrm>
            <a:off x="127819" y="963562"/>
            <a:ext cx="11946194" cy="5742038"/>
          </a:xfrm>
        </p:spPr>
        <p:txBody>
          <a:bodyPr>
            <a:normAutofit fontScale="77500" lnSpcReduction="20000"/>
          </a:bodyPr>
          <a:lstStyle/>
          <a:p>
            <a:endParaRPr lang="cs-CZ" dirty="0" smtClean="0"/>
          </a:p>
          <a:p>
            <a:r>
              <a:rPr lang="cs-CZ" sz="3600" dirty="0"/>
              <a:t> </a:t>
            </a:r>
            <a:r>
              <a:rPr lang="cs-CZ" sz="3600" b="1" dirty="0" smtClean="0"/>
              <a:t>Bergmannovo pravidlo </a:t>
            </a:r>
            <a:r>
              <a:rPr lang="cs-CZ" sz="3600" dirty="0" smtClean="0"/>
              <a:t>- endotermní obratlovci (ptáci a savci) zvyšují  svoji tělesnou velikost s klesající teplotou prostředí. Ale pozor: Např. u savců existuje množství výjimek, především u drobnějších masožravců (např. rejskové, lasičky), ti jsou naopak v chladnějších oblastech menší, protože menší exemplář spotřebuje méně potravy, která bývá v zimním období obtížně dostupná.</a:t>
            </a:r>
          </a:p>
          <a:p>
            <a:r>
              <a:rPr lang="cs-CZ" sz="3600" dirty="0" smtClean="0"/>
              <a:t> </a:t>
            </a:r>
            <a:r>
              <a:rPr lang="cs-CZ" sz="3600" b="1" dirty="0" smtClean="0"/>
              <a:t>Allenovo pravidlo  </a:t>
            </a:r>
            <a:r>
              <a:rPr lang="cs-CZ" sz="3600" dirty="0" smtClean="0"/>
              <a:t>- tělní přívěsky (např. uši, ocas) endotermních obratlovců jsou v chladnějších oblastech menší než v teplejších. Důvodem je snížení tepelných ztrát v chladnějších oblastech.</a:t>
            </a:r>
          </a:p>
          <a:p>
            <a:r>
              <a:rPr lang="cs-CZ" sz="3600" dirty="0" smtClean="0"/>
              <a:t> </a:t>
            </a:r>
            <a:r>
              <a:rPr lang="cs-CZ" sz="3600" b="1" dirty="0" err="1" smtClean="0"/>
              <a:t>Glogerovo</a:t>
            </a:r>
            <a:r>
              <a:rPr lang="cs-CZ" sz="3600" b="1" dirty="0" smtClean="0"/>
              <a:t> pravidlo </a:t>
            </a:r>
            <a:r>
              <a:rPr lang="cs-CZ" sz="3600" dirty="0" smtClean="0"/>
              <a:t>-  endotermní živočichové žijící v teplejších a vlhkých oblastech mají tmavší zbarvení než populace žijící v sušším prostředí. Vysvětlení jsou různá – u ptáků je to vysvětlováno větší odolností tmavších per obsahujících melaniny vůči bakteriálnímu poškození. </a:t>
            </a:r>
            <a:r>
              <a:rPr lang="cs-CZ" sz="3600" dirty="0"/>
              <a:t>U</a:t>
            </a:r>
            <a:r>
              <a:rPr lang="cs-CZ" sz="3600" dirty="0" smtClean="0"/>
              <a:t> savců je to často vysvětlováno nutností ochrany pokožky před UV zářením (typickým příkladem bývají lidské populace). Tmavě zbarvení jedinci jsou také hůře viditelní v hustém porostu, jedná se tedy o kryptické zbarvení (např. </a:t>
            </a:r>
            <a:r>
              <a:rPr lang="cs-CZ" sz="3600" dirty="0" smtClean="0"/>
              <a:t>některé druhy </a:t>
            </a:r>
            <a:r>
              <a:rPr lang="cs-CZ" sz="3600" smtClean="0"/>
              <a:t>kočkovitých šelem </a:t>
            </a:r>
            <a:r>
              <a:rPr lang="cs-CZ" sz="3600" dirty="0" smtClean="0"/>
              <a:t>v hustých tropických lesích).    </a:t>
            </a:r>
            <a:endParaRPr lang="cs-CZ" sz="3600" dirty="0"/>
          </a:p>
        </p:txBody>
      </p:sp>
    </p:spTree>
    <p:extLst>
      <p:ext uri="{BB962C8B-B14F-4D97-AF65-F5344CB8AC3E}">
        <p14:creationId xmlns:p14="http://schemas.microsoft.com/office/powerpoint/2010/main" val="4105994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477" y="88490"/>
            <a:ext cx="11729884" cy="2222091"/>
          </a:xfrm>
        </p:spPr>
        <p:txBody>
          <a:bodyPr>
            <a:normAutofit/>
          </a:bodyPr>
          <a:lstStyle/>
          <a:p>
            <a:r>
              <a:rPr lang="cs-CZ" sz="3600" b="1" dirty="0" smtClean="0"/>
              <a:t>Allenovo pravidlo bývá nejčastěji ilustrováno na malých psovitých šelmách z Palearktické oblasti (zleva):  fenek (</a:t>
            </a:r>
            <a:r>
              <a:rPr lang="cs-CZ" sz="3600" b="1" i="1" dirty="0" err="1"/>
              <a:t>V</a:t>
            </a:r>
            <a:r>
              <a:rPr lang="cs-CZ" sz="3600" b="1" i="1" dirty="0" err="1" smtClean="0"/>
              <a:t>ulpes</a:t>
            </a:r>
            <a:r>
              <a:rPr lang="cs-CZ" sz="3600" b="1" dirty="0" smtClean="0"/>
              <a:t> </a:t>
            </a:r>
            <a:r>
              <a:rPr lang="cs-CZ" sz="3600" b="1" i="1" dirty="0" err="1" smtClean="0"/>
              <a:t>zerda</a:t>
            </a:r>
            <a:r>
              <a:rPr lang="cs-CZ" sz="3600" b="1" dirty="0" smtClean="0"/>
              <a:t>), liška obecná (</a:t>
            </a:r>
            <a:r>
              <a:rPr lang="cs-CZ" sz="3600" b="1" i="1" dirty="0" err="1" smtClean="0"/>
              <a:t>Vulpes</a:t>
            </a:r>
            <a:r>
              <a:rPr lang="cs-CZ" sz="3600" b="1" i="1" dirty="0" smtClean="0"/>
              <a:t> </a:t>
            </a:r>
            <a:r>
              <a:rPr lang="cs-CZ" sz="3600" b="1" i="1" dirty="0" err="1" smtClean="0"/>
              <a:t>vulpes</a:t>
            </a:r>
            <a:r>
              <a:rPr lang="cs-CZ" sz="3600" b="1" dirty="0" smtClean="0"/>
              <a:t>) a liška polární (</a:t>
            </a:r>
            <a:r>
              <a:rPr lang="cs-CZ" sz="3600" b="1" i="1" dirty="0" err="1" smtClean="0"/>
              <a:t>Vulpes</a:t>
            </a:r>
            <a:r>
              <a:rPr lang="cs-CZ" sz="3600" b="1" dirty="0" smtClean="0"/>
              <a:t> </a:t>
            </a:r>
            <a:r>
              <a:rPr lang="cs-CZ" sz="3600" b="1" i="1" dirty="0" err="1" smtClean="0"/>
              <a:t>lagopus</a:t>
            </a:r>
            <a:r>
              <a:rPr lang="cs-CZ" sz="3600" b="1" dirty="0" smtClean="0"/>
              <a:t>)  </a:t>
            </a:r>
            <a:endParaRPr lang="cs-CZ" sz="3600" b="1" dirty="0"/>
          </a:p>
        </p:txBody>
      </p:sp>
      <p:pic>
        <p:nvPicPr>
          <p:cNvPr id="4" name="Zástupný symbol pro obsah 3"/>
          <p:cNvPicPr>
            <a:picLocks noGrp="1" noChangeAspect="1"/>
          </p:cNvPicPr>
          <p:nvPr>
            <p:ph idx="1"/>
          </p:nvPr>
        </p:nvPicPr>
        <p:blipFill rotWithShape="1">
          <a:blip r:embed="rId2"/>
          <a:srcRect t="54755"/>
          <a:stretch/>
        </p:blipFill>
        <p:spPr>
          <a:xfrm>
            <a:off x="523868" y="2310580"/>
            <a:ext cx="10655384" cy="4021393"/>
          </a:xfrm>
          <a:prstGeom prst="rect">
            <a:avLst/>
          </a:prstGeom>
        </p:spPr>
      </p:pic>
    </p:spTree>
    <p:extLst>
      <p:ext uri="{BB962C8B-B14F-4D97-AF65-F5344CB8AC3E}">
        <p14:creationId xmlns:p14="http://schemas.microsoft.com/office/powerpoint/2010/main" val="27614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44243"/>
          </a:xfrm>
        </p:spPr>
        <p:txBody>
          <a:bodyPr>
            <a:normAutofit fontScale="90000"/>
          </a:bodyPr>
          <a:lstStyle/>
          <a:p>
            <a:r>
              <a:rPr lang="cs-CZ" dirty="0" smtClean="0"/>
              <a:t>Skvrnitá versus </a:t>
            </a:r>
            <a:r>
              <a:rPr lang="cs-CZ" dirty="0" err="1" smtClean="0"/>
              <a:t>melanická</a:t>
            </a:r>
            <a:r>
              <a:rPr lang="cs-CZ" dirty="0" smtClean="0"/>
              <a:t> forma levharta (</a:t>
            </a:r>
            <a:r>
              <a:rPr lang="cs-CZ" i="1" dirty="0" err="1" smtClean="0"/>
              <a:t>Panthera</a:t>
            </a:r>
            <a:r>
              <a:rPr lang="cs-CZ" i="1" dirty="0" smtClean="0"/>
              <a:t> pardus</a:t>
            </a:r>
            <a:r>
              <a:rPr lang="cs-CZ" dirty="0" smtClean="0"/>
              <a:t>)</a:t>
            </a:r>
            <a:endParaRPr lang="cs-CZ" dirty="0"/>
          </a:p>
        </p:txBody>
      </p:sp>
      <p:pic>
        <p:nvPicPr>
          <p:cNvPr id="4" name="Zástupný symbol pro obsah 3"/>
          <p:cNvPicPr>
            <a:picLocks noGrp="1" noChangeAspect="1"/>
          </p:cNvPicPr>
          <p:nvPr>
            <p:ph idx="1"/>
          </p:nvPr>
        </p:nvPicPr>
        <p:blipFill rotWithShape="1">
          <a:blip r:embed="rId2"/>
          <a:srcRect b="41178"/>
          <a:stretch/>
        </p:blipFill>
        <p:spPr>
          <a:xfrm>
            <a:off x="217739" y="1641987"/>
            <a:ext cx="11813189" cy="5215690"/>
          </a:xfrm>
          <a:prstGeom prst="rect">
            <a:avLst/>
          </a:prstGeom>
        </p:spPr>
      </p:pic>
    </p:spTree>
    <p:extLst>
      <p:ext uri="{BB962C8B-B14F-4D97-AF65-F5344CB8AC3E}">
        <p14:creationId xmlns:p14="http://schemas.microsoft.com/office/powerpoint/2010/main" val="2364335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6813"/>
            <a:ext cx="10515600" cy="480699"/>
          </a:xfrm>
        </p:spPr>
        <p:txBody>
          <a:bodyPr>
            <a:normAutofit fontScale="90000"/>
          </a:bodyPr>
          <a:lstStyle/>
          <a:p>
            <a:r>
              <a:rPr lang="cs-CZ" dirty="0" smtClean="0"/>
              <a:t>                    </a:t>
            </a:r>
            <a:r>
              <a:rPr lang="cs-CZ" b="1" dirty="0" smtClean="0"/>
              <a:t>Ostrovní endemismus</a:t>
            </a:r>
            <a:endParaRPr lang="cs-CZ" b="1" dirty="0"/>
          </a:p>
        </p:txBody>
      </p:sp>
      <p:sp>
        <p:nvSpPr>
          <p:cNvPr id="3" name="Zástupný symbol pro obsah 2"/>
          <p:cNvSpPr>
            <a:spLocks noGrp="1"/>
          </p:cNvSpPr>
          <p:nvPr>
            <p:ph idx="1"/>
          </p:nvPr>
        </p:nvSpPr>
        <p:spPr>
          <a:xfrm>
            <a:off x="245805" y="667511"/>
            <a:ext cx="11808543" cy="5910269"/>
          </a:xfrm>
        </p:spPr>
        <p:txBody>
          <a:bodyPr>
            <a:normAutofit fontScale="92500" lnSpcReduction="20000"/>
          </a:bodyPr>
          <a:lstStyle/>
          <a:p>
            <a:endParaRPr lang="cs-CZ" dirty="0" smtClean="0"/>
          </a:p>
          <a:p>
            <a:r>
              <a:rPr lang="cs-CZ" dirty="0"/>
              <a:t> </a:t>
            </a:r>
            <a:r>
              <a:rPr lang="cs-CZ" sz="3200" dirty="0" smtClean="0"/>
              <a:t>Vysoká míra endemismu na ostrovech (především na těch velmi vzdálených od pevniny) je </a:t>
            </a:r>
            <a:r>
              <a:rPr lang="cs-CZ" sz="3200" dirty="0"/>
              <a:t>z</a:t>
            </a:r>
            <a:r>
              <a:rPr lang="cs-CZ" sz="3200" dirty="0" smtClean="0"/>
              <a:t>působena především tzv. </a:t>
            </a:r>
            <a:r>
              <a:rPr lang="cs-CZ" sz="3200" b="1" dirty="0" smtClean="0"/>
              <a:t>zrychlenou ostrovní </a:t>
            </a:r>
            <a:r>
              <a:rPr lang="cs-CZ" sz="3200" b="1" dirty="0" err="1" smtClean="0"/>
              <a:t>speciací</a:t>
            </a:r>
            <a:r>
              <a:rPr lang="cs-CZ" sz="3200" b="1" dirty="0" smtClean="0"/>
              <a:t>. </a:t>
            </a:r>
          </a:p>
          <a:p>
            <a:endParaRPr lang="cs-CZ" sz="3200" b="1" dirty="0" smtClean="0"/>
          </a:p>
          <a:p>
            <a:r>
              <a:rPr lang="cs-CZ" sz="3200" dirty="0" smtClean="0"/>
              <a:t>U té se uplatňují především </a:t>
            </a:r>
            <a:r>
              <a:rPr lang="cs-CZ" sz="3200" b="1" dirty="0" smtClean="0"/>
              <a:t>genetické faktory</a:t>
            </a:r>
            <a:r>
              <a:rPr lang="cs-CZ" sz="3200" dirty="0" smtClean="0"/>
              <a:t>: vliv zakladatele, </a:t>
            </a:r>
            <a:r>
              <a:rPr lang="cs-CZ" sz="3200" dirty="0" err="1" smtClean="0"/>
              <a:t>bottleneck</a:t>
            </a:r>
            <a:r>
              <a:rPr lang="cs-CZ" sz="3200" dirty="0" smtClean="0"/>
              <a:t> efekt a genetický drift (čím je ostrov vzdálenější, tím méně je tamní populace doplňována dalšími imigranty a fixace vzácnějších alel je rychlejší).</a:t>
            </a:r>
          </a:p>
          <a:p>
            <a:r>
              <a:rPr lang="cs-CZ" sz="3200" dirty="0" smtClean="0"/>
              <a:t> </a:t>
            </a:r>
          </a:p>
          <a:p>
            <a:r>
              <a:rPr lang="cs-CZ" sz="3200" dirty="0" smtClean="0"/>
              <a:t>Určitou roli hrají i </a:t>
            </a:r>
            <a:r>
              <a:rPr lang="cs-CZ" sz="3200" b="1" dirty="0" smtClean="0"/>
              <a:t>ekologické faktory </a:t>
            </a:r>
            <a:r>
              <a:rPr lang="cs-CZ" sz="3200" dirty="0" smtClean="0"/>
              <a:t>protože větší ostrovy nabízejí více ekologických nik, které umožňují tzv. </a:t>
            </a:r>
            <a:r>
              <a:rPr lang="cs-CZ" sz="3200" b="1" dirty="0" smtClean="0"/>
              <a:t>adaptivní radiaci </a:t>
            </a:r>
            <a:r>
              <a:rPr lang="cs-CZ" sz="3200" dirty="0" smtClean="0"/>
              <a:t>(mohou urychlit </a:t>
            </a:r>
            <a:r>
              <a:rPr lang="cs-CZ" sz="3200" dirty="0" err="1" smtClean="0"/>
              <a:t>vyselektování</a:t>
            </a:r>
            <a:r>
              <a:rPr lang="cs-CZ" sz="3200" dirty="0" smtClean="0"/>
              <a:t> jedinců vhodně přizpůsobených příslušné ekologické nice).</a:t>
            </a:r>
          </a:p>
          <a:p>
            <a:endParaRPr lang="cs-CZ" sz="3200" dirty="0" smtClean="0"/>
          </a:p>
          <a:p>
            <a:r>
              <a:rPr lang="cs-CZ" sz="3200" dirty="0" smtClean="0"/>
              <a:t>Viz např. „Darwinovy pěnkavy“ (</a:t>
            </a:r>
            <a:r>
              <a:rPr lang="cs-CZ" sz="3200" dirty="0" err="1" smtClean="0"/>
              <a:t>podč</a:t>
            </a:r>
            <a:r>
              <a:rPr lang="cs-CZ" sz="3200" dirty="0" smtClean="0"/>
              <a:t>. </a:t>
            </a:r>
            <a:r>
              <a:rPr lang="cs-CZ" sz="3200" dirty="0" err="1" smtClean="0"/>
              <a:t>Geospizinae</a:t>
            </a:r>
            <a:r>
              <a:rPr lang="cs-CZ" sz="3200" dirty="0" smtClean="0"/>
              <a:t>) na Galapágách. </a:t>
            </a:r>
            <a:endParaRPr lang="cs-CZ" sz="3200" dirty="0"/>
          </a:p>
        </p:txBody>
      </p:sp>
    </p:spTree>
    <p:extLst>
      <p:ext uri="{BB962C8B-B14F-4D97-AF65-F5344CB8AC3E}">
        <p14:creationId xmlns:p14="http://schemas.microsoft.com/office/powerpoint/2010/main" val="2496774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9955" y="0"/>
            <a:ext cx="7703062" cy="6858000"/>
          </a:xfrm>
        </p:spPr>
      </p:pic>
    </p:spTree>
    <p:extLst>
      <p:ext uri="{BB962C8B-B14F-4D97-AF65-F5344CB8AC3E}">
        <p14:creationId xmlns:p14="http://schemas.microsoft.com/office/powerpoint/2010/main" val="67983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0394" y="73152"/>
            <a:ext cx="6351386" cy="6949433"/>
          </a:xfrm>
        </p:spPr>
      </p:pic>
    </p:spTree>
    <p:extLst>
      <p:ext uri="{BB962C8B-B14F-4D97-AF65-F5344CB8AC3E}">
        <p14:creationId xmlns:p14="http://schemas.microsoft.com/office/powerpoint/2010/main" val="3397926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1559"/>
          </a:xfrm>
        </p:spPr>
        <p:txBody>
          <a:bodyPr/>
          <a:lstStyle/>
          <a:p>
            <a:r>
              <a:rPr lang="cs-CZ" dirty="0" smtClean="0"/>
              <a:t>             </a:t>
            </a:r>
            <a:r>
              <a:rPr lang="cs-CZ" b="1" dirty="0" smtClean="0"/>
              <a:t>Ztráta letových schopností</a:t>
            </a:r>
            <a:r>
              <a:rPr lang="cs-CZ" dirty="0" smtClean="0"/>
              <a:t>  </a:t>
            </a:r>
            <a:endParaRPr lang="cs-CZ" dirty="0"/>
          </a:p>
        </p:txBody>
      </p:sp>
      <p:sp>
        <p:nvSpPr>
          <p:cNvPr id="3" name="Zástupný symbol pro obsah 2"/>
          <p:cNvSpPr>
            <a:spLocks noGrp="1"/>
          </p:cNvSpPr>
          <p:nvPr>
            <p:ph idx="1"/>
          </p:nvPr>
        </p:nvSpPr>
        <p:spPr>
          <a:xfrm>
            <a:off x="-1" y="1179576"/>
            <a:ext cx="12064181" cy="4997387"/>
          </a:xfrm>
        </p:spPr>
        <p:txBody>
          <a:bodyPr/>
          <a:lstStyle/>
          <a:p>
            <a:endParaRPr lang="cs-CZ" dirty="0" smtClean="0"/>
          </a:p>
          <a:p>
            <a:r>
              <a:rPr lang="cs-CZ" dirty="0"/>
              <a:t> </a:t>
            </a:r>
            <a:r>
              <a:rPr lang="cs-CZ" dirty="0" smtClean="0"/>
              <a:t>Na velmi isolovaných ostrovech je vysoké procento nelétavých ptáků. Důvodem byla nepřítomnost pozemních predátorů (savci a velcí plazi). Ptáci proto nemuseli investovat do rozvoje mohutných létacích svalů a ušetřenou energii mohli využít pro reprodukci.</a:t>
            </a:r>
          </a:p>
          <a:p>
            <a:r>
              <a:rPr lang="cs-CZ" b="1" dirty="0" smtClean="0"/>
              <a:t>Nový Zéland</a:t>
            </a:r>
            <a:r>
              <a:rPr lang="cs-CZ" dirty="0" smtClean="0"/>
              <a:t>: 25 – 35 % druhů původních (recentních + vyhubených) ptáků bylo nelétavých.  /Zde je ale třeba vzít v úvahu i přítomnost „primárně“ nelétavých ptáků (podtřída </a:t>
            </a:r>
            <a:r>
              <a:rPr lang="cs-CZ" dirty="0" err="1" smtClean="0"/>
              <a:t>Paleognathae</a:t>
            </a:r>
            <a:r>
              <a:rPr lang="cs-CZ" dirty="0" smtClean="0"/>
              <a:t>), kteří obývali </a:t>
            </a:r>
            <a:r>
              <a:rPr lang="cs-CZ" dirty="0" err="1" smtClean="0"/>
              <a:t>prakontinent</a:t>
            </a:r>
            <a:r>
              <a:rPr lang="cs-CZ" dirty="0" smtClean="0"/>
              <a:t> </a:t>
            </a:r>
            <a:r>
              <a:rPr lang="cs-CZ" dirty="0" err="1" smtClean="0"/>
              <a:t>Gondwanu</a:t>
            </a:r>
            <a:r>
              <a:rPr lang="cs-CZ" dirty="0" smtClean="0"/>
              <a:t> – např. </a:t>
            </a:r>
            <a:r>
              <a:rPr lang="cs-CZ" dirty="0" err="1" smtClean="0"/>
              <a:t>kiviové</a:t>
            </a:r>
            <a:r>
              <a:rPr lang="cs-CZ" dirty="0" smtClean="0"/>
              <a:t>, ptáci moa (viz kontinentální drift)/</a:t>
            </a:r>
          </a:p>
          <a:p>
            <a:r>
              <a:rPr lang="cs-CZ" b="1" dirty="0" smtClean="0"/>
              <a:t>Havajské ostrovy</a:t>
            </a:r>
            <a:r>
              <a:rPr lang="cs-CZ" dirty="0" smtClean="0"/>
              <a:t>: z endemických ptáků je 20 % druhů nelétavých.</a:t>
            </a:r>
          </a:p>
          <a:p>
            <a:endParaRPr lang="cs-CZ" dirty="0"/>
          </a:p>
        </p:txBody>
      </p:sp>
    </p:spTree>
    <p:extLst>
      <p:ext uri="{BB962C8B-B14F-4D97-AF65-F5344CB8AC3E}">
        <p14:creationId xmlns:p14="http://schemas.microsoft.com/office/powerpoint/2010/main" val="1720824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6141" y="365125"/>
            <a:ext cx="11631561" cy="1325563"/>
          </a:xfrm>
        </p:spPr>
        <p:txBody>
          <a:bodyPr>
            <a:normAutofit fontScale="90000"/>
          </a:bodyPr>
          <a:lstStyle/>
          <a:p>
            <a:r>
              <a:rPr lang="cs-CZ" sz="2800" b="1" dirty="0" smtClean="0"/>
              <a:t>Mauritius patří do tzv. </a:t>
            </a:r>
            <a:r>
              <a:rPr lang="cs-CZ" sz="2800" b="1" dirty="0" err="1" smtClean="0"/>
              <a:t>Maskarénského</a:t>
            </a:r>
            <a:r>
              <a:rPr lang="cs-CZ" sz="2800" b="1" dirty="0" smtClean="0"/>
              <a:t> souostroví, které leží v Indickém oceánu, cca 800 km východně od Madagaskaru. Souostroví je vulkanického původu. Ostrov byl neobydlený až do začátku 16. stol., kdy jej poprvé navštívili portugalští mořeplavci. Do té doby zde nežili  žádní pozemní savci, což umožnilo existenci řady nelétavých druhů ptáků.</a:t>
            </a:r>
            <a:endParaRPr lang="cs-CZ" sz="2800" b="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4347" y="1818969"/>
            <a:ext cx="5443005" cy="5039032"/>
          </a:xfrm>
        </p:spPr>
      </p:pic>
    </p:spTree>
    <p:extLst>
      <p:ext uri="{BB962C8B-B14F-4D97-AF65-F5344CB8AC3E}">
        <p14:creationId xmlns:p14="http://schemas.microsoft.com/office/powerpoint/2010/main" val="373484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7316" y="365125"/>
            <a:ext cx="11887200" cy="1325563"/>
          </a:xfrm>
        </p:spPr>
        <p:txBody>
          <a:bodyPr>
            <a:normAutofit fontScale="90000"/>
          </a:bodyPr>
          <a:lstStyle/>
          <a:p>
            <a:r>
              <a:rPr lang="cs-CZ" sz="3600" b="1" dirty="0" err="1"/>
              <a:t>Dodo</a:t>
            </a:r>
            <a:r>
              <a:rPr lang="cs-CZ" sz="3600" b="1" dirty="0"/>
              <a:t> (= dronte mauricijský) (</a:t>
            </a:r>
            <a:r>
              <a:rPr lang="cs-CZ" sz="3600" b="1" i="1" dirty="0" err="1"/>
              <a:t>Raphus</a:t>
            </a:r>
            <a:r>
              <a:rPr lang="cs-CZ" sz="3600" b="1" i="1" dirty="0"/>
              <a:t> </a:t>
            </a:r>
            <a:r>
              <a:rPr lang="cs-CZ" sz="3600" b="1" i="1" dirty="0" err="1"/>
              <a:t>cuculatus</a:t>
            </a:r>
            <a:r>
              <a:rPr lang="cs-CZ" sz="3600" b="1" dirty="0"/>
              <a:t>), řád Měkkozobí (</a:t>
            </a:r>
            <a:r>
              <a:rPr lang="cs-CZ" sz="3600" b="1" dirty="0" err="1"/>
              <a:t>Columbiformes</a:t>
            </a:r>
            <a:r>
              <a:rPr lang="cs-CZ" sz="3600" b="1" dirty="0" smtClean="0"/>
              <a:t>). Velký nelétavý a krotký pták vážící kolem 20 kg. Objeven </a:t>
            </a:r>
            <a:r>
              <a:rPr lang="cs-CZ" sz="3600" b="1" dirty="0"/>
              <a:t>P</a:t>
            </a:r>
            <a:r>
              <a:rPr lang="cs-CZ" sz="3600" b="1" dirty="0" smtClean="0"/>
              <a:t>ortugalci v r. 1507, poslední exemplář zabit v r. 1681.</a:t>
            </a:r>
            <a:r>
              <a:rPr lang="cs-CZ" dirty="0"/>
              <a:t/>
            </a:r>
            <a:br>
              <a:rPr lang="cs-CZ" dirty="0"/>
            </a:br>
            <a:endParaRPr lang="cs-CZ" dirty="0"/>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t="12365"/>
          <a:stretch/>
        </p:blipFill>
        <p:spPr>
          <a:xfrm>
            <a:off x="3207381" y="1690688"/>
            <a:ext cx="5512229" cy="5167311"/>
          </a:xfrm>
        </p:spPr>
      </p:pic>
    </p:spTree>
    <p:extLst>
      <p:ext uri="{BB962C8B-B14F-4D97-AF65-F5344CB8AC3E}">
        <p14:creationId xmlns:p14="http://schemas.microsoft.com/office/powerpoint/2010/main" val="219202984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1304</Words>
  <Application>Microsoft Office PowerPoint</Application>
  <PresentationFormat>Širokoúhlá obrazovka</PresentationFormat>
  <Paragraphs>76</Paragraphs>
  <Slides>39</Slides>
  <Notes>7</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vt:i4>
      </vt:variant>
    </vt:vector>
  </HeadingPairs>
  <TitlesOfParts>
    <vt:vector size="43" baseType="lpstr">
      <vt:lpstr>Arial</vt:lpstr>
      <vt:lpstr>Calibri</vt:lpstr>
      <vt:lpstr>Calibri Light</vt:lpstr>
      <vt:lpstr>Motiv Office</vt:lpstr>
      <vt:lpstr>ZOOGEOGRAFIE</vt:lpstr>
      <vt:lpstr>Prezentace aplikace PowerPoint</vt:lpstr>
      <vt:lpstr>Prezentace aplikace PowerPoint</vt:lpstr>
      <vt:lpstr>                    Ostrovní endemismus</vt:lpstr>
      <vt:lpstr>Prezentace aplikace PowerPoint</vt:lpstr>
      <vt:lpstr>Prezentace aplikace PowerPoint</vt:lpstr>
      <vt:lpstr>             Ztráta letových schopností  </vt:lpstr>
      <vt:lpstr>Mauritius patří do tzv. Maskarénského souostroví, které leží v Indickém oceánu, cca 800 km východně od Madagaskaru. Souostroví je vulkanického původu. Ostrov byl neobydlený až do začátku 16. stol., kdy jej poprvé navštívili portugalští mořeplavci. Do té doby zde nežili  žádní pozemní savci, což umožnilo existenci řady nelétavých druhů ptáků.</vt:lpstr>
      <vt:lpstr>Dodo (= dronte mauricijský) (Raphus cuculatus), řád Měkkozobí (Columbiformes). Velký nelétavý a krotký pták vážící kolem 20 kg. Objeven Portugalci v r. 1507, poslední exemplář zabit v r. 1681. </vt:lpstr>
      <vt:lpstr>Papoušek soví (= kakapo soví) (Strigops habroptila) – největší druh papouška (výška 60 cm, váha až 4 kg). Ztratil schopnost letu, protože na Nový Zéland se po jeho oddělení od Austrálie v pozdní křídě (cca před 90 miliony let) již nemohli dostat pozemní savci, kteří by jej mohli ohrozit.</vt:lpstr>
      <vt:lpstr>Kiviové (rod Apteryx) zahrnují 5 recentních druhů nelétavých ptáků, kteří obývají Nový Zéland – jejich nelétavost ale může být původním jevem, protože patří do podtřídy Paleognathae. </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Vývoj ostrovní fauny Středomoří          na příkladu savčí fauny Korsiky a Sardinie</vt:lpstr>
      <vt:lpstr> Vývoj ostrovní fauny Středomoří   na příkladu savčí fauny Korsiky a Sardinie</vt:lpstr>
      <vt:lpstr>Prezentace aplikace PowerPoint</vt:lpstr>
      <vt:lpstr>Prezentace aplikace PowerPoint</vt:lpstr>
      <vt:lpstr>Prezentace aplikace PowerPoint</vt:lpstr>
      <vt:lpstr>Prezentace aplikace PowerPoint</vt:lpstr>
      <vt:lpstr>                           AREOGRAFIE</vt:lpstr>
      <vt:lpstr>             Celkový areál rozšíření čápa bílého (Ciconia ciconia). Zeleně: oblast, kde hnízdí (= euareál), modře: zimoviště (= epiareál),                      červeně: migrační trasy (také součást epiareálu).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Nejznámější biogeografická pravidla:</vt:lpstr>
      <vt:lpstr>Allenovo pravidlo bývá nejčastěji ilustrováno na malých psovitých šelmách z Palearktické oblasti (zleva):  fenek (Vulpes zerda), liška obecná (Vulpes vulpes) a liška polární (Vulpes lagopus)  </vt:lpstr>
      <vt:lpstr>Skvrnitá versus melanická forma levharta (Panthera pardus)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ZOOGEOGRAFIE</dc:title>
  <dc:creator>Vohralík</dc:creator>
  <cp:lastModifiedBy>Vohralík</cp:lastModifiedBy>
  <cp:revision>98</cp:revision>
  <dcterms:created xsi:type="dcterms:W3CDTF">2020-10-21T11:52:11Z</dcterms:created>
  <dcterms:modified xsi:type="dcterms:W3CDTF">2022-11-24T14:14:55Z</dcterms:modified>
</cp:coreProperties>
</file>