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5" r:id="rId4"/>
    <p:sldId id="257" r:id="rId5"/>
    <p:sldId id="264" r:id="rId6"/>
    <p:sldId id="263" r:id="rId7"/>
    <p:sldId id="258" r:id="rId8"/>
    <p:sldId id="259" r:id="rId9"/>
    <p:sldId id="260" r:id="rId10"/>
    <p:sldId id="261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6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7C2ACB-46FA-450F-B06D-439FE1CF1D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5A2DEB2-A6D1-4EBF-BD27-DA8321D9D8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69CA153-A2F8-4187-954C-85E3B3441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A8D39-016F-47F3-94CA-29E37C146D2E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54511C1-F690-45D9-837A-6CC673119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606A594-A7EA-447A-B5C1-6F7ADB25C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92655-2ECD-42B4-ABC4-E193BEBA71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913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C9C544-7A37-4E99-A54A-BDC5C3852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DD6EAEB-9C3B-4758-B286-B46D24E37D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2E9373E-89FE-41BD-BD40-14ABCE3FA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A8D39-016F-47F3-94CA-29E37C146D2E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9628875-3C05-4F20-B588-90C716498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989D3CB-48E4-4BA5-BA89-C3D44B380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92655-2ECD-42B4-ABC4-E193BEBA71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1152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2989904-2F82-4E7F-82FD-43CE7C9E0A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DAB6F40-19BB-41CD-9501-5425A35C6D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340A8CC-BBBC-4698-AED5-9CFF0418A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A8D39-016F-47F3-94CA-29E37C146D2E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545EF66-89E7-4801-B3F6-926A363B9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E5DFDF6-8868-445C-8661-9750FD9AC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92655-2ECD-42B4-ABC4-E193BEBA71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4700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279213-CD2A-436E-9333-114F52ED3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051A721-4F2E-48BE-8175-98C97F0CC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90EE57B-5EA4-40FD-A080-339E16C2D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A8D39-016F-47F3-94CA-29E37C146D2E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5334547-317C-4975-89B3-C25E64071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3AF4638-2FE5-4FAB-BC1D-26DC6E306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92655-2ECD-42B4-ABC4-E193BEBA71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9180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C004C9-0FEB-4B72-BD90-FC52AF957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0FB04CF-7EE3-4BE5-A14D-CD3A8E91B4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9E4972C-45EF-4EA5-9CDD-D50DA4D5C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A8D39-016F-47F3-94CA-29E37C146D2E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9C657ED-F1D8-4EF2-AFFB-22916F241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56BD7AD-A3F8-43CC-80F9-9DFEB1477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92655-2ECD-42B4-ABC4-E193BEBA71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4102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C69292-A50B-47DD-8538-1E3893380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1D24174-E95B-4F73-92BD-69611FEF12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B90DD0AD-4C26-4865-B8C4-0006A4FDC5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1657199-6A3C-4172-9BB5-2BBFAFE11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A8D39-016F-47F3-94CA-29E37C146D2E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3CFA55B-84F2-42C1-92A5-B99C5AEA5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998A20F-9717-4231-B15B-D5046E19C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92655-2ECD-42B4-ABC4-E193BEBA71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029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BC1B77-5296-419C-8B73-A9F184982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152499A-D81D-480F-ADD9-DCD0632B1C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1CDB8B3-FC17-4528-A03D-B3010D864D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8EC01C59-7BCB-4969-9B08-4AC89CB2CE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2AC1EBEB-33E7-4A30-B565-A69D398B90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10C57CC4-0A5B-4E20-AF38-87CEFAF95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A8D39-016F-47F3-94CA-29E37C146D2E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5FE2565-1FD0-4D7D-8B6E-483ADB276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7DA4C1E-E2BE-4FDF-A655-A153EB686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92655-2ECD-42B4-ABC4-E193BEBA71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5228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010C32-38C3-4BD4-8A03-7E4B1389E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EF61910-BC8C-4B20-BF3F-4E53E049E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A8D39-016F-47F3-94CA-29E37C146D2E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FC6C0FF-D132-4DA2-B79D-2F1DEBFBD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D0524BA-F407-4CCE-A66D-18F113AF0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92655-2ECD-42B4-ABC4-E193BEBA71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5154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08B5052-3BA2-48AA-A5A8-6AB92C01F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A8D39-016F-47F3-94CA-29E37C146D2E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86297BD-7193-454F-8295-1EDE305A8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4859415-88C0-4102-AEBC-9DAA90C2B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92655-2ECD-42B4-ABC4-E193BEBA71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2467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D9C5C7-C9DC-4DA8-BC21-C5089F8CB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04890CF-525E-4BE6-845F-BB6DFCA72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0826C6A9-C3A7-4485-B8FF-72FEE1D28B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692E02A-D409-4CF7-8FC5-D660E78B3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A8D39-016F-47F3-94CA-29E37C146D2E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7D2A0A2-CC7C-4A25-A129-6C536B740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C9E9B8B-F666-4062-82A3-E17403733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92655-2ECD-42B4-ABC4-E193BEBA71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020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97609E-DE22-4D65-8B8D-9E7A485F8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7B669A0-B3AC-4BD2-A258-AD3D537258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A63D5C27-51C1-4B6D-AF69-806F0B1075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6840E39-46E9-4305-B00E-F2DF80947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A8D39-016F-47F3-94CA-29E37C146D2E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86262B6-E2DA-4734-8233-3F7E2D503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1BF5370-E464-4BB1-B222-32BED92E3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92655-2ECD-42B4-ABC4-E193BEBA71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2381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>
            <a:extLst>
              <a:ext uri="{FF2B5EF4-FFF2-40B4-BE49-F238E27FC236}">
                <a16:creationId xmlns:a16="http://schemas.microsoft.com/office/drawing/2014/main" id="{4EA6DC0E-1EE3-4A76-AF06-530E2D353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61EFE15D-76B6-4CBF-BFF1-45489AB40E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B9B8BAA-AE11-426A-B9D5-655A5F3C4D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3A8D39-016F-47F3-94CA-29E37C146D2E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F18028B-3D91-4105-9907-F411AABC92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7C3BABE-17B0-4895-833E-9652A303C1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92655-2ECD-42B4-ABC4-E193BEBA71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034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5877C719-8815-4EB7-B78A-F16D79F519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52" b="8142"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CDAEC91-5BCE-4B55-9CC0-43EF94CB734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9771AFBD-6D99-4A69-B18A-617BB9BC6C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88621" y="3231931"/>
            <a:ext cx="4385441" cy="1508881"/>
          </a:xfrm>
        </p:spPr>
        <p:txBody>
          <a:bodyPr>
            <a:noAutofit/>
          </a:bodyPr>
          <a:lstStyle/>
          <a:p>
            <a:r>
              <a:rPr lang="fr-F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symbolisme</a:t>
            </a:r>
            <a:endParaRPr lang="en-GB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8E0E80C-7ED4-4C83-B558-45B82B58F8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88621" y="5506775"/>
            <a:ext cx="4624551" cy="628982"/>
          </a:xfrm>
        </p:spPr>
        <p:txBody>
          <a:bodyPr>
            <a:normAutofit/>
          </a:bodyPr>
          <a:lstStyle/>
          <a:p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mélancolie de la ville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217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23AC064-BC96-4F32-8AE1-B2FD3875482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E7C77BC-7138-40B1-A15B-20F57A494629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B146403-F3D6-484B-B2ED-97F9565D0370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ázek 3">
            <a:extLst>
              <a:ext uri="{FF2B5EF4-FFF2-40B4-BE49-F238E27FC236}">
                <a16:creationId xmlns:a16="http://schemas.microsoft.com/office/drawing/2014/main" id="{7BA55565-1734-4065-8295-35EB31617D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" y="396979"/>
            <a:ext cx="5455917" cy="381914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F54491DA-0711-4599-B486-8884EB9724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043" y="410618"/>
            <a:ext cx="5455917" cy="3791862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D11F695-23D7-4B87-8228-7188A8C9C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Brume </a:t>
            </a:r>
            <a:r>
              <a:rPr lang="en-US" sz="5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omniprésente</a:t>
            </a:r>
            <a:endParaRPr lang="en-US" sz="5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139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87900AF-3ED0-4C02-A309-3984EBBD202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20">
            <a:extLst>
              <a:ext uri="{FF2B5EF4-FFF2-40B4-BE49-F238E27FC236}">
                <a16:creationId xmlns:a16="http://schemas.microsoft.com/office/drawing/2014/main" id="{8DEDEE5C-3126-4336-A7D4-9277AF5A04B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89138" y="559407"/>
            <a:ext cx="5109725" cy="573918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solidFill>
              <a:schemeClr val="bg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A0D197C-87CB-47AF-B007-20B5A2FD76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3" r="-1" b="-1"/>
          <a:stretch/>
        </p:blipFill>
        <p:spPr>
          <a:xfrm>
            <a:off x="6752844" y="722376"/>
            <a:ext cx="4782312" cy="5413248"/>
          </a:xfrm>
          <a:prstGeom prst="rect">
            <a:avLst/>
          </a:prstGeom>
          <a:effectLst/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B1CB434-0B5F-48A0-9406-E900EF11E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5083"/>
            <a:ext cx="6096000" cy="1406770"/>
          </a:xfrm>
        </p:spPr>
        <p:txBody>
          <a:bodyPr>
            <a:normAutofit/>
          </a:bodyPr>
          <a:lstStyle/>
          <a:p>
            <a:r>
              <a:rPr lang="fr-F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Georges Rodenbach</a:t>
            </a:r>
            <a:endParaRPr lang="en-GB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6CEDB0F-BCC9-4C0C-98A8-29764781D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438400"/>
            <a:ext cx="6096000" cy="4419599"/>
          </a:xfrm>
        </p:spPr>
        <p:txBody>
          <a:bodyPr>
            <a:normAutofit/>
          </a:bodyPr>
          <a:lstStyle/>
          <a:p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né le 16 juillet 1855 à Tournai et mort le 25 décembre 1898 à Paris</a:t>
            </a:r>
            <a:endParaRPr lang="cs-C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Foyer et les Champs</a:t>
            </a: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1877</a:t>
            </a:r>
            <a:endParaRPr lang="cs-C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Jeunesse blanche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1886</a:t>
            </a:r>
            <a:endParaRPr lang="cs-C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Bruges-la-</a:t>
            </a:r>
            <a:r>
              <a:rPr lang="en-GB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Morte</a:t>
            </a: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1892</a:t>
            </a:r>
            <a:endParaRPr lang="cs-C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Agonies de villes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1897</a:t>
            </a:r>
            <a:endParaRPr lang="cs-C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en-GB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Carillonneur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1897</a:t>
            </a:r>
          </a:p>
        </p:txBody>
      </p:sp>
    </p:spTree>
    <p:extLst>
      <p:ext uri="{BB962C8B-B14F-4D97-AF65-F5344CB8AC3E}">
        <p14:creationId xmlns:p14="http://schemas.microsoft.com/office/powerpoint/2010/main" val="480651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4DB3725A-CFC5-46B9-90EB-4F3A63F5AA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39391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25E06C8-E540-402E-A4A5-AAC5D129E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"/>
            <a:ext cx="4639055" cy="2796199"/>
          </a:xfrm>
        </p:spPr>
        <p:txBody>
          <a:bodyPr>
            <a:noAutofit/>
          </a:bodyPr>
          <a:lstStyle/>
          <a:p>
            <a:r>
              <a:rPr lang="cs-CZ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</a:t>
            </a:r>
            <a:r>
              <a:rPr lang="cs-CZ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tombeau</a:t>
            </a:r>
            <a:r>
              <a:rPr lang="cs-CZ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Georges Rodenbach</a:t>
            </a:r>
            <a:endParaRPr lang="en-GB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6FBC0AA-E69E-4653-8A9B-1D68A404B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246783"/>
            <a:ext cx="4545496" cy="2977036"/>
          </a:xfrm>
        </p:spPr>
        <p:txBody>
          <a:bodyPr>
            <a:normAutofit/>
          </a:bodyPr>
          <a:lstStyle/>
          <a:p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Charlotte </a:t>
            </a:r>
            <a:r>
              <a:rPr lang="en-GB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Besnard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Situé au cimetière du Père-Lachaise à Paris</a:t>
            </a:r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675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43">
            <a:extLst>
              <a:ext uri="{FF2B5EF4-FFF2-40B4-BE49-F238E27FC236}">
                <a16:creationId xmlns:a16="http://schemas.microsoft.com/office/drawing/2014/main" id="{9A4F1347-8CC2-4724-B8C0-29030ECE1DF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53051" y="2657476"/>
            <a:ext cx="6838950" cy="4197911"/>
          </a:xfrm>
          <a:custGeom>
            <a:avLst/>
            <a:gdLst>
              <a:gd name="connsiteX0" fmla="*/ 4893809 w 6838950"/>
              <a:gd name="connsiteY0" fmla="*/ 0 h 4197911"/>
              <a:gd name="connsiteX1" fmla="*/ 4887586 w 6838950"/>
              <a:gd name="connsiteY1" fmla="*/ 0 h 4197911"/>
              <a:gd name="connsiteX2" fmla="*/ 3697795 w 6838950"/>
              <a:gd name="connsiteY2" fmla="*/ 0 h 4197911"/>
              <a:gd name="connsiteX3" fmla="*/ 2047750 w 6838950"/>
              <a:gd name="connsiteY3" fmla="*/ 0 h 4197911"/>
              <a:gd name="connsiteX4" fmla="*/ 0 w 6838950"/>
              <a:gd name="connsiteY4" fmla="*/ 0 h 4197911"/>
              <a:gd name="connsiteX5" fmla="*/ 0 w 6838950"/>
              <a:gd name="connsiteY5" fmla="*/ 4197911 h 4197911"/>
              <a:gd name="connsiteX6" fmla="*/ 6838950 w 6838950"/>
              <a:gd name="connsiteY6" fmla="*/ 4197911 h 419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38950" h="4197911">
                <a:moveTo>
                  <a:pt x="4893809" y="0"/>
                </a:moveTo>
                <a:lnTo>
                  <a:pt x="4887586" y="0"/>
                </a:lnTo>
                <a:lnTo>
                  <a:pt x="3697795" y="0"/>
                </a:lnTo>
                <a:lnTo>
                  <a:pt x="2047750" y="0"/>
                </a:lnTo>
                <a:lnTo>
                  <a:pt x="0" y="0"/>
                </a:lnTo>
                <a:lnTo>
                  <a:pt x="0" y="4197911"/>
                </a:lnTo>
                <a:lnTo>
                  <a:pt x="6838950" y="4197911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 11">
            <a:extLst>
              <a:ext uri="{FF2B5EF4-FFF2-40B4-BE49-F238E27FC236}">
                <a16:creationId xmlns:a16="http://schemas.microsoft.com/office/drawing/2014/main" id="{32F4D216-10B7-4DCA-A0A1-068E9E32F4F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2660091"/>
            <a:ext cx="7122523" cy="4197911"/>
          </a:xfrm>
          <a:custGeom>
            <a:avLst/>
            <a:gdLst>
              <a:gd name="connsiteX0" fmla="*/ 0 w 7122523"/>
              <a:gd name="connsiteY0" fmla="*/ 4197911 h 4197911"/>
              <a:gd name="connsiteX1" fmla="*/ 7122523 w 7122523"/>
              <a:gd name="connsiteY1" fmla="*/ 4197911 h 4197911"/>
              <a:gd name="connsiteX2" fmla="*/ 5177382 w 7122523"/>
              <a:gd name="connsiteY2" fmla="*/ 0 h 4197911"/>
              <a:gd name="connsiteX3" fmla="*/ 5171159 w 7122523"/>
              <a:gd name="connsiteY3" fmla="*/ 0 h 4197911"/>
              <a:gd name="connsiteX4" fmla="*/ 3981368 w 7122523"/>
              <a:gd name="connsiteY4" fmla="*/ 0 h 4197911"/>
              <a:gd name="connsiteX5" fmla="*/ 2331323 w 7122523"/>
              <a:gd name="connsiteY5" fmla="*/ 0 h 4197911"/>
              <a:gd name="connsiteX6" fmla="*/ 0 w 7122523"/>
              <a:gd name="connsiteY6" fmla="*/ 0 h 419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22523" h="4197911">
                <a:moveTo>
                  <a:pt x="0" y="4197911"/>
                </a:moveTo>
                <a:lnTo>
                  <a:pt x="7122523" y="4197911"/>
                </a:lnTo>
                <a:lnTo>
                  <a:pt x="5177382" y="0"/>
                </a:lnTo>
                <a:lnTo>
                  <a:pt x="5171159" y="0"/>
                </a:lnTo>
                <a:lnTo>
                  <a:pt x="3981368" y="0"/>
                </a:lnTo>
                <a:lnTo>
                  <a:pt x="233132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873C858-BC2D-41C6-94AA-FF8124A6A4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89" r="1" b="16474"/>
          <a:stretch/>
        </p:blipFill>
        <p:spPr>
          <a:xfrm>
            <a:off x="7381876" y="10"/>
            <a:ext cx="4810125" cy="2501827"/>
          </a:xfrm>
          <a:custGeom>
            <a:avLst/>
            <a:gdLst>
              <a:gd name="connsiteX0" fmla="*/ 1159248 w 4810125"/>
              <a:gd name="connsiteY0" fmla="*/ 0 h 2501837"/>
              <a:gd name="connsiteX1" fmla="*/ 4810125 w 4810125"/>
              <a:gd name="connsiteY1" fmla="*/ 0 h 2501837"/>
              <a:gd name="connsiteX2" fmla="*/ 4810125 w 4810125"/>
              <a:gd name="connsiteY2" fmla="*/ 2501837 h 2501837"/>
              <a:gd name="connsiteX3" fmla="*/ 0 w 4810125"/>
              <a:gd name="connsiteY3" fmla="*/ 2501837 h 2501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10125" h="2501837">
                <a:moveTo>
                  <a:pt x="1159248" y="0"/>
                </a:moveTo>
                <a:lnTo>
                  <a:pt x="4810125" y="0"/>
                </a:lnTo>
                <a:lnTo>
                  <a:pt x="4810125" y="2501837"/>
                </a:lnTo>
                <a:lnTo>
                  <a:pt x="0" y="2501837"/>
                </a:lnTo>
                <a:close/>
              </a:path>
            </a:pathLst>
          </a:cu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7F57FC66-D1FE-422D-86E2-E450CC5E4A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81" r="-3" b="19516"/>
          <a:stretch/>
        </p:blipFill>
        <p:spPr>
          <a:xfrm>
            <a:off x="4687635" y="-3618"/>
            <a:ext cx="3677817" cy="2505456"/>
          </a:xfrm>
          <a:custGeom>
            <a:avLst/>
            <a:gdLst>
              <a:gd name="connsiteX0" fmla="*/ 1160926 w 3677817"/>
              <a:gd name="connsiteY0" fmla="*/ 0 h 2505456"/>
              <a:gd name="connsiteX1" fmla="*/ 3677817 w 3677817"/>
              <a:gd name="connsiteY1" fmla="*/ 0 h 2505456"/>
              <a:gd name="connsiteX2" fmla="*/ 2516891 w 3677817"/>
              <a:gd name="connsiteY2" fmla="*/ 2505456 h 2505456"/>
              <a:gd name="connsiteX3" fmla="*/ 0 w 3677817"/>
              <a:gd name="connsiteY3" fmla="*/ 2505456 h 2505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77817" h="2505456">
                <a:moveTo>
                  <a:pt x="1160926" y="0"/>
                </a:moveTo>
                <a:lnTo>
                  <a:pt x="3677817" y="0"/>
                </a:lnTo>
                <a:lnTo>
                  <a:pt x="2516891" y="2505456"/>
                </a:lnTo>
                <a:lnTo>
                  <a:pt x="0" y="2505456"/>
                </a:lnTo>
                <a:close/>
              </a:path>
            </a:pathLst>
          </a:cu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0A98BF2-EF7E-4AAD-A06C-8FF940E5C7F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74" r="1" b="24956"/>
          <a:stretch/>
        </p:blipFill>
        <p:spPr>
          <a:xfrm>
            <a:off x="2283613" y="-3620"/>
            <a:ext cx="3393943" cy="2502843"/>
          </a:xfrm>
          <a:custGeom>
            <a:avLst/>
            <a:gdLst>
              <a:gd name="connsiteX0" fmla="*/ 1159715 w 3393943"/>
              <a:gd name="connsiteY0" fmla="*/ 0 h 2502843"/>
              <a:gd name="connsiteX1" fmla="*/ 3393943 w 3393943"/>
              <a:gd name="connsiteY1" fmla="*/ 0 h 2502843"/>
              <a:gd name="connsiteX2" fmla="*/ 2234228 w 3393943"/>
              <a:gd name="connsiteY2" fmla="*/ 2502843 h 2502843"/>
              <a:gd name="connsiteX3" fmla="*/ 0 w 3393943"/>
              <a:gd name="connsiteY3" fmla="*/ 2502843 h 2502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3943" h="2502843">
                <a:moveTo>
                  <a:pt x="1159715" y="0"/>
                </a:moveTo>
                <a:lnTo>
                  <a:pt x="3393943" y="0"/>
                </a:lnTo>
                <a:lnTo>
                  <a:pt x="2234228" y="2502843"/>
                </a:lnTo>
                <a:lnTo>
                  <a:pt x="0" y="2502843"/>
                </a:lnTo>
                <a:close/>
              </a:path>
            </a:pathLst>
          </a:cu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50C8E5C6-FBB0-4C4D-9F82-C180A0DF76A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68" r="-2" b="28452"/>
          <a:stretch/>
        </p:blipFill>
        <p:spPr>
          <a:xfrm>
            <a:off x="1" y="-6235"/>
            <a:ext cx="3255403" cy="2505456"/>
          </a:xfrm>
          <a:custGeom>
            <a:avLst/>
            <a:gdLst>
              <a:gd name="connsiteX0" fmla="*/ 0 w 3255403"/>
              <a:gd name="connsiteY0" fmla="*/ 0 h 2505456"/>
              <a:gd name="connsiteX1" fmla="*/ 3255403 w 3255403"/>
              <a:gd name="connsiteY1" fmla="*/ 0 h 2505456"/>
              <a:gd name="connsiteX2" fmla="*/ 2094477 w 3255403"/>
              <a:gd name="connsiteY2" fmla="*/ 2505456 h 2505456"/>
              <a:gd name="connsiteX3" fmla="*/ 0 w 3255403"/>
              <a:gd name="connsiteY3" fmla="*/ 2505456 h 2505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5403" h="2505456">
                <a:moveTo>
                  <a:pt x="0" y="0"/>
                </a:moveTo>
                <a:lnTo>
                  <a:pt x="3255403" y="0"/>
                </a:lnTo>
                <a:lnTo>
                  <a:pt x="2094477" y="2505456"/>
                </a:lnTo>
                <a:lnTo>
                  <a:pt x="0" y="2505456"/>
                </a:lnTo>
                <a:close/>
              </a:path>
            </a:pathLst>
          </a:cu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EC34522-D68F-4526-AFA6-359676BD2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4626" y="3701022"/>
            <a:ext cx="5168348" cy="2487743"/>
          </a:xfrm>
        </p:spPr>
        <p:txBody>
          <a:bodyPr>
            <a:norm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Georges Rodenbach</a:t>
            </a:r>
            <a:r>
              <a:rPr lang="fr-F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Bruges-La-Morte</a:t>
            </a:r>
            <a:endParaRPr lang="en-GB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FB59211-4225-49F0-BBA2-B988FBD40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857500"/>
            <a:ext cx="5429251" cy="3516796"/>
          </a:xfrm>
        </p:spPr>
        <p:txBody>
          <a:bodyPr anchor="t">
            <a:no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L’unique roman symboliste</a:t>
            </a:r>
          </a:p>
          <a:p>
            <a:r>
              <a:rPr lang="fr-FR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Publié d'abord en feuilleton dans les colonnes du </a:t>
            </a:r>
            <a:r>
              <a:rPr lang="fr-FR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Figaro</a:t>
            </a:r>
            <a:r>
              <a:rPr lang="fr-FR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4 au 14 février 1892</a:t>
            </a:r>
          </a:p>
          <a:p>
            <a:r>
              <a:rPr lang="fr-FR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Puis en volume en mai de la même année, chez Flammarion</a:t>
            </a:r>
            <a:endParaRPr lang="en-GB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784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60FCA6E-0894-46CD-BD49-5955A51E008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1955" y="5346696"/>
            <a:ext cx="5360045" cy="1511304"/>
          </a:xfrm>
          <a:custGeom>
            <a:avLst/>
            <a:gdLst>
              <a:gd name="connsiteX0" fmla="*/ 4545473 w 5360045"/>
              <a:gd name="connsiteY0" fmla="*/ 0 h 1511304"/>
              <a:gd name="connsiteX1" fmla="*/ 5360045 w 5360045"/>
              <a:gd name="connsiteY1" fmla="*/ 0 h 1511304"/>
              <a:gd name="connsiteX2" fmla="*/ 5360045 w 5360045"/>
              <a:gd name="connsiteY2" fmla="*/ 1046730 h 1511304"/>
              <a:gd name="connsiteX3" fmla="*/ 5360045 w 5360045"/>
              <a:gd name="connsiteY3" fmla="*/ 1508760 h 1511304"/>
              <a:gd name="connsiteX4" fmla="*/ 5360045 w 5360045"/>
              <a:gd name="connsiteY4" fmla="*/ 1511304 h 1511304"/>
              <a:gd name="connsiteX5" fmla="*/ 4545474 w 5360045"/>
              <a:gd name="connsiteY5" fmla="*/ 1511304 h 1511304"/>
              <a:gd name="connsiteX6" fmla="*/ 2525897 w 5360045"/>
              <a:gd name="connsiteY6" fmla="*/ 1511304 h 1511304"/>
              <a:gd name="connsiteX7" fmla="*/ 0 w 5360045"/>
              <a:gd name="connsiteY7" fmla="*/ 1511304 h 1511304"/>
              <a:gd name="connsiteX8" fmla="*/ 697617 w 5360045"/>
              <a:gd name="connsiteY8" fmla="*/ 3 h 1511304"/>
              <a:gd name="connsiteX9" fmla="*/ 4545473 w 5360045"/>
              <a:gd name="connsiteY9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60045" h="1511304">
                <a:moveTo>
                  <a:pt x="4545473" y="0"/>
                </a:moveTo>
                <a:lnTo>
                  <a:pt x="5360045" y="0"/>
                </a:lnTo>
                <a:lnTo>
                  <a:pt x="5360045" y="1046730"/>
                </a:lnTo>
                <a:lnTo>
                  <a:pt x="5360045" y="1508760"/>
                </a:lnTo>
                <a:lnTo>
                  <a:pt x="5360045" y="1511304"/>
                </a:lnTo>
                <a:lnTo>
                  <a:pt x="4545474" y="1511304"/>
                </a:lnTo>
                <a:lnTo>
                  <a:pt x="2525897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78C6E4B-A1F1-4B6C-97EC-BE997495D6A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46694"/>
            <a:ext cx="7346605" cy="1511306"/>
          </a:xfrm>
          <a:custGeom>
            <a:avLst/>
            <a:gdLst>
              <a:gd name="connsiteX0" fmla="*/ 0 w 7346605"/>
              <a:gd name="connsiteY0" fmla="*/ 0 h 1511306"/>
              <a:gd name="connsiteX1" fmla="*/ 239486 w 7346605"/>
              <a:gd name="connsiteY1" fmla="*/ 0 h 1511306"/>
              <a:gd name="connsiteX2" fmla="*/ 1209568 w 7346605"/>
              <a:gd name="connsiteY2" fmla="*/ 0 h 1511306"/>
              <a:gd name="connsiteX3" fmla="*/ 2405743 w 7346605"/>
              <a:gd name="connsiteY3" fmla="*/ 0 h 1511306"/>
              <a:gd name="connsiteX4" fmla="*/ 2405743 w 7346605"/>
              <a:gd name="connsiteY4" fmla="*/ 2544 h 1511306"/>
              <a:gd name="connsiteX5" fmla="*/ 2801131 w 7346605"/>
              <a:gd name="connsiteY5" fmla="*/ 2544 h 1511306"/>
              <a:gd name="connsiteX6" fmla="*/ 2801131 w 7346605"/>
              <a:gd name="connsiteY6" fmla="*/ 0 h 1511306"/>
              <a:gd name="connsiteX7" fmla="*/ 7346605 w 7346605"/>
              <a:gd name="connsiteY7" fmla="*/ 0 h 1511306"/>
              <a:gd name="connsiteX8" fmla="*/ 6648988 w 7346605"/>
              <a:gd name="connsiteY8" fmla="*/ 1511301 h 1511306"/>
              <a:gd name="connsiteX9" fmla="*/ 2801132 w 7346605"/>
              <a:gd name="connsiteY9" fmla="*/ 1511301 h 1511306"/>
              <a:gd name="connsiteX10" fmla="*/ 2801132 w 7346605"/>
              <a:gd name="connsiteY10" fmla="*/ 1511304 h 1511306"/>
              <a:gd name="connsiteX11" fmla="*/ 2405743 w 7346605"/>
              <a:gd name="connsiteY11" fmla="*/ 1511304 h 1511306"/>
              <a:gd name="connsiteX12" fmla="*/ 2405743 w 7346605"/>
              <a:gd name="connsiteY12" fmla="*/ 1511306 h 1511306"/>
              <a:gd name="connsiteX13" fmla="*/ 1333411 w 7346605"/>
              <a:gd name="connsiteY13" fmla="*/ 1511306 h 1511306"/>
              <a:gd name="connsiteX14" fmla="*/ 1219208 w 7346605"/>
              <a:gd name="connsiteY14" fmla="*/ 1511306 h 1511306"/>
              <a:gd name="connsiteX15" fmla="*/ 1209568 w 7346605"/>
              <a:gd name="connsiteY15" fmla="*/ 1511306 h 1511306"/>
              <a:gd name="connsiteX16" fmla="*/ 239486 w 7346605"/>
              <a:gd name="connsiteY16" fmla="*/ 1511306 h 1511306"/>
              <a:gd name="connsiteX17" fmla="*/ 0 w 7346605"/>
              <a:gd name="connsiteY17" fmla="*/ 1511306 h 15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346605" h="1511306">
                <a:moveTo>
                  <a:pt x="0" y="0"/>
                </a:moveTo>
                <a:lnTo>
                  <a:pt x="239486" y="0"/>
                </a:lnTo>
                <a:lnTo>
                  <a:pt x="1209568" y="0"/>
                </a:lnTo>
                <a:lnTo>
                  <a:pt x="2405743" y="0"/>
                </a:lnTo>
                <a:lnTo>
                  <a:pt x="2405743" y="2544"/>
                </a:lnTo>
                <a:lnTo>
                  <a:pt x="2801131" y="2544"/>
                </a:lnTo>
                <a:lnTo>
                  <a:pt x="2801131" y="0"/>
                </a:lnTo>
                <a:lnTo>
                  <a:pt x="7346605" y="0"/>
                </a:lnTo>
                <a:lnTo>
                  <a:pt x="6648988" y="1511301"/>
                </a:lnTo>
                <a:lnTo>
                  <a:pt x="2801132" y="1511301"/>
                </a:lnTo>
                <a:lnTo>
                  <a:pt x="2801132" y="1511304"/>
                </a:lnTo>
                <a:lnTo>
                  <a:pt x="2405743" y="1511304"/>
                </a:lnTo>
                <a:lnTo>
                  <a:pt x="2405743" y="1511306"/>
                </a:lnTo>
                <a:lnTo>
                  <a:pt x="1333411" y="1511306"/>
                </a:lnTo>
                <a:lnTo>
                  <a:pt x="1219208" y="1511306"/>
                </a:lnTo>
                <a:lnTo>
                  <a:pt x="1209568" y="1511306"/>
                </a:lnTo>
                <a:lnTo>
                  <a:pt x="239486" y="1511306"/>
                </a:lnTo>
                <a:lnTo>
                  <a:pt x="0" y="151130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89CC703-595A-4D47-A634-43A9715D61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04" y="604160"/>
            <a:ext cx="6400800" cy="4058107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1E17F4F-B5B2-4096-AB09-BBB21D76F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121" y="5529884"/>
            <a:ext cx="5693783" cy="1096331"/>
          </a:xfrm>
        </p:spPr>
        <p:txBody>
          <a:bodyPr>
            <a:normAutofit/>
          </a:bodyPr>
          <a:lstStyle/>
          <a:p>
            <a:r>
              <a:rPr lang="fr-F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Quai du Rosaire, Bruges</a:t>
            </a:r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48C1924-5BB3-4A2A-A6AD-78AEA25CD4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5091" y="965199"/>
            <a:ext cx="5736909" cy="4020458"/>
          </a:xfrm>
        </p:spPr>
        <p:txBody>
          <a:bodyPr anchor="ctr">
            <a:normAutofit/>
          </a:bodyPr>
          <a:lstStyle/>
          <a:p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Maison de </a:t>
            </a:r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Hugues </a:t>
            </a:r>
            <a:r>
              <a:rPr lang="cs-CZ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Viane</a:t>
            </a:r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839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4BF0B8-CA24-40D4-A654-8DA857876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636103"/>
          </a:xfrm>
        </p:spPr>
        <p:txBody>
          <a:bodyPr>
            <a:noAutofit/>
          </a:bodyPr>
          <a:lstStyle/>
          <a:p>
            <a:pPr algn="ctr"/>
            <a:r>
              <a:rPr lang="fr-F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L’avertissement</a:t>
            </a:r>
            <a:endParaRPr lang="en-GB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67395B6-7CDE-4494-BEDA-BDE4F0AE1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61390"/>
            <a:ext cx="12192000" cy="5996609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fr-F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cette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étude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passionnelle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nous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avons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voulu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aussi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principalement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évoquer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Ville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la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Ville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comme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personnage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essentiel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associé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aux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états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d'âme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qui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conseille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dissuade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détermine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à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agir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FR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F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Ainsi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réalité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cette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Bruges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qu'il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nous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plu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d'élire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apparaît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presque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humaine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ascendant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s'établit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d'elle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ceux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qui y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séjournent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Elle les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façonne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selon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ses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sites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ses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cloches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FR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F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Voilà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nous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avons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souhaité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suggérer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: la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Ville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orientant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action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; ses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paysages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urbains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non plus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seulement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comme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toiles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fond,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comme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thèmes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descriptifs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peu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arbitrairement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choisis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mais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liés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à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l'événement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même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livre.</a:t>
            </a:r>
            <a:endParaRPr lang="fr-FR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F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C'est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pourquoi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importe,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puisque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ces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décors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Bruges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collaborent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aux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péripéties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de les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reproduire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également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ici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intercalés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entre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les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pages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: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quais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rues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désertes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vieilles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demeures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canaux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béguinage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églises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orfèvrerie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culte,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beffroi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afin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ceux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nous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liront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subissent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aussi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présence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l'influence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Ville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éprouvent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contagion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eaux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mieux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voisines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sentent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à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leur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tour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l'ombre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hautes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tours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allongée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texte.</a:t>
            </a:r>
            <a:endParaRPr lang="fr-FR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836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23AC064-BC96-4F32-8AE1-B2FD3875482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E7C77BC-7138-40B1-A15B-20F57A494629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B146403-F3D6-484B-B2ED-97F9565D0370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ázek 3">
            <a:extLst>
              <a:ext uri="{FF2B5EF4-FFF2-40B4-BE49-F238E27FC236}">
                <a16:creationId xmlns:a16="http://schemas.microsoft.com/office/drawing/2014/main" id="{3AE4868A-4B8C-4C79-B786-B269783038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" y="369699"/>
            <a:ext cx="5455917" cy="38737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C65C14BF-ABF7-42A2-8215-5C86F3B865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043" y="396979"/>
            <a:ext cx="5455917" cy="3819141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67A7A1A-83C1-4313-8547-03564E9E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fr-FR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mélancolie</a:t>
            </a:r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des Bruges</a:t>
            </a:r>
          </a:p>
        </p:txBody>
      </p:sp>
    </p:spTree>
    <p:extLst>
      <p:ext uri="{BB962C8B-B14F-4D97-AF65-F5344CB8AC3E}">
        <p14:creationId xmlns:p14="http://schemas.microsoft.com/office/powerpoint/2010/main" val="222448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23AC064-BC96-4F32-8AE1-B2FD3875482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E7C77BC-7138-40B1-A15B-20F57A494629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B146403-F3D6-484B-B2ED-97F9565D0370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ázek 5">
            <a:extLst>
              <a:ext uri="{FF2B5EF4-FFF2-40B4-BE49-F238E27FC236}">
                <a16:creationId xmlns:a16="http://schemas.microsoft.com/office/drawing/2014/main" id="{E25E3E98-B659-44C8-AA2E-9F1B5847A6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78" y="307731"/>
            <a:ext cx="5158241" cy="3997637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48AE79D5-2085-4F79-9A9F-83A97F2651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043" y="410162"/>
            <a:ext cx="5455917" cy="379277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8081618-106B-4C39-8203-F4026B37E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fr-FR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canaux des Bruges</a:t>
            </a:r>
          </a:p>
        </p:txBody>
      </p:sp>
    </p:spTree>
    <p:extLst>
      <p:ext uri="{BB962C8B-B14F-4D97-AF65-F5344CB8AC3E}">
        <p14:creationId xmlns:p14="http://schemas.microsoft.com/office/powerpoint/2010/main" val="665455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23AC064-BC96-4F32-8AE1-B2FD3875482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E7C77BC-7138-40B1-A15B-20F57A494629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B146403-F3D6-484B-B2ED-97F9565D0370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ázek 3">
            <a:extLst>
              <a:ext uri="{FF2B5EF4-FFF2-40B4-BE49-F238E27FC236}">
                <a16:creationId xmlns:a16="http://schemas.microsoft.com/office/drawing/2014/main" id="{623C90DF-601A-4A59-90FC-221787FAAC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" y="356059"/>
            <a:ext cx="5455917" cy="388734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08B7C9EB-58B0-4511-878C-596C371294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043" y="369699"/>
            <a:ext cx="5455917" cy="38737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F34FF2B-C167-444A-B314-D84C160B0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L’eau</a:t>
            </a:r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triste</a:t>
            </a:r>
          </a:p>
        </p:txBody>
      </p:sp>
    </p:spTree>
    <p:extLst>
      <p:ext uri="{BB962C8B-B14F-4D97-AF65-F5344CB8AC3E}">
        <p14:creationId xmlns:p14="http://schemas.microsoft.com/office/powerpoint/2010/main" val="76931856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118</Words>
  <Application>Microsoft Office PowerPoint</Application>
  <PresentationFormat>Širokoúhlá obrazovka</PresentationFormat>
  <Paragraphs>27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Motiv Office</vt:lpstr>
      <vt:lpstr>Le symbolisme</vt:lpstr>
      <vt:lpstr>Georges Rodenbach</vt:lpstr>
      <vt:lpstr>Le tombeau de Georges Rodenbach</vt:lpstr>
      <vt:lpstr>Georges Rodenbach Bruges-La-Morte</vt:lpstr>
      <vt:lpstr>Quai du Rosaire, Bruges</vt:lpstr>
      <vt:lpstr>L’avertissement</vt:lpstr>
      <vt:lpstr>La mélancolie des Bruges</vt:lpstr>
      <vt:lpstr>Les canaux des Bruges</vt:lpstr>
      <vt:lpstr>L’eau triste</vt:lpstr>
      <vt:lpstr>La Brume omniprésente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symbolisme</dc:title>
  <dc:creator>Vojtěch Šarše</dc:creator>
  <cp:lastModifiedBy>Vojtěch Šarše</cp:lastModifiedBy>
  <cp:revision>8</cp:revision>
  <dcterms:created xsi:type="dcterms:W3CDTF">2017-10-15T15:12:31Z</dcterms:created>
  <dcterms:modified xsi:type="dcterms:W3CDTF">2017-10-16T03:48:51Z</dcterms:modified>
</cp:coreProperties>
</file>