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56" r:id="rId2"/>
    <p:sldId id="357" r:id="rId3"/>
    <p:sldId id="281" r:id="rId4"/>
    <p:sldId id="282" r:id="rId5"/>
    <p:sldId id="306" r:id="rId6"/>
    <p:sldId id="309" r:id="rId7"/>
    <p:sldId id="312" r:id="rId8"/>
    <p:sldId id="314" r:id="rId9"/>
    <p:sldId id="316" r:id="rId10"/>
    <p:sldId id="322" r:id="rId11"/>
    <p:sldId id="362" r:id="rId12"/>
    <p:sldId id="323" r:id="rId13"/>
    <p:sldId id="368" r:id="rId14"/>
    <p:sldId id="325" r:id="rId15"/>
    <p:sldId id="355" r:id="rId16"/>
    <p:sldId id="341" r:id="rId17"/>
    <p:sldId id="376" r:id="rId18"/>
    <p:sldId id="336" r:id="rId19"/>
    <p:sldId id="326" r:id="rId20"/>
    <p:sldId id="366" r:id="rId21"/>
    <p:sldId id="337" r:id="rId22"/>
    <p:sldId id="370" r:id="rId23"/>
    <p:sldId id="374" r:id="rId24"/>
    <p:sldId id="358" r:id="rId25"/>
    <p:sldId id="345" r:id="rId26"/>
    <p:sldId id="360" r:id="rId27"/>
    <p:sldId id="379" r:id="rId28"/>
    <p:sldId id="349" r:id="rId29"/>
    <p:sldId id="352" r:id="rId30"/>
    <p:sldId id="27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BAFB5"/>
    <a:srgbClr val="BCDAF2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15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Documents\Jindra\Table1%20Fish%20species%20kept%20in%20aquaria%20in%201875-201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Jindra\Table1%20Fish%20species%20kept%20in%20aquaria%20in%201875-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>
        <c:manualLayout>
          <c:layoutTarget val="inner"/>
          <c:xMode val="edge"/>
          <c:yMode val="edge"/>
          <c:x val="0.14061761255576691"/>
          <c:y val="3.5751460828284599E-2"/>
          <c:w val="0.7991396931232988"/>
          <c:h val="0.82456699446101167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 w="38100">
                <a:solidFill>
                  <a:schemeClr val="tx1"/>
                </a:solidFill>
                <a:tailEnd type="triangle"/>
              </a:ln>
            </c:spPr>
            <c:trendlineType val="exp"/>
            <c:forward val="11"/>
          </c:trendline>
          <c:xVal>
            <c:numRef>
              <c:f>List1!$A$2:$A$15</c:f>
              <c:numCache>
                <c:formatCode>General</c:formatCode>
                <c:ptCount val="14"/>
                <c:pt idx="0">
                  <c:v>1875</c:v>
                </c:pt>
                <c:pt idx="1">
                  <c:v>1885</c:v>
                </c:pt>
                <c:pt idx="2">
                  <c:v>1901</c:v>
                </c:pt>
                <c:pt idx="3">
                  <c:v>1904</c:v>
                </c:pt>
                <c:pt idx="4">
                  <c:v>1907</c:v>
                </c:pt>
                <c:pt idx="5">
                  <c:v>1910</c:v>
                </c:pt>
                <c:pt idx="6">
                  <c:v>1918</c:v>
                </c:pt>
                <c:pt idx="7">
                  <c:v>1936</c:v>
                </c:pt>
                <c:pt idx="8">
                  <c:v>1977</c:v>
                </c:pt>
                <c:pt idx="9">
                  <c:v>1987</c:v>
                </c:pt>
                <c:pt idx="10">
                  <c:v>1990</c:v>
                </c:pt>
                <c:pt idx="11">
                  <c:v>2002</c:v>
                </c:pt>
                <c:pt idx="12">
                  <c:v>2016</c:v>
                </c:pt>
                <c:pt idx="13">
                  <c:v>2019</c:v>
                </c:pt>
              </c:numCache>
            </c:numRef>
          </c:xVal>
          <c:yVal>
            <c:numRef>
              <c:f>List1!$C$2:$C$15</c:f>
              <c:numCache>
                <c:formatCode>General</c:formatCode>
                <c:ptCount val="14"/>
                <c:pt idx="0">
                  <c:v>10</c:v>
                </c:pt>
                <c:pt idx="1">
                  <c:v>10</c:v>
                </c:pt>
                <c:pt idx="2">
                  <c:v>50</c:v>
                </c:pt>
                <c:pt idx="3">
                  <c:v>63</c:v>
                </c:pt>
                <c:pt idx="4">
                  <c:v>104</c:v>
                </c:pt>
                <c:pt idx="5">
                  <c:v>206</c:v>
                </c:pt>
                <c:pt idx="6">
                  <c:v>414</c:v>
                </c:pt>
                <c:pt idx="7">
                  <c:v>734</c:v>
                </c:pt>
                <c:pt idx="8">
                  <c:v>1165</c:v>
                </c:pt>
                <c:pt idx="9">
                  <c:v>2000</c:v>
                </c:pt>
                <c:pt idx="10">
                  <c:v>3870</c:v>
                </c:pt>
                <c:pt idx="11">
                  <c:v>4760</c:v>
                </c:pt>
                <c:pt idx="12">
                  <c:v>5300</c:v>
                </c:pt>
                <c:pt idx="13">
                  <c:v>6450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9E2A-41B9-B6AE-0EBA7B290A30}"/>
            </c:ext>
          </c:extLst>
        </c:ser>
        <c:dLbls/>
        <c:axId val="243568640"/>
        <c:axId val="243570176"/>
      </c:scatterChart>
      <c:valAx>
        <c:axId val="243568640"/>
        <c:scaling>
          <c:orientation val="minMax"/>
          <c:max val="2035"/>
          <c:min val="1870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243570176"/>
        <c:crosses val="autoZero"/>
        <c:crossBetween val="midCat"/>
        <c:majorUnit val="50"/>
      </c:valAx>
      <c:valAx>
        <c:axId val="24357017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243568640"/>
        <c:crosses val="autoZero"/>
        <c:crossBetween val="midCat"/>
      </c:valAx>
    </c:plotArea>
    <c:plotVisOnly val="1"/>
    <c:dispBlanksAs val="gap"/>
  </c:chart>
  <c:spPr>
    <a:noFill/>
    <a:ln>
      <a:solidFill>
        <a:schemeClr val="tx1"/>
      </a:solidFill>
    </a:ln>
  </c:sp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>
        <c:manualLayout>
          <c:layoutTarget val="inner"/>
          <c:xMode val="edge"/>
          <c:yMode val="edge"/>
          <c:x val="0.22893800763054029"/>
          <c:y val="5.3348274392224525E-2"/>
          <c:w val="0.7991396931232988"/>
          <c:h val="0.82456699446101167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trendline>
            <c:spPr>
              <a:ln w="38100">
                <a:solidFill>
                  <a:schemeClr val="tx1"/>
                </a:solidFill>
                <a:tailEnd type="triangle"/>
              </a:ln>
            </c:spPr>
            <c:trendlineType val="exp"/>
            <c:forward val="11"/>
          </c:trendline>
          <c:xVal>
            <c:numRef>
              <c:f>List1!$A$2:$A$15</c:f>
              <c:numCache>
                <c:formatCode>General</c:formatCode>
                <c:ptCount val="14"/>
                <c:pt idx="0">
                  <c:v>1875</c:v>
                </c:pt>
                <c:pt idx="1">
                  <c:v>1885</c:v>
                </c:pt>
                <c:pt idx="2">
                  <c:v>1901</c:v>
                </c:pt>
                <c:pt idx="3">
                  <c:v>1904</c:v>
                </c:pt>
                <c:pt idx="4">
                  <c:v>1907</c:v>
                </c:pt>
                <c:pt idx="5">
                  <c:v>1910</c:v>
                </c:pt>
                <c:pt idx="6">
                  <c:v>1918</c:v>
                </c:pt>
                <c:pt idx="7">
                  <c:v>1936</c:v>
                </c:pt>
                <c:pt idx="8">
                  <c:v>1977</c:v>
                </c:pt>
                <c:pt idx="9">
                  <c:v>1987</c:v>
                </c:pt>
                <c:pt idx="10">
                  <c:v>1990</c:v>
                </c:pt>
                <c:pt idx="11">
                  <c:v>2002</c:v>
                </c:pt>
                <c:pt idx="12">
                  <c:v>2016</c:v>
                </c:pt>
                <c:pt idx="13">
                  <c:v>2019</c:v>
                </c:pt>
              </c:numCache>
            </c:numRef>
          </c:xVal>
          <c:yVal>
            <c:numRef>
              <c:f>List1!$C$2:$C$15</c:f>
              <c:numCache>
                <c:formatCode>General</c:formatCode>
                <c:ptCount val="14"/>
                <c:pt idx="0">
                  <c:v>10</c:v>
                </c:pt>
                <c:pt idx="1">
                  <c:v>10</c:v>
                </c:pt>
                <c:pt idx="2">
                  <c:v>50</c:v>
                </c:pt>
                <c:pt idx="3">
                  <c:v>63</c:v>
                </c:pt>
                <c:pt idx="4">
                  <c:v>104</c:v>
                </c:pt>
                <c:pt idx="5">
                  <c:v>206</c:v>
                </c:pt>
                <c:pt idx="6">
                  <c:v>414</c:v>
                </c:pt>
                <c:pt idx="7">
                  <c:v>734</c:v>
                </c:pt>
                <c:pt idx="8">
                  <c:v>1165</c:v>
                </c:pt>
                <c:pt idx="9">
                  <c:v>2000</c:v>
                </c:pt>
                <c:pt idx="10">
                  <c:v>3870</c:v>
                </c:pt>
                <c:pt idx="11">
                  <c:v>4760</c:v>
                </c:pt>
                <c:pt idx="12">
                  <c:v>5300</c:v>
                </c:pt>
                <c:pt idx="13">
                  <c:v>6450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9E2A-41B9-B6AE-0EBA7B290A30}"/>
            </c:ext>
          </c:extLst>
        </c:ser>
        <c:dLbls/>
        <c:axId val="107412480"/>
        <c:axId val="107479808"/>
      </c:scatterChart>
      <c:valAx>
        <c:axId val="107412480"/>
        <c:scaling>
          <c:orientation val="minMax"/>
          <c:max val="2035"/>
          <c:min val="1870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107479808"/>
        <c:crosses val="autoZero"/>
        <c:crossBetween val="midCat"/>
        <c:majorUnit val="50"/>
      </c:valAx>
      <c:valAx>
        <c:axId val="10747980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107412480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</c:chart>
  <c:spPr>
    <a:noFill/>
    <a:ln>
      <a:solidFill>
        <a:schemeClr val="tx1"/>
      </a:solidFill>
    </a:ln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0.15374</cdr:x>
      <cdr:y>0.13995</cdr:y>
    </cdr:from>
    <cdr:to>
      <cdr:x>0.97233</cdr:x>
      <cdr:y>0.36168</cdr:y>
    </cdr:to>
    <cdr:sp macro="" textlink="">
      <cdr:nvSpPr>
        <cdr:cNvPr id="2" name="Šipka doprava 1"/>
        <cdr:cNvSpPr/>
      </cdr:nvSpPr>
      <cdr:spPr>
        <a:xfrm xmlns:a="http://schemas.openxmlformats.org/drawingml/2006/main" flipH="1">
          <a:off x="691977" y="416262"/>
          <a:ext cx="3684375" cy="659497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cs-CZ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33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9237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3703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866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82497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759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681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4764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193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946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763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6158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6.jpeg"/><Relationship Id="rId5" Type="http://schemas.openxmlformats.org/officeDocument/2006/relationships/image" Target="../media/image51.jpeg"/><Relationship Id="rId10" Type="http://schemas.openxmlformats.org/officeDocument/2006/relationships/hyperlink" Target="https://www.google.cz/url?sa=i&amp;rct=j&amp;q=&amp;esrc=s&amp;source=images&amp;cd=&amp;cad=rja&amp;uact=8&amp;ved=2ahUKEwiPr9_mwbThAhVBXRoKHUJ3CKsQjRx6BAgBEAU&amp;url=https://www.ahaonline.cz/clanek/musite-vedet/85194/smajlik-slavi-narozeniny-uz-se-na-nas-smeje-pul-stoleti.html&amp;psig=AOvVaw2_fnOIduCFluUoy2rrqYbg&amp;ust=1554401176673233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url?sa=i&amp;url=https://www.amherst.edu/system/files/media/1919/Bio%20281%202011%20lecture%201%20-%20Approaches%20to%20studying%20behavior%20-%20lecture%20notes%20large.pdf&amp;psig=AOvVaw0U9YRZGb6byn_0hjtmISqW&amp;ust=1582033122753000&amp;source=images&amp;cd=vfe&amp;ved=0CAIQjRxqFwoTCNCYueTa2OcCFQAAAAAdAAAAABAM" TargetMode="External"/><Relationship Id="rId3" Type="http://schemas.openxmlformats.org/officeDocument/2006/relationships/hyperlink" Target="https://www.google.cz/url?sa=i&amp;url=https://cs.wikipedia.org/wiki/Nikolaas_Tinbergen&amp;psig=AOvVaw3VYXmbO_hwo4MjtjoZFWe7&amp;ust=1582032387695000&amp;source=images&amp;cd=vfe&amp;ved=0CAIQjRxqFwoTCPiQiIbY2OcCFQAAAAAdAAAAABAE" TargetMode="External"/><Relationship Id="rId7" Type="http://schemas.openxmlformats.org/officeDocument/2006/relationships/image" Target="../media/image6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2.gif"/><Relationship Id="rId5" Type="http://schemas.openxmlformats.org/officeDocument/2006/relationships/hyperlink" Target="https://commons.wikimedia.org/wiki/File:Karl_von_Frisch_-_Atelier_Veritas,_c._1926.jpg" TargetMode="External"/><Relationship Id="rId10" Type="http://schemas.openxmlformats.org/officeDocument/2006/relationships/hyperlink" Target="https://www.google.cz/url?sa=i&amp;url=https://www.biology-pages.info/I/InnateBehavior.html&amp;psig=AOvVaw2tEq177KcFrzV31X8_YtDT&amp;ust=1582033305685000&amp;source=images&amp;cd=vfe&amp;ved=0CAIQjRxqFwoTCNj_7Lvb2OcCFQAAAAAdAAAAABAL" TargetMode="External"/><Relationship Id="rId4" Type="http://schemas.openxmlformats.org/officeDocument/2006/relationships/image" Target="../media/image58.jpe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hyperlink" Target="https://www.google.cz/url?sa=i&amp;url=https://www.researchgate.net/figure/Ota-Oliva-in-1976-when-50-years-old_fig4_248774318&amp;psig=AOvVaw18XK3gLr6RYS_PstyBv-hy&amp;ust=1582036399940000&amp;source=images&amp;cd=vfe&amp;ved=0CAIQjRxqFwoTCNDKkv_m2OcCFQAAAAAdAAAAABAE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12" Type="http://schemas.openxmlformats.org/officeDocument/2006/relationships/image" Target="../media/image78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11" Type="http://schemas.openxmlformats.org/officeDocument/2006/relationships/image" Target="../media/image77.pn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lanetcatfish.com/common/image.php?species=panaque_cf_armbrusteri%60tocantins%60&amp;image_id=3437" TargetMode="External"/><Relationship Id="rId13" Type="http://schemas.openxmlformats.org/officeDocument/2006/relationships/image" Target="../media/image87.jpeg"/><Relationship Id="rId18" Type="http://schemas.openxmlformats.org/officeDocument/2006/relationships/hyperlink" Target="https://www.planetcatfish.com/common/image.php?species=squaliforma_villarsi&amp;image_id=2600" TargetMode="External"/><Relationship Id="rId26" Type="http://schemas.openxmlformats.org/officeDocument/2006/relationships/image" Target="../media/image94.jpeg"/><Relationship Id="rId3" Type="http://schemas.openxmlformats.org/officeDocument/2006/relationships/image" Target="../media/image82.jpeg"/><Relationship Id="rId21" Type="http://schemas.openxmlformats.org/officeDocument/2006/relationships/image" Target="../media/image91.jpeg"/><Relationship Id="rId34" Type="http://schemas.openxmlformats.org/officeDocument/2006/relationships/hyperlink" Target="https://www.planetcatfish.com/common/image.php?species=scleromystax_lacerdai&amp;image_id=257" TargetMode="External"/><Relationship Id="rId7" Type="http://schemas.openxmlformats.org/officeDocument/2006/relationships/image" Target="../media/image84.jpeg"/><Relationship Id="rId12" Type="http://schemas.openxmlformats.org/officeDocument/2006/relationships/hyperlink" Target="https://www.planetcatfish.com/common/image.php?species=hypancistrus_sp(l345)&amp;image_id=5880" TargetMode="External"/><Relationship Id="rId17" Type="http://schemas.openxmlformats.org/officeDocument/2006/relationships/image" Target="../media/image89.jpeg"/><Relationship Id="rId25" Type="http://schemas.openxmlformats.org/officeDocument/2006/relationships/image" Target="../media/image93.jpeg"/><Relationship Id="rId33" Type="http://schemas.openxmlformats.org/officeDocument/2006/relationships/image" Target="../media/image98.jpeg"/><Relationship Id="rId2" Type="http://schemas.openxmlformats.org/officeDocument/2006/relationships/hyperlink" Target="https://www.planetcatfish.com/common/image.php?species=scobinancistrus_aureatus&amp;image_id=4044" TargetMode="External"/><Relationship Id="rId16" Type="http://schemas.openxmlformats.org/officeDocument/2006/relationships/hyperlink" Target="https://www.planetcatfish.com/common/image.php?species=hypancistrus_debilittera&amp;image_id=12784" TargetMode="External"/><Relationship Id="rId20" Type="http://schemas.openxmlformats.org/officeDocument/2006/relationships/hyperlink" Target="https://www.planetcatfish.com/common/image.php?species=corydoras_sp(c068)&amp;image_id=20076" TargetMode="External"/><Relationship Id="rId29" Type="http://schemas.openxmlformats.org/officeDocument/2006/relationships/image" Target="../media/image96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planetcatfish.com/common/image.php?species=pseudacanthicus_pitanga&amp;image_id=21408" TargetMode="External"/><Relationship Id="rId11" Type="http://schemas.openxmlformats.org/officeDocument/2006/relationships/image" Target="../media/image86.jpeg"/><Relationship Id="rId24" Type="http://schemas.openxmlformats.org/officeDocument/2006/relationships/hyperlink" Target="https://www.planetcatfish.com/common/image.php?species=corydoras_xinguensis&amp;image_id=973" TargetMode="External"/><Relationship Id="rId32" Type="http://schemas.openxmlformats.org/officeDocument/2006/relationships/hyperlink" Target="https://www.planetcatfish.com/common/image.php?species=corydoras_pantanalensis&amp;image_id=2094" TargetMode="External"/><Relationship Id="rId37" Type="http://schemas.openxmlformats.org/officeDocument/2006/relationships/image" Target="../media/image100.jpeg"/><Relationship Id="rId5" Type="http://schemas.openxmlformats.org/officeDocument/2006/relationships/image" Target="../media/image83.jpeg"/><Relationship Id="rId15" Type="http://schemas.openxmlformats.org/officeDocument/2006/relationships/image" Target="../media/image88.jpeg"/><Relationship Id="rId23" Type="http://schemas.openxmlformats.org/officeDocument/2006/relationships/image" Target="../media/image92.jpeg"/><Relationship Id="rId28" Type="http://schemas.openxmlformats.org/officeDocument/2006/relationships/image" Target="../media/image95.jpeg"/><Relationship Id="rId36" Type="http://schemas.openxmlformats.org/officeDocument/2006/relationships/hyperlink" Target="https://www.google.cz/url?sa=i&amp;rct=j&amp;q=&amp;esrc=s&amp;source=images&amp;cd=&amp;cad=rja&amp;uact=8&amp;ved=&amp;url=https://petmaster.ru/de/aquarium-fish/catfish-in-the-aquarium-care-a-decorative-catfish-is-your-humble-bottom-friend-for-many-years.html&amp;psig=AOvVaw1kreyrel-FSr-0xzzfdjQV&amp;ust=1553690150904804" TargetMode="External"/><Relationship Id="rId10" Type="http://schemas.openxmlformats.org/officeDocument/2006/relationships/hyperlink" Target="https://www.planetcatfish.com/common/image.php?species=hypancistrus_zebra&amp;image_id=461" TargetMode="External"/><Relationship Id="rId19" Type="http://schemas.openxmlformats.org/officeDocument/2006/relationships/image" Target="../media/image90.jpeg"/><Relationship Id="rId31" Type="http://schemas.openxmlformats.org/officeDocument/2006/relationships/image" Target="../media/image97.jpeg"/><Relationship Id="rId4" Type="http://schemas.openxmlformats.org/officeDocument/2006/relationships/hyperlink" Target="https://www.planetcatfish.com/common/image.php?species=baryancistrus_xanthellus&amp;image_id=149" TargetMode="External"/><Relationship Id="rId9" Type="http://schemas.openxmlformats.org/officeDocument/2006/relationships/image" Target="../media/image85.jpeg"/><Relationship Id="rId14" Type="http://schemas.openxmlformats.org/officeDocument/2006/relationships/hyperlink" Target="https://www.planetcatfish.com/common/image.php?species=dekeyseria_brachyura&amp;image_id=2202" TargetMode="External"/><Relationship Id="rId22" Type="http://schemas.openxmlformats.org/officeDocument/2006/relationships/hyperlink" Target="https://www.planetcatfish.com/common/image.php?species=corydoras_sp(c084)&amp;image_id=968" TargetMode="External"/><Relationship Id="rId27" Type="http://schemas.openxmlformats.org/officeDocument/2006/relationships/hyperlink" Target="https://www.planetcatfish.com/common/image.php?species=corydoras_sp(c062)&amp;image_id=18912" TargetMode="External"/><Relationship Id="rId30" Type="http://schemas.openxmlformats.org/officeDocument/2006/relationships/hyperlink" Target="https://www.planetcatfish.com/common/image.php?species=corydoras_virginiae&amp;image_id=11490" TargetMode="External"/><Relationship Id="rId35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researcharchive.calacademy.org/research/ichthyology/catalog/getref.asp?id=25272" TargetMode="External"/><Relationship Id="rId13" Type="http://schemas.openxmlformats.org/officeDocument/2006/relationships/hyperlink" Target="http://researcharchive.calacademy.org/research/ichthyology/catalog/getref.asp?id=25482" TargetMode="External"/><Relationship Id="rId18" Type="http://schemas.openxmlformats.org/officeDocument/2006/relationships/hyperlink" Target="http://researcharchive.calacademy.org/research/ichthyology/catalog/getref.asp?id=32277" TargetMode="External"/><Relationship Id="rId26" Type="http://schemas.openxmlformats.org/officeDocument/2006/relationships/hyperlink" Target="http://www.itis.gov/servlet/SingleRpt/SingleRpt?search_topic=TSN&amp;search_value=688966" TargetMode="External"/><Relationship Id="rId39" Type="http://schemas.openxmlformats.org/officeDocument/2006/relationships/hyperlink" Target="https://www.fishbase.de/physiology/MorphDataList.php?ID=59920&amp;GenusName=Cyprinus&amp;SpeciesName=rubrofuscus" TargetMode="External"/><Relationship Id="rId3" Type="http://schemas.openxmlformats.org/officeDocument/2006/relationships/image" Target="../media/image104.jpeg"/><Relationship Id="rId21" Type="http://schemas.openxmlformats.org/officeDocument/2006/relationships/hyperlink" Target="http://researcharchive.calacademy.org/research/ichthyology/catalog/getref.asp?id=34853" TargetMode="External"/><Relationship Id="rId34" Type="http://schemas.openxmlformats.org/officeDocument/2006/relationships/hyperlink" Target="https://www.fishbase.de/trophiceco/EcosysList.php?ID=59920&amp;GenusName=Cyprinus&amp;SpeciesName=rubrofuscus" TargetMode="External"/><Relationship Id="rId7" Type="http://schemas.openxmlformats.org/officeDocument/2006/relationships/hyperlink" Target="http://researcharchive.calacademy.org/research/ichthyology/catalog/getref.asp?id=21205" TargetMode="External"/><Relationship Id="rId12" Type="http://schemas.openxmlformats.org/officeDocument/2006/relationships/hyperlink" Target="http://researcharchive.calacademy.org/research/ichthyology/catalog/getref.asp?id=25213" TargetMode="External"/><Relationship Id="rId17" Type="http://schemas.openxmlformats.org/officeDocument/2006/relationships/hyperlink" Target="http://researcharchive.calacademy.org/research/ichthyology/catalog/getref.asp?id=30085" TargetMode="External"/><Relationship Id="rId25" Type="http://schemas.openxmlformats.org/officeDocument/2006/relationships/hyperlink" Target="http://researcharchive.calacademy.org/research/ichthyology/catalog/fishcatget.asp?spid=28823" TargetMode="External"/><Relationship Id="rId33" Type="http://schemas.openxmlformats.org/officeDocument/2006/relationships/hyperlink" Target="https://www.fishbase.de/Country/FaoAreaList.php?ID=59920&amp;GenusName=Cyprinus&amp;SpeciesName=rubrofuscus&amp;fc=122&amp;StockCode=49676&amp;Scientific=Cyprinus+rubrofuscus" TargetMode="External"/><Relationship Id="rId38" Type="http://schemas.openxmlformats.org/officeDocument/2006/relationships/hyperlink" Target="https://www.fishbase.de/Reproduction/MaturityList.php?ID=59920" TargetMode="External"/><Relationship Id="rId2" Type="http://schemas.openxmlformats.org/officeDocument/2006/relationships/image" Target="../media/image103.gif"/><Relationship Id="rId16" Type="http://schemas.openxmlformats.org/officeDocument/2006/relationships/hyperlink" Target="http://researcharchive.calacademy.org/research/ichthyology/catalog/getref.asp?id=28933" TargetMode="External"/><Relationship Id="rId20" Type="http://schemas.openxmlformats.org/officeDocument/2006/relationships/hyperlink" Target="http://researcharchive.calacademy.org/research/ichthyology/catalog/getref.asp?id=34492" TargetMode="External"/><Relationship Id="rId29" Type="http://schemas.openxmlformats.org/officeDocument/2006/relationships/hyperlink" Target="https://www.fishbase.de/summary/FamilySummary.php?ID=122" TargetMode="External"/><Relationship Id="rId41" Type="http://schemas.openxmlformats.org/officeDocument/2006/relationships/hyperlink" Target="https://www.fishbase.de/references/FBRefSummary.php?ID=82587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researcharchive.calacademy.org/research/ichthyology/catalog/getref.asp?id=21202" TargetMode="External"/><Relationship Id="rId11" Type="http://schemas.openxmlformats.org/officeDocument/2006/relationships/hyperlink" Target="http://researcharchive.calacademy.org/research/ichthyology/catalog/getref.asp?id=13584" TargetMode="External"/><Relationship Id="rId24" Type="http://schemas.openxmlformats.org/officeDocument/2006/relationships/hyperlink" Target="http://researcharchive.calacademy.org/research/ichthyology/catalog/fishcatget.asp?genid=148" TargetMode="External"/><Relationship Id="rId32" Type="http://schemas.openxmlformats.org/officeDocument/2006/relationships/hyperlink" Target="https://www.fishbase.de/Country/CountryList.php?ID=59920&amp;GenusName=Cyprinus&amp;SpeciesName=rubrofuscus" TargetMode="External"/><Relationship Id="rId37" Type="http://schemas.openxmlformats.org/officeDocument/2006/relationships/hyperlink" Target="https://www.fishbase.de/references/FBRefSummary.php?ID=57778" TargetMode="External"/><Relationship Id="rId40" Type="http://schemas.openxmlformats.org/officeDocument/2006/relationships/hyperlink" Target="https://www.fishbase.de/physiology/MorphMetList.php?ID=59920&amp;GenusName=Cyprinus&amp;SpeciesName=rubrofuscus" TargetMode="External"/><Relationship Id="rId5" Type="http://schemas.openxmlformats.org/officeDocument/2006/relationships/hyperlink" Target="http://researcharchive.calacademy.org/research/ichthyology/catalog/getref.asp?id=28831" TargetMode="External"/><Relationship Id="rId15" Type="http://schemas.openxmlformats.org/officeDocument/2006/relationships/hyperlink" Target="http://researcharchive.calacademy.org/research/ichthyology/catalog/getref.asp?id=27838" TargetMode="External"/><Relationship Id="rId23" Type="http://schemas.openxmlformats.org/officeDocument/2006/relationships/hyperlink" Target="https://www.fishbase.de/Nomenclature/SynonymsList.php?ID=59920&amp;SynCode=484&amp;GenusName=Cyprinus&amp;SpeciesName=rubrofuscus" TargetMode="External"/><Relationship Id="rId28" Type="http://schemas.openxmlformats.org/officeDocument/2006/relationships/hyperlink" Target="https://www.fishbase.de/summary/OrdersSummary.php?order=Cypriniformes" TargetMode="External"/><Relationship Id="rId36" Type="http://schemas.openxmlformats.org/officeDocument/2006/relationships/hyperlink" Target="https://www.fishbase.de/references/FBRefSummary.php?ID=43281" TargetMode="External"/><Relationship Id="rId10" Type="http://schemas.openxmlformats.org/officeDocument/2006/relationships/hyperlink" Target="http://researcharchive.calacademy.org/research/ichthyology/catalog/getref.asp?id=8497" TargetMode="External"/><Relationship Id="rId19" Type="http://schemas.openxmlformats.org/officeDocument/2006/relationships/hyperlink" Target="http://researcharchive.calacademy.org/research/ichthyology/catalog/getref.asp?id=32989" TargetMode="External"/><Relationship Id="rId31" Type="http://schemas.openxmlformats.org/officeDocument/2006/relationships/hyperlink" Target="http://en.wikipedia.org/wiki/Bernard_Germain_de_Lac%C3%A9p%C3%A8de" TargetMode="External"/><Relationship Id="rId4" Type="http://schemas.openxmlformats.org/officeDocument/2006/relationships/hyperlink" Target="http://researcharchive.calacademy.org/research/ichthyology/catalog/getref.asp?id=4930" TargetMode="External"/><Relationship Id="rId9" Type="http://schemas.openxmlformats.org/officeDocument/2006/relationships/hyperlink" Target="http://researcharchive.calacademy.org/research/ichthyology/catalog/getref.asp?id=25856" TargetMode="External"/><Relationship Id="rId14" Type="http://schemas.openxmlformats.org/officeDocument/2006/relationships/hyperlink" Target="http://researcharchive.calacademy.org/research/ichthyology/catalog/getref.asp?id=25780" TargetMode="External"/><Relationship Id="rId22" Type="http://schemas.openxmlformats.org/officeDocument/2006/relationships/hyperlink" Target="https://www.fishbase.de/ComNames/CommonNamesList.php?ID=59920&amp;GenusName=Cyprinus&amp;SpeciesName=rubrofuscus&amp;StockCode=49676" TargetMode="External"/><Relationship Id="rId27" Type="http://schemas.openxmlformats.org/officeDocument/2006/relationships/hyperlink" Target="http://www.catalogueoflife.org/col/search/all/key/Cyprinus+rubrofuscus/match/1" TargetMode="External"/><Relationship Id="rId30" Type="http://schemas.openxmlformats.org/officeDocument/2006/relationships/hyperlink" Target="https://www.fishbase.de/references/FBRefSummary.php?ID=45335" TargetMode="External"/><Relationship Id="rId35" Type="http://schemas.openxmlformats.org/officeDocument/2006/relationships/hyperlink" Target="https://www.fishbase.de/map/CRIAMapper/CRIAMapViewer.php?genus=Cyprinus&amp;species=rubrofuscu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://www.hippocampus-bildarchiv.d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com/url?sa=i&amp;rct=j&amp;q=&amp;esrc=s&amp;source=images&amp;cd=&amp;ved=0ahUKEwismsi7zJPXAhVEJpoKHQwFC5sQjRwIBw&amp;url=http://www.ittiofauna.org/webmuseum/pesciossei/gastrosteiformes/gastrosteidae/gasterosteus/gasterosteus_aculeatus/index.htm&amp;psig=AOvVaw3Kh6wPwWRfPZFjrcXRot89&amp;ust=150928970879257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5541" y="1692827"/>
            <a:ext cx="7939042" cy="1298567"/>
          </a:xfrm>
          <a:ln w="50800"/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b="1" dirty="0" smtClean="0"/>
              <a:t>Historie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40080" y="3135086"/>
            <a:ext cx="6482525" cy="3150079"/>
          </a:xfrm>
        </p:spPr>
        <p:txBody>
          <a:bodyPr>
            <a:noAutofit/>
          </a:bodyPr>
          <a:lstStyle/>
          <a:p>
            <a:r>
              <a:rPr lang="cs-CZ" sz="2800" smtClean="0">
                <a:solidFill>
                  <a:schemeClr val="bg1"/>
                </a:solidFill>
              </a:rPr>
              <a:t>Jindřich </a:t>
            </a:r>
            <a:r>
              <a:rPr lang="cs-CZ" sz="2800" smtClean="0">
                <a:solidFill>
                  <a:schemeClr val="bg1"/>
                </a:solidFill>
              </a:rPr>
              <a:t>Novák</a:t>
            </a:r>
          </a:p>
          <a:p>
            <a:r>
              <a:rPr lang="cs-CZ" sz="1800" smtClean="0">
                <a:solidFill>
                  <a:schemeClr val="bg1"/>
                </a:solidFill>
              </a:rPr>
              <a:t>Foto  Norbert Dokoupil, Jaroslav Eliáš</a:t>
            </a:r>
            <a:r>
              <a:rPr lang="cs-CZ" sz="1800" smtClean="0">
                <a:solidFill>
                  <a:schemeClr val="bg1"/>
                </a:solidFill>
              </a:rPr>
              <a:t>, </a:t>
            </a:r>
            <a:endParaRPr lang="cs-CZ" sz="1800" smtClean="0">
              <a:solidFill>
                <a:schemeClr val="bg1"/>
              </a:solidFill>
            </a:endParaRPr>
          </a:p>
          <a:p>
            <a:r>
              <a:rPr lang="cs-CZ" sz="1800" smtClean="0">
                <a:solidFill>
                  <a:schemeClr val="bg1"/>
                </a:solidFill>
              </a:rPr>
              <a:t>Jaroslav </a:t>
            </a:r>
            <a:r>
              <a:rPr lang="cs-CZ" sz="1800" smtClean="0">
                <a:solidFill>
                  <a:schemeClr val="bg1"/>
                </a:solidFill>
              </a:rPr>
              <a:t>Hofmann, Jindřich Novák, Jiří Plíštil</a:t>
            </a:r>
            <a:r>
              <a:rPr lang="cs-CZ" sz="1800" smtClean="0">
                <a:solidFill>
                  <a:schemeClr val="bg1"/>
                </a:solidFill>
              </a:rPr>
              <a:t>, </a:t>
            </a:r>
            <a:endParaRPr lang="cs-CZ" sz="1800" smtClean="0">
              <a:solidFill>
                <a:schemeClr val="bg1"/>
              </a:solidFill>
            </a:endParaRPr>
          </a:p>
          <a:p>
            <a:r>
              <a:rPr lang="cs-CZ" sz="1800" smtClean="0">
                <a:solidFill>
                  <a:schemeClr val="bg1"/>
                </a:solidFill>
              </a:rPr>
              <a:t>Martin </a:t>
            </a:r>
            <a:r>
              <a:rPr lang="cs-CZ" sz="1800" smtClean="0">
                <a:solidFill>
                  <a:schemeClr val="bg1"/>
                </a:solidFill>
              </a:rPr>
              <a:t>Rose, </a:t>
            </a:r>
            <a:r>
              <a:rPr lang="cs-CZ" sz="1800" smtClean="0">
                <a:solidFill>
                  <a:schemeClr val="bg1"/>
                </a:solidFill>
              </a:rPr>
              <a:t>Karel </a:t>
            </a:r>
            <a:r>
              <a:rPr lang="cs-CZ" sz="1800" smtClean="0">
                <a:solidFill>
                  <a:schemeClr val="bg1"/>
                </a:solidFill>
              </a:rPr>
              <a:t>Zahrádka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j</a:t>
            </a:r>
            <a:r>
              <a:rPr lang="cs-CZ" sz="2800" dirty="0" smtClean="0">
                <a:solidFill>
                  <a:schemeClr val="bg1"/>
                </a:solidFill>
              </a:rPr>
              <a:t>indrich.novak@cizp.cz</a:t>
            </a:r>
          </a:p>
          <a:p>
            <a:endParaRPr lang="cs-CZ" sz="500" dirty="0">
              <a:solidFill>
                <a:schemeClr val="bg1"/>
              </a:solidFill>
            </a:endParaRPr>
          </a:p>
          <a:p>
            <a:r>
              <a:rPr lang="cs-CZ" sz="2800" dirty="0" smtClean="0">
                <a:solidFill>
                  <a:schemeClr val="bg1"/>
                </a:solidFill>
              </a:rPr>
              <a:t>2023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6" name="Ovál 5"/>
          <p:cNvSpPr/>
          <p:nvPr/>
        </p:nvSpPr>
        <p:spPr>
          <a:xfrm>
            <a:off x="7178233" y="357447"/>
            <a:ext cx="1363287" cy="1246909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7466197" y="340821"/>
            <a:ext cx="12186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7200" b="1" dirty="0">
                <a:solidFill>
                  <a:schemeClr val="bg1"/>
                </a:solidFill>
              </a:rPr>
              <a:t>1</a:t>
            </a:r>
            <a:r>
              <a:rPr lang="cs-CZ" sz="7200" b="1" dirty="0" smtClean="0">
                <a:solidFill>
                  <a:schemeClr val="bg1"/>
                </a:solidFill>
              </a:rPr>
              <a:t>. 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>
            <a:off x="7599141" y="1463040"/>
            <a:ext cx="629809" cy="649547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7122605" y="1567810"/>
            <a:ext cx="188572" cy="208573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6934371" y="2033212"/>
            <a:ext cx="565039" cy="502805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7623406" y="1989304"/>
            <a:ext cx="188572" cy="208573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7371911" y="2566062"/>
            <a:ext cx="188572" cy="208573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8662966" y="647636"/>
            <a:ext cx="188572" cy="208573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8437044" y="173473"/>
            <a:ext cx="320208" cy="334695"/>
          </a:xfrm>
          <a:prstGeom prst="ellipse">
            <a:avLst/>
          </a:prstGeom>
          <a:solidFill>
            <a:srgbClr val="BCDAF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230658" y="173472"/>
            <a:ext cx="5609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‘</a:t>
            </a:r>
            <a:r>
              <a:rPr lang="en-GB" i="1" dirty="0">
                <a:solidFill>
                  <a:schemeClr val="bg1"/>
                </a:solidFill>
              </a:rPr>
              <a:t>Fish of every size may answer for the Aquaria</a:t>
            </a:r>
            <a:r>
              <a:rPr lang="en-GB" i="1" dirty="0" smtClean="0">
                <a:solidFill>
                  <a:schemeClr val="bg1"/>
                </a:solidFill>
              </a:rPr>
              <a:t>’</a:t>
            </a:r>
            <a:r>
              <a:rPr lang="en-GB" dirty="0">
                <a:solidFill>
                  <a:schemeClr val="bg1"/>
                </a:solidFill>
              </a:rPr>
              <a:t> 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(H.D. </a:t>
            </a:r>
            <a:r>
              <a:rPr lang="en-GB" dirty="0" smtClean="0">
                <a:solidFill>
                  <a:schemeClr val="bg1"/>
                </a:solidFill>
              </a:rPr>
              <a:t>Butler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en-GB" dirty="0" smtClean="0">
                <a:solidFill>
                  <a:schemeClr val="bg1"/>
                </a:solidFill>
              </a:rPr>
              <a:t>1858) </a:t>
            </a:r>
            <a:endParaRPr lang="cs-CZ" i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https://upload.wikimedia.org/wikipedia/commons/thumb/8/81/Die_Gartenlaube_%281856%29_b_253.jpg/800px-Die_Gartenlaube_%281856%29_b_2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6936" y="3213463"/>
            <a:ext cx="2892586" cy="364453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9099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3687" y="240899"/>
            <a:ext cx="8789773" cy="771779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/>
            </a:r>
            <a:br>
              <a:rPr lang="cs-CZ" b="1" dirty="0">
                <a:cs typeface="Arial" panose="020B0604020202020204" pitchFamily="34" charset="0"/>
              </a:rPr>
            </a:br>
            <a:r>
              <a:rPr lang="cs-CZ" sz="2000" b="1" dirty="0" smtClean="0">
                <a:cs typeface="Arial" panose="020B0604020202020204" pitchFamily="34" charset="0"/>
              </a:rPr>
              <a:t>NOVOVĚK </a:t>
            </a:r>
            <a:r>
              <a:rPr lang="cs-CZ" sz="2000" b="1" dirty="0">
                <a:solidFill>
                  <a:srgbClr val="FF0000"/>
                </a:solidFill>
              </a:rPr>
              <a:t/>
            </a:r>
            <a:br>
              <a:rPr lang="cs-CZ" sz="2000" b="1" dirty="0">
                <a:solidFill>
                  <a:srgbClr val="FF0000"/>
                </a:solidFill>
              </a:rPr>
            </a:br>
            <a:r>
              <a:rPr lang="cs-CZ" sz="2000" b="1" dirty="0" smtClean="0">
                <a:solidFill>
                  <a:srgbClr val="FF0000"/>
                </a:solidFill>
              </a:rPr>
              <a:t>PRAKTICKÉ 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počátky moderních chovů III.</a:t>
            </a:r>
            <a:r>
              <a:rPr lang="cs-CZ" altLang="cs-CZ" b="1" dirty="0"/>
              <a:t/>
            </a:r>
            <a:br>
              <a:rPr lang="cs-CZ" altLang="cs-CZ" b="1" dirty="0"/>
            </a:br>
            <a:endParaRPr lang="cs-CZ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62463" y="1540478"/>
            <a:ext cx="8310465" cy="2866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altLang="cs-CZ" b="1" dirty="0"/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304798" y="2013421"/>
            <a:ext cx="8392843" cy="3229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140044" y="1701480"/>
            <a:ext cx="648317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cs-CZ" altLang="cs-CZ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endParaRPr lang="cs-CZ" altLang="cs-CZ" dirty="0">
              <a:cs typeface="Courier New" pitchFamily="49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43984" y="1115499"/>
            <a:ext cx="6707595" cy="26130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400" b="1" dirty="0">
                <a:cs typeface="Courier New" pitchFamily="49" charset="0"/>
              </a:rPr>
              <a:t>1869 - Do Evropy </a:t>
            </a:r>
            <a:r>
              <a:rPr lang="cs-CZ" altLang="cs-CZ" sz="1400" b="1" dirty="0" smtClean="0">
                <a:cs typeface="Courier New" pitchFamily="49" charset="0"/>
              </a:rPr>
              <a:t>dovezen </a:t>
            </a:r>
            <a:r>
              <a:rPr lang="cs-CZ" altLang="cs-CZ" sz="1400" b="1" dirty="0">
                <a:cs typeface="Courier New" pitchFamily="49" charset="0"/>
              </a:rPr>
              <a:t>z Kantonu (Čína) </a:t>
            </a:r>
            <a:r>
              <a:rPr lang="cs-CZ" altLang="cs-CZ" sz="1400" b="1" dirty="0" smtClean="0">
                <a:solidFill>
                  <a:srgbClr val="FF0000"/>
                </a:solidFill>
                <a:cs typeface="Courier New" pitchFamily="49" charset="0"/>
              </a:rPr>
              <a:t>rájovec </a:t>
            </a:r>
            <a:r>
              <a:rPr lang="cs-CZ" altLang="cs-CZ" sz="1400" b="1" dirty="0">
                <a:solidFill>
                  <a:srgbClr val="FF0000"/>
                </a:solidFill>
                <a:cs typeface="Courier New" pitchFamily="49" charset="0"/>
              </a:rPr>
              <a:t>dlouhoploutvý </a:t>
            </a:r>
            <a:r>
              <a:rPr lang="cs-CZ" altLang="cs-CZ" sz="1400" b="1" dirty="0">
                <a:cs typeface="Courier New" pitchFamily="49" charset="0"/>
              </a:rPr>
              <a:t>(celkem 22 kusů) a v tomtéž roce v akváriu </a:t>
            </a:r>
            <a:r>
              <a:rPr lang="cs-CZ" altLang="cs-CZ" sz="1400" b="1" dirty="0" smtClean="0">
                <a:cs typeface="Courier New" pitchFamily="49" charset="0"/>
              </a:rPr>
              <a:t>rozmnožen </a:t>
            </a:r>
            <a:r>
              <a:rPr lang="cs-CZ" altLang="cs-CZ" sz="1400" b="1" dirty="0">
                <a:cs typeface="Courier New" pitchFamily="49" charset="0"/>
              </a:rPr>
              <a:t>(P. </a:t>
            </a:r>
            <a:r>
              <a:rPr lang="cs-CZ" altLang="cs-CZ" sz="1400" b="1" dirty="0" err="1">
                <a:cs typeface="Courier New" pitchFamily="49" charset="0"/>
              </a:rPr>
              <a:t>Carbonnier</a:t>
            </a:r>
            <a:r>
              <a:rPr lang="cs-CZ" altLang="cs-CZ" sz="1400" b="1" dirty="0" smtClean="0">
                <a:cs typeface="Courier New" pitchFamily="49" charset="0"/>
              </a:rPr>
              <a:t>).</a:t>
            </a:r>
            <a:endParaRPr lang="cs-CZ" altLang="cs-CZ" sz="1400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400" b="1" dirty="0">
                <a:cs typeface="Courier New" pitchFamily="49" charset="0"/>
              </a:rPr>
              <a:t>1869 - V Berlíně otevřeno veřejné vivárium (A. Brehm</a:t>
            </a:r>
            <a:r>
              <a:rPr lang="cs-CZ" altLang="cs-CZ" sz="1400" b="1" dirty="0" smtClean="0">
                <a:cs typeface="Courier New" pitchFamily="49" charset="0"/>
              </a:rPr>
              <a:t>).</a:t>
            </a:r>
            <a:endParaRPr lang="cs-CZ" altLang="cs-CZ" sz="1400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400" b="1" dirty="0">
                <a:cs typeface="Courier New" pitchFamily="49" charset="0"/>
              </a:rPr>
              <a:t>1872 - Do akvárií dovezena ze Siamu bojovnice pestrá </a:t>
            </a:r>
            <a:r>
              <a:rPr lang="cs-CZ" altLang="cs-CZ" sz="1400" b="1" dirty="0" smtClean="0">
                <a:cs typeface="Courier New" pitchFamily="49" charset="0"/>
              </a:rPr>
              <a:t>(</a:t>
            </a:r>
            <a:r>
              <a:rPr lang="cs-CZ" altLang="cs-CZ" sz="1400" b="1" dirty="0" err="1">
                <a:cs typeface="Courier New" pitchFamily="49" charset="0"/>
              </a:rPr>
              <a:t>Jeunet</a:t>
            </a:r>
            <a:r>
              <a:rPr lang="cs-CZ" altLang="cs-CZ" sz="1400" b="1" dirty="0" smtClean="0">
                <a:cs typeface="Courier New" pitchFamily="49" charset="0"/>
              </a:rPr>
              <a:t>).</a:t>
            </a:r>
            <a:endParaRPr lang="cs-CZ" altLang="cs-CZ" sz="1400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400" b="1" dirty="0">
                <a:cs typeface="Courier New" pitchFamily="49" charset="0"/>
              </a:rPr>
              <a:t>1874 - Zřízeno mořské akvárium v Neapoli (W. A. </a:t>
            </a:r>
            <a:r>
              <a:rPr lang="cs-CZ" altLang="cs-CZ" sz="1400" b="1" dirty="0" err="1">
                <a:cs typeface="Courier New" pitchFamily="49" charset="0"/>
              </a:rPr>
              <a:t>Lloyd</a:t>
            </a:r>
            <a:r>
              <a:rPr lang="cs-CZ" altLang="cs-CZ" sz="1400" b="1" dirty="0" smtClean="0">
                <a:cs typeface="Courier New" pitchFamily="49" charset="0"/>
              </a:rPr>
              <a:t>).</a:t>
            </a:r>
            <a:endParaRPr lang="cs-CZ" altLang="cs-CZ" sz="1400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400" b="1" dirty="0">
                <a:cs typeface="Courier New" pitchFamily="49" charset="0"/>
              </a:rPr>
              <a:t>1875 – V akváriu rozmnožen </a:t>
            </a:r>
            <a:r>
              <a:rPr lang="cs-CZ" altLang="cs-CZ" sz="1400" b="1" dirty="0">
                <a:solidFill>
                  <a:srgbClr val="FF0000"/>
                </a:solidFill>
                <a:cs typeface="Courier New" pitchFamily="49" charset="0"/>
              </a:rPr>
              <a:t>čichavec zakrslý  </a:t>
            </a:r>
            <a:r>
              <a:rPr lang="cs-CZ" altLang="cs-CZ" sz="1400" b="1" dirty="0">
                <a:cs typeface="Courier New" pitchFamily="49" charset="0"/>
              </a:rPr>
              <a:t>(P. </a:t>
            </a:r>
            <a:r>
              <a:rPr lang="cs-CZ" altLang="cs-CZ" sz="1400" b="1" dirty="0" err="1">
                <a:cs typeface="Courier New" pitchFamily="49" charset="0"/>
              </a:rPr>
              <a:t>Carbonnier</a:t>
            </a:r>
            <a:r>
              <a:rPr lang="cs-CZ" altLang="cs-CZ" sz="1400" b="1" dirty="0" smtClean="0">
                <a:cs typeface="Courier New" pitchFamily="49" charset="0"/>
              </a:rPr>
              <a:t>).</a:t>
            </a:r>
            <a:endParaRPr lang="cs-CZ" altLang="cs-CZ" sz="1400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400" b="1" dirty="0">
                <a:cs typeface="Courier New" pitchFamily="49" charset="0"/>
              </a:rPr>
              <a:t>1876 - První pěstírna akvarijních ryb (</a:t>
            </a:r>
            <a:r>
              <a:rPr lang="cs-CZ" altLang="cs-CZ" sz="1400" b="1" dirty="0" err="1">
                <a:cs typeface="Courier New" pitchFamily="49" charset="0"/>
              </a:rPr>
              <a:t>Lankwitz</a:t>
            </a:r>
            <a:r>
              <a:rPr lang="cs-CZ" altLang="cs-CZ" sz="1400" b="1" dirty="0">
                <a:cs typeface="Courier New" pitchFamily="49" charset="0"/>
              </a:rPr>
              <a:t> u Berlína - P. </a:t>
            </a:r>
            <a:r>
              <a:rPr lang="cs-CZ" altLang="cs-CZ" sz="1400" b="1" dirty="0" err="1">
                <a:cs typeface="Courier New" pitchFamily="49" charset="0"/>
              </a:rPr>
              <a:t>Matte</a:t>
            </a:r>
            <a:r>
              <a:rPr lang="cs-CZ" altLang="cs-CZ" sz="1400" b="1" dirty="0" smtClean="0">
                <a:cs typeface="Courier New" pitchFamily="49" charset="0"/>
              </a:rPr>
              <a:t>).</a:t>
            </a:r>
            <a:endParaRPr lang="cs-CZ" altLang="cs-CZ" sz="1400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400" b="1" dirty="0">
                <a:cs typeface="Courier New" pitchFamily="49" charset="0"/>
              </a:rPr>
              <a:t>1878 - V akvarijních podmínkách rozmnožen </a:t>
            </a:r>
            <a:r>
              <a:rPr lang="cs-CZ" altLang="cs-CZ" sz="1400" b="1" dirty="0" err="1">
                <a:solidFill>
                  <a:srgbClr val="FF0000"/>
                </a:solidFill>
                <a:cs typeface="Courier New" pitchFamily="49" charset="0"/>
              </a:rPr>
              <a:t>pancéřníček</a:t>
            </a:r>
            <a:r>
              <a:rPr lang="cs-CZ" altLang="cs-CZ" sz="1400" b="1" dirty="0">
                <a:solidFill>
                  <a:srgbClr val="FF0000"/>
                </a:solidFill>
                <a:cs typeface="Courier New" pitchFamily="49" charset="0"/>
              </a:rPr>
              <a:t> </a:t>
            </a:r>
            <a:r>
              <a:rPr lang="cs-CZ" altLang="cs-CZ" sz="1400" b="1" dirty="0" smtClean="0">
                <a:solidFill>
                  <a:srgbClr val="FF0000"/>
                </a:solidFill>
                <a:cs typeface="Courier New" pitchFamily="49" charset="0"/>
              </a:rPr>
              <a:t>skvrnitý</a:t>
            </a:r>
            <a:r>
              <a:rPr lang="cs-CZ" altLang="cs-CZ" sz="1400" b="1" dirty="0" smtClean="0">
                <a:cs typeface="Courier New" pitchFamily="49" charset="0"/>
              </a:rPr>
              <a:t>.</a:t>
            </a:r>
            <a:endParaRPr lang="cs-CZ" altLang="cs-CZ" sz="1400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400" b="1" dirty="0">
                <a:cs typeface="Courier New" pitchFamily="49" charset="0"/>
              </a:rPr>
              <a:t>1880 - Veřejné akvárium v Bostonu (USA) - cirkusový podnikatel </a:t>
            </a:r>
            <a:r>
              <a:rPr lang="cs-CZ" altLang="cs-CZ" sz="1400" b="1" dirty="0" err="1">
                <a:cs typeface="Courier New" pitchFamily="49" charset="0"/>
              </a:rPr>
              <a:t>Barnum</a:t>
            </a:r>
            <a:r>
              <a:rPr lang="cs-CZ" altLang="cs-CZ" sz="1400" b="1" dirty="0">
                <a:cs typeface="Courier New" pitchFamily="49" charset="0"/>
              </a:rPr>
              <a:t>. </a:t>
            </a:r>
            <a:endParaRPr lang="cs-CZ" altLang="cs-CZ" sz="1400" b="1" dirty="0" smtClean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400" b="1" dirty="0" smtClean="0">
                <a:cs typeface="Courier New" pitchFamily="49" charset="0"/>
              </a:rPr>
              <a:t>Oproti </a:t>
            </a:r>
            <a:r>
              <a:rPr lang="cs-CZ" altLang="cs-CZ" sz="1400" b="1" dirty="0">
                <a:cs typeface="Courier New" pitchFamily="49" charset="0"/>
              </a:rPr>
              <a:t>Evropě se počátek akvaristiky v USA poněkud opozdil, ještě koncem 19. století však následují </a:t>
            </a:r>
            <a:r>
              <a:rPr lang="cs-CZ" altLang="cs-CZ" sz="1400" b="1" dirty="0" smtClean="0">
                <a:cs typeface="Courier New" pitchFamily="49" charset="0"/>
              </a:rPr>
              <a:t>veřejné </a:t>
            </a:r>
            <a:r>
              <a:rPr lang="cs-CZ" altLang="cs-CZ" sz="1400" b="1" dirty="0">
                <a:cs typeface="Courier New" pitchFamily="49" charset="0"/>
              </a:rPr>
              <a:t>akvárium v New Yorku a chovatelská firma tamtéž (</a:t>
            </a:r>
            <a:r>
              <a:rPr lang="cs-CZ" altLang="cs-CZ" sz="1400" b="1" dirty="0" err="1">
                <a:cs typeface="Courier New" pitchFamily="49" charset="0"/>
              </a:rPr>
              <a:t>Muellert</a:t>
            </a:r>
            <a:r>
              <a:rPr lang="cs-CZ" altLang="cs-CZ" sz="1400" b="1" dirty="0">
                <a:cs typeface="Courier New" pitchFamily="49" charset="0"/>
              </a:rPr>
              <a:t>). Na přelomu 19. a 20. století již USA vyváží ozdobné ryby do Evropy.</a:t>
            </a:r>
            <a:endParaRPr lang="cs-CZ" altLang="cs-CZ" sz="1400" dirty="0">
              <a:cs typeface="Courier New" pitchFamily="49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053648" y="2640114"/>
            <a:ext cx="1955695" cy="1334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upload.wikimedia.org/wikipedia/commons/0/0f/1438_fish_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4554" y="1103143"/>
            <a:ext cx="1973262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2842055" y="5667630"/>
            <a:ext cx="2916194" cy="1103872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Francie – P. </a:t>
            </a:r>
            <a:r>
              <a:rPr lang="cs-CZ" b="1" dirty="0" err="1" smtClean="0"/>
              <a:t>Carbonnier</a:t>
            </a:r>
            <a:endParaRPr lang="cs-CZ" b="1" dirty="0" smtClean="0"/>
          </a:p>
          <a:p>
            <a:pPr marL="0" indent="0">
              <a:buNone/>
            </a:pPr>
            <a:endParaRPr lang="cs-CZ" b="1" dirty="0" smtClean="0"/>
          </a:p>
          <a:p>
            <a:r>
              <a:rPr lang="cs-CZ" b="1" dirty="0" smtClean="0"/>
              <a:t>Rusko – N.F. </a:t>
            </a:r>
            <a:r>
              <a:rPr lang="cs-CZ" b="1" dirty="0" err="1" smtClean="0"/>
              <a:t>Zolotnicky</a:t>
            </a:r>
            <a:endParaRPr lang="cs-CZ" b="1" dirty="0" smtClean="0"/>
          </a:p>
        </p:txBody>
      </p:sp>
      <p:sp>
        <p:nvSpPr>
          <p:cNvPr id="15" name="TextovéPole 14"/>
          <p:cNvSpPr txBox="1"/>
          <p:nvPr/>
        </p:nvSpPr>
        <p:spPr>
          <a:xfrm rot="19577688" flipH="1">
            <a:off x="6253885" y="5155263"/>
            <a:ext cx="2828529" cy="707886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Introdukční pokusy – směr I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7" name="Pravá složená závorka 6"/>
          <p:cNvSpPr/>
          <p:nvPr/>
        </p:nvSpPr>
        <p:spPr>
          <a:xfrm>
            <a:off x="5894581" y="5667630"/>
            <a:ext cx="443773" cy="1103873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316" name="Picture 4" descr="http://www.aquatab.net/_files/Image/clanky/0161/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01823" y="5138264"/>
            <a:ext cx="2516662" cy="1633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04798" y="3875370"/>
            <a:ext cx="6497055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altLang="cs-CZ" sz="1600" b="1" i="1" dirty="0"/>
              <a:t>“Vznik veřejných akvárií považujeme za důsledek hlubší potřeby lidí studovat životní projevy vodních živočichů, což je v souladu s rostoucím zájmem o přírodopis jako takový. Tuto skutečnost pokládáme za jeden z intelektuálních rysů naší doby.”</a:t>
            </a:r>
            <a:r>
              <a:rPr lang="cs-CZ" altLang="cs-CZ" sz="1600" b="1" dirty="0"/>
              <a:t> </a:t>
            </a:r>
            <a:r>
              <a:rPr lang="cs-CZ" altLang="cs-CZ" sz="1600" b="1" dirty="0" smtClean="0"/>
              <a:t>                                                                      (J</a:t>
            </a:r>
            <a:r>
              <a:rPr lang="cs-CZ" altLang="cs-CZ" sz="1600" b="1" dirty="0"/>
              <a:t>. E. </a:t>
            </a:r>
            <a:r>
              <a:rPr lang="cs-CZ" altLang="cs-CZ" sz="1600" b="1" dirty="0" err="1"/>
              <a:t>Taylor</a:t>
            </a:r>
            <a:r>
              <a:rPr lang="cs-CZ" altLang="cs-CZ" sz="1600" b="1" dirty="0"/>
              <a:t>, </a:t>
            </a:r>
            <a:r>
              <a:rPr lang="cs-CZ" altLang="cs-CZ" sz="1600" b="1" dirty="0" smtClean="0"/>
              <a:t>1910)</a:t>
            </a:r>
            <a:endParaRPr lang="cs-CZ" altLang="cs-CZ" sz="1600" b="1" dirty="0"/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9852454" y="1295244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>
            <a:off x="5547246" y="2382876"/>
            <a:ext cx="1821428" cy="7119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5571959" y="1588444"/>
            <a:ext cx="1715498" cy="49168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57474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http://www.aquatab.net/_files/Image/clanky/0156/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0637" y="1324219"/>
            <a:ext cx="5051057" cy="327982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064" y="439183"/>
            <a:ext cx="8789773" cy="771779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/>
            </a:r>
            <a:br>
              <a:rPr lang="cs-CZ" sz="2400" b="1" dirty="0">
                <a:solidFill>
                  <a:srgbClr val="FF0000"/>
                </a:solidFill>
              </a:rPr>
            </a:br>
            <a:r>
              <a:rPr lang="cs-CZ" sz="2400" b="1" dirty="0" smtClean="0">
                <a:solidFill>
                  <a:schemeClr val="tx1"/>
                </a:solidFill>
              </a:rPr>
              <a:t>PIERRE </a:t>
            </a:r>
            <a:r>
              <a:rPr lang="cs-CZ" sz="2400" b="1" dirty="0" err="1" smtClean="0">
                <a:solidFill>
                  <a:schemeClr val="tx1"/>
                </a:solidFill>
              </a:rPr>
              <a:t>Carbonnier</a:t>
            </a:r>
            <a:r>
              <a:rPr lang="cs-CZ" altLang="cs-CZ" sz="2400" b="1" dirty="0"/>
              <a:t/>
            </a:r>
            <a:br>
              <a:rPr lang="cs-CZ" altLang="cs-CZ" sz="2400" b="1" dirty="0"/>
            </a:br>
            <a:endParaRPr lang="cs-CZ" sz="2400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62463" y="1540478"/>
            <a:ext cx="8310465" cy="2866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altLang="cs-CZ" b="1" dirty="0"/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304798" y="2013421"/>
            <a:ext cx="8392843" cy="3229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140044" y="1701480"/>
            <a:ext cx="648317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cs-CZ" altLang="cs-CZ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endParaRPr lang="cs-CZ" altLang="cs-CZ" dirty="0">
              <a:cs typeface="Courier New" pitchFamily="49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336131" y="4300151"/>
            <a:ext cx="2685563" cy="2257169"/>
          </a:xfrm>
        </p:spPr>
        <p:txBody>
          <a:bodyPr/>
          <a:lstStyle/>
          <a:p>
            <a:endParaRPr lang="cs-CZ" dirty="0" smtClean="0">
              <a:solidFill>
                <a:srgbClr val="FF0000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1873</a:t>
            </a:r>
          </a:p>
          <a:p>
            <a:r>
              <a:rPr lang="cs-CZ" b="1" dirty="0" err="1" smtClean="0">
                <a:solidFill>
                  <a:schemeClr val="tx1"/>
                </a:solidFill>
              </a:rPr>
              <a:t>Gurama</a:t>
            </a:r>
            <a:r>
              <a:rPr lang="cs-CZ" b="1" dirty="0" smtClean="0">
                <a:solidFill>
                  <a:schemeClr val="tx1"/>
                </a:solidFill>
              </a:rPr>
              <a:t> velká (</a:t>
            </a:r>
            <a:r>
              <a:rPr lang="cs-CZ" b="1" i="1" dirty="0" err="1" smtClean="0">
                <a:solidFill>
                  <a:schemeClr val="tx1"/>
                </a:solidFill>
              </a:rPr>
              <a:t>Osphronemus</a:t>
            </a:r>
            <a:r>
              <a:rPr lang="cs-CZ" b="1" i="1" dirty="0" smtClean="0">
                <a:solidFill>
                  <a:schemeClr val="tx1"/>
                </a:solidFill>
              </a:rPr>
              <a:t>  </a:t>
            </a:r>
            <a:r>
              <a:rPr lang="cs-CZ" b="1" i="1" dirty="0" err="1" smtClean="0">
                <a:solidFill>
                  <a:schemeClr val="tx1"/>
                </a:solidFill>
              </a:rPr>
              <a:t>goramy</a:t>
            </a:r>
            <a:r>
              <a:rPr lang="cs-CZ" b="1" dirty="0" smtClean="0">
                <a:solidFill>
                  <a:schemeClr val="tx1"/>
                </a:solidFill>
              </a:rPr>
              <a:t>)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8814" y="3394365"/>
            <a:ext cx="2118142" cy="3340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 flipH="1" flipV="1">
            <a:off x="7298724" y="3698789"/>
            <a:ext cx="749644" cy="1406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s://upload.wikimedia.org/wikipedia/commons/1/13/Pierre_Carbonni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10" y="1390123"/>
            <a:ext cx="3514016" cy="489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7097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064" y="439183"/>
            <a:ext cx="8789773" cy="771779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/>
            </a:r>
            <a:br>
              <a:rPr lang="cs-CZ" b="1" dirty="0">
                <a:cs typeface="Arial" panose="020B0604020202020204" pitchFamily="34" charset="0"/>
              </a:rPr>
            </a:br>
            <a:r>
              <a:rPr lang="cs-CZ" sz="2000" b="1" dirty="0" smtClean="0">
                <a:cs typeface="Arial" panose="020B0604020202020204" pitchFamily="34" charset="0"/>
              </a:rPr>
              <a:t>NOVOVĚK </a:t>
            </a:r>
            <a:r>
              <a:rPr lang="cs-CZ" sz="2000" b="1" dirty="0" smtClean="0">
                <a:solidFill>
                  <a:srgbClr val="CC0000"/>
                </a:solidFill>
              </a:rPr>
              <a:t/>
            </a:r>
            <a:br>
              <a:rPr lang="cs-CZ" sz="2000" b="1" dirty="0" smtClean="0">
                <a:solidFill>
                  <a:srgbClr val="CC0000"/>
                </a:solidFill>
              </a:rPr>
            </a:br>
            <a:r>
              <a:rPr lang="cs-CZ" sz="2000" b="1" dirty="0" smtClean="0">
                <a:solidFill>
                  <a:srgbClr val="FF0000"/>
                </a:solidFill>
              </a:rPr>
              <a:t>PRAKTICKÉ 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počátky odchovů  a komerce</a:t>
            </a:r>
            <a:r>
              <a:rPr lang="cs-CZ" altLang="cs-CZ" b="1" dirty="0"/>
              <a:t/>
            </a:r>
            <a:br>
              <a:rPr lang="cs-CZ" altLang="cs-CZ" b="1" dirty="0"/>
            </a:br>
            <a:endParaRPr lang="cs-CZ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62463" y="1540478"/>
            <a:ext cx="8310465" cy="2866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altLang="cs-CZ" b="1" dirty="0"/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304798" y="2013421"/>
            <a:ext cx="8392843" cy="3229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140044" y="1701480"/>
            <a:ext cx="648317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cs-CZ" altLang="cs-CZ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endParaRPr lang="cs-CZ" altLang="cs-CZ" dirty="0">
              <a:cs typeface="Courier New" pitchFamily="49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01826" y="1462308"/>
            <a:ext cx="451021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600" b="1" dirty="0">
                <a:cs typeface="Courier New" pitchFamily="49" charset="0"/>
              </a:rPr>
              <a:t>1892 - První příručka pro dovozce ryb a způsobech přepravy (P. </a:t>
            </a:r>
            <a:r>
              <a:rPr lang="cs-CZ" altLang="cs-CZ" sz="1600" b="1" dirty="0" err="1">
                <a:cs typeface="Courier New" pitchFamily="49" charset="0"/>
              </a:rPr>
              <a:t>Nitsche</a:t>
            </a:r>
            <a:r>
              <a:rPr lang="cs-CZ" altLang="cs-CZ" sz="1600" b="1" dirty="0" smtClean="0">
                <a:cs typeface="Courier New" pitchFamily="49" charset="0"/>
              </a:rPr>
              <a:t>)</a:t>
            </a:r>
          </a:p>
          <a:p>
            <a:endParaRPr lang="cs-CZ" altLang="cs-CZ" sz="1600" dirty="0">
              <a:cs typeface="Courier New" pitchFamily="49" charset="0"/>
            </a:endParaRPr>
          </a:p>
          <a:p>
            <a:r>
              <a:rPr lang="cs-CZ" altLang="cs-CZ" sz="1600" b="1" dirty="0">
                <a:cs typeface="Courier New" pitchFamily="49" charset="0"/>
              </a:rPr>
              <a:t>1893-1894 - Do akvárií dovezena první </a:t>
            </a:r>
            <a:endParaRPr lang="cs-CZ" altLang="cs-CZ" sz="1600" b="1" dirty="0" smtClean="0">
              <a:cs typeface="Courier New" pitchFamily="49" charset="0"/>
            </a:endParaRPr>
          </a:p>
          <a:p>
            <a:r>
              <a:rPr lang="cs-CZ" altLang="cs-CZ" sz="1600" b="1" dirty="0" err="1" smtClean="0">
                <a:cs typeface="Courier New" pitchFamily="49" charset="0"/>
              </a:rPr>
              <a:t>vrubozubcovitá</a:t>
            </a:r>
            <a:r>
              <a:rPr lang="cs-CZ" altLang="cs-CZ" sz="1600" b="1" dirty="0" smtClean="0">
                <a:cs typeface="Courier New" pitchFamily="49" charset="0"/>
              </a:rPr>
              <a:t> ryba (</a:t>
            </a:r>
            <a:r>
              <a:rPr lang="cs-CZ" altLang="cs-CZ" sz="1600" b="1" dirty="0" err="1" smtClean="0">
                <a:cs typeface="Courier New" pitchFamily="49" charset="0"/>
              </a:rPr>
              <a:t>Cichlidae</a:t>
            </a:r>
            <a:r>
              <a:rPr lang="cs-CZ" altLang="cs-CZ" sz="1600" b="1" dirty="0" smtClean="0">
                <a:cs typeface="Courier New" pitchFamily="49" charset="0"/>
              </a:rPr>
              <a:t>), </a:t>
            </a:r>
          </a:p>
          <a:p>
            <a:r>
              <a:rPr lang="cs-CZ" altLang="cs-CZ" sz="1600" b="1" dirty="0" smtClean="0">
                <a:cs typeface="Courier New" pitchFamily="49" charset="0"/>
              </a:rPr>
              <a:t>kančík </a:t>
            </a:r>
            <a:r>
              <a:rPr lang="cs-CZ" altLang="cs-CZ" sz="1600" b="1" dirty="0">
                <a:cs typeface="Courier New" pitchFamily="49" charset="0"/>
              </a:rPr>
              <a:t>žíhaný </a:t>
            </a:r>
            <a:r>
              <a:rPr lang="cs-CZ" altLang="cs-CZ" sz="1600" b="1" dirty="0" smtClean="0">
                <a:cs typeface="Courier New" pitchFamily="49" charset="0"/>
              </a:rPr>
              <a:t>(</a:t>
            </a:r>
            <a:r>
              <a:rPr lang="cs-CZ" altLang="cs-CZ" sz="1600" b="1" i="1" dirty="0" err="1">
                <a:solidFill>
                  <a:srgbClr val="FF0000"/>
                </a:solidFill>
                <a:cs typeface="Courier New" pitchFamily="49" charset="0"/>
              </a:rPr>
              <a:t>Australoheros</a:t>
            </a:r>
            <a:r>
              <a:rPr lang="cs-CZ" altLang="cs-CZ" sz="1600" b="1" i="1" dirty="0">
                <a:solidFill>
                  <a:srgbClr val="FF0000"/>
                </a:solidFill>
                <a:cs typeface="Courier New" pitchFamily="49" charset="0"/>
              </a:rPr>
              <a:t> </a:t>
            </a:r>
            <a:r>
              <a:rPr lang="cs-CZ" altLang="cs-CZ" sz="1600" b="1" i="1" dirty="0" err="1">
                <a:solidFill>
                  <a:srgbClr val="FF0000"/>
                </a:solidFill>
                <a:cs typeface="Courier New" pitchFamily="49" charset="0"/>
              </a:rPr>
              <a:t>facetus</a:t>
            </a:r>
            <a:r>
              <a:rPr lang="cs-CZ" altLang="cs-CZ" sz="1600" b="1" dirty="0" smtClean="0">
                <a:cs typeface="Courier New" pitchFamily="49" charset="0"/>
              </a:rPr>
              <a:t>)</a:t>
            </a:r>
            <a:endParaRPr lang="cs-CZ" altLang="cs-CZ" sz="1600" b="1" dirty="0">
              <a:cs typeface="Courier New" pitchFamily="49" charset="0"/>
            </a:endParaRPr>
          </a:p>
          <a:p>
            <a:endParaRPr lang="cs-CZ" altLang="cs-CZ" sz="1600" b="1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600" b="1" dirty="0" smtClean="0">
                <a:cs typeface="Courier New" pitchFamily="49" charset="0"/>
              </a:rPr>
              <a:t>1910 </a:t>
            </a:r>
            <a:r>
              <a:rPr lang="cs-CZ" altLang="cs-CZ" sz="1600" b="1" dirty="0">
                <a:cs typeface="Courier New" pitchFamily="49" charset="0"/>
              </a:rPr>
              <a:t>- </a:t>
            </a:r>
            <a:r>
              <a:rPr lang="cs-CZ" altLang="cs-CZ" sz="1600" b="1" dirty="0" smtClean="0">
                <a:cs typeface="Courier New" pitchFamily="49" charset="0"/>
              </a:rPr>
              <a:t>Počet ozdobných </a:t>
            </a:r>
            <a:r>
              <a:rPr lang="cs-CZ" altLang="cs-CZ" sz="1600" b="1" dirty="0">
                <a:cs typeface="Courier New" pitchFamily="49" charset="0"/>
              </a:rPr>
              <a:t>ryb </a:t>
            </a:r>
            <a:r>
              <a:rPr lang="cs-CZ" altLang="cs-CZ" sz="1600" b="1" dirty="0" smtClean="0">
                <a:cs typeface="Courier New" pitchFamily="49" charset="0"/>
              </a:rPr>
              <a:t>chovaných </a:t>
            </a:r>
            <a:r>
              <a:rPr lang="cs-CZ" altLang="cs-CZ" sz="1600" b="1" dirty="0">
                <a:cs typeface="Courier New" pitchFamily="49" charset="0"/>
              </a:rPr>
              <a:t>v akváriích dosahuje </a:t>
            </a:r>
            <a:r>
              <a:rPr lang="cs-CZ" altLang="cs-CZ" sz="1600" b="1" dirty="0" smtClean="0">
                <a:cs typeface="Courier New" pitchFamily="49" charset="0"/>
              </a:rPr>
              <a:t>206 druhů</a:t>
            </a:r>
          </a:p>
          <a:p>
            <a:pPr>
              <a:lnSpc>
                <a:spcPct val="90000"/>
              </a:lnSpc>
            </a:pPr>
            <a:endParaRPr lang="cs-CZ" altLang="cs-CZ" sz="1600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600" b="1" dirty="0" smtClean="0">
                <a:cs typeface="Courier New" pitchFamily="49" charset="0"/>
              </a:rPr>
              <a:t>1918 </a:t>
            </a:r>
            <a:r>
              <a:rPr lang="cs-CZ" altLang="cs-CZ" sz="1600" b="1" dirty="0">
                <a:cs typeface="Courier New" pitchFamily="49" charset="0"/>
              </a:rPr>
              <a:t>- D</a:t>
            </a:r>
            <a:r>
              <a:rPr lang="cs-CZ" altLang="cs-CZ" sz="1600" b="1" dirty="0" smtClean="0">
                <a:cs typeface="Courier New" pitchFamily="49" charset="0"/>
              </a:rPr>
              <a:t>o konce </a:t>
            </a:r>
            <a:r>
              <a:rPr lang="cs-CZ" altLang="cs-CZ" sz="1600" b="1" dirty="0">
                <a:cs typeface="Courier New" pitchFamily="49" charset="0"/>
              </a:rPr>
              <a:t>I. světové války do Německa dovezeno </a:t>
            </a:r>
            <a:r>
              <a:rPr lang="cs-CZ" altLang="cs-CZ" sz="1600" b="1" dirty="0" smtClean="0">
                <a:cs typeface="Courier New" pitchFamily="49" charset="0"/>
              </a:rPr>
              <a:t>466 </a:t>
            </a:r>
            <a:r>
              <a:rPr lang="cs-CZ" altLang="cs-CZ" sz="1600" b="1" dirty="0">
                <a:cs typeface="Courier New" pitchFamily="49" charset="0"/>
              </a:rPr>
              <a:t>druhů </a:t>
            </a:r>
            <a:r>
              <a:rPr lang="cs-CZ" altLang="cs-CZ" sz="1600" b="1" dirty="0" smtClean="0">
                <a:cs typeface="Courier New" pitchFamily="49" charset="0"/>
              </a:rPr>
              <a:t>ozdobných ryb</a:t>
            </a:r>
            <a:endParaRPr lang="cs-CZ" altLang="cs-CZ" dirty="0">
              <a:cs typeface="Courier New" pitchFamily="49" charset="0"/>
            </a:endParaRPr>
          </a:p>
        </p:txBody>
      </p:sp>
      <p:pic>
        <p:nvPicPr>
          <p:cNvPr id="9" name="Picture 6" descr="0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9708" y="1429074"/>
            <a:ext cx="4197607" cy="27066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ARCHIV\137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2463" y="4515079"/>
            <a:ext cx="3473324" cy="21758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 rot="19577688" flipH="1">
            <a:off x="6774516" y="5178290"/>
            <a:ext cx="2207272" cy="707886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Hobby – </a:t>
            </a:r>
          </a:p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směr II</a:t>
            </a:r>
            <a:endParaRPr lang="cs-CZ" sz="2400" b="1" dirty="0">
              <a:solidFill>
                <a:srgbClr val="FF0000"/>
              </a:solidFill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3311611" y="3054800"/>
            <a:ext cx="2180136" cy="3086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>
            <a:off x="2348917" y="3075859"/>
            <a:ext cx="849489" cy="21056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4062198" y="4515078"/>
            <a:ext cx="3353670" cy="2175871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cs-CZ" altLang="cs-CZ" sz="1400" b="1" i="1" dirty="0" smtClean="0"/>
              <a:t>„Úpravnost </a:t>
            </a:r>
            <a:r>
              <a:rPr lang="cs-CZ" altLang="cs-CZ" sz="1400" b="1" i="1" dirty="0"/>
              <a:t>a elegance akvária, fascinující kombinace jemné filozofie, běžných každodenních událostí i neustálých změn, </a:t>
            </a:r>
            <a:endParaRPr lang="cs-CZ" altLang="cs-CZ" sz="1400" b="1" i="1" dirty="0" smtClean="0"/>
          </a:p>
          <a:p>
            <a:pPr algn="ctr">
              <a:spcBef>
                <a:spcPts val="0"/>
              </a:spcBef>
              <a:buNone/>
            </a:pPr>
            <a:r>
              <a:rPr lang="cs-CZ" altLang="cs-CZ" sz="1400" b="1" i="1" dirty="0" smtClean="0"/>
              <a:t>ta </a:t>
            </a:r>
            <a:r>
              <a:rPr lang="cs-CZ" altLang="cs-CZ" sz="1400" b="1" i="1" dirty="0"/>
              <a:t>se nikdy neomrzí a navádí přemýšlivé </a:t>
            </a:r>
            <a:endParaRPr lang="cs-CZ" altLang="cs-CZ" sz="1400" b="1" i="1" dirty="0" smtClean="0"/>
          </a:p>
          <a:p>
            <a:pPr algn="ctr">
              <a:spcBef>
                <a:spcPts val="0"/>
              </a:spcBef>
              <a:buNone/>
            </a:pPr>
            <a:r>
              <a:rPr lang="cs-CZ" altLang="cs-CZ" sz="1400" b="1" i="1" dirty="0" smtClean="0"/>
              <a:t>mysli </a:t>
            </a:r>
            <a:r>
              <a:rPr lang="cs-CZ" altLang="cs-CZ" sz="1400" b="1" i="1" dirty="0"/>
              <a:t>ku studiu jinak skrytých stránek </a:t>
            </a:r>
            <a:endParaRPr lang="cs-CZ" altLang="cs-CZ" sz="1400" b="1" i="1" dirty="0" smtClean="0"/>
          </a:p>
          <a:p>
            <a:pPr algn="ctr">
              <a:spcBef>
                <a:spcPts val="0"/>
              </a:spcBef>
              <a:buNone/>
            </a:pPr>
            <a:r>
              <a:rPr lang="cs-CZ" altLang="cs-CZ" sz="1400" b="1" i="1" dirty="0" smtClean="0"/>
              <a:t>přírodopisu</a:t>
            </a:r>
            <a:r>
              <a:rPr lang="cs-CZ" altLang="cs-CZ" sz="1400" b="1" i="1" dirty="0"/>
              <a:t>. To vše dohromady je tak </a:t>
            </a:r>
            <a:endParaRPr lang="cs-CZ" altLang="cs-CZ" sz="1400" b="1" i="1" dirty="0" smtClean="0"/>
          </a:p>
          <a:p>
            <a:pPr algn="ctr">
              <a:spcBef>
                <a:spcPts val="0"/>
              </a:spcBef>
              <a:buNone/>
            </a:pPr>
            <a:r>
              <a:rPr lang="cs-CZ" altLang="cs-CZ" sz="1400" b="1" i="1" dirty="0" smtClean="0"/>
              <a:t>přitažlivé </a:t>
            </a:r>
            <a:r>
              <a:rPr lang="cs-CZ" altLang="cs-CZ" sz="1400" b="1" i="1" dirty="0"/>
              <a:t>a neodolatelné!”</a:t>
            </a:r>
            <a:r>
              <a:rPr lang="cs-CZ" altLang="cs-CZ" sz="1400" b="1" dirty="0"/>
              <a:t> </a:t>
            </a:r>
            <a:endParaRPr lang="cs-CZ" altLang="cs-CZ" sz="1400" b="1" dirty="0" smtClean="0"/>
          </a:p>
          <a:p>
            <a:pPr algn="ctr">
              <a:spcBef>
                <a:spcPts val="0"/>
              </a:spcBef>
              <a:buNone/>
            </a:pPr>
            <a:r>
              <a:rPr lang="cs-CZ" altLang="cs-CZ" sz="1400" b="1" dirty="0" smtClean="0"/>
              <a:t>(</a:t>
            </a:r>
            <a:r>
              <a:rPr lang="cs-CZ" altLang="cs-CZ" sz="1400" b="1" dirty="0"/>
              <a:t>H.D. </a:t>
            </a:r>
            <a:r>
              <a:rPr lang="cs-CZ" altLang="cs-CZ" sz="1400" b="1" dirty="0" err="1"/>
              <a:t>Butler</a:t>
            </a:r>
            <a:r>
              <a:rPr lang="cs-CZ" altLang="cs-CZ" sz="1400" b="1" dirty="0"/>
              <a:t>, 1858)</a:t>
            </a:r>
          </a:p>
        </p:txBody>
      </p:sp>
    </p:spTree>
    <p:extLst>
      <p:ext uri="{BB962C8B-B14F-4D97-AF65-F5344CB8AC3E}">
        <p14:creationId xmlns:p14="http://schemas.microsoft.com/office/powerpoint/2010/main" xmlns="" val="2442201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064" y="329515"/>
            <a:ext cx="8789773" cy="784438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/>
            </a:r>
            <a:br>
              <a:rPr lang="cs-CZ" b="1" dirty="0">
                <a:cs typeface="Arial" panose="020B0604020202020204" pitchFamily="34" charset="0"/>
              </a:rPr>
            </a:br>
            <a:r>
              <a:rPr lang="cs-CZ" sz="2800" b="1" dirty="0" err="1" smtClean="0">
                <a:solidFill>
                  <a:schemeClr val="tx1"/>
                </a:solidFill>
              </a:rPr>
              <a:t>German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</a:rPr>
              <a:t>Aquarium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</a:rPr>
              <a:t>phenomenon</a:t>
            </a:r>
            <a:r>
              <a:rPr lang="cs-CZ" sz="2800" b="1" dirty="0" smtClean="0">
                <a:solidFill>
                  <a:schemeClr val="tx1"/>
                </a:solidFill>
              </a:rPr>
              <a:t> I.</a:t>
            </a:r>
            <a:r>
              <a:rPr lang="cs-CZ" altLang="cs-CZ" sz="2400" b="1" dirty="0"/>
              <a:t/>
            </a:r>
            <a:br>
              <a:rPr lang="cs-CZ" altLang="cs-CZ" sz="2400" b="1" dirty="0"/>
            </a:br>
            <a:endParaRPr lang="cs-CZ" sz="2400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4" y="1329658"/>
            <a:ext cx="8789773" cy="20438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Zástupný symbol pro obsah 2"/>
          <p:cNvSpPr>
            <a:spLocks noGrp="1"/>
          </p:cNvSpPr>
          <p:nvPr>
            <p:ph idx="1"/>
          </p:nvPr>
        </p:nvSpPr>
        <p:spPr>
          <a:xfrm>
            <a:off x="210064" y="3812674"/>
            <a:ext cx="8784359" cy="2705768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cs-CZ" sz="2400" b="1" dirty="0" smtClean="0"/>
          </a:p>
          <a:p>
            <a:pPr marL="0" indent="0" algn="ctr">
              <a:buNone/>
            </a:pPr>
            <a:r>
              <a:rPr lang="cs-CZ" sz="2400" b="1" dirty="0" smtClean="0"/>
              <a:t>„</a:t>
            </a:r>
            <a:r>
              <a:rPr lang="en-GB" sz="2400" b="1" dirty="0" smtClean="0"/>
              <a:t>Germany </a:t>
            </a:r>
            <a:r>
              <a:rPr lang="en-GB" sz="2400" b="1" dirty="0"/>
              <a:t>dominated on the market within the early history of modern freshwater ornamental fishkeeping and one can call it a </a:t>
            </a:r>
            <a:r>
              <a:rPr lang="en-GB" sz="2400" b="1" dirty="0">
                <a:solidFill>
                  <a:srgbClr val="FF0000"/>
                </a:solidFill>
              </a:rPr>
              <a:t>German aquarium phenomenon</a:t>
            </a:r>
            <a:r>
              <a:rPr lang="en-GB" sz="2400" b="1" dirty="0"/>
              <a:t>. </a:t>
            </a:r>
            <a:r>
              <a:rPr lang="en-GB" sz="2400" b="1" dirty="0" smtClean="0"/>
              <a:t>This </a:t>
            </a:r>
            <a:r>
              <a:rPr lang="en-GB" sz="2400" b="1" dirty="0"/>
              <a:t>has significantly determined the direction of further ornamental fishkeeping development from both pan-European and also worldwide perspective</a:t>
            </a:r>
            <a:r>
              <a:rPr lang="en-GB" sz="2400" b="1" dirty="0" smtClean="0"/>
              <a:t>.</a:t>
            </a:r>
            <a:r>
              <a:rPr lang="cs-CZ" sz="2400" b="1" dirty="0" smtClean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xmlns="" val="24400048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Šipka doprava 11"/>
          <p:cNvSpPr/>
          <p:nvPr/>
        </p:nvSpPr>
        <p:spPr>
          <a:xfrm flipH="1">
            <a:off x="3912972" y="5074508"/>
            <a:ext cx="3212757" cy="329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2553730" y="1441622"/>
            <a:ext cx="2269524" cy="465437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064" y="329515"/>
            <a:ext cx="8789773" cy="784438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/>
            </a:r>
            <a:br>
              <a:rPr lang="cs-CZ" b="1" dirty="0">
                <a:cs typeface="Arial" panose="020B0604020202020204" pitchFamily="34" charset="0"/>
              </a:rPr>
            </a:br>
            <a:r>
              <a:rPr lang="cs-CZ" sz="2800" b="1" dirty="0" err="1" smtClean="0">
                <a:solidFill>
                  <a:schemeClr val="tx1"/>
                </a:solidFill>
              </a:rPr>
              <a:t>German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</a:rPr>
              <a:t>Aquarium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</a:rPr>
              <a:t>phenomenon</a:t>
            </a:r>
            <a:r>
              <a:rPr lang="cs-CZ" sz="2800" b="1" dirty="0" smtClean="0">
                <a:solidFill>
                  <a:schemeClr val="tx1"/>
                </a:solidFill>
              </a:rPr>
              <a:t> II.</a:t>
            </a:r>
            <a:r>
              <a:rPr lang="cs-CZ" altLang="cs-CZ" sz="2400" b="1" dirty="0"/>
              <a:t/>
            </a:r>
            <a:br>
              <a:rPr lang="cs-CZ" altLang="cs-CZ" sz="2400" b="1" dirty="0"/>
            </a:br>
            <a:endParaRPr lang="cs-CZ" sz="2400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220994" y="1272335"/>
            <a:ext cx="2899719" cy="2156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1400" b="1" u="sng" dirty="0"/>
              <a:t>Německo: </a:t>
            </a:r>
          </a:p>
          <a:p>
            <a:r>
              <a:rPr lang="cs-CZ" altLang="cs-CZ" sz="1200" b="1" dirty="0"/>
              <a:t>do roku 1900 registrováno celkem 31 akvaristických a teraristických spolků </a:t>
            </a:r>
          </a:p>
          <a:p>
            <a:r>
              <a:rPr lang="cs-CZ" altLang="cs-CZ" sz="1200" b="1" dirty="0"/>
              <a:t>1911 Svaz německých spolků (VDA) </a:t>
            </a:r>
          </a:p>
          <a:p>
            <a:r>
              <a:rPr lang="cs-CZ" altLang="cs-CZ" sz="1200" b="1" dirty="0"/>
              <a:t>1890 první akvaristický časopis (čtrnáctideník </a:t>
            </a:r>
            <a:r>
              <a:rPr lang="cs-CZ" altLang="cs-CZ" sz="1200" b="1" dirty="0" err="1"/>
              <a:t>Blätter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für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Aquarien</a:t>
            </a:r>
            <a:r>
              <a:rPr lang="cs-CZ" altLang="cs-CZ" sz="1200" b="1" dirty="0"/>
              <a:t>- </a:t>
            </a:r>
            <a:r>
              <a:rPr lang="cs-CZ" altLang="cs-CZ" sz="1200" b="1" dirty="0" err="1"/>
              <a:t>und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Terrarienkunde</a:t>
            </a:r>
            <a:r>
              <a:rPr lang="cs-CZ" altLang="cs-CZ" sz="1200" b="1" dirty="0"/>
              <a:t>)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4670853" y="1940787"/>
            <a:ext cx="4026787" cy="3314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6219569" y="1272335"/>
            <a:ext cx="2755556" cy="215443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altLang="cs-CZ" sz="1200" b="1" u="sng" dirty="0" smtClean="0"/>
              <a:t>Pořadí  prvních spolků </a:t>
            </a:r>
            <a:r>
              <a:rPr lang="cs-CZ" altLang="cs-CZ" sz="1200" b="1" u="sng" dirty="0"/>
              <a:t>dle data založení v Evropě a USA</a:t>
            </a:r>
            <a:r>
              <a:rPr lang="cs-CZ" altLang="cs-CZ" sz="1200" b="1" u="sng" dirty="0" smtClean="0"/>
              <a:t>:</a:t>
            </a:r>
          </a:p>
          <a:p>
            <a:endParaRPr lang="cs-CZ" altLang="cs-CZ" sz="1200" b="1" u="sng" dirty="0" smtClean="0"/>
          </a:p>
          <a:p>
            <a:endParaRPr lang="cs-CZ" altLang="cs-CZ" sz="1400" b="1" dirty="0"/>
          </a:p>
          <a:p>
            <a:r>
              <a:rPr lang="cs-CZ" altLang="cs-CZ" sz="1200" b="1" dirty="0"/>
              <a:t>1882 </a:t>
            </a:r>
            <a:r>
              <a:rPr lang="cs-CZ" altLang="cs-CZ" sz="1200" b="1" dirty="0" err="1"/>
              <a:t>Gotha</a:t>
            </a:r>
            <a:r>
              <a:rPr lang="cs-CZ" altLang="cs-CZ" sz="1200" b="1" dirty="0"/>
              <a:t> (</a:t>
            </a:r>
            <a:r>
              <a:rPr lang="cs-CZ" altLang="cs-CZ" sz="1200" b="1" dirty="0">
                <a:solidFill>
                  <a:srgbClr val="FF0000"/>
                </a:solidFill>
              </a:rPr>
              <a:t>Německo</a:t>
            </a:r>
            <a:r>
              <a:rPr lang="cs-CZ" altLang="cs-CZ" sz="1200" b="1" dirty="0"/>
              <a:t>)</a:t>
            </a:r>
          </a:p>
          <a:p>
            <a:r>
              <a:rPr lang="cs-CZ" altLang="cs-CZ" sz="1200" b="1" dirty="0"/>
              <a:t>1889 Basilej (</a:t>
            </a:r>
            <a:r>
              <a:rPr lang="cs-CZ" altLang="cs-CZ" sz="1200" b="1" dirty="0">
                <a:solidFill>
                  <a:srgbClr val="FF0000"/>
                </a:solidFill>
              </a:rPr>
              <a:t>Švýcarsko</a:t>
            </a:r>
            <a:r>
              <a:rPr lang="cs-CZ" altLang="cs-CZ" sz="1200" b="1" dirty="0"/>
              <a:t>)</a:t>
            </a:r>
          </a:p>
          <a:p>
            <a:r>
              <a:rPr lang="cs-CZ" altLang="cs-CZ" sz="1200" b="1" dirty="0"/>
              <a:t>1893 New York (USA)</a:t>
            </a:r>
          </a:p>
          <a:p>
            <a:r>
              <a:rPr lang="cs-CZ" altLang="cs-CZ" sz="1200" b="1" dirty="0"/>
              <a:t>1893 Petrohrad (Rusko)</a:t>
            </a:r>
          </a:p>
          <a:p>
            <a:r>
              <a:rPr lang="cs-CZ" altLang="cs-CZ" sz="1200" b="1" dirty="0"/>
              <a:t>1895 Vídeň (</a:t>
            </a:r>
            <a:r>
              <a:rPr lang="cs-CZ" altLang="cs-CZ" sz="1200" b="1" dirty="0">
                <a:solidFill>
                  <a:srgbClr val="FF0000"/>
                </a:solidFill>
              </a:rPr>
              <a:t>Rakousko-Uhersko</a:t>
            </a:r>
            <a:r>
              <a:rPr lang="cs-CZ" altLang="cs-CZ" sz="1200" b="1" dirty="0" smtClean="0"/>
              <a:t>)</a:t>
            </a:r>
            <a:endParaRPr lang="cs-CZ" altLang="cs-CZ" sz="1200" b="1" dirty="0"/>
          </a:p>
          <a:p>
            <a:r>
              <a:rPr lang="cs-CZ" altLang="cs-CZ" sz="1200" b="1" dirty="0"/>
              <a:t>1899 Praha (</a:t>
            </a:r>
            <a:r>
              <a:rPr lang="cs-CZ" altLang="cs-CZ" sz="1200" b="1" dirty="0">
                <a:solidFill>
                  <a:srgbClr val="FF0000"/>
                </a:solidFill>
              </a:rPr>
              <a:t>Rakousko-Uhersko</a:t>
            </a:r>
            <a:r>
              <a:rPr lang="cs-CZ" altLang="cs-CZ" sz="1200" b="1" dirty="0"/>
              <a:t>) </a:t>
            </a:r>
          </a:p>
          <a:p>
            <a:r>
              <a:rPr lang="cs-CZ" altLang="cs-CZ" sz="1200" b="1" dirty="0"/>
              <a:t>1899 Moskva (Rusko</a:t>
            </a:r>
            <a:r>
              <a:rPr lang="cs-CZ" altLang="cs-CZ" sz="1200" b="1" dirty="0" smtClean="0"/>
              <a:t>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07008" y="1272335"/>
            <a:ext cx="2898657" cy="5268508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1918:  </a:t>
            </a:r>
            <a:r>
              <a:rPr lang="cs-CZ" b="1" dirty="0" smtClean="0">
                <a:solidFill>
                  <a:schemeClr val="tx1"/>
                </a:solidFill>
              </a:rPr>
              <a:t>V Evropě 466 chovaných cizokrajných ryb (spolu s domácími </a:t>
            </a:r>
            <a:r>
              <a:rPr lang="cs-CZ" b="1" dirty="0" smtClean="0">
                <a:solidFill>
                  <a:srgbClr val="FF0000"/>
                </a:solidFill>
              </a:rPr>
              <a:t>chováno v akváriích téměř 500 druhů ozdobných ryb)</a:t>
            </a:r>
            <a:endParaRPr lang="cs-CZ" b="1" dirty="0" smtClean="0"/>
          </a:p>
          <a:p>
            <a:r>
              <a:rPr lang="cs-CZ" b="1" dirty="0"/>
              <a:t>p</a:t>
            </a:r>
            <a:r>
              <a:rPr lang="cs-CZ" b="1" dirty="0" smtClean="0"/>
              <a:t>ouze 9 bylo poprvé dovezeno jinam než do Německa (Francie, Rusko, Velká Británie, USA)</a:t>
            </a:r>
          </a:p>
          <a:p>
            <a:r>
              <a:rPr lang="cs-CZ" b="1" dirty="0" smtClean="0"/>
              <a:t>198 </a:t>
            </a:r>
            <a:r>
              <a:rPr lang="cs-CZ" b="1" dirty="0" err="1" smtClean="0"/>
              <a:t>physostomní</a:t>
            </a:r>
            <a:endParaRPr lang="cs-CZ" b="1" dirty="0" smtClean="0"/>
          </a:p>
          <a:p>
            <a:r>
              <a:rPr lang="cs-CZ" b="1" dirty="0" smtClean="0"/>
              <a:t>65 přídatný dýchací orgán (plíce, plynový měchýř, labyrint, střevo)</a:t>
            </a:r>
          </a:p>
          <a:p>
            <a:r>
              <a:rPr lang="cs-CZ" b="1" dirty="0" smtClean="0"/>
              <a:t>27 kožní dýchání</a:t>
            </a:r>
          </a:p>
          <a:p>
            <a:r>
              <a:rPr lang="cs-CZ" b="1" dirty="0" smtClean="0"/>
              <a:t>76 „lízání“ vzduchu („troubení“)</a:t>
            </a:r>
          </a:p>
          <a:p>
            <a:r>
              <a:rPr lang="cs-CZ" b="1" dirty="0" smtClean="0"/>
              <a:t>59 teplotně tolerantní</a:t>
            </a:r>
          </a:p>
          <a:p>
            <a:endParaRPr lang="cs-CZ" b="1" dirty="0"/>
          </a:p>
        </p:txBody>
      </p:sp>
      <p:graphicFrame>
        <p:nvGraphicFramePr>
          <p:cNvPr id="14" name="Graf 13"/>
          <p:cNvGraphicFramePr/>
          <p:nvPr>
            <p:extLst>
              <p:ext uri="{D42A27DB-BD31-4B8C-83A1-F6EECF244321}">
                <p14:modId xmlns:p14="http://schemas.microsoft.com/office/powerpoint/2010/main" xmlns="" val="1225693549"/>
              </p:ext>
            </p:extLst>
          </p:nvPr>
        </p:nvGraphicFramePr>
        <p:xfrm>
          <a:off x="3220994" y="3585153"/>
          <a:ext cx="4500880" cy="2974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Přímá spojnice 6"/>
          <p:cNvCxnSpPr>
            <a:stCxn id="12" idx="1"/>
          </p:cNvCxnSpPr>
          <p:nvPr/>
        </p:nvCxnSpPr>
        <p:spPr>
          <a:xfrm>
            <a:off x="7125729" y="5239252"/>
            <a:ext cx="1" cy="8567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7597347" y="4464908"/>
            <a:ext cx="0" cy="1631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louk 10"/>
          <p:cNvSpPr/>
          <p:nvPr/>
        </p:nvSpPr>
        <p:spPr>
          <a:xfrm rot="16200000">
            <a:off x="7679209" y="3568414"/>
            <a:ext cx="1455578" cy="2709727"/>
          </a:xfrm>
          <a:prstGeom prst="arc">
            <a:avLst>
              <a:gd name="adj1" fmla="val 16252642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7484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Přímá spojnice se šipkou 19"/>
          <p:cNvCxnSpPr/>
          <p:nvPr/>
        </p:nvCxnSpPr>
        <p:spPr>
          <a:xfrm flipH="1" flipV="1">
            <a:off x="1449859" y="2648465"/>
            <a:ext cx="551936" cy="8106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064" y="246229"/>
            <a:ext cx="8789773" cy="906162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sz="2400" b="1" dirty="0" smtClean="0"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srgbClr val="FF0000"/>
                </a:solidFill>
              </a:rPr>
              <a:t/>
            </a:r>
            <a:br>
              <a:rPr lang="cs-CZ" sz="2400" b="1" dirty="0">
                <a:solidFill>
                  <a:srgbClr val="FF0000"/>
                </a:solidFill>
              </a:rPr>
            </a:br>
            <a:r>
              <a:rPr lang="cs-CZ" sz="2800" b="1" dirty="0" err="1" smtClean="0">
                <a:solidFill>
                  <a:schemeClr val="tx1"/>
                </a:solidFill>
              </a:rPr>
              <a:t>German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</a:rPr>
              <a:t>Aquarium</a:t>
            </a:r>
            <a:r>
              <a:rPr lang="cs-CZ" sz="2800" b="1" dirty="0" smtClean="0">
                <a:solidFill>
                  <a:schemeClr val="tx1"/>
                </a:solidFill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</a:rPr>
              <a:t>phenomenon</a:t>
            </a:r>
            <a:r>
              <a:rPr lang="cs-CZ" sz="2800" b="1" dirty="0">
                <a:solidFill>
                  <a:schemeClr val="tx1"/>
                </a:solidFill>
              </a:rPr>
              <a:t> </a:t>
            </a:r>
            <a:r>
              <a:rPr lang="cs-CZ" sz="2800" b="1" dirty="0" smtClean="0">
                <a:solidFill>
                  <a:schemeClr val="tx1"/>
                </a:solidFill>
              </a:rPr>
              <a:t>III</a:t>
            </a:r>
            <a:r>
              <a:rPr lang="cs-CZ" sz="2800" b="1" i="1" dirty="0" smtClean="0">
                <a:solidFill>
                  <a:schemeClr val="tx1"/>
                </a:solidFill>
              </a:rPr>
              <a:t>.</a:t>
            </a:r>
            <a:r>
              <a:rPr lang="cs-CZ" altLang="cs-CZ" sz="2400" b="1" dirty="0"/>
              <a:t/>
            </a:r>
            <a:br>
              <a:rPr lang="cs-CZ" altLang="cs-CZ" sz="2400" b="1" dirty="0"/>
            </a:br>
            <a:endParaRPr lang="cs-CZ" sz="2400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4670854" y="1927654"/>
            <a:ext cx="4026787" cy="3314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b="1" dirty="0"/>
          </a:p>
        </p:txBody>
      </p:sp>
      <p:graphicFrame>
        <p:nvGraphicFramePr>
          <p:cNvPr id="14" name="Graf 13"/>
          <p:cNvGraphicFramePr/>
          <p:nvPr>
            <p:extLst>
              <p:ext uri="{D42A27DB-BD31-4B8C-83A1-F6EECF244321}">
                <p14:modId xmlns:p14="http://schemas.microsoft.com/office/powerpoint/2010/main" xmlns="" val="2664542312"/>
              </p:ext>
            </p:extLst>
          </p:nvPr>
        </p:nvGraphicFramePr>
        <p:xfrm>
          <a:off x="230660" y="1292860"/>
          <a:ext cx="2339546" cy="165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24680437"/>
              </p:ext>
            </p:extLst>
          </p:nvPr>
        </p:nvGraphicFramePr>
        <p:xfrm>
          <a:off x="2706306" y="1312626"/>
          <a:ext cx="6291574" cy="4861671"/>
        </p:xfrm>
        <a:graphic>
          <a:graphicData uri="http://schemas.openxmlformats.org/presentationml/2006/ole">
            <p:oleObj spid="_x0000_s3105" name="Acrobat Document" r:id="rId4" imgW="5108400" imgH="3936960" progId="Acrobat.Document.DC">
              <p:embed/>
            </p:oleObj>
          </a:graphicData>
        </a:graphic>
      </p:graphicFrame>
      <p:cxnSp>
        <p:nvCxnSpPr>
          <p:cNvPr id="22" name="Přímá spojnice se šipkou 21"/>
          <p:cNvCxnSpPr/>
          <p:nvPr/>
        </p:nvCxnSpPr>
        <p:spPr>
          <a:xfrm flipV="1">
            <a:off x="2001795" y="1672281"/>
            <a:ext cx="2586681" cy="17868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444" y="4629770"/>
            <a:ext cx="5398402" cy="21308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96582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6" descr="J:\Etologie ryba akvaristika\Zásady rozmnožování akvarijních ryb\Tetry\184-Tetra ohňoznaká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1159" y="1278209"/>
            <a:ext cx="1924034" cy="127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1516" y="2555036"/>
            <a:ext cx="2046147" cy="13100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8405" y="4724639"/>
            <a:ext cx="1952368" cy="1243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0658" y="278740"/>
            <a:ext cx="8789773" cy="763541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/>
            </a:r>
            <a:br>
              <a:rPr lang="cs-CZ" b="1" dirty="0">
                <a:cs typeface="Arial" panose="020B0604020202020204" pitchFamily="34" charset="0"/>
              </a:rPr>
            </a:br>
            <a:r>
              <a:rPr lang="cs-CZ" sz="2400" b="1" dirty="0" smtClean="0">
                <a:cs typeface="Arial" panose="020B0604020202020204" pitchFamily="34" charset="0"/>
              </a:rPr>
              <a:t>Hlavní skupiny ozdobných ryb</a:t>
            </a:r>
            <a:r>
              <a:rPr lang="cs-CZ" altLang="cs-CZ" sz="2400" b="1" dirty="0"/>
              <a:t/>
            </a:r>
            <a:br>
              <a:rPr lang="cs-CZ" altLang="cs-CZ" sz="2400" b="1" dirty="0"/>
            </a:br>
            <a:endParaRPr lang="cs-CZ" sz="2400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433251" y="4566781"/>
            <a:ext cx="1710749" cy="1037050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9351" y="1286835"/>
            <a:ext cx="2034649" cy="10774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1298" y="2364259"/>
            <a:ext cx="1923349" cy="12018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861" y="3566079"/>
            <a:ext cx="1803786" cy="1000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J:\Kniha Grada\Kniha Grada\Rozmnožování problematických druhů\Přirozené metody\277-Sladkovodnmí rejnoci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192" y="5603831"/>
            <a:ext cx="2131334" cy="137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30658" y="1264095"/>
            <a:ext cx="5399903" cy="5350889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cs-CZ" b="1" dirty="0" smtClean="0"/>
              <a:t>„</a:t>
            </a:r>
            <a:r>
              <a:rPr lang="cs-CZ" b="1" dirty="0" err="1" smtClean="0"/>
              <a:t>Tetry</a:t>
            </a:r>
            <a:r>
              <a:rPr lang="cs-CZ" b="1" dirty="0" smtClean="0"/>
              <a:t>“ – </a:t>
            </a:r>
            <a:r>
              <a:rPr lang="cs-CZ" b="1" dirty="0" err="1" smtClean="0"/>
              <a:t>characids</a:t>
            </a:r>
            <a:r>
              <a:rPr lang="cs-CZ" b="1" dirty="0" smtClean="0"/>
              <a:t> (řád </a:t>
            </a:r>
            <a:r>
              <a:rPr lang="cs-CZ" b="1" dirty="0" err="1" smtClean="0"/>
              <a:t>Characiformes</a:t>
            </a:r>
            <a:r>
              <a:rPr lang="cs-CZ" b="1" dirty="0" smtClean="0"/>
              <a:t>)</a:t>
            </a:r>
          </a:p>
          <a:p>
            <a:r>
              <a:rPr lang="cs-CZ" b="1" dirty="0" smtClean="0"/>
              <a:t>„Kaprovité“ - </a:t>
            </a:r>
            <a:r>
              <a:rPr lang="cs-CZ" b="1" dirty="0" err="1" smtClean="0"/>
              <a:t>cyprinids</a:t>
            </a:r>
            <a:r>
              <a:rPr lang="cs-CZ" b="1" dirty="0" smtClean="0"/>
              <a:t> (řád </a:t>
            </a:r>
            <a:r>
              <a:rPr lang="cs-CZ" b="1" dirty="0" err="1" smtClean="0"/>
              <a:t>Cypriniformes</a:t>
            </a:r>
            <a:r>
              <a:rPr lang="cs-CZ" b="1" dirty="0" smtClean="0"/>
              <a:t>)</a:t>
            </a:r>
          </a:p>
          <a:p>
            <a:r>
              <a:rPr lang="cs-CZ" b="1" dirty="0" smtClean="0"/>
              <a:t>„Sumci“ – </a:t>
            </a:r>
            <a:r>
              <a:rPr lang="cs-CZ" b="1" dirty="0" err="1" smtClean="0"/>
              <a:t>catfishes</a:t>
            </a:r>
            <a:r>
              <a:rPr lang="cs-CZ" b="1" dirty="0" smtClean="0"/>
              <a:t> (řád </a:t>
            </a:r>
            <a:r>
              <a:rPr lang="cs-CZ" b="1" dirty="0" err="1" smtClean="0"/>
              <a:t>Siluriformes</a:t>
            </a:r>
            <a:r>
              <a:rPr lang="cs-CZ" b="1" dirty="0" smtClean="0"/>
              <a:t>)</a:t>
            </a:r>
          </a:p>
          <a:p>
            <a:r>
              <a:rPr lang="cs-CZ" b="1" dirty="0" smtClean="0"/>
              <a:t>„Cichlidy“ – </a:t>
            </a:r>
            <a:r>
              <a:rPr lang="cs-CZ" b="1" dirty="0" err="1" smtClean="0"/>
              <a:t>cichlids</a:t>
            </a:r>
            <a:r>
              <a:rPr lang="cs-CZ" b="1" dirty="0" smtClean="0"/>
              <a:t> (řád </a:t>
            </a:r>
            <a:r>
              <a:rPr lang="cs-CZ" b="1" dirty="0" err="1" smtClean="0"/>
              <a:t>Cichliformes</a:t>
            </a:r>
            <a:r>
              <a:rPr lang="cs-CZ" b="1" dirty="0" smtClean="0"/>
              <a:t>)</a:t>
            </a:r>
          </a:p>
          <a:p>
            <a:r>
              <a:rPr lang="cs-CZ" b="1" dirty="0" smtClean="0"/>
              <a:t>„Halančíci“ – </a:t>
            </a:r>
            <a:r>
              <a:rPr lang="cs-CZ" b="1" dirty="0" err="1" smtClean="0"/>
              <a:t>kilifish</a:t>
            </a:r>
            <a:r>
              <a:rPr lang="cs-CZ" b="1" dirty="0" smtClean="0"/>
              <a:t> (jikry kladoucí druhy řádu</a:t>
            </a:r>
            <a:r>
              <a:rPr lang="en-GB" b="1" dirty="0" smtClean="0"/>
              <a:t> </a:t>
            </a:r>
            <a:r>
              <a:rPr lang="en-GB" b="1" dirty="0" err="1"/>
              <a:t>Cyprinodontiformes</a:t>
            </a:r>
            <a:r>
              <a:rPr lang="en-GB" b="1" dirty="0"/>
              <a:t>: </a:t>
            </a:r>
            <a:r>
              <a:rPr lang="cs-CZ" b="1" dirty="0" smtClean="0"/>
              <a:t>čeledi</a:t>
            </a:r>
            <a:r>
              <a:rPr lang="en-GB" b="1" dirty="0" smtClean="0"/>
              <a:t> </a:t>
            </a:r>
            <a:r>
              <a:rPr lang="en-GB" b="1" dirty="0" err="1"/>
              <a:t>Aplocheilidae</a:t>
            </a:r>
            <a:r>
              <a:rPr lang="en-GB" b="1" dirty="0"/>
              <a:t>, </a:t>
            </a:r>
            <a:r>
              <a:rPr lang="en-GB" b="1" dirty="0" err="1"/>
              <a:t>Cyprinodontidae</a:t>
            </a:r>
            <a:r>
              <a:rPr lang="en-GB" b="1" dirty="0"/>
              <a:t>, </a:t>
            </a:r>
            <a:r>
              <a:rPr lang="en-GB" b="1" dirty="0" err="1"/>
              <a:t>Fundulidae</a:t>
            </a:r>
            <a:r>
              <a:rPr lang="en-GB" b="1" dirty="0"/>
              <a:t>, </a:t>
            </a:r>
            <a:r>
              <a:rPr lang="en-GB" b="1" dirty="0" err="1"/>
              <a:t>Nothobranchiidae</a:t>
            </a:r>
            <a:r>
              <a:rPr lang="en-GB" b="1" dirty="0"/>
              <a:t>, </a:t>
            </a:r>
            <a:r>
              <a:rPr lang="en-GB" b="1" dirty="0" err="1"/>
              <a:t>Profundulidae</a:t>
            </a:r>
            <a:r>
              <a:rPr lang="en-GB" b="1" dirty="0"/>
              <a:t>, </a:t>
            </a:r>
            <a:r>
              <a:rPr lang="en-GB" b="1" dirty="0" err="1"/>
              <a:t>Rivulidae</a:t>
            </a:r>
            <a:r>
              <a:rPr lang="en-GB" b="1" dirty="0"/>
              <a:t>, </a:t>
            </a:r>
            <a:r>
              <a:rPr lang="en-GB" b="1" dirty="0" err="1"/>
              <a:t>Valenciidae</a:t>
            </a:r>
            <a:r>
              <a:rPr lang="en-GB" b="1" dirty="0"/>
              <a:t>; </a:t>
            </a:r>
            <a:r>
              <a:rPr lang="en-GB" b="1" dirty="0" smtClean="0"/>
              <a:t>a</a:t>
            </a:r>
            <a:r>
              <a:rPr lang="cs-CZ" b="1" dirty="0" smtClean="0"/>
              <a:t> řádu</a:t>
            </a:r>
            <a:r>
              <a:rPr lang="en-GB" b="1" dirty="0" smtClean="0"/>
              <a:t> </a:t>
            </a:r>
            <a:r>
              <a:rPr lang="en-GB" b="1" dirty="0" err="1"/>
              <a:t>Beloniformes</a:t>
            </a:r>
            <a:r>
              <a:rPr lang="en-GB" b="1" dirty="0"/>
              <a:t>: </a:t>
            </a:r>
            <a:r>
              <a:rPr lang="cs-CZ" b="1" dirty="0" smtClean="0"/>
              <a:t>čeleď </a:t>
            </a:r>
            <a:r>
              <a:rPr lang="en-GB" b="1" dirty="0" err="1" smtClean="0"/>
              <a:t>Adrianichthyidae</a:t>
            </a:r>
            <a:r>
              <a:rPr lang="cs-CZ" b="1" dirty="0" smtClean="0"/>
              <a:t>)</a:t>
            </a:r>
          </a:p>
          <a:p>
            <a:r>
              <a:rPr lang="cs-CZ" b="1" dirty="0" smtClean="0"/>
              <a:t>„</a:t>
            </a:r>
            <a:r>
              <a:rPr lang="cs-CZ" b="1" dirty="0" err="1" smtClean="0"/>
              <a:t>Labyrintky</a:t>
            </a:r>
            <a:r>
              <a:rPr lang="cs-CZ" b="1" dirty="0" smtClean="0"/>
              <a:t>“ – </a:t>
            </a:r>
            <a:r>
              <a:rPr lang="cs-CZ" b="1" dirty="0" err="1" smtClean="0"/>
              <a:t>labyrinthf</a:t>
            </a:r>
            <a:r>
              <a:rPr lang="cs-CZ" b="1" dirty="0" smtClean="0"/>
              <a:t> </a:t>
            </a:r>
            <a:r>
              <a:rPr lang="cs-CZ" b="1" dirty="0" err="1" smtClean="0"/>
              <a:t>ish</a:t>
            </a:r>
            <a:r>
              <a:rPr lang="cs-CZ" b="1" dirty="0" smtClean="0"/>
              <a:t> (řád </a:t>
            </a:r>
            <a:r>
              <a:rPr lang="cs-CZ" b="1" dirty="0" err="1" smtClean="0"/>
              <a:t>Anabantiformes</a:t>
            </a:r>
            <a:r>
              <a:rPr lang="cs-CZ" b="1" dirty="0" smtClean="0"/>
              <a:t>: čeledě</a:t>
            </a:r>
            <a:r>
              <a:rPr lang="en-GB" b="1" dirty="0" smtClean="0"/>
              <a:t> </a:t>
            </a:r>
            <a:r>
              <a:rPr lang="en-GB" b="1" dirty="0" err="1"/>
              <a:t>Anabantidae</a:t>
            </a:r>
            <a:r>
              <a:rPr lang="en-GB" b="1" dirty="0"/>
              <a:t>, </a:t>
            </a:r>
            <a:r>
              <a:rPr lang="en-GB" b="1" dirty="0" err="1"/>
              <a:t>Channidae</a:t>
            </a:r>
            <a:r>
              <a:rPr lang="en-GB" b="1" dirty="0"/>
              <a:t>, </a:t>
            </a:r>
            <a:r>
              <a:rPr lang="en-GB" b="1" dirty="0" err="1"/>
              <a:t>Helostomatidae</a:t>
            </a:r>
            <a:r>
              <a:rPr lang="en-GB" b="1" dirty="0"/>
              <a:t>, </a:t>
            </a:r>
            <a:r>
              <a:rPr lang="en-GB" b="1" dirty="0" err="1"/>
              <a:t>Osphronemidae</a:t>
            </a:r>
            <a:r>
              <a:rPr lang="cs-CZ" b="1" dirty="0" smtClean="0"/>
              <a:t>)</a:t>
            </a:r>
          </a:p>
          <a:p>
            <a:r>
              <a:rPr lang="cs-CZ" b="1" dirty="0" smtClean="0"/>
              <a:t>„Živorodky“ – </a:t>
            </a:r>
            <a:r>
              <a:rPr lang="cs-CZ" b="1" dirty="0" err="1" smtClean="0"/>
              <a:t>livebearers</a:t>
            </a:r>
            <a:r>
              <a:rPr lang="cs-CZ" b="1" dirty="0" smtClean="0"/>
              <a:t> (řád </a:t>
            </a:r>
            <a:r>
              <a:rPr lang="en-GB" b="1" dirty="0" err="1" smtClean="0"/>
              <a:t>Cyprinodontiformes</a:t>
            </a:r>
            <a:r>
              <a:rPr lang="en-GB" b="1" dirty="0"/>
              <a:t>: </a:t>
            </a:r>
            <a:r>
              <a:rPr lang="cs-CZ" b="1" dirty="0" smtClean="0"/>
              <a:t>čeledi </a:t>
            </a:r>
            <a:r>
              <a:rPr lang="en-GB" b="1" dirty="0" err="1" smtClean="0"/>
              <a:t>Anablepidae</a:t>
            </a:r>
            <a:r>
              <a:rPr lang="en-GB" b="1" dirty="0"/>
              <a:t>, </a:t>
            </a:r>
            <a:r>
              <a:rPr lang="en-GB" b="1" dirty="0" err="1"/>
              <a:t>Goodeidae</a:t>
            </a:r>
            <a:r>
              <a:rPr lang="en-GB" b="1" dirty="0"/>
              <a:t>, </a:t>
            </a:r>
            <a:r>
              <a:rPr lang="en-GB" b="1" dirty="0" err="1"/>
              <a:t>Poeciliidae</a:t>
            </a:r>
            <a:r>
              <a:rPr lang="en-GB" b="1" dirty="0"/>
              <a:t>; </a:t>
            </a:r>
            <a:r>
              <a:rPr lang="en-GB" b="1" dirty="0" smtClean="0"/>
              <a:t>a</a:t>
            </a:r>
            <a:r>
              <a:rPr lang="cs-CZ" b="1" dirty="0" smtClean="0"/>
              <a:t> řád</a:t>
            </a:r>
            <a:r>
              <a:rPr lang="en-GB" b="1" dirty="0" smtClean="0"/>
              <a:t> </a:t>
            </a:r>
            <a:r>
              <a:rPr lang="en-GB" b="1" dirty="0" err="1"/>
              <a:t>Beloniformes</a:t>
            </a:r>
            <a:r>
              <a:rPr lang="en-GB" b="1" dirty="0"/>
              <a:t>: </a:t>
            </a:r>
            <a:r>
              <a:rPr lang="cs-CZ" b="1" dirty="0" smtClean="0"/>
              <a:t>čeleď</a:t>
            </a:r>
            <a:r>
              <a:rPr lang="en-GB" b="1" dirty="0" smtClean="0"/>
              <a:t> </a:t>
            </a:r>
            <a:r>
              <a:rPr lang="en-GB" b="1" dirty="0" err="1" smtClean="0"/>
              <a:t>Hemiramphidae</a:t>
            </a:r>
            <a:r>
              <a:rPr lang="cs-CZ" b="1" dirty="0" smtClean="0"/>
              <a:t>)</a:t>
            </a:r>
          </a:p>
          <a:p>
            <a:r>
              <a:rPr lang="cs-CZ" b="1" dirty="0" smtClean="0"/>
              <a:t>„Duhovky“ – </a:t>
            </a:r>
            <a:r>
              <a:rPr lang="cs-CZ" b="1" dirty="0" err="1" smtClean="0"/>
              <a:t>rainbowfish</a:t>
            </a:r>
            <a:r>
              <a:rPr lang="cs-CZ" b="1" dirty="0" smtClean="0"/>
              <a:t> (řád </a:t>
            </a:r>
            <a:r>
              <a:rPr lang="en-GB" b="1" dirty="0" err="1" smtClean="0"/>
              <a:t>Atheriniformes</a:t>
            </a:r>
            <a:r>
              <a:rPr lang="en-GB" b="1" dirty="0"/>
              <a:t>: </a:t>
            </a:r>
            <a:r>
              <a:rPr lang="cs-CZ" b="1" dirty="0" smtClean="0"/>
              <a:t>čeledě</a:t>
            </a:r>
            <a:r>
              <a:rPr lang="en-GB" b="1" dirty="0" smtClean="0"/>
              <a:t> </a:t>
            </a:r>
            <a:r>
              <a:rPr lang="en-GB" b="1" dirty="0" err="1"/>
              <a:t>Bedotiidae</a:t>
            </a:r>
            <a:r>
              <a:rPr lang="en-GB" b="1" dirty="0"/>
              <a:t>, </a:t>
            </a:r>
            <a:r>
              <a:rPr lang="en-GB" b="1" dirty="0" err="1"/>
              <a:t>Melanotaeiniidae</a:t>
            </a:r>
            <a:r>
              <a:rPr lang="en-GB" b="1" dirty="0"/>
              <a:t>, </a:t>
            </a:r>
            <a:r>
              <a:rPr lang="en-GB" b="1" dirty="0" err="1"/>
              <a:t>Pseudomugilidae</a:t>
            </a:r>
            <a:r>
              <a:rPr lang="en-GB" b="1" dirty="0"/>
              <a:t>, </a:t>
            </a:r>
            <a:r>
              <a:rPr lang="en-GB" b="1" dirty="0" err="1" smtClean="0"/>
              <a:t>Telmatherinidae</a:t>
            </a:r>
            <a:r>
              <a:rPr lang="cs-CZ" b="1" dirty="0" smtClean="0"/>
              <a:t>). </a:t>
            </a:r>
            <a:r>
              <a:rPr lang="cs-CZ" b="1" dirty="0" smtClean="0">
                <a:solidFill>
                  <a:srgbClr val="FF0000"/>
                </a:solidFill>
              </a:rPr>
              <a:t>K roku 1918 ze sladkovodních skupin pouze duhovky nebyly do akvárií ještě dovezeny.</a:t>
            </a:r>
          </a:p>
          <a:p>
            <a:r>
              <a:rPr lang="cs-CZ" b="1" dirty="0" smtClean="0"/>
              <a:t>„Ostatní ryby“ – </a:t>
            </a:r>
            <a:r>
              <a:rPr lang="cs-CZ" b="1" dirty="0" err="1" smtClean="0"/>
              <a:t>other</a:t>
            </a:r>
            <a:r>
              <a:rPr lang="cs-CZ" b="1" dirty="0" smtClean="0"/>
              <a:t> </a:t>
            </a:r>
            <a:r>
              <a:rPr lang="cs-CZ" b="1" dirty="0" err="1" smtClean="0"/>
              <a:t>fish</a:t>
            </a:r>
            <a:r>
              <a:rPr lang="cs-CZ" b="1" dirty="0" smtClean="0"/>
              <a:t> (shora neuvedených sladkovodních skupin)</a:t>
            </a:r>
          </a:p>
          <a:p>
            <a:r>
              <a:rPr lang="cs-CZ" b="1" dirty="0" smtClean="0"/>
              <a:t>Moře“ – všechny mořské ryby</a:t>
            </a:r>
          </a:p>
          <a:p>
            <a:endParaRPr lang="cs-CZ" b="1" dirty="0"/>
          </a:p>
        </p:txBody>
      </p:sp>
      <p:pic>
        <p:nvPicPr>
          <p:cNvPr id="25" name="Picture 2" descr="J:\ARCHIV ATF\2007\AKVA FORUM\AF 02_2007\fff\Etologie AF2-07\Bez názvu 8.t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5480322" y="5707846"/>
            <a:ext cx="1936910" cy="125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 descr="J:\Etologie ryba akvaristika\Zásady rozmnožování akvarijních ryb\Labyrintky\239-Na výstavních soutěžích.t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2530" y="3693360"/>
            <a:ext cx="1972761" cy="13481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Přímá spojnice se šipkou 19"/>
          <p:cNvCxnSpPr/>
          <p:nvPr/>
        </p:nvCxnSpPr>
        <p:spPr>
          <a:xfrm>
            <a:off x="4452551" y="1431324"/>
            <a:ext cx="1367481" cy="967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4860324" y="1689786"/>
            <a:ext cx="2751438" cy="751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>
            <a:off x="4258962" y="2042983"/>
            <a:ext cx="3451654" cy="7414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>
            <a:off x="4258962" y="2364258"/>
            <a:ext cx="1647568" cy="5354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>
            <a:off x="4452551" y="3295135"/>
            <a:ext cx="3381633" cy="5699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>
            <a:off x="3649362" y="4003589"/>
            <a:ext cx="2133600" cy="6284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>
            <a:off x="4452551" y="4724639"/>
            <a:ext cx="3381633" cy="1027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>
            <a:off x="5305168" y="5204205"/>
            <a:ext cx="601362" cy="515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/>
          <p:cNvCxnSpPr/>
          <p:nvPr/>
        </p:nvCxnSpPr>
        <p:spPr>
          <a:xfrm>
            <a:off x="5214551" y="5824151"/>
            <a:ext cx="270498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>
            <a:off x="3649362" y="6376086"/>
            <a:ext cx="2133600" cy="19770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811707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6045" y="304800"/>
            <a:ext cx="5937755" cy="766119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Ikony Akvaristiky ve slangu subkultury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          „</a:t>
            </a:r>
            <a:r>
              <a:rPr lang="cs-CZ" b="1" dirty="0" smtClean="0"/>
              <a:t>paví oko“    „červená neonka“</a:t>
            </a:r>
          </a:p>
          <a:p>
            <a:r>
              <a:rPr lang="cs-CZ" b="1" dirty="0" smtClean="0"/>
              <a:t>„skalár“</a:t>
            </a:r>
            <a:r>
              <a:rPr lang="cs-CZ" dirty="0" smtClean="0"/>
              <a:t>                              </a:t>
            </a:r>
            <a:r>
              <a:rPr lang="cs-CZ" b="1" dirty="0" smtClean="0"/>
              <a:t>„</a:t>
            </a:r>
            <a:r>
              <a:rPr lang="cs-CZ" b="1" dirty="0" err="1" smtClean="0"/>
              <a:t>koi</a:t>
            </a:r>
            <a:r>
              <a:rPr lang="cs-CZ" b="1" dirty="0" smtClean="0"/>
              <a:t> kapr“</a:t>
            </a:r>
          </a:p>
          <a:p>
            <a:r>
              <a:rPr lang="cs-CZ" dirty="0" smtClean="0"/>
              <a:t>        „</a:t>
            </a:r>
            <a:r>
              <a:rPr lang="cs-CZ" b="1" dirty="0" smtClean="0"/>
              <a:t>beta“</a:t>
            </a:r>
          </a:p>
          <a:p>
            <a:r>
              <a:rPr lang="cs-CZ" dirty="0" smtClean="0"/>
              <a:t>             </a:t>
            </a:r>
            <a:r>
              <a:rPr lang="cs-CZ" b="1" dirty="0" smtClean="0"/>
              <a:t> „</a:t>
            </a:r>
            <a:r>
              <a:rPr lang="cs-CZ" b="1" dirty="0" err="1" smtClean="0"/>
              <a:t>ancistrus</a:t>
            </a:r>
            <a:r>
              <a:rPr lang="cs-CZ" b="1" dirty="0" smtClean="0"/>
              <a:t>“                           „</a:t>
            </a:r>
            <a:r>
              <a:rPr lang="cs-CZ" b="1" dirty="0" err="1" smtClean="0"/>
              <a:t>tetrazóna</a:t>
            </a:r>
            <a:r>
              <a:rPr lang="cs-CZ" b="1" dirty="0" smtClean="0"/>
              <a:t>“</a:t>
            </a:r>
            <a:endParaRPr lang="cs-CZ" b="1" dirty="0"/>
          </a:p>
          <a:p>
            <a:r>
              <a:rPr lang="cs-CZ" dirty="0" smtClean="0"/>
              <a:t>                                </a:t>
            </a:r>
            <a:r>
              <a:rPr lang="cs-CZ" b="1" dirty="0" smtClean="0"/>
              <a:t>„Afrika“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757" y="2446895"/>
            <a:ext cx="1665831" cy="19997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7707" y="2580524"/>
            <a:ext cx="1557252" cy="18661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1980" y="4681238"/>
            <a:ext cx="2178883" cy="1488903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1181" y="1532496"/>
            <a:ext cx="1715229" cy="12695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3853" y="1658615"/>
            <a:ext cx="1240432" cy="2154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Administrator\Plocha\138-Sameček Aulonocara cf.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426501" y="4650904"/>
            <a:ext cx="2335136" cy="154957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5" descr="J:\Etologie ryba akvaristika\Zásady rozmnožování akvarijních ryb\Krunýřovci\199-Sameček zlatého ancistruse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7972" y="5329881"/>
            <a:ext cx="2123431" cy="14126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1438" y="1174553"/>
            <a:ext cx="1894703" cy="1268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nice se šipkou 12"/>
          <p:cNvCxnSpPr/>
          <p:nvPr/>
        </p:nvCxnSpPr>
        <p:spPr>
          <a:xfrm flipH="1" flipV="1">
            <a:off x="4423719" y="1812794"/>
            <a:ext cx="280086" cy="12599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5749071" y="3446794"/>
            <a:ext cx="577588" cy="2437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2041224" y="4209536"/>
            <a:ext cx="652549" cy="6507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 flipV="1">
            <a:off x="1276865" y="2661174"/>
            <a:ext cx="764359" cy="8524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 flipV="1">
            <a:off x="2553730" y="2269994"/>
            <a:ext cx="345989" cy="7823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3476368" y="4650904"/>
            <a:ext cx="288324" cy="11897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>
            <a:off x="4959178" y="4893275"/>
            <a:ext cx="1285103" cy="1235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 flipV="1">
            <a:off x="6285471" y="3813109"/>
            <a:ext cx="1351005" cy="4623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4" descr="Výsledek obrázku pro smajlík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0681" y="3446795"/>
            <a:ext cx="1296355" cy="8164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471825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064" y="439183"/>
            <a:ext cx="8789773" cy="771779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/>
            </a:r>
            <a:br>
              <a:rPr lang="cs-CZ" b="1" dirty="0">
                <a:cs typeface="Arial" panose="020B0604020202020204" pitchFamily="34" charset="0"/>
              </a:rPr>
            </a:br>
            <a:r>
              <a:rPr lang="cs-CZ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Etologie</a:t>
            </a:r>
            <a:r>
              <a:rPr lang="cs-CZ" altLang="cs-CZ" sz="2400" b="1" dirty="0"/>
              <a:t/>
            </a:r>
            <a:br>
              <a:rPr lang="cs-CZ" altLang="cs-CZ" sz="2400" b="1" dirty="0"/>
            </a:br>
            <a:endParaRPr lang="cs-CZ" sz="2400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62463" y="1540478"/>
            <a:ext cx="8310465" cy="2866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altLang="cs-CZ" b="1" dirty="0"/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304798" y="2013421"/>
            <a:ext cx="8392843" cy="3229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140044" y="1701480"/>
            <a:ext cx="648317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cs-CZ" altLang="cs-CZ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endParaRPr lang="cs-CZ" altLang="cs-CZ" dirty="0">
              <a:cs typeface="Courier New" pitchFamily="49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38897" y="1342768"/>
            <a:ext cx="8770122" cy="514040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cs-CZ" sz="1600" b="1" dirty="0">
                <a:cs typeface="Courier New" pitchFamily="49" charset="0"/>
              </a:rPr>
              <a:t>30. léta - </a:t>
            </a:r>
            <a:r>
              <a:rPr lang="cs-CZ" sz="1600" b="1" dirty="0">
                <a:solidFill>
                  <a:srgbClr val="FF0000"/>
                </a:solidFill>
                <a:cs typeface="Courier New" pitchFamily="49" charset="0"/>
              </a:rPr>
              <a:t>K. </a:t>
            </a:r>
            <a:r>
              <a:rPr lang="cs-CZ" sz="1600" b="1" dirty="0" smtClean="0">
                <a:solidFill>
                  <a:srgbClr val="FF0000"/>
                </a:solidFill>
                <a:cs typeface="Courier New" pitchFamily="49" charset="0"/>
              </a:rPr>
              <a:t>Lorenz (1903-1989)</a:t>
            </a:r>
            <a:r>
              <a:rPr lang="cs-CZ" sz="1600" b="1" dirty="0" smtClean="0">
                <a:solidFill>
                  <a:schemeClr val="tx1"/>
                </a:solidFill>
                <a:cs typeface="Courier New" pitchFamily="49" charset="0"/>
              </a:rPr>
              <a:t>:</a:t>
            </a:r>
            <a:r>
              <a:rPr lang="cs-CZ" sz="1600" b="1" dirty="0" smtClean="0">
                <a:solidFill>
                  <a:srgbClr val="FF0000"/>
                </a:solidFill>
                <a:cs typeface="Courier New" pitchFamily="49" charset="0"/>
              </a:rPr>
              <a:t>       </a:t>
            </a:r>
            <a:r>
              <a:rPr lang="cs-CZ" sz="1600" b="1" dirty="0" smtClean="0">
                <a:cs typeface="Courier New" pitchFamily="49" charset="0"/>
              </a:rPr>
              <a:t>instinkty  </a:t>
            </a:r>
          </a:p>
          <a:p>
            <a:pPr>
              <a:lnSpc>
                <a:spcPct val="90000"/>
              </a:lnSpc>
              <a:buNone/>
              <a:defRPr/>
            </a:pPr>
            <a:endParaRPr lang="cs-CZ" sz="1600" b="1" dirty="0">
              <a:cs typeface="Courier New" pitchFamily="49" charset="0"/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cs-CZ" sz="1600" b="1" dirty="0">
                <a:cs typeface="Courier New" pitchFamily="49" charset="0"/>
              </a:rPr>
              <a:t>30. léta – </a:t>
            </a:r>
            <a:r>
              <a:rPr lang="cs-CZ" sz="1600" b="1" dirty="0">
                <a:solidFill>
                  <a:srgbClr val="FF0000"/>
                </a:solidFill>
                <a:cs typeface="Courier New" pitchFamily="49" charset="0"/>
              </a:rPr>
              <a:t>K. von </a:t>
            </a:r>
            <a:r>
              <a:rPr lang="cs-CZ" sz="1600" b="1" dirty="0" err="1" smtClean="0">
                <a:solidFill>
                  <a:srgbClr val="FF0000"/>
                </a:solidFill>
                <a:cs typeface="Courier New" pitchFamily="49" charset="0"/>
              </a:rPr>
              <a:t>Frisch</a:t>
            </a:r>
            <a:r>
              <a:rPr lang="cs-CZ" sz="1600" b="1" dirty="0" smtClean="0">
                <a:solidFill>
                  <a:srgbClr val="FF0000"/>
                </a:solidFill>
                <a:cs typeface="Courier New" pitchFamily="49" charset="0"/>
              </a:rPr>
              <a:t> (1886-1982)</a:t>
            </a:r>
            <a:r>
              <a:rPr lang="cs-CZ" sz="1600" b="1" dirty="0" smtClean="0">
                <a:cs typeface="Courier New" pitchFamily="49" charset="0"/>
              </a:rPr>
              <a:t>: </a:t>
            </a:r>
            <a:r>
              <a:rPr lang="cs-CZ" sz="1600" b="1" dirty="0" err="1" smtClean="0">
                <a:cs typeface="Courier New" pitchFamily="49" charset="0"/>
              </a:rPr>
              <a:t>alarmické</a:t>
            </a:r>
            <a:r>
              <a:rPr lang="cs-CZ" sz="1600" b="1" dirty="0" smtClean="0">
                <a:cs typeface="Courier New" pitchFamily="49" charset="0"/>
              </a:rPr>
              <a:t> reakce </a:t>
            </a:r>
            <a:r>
              <a:rPr lang="cs-CZ" sz="1600" b="1" dirty="0">
                <a:cs typeface="Courier New" pitchFamily="49" charset="0"/>
              </a:rPr>
              <a:t>u </a:t>
            </a:r>
            <a:r>
              <a:rPr lang="cs-CZ" sz="1600" b="1" dirty="0" smtClean="0">
                <a:cs typeface="Courier New" pitchFamily="49" charset="0"/>
              </a:rPr>
              <a:t>ryb</a:t>
            </a:r>
          </a:p>
          <a:p>
            <a:pPr>
              <a:lnSpc>
                <a:spcPct val="90000"/>
              </a:lnSpc>
              <a:buNone/>
              <a:defRPr/>
            </a:pPr>
            <a:endParaRPr lang="cs-CZ" sz="1600" dirty="0">
              <a:cs typeface="Courier New" pitchFamily="49" charset="0"/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cs-CZ" sz="1600" b="1" dirty="0">
                <a:cs typeface="Courier New" pitchFamily="49" charset="0"/>
              </a:rPr>
              <a:t>50. léta - </a:t>
            </a:r>
            <a:r>
              <a:rPr lang="cs-CZ" sz="1600" b="1" dirty="0">
                <a:solidFill>
                  <a:srgbClr val="FF0000"/>
                </a:solidFill>
                <a:cs typeface="Courier New" pitchFamily="49" charset="0"/>
              </a:rPr>
              <a:t>N. </a:t>
            </a:r>
            <a:r>
              <a:rPr lang="cs-CZ" sz="1600" b="1" dirty="0" err="1" smtClean="0">
                <a:solidFill>
                  <a:srgbClr val="FF0000"/>
                </a:solidFill>
                <a:cs typeface="Courier New" pitchFamily="49" charset="0"/>
              </a:rPr>
              <a:t>Tinbergen</a:t>
            </a:r>
            <a:r>
              <a:rPr lang="cs-CZ" sz="1600" b="1" dirty="0">
                <a:solidFill>
                  <a:srgbClr val="FF0000"/>
                </a:solidFill>
                <a:cs typeface="Courier New" pitchFamily="49" charset="0"/>
              </a:rPr>
              <a:t> </a:t>
            </a:r>
            <a:r>
              <a:rPr lang="cs-CZ" sz="1600" b="1" dirty="0" smtClean="0">
                <a:solidFill>
                  <a:srgbClr val="FF0000"/>
                </a:solidFill>
                <a:cs typeface="Courier New" pitchFamily="49" charset="0"/>
              </a:rPr>
              <a:t>(1907-1988)</a:t>
            </a:r>
            <a:r>
              <a:rPr lang="cs-CZ" sz="1600" b="1" dirty="0" smtClean="0">
                <a:solidFill>
                  <a:schemeClr val="tx1"/>
                </a:solidFill>
                <a:cs typeface="Courier New" pitchFamily="49" charset="0"/>
              </a:rPr>
              <a:t>:</a:t>
            </a:r>
            <a:r>
              <a:rPr lang="cs-CZ" sz="1600" b="1" dirty="0" smtClean="0">
                <a:solidFill>
                  <a:srgbClr val="FF0000"/>
                </a:solidFill>
                <a:cs typeface="Courier New" pitchFamily="49" charset="0"/>
              </a:rPr>
              <a:t>  </a:t>
            </a:r>
            <a:r>
              <a:rPr lang="cs-CZ" sz="1600" b="1" dirty="0" smtClean="0">
                <a:cs typeface="Courier New" pitchFamily="49" charset="0"/>
              </a:rPr>
              <a:t>instinkty, etogramy,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cs-CZ" sz="1600" b="1" dirty="0">
                <a:cs typeface="Courier New" pitchFamily="49" charset="0"/>
              </a:rPr>
              <a:t> </a:t>
            </a:r>
            <a:r>
              <a:rPr lang="cs-CZ" sz="1600" b="1" dirty="0" smtClean="0">
                <a:cs typeface="Courier New" pitchFamily="49" charset="0"/>
              </a:rPr>
              <a:t>                                                           metodologie </a:t>
            </a:r>
            <a:r>
              <a:rPr lang="cs-CZ" sz="1600" b="1" dirty="0">
                <a:cs typeface="Courier New" pitchFamily="49" charset="0"/>
              </a:rPr>
              <a:t>v </a:t>
            </a:r>
            <a:r>
              <a:rPr lang="cs-CZ" sz="1600" b="1" dirty="0" smtClean="0">
                <a:cs typeface="Courier New" pitchFamily="49" charset="0"/>
              </a:rPr>
              <a:t>etologii </a:t>
            </a:r>
          </a:p>
          <a:p>
            <a:pPr>
              <a:lnSpc>
                <a:spcPct val="90000"/>
              </a:lnSpc>
              <a:buNone/>
              <a:defRPr/>
            </a:pPr>
            <a:endParaRPr lang="cs-CZ" sz="1600" b="1" dirty="0" smtClean="0">
              <a:cs typeface="Courier New" pitchFamily="49" charset="0"/>
            </a:endParaRPr>
          </a:p>
          <a:p>
            <a:pPr>
              <a:lnSpc>
                <a:spcPct val="90000"/>
              </a:lnSpc>
              <a:buNone/>
              <a:defRPr/>
            </a:pPr>
            <a:endParaRPr lang="cs-CZ" sz="1600" b="1" dirty="0">
              <a:cs typeface="Courier New" pitchFamily="49" charset="0"/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cs-CZ" sz="1600" b="1" dirty="0" smtClean="0">
                <a:solidFill>
                  <a:srgbClr val="FF0000"/>
                </a:solidFill>
                <a:cs typeface="Courier New" pitchFamily="49" charset="0"/>
              </a:rPr>
              <a:t>                                    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cs-CZ" sz="1600" b="1" dirty="0">
                <a:solidFill>
                  <a:srgbClr val="FF0000"/>
                </a:solidFill>
                <a:cs typeface="Courier New" pitchFamily="49" charset="0"/>
              </a:rPr>
              <a:t> </a:t>
            </a:r>
            <a:r>
              <a:rPr lang="cs-CZ" sz="1600" b="1" dirty="0" smtClean="0">
                <a:solidFill>
                  <a:srgbClr val="FF0000"/>
                </a:solidFill>
                <a:cs typeface="Courier New" pitchFamily="49" charset="0"/>
              </a:rPr>
              <a:t>                                          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cs-CZ" sz="1600" b="1" dirty="0">
                <a:solidFill>
                  <a:srgbClr val="FF0000"/>
                </a:solidFill>
                <a:cs typeface="Courier New" pitchFamily="49" charset="0"/>
              </a:rPr>
              <a:t> </a:t>
            </a:r>
            <a:r>
              <a:rPr lang="cs-CZ" sz="1600" b="1" dirty="0" smtClean="0">
                <a:solidFill>
                  <a:srgbClr val="FF0000"/>
                </a:solidFill>
                <a:cs typeface="Courier New" pitchFamily="49" charset="0"/>
              </a:rPr>
              <a:t>                                                     1973 </a:t>
            </a:r>
            <a:r>
              <a:rPr lang="cs-CZ" sz="1600" b="1" dirty="0">
                <a:solidFill>
                  <a:srgbClr val="FF0000"/>
                </a:solidFill>
                <a:cs typeface="Courier New" pitchFamily="49" charset="0"/>
              </a:rPr>
              <a:t>– Nobelova cena za </a:t>
            </a:r>
            <a:r>
              <a:rPr lang="cs-CZ" sz="1600" b="1" dirty="0" smtClean="0">
                <a:solidFill>
                  <a:srgbClr val="FF0000"/>
                </a:solidFill>
                <a:cs typeface="Courier New" pitchFamily="49" charset="0"/>
              </a:rPr>
              <a:t>fyziologii </a:t>
            </a:r>
            <a:r>
              <a:rPr lang="cs-CZ" sz="1600" b="1" dirty="0">
                <a:solidFill>
                  <a:srgbClr val="FF0000"/>
                </a:solidFill>
                <a:cs typeface="Courier New" pitchFamily="49" charset="0"/>
              </a:rPr>
              <a:t>a </a:t>
            </a:r>
            <a:r>
              <a:rPr lang="cs-CZ" sz="1600" b="1" dirty="0" smtClean="0">
                <a:solidFill>
                  <a:srgbClr val="FF0000"/>
                </a:solidFill>
                <a:cs typeface="Courier New" pitchFamily="49" charset="0"/>
              </a:rPr>
              <a:t>medicínu</a:t>
            </a:r>
          </a:p>
          <a:p>
            <a:pPr>
              <a:lnSpc>
                <a:spcPct val="90000"/>
              </a:lnSpc>
              <a:buNone/>
              <a:defRPr/>
            </a:pPr>
            <a:endParaRPr lang="cs-CZ" sz="1600" b="1" dirty="0">
              <a:solidFill>
                <a:srgbClr val="FF0000"/>
              </a:solidFill>
              <a:cs typeface="Courier New" pitchFamily="49" charset="0"/>
            </a:endParaRPr>
          </a:p>
          <a:p>
            <a:pPr>
              <a:lnSpc>
                <a:spcPct val="90000"/>
              </a:lnSpc>
              <a:buNone/>
              <a:defRPr/>
            </a:pPr>
            <a:endParaRPr lang="cs-CZ" sz="1600" b="1" dirty="0">
              <a:solidFill>
                <a:srgbClr val="FF0000"/>
              </a:solidFill>
              <a:cs typeface="Courier New" pitchFamily="49" charset="0"/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cs-CZ" sz="1600" b="1" dirty="0">
                <a:cs typeface="Courier New" pitchFamily="49" charset="0"/>
              </a:rPr>
              <a:t>60. léta - </a:t>
            </a:r>
            <a:r>
              <a:rPr lang="cs-CZ" sz="1600" b="1" dirty="0" smtClean="0">
                <a:cs typeface="Courier New" pitchFamily="49" charset="0"/>
              </a:rPr>
              <a:t>G.P</a:t>
            </a:r>
            <a:r>
              <a:rPr lang="cs-CZ" sz="1600" b="1" dirty="0">
                <a:cs typeface="Courier New" pitchFamily="49" charset="0"/>
              </a:rPr>
              <a:t>. </a:t>
            </a:r>
            <a:r>
              <a:rPr lang="cs-CZ" sz="1600" b="1" dirty="0" err="1" smtClean="0">
                <a:cs typeface="Courier New" pitchFamily="49" charset="0"/>
              </a:rPr>
              <a:t>Baerends</a:t>
            </a:r>
            <a:r>
              <a:rPr lang="cs-CZ" sz="1600" b="1" dirty="0" smtClean="0">
                <a:cs typeface="Courier New" pitchFamily="49" charset="0"/>
              </a:rPr>
              <a:t>: etologie cichlid</a:t>
            </a:r>
            <a:endParaRPr lang="cs-CZ" sz="1600" dirty="0">
              <a:cs typeface="Courier New" pitchFamily="49" charset="0"/>
            </a:endParaRPr>
          </a:p>
          <a:p>
            <a:endParaRPr lang="cs-CZ" dirty="0"/>
          </a:p>
        </p:txBody>
      </p:sp>
      <p:pic>
        <p:nvPicPr>
          <p:cNvPr id="18434" name="Picture 2" descr="https://upload.wikimedia.org/wikipedia/commons/a/a1/Konrad_Loren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9069" y="1322892"/>
            <a:ext cx="1119951" cy="123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result for Tinberge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9068" y="3163329"/>
            <a:ext cx="1119951" cy="149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Karl von Frisch - Atelier Veritas, c. 1926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6579" y="1847694"/>
            <a:ext cx="966267" cy="15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jindrich.novak\Desktop\172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7694" y="5144661"/>
            <a:ext cx="2402089" cy="16154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Image result for stickleback ethology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6017" y="3040881"/>
            <a:ext cx="1921315" cy="16154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Image result for stickleback zig za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656" y="3040880"/>
            <a:ext cx="1301582" cy="27418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6468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2422" y="455659"/>
            <a:ext cx="8789773" cy="771779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/>
            </a:r>
            <a:br>
              <a:rPr lang="cs-CZ" b="1" dirty="0">
                <a:cs typeface="Arial" panose="020B0604020202020204" pitchFamily="34" charset="0"/>
              </a:rPr>
            </a:br>
            <a:r>
              <a:rPr lang="cs-CZ" sz="2800" b="1" dirty="0" err="1" smtClean="0">
                <a:solidFill>
                  <a:schemeClr val="tx1"/>
                </a:solidFill>
              </a:rPr>
              <a:t>ČESKá</a:t>
            </a:r>
            <a:r>
              <a:rPr lang="cs-CZ" sz="2800" b="1" dirty="0" smtClean="0">
                <a:solidFill>
                  <a:schemeClr val="tx1"/>
                </a:solidFill>
              </a:rPr>
              <a:t> SPECIFIKA I.</a:t>
            </a:r>
            <a:r>
              <a:rPr lang="cs-CZ" altLang="cs-CZ" sz="2400" b="1" dirty="0"/>
              <a:t/>
            </a:r>
            <a:br>
              <a:rPr lang="cs-CZ" altLang="cs-CZ" sz="2400" b="1" dirty="0"/>
            </a:br>
            <a:endParaRPr lang="cs-CZ" sz="2400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819135" y="1285103"/>
            <a:ext cx="4193060" cy="54699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cs-CZ" altLang="cs-CZ" sz="1100" b="1" dirty="0">
                <a:cs typeface="Courier New" pitchFamily="49" charset="0"/>
              </a:rPr>
              <a:t>1910 - Založen specializovaný akvaristický časopis „Akvaristický obzor“ (</a:t>
            </a:r>
            <a:r>
              <a:rPr lang="cs-CZ" altLang="cs-CZ" sz="1100" b="1" dirty="0">
                <a:solidFill>
                  <a:srgbClr val="FF0000"/>
                </a:solidFill>
                <a:cs typeface="Courier New" pitchFamily="49" charset="0"/>
              </a:rPr>
              <a:t>E. Babák, B. </a:t>
            </a:r>
            <a:r>
              <a:rPr lang="cs-CZ" altLang="cs-CZ" sz="1100" b="1" dirty="0" err="1">
                <a:solidFill>
                  <a:srgbClr val="FF0000"/>
                </a:solidFill>
                <a:cs typeface="Courier New" pitchFamily="49" charset="0"/>
              </a:rPr>
              <a:t>Žežula</a:t>
            </a:r>
            <a:r>
              <a:rPr lang="cs-CZ" altLang="cs-CZ" sz="1100" b="1" dirty="0" smtClean="0">
                <a:cs typeface="Courier New" pitchFamily="49" charset="0"/>
              </a:rPr>
              <a:t>).</a:t>
            </a:r>
            <a:endParaRPr lang="cs-CZ" altLang="cs-CZ" sz="1100" b="1" dirty="0">
              <a:cs typeface="Courier New" pitchFamily="49" charset="0"/>
            </a:endParaRPr>
          </a:p>
          <a:p>
            <a:pPr>
              <a:buNone/>
            </a:pPr>
            <a:r>
              <a:rPr lang="cs-CZ" altLang="cs-CZ" sz="1100" b="1" dirty="0">
                <a:cs typeface="Courier New" pitchFamily="49" charset="0"/>
              </a:rPr>
              <a:t>1921 - Založen časopis „Akvaristické </a:t>
            </a:r>
            <a:r>
              <a:rPr lang="cs-CZ" altLang="cs-CZ" sz="1100" b="1" dirty="0" smtClean="0">
                <a:cs typeface="Courier New" pitchFamily="49" charset="0"/>
              </a:rPr>
              <a:t>listy“ (vycházel </a:t>
            </a:r>
            <a:r>
              <a:rPr lang="cs-CZ" altLang="cs-CZ" sz="1100" b="1" dirty="0">
                <a:cs typeface="Courier New" pitchFamily="49" charset="0"/>
              </a:rPr>
              <a:t>1921-1943 a </a:t>
            </a:r>
            <a:r>
              <a:rPr lang="cs-CZ" altLang="cs-CZ" sz="1100" b="1" dirty="0" smtClean="0">
                <a:cs typeface="Courier New" pitchFamily="49" charset="0"/>
              </a:rPr>
              <a:t>1946-1952).</a:t>
            </a:r>
            <a:endParaRPr lang="cs-CZ" altLang="cs-CZ" sz="1100" dirty="0">
              <a:cs typeface="Courier New" pitchFamily="49" charset="0"/>
            </a:endParaRPr>
          </a:p>
          <a:p>
            <a:pPr>
              <a:buNone/>
            </a:pPr>
            <a:r>
              <a:rPr lang="cs-CZ" altLang="cs-CZ" sz="1100" b="1" dirty="0">
                <a:cs typeface="Courier New" pitchFamily="49" charset="0"/>
              </a:rPr>
              <a:t>1923 - V Praze otevřeno první velké veřejné </a:t>
            </a:r>
            <a:r>
              <a:rPr lang="cs-CZ" altLang="cs-CZ" sz="1100" b="1" dirty="0" smtClean="0">
                <a:cs typeface="Courier New" pitchFamily="49" charset="0"/>
              </a:rPr>
              <a:t>akvárium (v </a:t>
            </a:r>
            <a:r>
              <a:rPr lang="cs-CZ" altLang="cs-CZ" sz="1100" b="1" dirty="0">
                <a:cs typeface="Courier New" pitchFamily="49" charset="0"/>
              </a:rPr>
              <a:t>provozu do roku </a:t>
            </a:r>
            <a:r>
              <a:rPr lang="cs-CZ" altLang="cs-CZ" sz="1100" b="1" dirty="0" smtClean="0">
                <a:cs typeface="Courier New" pitchFamily="49" charset="0"/>
              </a:rPr>
              <a:t>1937).</a:t>
            </a:r>
            <a:endParaRPr lang="cs-CZ" altLang="cs-CZ" sz="1100" dirty="0">
              <a:cs typeface="Courier New" pitchFamily="49" charset="0"/>
            </a:endParaRPr>
          </a:p>
          <a:p>
            <a:pPr>
              <a:buNone/>
            </a:pPr>
            <a:r>
              <a:rPr lang="cs-CZ" altLang="cs-CZ" sz="1100" b="1" dirty="0">
                <a:cs typeface="Courier New" pitchFamily="49" charset="0"/>
              </a:rPr>
              <a:t>1954 - Otevřeno veřejné akvárium v Praze na Smíchově „Tatra“, které bylo v provozu do počátku 90. </a:t>
            </a:r>
            <a:r>
              <a:rPr lang="cs-CZ" altLang="cs-CZ" sz="1100" b="1" dirty="0" smtClean="0">
                <a:cs typeface="Courier New" pitchFamily="49" charset="0"/>
              </a:rPr>
              <a:t>let.</a:t>
            </a:r>
            <a:endParaRPr lang="cs-CZ" altLang="cs-CZ" sz="1100" b="1" dirty="0">
              <a:cs typeface="Courier New" pitchFamily="49" charset="0"/>
            </a:endParaRPr>
          </a:p>
          <a:p>
            <a:pPr>
              <a:buNone/>
            </a:pPr>
            <a:r>
              <a:rPr lang="cs-CZ" altLang="cs-CZ" sz="1100" b="1" dirty="0">
                <a:cs typeface="Courier New" pitchFamily="49" charset="0"/>
              </a:rPr>
              <a:t>1958 - Založen časopis Akvárium terárium </a:t>
            </a:r>
            <a:r>
              <a:rPr lang="cs-CZ" altLang="cs-CZ" sz="1100" b="1" dirty="0" smtClean="0">
                <a:cs typeface="Courier New" pitchFamily="49" charset="0"/>
              </a:rPr>
              <a:t>(</a:t>
            </a:r>
            <a:r>
              <a:rPr lang="cs-CZ" altLang="cs-CZ" sz="1100" b="1" dirty="0" smtClean="0">
                <a:solidFill>
                  <a:srgbClr val="FF0000"/>
                </a:solidFill>
                <a:cs typeface="Courier New" pitchFamily="49" charset="0"/>
              </a:rPr>
              <a:t>O. Oliva</a:t>
            </a:r>
            <a:r>
              <a:rPr lang="cs-CZ" altLang="cs-CZ" sz="1100" b="1" dirty="0" smtClean="0">
                <a:cs typeface="Courier New" pitchFamily="49" charset="0"/>
              </a:rPr>
              <a:t>).</a:t>
            </a:r>
            <a:endParaRPr lang="cs-CZ" altLang="cs-CZ" sz="1100" dirty="0">
              <a:cs typeface="Courier New" pitchFamily="49" charset="0"/>
            </a:endParaRPr>
          </a:p>
          <a:p>
            <a:pPr>
              <a:buNone/>
            </a:pPr>
            <a:r>
              <a:rPr lang="cs-CZ" altLang="cs-CZ" sz="1100" b="1" dirty="0">
                <a:cs typeface="Courier New" pitchFamily="49" charset="0"/>
              </a:rPr>
              <a:t>1958 - První oficiální obchodní importy mořských korálových ryb do českých </a:t>
            </a:r>
            <a:r>
              <a:rPr lang="cs-CZ" altLang="cs-CZ" sz="1100" b="1" dirty="0" smtClean="0">
                <a:cs typeface="Courier New" pitchFamily="49" charset="0"/>
              </a:rPr>
              <a:t>zemí.</a:t>
            </a:r>
            <a:endParaRPr lang="cs-CZ" altLang="cs-CZ" sz="1100" b="1" dirty="0">
              <a:cs typeface="Courier New" pitchFamily="49" charset="0"/>
            </a:endParaRPr>
          </a:p>
          <a:p>
            <a:pPr>
              <a:buNone/>
            </a:pPr>
            <a:r>
              <a:rPr lang="cs-CZ" altLang="cs-CZ" sz="1100" b="1" dirty="0">
                <a:cs typeface="Courier New" pitchFamily="49" charset="0"/>
              </a:rPr>
              <a:t>1969 - Otevřena akvaristická výstava v </a:t>
            </a:r>
            <a:r>
              <a:rPr lang="cs-CZ" altLang="cs-CZ" sz="1100" b="1" dirty="0" smtClean="0">
                <a:cs typeface="Courier New" pitchFamily="49" charset="0"/>
              </a:rPr>
              <a:t>Brně (funkční dosud).</a:t>
            </a:r>
            <a:endParaRPr lang="cs-CZ" altLang="cs-CZ" sz="1100" dirty="0">
              <a:cs typeface="Courier New" pitchFamily="49" charset="0"/>
            </a:endParaRPr>
          </a:p>
          <a:p>
            <a:pPr>
              <a:buNone/>
            </a:pPr>
            <a:r>
              <a:rPr lang="cs-CZ" altLang="cs-CZ" sz="1100" b="1" dirty="0">
                <a:cs typeface="Courier New" pitchFamily="49" charset="0"/>
              </a:rPr>
              <a:t>1981 - Uspořádána 1. mezinárodní výstava živorodých </a:t>
            </a:r>
            <a:r>
              <a:rPr lang="cs-CZ" altLang="cs-CZ" sz="1100" b="1" dirty="0" smtClean="0">
                <a:cs typeface="Courier New" pitchFamily="49" charset="0"/>
              </a:rPr>
              <a:t>rybek </a:t>
            </a:r>
            <a:r>
              <a:rPr lang="cs-CZ" altLang="cs-CZ" sz="1100" b="1" dirty="0">
                <a:cs typeface="Courier New" pitchFamily="49" charset="0"/>
              </a:rPr>
              <a:t>na území bývalé ČSSR.</a:t>
            </a:r>
            <a:endParaRPr lang="cs-CZ" altLang="cs-CZ" sz="1100" dirty="0">
              <a:cs typeface="Courier New" pitchFamily="49" charset="0"/>
            </a:endParaRPr>
          </a:p>
          <a:p>
            <a:pPr>
              <a:buNone/>
            </a:pPr>
            <a:r>
              <a:rPr lang="cs-CZ" altLang="cs-CZ" sz="1100" b="1" dirty="0">
                <a:cs typeface="Courier New" pitchFamily="49" charset="0"/>
              </a:rPr>
              <a:t>1985 - V Praze v paláci U hybernů uspořádána dosud </a:t>
            </a:r>
            <a:r>
              <a:rPr lang="cs-CZ" altLang="cs-CZ" sz="1100" b="1" dirty="0" smtClean="0">
                <a:cs typeface="Courier New" pitchFamily="49" charset="0"/>
              </a:rPr>
              <a:t> největší </a:t>
            </a:r>
            <a:r>
              <a:rPr lang="cs-CZ" altLang="cs-CZ" sz="1100" b="1" dirty="0">
                <a:cs typeface="Courier New" pitchFamily="49" charset="0"/>
              </a:rPr>
              <a:t>výstava akvarijních ryb ve </a:t>
            </a:r>
            <a:r>
              <a:rPr lang="cs-CZ" altLang="cs-CZ" sz="1100" b="1" dirty="0" smtClean="0">
                <a:cs typeface="Courier New" pitchFamily="49" charset="0"/>
              </a:rPr>
              <a:t>východní </a:t>
            </a:r>
            <a:r>
              <a:rPr lang="cs-CZ" altLang="cs-CZ" sz="1100" b="1" dirty="0">
                <a:cs typeface="Courier New" pitchFamily="49" charset="0"/>
              </a:rPr>
              <a:t>Evropě „AKVA TERA 85“. </a:t>
            </a:r>
          </a:p>
          <a:p>
            <a:pPr>
              <a:buNone/>
            </a:pPr>
            <a:r>
              <a:rPr lang="cs-CZ" altLang="cs-CZ" sz="1100" b="1" dirty="0">
                <a:cs typeface="Courier New" pitchFamily="49" charset="0"/>
              </a:rPr>
              <a:t>1985 - P</a:t>
            </a:r>
            <a:r>
              <a:rPr lang="cs-CZ" altLang="cs-CZ" sz="1100" b="1" dirty="0" smtClean="0">
                <a:cs typeface="Courier New" pitchFamily="49" charset="0"/>
              </a:rPr>
              <a:t>rvní </a:t>
            </a:r>
            <a:r>
              <a:rPr lang="cs-CZ" altLang="cs-CZ" sz="1100" b="1" dirty="0">
                <a:cs typeface="Courier New" pitchFamily="49" charset="0"/>
              </a:rPr>
              <a:t>Mistrovství </a:t>
            </a:r>
            <a:r>
              <a:rPr lang="cs-CZ" altLang="cs-CZ" sz="1100" b="1" dirty="0" smtClean="0">
                <a:cs typeface="Courier New" pitchFamily="49" charset="0"/>
              </a:rPr>
              <a:t> republiky </a:t>
            </a:r>
            <a:r>
              <a:rPr lang="cs-CZ" altLang="cs-CZ" sz="1100" b="1" dirty="0">
                <a:cs typeface="Courier New" pitchFamily="49" charset="0"/>
              </a:rPr>
              <a:t>živorodých </a:t>
            </a:r>
            <a:r>
              <a:rPr lang="cs-CZ" altLang="cs-CZ" sz="1100" b="1" dirty="0" smtClean="0">
                <a:cs typeface="Courier New" pitchFamily="49" charset="0"/>
              </a:rPr>
              <a:t>ryb.</a:t>
            </a:r>
          </a:p>
          <a:p>
            <a:pPr>
              <a:buNone/>
            </a:pPr>
            <a:r>
              <a:rPr lang="cs-CZ" altLang="cs-CZ" sz="1100" b="1" dirty="0" smtClean="0">
                <a:cs typeface="Courier New" pitchFamily="49" charset="0"/>
              </a:rPr>
              <a:t>1990 – V Praze na Sibiřském náměstí otevřena největší prodejna typu „Akvaristika“ ve východní Evropě.</a:t>
            </a:r>
          </a:p>
          <a:p>
            <a:pPr>
              <a:buNone/>
            </a:pPr>
            <a:r>
              <a:rPr lang="cs-CZ" altLang="cs-CZ" sz="1100" b="1" dirty="0" smtClean="0">
                <a:cs typeface="Courier New" pitchFamily="49" charset="0"/>
              </a:rPr>
              <a:t>1995 – Založen moderní magazín </a:t>
            </a:r>
            <a:r>
              <a:rPr lang="cs-CZ" altLang="cs-CZ" sz="1100" b="1" dirty="0" err="1" smtClean="0">
                <a:cs typeface="Courier New" pitchFamily="49" charset="0"/>
              </a:rPr>
              <a:t>Akva</a:t>
            </a:r>
            <a:r>
              <a:rPr lang="cs-CZ" altLang="cs-CZ" sz="1100" b="1" dirty="0" smtClean="0">
                <a:cs typeface="Courier New" pitchFamily="49" charset="0"/>
              </a:rPr>
              <a:t> </a:t>
            </a:r>
            <a:r>
              <a:rPr lang="cs-CZ" altLang="cs-CZ" sz="1100" b="1" dirty="0" err="1" smtClean="0">
                <a:cs typeface="Courier New" pitchFamily="49" charset="0"/>
              </a:rPr>
              <a:t>tera</a:t>
            </a:r>
            <a:r>
              <a:rPr lang="cs-CZ" altLang="cs-CZ" sz="1100" b="1" dirty="0" smtClean="0">
                <a:cs typeface="Courier New" pitchFamily="49" charset="0"/>
              </a:rPr>
              <a:t> fórum (vycházel necelé tři roky)</a:t>
            </a:r>
            <a:endParaRPr lang="cs-CZ" altLang="cs-CZ" sz="1100" dirty="0">
              <a:cs typeface="Courier New" pitchFamily="49" charset="0"/>
            </a:endParaRPr>
          </a:p>
          <a:p>
            <a:pPr marL="0" indent="0">
              <a:buNone/>
            </a:pPr>
            <a:endParaRPr lang="cs-CZ" altLang="cs-CZ" sz="1200" b="1" dirty="0"/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4670854" y="1927654"/>
            <a:ext cx="4026787" cy="3314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07008" y="1285103"/>
            <a:ext cx="4463846" cy="546992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altLang="cs-CZ" sz="1400" b="1" dirty="0">
                <a:solidFill>
                  <a:schemeClr val="tx1"/>
                </a:solidFill>
                <a:cs typeface="Courier New" pitchFamily="49" charset="0"/>
              </a:rPr>
              <a:t>1857 - </a:t>
            </a:r>
            <a:r>
              <a:rPr lang="cs-CZ" altLang="cs-CZ" sz="1400" b="1" dirty="0">
                <a:solidFill>
                  <a:srgbClr val="FF0000"/>
                </a:solidFill>
                <a:cs typeface="Courier New" pitchFamily="49" charset="0"/>
              </a:rPr>
              <a:t>J. E. Purkyně </a:t>
            </a:r>
            <a:r>
              <a:rPr lang="cs-CZ" altLang="cs-CZ" sz="1400" b="1" dirty="0">
                <a:cs typeface="Courier New" pitchFamily="49" charset="0"/>
              </a:rPr>
              <a:t>zřizuje první akvárium v Českých zemích.</a:t>
            </a:r>
            <a:r>
              <a:rPr lang="cs-CZ" altLang="cs-CZ" sz="1400" b="1" dirty="0"/>
              <a:t>, </a:t>
            </a:r>
            <a:r>
              <a:rPr lang="cs-CZ" altLang="cs-CZ" sz="1400" b="1" dirty="0">
                <a:cs typeface="Courier New" pitchFamily="49" charset="0"/>
              </a:rPr>
              <a:t>ve Fyziologickém ústavu ve Spálené ulici v Praze a od roku 1858 přístupné veřejnosti). Po Londýnu druhé veřejné (první veřejné sladkovodní) akvárium na </a:t>
            </a:r>
            <a:r>
              <a:rPr lang="cs-CZ" altLang="cs-CZ" sz="1400" b="1" dirty="0" smtClean="0">
                <a:cs typeface="Courier New" pitchFamily="49" charset="0"/>
              </a:rPr>
              <a:t>světě.</a:t>
            </a:r>
            <a:endParaRPr lang="cs-CZ" altLang="cs-CZ" sz="1400" b="1" dirty="0">
              <a:cs typeface="Courier New" pitchFamily="49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cs-CZ" sz="1400" b="1" dirty="0">
                <a:cs typeface="Courier New" pitchFamily="49" charset="0"/>
              </a:rPr>
              <a:t>1885 - První akvaristická kniha v češtině </a:t>
            </a:r>
            <a:r>
              <a:rPr lang="cs-CZ" altLang="cs-CZ" sz="1400" b="1" dirty="0" smtClean="0">
                <a:cs typeface="Courier New" pitchFamily="49" charset="0"/>
              </a:rPr>
              <a:t>(Akvárium</a:t>
            </a:r>
            <a:r>
              <a:rPr lang="cs-CZ" altLang="cs-CZ" sz="1400" b="1" dirty="0">
                <a:cs typeface="Courier New" pitchFamily="49" charset="0"/>
              </a:rPr>
              <a:t>, jeho živočišstvo a rostlinstvo - </a:t>
            </a:r>
            <a:r>
              <a:rPr lang="cs-CZ" altLang="cs-CZ" sz="1400" b="1" dirty="0">
                <a:solidFill>
                  <a:srgbClr val="FF0000"/>
                </a:solidFill>
                <a:cs typeface="Courier New" pitchFamily="49" charset="0"/>
              </a:rPr>
              <a:t>J. Kafka</a:t>
            </a:r>
            <a:r>
              <a:rPr lang="cs-CZ" altLang="cs-CZ" sz="1400" b="1" dirty="0" smtClean="0">
                <a:cs typeface="Courier New" pitchFamily="49" charset="0"/>
              </a:rPr>
              <a:t>).</a:t>
            </a:r>
            <a:endParaRPr lang="cs-CZ" altLang="cs-CZ" sz="1400" b="1" dirty="0">
              <a:cs typeface="Courier New" pitchFamily="49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cs-CZ" sz="1400" b="1" dirty="0">
                <a:cs typeface="Courier New" pitchFamily="49" charset="0"/>
              </a:rPr>
              <a:t>1887 - První </a:t>
            </a:r>
            <a:r>
              <a:rPr lang="cs-CZ" altLang="cs-CZ" sz="1400" b="1" dirty="0" smtClean="0">
                <a:cs typeface="Courier New" pitchFamily="49" charset="0"/>
              </a:rPr>
              <a:t>„český“ </a:t>
            </a:r>
            <a:r>
              <a:rPr lang="cs-CZ" altLang="cs-CZ" sz="1400" b="1" dirty="0">
                <a:cs typeface="Courier New" pitchFamily="49" charset="0"/>
              </a:rPr>
              <a:t>import tropických ozdobných ryb (bojovnice ze Siamu </a:t>
            </a:r>
            <a:r>
              <a:rPr lang="cs-CZ" altLang="cs-CZ" sz="1400" b="1" dirty="0" smtClean="0">
                <a:cs typeface="Courier New" pitchFamily="49" charset="0"/>
              </a:rPr>
              <a:t>– </a:t>
            </a:r>
            <a:r>
              <a:rPr lang="cs-CZ" altLang="cs-CZ" sz="1400" b="1" dirty="0" smtClean="0">
                <a:solidFill>
                  <a:srgbClr val="FF0000"/>
                </a:solidFill>
                <a:cs typeface="Courier New" pitchFamily="49" charset="0"/>
              </a:rPr>
              <a:t>E.S</a:t>
            </a:r>
            <a:r>
              <a:rPr lang="cs-CZ" altLang="cs-CZ" sz="1400" b="1" dirty="0">
                <a:solidFill>
                  <a:srgbClr val="FF0000"/>
                </a:solidFill>
                <a:cs typeface="Courier New" pitchFamily="49" charset="0"/>
              </a:rPr>
              <a:t>. </a:t>
            </a:r>
            <a:r>
              <a:rPr lang="cs-CZ" altLang="cs-CZ" sz="1400" b="1" dirty="0" err="1">
                <a:solidFill>
                  <a:srgbClr val="FF0000"/>
                </a:solidFill>
                <a:cs typeface="Courier New" pitchFamily="49" charset="0"/>
              </a:rPr>
              <a:t>Vráz</a:t>
            </a:r>
            <a:r>
              <a:rPr lang="cs-CZ" altLang="cs-CZ" sz="1400" b="1" dirty="0" smtClean="0">
                <a:cs typeface="Courier New" pitchFamily="49" charset="0"/>
              </a:rPr>
              <a:t>).</a:t>
            </a:r>
            <a:endParaRPr lang="cs-CZ" altLang="cs-CZ" sz="1400" b="1" dirty="0"/>
          </a:p>
          <a:p>
            <a:pPr>
              <a:lnSpc>
                <a:spcPct val="90000"/>
              </a:lnSpc>
              <a:buNone/>
            </a:pPr>
            <a:r>
              <a:rPr lang="cs-CZ" altLang="cs-CZ" sz="1400" b="1" dirty="0"/>
              <a:t>1</a:t>
            </a:r>
            <a:r>
              <a:rPr lang="cs-CZ" altLang="cs-CZ" sz="1400" b="1" dirty="0">
                <a:cs typeface="Courier New" pitchFamily="49" charset="0"/>
              </a:rPr>
              <a:t>899 - V Praze založen první český akvaristický spolek (činný dosud) pod názvem „</a:t>
            </a:r>
            <a:r>
              <a:rPr lang="cs-CZ" altLang="cs-CZ" sz="1400" b="1" dirty="0" err="1">
                <a:cs typeface="Courier New" pitchFamily="49" charset="0"/>
              </a:rPr>
              <a:t>Akvarium</a:t>
            </a:r>
            <a:r>
              <a:rPr lang="cs-CZ" altLang="cs-CZ" sz="1400" b="1" dirty="0">
                <a:cs typeface="Courier New" pitchFamily="49" charset="0"/>
              </a:rPr>
              <a:t>“ První spolek </a:t>
            </a:r>
            <a:r>
              <a:rPr lang="cs-CZ" altLang="cs-CZ" sz="1400" b="1" dirty="0" err="1">
                <a:cs typeface="Courier New" pitchFamily="49" charset="0"/>
              </a:rPr>
              <a:t>akvarií</a:t>
            </a:r>
            <a:r>
              <a:rPr lang="cs-CZ" altLang="cs-CZ" sz="1400" b="1" dirty="0">
                <a:cs typeface="Courier New" pitchFamily="49" charset="0"/>
              </a:rPr>
              <a:t> a </a:t>
            </a:r>
            <a:r>
              <a:rPr lang="cs-CZ" altLang="cs-CZ" sz="1400" b="1" dirty="0" err="1">
                <a:cs typeface="Courier New" pitchFamily="49" charset="0"/>
              </a:rPr>
              <a:t>terrarií</a:t>
            </a:r>
            <a:r>
              <a:rPr lang="cs-CZ" altLang="cs-CZ" sz="1400" b="1" dirty="0">
                <a:cs typeface="Courier New" pitchFamily="49" charset="0"/>
              </a:rPr>
              <a:t> v království Českém v Praze) a uspořádána akvaristická výstava při Hospodářské výstavě v </a:t>
            </a:r>
            <a:r>
              <a:rPr lang="cs-CZ" altLang="cs-CZ" sz="1400" b="1" dirty="0" smtClean="0">
                <a:cs typeface="Courier New" pitchFamily="49" charset="0"/>
              </a:rPr>
              <a:t>Praze.</a:t>
            </a:r>
            <a:endParaRPr lang="cs-CZ" altLang="cs-CZ" sz="1400" dirty="0">
              <a:cs typeface="Courier New" pitchFamily="49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cs-CZ" sz="1400" b="1" dirty="0">
                <a:cs typeface="Courier New" pitchFamily="49" charset="0"/>
              </a:rPr>
              <a:t>1901 - V Plzni založen akvaristický spolek "</a:t>
            </a:r>
            <a:r>
              <a:rPr lang="cs-CZ" altLang="cs-CZ" sz="1400" b="1" dirty="0" smtClean="0">
                <a:cs typeface="Courier New" pitchFamily="49" charset="0"/>
              </a:rPr>
              <a:t>Iris„.</a:t>
            </a:r>
            <a:endParaRPr lang="cs-CZ" altLang="cs-CZ" sz="1400" dirty="0">
              <a:cs typeface="Courier New" pitchFamily="49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cs-CZ" sz="1400" b="1" dirty="0">
                <a:cs typeface="Courier New" pitchFamily="49" charset="0"/>
              </a:rPr>
              <a:t>1907 - V Brně založen akvaristický spolek "</a:t>
            </a:r>
            <a:r>
              <a:rPr lang="cs-CZ" altLang="cs-CZ" sz="1400" b="1" dirty="0" err="1">
                <a:cs typeface="Courier New" pitchFamily="49" charset="0"/>
              </a:rPr>
              <a:t>Cyperus</a:t>
            </a:r>
            <a:r>
              <a:rPr lang="cs-CZ" altLang="cs-CZ" sz="1400" b="1" dirty="0">
                <a:cs typeface="Courier New" pitchFamily="49" charset="0"/>
              </a:rPr>
              <a:t>", </a:t>
            </a:r>
            <a:r>
              <a:rPr lang="cs-CZ" altLang="cs-CZ" sz="1400" b="1" dirty="0" smtClean="0">
                <a:cs typeface="Courier New" pitchFamily="49" charset="0"/>
              </a:rPr>
              <a:t>koncipovaný </a:t>
            </a:r>
            <a:r>
              <a:rPr lang="cs-CZ" altLang="cs-CZ" sz="1400" b="1" dirty="0">
                <a:cs typeface="Courier New" pitchFamily="49" charset="0"/>
              </a:rPr>
              <a:t>jako ústřední spolek moravský </a:t>
            </a:r>
            <a:r>
              <a:rPr lang="cs-CZ" altLang="cs-CZ" sz="1400" b="1" dirty="0" smtClean="0">
                <a:cs typeface="Courier New" pitchFamily="49" charset="0"/>
              </a:rPr>
              <a:t>. Tamtéž </a:t>
            </a:r>
            <a:r>
              <a:rPr lang="cs-CZ" altLang="cs-CZ" sz="1400" b="1" dirty="0">
                <a:cs typeface="Courier New" pitchFamily="49" charset="0"/>
              </a:rPr>
              <a:t>počínají vycházet Přírodopisné listy </a:t>
            </a:r>
            <a:r>
              <a:rPr lang="cs-CZ" altLang="cs-CZ" sz="1400" b="1" dirty="0" smtClean="0">
                <a:cs typeface="Courier New" pitchFamily="49" charset="0"/>
              </a:rPr>
              <a:t>(</a:t>
            </a:r>
            <a:r>
              <a:rPr lang="cs-CZ" altLang="cs-CZ" sz="1400" b="1" dirty="0">
                <a:solidFill>
                  <a:srgbClr val="FF0000"/>
                </a:solidFill>
                <a:cs typeface="Courier New" pitchFamily="49" charset="0"/>
              </a:rPr>
              <a:t>K. Ullmann</a:t>
            </a:r>
            <a:r>
              <a:rPr lang="cs-CZ" altLang="cs-CZ" sz="1400" b="1" dirty="0" smtClean="0">
                <a:cs typeface="Courier New" pitchFamily="49" charset="0"/>
              </a:rPr>
              <a:t>).</a:t>
            </a:r>
            <a:endParaRPr lang="cs-CZ" altLang="cs-CZ" sz="1400" dirty="0">
              <a:cs typeface="Courier New" pitchFamily="49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cs-CZ" sz="1400" b="1" dirty="0">
                <a:cs typeface="Courier New" pitchFamily="49" charset="0"/>
              </a:rPr>
              <a:t>1908 - Další česká akvaristická kniha „Akvárium pro </a:t>
            </a:r>
            <a:r>
              <a:rPr lang="cs-CZ" altLang="cs-CZ" sz="1400" b="1" dirty="0" smtClean="0">
                <a:cs typeface="Courier New" pitchFamily="49" charset="0"/>
              </a:rPr>
              <a:t>dům </a:t>
            </a:r>
            <a:r>
              <a:rPr lang="cs-CZ" altLang="cs-CZ" sz="1400" b="1" dirty="0">
                <a:cs typeface="Courier New" pitchFamily="49" charset="0"/>
              </a:rPr>
              <a:t>a školu“ </a:t>
            </a:r>
            <a:r>
              <a:rPr lang="cs-CZ" altLang="cs-CZ" sz="1400" b="1" dirty="0" smtClean="0">
                <a:cs typeface="Courier New" pitchFamily="49" charset="0"/>
              </a:rPr>
              <a:t>(K</a:t>
            </a:r>
            <a:r>
              <a:rPr lang="cs-CZ" altLang="cs-CZ" sz="1400" b="1" dirty="0">
                <a:cs typeface="Courier New" pitchFamily="49" charset="0"/>
              </a:rPr>
              <a:t>. Ullmann</a:t>
            </a:r>
            <a:r>
              <a:rPr lang="cs-CZ" altLang="cs-CZ" sz="1400" b="1" dirty="0" smtClean="0">
                <a:cs typeface="Courier New" pitchFamily="49" charset="0"/>
              </a:rPr>
              <a:t>).</a:t>
            </a:r>
            <a:endParaRPr lang="cs-CZ" altLang="cs-CZ" sz="1400" dirty="0">
              <a:cs typeface="Courier New" pitchFamily="49" charset="0"/>
            </a:endParaRP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174743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281" y="164327"/>
            <a:ext cx="4226011" cy="1779803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PROČ AKVARIOLOGIE </a:t>
            </a:r>
            <a:br>
              <a:rPr lang="cs-CZ" sz="2800" b="1" dirty="0" smtClean="0"/>
            </a:br>
            <a:r>
              <a:rPr lang="cs-CZ" sz="2800" b="1" dirty="0" smtClean="0"/>
              <a:t>A </a:t>
            </a:r>
            <a:br>
              <a:rPr lang="cs-CZ" sz="2800" b="1" dirty="0" smtClean="0"/>
            </a:br>
            <a:r>
              <a:rPr lang="cs-CZ" sz="2800" b="1" dirty="0" smtClean="0"/>
              <a:t>PROČ ZDE</a:t>
            </a:r>
            <a:endParaRPr lang="cs-CZ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1384" y="164327"/>
            <a:ext cx="4547286" cy="43659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476" y="4594711"/>
            <a:ext cx="6504459" cy="2027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 descr="K:\DCIM\Camera\IMG_20160129_134638_1C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475" y="2031614"/>
            <a:ext cx="4206103" cy="24986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5027" y="4594711"/>
            <a:ext cx="1060903" cy="7104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J:\Etologie ryba akvaristika\Zásady rozmnožování akvarijních ryb\Živorodky\209-Tak pěkné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8943" y="4594711"/>
            <a:ext cx="1129727" cy="842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J:\Etologie ryba akvaristika\Zásady rozmnožování akvarijních ryb\Krunýřovci\196-Mláďata z prvních odchovů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5027" y="5829103"/>
            <a:ext cx="1139773" cy="758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J:\Kniha Grada\Kniha Grada\Rozmnožování problematických druhů\Příklady rozmnořžení některách problematických ryb\289-Sekavka nádherná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9635" y="5947719"/>
            <a:ext cx="999278" cy="639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Documents and Settings\Administrator\Plocha\251-V těchto hustotách.t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3262" y="5227689"/>
            <a:ext cx="1116012" cy="7612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2263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0088" y="593124"/>
            <a:ext cx="7842549" cy="135924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1800" b="1" dirty="0">
                <a:cs typeface="Arial" panose="020B0604020202020204" pitchFamily="34" charset="0"/>
              </a:rPr>
              <a:t>ČESKÁ SPECIFIKA </a:t>
            </a:r>
            <a:r>
              <a:rPr lang="cs-CZ" sz="1800" b="1" dirty="0" smtClean="0">
                <a:cs typeface="Arial" panose="020B0604020202020204" pitchFamily="34" charset="0"/>
              </a:rPr>
              <a:t>II. </a:t>
            </a:r>
            <a:br>
              <a:rPr lang="cs-CZ" sz="1800" b="1" dirty="0" smtClean="0">
                <a:cs typeface="Arial" panose="020B0604020202020204" pitchFamily="34" charset="0"/>
              </a:rPr>
            </a:br>
            <a:r>
              <a:rPr lang="cs-CZ" sz="1800" b="1" dirty="0" smtClean="0">
                <a:solidFill>
                  <a:srgbClr val="FF0000"/>
                </a:solidFill>
              </a:rPr>
              <a:t>ENRIQUE Stanko </a:t>
            </a:r>
            <a:r>
              <a:rPr lang="cs-CZ" sz="1800" b="1" dirty="0" err="1" smtClean="0">
                <a:solidFill>
                  <a:srgbClr val="FF0000"/>
                </a:solidFill>
              </a:rPr>
              <a:t>Vráz</a:t>
            </a:r>
            <a:r>
              <a:rPr lang="cs-CZ" sz="1800" b="1" dirty="0" smtClean="0">
                <a:solidFill>
                  <a:srgbClr val="FF0000"/>
                </a:solidFill>
              </a:rPr>
              <a:t> – 1887 IMPORT </a:t>
            </a:r>
            <a:r>
              <a:rPr lang="cs-CZ" sz="1800" b="1" i="1" dirty="0" err="1" smtClean="0">
                <a:solidFill>
                  <a:srgbClr val="FF0000"/>
                </a:solidFill>
              </a:rPr>
              <a:t>Betta</a:t>
            </a:r>
            <a:r>
              <a:rPr lang="cs-CZ" sz="1800" b="1" i="1" dirty="0" smtClean="0">
                <a:solidFill>
                  <a:srgbClr val="FF0000"/>
                </a:solidFill>
              </a:rPr>
              <a:t> </a:t>
            </a:r>
            <a:r>
              <a:rPr lang="cs-CZ" sz="1800" b="1" i="1" dirty="0" err="1" smtClean="0">
                <a:solidFill>
                  <a:srgbClr val="FF0000"/>
                </a:solidFill>
              </a:rPr>
              <a:t>splendens</a:t>
            </a:r>
            <a:r>
              <a:rPr lang="cs-CZ" sz="1800" b="1" i="1" dirty="0" smtClean="0">
                <a:solidFill>
                  <a:srgbClr val="FF0000"/>
                </a:solidFill>
              </a:rPr>
              <a:t/>
            </a:r>
            <a:br>
              <a:rPr lang="cs-CZ" sz="1800" b="1" i="1" dirty="0" smtClean="0">
                <a:solidFill>
                  <a:srgbClr val="FF0000"/>
                </a:solidFill>
              </a:rPr>
            </a:br>
            <a:r>
              <a:rPr lang="cs-CZ" sz="1800" i="1" dirty="0"/>
              <a:t/>
            </a:r>
            <a:br>
              <a:rPr lang="cs-CZ" sz="1800" i="1" dirty="0"/>
            </a:br>
            <a:r>
              <a:rPr lang="en-GB" sz="1800" b="1" dirty="0" err="1" smtClean="0">
                <a:solidFill>
                  <a:schemeClr val="tx1"/>
                </a:solidFill>
              </a:rPr>
              <a:t>Vráz</a:t>
            </a:r>
            <a:r>
              <a:rPr lang="en-GB" sz="1800" b="1" dirty="0" smtClean="0">
                <a:solidFill>
                  <a:schemeClr val="tx1"/>
                </a:solidFill>
              </a:rPr>
              <a:t> </a:t>
            </a:r>
            <a:r>
              <a:rPr lang="en-GB" sz="1800" b="1" dirty="0">
                <a:solidFill>
                  <a:schemeClr val="tx1"/>
                </a:solidFill>
              </a:rPr>
              <a:t>E</a:t>
            </a:r>
            <a:r>
              <a:rPr lang="cs-CZ" sz="1800" b="1" dirty="0">
                <a:solidFill>
                  <a:schemeClr val="tx1"/>
                </a:solidFill>
              </a:rPr>
              <a:t>.</a:t>
            </a:r>
            <a:r>
              <a:rPr lang="en-GB" sz="1800" b="1" dirty="0">
                <a:solidFill>
                  <a:schemeClr val="tx1"/>
                </a:solidFill>
              </a:rPr>
              <a:t>S</a:t>
            </a:r>
            <a:r>
              <a:rPr lang="cs-CZ" sz="1800" b="1" dirty="0">
                <a:solidFill>
                  <a:schemeClr val="tx1"/>
                </a:solidFill>
              </a:rPr>
              <a:t>.,</a:t>
            </a:r>
            <a:r>
              <a:rPr lang="en-GB" sz="1800" b="1" dirty="0">
                <a:solidFill>
                  <a:schemeClr val="tx1"/>
                </a:solidFill>
              </a:rPr>
              <a:t>1901</a:t>
            </a:r>
            <a:r>
              <a:rPr lang="cs-CZ" sz="1800" b="1" dirty="0">
                <a:solidFill>
                  <a:schemeClr val="tx1"/>
                </a:solidFill>
              </a:rPr>
              <a:t>:</a:t>
            </a:r>
            <a:r>
              <a:rPr lang="en-GB" sz="1800" b="1" dirty="0">
                <a:solidFill>
                  <a:schemeClr val="tx1"/>
                </a:solidFill>
              </a:rPr>
              <a:t> V </a:t>
            </a:r>
            <a:r>
              <a:rPr lang="en-GB" sz="1800" b="1" dirty="0" err="1">
                <a:solidFill>
                  <a:schemeClr val="tx1"/>
                </a:solidFill>
              </a:rPr>
              <a:t>zemi</a:t>
            </a:r>
            <a:r>
              <a:rPr lang="en-GB" sz="1800" b="1" dirty="0">
                <a:solidFill>
                  <a:schemeClr val="tx1"/>
                </a:solidFill>
              </a:rPr>
              <a:t> </a:t>
            </a:r>
            <a:r>
              <a:rPr lang="en-GB" sz="1800" b="1" dirty="0" err="1">
                <a:solidFill>
                  <a:schemeClr val="tx1"/>
                </a:solidFill>
              </a:rPr>
              <a:t>bílého</a:t>
            </a:r>
            <a:r>
              <a:rPr lang="en-GB" sz="1800" b="1" dirty="0">
                <a:solidFill>
                  <a:schemeClr val="tx1"/>
                </a:solidFill>
              </a:rPr>
              <a:t> </a:t>
            </a:r>
            <a:r>
              <a:rPr lang="en-GB" sz="1800" b="1" dirty="0" err="1">
                <a:solidFill>
                  <a:schemeClr val="tx1"/>
                </a:solidFill>
              </a:rPr>
              <a:t>slona</a:t>
            </a:r>
            <a:r>
              <a:rPr lang="en-GB" sz="1800" b="1" dirty="0">
                <a:solidFill>
                  <a:schemeClr val="tx1"/>
                </a:solidFill>
              </a:rPr>
              <a:t>. </a:t>
            </a:r>
            <a:r>
              <a:rPr lang="en-GB" sz="1800" b="1" dirty="0" err="1">
                <a:solidFill>
                  <a:schemeClr val="tx1"/>
                </a:solidFill>
              </a:rPr>
              <a:t>Bursík</a:t>
            </a:r>
            <a:r>
              <a:rPr lang="en-GB" sz="1800" b="1" dirty="0">
                <a:solidFill>
                  <a:schemeClr val="tx1"/>
                </a:solidFill>
              </a:rPr>
              <a:t> &amp; </a:t>
            </a:r>
            <a:r>
              <a:rPr lang="en-GB" sz="1800" b="1" dirty="0" err="1">
                <a:solidFill>
                  <a:schemeClr val="tx1"/>
                </a:solidFill>
              </a:rPr>
              <a:t>Kohout</a:t>
            </a:r>
            <a:r>
              <a:rPr lang="en-GB" sz="1800" b="1" dirty="0">
                <a:solidFill>
                  <a:schemeClr val="tx1"/>
                </a:solidFill>
              </a:rPr>
              <a:t>, Prague.</a:t>
            </a:r>
            <a:r>
              <a:rPr lang="cs-CZ" sz="1800" dirty="0"/>
              <a:t/>
            </a:r>
            <a:br>
              <a:rPr lang="cs-CZ" sz="1800" dirty="0"/>
            </a:br>
            <a:endParaRPr lang="cs-CZ" sz="1800" i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00212" y="2065312"/>
            <a:ext cx="7867137" cy="46814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7070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064" y="205947"/>
            <a:ext cx="8789773" cy="973466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b="1" dirty="0" smtClean="0">
                <a:cs typeface="Arial" panose="020B0604020202020204" pitchFamily="34" charset="0"/>
              </a:rPr>
              <a:t/>
            </a:r>
            <a:br>
              <a:rPr lang="cs-CZ" b="1" dirty="0" smtClean="0">
                <a:cs typeface="Arial" panose="020B0604020202020204" pitchFamily="34" charset="0"/>
              </a:rPr>
            </a:br>
            <a:r>
              <a:rPr lang="cs-CZ" b="1" dirty="0" smtClean="0">
                <a:cs typeface="Arial" panose="020B0604020202020204" pitchFamily="34" charset="0"/>
              </a:rPr>
              <a:t>ČESKÁ SPECIFIKA III.</a:t>
            </a:r>
            <a:br>
              <a:rPr lang="cs-CZ" b="1" dirty="0" smtClean="0">
                <a:cs typeface="Arial" panose="020B0604020202020204" pitchFamily="34" charset="0"/>
              </a:rPr>
            </a:br>
            <a:r>
              <a:rPr lang="cs-CZ" sz="2400" b="1" dirty="0" smtClean="0">
                <a:solidFill>
                  <a:srgbClr val="FF0000"/>
                </a:solidFill>
              </a:rPr>
              <a:t>OSOBNOSTI</a:t>
            </a:r>
            <a:r>
              <a:rPr lang="cs-CZ" altLang="cs-CZ" sz="2400" b="1" dirty="0"/>
              <a:t/>
            </a:r>
            <a:br>
              <a:rPr lang="cs-CZ" altLang="cs-CZ" sz="2400" b="1" dirty="0"/>
            </a:br>
            <a:endParaRPr lang="cs-CZ" sz="2400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4670854" y="1927654"/>
            <a:ext cx="4026787" cy="3314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07008" y="1230955"/>
            <a:ext cx="4463846" cy="552407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Edward Babák </a:t>
            </a:r>
            <a:r>
              <a:rPr lang="cs-CZ" sz="1600" b="1" dirty="0"/>
              <a:t>(1873–1926), </a:t>
            </a:r>
            <a:r>
              <a:rPr lang="cs-CZ" sz="1600" b="1" dirty="0" smtClean="0"/>
              <a:t>fyziolog, zakladatel </a:t>
            </a:r>
            <a:r>
              <a:rPr lang="cs-CZ" sz="1600" b="1" dirty="0"/>
              <a:t>a </a:t>
            </a:r>
            <a:r>
              <a:rPr lang="cs-CZ" sz="1600" b="1" dirty="0" smtClean="0"/>
              <a:t>spoluzakladatel </a:t>
            </a:r>
            <a:r>
              <a:rPr lang="cs-CZ" sz="1600" b="1" dirty="0"/>
              <a:t>několika vysokých škol v Brně, </a:t>
            </a:r>
            <a:r>
              <a:rPr lang="cs-CZ" sz="1600" b="1" dirty="0" smtClean="0"/>
              <a:t>působil </a:t>
            </a:r>
            <a:r>
              <a:rPr lang="cs-CZ" sz="1600" b="1" dirty="0"/>
              <a:t>jako redaktor časopisu Akvaristický </a:t>
            </a:r>
            <a:r>
              <a:rPr lang="cs-CZ" sz="1600" b="1" dirty="0" smtClean="0"/>
              <a:t>obzor</a:t>
            </a:r>
          </a:p>
          <a:p>
            <a:pPr marL="0" indent="0">
              <a:buNone/>
              <a:defRPr/>
            </a:pPr>
            <a:endParaRPr lang="cs-CZ" sz="1600" b="1" dirty="0"/>
          </a:p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Oldřich V. </a:t>
            </a:r>
            <a:r>
              <a:rPr lang="cs-CZ" sz="1600" b="1" dirty="0" err="1">
                <a:solidFill>
                  <a:srgbClr val="FF0000"/>
                </a:solidFill>
              </a:rPr>
              <a:t>Hykeš</a:t>
            </a:r>
            <a:r>
              <a:rPr lang="cs-CZ" sz="1600" b="1" dirty="0">
                <a:solidFill>
                  <a:srgbClr val="FF0000"/>
                </a:solidFill>
              </a:rPr>
              <a:t> </a:t>
            </a:r>
            <a:r>
              <a:rPr lang="cs-CZ" sz="1600" b="1" dirty="0"/>
              <a:t>(1895–1955), </a:t>
            </a:r>
            <a:r>
              <a:rPr lang="cs-CZ" sz="1600" b="1" dirty="0" smtClean="0"/>
              <a:t>fyziolog působící </a:t>
            </a:r>
            <a:r>
              <a:rPr lang="cs-CZ" sz="1600" b="1" dirty="0"/>
              <a:t>na vysokých školách v Brně i v Praze, </a:t>
            </a:r>
            <a:r>
              <a:rPr lang="cs-CZ" sz="1600" b="1" dirty="0" smtClean="0"/>
              <a:t>popularizátor </a:t>
            </a:r>
            <a:r>
              <a:rPr lang="cs-CZ" sz="1600" b="1" dirty="0"/>
              <a:t>vědy (viz např. </a:t>
            </a:r>
            <a:r>
              <a:rPr lang="cs-CZ" sz="1600" b="1" dirty="0" err="1"/>
              <a:t>Hykeš</a:t>
            </a:r>
            <a:r>
              <a:rPr lang="cs-CZ" sz="1600" b="1" dirty="0"/>
              <a:t> &amp; Lang 1954, </a:t>
            </a:r>
            <a:r>
              <a:rPr lang="cs-CZ" sz="1600" b="1" dirty="0" err="1"/>
              <a:t>Hykeš</a:t>
            </a:r>
            <a:r>
              <a:rPr lang="cs-CZ" sz="1600" b="1" dirty="0"/>
              <a:t> et al. 1956)</a:t>
            </a:r>
            <a:r>
              <a:rPr lang="cs-CZ" sz="1600" b="1" i="1" dirty="0"/>
              <a:t> </a:t>
            </a:r>
            <a:r>
              <a:rPr lang="cs-CZ" sz="1600" b="1" dirty="0"/>
              <a:t>a </a:t>
            </a:r>
            <a:r>
              <a:rPr lang="cs-CZ" sz="1600" b="1" dirty="0" smtClean="0"/>
              <a:t>šéfredaktor </a:t>
            </a:r>
            <a:r>
              <a:rPr lang="cs-CZ" sz="1600" b="1" dirty="0"/>
              <a:t>Akvaristických listů i časopisu </a:t>
            </a:r>
            <a:r>
              <a:rPr lang="cs-CZ" sz="1600" b="1" dirty="0" smtClean="0"/>
              <a:t>Živa</a:t>
            </a:r>
          </a:p>
          <a:p>
            <a:pPr marL="0" indent="0">
              <a:buNone/>
              <a:defRPr/>
            </a:pPr>
            <a:endParaRPr lang="cs-CZ" sz="1600" b="1" dirty="0"/>
          </a:p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Ota Oliva </a:t>
            </a:r>
            <a:r>
              <a:rPr lang="cs-CZ" sz="1600" b="1" dirty="0"/>
              <a:t>(1926–1994), </a:t>
            </a:r>
            <a:r>
              <a:rPr lang="cs-CZ" sz="1600" b="1" dirty="0" smtClean="0"/>
              <a:t>profesor </a:t>
            </a:r>
            <a:r>
              <a:rPr lang="cs-CZ" sz="1600" b="1" dirty="0"/>
              <a:t>Přírodovědecké fakulty UK v Praze, zakladatel a dlouholetý šéfredaktor časopisu Akvárium a terárium, učitel mnoha českých a zahraničních ichtyologů a herpetologů a zakladatel sbírky akvarijních ryb v depozitáři </a:t>
            </a:r>
            <a:r>
              <a:rPr lang="cs-CZ" sz="1600" b="1" dirty="0" err="1"/>
              <a:t>PřF</a:t>
            </a:r>
            <a:r>
              <a:rPr lang="cs-CZ" sz="1600" b="1" dirty="0"/>
              <a:t> UK v Praze</a:t>
            </a:r>
          </a:p>
          <a:p>
            <a:endParaRPr lang="cs-CZ" b="1" dirty="0"/>
          </a:p>
        </p:txBody>
      </p:sp>
      <p:pic>
        <p:nvPicPr>
          <p:cNvPr id="20482" name="Picture 2" descr="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2162" y="1230955"/>
            <a:ext cx="2028739" cy="28641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Oldřich VilémHyke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3781" y="2148222"/>
            <a:ext cx="2078337" cy="27711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Image result for Ota Oliv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2162" y="4146599"/>
            <a:ext cx="2028739" cy="25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94447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064" y="430945"/>
            <a:ext cx="8789773" cy="681308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/>
            </a:r>
            <a:br>
              <a:rPr lang="cs-CZ" b="1" dirty="0">
                <a:cs typeface="Arial" panose="020B0604020202020204" pitchFamily="34" charset="0"/>
              </a:rPr>
            </a:br>
            <a:r>
              <a:rPr lang="cs-CZ" b="1" dirty="0" smtClean="0">
                <a:cs typeface="Arial" panose="020B0604020202020204" pitchFamily="34" charset="0"/>
              </a:rPr>
              <a:t/>
            </a:r>
            <a:br>
              <a:rPr lang="cs-CZ" b="1" dirty="0" smtClean="0">
                <a:cs typeface="Arial" panose="020B0604020202020204" pitchFamily="34" charset="0"/>
              </a:rPr>
            </a:br>
            <a:r>
              <a:rPr lang="cs-CZ" sz="2400" b="1" dirty="0" err="1" smtClean="0">
                <a:cs typeface="Arial" panose="020B0604020202020204" pitchFamily="34" charset="0"/>
              </a:rPr>
              <a:t>ČeskÁ</a:t>
            </a:r>
            <a:r>
              <a:rPr lang="cs-CZ" sz="2400" b="1" dirty="0" smtClean="0">
                <a:cs typeface="Arial" panose="020B0604020202020204" pitchFamily="34" charset="0"/>
              </a:rPr>
              <a:t> SPECIFIKA IV. </a:t>
            </a:r>
            <a:br>
              <a:rPr lang="cs-CZ" sz="2400" b="1" dirty="0" smtClean="0">
                <a:cs typeface="Arial" panose="020B0604020202020204" pitchFamily="34" charset="0"/>
              </a:rPr>
            </a:br>
            <a:r>
              <a:rPr lang="cs-CZ" altLang="cs-CZ" sz="2400" b="1" dirty="0"/>
              <a:t/>
            </a:r>
            <a:br>
              <a:rPr lang="cs-CZ" altLang="cs-CZ" sz="2400" b="1" dirty="0"/>
            </a:br>
            <a:endParaRPr lang="cs-CZ" sz="2400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4670854" y="1927654"/>
            <a:ext cx="4026787" cy="3314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07007" y="1251284"/>
            <a:ext cx="8792829" cy="268437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b="1" dirty="0"/>
              <a:t>Česká ichtyologická škola a česká akvaristická škola</a:t>
            </a:r>
          </a:p>
          <a:p>
            <a:pPr marL="0" indent="0">
              <a:buNone/>
              <a:defRPr/>
            </a:pPr>
            <a:r>
              <a:rPr lang="cs-CZ" b="1" dirty="0"/>
              <a:t>Předválečný i poválečný odborný základ: Frič, </a:t>
            </a:r>
            <a:r>
              <a:rPr lang="cs-CZ" b="1" dirty="0" smtClean="0"/>
              <a:t>Kafka, Babák, Nosek</a:t>
            </a:r>
            <a:r>
              <a:rPr lang="cs-CZ" b="1" dirty="0"/>
              <a:t>, </a:t>
            </a:r>
            <a:r>
              <a:rPr lang="cs-CZ" b="1" dirty="0" err="1"/>
              <a:t>Hykeš</a:t>
            </a:r>
            <a:r>
              <a:rPr lang="cs-CZ" b="1" dirty="0"/>
              <a:t>, </a:t>
            </a:r>
            <a:r>
              <a:rPr lang="cs-CZ" b="1" dirty="0" err="1"/>
              <a:t>Schäferna</a:t>
            </a:r>
            <a:r>
              <a:rPr lang="cs-CZ" b="1" dirty="0"/>
              <a:t>, Dyk, Oliva, Frank, Rataj</a:t>
            </a:r>
          </a:p>
          <a:p>
            <a:pPr marL="0" indent="0">
              <a:buNone/>
              <a:defRPr/>
            </a:pPr>
            <a:r>
              <a:rPr lang="cs-CZ" b="1" dirty="0" smtClean="0">
                <a:solidFill>
                  <a:srgbClr val="FF0000"/>
                </a:solidFill>
              </a:rPr>
              <a:t>Totalita a její význam pro rozvoj akvaristiky v historickém kontextu</a:t>
            </a: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b="1" dirty="0"/>
              <a:t>Odbornost: spolkový život, </a:t>
            </a:r>
            <a:r>
              <a:rPr lang="cs-CZ" b="1" dirty="0" smtClean="0"/>
              <a:t>publicistika (</a:t>
            </a:r>
            <a:r>
              <a:rPr lang="cs-CZ" b="1" dirty="0">
                <a:solidFill>
                  <a:srgbClr val="FF0000"/>
                </a:solidFill>
              </a:rPr>
              <a:t>FOTOGRAFOVÉ</a:t>
            </a:r>
            <a:r>
              <a:rPr lang="cs-CZ" b="1" dirty="0"/>
              <a:t> </a:t>
            </a:r>
            <a:r>
              <a:rPr lang="cs-CZ" b="1" dirty="0" smtClean="0"/>
              <a:t>– Chvojka, Zukal, Eliáš, Frank, Hofmann),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/>
              <a:t>výstavnictví</a:t>
            </a:r>
            <a:r>
              <a:rPr lang="cs-CZ" b="1" dirty="0"/>
              <a:t>, domy </a:t>
            </a:r>
            <a:r>
              <a:rPr lang="cs-CZ" b="1" dirty="0" smtClean="0"/>
              <a:t>dětí</a:t>
            </a:r>
          </a:p>
          <a:p>
            <a:pPr marL="0" indent="0">
              <a:buNone/>
              <a:defRPr/>
            </a:pPr>
            <a:r>
              <a:rPr lang="cs-CZ" b="1" dirty="0" smtClean="0"/>
              <a:t>„</a:t>
            </a:r>
            <a:r>
              <a:rPr lang="cs-CZ" b="1" dirty="0"/>
              <a:t>Podnikání“: export </a:t>
            </a:r>
            <a:r>
              <a:rPr lang="cs-CZ" b="1" dirty="0" smtClean="0"/>
              <a:t>(</a:t>
            </a:r>
            <a:r>
              <a:rPr lang="cs-CZ" b="1" dirty="0"/>
              <a:t>potřeba devizových prostředků</a:t>
            </a:r>
            <a:r>
              <a:rPr lang="cs-CZ" b="1" dirty="0" smtClean="0"/>
              <a:t>)</a:t>
            </a:r>
            <a:endParaRPr lang="cs-CZ" b="1" dirty="0"/>
          </a:p>
          <a:p>
            <a:endParaRPr lang="cs-CZ" b="1" dirty="0"/>
          </a:p>
        </p:txBody>
      </p:sp>
      <p:sp>
        <p:nvSpPr>
          <p:cNvPr id="10" name="Obdélník 9"/>
          <p:cNvSpPr/>
          <p:nvPr/>
        </p:nvSpPr>
        <p:spPr>
          <a:xfrm>
            <a:off x="207007" y="4300349"/>
            <a:ext cx="8792829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 smtClean="0">
                <a:solidFill>
                  <a:srgbClr val="FF0000"/>
                </a:solidFill>
              </a:rPr>
              <a:t>Po roce 1989 (slabá místa x příležitosti): </a:t>
            </a:r>
          </a:p>
          <a:p>
            <a:pPr>
              <a:defRPr/>
            </a:pPr>
            <a:endParaRPr lang="cs-CZ" b="1" dirty="0"/>
          </a:p>
          <a:p>
            <a:pPr>
              <a:defRPr/>
            </a:pPr>
            <a:r>
              <a:rPr lang="cs-CZ" b="1" dirty="0" smtClean="0"/>
              <a:t>Komercionalizace </a:t>
            </a:r>
            <a:r>
              <a:rPr lang="cs-CZ" b="1" dirty="0"/>
              <a:t>(G. </a:t>
            </a:r>
            <a:r>
              <a:rPr lang="cs-CZ" b="1" dirty="0" err="1"/>
              <a:t>Struck</a:t>
            </a:r>
            <a:r>
              <a:rPr lang="cs-CZ" b="1" dirty="0" smtClean="0"/>
              <a:t>)</a:t>
            </a:r>
          </a:p>
          <a:p>
            <a:pPr>
              <a:defRPr/>
            </a:pPr>
            <a:endParaRPr lang="cs-CZ" b="1" dirty="0"/>
          </a:p>
          <a:p>
            <a:pPr>
              <a:defRPr/>
            </a:pPr>
            <a:r>
              <a:rPr lang="cs-CZ" b="1" dirty="0" smtClean="0"/>
              <a:t>Oddělení </a:t>
            </a:r>
            <a:r>
              <a:rPr lang="cs-CZ" b="1" dirty="0"/>
              <a:t>odbornosti, konzumace a </a:t>
            </a:r>
            <a:r>
              <a:rPr lang="cs-CZ" b="1" dirty="0" smtClean="0"/>
              <a:t>produkce</a:t>
            </a:r>
          </a:p>
          <a:p>
            <a:pPr>
              <a:defRPr/>
            </a:pPr>
            <a:endParaRPr lang="cs-CZ" b="1" dirty="0"/>
          </a:p>
          <a:p>
            <a:pPr>
              <a:defRPr/>
            </a:pPr>
            <a:r>
              <a:rPr lang="cs-CZ" b="1" dirty="0" smtClean="0"/>
              <a:t>Výuka akvaristiky na odborných a vysokých školách</a:t>
            </a:r>
          </a:p>
        </p:txBody>
      </p:sp>
    </p:spTree>
    <p:extLst>
      <p:ext uri="{BB962C8B-B14F-4D97-AF65-F5344CB8AC3E}">
        <p14:creationId xmlns:p14="http://schemas.microsoft.com/office/powerpoint/2010/main" xmlns="" val="31621291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10064" y="187159"/>
            <a:ext cx="8789773" cy="796757"/>
          </a:xfrm>
          <a:prstGeom prst="rect">
            <a:avLst/>
          </a:prstGeom>
          <a:ln>
            <a:solidFill>
              <a:srgbClr val="404040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 err="1" smtClean="0">
                <a:cs typeface="Arial" panose="020B0604020202020204" pitchFamily="34" charset="0"/>
              </a:rPr>
              <a:t>ČeskÁ</a:t>
            </a:r>
            <a:r>
              <a:rPr lang="cs-CZ" sz="2400" b="1" dirty="0" smtClean="0">
                <a:cs typeface="Arial" panose="020B0604020202020204" pitchFamily="34" charset="0"/>
              </a:rPr>
              <a:t> SPECIFIKA V. </a:t>
            </a:r>
            <a:br>
              <a:rPr lang="cs-CZ" sz="2400" b="1" dirty="0" smtClean="0">
                <a:cs typeface="Arial" panose="020B0604020202020204" pitchFamily="34" charset="0"/>
              </a:rPr>
            </a:br>
            <a:r>
              <a:rPr lang="cs-CZ" sz="2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CZECH AQUARIUM PHENOMENON</a:t>
            </a:r>
            <a:r>
              <a:rPr lang="cs-CZ" altLang="cs-CZ" sz="2400" b="1" dirty="0" smtClean="0"/>
              <a:t/>
            </a:r>
            <a:br>
              <a:rPr lang="cs-CZ" altLang="cs-CZ" sz="2400" b="1" dirty="0" smtClean="0"/>
            </a:br>
            <a:endParaRPr lang="cs-CZ" sz="2400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63" y="1141405"/>
            <a:ext cx="8789773" cy="33812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ástupný symbol pro obsah 4"/>
          <p:cNvSpPr txBox="1">
            <a:spLocks/>
          </p:cNvSpPr>
          <p:nvPr/>
        </p:nvSpPr>
        <p:spPr>
          <a:xfrm>
            <a:off x="210062" y="4636169"/>
            <a:ext cx="8789773" cy="22218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b="1" dirty="0" smtClean="0"/>
              <a:t>    „</a:t>
            </a:r>
            <a:r>
              <a:rPr lang="cs-CZ" b="1" dirty="0" err="1" smtClean="0"/>
              <a:t>We</a:t>
            </a:r>
            <a:r>
              <a:rPr lang="cs-CZ" b="1" dirty="0" smtClean="0"/>
              <a:t> list </a:t>
            </a:r>
            <a:r>
              <a:rPr lang="cs-CZ" b="1" dirty="0" err="1" smtClean="0"/>
              <a:t>the</a:t>
            </a:r>
            <a:r>
              <a:rPr lang="cs-CZ" b="1" dirty="0" smtClean="0"/>
              <a:t> most </a:t>
            </a:r>
            <a:r>
              <a:rPr lang="cs-CZ" b="1" dirty="0" err="1" smtClean="0"/>
              <a:t>traded</a:t>
            </a:r>
            <a:r>
              <a:rPr lang="cs-CZ" b="1" dirty="0" smtClean="0"/>
              <a:t> and </a:t>
            </a:r>
            <a:r>
              <a:rPr lang="cs-CZ" b="1" dirty="0" err="1" smtClean="0"/>
              <a:t>exported</a:t>
            </a:r>
            <a:r>
              <a:rPr lang="cs-CZ" b="1" dirty="0" smtClean="0"/>
              <a:t> species, and list species </a:t>
            </a:r>
            <a:r>
              <a:rPr lang="cs-CZ" b="1" dirty="0" err="1" smtClean="0"/>
              <a:t>that</a:t>
            </a:r>
            <a:r>
              <a:rPr lang="cs-CZ" b="1" dirty="0" smtClean="0"/>
              <a:t> </a:t>
            </a:r>
            <a:r>
              <a:rPr lang="cs-CZ" b="1" dirty="0" err="1" smtClean="0"/>
              <a:t>rarely</a:t>
            </a:r>
            <a:r>
              <a:rPr lang="cs-CZ" b="1" dirty="0" smtClean="0"/>
              <a:t> </a:t>
            </a:r>
            <a:r>
              <a:rPr lang="cs-CZ" b="1" dirty="0" err="1" smtClean="0"/>
              <a:t>reproduce</a:t>
            </a:r>
            <a:r>
              <a:rPr lang="cs-CZ" b="1" dirty="0" smtClean="0"/>
              <a:t> in </a:t>
            </a:r>
            <a:r>
              <a:rPr lang="cs-CZ" b="1" dirty="0" err="1" smtClean="0"/>
              <a:t>captivity</a:t>
            </a:r>
            <a:r>
              <a:rPr lang="cs-CZ" b="1" dirty="0" smtClean="0"/>
              <a:t>, but </a:t>
            </a:r>
            <a:r>
              <a:rPr lang="cs-CZ" b="1" dirty="0" err="1" smtClean="0"/>
              <a:t>that</a:t>
            </a:r>
            <a:r>
              <a:rPr lang="cs-CZ" b="1" dirty="0" smtClean="0"/>
              <a:t> are </a:t>
            </a:r>
            <a:r>
              <a:rPr lang="cs-CZ" b="1" dirty="0" err="1" smtClean="0"/>
              <a:t>successfully</a:t>
            </a:r>
            <a:r>
              <a:rPr lang="cs-CZ" b="1" dirty="0" smtClean="0"/>
              <a:t> </a:t>
            </a:r>
            <a:r>
              <a:rPr lang="cs-CZ" b="1" dirty="0" err="1" smtClean="0"/>
              <a:t>bred</a:t>
            </a:r>
            <a:r>
              <a:rPr lang="cs-CZ" b="1" dirty="0" smtClean="0"/>
              <a:t> </a:t>
            </a:r>
            <a:r>
              <a:rPr lang="cs-CZ" b="1" dirty="0" err="1" smtClean="0"/>
              <a:t>for</a:t>
            </a:r>
            <a:r>
              <a:rPr lang="cs-CZ" b="1" dirty="0" smtClean="0"/>
              <a:t> </a:t>
            </a:r>
            <a:r>
              <a:rPr lang="cs-CZ" b="1" dirty="0" err="1" smtClean="0"/>
              <a:t>commercial</a:t>
            </a:r>
            <a:r>
              <a:rPr lang="cs-CZ" b="1" dirty="0" smtClean="0"/>
              <a:t> </a:t>
            </a:r>
            <a:r>
              <a:rPr lang="cs-CZ" b="1" dirty="0" err="1" smtClean="0"/>
              <a:t>purposes</a:t>
            </a:r>
            <a:r>
              <a:rPr lang="cs-CZ" b="1" dirty="0" smtClean="0"/>
              <a:t> by Czech </a:t>
            </a:r>
            <a:r>
              <a:rPr lang="cs-CZ" b="1" dirty="0" err="1" smtClean="0"/>
              <a:t>producers</a:t>
            </a:r>
            <a:r>
              <a:rPr lang="cs-CZ" b="1" dirty="0" smtClean="0"/>
              <a:t> </a:t>
            </a:r>
            <a:r>
              <a:rPr lang="cs-CZ" b="1" dirty="0" err="1" smtClean="0"/>
              <a:t>globally</a:t>
            </a:r>
            <a:r>
              <a:rPr lang="cs-CZ" b="1" dirty="0" smtClean="0"/>
              <a:t>, </a:t>
            </a:r>
            <a:r>
              <a:rPr lang="cs-CZ" b="1" dirty="0" err="1" smtClean="0"/>
              <a:t>we</a:t>
            </a:r>
            <a:r>
              <a:rPr lang="cs-CZ" b="1" dirty="0" smtClean="0"/>
              <a:t> </a:t>
            </a:r>
            <a:r>
              <a:rPr lang="cs-CZ" b="1" dirty="0" err="1" smtClean="0"/>
              <a:t>introduce</a:t>
            </a:r>
            <a:r>
              <a:rPr lang="cs-CZ" b="1" dirty="0" smtClean="0"/>
              <a:t> </a:t>
            </a:r>
            <a:r>
              <a:rPr lang="cs-CZ" b="1" dirty="0" err="1" smtClean="0"/>
              <a:t>the</a:t>
            </a:r>
            <a:r>
              <a:rPr lang="cs-CZ" b="1" dirty="0" smtClean="0"/>
              <a:t> term „</a:t>
            </a:r>
            <a:r>
              <a:rPr lang="cs-CZ" b="1" dirty="0" smtClean="0">
                <a:solidFill>
                  <a:srgbClr val="FF0000"/>
                </a:solidFill>
              </a:rPr>
              <a:t>Czech </a:t>
            </a:r>
            <a:r>
              <a:rPr lang="cs-CZ" b="1" dirty="0" err="1" smtClean="0">
                <a:solidFill>
                  <a:srgbClr val="FF0000"/>
                </a:solidFill>
              </a:rPr>
              <a:t>aquarium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phenomenon</a:t>
            </a:r>
            <a:r>
              <a:rPr lang="cs-CZ" b="1" dirty="0" smtClean="0"/>
              <a:t>“ to </a:t>
            </a:r>
            <a:r>
              <a:rPr lang="cs-CZ" b="1" dirty="0" err="1" smtClean="0"/>
              <a:t>describe</a:t>
            </a:r>
            <a:r>
              <a:rPr lang="cs-CZ" b="1" dirty="0" smtClean="0"/>
              <a:t> </a:t>
            </a:r>
            <a:r>
              <a:rPr lang="cs-CZ" b="1" dirty="0" err="1" smtClean="0"/>
              <a:t>substantial</a:t>
            </a:r>
            <a:r>
              <a:rPr lang="cs-CZ" b="1" dirty="0" smtClean="0"/>
              <a:t> </a:t>
            </a:r>
            <a:r>
              <a:rPr lang="cs-CZ" b="1" dirty="0" err="1" smtClean="0"/>
              <a:t>economic</a:t>
            </a:r>
            <a:r>
              <a:rPr lang="cs-CZ" b="1" dirty="0" smtClean="0"/>
              <a:t> and </a:t>
            </a:r>
            <a:r>
              <a:rPr lang="cs-CZ" b="1" dirty="0" err="1" smtClean="0"/>
              <a:t>scientific</a:t>
            </a:r>
            <a:r>
              <a:rPr lang="cs-CZ" b="1" dirty="0" smtClean="0"/>
              <a:t> </a:t>
            </a:r>
            <a:r>
              <a:rPr lang="cs-CZ" b="1" dirty="0" err="1" smtClean="0"/>
              <a:t>importance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Czechia</a:t>
            </a:r>
            <a:r>
              <a:rPr lang="cs-CZ" b="1" dirty="0" smtClean="0"/>
              <a:t> in </a:t>
            </a:r>
            <a:r>
              <a:rPr lang="cs-CZ" b="1" dirty="0" err="1" smtClean="0"/>
              <a:t>ornamental</a:t>
            </a:r>
            <a:r>
              <a:rPr lang="cs-CZ" b="1" dirty="0" smtClean="0"/>
              <a:t> </a:t>
            </a:r>
            <a:r>
              <a:rPr lang="cs-CZ" b="1" dirty="0" err="1" smtClean="0"/>
              <a:t>aquaculture</a:t>
            </a:r>
            <a:r>
              <a:rPr lang="cs-CZ" b="1" dirty="0" smtClean="0"/>
              <a:t>. </a:t>
            </a:r>
            <a:r>
              <a:rPr lang="cs-CZ" b="1" dirty="0" err="1" smtClean="0"/>
              <a:t>Given</a:t>
            </a:r>
            <a:r>
              <a:rPr lang="cs-CZ" b="1" dirty="0" smtClean="0"/>
              <a:t> </a:t>
            </a:r>
            <a:r>
              <a:rPr lang="cs-CZ" b="1" dirty="0" err="1" smtClean="0"/>
              <a:t>that</a:t>
            </a:r>
            <a:r>
              <a:rPr lang="cs-CZ" b="1" dirty="0" smtClean="0"/>
              <a:t> </a:t>
            </a:r>
            <a:r>
              <a:rPr lang="cs-CZ" b="1" dirty="0" err="1" smtClean="0"/>
              <a:t>the</a:t>
            </a:r>
            <a:r>
              <a:rPr lang="cs-CZ" b="1" dirty="0" smtClean="0"/>
              <a:t> diversity and </a:t>
            </a:r>
            <a:r>
              <a:rPr lang="cs-CZ" b="1" dirty="0" err="1" smtClean="0"/>
              <a:t>volume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species </a:t>
            </a:r>
            <a:r>
              <a:rPr lang="cs-CZ" b="1" dirty="0" err="1" smtClean="0"/>
              <a:t>traded</a:t>
            </a:r>
            <a:r>
              <a:rPr lang="cs-CZ" b="1" dirty="0" smtClean="0"/>
              <a:t> are </a:t>
            </a:r>
            <a:r>
              <a:rPr lang="cs-CZ" b="1" dirty="0" err="1" smtClean="0"/>
              <a:t>vast</a:t>
            </a:r>
            <a:r>
              <a:rPr lang="cs-CZ" b="1" dirty="0" smtClean="0"/>
              <a:t>, </a:t>
            </a:r>
            <a:r>
              <a:rPr lang="cs-CZ" b="1" dirty="0" err="1" smtClean="0"/>
              <a:t>we</a:t>
            </a:r>
            <a:r>
              <a:rPr lang="cs-CZ" b="1" dirty="0" smtClean="0"/>
              <a:t> </a:t>
            </a:r>
            <a:r>
              <a:rPr lang="cs-CZ" b="1" dirty="0" err="1" smtClean="0"/>
              <a:t>suggest</a:t>
            </a:r>
            <a:r>
              <a:rPr lang="cs-CZ" b="1" dirty="0" smtClean="0"/>
              <a:t>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importance</a:t>
            </a:r>
            <a:r>
              <a:rPr lang="cs-CZ" b="1" dirty="0" smtClean="0"/>
              <a:t>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this</a:t>
            </a:r>
            <a:r>
              <a:rPr lang="cs-CZ" b="1" dirty="0" smtClean="0"/>
              <a:t> </a:t>
            </a:r>
            <a:r>
              <a:rPr lang="cs-CZ" b="1" dirty="0" err="1" smtClean="0"/>
              <a:t>phenomenon</a:t>
            </a:r>
            <a:r>
              <a:rPr lang="cs-CZ" b="1" dirty="0" smtClean="0"/>
              <a:t> </a:t>
            </a:r>
            <a:r>
              <a:rPr lang="cs-CZ" b="1" dirty="0" err="1" smtClean="0"/>
              <a:t>for</a:t>
            </a:r>
            <a:r>
              <a:rPr lang="cs-CZ" b="1" dirty="0" smtClean="0"/>
              <a:t> </a:t>
            </a:r>
            <a:r>
              <a:rPr lang="cs-CZ" b="1" dirty="0" err="1" smtClean="0"/>
              <a:t>consideration</a:t>
            </a:r>
            <a:r>
              <a:rPr lang="cs-CZ" b="1" dirty="0" smtClean="0"/>
              <a:t> to </a:t>
            </a:r>
            <a:r>
              <a:rPr lang="cs-CZ" b="1" dirty="0" err="1" smtClean="0"/>
              <a:t>key</a:t>
            </a:r>
            <a:r>
              <a:rPr lang="cs-CZ" b="1" dirty="0" smtClean="0"/>
              <a:t> </a:t>
            </a:r>
            <a:r>
              <a:rPr lang="cs-CZ" b="1" dirty="0" err="1" smtClean="0"/>
              <a:t>stakeholders</a:t>
            </a:r>
            <a:r>
              <a:rPr lang="cs-CZ" b="1" dirty="0"/>
              <a:t> </a:t>
            </a:r>
            <a:r>
              <a:rPr lang="cs-CZ" b="1" dirty="0" err="1" smtClean="0"/>
              <a:t>who</a:t>
            </a:r>
            <a:r>
              <a:rPr lang="cs-CZ" b="1" dirty="0" smtClean="0"/>
              <a:t> design </a:t>
            </a:r>
            <a:r>
              <a:rPr lang="cs-CZ" b="1" dirty="0" err="1" smtClean="0"/>
              <a:t>aquaculture</a:t>
            </a:r>
            <a:r>
              <a:rPr lang="cs-CZ" b="1" dirty="0" smtClean="0"/>
              <a:t> </a:t>
            </a:r>
            <a:r>
              <a:rPr lang="cs-CZ" b="1" dirty="0" err="1" smtClean="0"/>
              <a:t>policies</a:t>
            </a:r>
            <a:r>
              <a:rPr lang="cs-CZ" b="1" dirty="0" smtClean="0"/>
              <a:t>, </a:t>
            </a:r>
            <a:r>
              <a:rPr lang="cs-CZ" b="1" dirty="0" err="1" smtClean="0"/>
              <a:t>including</a:t>
            </a:r>
            <a:r>
              <a:rPr lang="cs-CZ" b="1" dirty="0" smtClean="0"/>
              <a:t> </a:t>
            </a:r>
            <a:r>
              <a:rPr lang="cs-CZ" b="1" dirty="0" err="1" smtClean="0"/>
              <a:t>the</a:t>
            </a:r>
            <a:r>
              <a:rPr lang="cs-CZ" b="1" dirty="0" smtClean="0"/>
              <a:t> management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invasive</a:t>
            </a:r>
            <a:r>
              <a:rPr lang="cs-CZ" b="1" dirty="0" smtClean="0"/>
              <a:t> </a:t>
            </a:r>
            <a:r>
              <a:rPr lang="cs-CZ" b="1" dirty="0" err="1" smtClean="0"/>
              <a:t>alien</a:t>
            </a:r>
            <a:r>
              <a:rPr lang="cs-CZ" b="1" dirty="0" smtClean="0"/>
              <a:t> species and ex-</a:t>
            </a:r>
            <a:r>
              <a:rPr lang="cs-CZ" b="1" dirty="0" err="1" smtClean="0"/>
              <a:t>situ</a:t>
            </a:r>
            <a:r>
              <a:rPr lang="cs-CZ" b="1" dirty="0" smtClean="0"/>
              <a:t> </a:t>
            </a:r>
            <a:r>
              <a:rPr lang="cs-CZ" b="1" dirty="0" err="1" smtClean="0"/>
              <a:t>conservation</a:t>
            </a:r>
            <a:r>
              <a:rPr lang="cs-CZ" b="1" dirty="0" smtClean="0"/>
              <a:t> </a:t>
            </a:r>
            <a:r>
              <a:rPr lang="cs-CZ" b="1" dirty="0" err="1" smtClean="0"/>
              <a:t>programs</a:t>
            </a:r>
            <a:r>
              <a:rPr lang="cs-CZ" b="1" dirty="0" smtClean="0"/>
              <a:t> </a:t>
            </a:r>
            <a:r>
              <a:rPr lang="cs-CZ" b="1" dirty="0" err="1" smtClean="0"/>
              <a:t>for</a:t>
            </a:r>
            <a:r>
              <a:rPr lang="cs-CZ" b="1" dirty="0" smtClean="0"/>
              <a:t> </a:t>
            </a:r>
            <a:r>
              <a:rPr lang="cs-CZ" b="1" dirty="0" err="1" smtClean="0"/>
              <a:t>endangered</a:t>
            </a:r>
            <a:r>
              <a:rPr lang="cs-CZ" b="1" dirty="0" smtClean="0"/>
              <a:t> species.“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2805983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26" y="34934"/>
            <a:ext cx="3031524" cy="28799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Administrator\Plocha\106-Cichlidy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8670" y="-7329"/>
            <a:ext cx="3454109" cy="22050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3537" y="150058"/>
            <a:ext cx="5937755" cy="1153297"/>
          </a:xfrm>
        </p:spPr>
        <p:txBody>
          <a:bodyPr>
            <a:noAutofit/>
          </a:bodyPr>
          <a:lstStyle/>
          <a:p>
            <a:r>
              <a:rPr lang="cs-CZ" sz="1400" b="1" dirty="0" smtClean="0"/>
              <a:t>Akvaristika x výzkum</a:t>
            </a:r>
            <a:br>
              <a:rPr lang="cs-CZ" sz="1400" b="1" dirty="0" smtClean="0"/>
            </a:br>
            <a:r>
              <a:rPr lang="cs-CZ" sz="1400" b="1" dirty="0" smtClean="0">
                <a:solidFill>
                  <a:srgbClr val="FF0000"/>
                </a:solidFill>
              </a:rPr>
              <a:t>vzájemná reflexe</a:t>
            </a:r>
            <a:br>
              <a:rPr lang="cs-CZ" sz="1400" b="1" dirty="0" smtClean="0">
                <a:solidFill>
                  <a:srgbClr val="FF0000"/>
                </a:solidFill>
              </a:rPr>
            </a:br>
            <a:r>
              <a:rPr lang="cs-CZ" sz="1400" b="1" dirty="0" smtClean="0">
                <a:solidFill>
                  <a:srgbClr val="FF0000"/>
                </a:solidFill>
              </a:rPr>
              <a:t>GM ryby, Etologie rozmnožování problematických druhů, taxonomie a </a:t>
            </a:r>
            <a:r>
              <a:rPr lang="cs-CZ" sz="1400" b="1" dirty="0" err="1" smtClean="0">
                <a:solidFill>
                  <a:srgbClr val="FF0000"/>
                </a:solidFill>
              </a:rPr>
              <a:t>fylogenmeze</a:t>
            </a:r>
            <a:endParaRPr lang="cs-CZ" sz="1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Documents and Settings\Administrator\Plocha\jindřich\Střední Amerika\2\P3010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5027" y="3960525"/>
            <a:ext cx="2388974" cy="17919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Documents and Settings\Administrator\Plocha\jindřich\Střední Amerika\2\P31102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279" y="3950059"/>
            <a:ext cx="1654635" cy="12412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Administrator\Plocha\148-Spokojené hejno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983" y="5275458"/>
            <a:ext cx="2484033" cy="16352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J:\Etologie ryba akvaristika\Zásady rozmnožování akvarijních ryb\Krunýřovci\194-Jikry krunýřovců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1692" y="5490641"/>
            <a:ext cx="2312310" cy="14689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:\DCIM\Camera\IMG_20160129_134409_3C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6085" y="3937628"/>
            <a:ext cx="2228337" cy="12536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78085" y="2049903"/>
            <a:ext cx="1550500" cy="2048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0833" y="1425193"/>
            <a:ext cx="2538370" cy="7621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0010" y="5379133"/>
            <a:ext cx="3919904" cy="15315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172554" y="4734271"/>
            <a:ext cx="297827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Novák J., 1985: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Beitrag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Aquaristik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zur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Wissenschaft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Aquarien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Terrarien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32, 4: 123-128.</a:t>
            </a:r>
          </a:p>
        </p:txBody>
      </p:sp>
      <p:sp>
        <p:nvSpPr>
          <p:cNvPr id="16" name="Zástupný symbol pro obsah 4"/>
          <p:cNvSpPr txBox="1">
            <a:spLocks/>
          </p:cNvSpPr>
          <p:nvPr/>
        </p:nvSpPr>
        <p:spPr>
          <a:xfrm>
            <a:off x="6166018" y="2276332"/>
            <a:ext cx="2746398" cy="15951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sz="800" b="1" dirty="0" smtClean="0">
                <a:solidFill>
                  <a:srgbClr val="FF0000"/>
                </a:solidFill>
              </a:rPr>
              <a:t>Stanislav Frank </a:t>
            </a:r>
            <a:r>
              <a:rPr lang="cs-CZ" sz="800" b="1" dirty="0" smtClean="0"/>
              <a:t>– popularizace, ontogeneze ryb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cs-CZ" sz="800" b="1" dirty="0" smtClean="0">
                <a:solidFill>
                  <a:srgbClr val="FF0000"/>
                </a:solidFill>
              </a:rPr>
              <a:t>Eugen Balon </a:t>
            </a:r>
            <a:r>
              <a:rPr lang="cs-CZ" sz="800" b="1" dirty="0"/>
              <a:t>– </a:t>
            </a:r>
            <a:r>
              <a:rPr lang="cs-CZ" sz="800" b="1" dirty="0" err="1"/>
              <a:t>ekoetologie</a:t>
            </a:r>
            <a:r>
              <a:rPr lang="cs-CZ" sz="800" b="1" dirty="0" smtClean="0"/>
              <a:t>, klasifikace způsobů rozmnožování a period, stadií a stupňů ontogeneze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sz="800" b="1" dirty="0" smtClean="0">
                <a:solidFill>
                  <a:srgbClr val="FF0000"/>
                </a:solidFill>
              </a:rPr>
              <a:t>Herbert </a:t>
            </a:r>
            <a:r>
              <a:rPr lang="cs-CZ" sz="800" b="1" dirty="0" err="1" smtClean="0">
                <a:solidFill>
                  <a:srgbClr val="FF0000"/>
                </a:solidFill>
              </a:rPr>
              <a:t>Axelrod</a:t>
            </a:r>
            <a:r>
              <a:rPr lang="cs-CZ" sz="800" b="1" dirty="0" smtClean="0">
                <a:solidFill>
                  <a:srgbClr val="FF0000"/>
                </a:solidFill>
              </a:rPr>
              <a:t> </a:t>
            </a:r>
            <a:r>
              <a:rPr lang="cs-CZ" sz="800" b="1" dirty="0" smtClean="0"/>
              <a:t>– </a:t>
            </a:r>
            <a:r>
              <a:rPr lang="cs-CZ" sz="800" b="1" dirty="0" err="1" smtClean="0"/>
              <a:t>Tropical</a:t>
            </a:r>
            <a:r>
              <a:rPr lang="cs-CZ" sz="800" b="1" dirty="0" smtClean="0"/>
              <a:t> </a:t>
            </a:r>
            <a:r>
              <a:rPr lang="cs-CZ" sz="800" b="1" dirty="0" err="1" smtClean="0"/>
              <a:t>Fish</a:t>
            </a:r>
            <a:r>
              <a:rPr lang="cs-CZ" sz="800" b="1" dirty="0" smtClean="0"/>
              <a:t> </a:t>
            </a:r>
            <a:r>
              <a:rPr lang="cs-CZ" sz="800" b="1" dirty="0" err="1" smtClean="0"/>
              <a:t>Hobbyist</a:t>
            </a:r>
            <a:r>
              <a:rPr lang="cs-CZ" sz="800" b="1" dirty="0" smtClean="0"/>
              <a:t>, popularizace, komerce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sz="800" b="1" dirty="0" smtClean="0">
                <a:solidFill>
                  <a:srgbClr val="FF0000"/>
                </a:solidFill>
              </a:rPr>
              <a:t>Rainer </a:t>
            </a:r>
            <a:r>
              <a:rPr lang="cs-CZ" sz="800" b="1" dirty="0" err="1" smtClean="0">
                <a:solidFill>
                  <a:srgbClr val="FF0000"/>
                </a:solidFill>
              </a:rPr>
              <a:t>Stawikovski</a:t>
            </a:r>
            <a:r>
              <a:rPr lang="cs-CZ" sz="800" b="1" dirty="0" smtClean="0">
                <a:solidFill>
                  <a:srgbClr val="FF0000"/>
                </a:solidFill>
              </a:rPr>
              <a:t> </a:t>
            </a:r>
            <a:r>
              <a:rPr lang="cs-CZ" sz="800" b="1" dirty="0" smtClean="0"/>
              <a:t>– DATZ, šéfredaktor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sz="800" b="1" dirty="0" smtClean="0">
                <a:solidFill>
                  <a:srgbClr val="FF0000"/>
                </a:solidFill>
              </a:rPr>
              <a:t>Hans </a:t>
            </a:r>
            <a:r>
              <a:rPr lang="cs-CZ" sz="800" b="1" dirty="0" err="1" smtClean="0">
                <a:solidFill>
                  <a:srgbClr val="FF0000"/>
                </a:solidFill>
              </a:rPr>
              <a:t>Baensch</a:t>
            </a:r>
            <a:r>
              <a:rPr lang="cs-CZ" sz="800" b="1" dirty="0" smtClean="0">
                <a:solidFill>
                  <a:srgbClr val="FF0000"/>
                </a:solidFill>
              </a:rPr>
              <a:t> </a:t>
            </a:r>
            <a:r>
              <a:rPr lang="cs-CZ" sz="800" b="1" dirty="0" smtClean="0"/>
              <a:t>– </a:t>
            </a:r>
            <a:r>
              <a:rPr lang="cs-CZ" sz="800" b="1" dirty="0" err="1" smtClean="0"/>
              <a:t>Aquarien</a:t>
            </a:r>
            <a:r>
              <a:rPr lang="cs-CZ" sz="800" b="1" dirty="0" smtClean="0"/>
              <a:t> Atlas</a:t>
            </a:r>
          </a:p>
          <a:p>
            <a:endParaRPr lang="cs-CZ" b="1" dirty="0"/>
          </a:p>
        </p:txBody>
      </p:sp>
      <p:sp>
        <p:nvSpPr>
          <p:cNvPr id="17" name="Zástupný symbol pro obsah 4"/>
          <p:cNvSpPr txBox="1">
            <a:spLocks/>
          </p:cNvSpPr>
          <p:nvPr/>
        </p:nvSpPr>
        <p:spPr>
          <a:xfrm>
            <a:off x="172554" y="3013545"/>
            <a:ext cx="1677635" cy="16226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sz="1000" b="1" dirty="0" smtClean="0">
                <a:solidFill>
                  <a:srgbClr val="FF0000"/>
                </a:solidFill>
              </a:rPr>
              <a:t>Hermann  </a:t>
            </a:r>
            <a:r>
              <a:rPr lang="cs-CZ" sz="1000" b="1" dirty="0" err="1" smtClean="0">
                <a:solidFill>
                  <a:srgbClr val="FF0000"/>
                </a:solidFill>
              </a:rPr>
              <a:t>Meinken</a:t>
            </a:r>
            <a:endParaRPr lang="cs-CZ" sz="10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sz="1000" b="1" dirty="0" smtClean="0">
                <a:solidFill>
                  <a:srgbClr val="FF0000"/>
                </a:solidFill>
              </a:rPr>
              <a:t>George W. </a:t>
            </a:r>
            <a:r>
              <a:rPr lang="cs-CZ" sz="1000" b="1" dirty="0" err="1" smtClean="0">
                <a:solidFill>
                  <a:srgbClr val="FF0000"/>
                </a:solidFill>
              </a:rPr>
              <a:t>Barlow</a:t>
            </a:r>
            <a:endParaRPr lang="cs-CZ" sz="10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sz="1000" b="1" dirty="0" err="1" smtClean="0">
                <a:solidFill>
                  <a:srgbClr val="FF0000"/>
                </a:solidFill>
              </a:rPr>
              <a:t>Günther</a:t>
            </a:r>
            <a:r>
              <a:rPr lang="cs-CZ" sz="1000" b="1" dirty="0" smtClean="0">
                <a:solidFill>
                  <a:srgbClr val="FF0000"/>
                </a:solidFill>
              </a:rPr>
              <a:t> </a:t>
            </a:r>
            <a:r>
              <a:rPr lang="cs-CZ" sz="1000" b="1" dirty="0" err="1" smtClean="0">
                <a:solidFill>
                  <a:srgbClr val="FF0000"/>
                </a:solidFill>
              </a:rPr>
              <a:t>Sterba</a:t>
            </a:r>
            <a:endParaRPr lang="cs-CZ" sz="10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sz="1000" b="1" dirty="0" err="1" smtClean="0">
                <a:solidFill>
                  <a:srgbClr val="FF0000"/>
                </a:solidFill>
              </a:rPr>
              <a:t>Heiko</a:t>
            </a:r>
            <a:r>
              <a:rPr lang="cs-CZ" sz="1000" b="1" dirty="0" smtClean="0">
                <a:solidFill>
                  <a:srgbClr val="FF0000"/>
                </a:solidFill>
              </a:rPr>
              <a:t> </a:t>
            </a:r>
            <a:r>
              <a:rPr lang="cs-CZ" sz="1000" b="1" dirty="0" err="1" smtClean="0">
                <a:solidFill>
                  <a:srgbClr val="FF0000"/>
                </a:solidFill>
              </a:rPr>
              <a:t>Bleher</a:t>
            </a:r>
            <a:endParaRPr lang="cs-CZ" sz="10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sz="1000" b="1" dirty="0" err="1" smtClean="0">
                <a:solidFill>
                  <a:srgbClr val="FF0000"/>
                </a:solidFill>
              </a:rPr>
              <a:t>Ethelwynn</a:t>
            </a:r>
            <a:r>
              <a:rPr lang="cs-CZ" sz="1000" b="1" dirty="0" smtClean="0">
                <a:solidFill>
                  <a:srgbClr val="FF0000"/>
                </a:solidFill>
              </a:rPr>
              <a:t> </a:t>
            </a:r>
            <a:r>
              <a:rPr lang="cs-CZ" sz="1000" b="1" dirty="0" err="1" smtClean="0">
                <a:solidFill>
                  <a:srgbClr val="FF0000"/>
                </a:solidFill>
              </a:rPr>
              <a:t>Trewavas</a:t>
            </a:r>
            <a:endParaRPr lang="cs-CZ" sz="10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sz="1000" b="1" dirty="0" smtClean="0">
                <a:solidFill>
                  <a:srgbClr val="FF0000"/>
                </a:solidFill>
              </a:rPr>
              <a:t>Ad </a:t>
            </a:r>
            <a:r>
              <a:rPr lang="cs-CZ" sz="1000" b="1" dirty="0" err="1" smtClean="0">
                <a:solidFill>
                  <a:srgbClr val="FF0000"/>
                </a:solidFill>
              </a:rPr>
              <a:t>Konings</a:t>
            </a:r>
            <a:endParaRPr lang="cs-CZ" sz="10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sz="1000" b="1" dirty="0" smtClean="0">
                <a:solidFill>
                  <a:srgbClr val="FF0000"/>
                </a:solidFill>
              </a:rPr>
              <a:t>Anton </a:t>
            </a:r>
            <a:r>
              <a:rPr lang="cs-CZ" sz="1000" b="1" dirty="0" err="1" smtClean="0">
                <a:solidFill>
                  <a:srgbClr val="FF0000"/>
                </a:solidFill>
              </a:rPr>
              <a:t>Lamboj</a:t>
            </a:r>
            <a:endParaRPr lang="cs-CZ" sz="10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cs-CZ" sz="1000" b="1" dirty="0" err="1" smtClean="0">
                <a:solidFill>
                  <a:srgbClr val="FF0000"/>
                </a:solidFill>
              </a:rPr>
              <a:t>Pierre</a:t>
            </a:r>
            <a:r>
              <a:rPr lang="cs-CZ" sz="1000" b="1" dirty="0" smtClean="0">
                <a:solidFill>
                  <a:srgbClr val="FF0000"/>
                </a:solidFill>
              </a:rPr>
              <a:t> </a:t>
            </a:r>
            <a:r>
              <a:rPr lang="cs-CZ" sz="1000" b="1" dirty="0" err="1" smtClean="0">
                <a:solidFill>
                  <a:srgbClr val="FF0000"/>
                </a:solidFill>
              </a:rPr>
              <a:t>Brichard</a:t>
            </a:r>
            <a:endParaRPr lang="cs-CZ" sz="1000" b="1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cs-CZ" b="1" dirty="0" smtClean="0"/>
          </a:p>
          <a:p>
            <a:endParaRPr lang="cs-CZ" b="1" dirty="0"/>
          </a:p>
        </p:txBody>
      </p:sp>
      <p:pic>
        <p:nvPicPr>
          <p:cNvPr id="8" name="Picture 4" descr="C:\Documents and Settings\Administrator\Plocha\j253-Embryím tlamovce.t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5418" y="3029151"/>
            <a:ext cx="1834991" cy="1614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7685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6" descr="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816" y="1528763"/>
            <a:ext cx="4786184" cy="319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 descr="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62837"/>
            <a:ext cx="4495800" cy="299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366054" y="3593070"/>
            <a:ext cx="4777946" cy="326493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28763"/>
            <a:ext cx="4357816" cy="27774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2465" y="205946"/>
            <a:ext cx="8443784" cy="1178011"/>
          </a:xfrm>
        </p:spPr>
        <p:txBody>
          <a:bodyPr>
            <a:noAutofit/>
          </a:bodyPr>
          <a:lstStyle/>
          <a:p>
            <a:r>
              <a:rPr lang="cs-CZ" sz="2000" b="1" dirty="0"/>
              <a:t>Modelové druhy ichtyologie</a:t>
            </a:r>
            <a:br>
              <a:rPr lang="cs-CZ" sz="2000" b="1" dirty="0"/>
            </a:br>
            <a:r>
              <a:rPr lang="cs-CZ" sz="2000" b="1" dirty="0">
                <a:solidFill>
                  <a:srgbClr val="FF0000"/>
                </a:solidFill>
              </a:rPr>
              <a:t>(</a:t>
            </a:r>
            <a:r>
              <a:rPr lang="cs-CZ" sz="2000" b="1" i="1" dirty="0" err="1">
                <a:solidFill>
                  <a:srgbClr val="FF0000"/>
                </a:solidFill>
              </a:rPr>
              <a:t>Danio</a:t>
            </a:r>
            <a:r>
              <a:rPr lang="cs-CZ" sz="2000" b="1" i="1" dirty="0">
                <a:solidFill>
                  <a:srgbClr val="FF0000"/>
                </a:solidFill>
              </a:rPr>
              <a:t> </a:t>
            </a:r>
            <a:r>
              <a:rPr lang="cs-CZ" sz="2000" b="1" i="1" dirty="0" err="1">
                <a:solidFill>
                  <a:srgbClr val="FF0000"/>
                </a:solidFill>
              </a:rPr>
              <a:t>rerio</a:t>
            </a:r>
            <a:r>
              <a:rPr lang="cs-CZ" sz="2000" b="1" i="1" dirty="0">
                <a:solidFill>
                  <a:srgbClr val="FF0000"/>
                </a:solidFill>
              </a:rPr>
              <a:t>, </a:t>
            </a:r>
            <a:r>
              <a:rPr lang="cs-CZ" sz="2000" b="1" i="1" dirty="0" err="1">
                <a:solidFill>
                  <a:srgbClr val="FF0000"/>
                </a:solidFill>
              </a:rPr>
              <a:t>Betta</a:t>
            </a:r>
            <a:r>
              <a:rPr lang="cs-CZ" sz="2000" b="1" i="1" dirty="0">
                <a:solidFill>
                  <a:srgbClr val="FF0000"/>
                </a:solidFill>
              </a:rPr>
              <a:t> </a:t>
            </a:r>
            <a:r>
              <a:rPr lang="cs-CZ" sz="2000" b="1" i="1" dirty="0" err="1">
                <a:solidFill>
                  <a:srgbClr val="FF0000"/>
                </a:solidFill>
              </a:rPr>
              <a:t>splendens</a:t>
            </a:r>
            <a:r>
              <a:rPr lang="cs-CZ" sz="2000" b="1" i="1" dirty="0">
                <a:solidFill>
                  <a:srgbClr val="FF0000"/>
                </a:solidFill>
              </a:rPr>
              <a:t>, </a:t>
            </a:r>
            <a:r>
              <a:rPr lang="cs-CZ" sz="2000" b="1" i="1" dirty="0" err="1">
                <a:solidFill>
                  <a:srgbClr val="FF0000"/>
                </a:solidFill>
              </a:rPr>
              <a:t>Amatitlania</a:t>
            </a:r>
            <a:r>
              <a:rPr lang="cs-CZ" sz="2000" b="1" i="1" dirty="0">
                <a:solidFill>
                  <a:srgbClr val="FF0000"/>
                </a:solidFill>
              </a:rPr>
              <a:t> </a:t>
            </a:r>
            <a:r>
              <a:rPr lang="cs-CZ" sz="2000" b="1" i="1" dirty="0" err="1">
                <a:solidFill>
                  <a:srgbClr val="FF0000"/>
                </a:solidFill>
              </a:rPr>
              <a:t>nigrofasciata</a:t>
            </a:r>
            <a:r>
              <a:rPr lang="cs-CZ" sz="2000" b="1" i="1" dirty="0">
                <a:solidFill>
                  <a:srgbClr val="FF0000"/>
                </a:solidFill>
              </a:rPr>
              <a:t>, </a:t>
            </a:r>
            <a:r>
              <a:rPr lang="cs-CZ" sz="2000" b="1" i="1" dirty="0" err="1">
                <a:solidFill>
                  <a:srgbClr val="FF0000"/>
                </a:solidFill>
              </a:rPr>
              <a:t>Thorichthys</a:t>
            </a:r>
            <a:r>
              <a:rPr lang="cs-CZ" sz="2000" b="1" i="1" dirty="0">
                <a:solidFill>
                  <a:srgbClr val="FF0000"/>
                </a:solidFill>
              </a:rPr>
              <a:t> </a:t>
            </a:r>
            <a:r>
              <a:rPr lang="cs-CZ" sz="2000" b="1" i="1" dirty="0" err="1">
                <a:solidFill>
                  <a:srgbClr val="FF0000"/>
                </a:solidFill>
              </a:rPr>
              <a:t>meeki</a:t>
            </a:r>
            <a:r>
              <a:rPr lang="cs-CZ" sz="2000" b="1" i="1" dirty="0">
                <a:solidFill>
                  <a:srgbClr val="FF0000"/>
                </a:solidFill>
              </a:rPr>
              <a:t>)</a:t>
            </a:r>
            <a:endParaRPr lang="cs-CZ" sz="2000" dirty="0">
              <a:solidFill>
                <a:srgbClr val="FF000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1260389" y="1029730"/>
            <a:ext cx="280087" cy="102972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4495800" y="914400"/>
            <a:ext cx="2323070" cy="328689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7241059" y="1013898"/>
            <a:ext cx="584888" cy="172106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3239530" y="1194486"/>
            <a:ext cx="1118286" cy="38964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85716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361" y="115835"/>
            <a:ext cx="8687878" cy="919793"/>
          </a:xfrm>
        </p:spPr>
        <p:txBody>
          <a:bodyPr>
            <a:normAutofit fontScale="90000"/>
          </a:bodyPr>
          <a:lstStyle/>
          <a:p>
            <a:r>
              <a:rPr lang="cs-CZ" sz="2700" b="1" u="sng" dirty="0" smtClean="0">
                <a:latin typeface="+mn-lt"/>
              </a:rPr>
              <a:t/>
            </a:r>
            <a:br>
              <a:rPr lang="cs-CZ" sz="2700" b="1" u="sng" dirty="0" smtClean="0">
                <a:latin typeface="+mn-lt"/>
              </a:rPr>
            </a:br>
            <a:r>
              <a:rPr lang="cs-CZ" sz="2700" b="1" dirty="0" smtClean="0">
                <a:latin typeface="+mn-lt"/>
              </a:rPr>
              <a:t>„L“ a „C“ sumci I.</a:t>
            </a:r>
            <a:r>
              <a:rPr lang="cs-CZ" sz="2700" b="1" u="sng" dirty="0" smtClean="0">
                <a:latin typeface="+mn-lt"/>
              </a:rPr>
              <a:t/>
            </a:r>
            <a:br>
              <a:rPr lang="cs-CZ" sz="2700" b="1" u="sng" dirty="0" smtClean="0">
                <a:latin typeface="+mn-lt"/>
              </a:rPr>
            </a:br>
            <a:r>
              <a:rPr lang="cs-CZ" sz="2700" b="1" dirty="0" smtClean="0">
                <a:solidFill>
                  <a:srgbClr val="FF0000"/>
                </a:solidFill>
                <a:latin typeface="+mn-lt"/>
              </a:rPr>
              <a:t>4,5 % </a:t>
            </a:r>
            <a:r>
              <a:rPr lang="cs-CZ" sz="2700" b="1" dirty="0">
                <a:solidFill>
                  <a:srgbClr val="FF0000"/>
                </a:solidFill>
                <a:latin typeface="+mn-lt"/>
              </a:rPr>
              <a:t>rybích druhů ve dvou </a:t>
            </a:r>
            <a:r>
              <a:rPr lang="cs-CZ" sz="2700" b="1" dirty="0" smtClean="0">
                <a:solidFill>
                  <a:srgbClr val="FF0000"/>
                </a:solidFill>
                <a:latin typeface="+mn-lt"/>
              </a:rPr>
              <a:t>čeledích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b="1" u="sng" dirty="0">
              <a:latin typeface="+mn-l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99361" y="1112108"/>
            <a:ext cx="2729354" cy="3739978"/>
          </a:xfrm>
          <a:gradFill>
            <a:gsLst>
              <a:gs pos="15550">
                <a:srgbClr val="A6CAF7"/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 err="1" smtClean="0"/>
              <a:t>Loricariidae</a:t>
            </a:r>
            <a:r>
              <a:rPr lang="cs-CZ" b="1" dirty="0" smtClean="0"/>
              <a:t> (</a:t>
            </a:r>
            <a:r>
              <a:rPr lang="cs-CZ" b="1" dirty="0" err="1" smtClean="0"/>
              <a:t>krunýřovcovití</a:t>
            </a:r>
            <a:r>
              <a:rPr lang="cs-CZ" b="1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cca </a:t>
            </a:r>
            <a:r>
              <a:rPr lang="cs-CZ" dirty="0"/>
              <a:t>700 </a:t>
            </a:r>
            <a:r>
              <a:rPr lang="cs-CZ" dirty="0" smtClean="0"/>
              <a:t>validních </a:t>
            </a:r>
            <a:r>
              <a:rPr lang="cs-CZ" dirty="0"/>
              <a:t>druhů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ca 500 nepopsaných populací</a:t>
            </a:r>
          </a:p>
          <a:p>
            <a:pPr marL="0" indent="0">
              <a:buNone/>
            </a:pPr>
            <a:r>
              <a:rPr lang="cs-CZ" b="1" dirty="0"/>
              <a:t>c</a:t>
            </a:r>
            <a:r>
              <a:rPr lang="cs-CZ" b="1" dirty="0" smtClean="0"/>
              <a:t>ca 600 L </a:t>
            </a:r>
            <a:r>
              <a:rPr lang="cs-CZ" dirty="0" smtClean="0"/>
              <a:t>(počty determinovaných):</a:t>
            </a:r>
          </a:p>
          <a:p>
            <a:pPr marL="0" indent="0">
              <a:buNone/>
            </a:pPr>
            <a:r>
              <a:rPr lang="cs-CZ" dirty="0" smtClean="0"/>
              <a:t>   1-100 (53)</a:t>
            </a:r>
          </a:p>
          <a:p>
            <a:pPr marL="0" indent="0">
              <a:buNone/>
            </a:pPr>
            <a:r>
              <a:rPr lang="cs-CZ" dirty="0" smtClean="0"/>
              <a:t>101-200 (47)</a:t>
            </a:r>
          </a:p>
          <a:p>
            <a:pPr marL="0" indent="0">
              <a:buNone/>
            </a:pPr>
            <a:r>
              <a:rPr lang="cs-CZ" dirty="0" smtClean="0"/>
              <a:t>201-300 (30)</a:t>
            </a:r>
          </a:p>
          <a:p>
            <a:pPr marL="0" indent="0">
              <a:buNone/>
            </a:pPr>
            <a:r>
              <a:rPr lang="cs-CZ" dirty="0" smtClean="0"/>
              <a:t>301-400 (17)</a:t>
            </a:r>
          </a:p>
          <a:p>
            <a:pPr marL="0" indent="0">
              <a:buNone/>
            </a:pPr>
            <a:r>
              <a:rPr lang="cs-CZ" dirty="0" smtClean="0"/>
              <a:t>401-500 (6) </a:t>
            </a:r>
          </a:p>
          <a:p>
            <a:pPr marL="0" indent="0">
              <a:buNone/>
            </a:pPr>
            <a:r>
              <a:rPr lang="cs-CZ" dirty="0" smtClean="0"/>
              <a:t>501-600 (1)</a:t>
            </a:r>
          </a:p>
          <a:p>
            <a:pPr marL="0" indent="0">
              <a:buNone/>
            </a:pPr>
            <a:r>
              <a:rPr lang="cs-CZ" b="1" dirty="0" smtClean="0"/>
              <a:t>105 LDA</a:t>
            </a:r>
            <a:r>
              <a:rPr lang="cs-CZ" dirty="0" smtClean="0"/>
              <a:t>: (17 ztotožněno s L, 36 determinováno)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4294967295"/>
          </p:nvPr>
        </p:nvSpPr>
        <p:spPr>
          <a:xfrm>
            <a:off x="4610111" y="1116747"/>
            <a:ext cx="2762754" cy="2160289"/>
          </a:xfrm>
          <a:prstGeom prst="rect">
            <a:avLst/>
          </a:prstGeom>
          <a:gradFill>
            <a:gsLst>
              <a:gs pos="15550">
                <a:srgbClr val="A6CAF7"/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400" b="1" dirty="0" err="1" smtClean="0"/>
              <a:t>Callichthyidae</a:t>
            </a:r>
            <a:r>
              <a:rPr lang="cs-CZ" sz="1400" b="1" dirty="0" smtClean="0"/>
              <a:t> (</a:t>
            </a:r>
            <a:r>
              <a:rPr lang="cs-CZ" sz="1400" b="1" dirty="0" err="1" smtClean="0"/>
              <a:t>pancéřníčkovití</a:t>
            </a:r>
            <a:r>
              <a:rPr lang="cs-CZ" sz="1400" b="1" dirty="0" smtClean="0"/>
              <a:t>)</a:t>
            </a:r>
          </a:p>
          <a:p>
            <a:pPr marL="0" indent="0">
              <a:buNone/>
            </a:pPr>
            <a:r>
              <a:rPr lang="cs-CZ" sz="1400" b="0" dirty="0" smtClean="0"/>
              <a:t>cca 200 validních druhů</a:t>
            </a:r>
          </a:p>
          <a:p>
            <a:pPr marL="0" indent="0">
              <a:buNone/>
            </a:pPr>
            <a:r>
              <a:rPr lang="cs-CZ" sz="1400" b="0" dirty="0"/>
              <a:t>c</a:t>
            </a:r>
            <a:r>
              <a:rPr lang="cs-CZ" sz="1400" b="0" dirty="0" smtClean="0"/>
              <a:t>ca 250 nepopsaných </a:t>
            </a:r>
          </a:p>
          <a:p>
            <a:pPr marL="0" indent="0">
              <a:buNone/>
            </a:pPr>
            <a:r>
              <a:rPr lang="cs-CZ" sz="1400" b="0" dirty="0" smtClean="0"/>
              <a:t>populací</a:t>
            </a:r>
          </a:p>
          <a:p>
            <a:pPr marL="0" indent="0">
              <a:buNone/>
            </a:pPr>
            <a:r>
              <a:rPr lang="cs-CZ" sz="1400" dirty="0" smtClean="0"/>
              <a:t>157 C </a:t>
            </a:r>
            <a:r>
              <a:rPr lang="cs-CZ" sz="1400" b="0" dirty="0" smtClean="0"/>
              <a:t>(36 determinováno)</a:t>
            </a:r>
          </a:p>
          <a:p>
            <a:pPr marL="0" indent="0">
              <a:buNone/>
            </a:pPr>
            <a:r>
              <a:rPr lang="cs-CZ" sz="1400" dirty="0" smtClean="0"/>
              <a:t>151 </a:t>
            </a:r>
            <a:r>
              <a:rPr lang="cs-CZ" sz="1400" dirty="0" err="1" smtClean="0"/>
              <a:t>Cw</a:t>
            </a:r>
            <a:r>
              <a:rPr lang="cs-CZ" sz="1400" dirty="0" smtClean="0"/>
              <a:t> </a:t>
            </a:r>
            <a:r>
              <a:rPr lang="cs-CZ" sz="1400" b="0" dirty="0" smtClean="0"/>
              <a:t>(9 determinováno)</a:t>
            </a:r>
          </a:p>
          <a:p>
            <a:endParaRPr lang="cs-CZ" dirty="0"/>
          </a:p>
        </p:txBody>
      </p:sp>
      <p:pic>
        <p:nvPicPr>
          <p:cNvPr id="14338" name="Picture 2" descr="Scobinancistrus aureatu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3220" y="4354236"/>
            <a:ext cx="1252070" cy="6647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Baryancistrus xanthellu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419" y="5148650"/>
            <a:ext cx="1076893" cy="6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Pseudacanthicus pitang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1453" y="3277036"/>
            <a:ext cx="1693837" cy="9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Panaque cf. armbrusteri`tocantins`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434" y="5044923"/>
            <a:ext cx="1635629" cy="9692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ypancistrus zebra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715" y="6014133"/>
            <a:ext cx="1494119" cy="7981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ypancistrus sp. (L345)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434" y="6128951"/>
            <a:ext cx="1778257" cy="683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Dekeyseria brachyura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9810" y="1183910"/>
            <a:ext cx="1116109" cy="7849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ypancistrus debilittera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6312" y="2067698"/>
            <a:ext cx="1319607" cy="8549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Squaliforma villarsi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2591" y="5148650"/>
            <a:ext cx="1212699" cy="7536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Corydoras sp. (C068)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7833" y="1365557"/>
            <a:ext cx="1769406" cy="10069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8" name="Picture 22" descr="Corydoras sp. (C084)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610111" y="5809635"/>
            <a:ext cx="1705421" cy="10026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60" name="Picture 24" descr="Corydoras xinguensis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9456" y="3343585"/>
            <a:ext cx="1766159" cy="10154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62" name="Picture 26" descr="Corydoras loxozonu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4748" y="3382587"/>
            <a:ext cx="1670058" cy="976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64" name="Picture 28" descr="Corydoras sp. (C062)">
            <a:hlinkClick r:id="rId27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2071" y="4470946"/>
            <a:ext cx="1753544" cy="10918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66" name="Picture 30" descr="Corydoras sp. (C043)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5906" y="5683372"/>
            <a:ext cx="1889709" cy="10703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68" name="Picture 32" descr="Corydoras virginiae">
            <a:hlinkClick r:id="rId30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4748" y="4496681"/>
            <a:ext cx="1698992" cy="11866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70" name="Picture 34" descr="Corydoras pantanalensis">
            <a:hlinkClick r:id="rId32"/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0086" y="4140330"/>
            <a:ext cx="1276684" cy="8635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72" name="Picture 36" descr="Scleromystax lacerdai">
            <a:hlinkClick r:id="rId34"/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0086" y="5179471"/>
            <a:ext cx="1276684" cy="9556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82" name="Picture 46" descr="Související obrázek">
            <a:hlinkClick r:id="rId36"/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7104" y="2519620"/>
            <a:ext cx="1156291" cy="75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3414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8379" y="269535"/>
            <a:ext cx="8347242" cy="971054"/>
          </a:xfrm>
        </p:spPr>
        <p:txBody>
          <a:bodyPr>
            <a:normAutofit fontScale="90000"/>
          </a:bodyPr>
          <a:lstStyle/>
          <a:p>
            <a:r>
              <a:rPr lang="cs-CZ" sz="2400" b="1" dirty="0"/>
              <a:t>„L“ a „C“ sumci </a:t>
            </a:r>
            <a:r>
              <a:rPr lang="cs-CZ" sz="2400" b="1" dirty="0" smtClean="0"/>
              <a:t>II.</a:t>
            </a:r>
            <a:r>
              <a:rPr lang="cs-CZ" sz="2400" b="1" u="sng" dirty="0"/>
              <a:t/>
            </a:r>
            <a:br>
              <a:rPr lang="cs-CZ" sz="2400" b="1" u="sng" dirty="0"/>
            </a:br>
            <a:r>
              <a:rPr lang="cs-CZ" sz="2400" b="1" dirty="0" smtClean="0">
                <a:solidFill>
                  <a:srgbClr val="FF0000"/>
                </a:solidFill>
              </a:rPr>
              <a:t>25% Akvarijních </a:t>
            </a:r>
            <a:r>
              <a:rPr lang="cs-CZ" sz="2400" b="1" dirty="0">
                <a:solidFill>
                  <a:srgbClr val="FF0000"/>
                </a:solidFill>
              </a:rPr>
              <a:t>druhů ve dvou čeledích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80" y="1335344"/>
            <a:ext cx="5253788" cy="18998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596" y="3375178"/>
            <a:ext cx="5846026" cy="33785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745213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38546" y="189284"/>
            <a:ext cx="8428826" cy="535203"/>
          </a:xfrm>
        </p:spPr>
        <p:txBody>
          <a:bodyPr>
            <a:normAutofit fontScale="90000"/>
          </a:bodyPr>
          <a:lstStyle/>
          <a:p>
            <a:r>
              <a:rPr lang="cs-CZ" sz="2400" b="1" dirty="0" smtClean="0">
                <a:latin typeface="+mn-lt"/>
              </a:rPr>
              <a:t>informační zdroje I.</a:t>
            </a:r>
            <a:endParaRPr lang="cs-CZ" sz="2400" b="1" dirty="0">
              <a:latin typeface="+mn-lt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138546" y="846312"/>
            <a:ext cx="3188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dirty="0"/>
              <a:t>https://www.fishbase.de/</a:t>
            </a:r>
          </a:p>
        </p:txBody>
      </p:sp>
      <p:pic>
        <p:nvPicPr>
          <p:cNvPr id="11266" name="Picture 2" descr="https://www.fishbase.de/images/gifs/fblogo_new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46" y="1296540"/>
            <a:ext cx="4509654" cy="2100566"/>
          </a:xfrm>
          <a:prstGeom prst="rect">
            <a:avLst/>
          </a:prstGeom>
          <a:gradFill>
            <a:gsLst>
              <a:gs pos="15550">
                <a:srgbClr val="A6CAF7"/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xtLst/>
        </p:spPr>
      </p:pic>
      <p:sp>
        <p:nvSpPr>
          <p:cNvPr id="7" name="Obdélník 6"/>
          <p:cNvSpPr/>
          <p:nvPr/>
        </p:nvSpPr>
        <p:spPr>
          <a:xfrm>
            <a:off x="4877751" y="834875"/>
            <a:ext cx="39741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https://www.calacademy.org/scientists/projects/eschmeyers-catalog-of-fishes</a:t>
            </a:r>
          </a:p>
        </p:txBody>
      </p:sp>
      <p:pic>
        <p:nvPicPr>
          <p:cNvPr id="11268" name="Picture 4" descr="Picture of the Catalog of Fishes volum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3393" y="1758205"/>
            <a:ext cx="4015398" cy="301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4906108" y="4795897"/>
            <a:ext cx="41499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800" b="1" i="1" dirty="0" smtClean="0"/>
              <a:t>rubrofuscus</a:t>
            </a:r>
            <a:r>
              <a:rPr lang="vi-VN" sz="800" b="1" dirty="0" smtClean="0"/>
              <a:t>, </a:t>
            </a:r>
            <a:r>
              <a:rPr lang="vi-VN" sz="800" b="1" i="1" dirty="0" smtClean="0"/>
              <a:t>Cyprinus</a:t>
            </a:r>
            <a:r>
              <a:rPr lang="vi-VN" sz="800" dirty="0" smtClean="0"/>
              <a:t> Lacepède [B. G. E.] 1803:490, 530, Pl. 16 (fig. 1) [Histoire naturelle des poissons (Lacepède) v. 5; ref. </a:t>
            </a:r>
            <a:r>
              <a:rPr lang="vi-VN" sz="800" u="sng" dirty="0" smtClean="0">
                <a:hlinkClick r:id="rId4"/>
              </a:rPr>
              <a:t>4930</a:t>
            </a:r>
            <a:r>
              <a:rPr lang="vi-VN" sz="800" dirty="0" smtClean="0"/>
              <a:t>] China. No types known. Originally as </a:t>
            </a:r>
            <a:r>
              <a:rPr lang="vi-VN" sz="800" i="1" dirty="0" smtClean="0"/>
              <a:t>rubro-fuscus</a:t>
            </a:r>
            <a:r>
              <a:rPr lang="vi-VN" sz="800" dirty="0" smtClean="0"/>
              <a:t>, corection mandatory. See Kottelat 2006:30 [ref. </a:t>
            </a:r>
            <a:r>
              <a:rPr lang="vi-VN" sz="800" u="sng" dirty="0" smtClean="0">
                <a:hlinkClick r:id="rId5"/>
              </a:rPr>
              <a:t>28831</a:t>
            </a:r>
            <a:r>
              <a:rPr lang="vi-VN" sz="800" dirty="0" smtClean="0"/>
              <a:t>] for remarks on systematics and nomenclature. •Synonym of </a:t>
            </a:r>
            <a:r>
              <a:rPr lang="vi-VN" sz="800" i="1" dirty="0" smtClean="0"/>
              <a:t>Cyprinus carpio</a:t>
            </a:r>
            <a:r>
              <a:rPr lang="vi-VN" sz="800" dirty="0" smtClean="0"/>
              <a:t> Linnaeus 1758 -- (Zheng et al. 1989:232 [ref. </a:t>
            </a:r>
            <a:r>
              <a:rPr lang="vi-VN" sz="800" u="sng" dirty="0" smtClean="0">
                <a:hlinkClick r:id="rId6"/>
              </a:rPr>
              <a:t>21202</a:t>
            </a:r>
            <a:r>
              <a:rPr lang="vi-VN" sz="800" dirty="0" smtClean="0"/>
              <a:t>], Wu &amp; Wu 1992:516 [ref. </a:t>
            </a:r>
            <a:r>
              <a:rPr lang="vi-VN" sz="800" u="sng" dirty="0" smtClean="0">
                <a:hlinkClick r:id="rId7"/>
              </a:rPr>
              <a:t>21205</a:t>
            </a:r>
            <a:r>
              <a:rPr lang="vi-VN" sz="800" dirty="0" smtClean="0"/>
              <a:t>], Luo &amp; Yue in Yue 2000:411 [ref. </a:t>
            </a:r>
            <a:r>
              <a:rPr lang="vi-VN" sz="800" u="sng" dirty="0" smtClean="0">
                <a:hlinkClick r:id="rId8"/>
              </a:rPr>
              <a:t>25272</a:t>
            </a:r>
            <a:r>
              <a:rPr lang="vi-VN" sz="800" dirty="0" smtClean="0"/>
              <a:t>], Barus et al. in Bănărescu &amp; Paepke 2002:85 [ref. </a:t>
            </a:r>
            <a:r>
              <a:rPr lang="vi-VN" sz="800" u="sng" dirty="0" smtClean="0">
                <a:hlinkClick r:id="rId9"/>
              </a:rPr>
              <a:t>25856</a:t>
            </a:r>
            <a:r>
              <a:rPr lang="vi-VN" sz="800" dirty="0" smtClean="0"/>
              <a:t>]). •Synonym of </a:t>
            </a:r>
            <a:r>
              <a:rPr lang="vi-VN" sz="800" i="1" dirty="0" smtClean="0"/>
              <a:t>Cyprinus carpio</a:t>
            </a:r>
            <a:r>
              <a:rPr lang="vi-VN" sz="800" dirty="0" smtClean="0"/>
              <a:t> Linnaeus 1758, but a valid subspecies -- (Chen &amp; Huang 1977:413 [ref. </a:t>
            </a:r>
            <a:r>
              <a:rPr lang="vi-VN" sz="800" u="sng" dirty="0" smtClean="0">
                <a:hlinkClick r:id="rId10"/>
              </a:rPr>
              <a:t>8497</a:t>
            </a:r>
            <a:r>
              <a:rPr lang="vi-VN" sz="800" dirty="0" smtClean="0"/>
              <a:t>], Zhou in Chu &amp; Chen 1989:337 [ref. </a:t>
            </a:r>
            <a:r>
              <a:rPr lang="vi-VN" sz="800" u="sng" dirty="0" smtClean="0">
                <a:hlinkClick r:id="rId11"/>
              </a:rPr>
              <a:t>13584</a:t>
            </a:r>
            <a:r>
              <a:rPr lang="vi-VN" sz="800" dirty="0" smtClean="0"/>
              <a:t>], Zhu 1995:98 [ref. </a:t>
            </a:r>
            <a:r>
              <a:rPr lang="vi-VN" sz="800" u="sng" dirty="0" smtClean="0">
                <a:hlinkClick r:id="rId12"/>
              </a:rPr>
              <a:t>25213</a:t>
            </a:r>
            <a:r>
              <a:rPr lang="vi-VN" sz="800" dirty="0" smtClean="0"/>
              <a:t>]). •Valid as </a:t>
            </a:r>
            <a:r>
              <a:rPr lang="vi-VN" sz="800" i="1" dirty="0" smtClean="0"/>
              <a:t>Cyprinus rubrofuscus</a:t>
            </a:r>
            <a:r>
              <a:rPr lang="vi-VN" sz="800" dirty="0" smtClean="0"/>
              <a:t> Lacepède 1803 -- (Kottelat 2001:22 [ref. </a:t>
            </a:r>
            <a:r>
              <a:rPr lang="vi-VN" sz="800" u="sng" dirty="0" smtClean="0">
                <a:hlinkClick r:id="rId13"/>
              </a:rPr>
              <a:t>25482</a:t>
            </a:r>
            <a:r>
              <a:rPr lang="vi-VN" sz="800" dirty="0" smtClean="0"/>
              <a:t>], Kottelat 2001:45 [ref. </a:t>
            </a:r>
            <a:r>
              <a:rPr lang="vi-VN" sz="800" u="sng" dirty="0" smtClean="0">
                <a:hlinkClick r:id="rId14"/>
              </a:rPr>
              <a:t>25780</a:t>
            </a:r>
            <a:r>
              <a:rPr lang="vi-VN" sz="800" dirty="0" smtClean="0"/>
              <a:t>], Naseka &amp; Bogutskaya 2004:282 [ref. </a:t>
            </a:r>
            <a:r>
              <a:rPr lang="vi-VN" sz="800" u="sng" dirty="0" smtClean="0">
                <a:hlinkClick r:id="rId15"/>
              </a:rPr>
              <a:t>27838</a:t>
            </a:r>
            <a:r>
              <a:rPr lang="vi-VN" sz="800" dirty="0" smtClean="0"/>
              <a:t>], Kottelat 2006:30 [ref. </a:t>
            </a:r>
            <a:r>
              <a:rPr lang="vi-VN" sz="800" u="sng" dirty="0" smtClean="0">
                <a:hlinkClick r:id="rId5"/>
              </a:rPr>
              <a:t>28831</a:t>
            </a:r>
            <a:r>
              <a:rPr lang="vi-VN" sz="800" dirty="0" smtClean="0"/>
              <a:t>], Ocock et al. 2006:33 [ref. </a:t>
            </a:r>
            <a:r>
              <a:rPr lang="vi-VN" sz="800" u="sng" dirty="0" smtClean="0">
                <a:hlinkClick r:id="rId16"/>
              </a:rPr>
              <a:t>28933</a:t>
            </a:r>
            <a:r>
              <a:rPr lang="vi-VN" sz="800" dirty="0" smtClean="0"/>
              <a:t>], Bogutskaya et al. 2008:321 [ref. </a:t>
            </a:r>
            <a:r>
              <a:rPr lang="vi-VN" sz="800" u="sng" dirty="0" smtClean="0">
                <a:hlinkClick r:id="rId17"/>
              </a:rPr>
              <a:t>30085</a:t>
            </a:r>
            <a:r>
              <a:rPr lang="vi-VN" sz="800" dirty="0" smtClean="0"/>
              <a:t>], Kottelat &amp; Leisher 2012:240 [ref. </a:t>
            </a:r>
            <a:r>
              <a:rPr lang="vi-VN" sz="800" u="sng" dirty="0" smtClean="0">
                <a:hlinkClick r:id="rId18"/>
              </a:rPr>
              <a:t>32277</a:t>
            </a:r>
            <a:r>
              <a:rPr lang="vi-VN" sz="800" dirty="0" smtClean="0"/>
              <a:t>], Kottelat 2013:96 [ref. </a:t>
            </a:r>
            <a:r>
              <a:rPr lang="vi-VN" sz="800" u="sng" dirty="0" smtClean="0">
                <a:hlinkClick r:id="rId19"/>
              </a:rPr>
              <a:t>32989</a:t>
            </a:r>
            <a:r>
              <a:rPr lang="vi-VN" sz="800" dirty="0" smtClean="0"/>
              <a:t>], Miesen et al. 2016:82 [ref. </a:t>
            </a:r>
            <a:r>
              <a:rPr lang="vi-VN" sz="800" u="sng" dirty="0" smtClean="0">
                <a:hlinkClick r:id="rId20"/>
              </a:rPr>
              <a:t>34492</a:t>
            </a:r>
            <a:r>
              <a:rPr lang="vi-VN" sz="800" dirty="0" smtClean="0"/>
              <a:t>] as cf. </a:t>
            </a:r>
            <a:r>
              <a:rPr lang="vi-VN" sz="800" i="1" dirty="0" smtClean="0"/>
              <a:t>rubrofuscus</a:t>
            </a:r>
            <a:r>
              <a:rPr lang="vi-VN" sz="800" dirty="0" smtClean="0"/>
              <a:t>, Dyldin &amp; Orlov 2016:658 [ref. </a:t>
            </a:r>
            <a:r>
              <a:rPr lang="vi-VN" sz="800" u="sng" dirty="0" smtClean="0">
                <a:hlinkClick r:id="rId21"/>
              </a:rPr>
              <a:t>34853</a:t>
            </a:r>
            <a:r>
              <a:rPr lang="vi-VN" sz="800" dirty="0" smtClean="0"/>
              <a:t>]). </a:t>
            </a:r>
            <a:r>
              <a:rPr lang="vi-VN" sz="800" b="1" dirty="0" smtClean="0"/>
              <a:t>Current status:</a:t>
            </a:r>
            <a:r>
              <a:rPr lang="vi-VN" sz="800" dirty="0" smtClean="0"/>
              <a:t> Valid as </a:t>
            </a:r>
            <a:r>
              <a:rPr lang="vi-VN" sz="800" i="1" dirty="0" smtClean="0"/>
              <a:t>Cyprinus rubrofuscus</a:t>
            </a:r>
            <a:r>
              <a:rPr lang="vi-VN" sz="800" dirty="0" smtClean="0"/>
              <a:t> Lacepède 1803. Cyprinidae: Cyprininae. Distribution: East Asia; introduced elsewhere, also as ornamental carp varieties. Habitat: freshwater, brackish.</a:t>
            </a:r>
            <a:endParaRPr lang="cs-CZ" sz="800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38546" y="3600841"/>
            <a:ext cx="4509654" cy="3213696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48" tIns="6348" rIns="6348" bIns="63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Classification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/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Names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hlinkClick r:id="rId22" tooltip="Common names for Cyprinus rubrofuscus"/>
              </a:rPr>
              <a:t>Common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hlinkClick r:id="rId22" tooltip="Common names for Cyprinus rubrofuscus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hlinkClick r:id="rId22" tooltip="Common names for Cyprinus rubrofuscus"/>
              </a:rPr>
              <a:t>names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|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hlinkClick r:id="rId23" tooltip="Synonyms for Cyprinus rubrofuscus"/>
              </a:rPr>
              <a:t>Synonyms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|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Catalog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of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Fishes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hlinkClick r:id="rId24"/>
              </a:rPr>
              <a:t>gen.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hlinkClick r:id="rId25"/>
              </a:rPr>
              <a:t>sp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hlinkClick r:id="rId25"/>
              </a:rPr>
              <a:t>.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) | 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hlinkClick r:id="rId26"/>
              </a:rPr>
              <a:t>ITIS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|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hlinkClick r:id="rId27"/>
              </a:rPr>
              <a:t>CoL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|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WoRMS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|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Times New Roman" pitchFamily="18" charset="0"/>
                <a:cs typeface="Times New Roman" pitchFamily="18" charset="0"/>
              </a:rPr>
              <a:t>Cloffa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Actinopterygii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ray-finned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fishes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 &gt;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8" tooltip="Cypriniformes for Cyprinus rubrofuscus"/>
              </a:rPr>
              <a:t>Cypriniformes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Carps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 &gt;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29" tooltip="Cyprinidae for Cyprinus rubrofuscus"/>
              </a:rPr>
              <a:t>Cyprinidae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Minnows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or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carps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 &gt;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Cyprininae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Etymology: </a:t>
            </a:r>
            <a:r>
              <a:rPr kumimoji="0" lang="cs-CZ" altLang="cs-CZ" sz="8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Cyprinus</a:t>
            </a:r>
            <a:r>
              <a:rPr kumimoji="0" lang="cs-CZ" altLang="cs-CZ" sz="8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: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Latin,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cyprinus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=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carp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Ref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30"/>
              </a:rPr>
              <a:t>45335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).   More on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author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: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31"/>
              </a:rPr>
              <a:t>Lacepède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Environment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milieu /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climate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zone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/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depth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range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/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distribution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range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Times New Roman" pitchFamily="18" charset="0"/>
                <a:cs typeface="Times New Roman" pitchFamily="18" charset="0"/>
              </a:rPr>
              <a:t>Ecology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Freshwater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;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brackish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;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benthopelagic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   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Tropical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Distribution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hlinkClick r:id="rId32" tooltip="Countries for Cyprinus rubrofuscus"/>
              </a:rPr>
              <a:t>Countries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| 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hlinkClick r:id="rId33" tooltip="FAO areas for Cyprinus rubrofuscus"/>
              </a:rPr>
              <a:t>FAO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hlinkClick r:id="rId33" tooltip="FAO areas for Cyprinus rubrofuscus"/>
              </a:rPr>
              <a:t>areas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|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hlinkClick r:id="rId34" tooltip="Ecosystems for Cyprinus rubrofuscus"/>
              </a:rPr>
              <a:t>Ecosystems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|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Times New Roman" pitchFamily="18" charset="0"/>
                <a:cs typeface="Times New Roman" pitchFamily="18" charset="0"/>
              </a:rPr>
              <a:t>Occurrences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| 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hlinkClick r:id="rId35"/>
              </a:rPr>
              <a:t>Point map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|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Times New Roman" pitchFamily="18" charset="0"/>
                <a:cs typeface="Times New Roman" pitchFamily="18" charset="0"/>
              </a:rPr>
              <a:t>Introductions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|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Times New Roman" pitchFamily="18" charset="0"/>
                <a:cs typeface="Times New Roman" pitchFamily="18" charset="0"/>
              </a:rPr>
              <a:t>Faunafri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Asia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: Laos,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Viet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Nam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and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China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Ref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36"/>
              </a:rPr>
              <a:t>43281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). Amur to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Red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River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drainages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Ref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37"/>
              </a:rPr>
              <a:t>57778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).</a:t>
            </a:r>
            <a:b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Size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/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Weight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/ Age</a:t>
            </a:r>
            <a:b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Maturity: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L</a:t>
            </a:r>
            <a:r>
              <a:rPr kumimoji="0" lang="cs-CZ" altLang="cs-CZ" sz="800" b="0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m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38"/>
              </a:rPr>
              <a:t>?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 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range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? - ? cm</a:t>
            </a:r>
            <a:b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Max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length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: 28.0 cm SL male/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unsexed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; (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Ref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36"/>
              </a:rPr>
              <a:t>43281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) </a:t>
            </a: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Short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description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hlinkClick r:id="rId39" tooltip="Morphology for Cyprinus rubrofuscus"/>
              </a:rPr>
              <a:t>Morphology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|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  <a:hlinkClick r:id="rId40" tooltip="Morphometrics for Cyprinus rubrofuscus"/>
              </a:rPr>
              <a:t>Morphometrics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Body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silvery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with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red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pelvic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anal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and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lower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caudal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lobe (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Xiangkhouang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stock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)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or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grey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Louang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Phabang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stock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Laos). Last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simple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anal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ray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bony and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serrated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posteriorly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;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with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4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barbels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;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branched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dorsal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rays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18-22.5 (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Ref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36"/>
              </a:rPr>
              <a:t>43281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). </a:t>
            </a: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Biology 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  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Glossary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e.g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epibenthic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) </a:t>
            </a:r>
            <a:b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Found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in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freshwater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, but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tolerant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to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slightly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brackish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water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kumimoji="0" lang="cs-CZ" altLang="cs-CZ" sz="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Ref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  <a:hlinkClick r:id="rId41"/>
              </a:rPr>
              <a:t>82587</a:t>
            </a:r>
            <a:r>
              <a:rPr kumimoji="0" lang="cs-CZ" altLang="cs-CZ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). </a:t>
            </a:r>
            <a:endParaRPr kumimoji="0" lang="cs-CZ" altLang="cs-CZ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318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10746" y="189284"/>
            <a:ext cx="8056626" cy="535203"/>
          </a:xfrm>
        </p:spPr>
        <p:txBody>
          <a:bodyPr>
            <a:normAutofit fontScale="90000"/>
          </a:bodyPr>
          <a:lstStyle/>
          <a:p>
            <a:r>
              <a:rPr lang="cs-CZ" sz="2400" b="1" dirty="0" smtClean="0">
                <a:latin typeface="+mn-lt"/>
              </a:rPr>
              <a:t>informační zdroje II.</a:t>
            </a:r>
            <a:endParaRPr lang="cs-CZ" sz="2400" b="1" dirty="0">
              <a:latin typeface="+mn-lt"/>
            </a:endParaRP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215" y="852699"/>
            <a:ext cx="1732702" cy="25921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/>
          <a:srcRect l="23143" t="16889" r="14072" b="48571"/>
          <a:stretch/>
        </p:blipFill>
        <p:spPr>
          <a:xfrm>
            <a:off x="4322802" y="852699"/>
            <a:ext cx="4249509" cy="13066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Obdélník 1"/>
          <p:cNvSpPr/>
          <p:nvPr/>
        </p:nvSpPr>
        <p:spPr>
          <a:xfrm>
            <a:off x="4322802" y="2520088"/>
            <a:ext cx="4276281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dirty="0" err="1"/>
              <a:t>Sterba</a:t>
            </a:r>
            <a:r>
              <a:rPr lang="de-DE" dirty="0"/>
              <a:t> </a:t>
            </a:r>
            <a:r>
              <a:rPr lang="de-DE" dirty="0" smtClean="0"/>
              <a:t>G</a:t>
            </a:r>
            <a:r>
              <a:rPr lang="cs-CZ" dirty="0" smtClean="0"/>
              <a:t>.,</a:t>
            </a:r>
            <a:r>
              <a:rPr lang="de-DE" dirty="0" smtClean="0"/>
              <a:t> 1987</a:t>
            </a:r>
            <a:r>
              <a:rPr lang="cs-CZ" dirty="0"/>
              <a:t>:</a:t>
            </a:r>
            <a:r>
              <a:rPr lang="de-DE" dirty="0" smtClean="0"/>
              <a:t> </a:t>
            </a:r>
            <a:r>
              <a:rPr lang="de-DE" i="1" dirty="0" err="1"/>
              <a:t>Süsswasserfische</a:t>
            </a:r>
            <a:r>
              <a:rPr lang="de-DE" i="1" dirty="0"/>
              <a:t> der Welt</a:t>
            </a:r>
            <a:r>
              <a:rPr lang="de-DE" dirty="0"/>
              <a:t>. Urania-Verlag, Leipzig, Jena, </a:t>
            </a:r>
            <a:r>
              <a:rPr lang="de-DE" dirty="0" smtClean="0"/>
              <a:t>Berlin. 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349575" y="3761599"/>
            <a:ext cx="4276281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dirty="0"/>
              <a:t>Holly </a:t>
            </a:r>
            <a:r>
              <a:rPr lang="de-DE" dirty="0" smtClean="0"/>
              <a:t>M</a:t>
            </a:r>
            <a:r>
              <a:rPr lang="cs-CZ" dirty="0" smtClean="0"/>
              <a:t>.</a:t>
            </a:r>
            <a:r>
              <a:rPr lang="de-DE" dirty="0" smtClean="0"/>
              <a:t>, </a:t>
            </a:r>
            <a:r>
              <a:rPr lang="de-DE" dirty="0" err="1"/>
              <a:t>Meinken</a:t>
            </a:r>
            <a:r>
              <a:rPr lang="de-DE" dirty="0"/>
              <a:t> </a:t>
            </a:r>
            <a:r>
              <a:rPr lang="de-DE" dirty="0" smtClean="0"/>
              <a:t>H</a:t>
            </a:r>
            <a:r>
              <a:rPr lang="cs-CZ" dirty="0" smtClean="0"/>
              <a:t>.</a:t>
            </a:r>
            <a:r>
              <a:rPr lang="de-DE" dirty="0" smtClean="0"/>
              <a:t>, </a:t>
            </a:r>
            <a:r>
              <a:rPr lang="de-DE" dirty="0" err="1"/>
              <a:t>Rachow</a:t>
            </a:r>
            <a:r>
              <a:rPr lang="de-DE" dirty="0"/>
              <a:t> </a:t>
            </a:r>
            <a:r>
              <a:rPr lang="de-DE" dirty="0" smtClean="0"/>
              <a:t>A</a:t>
            </a:r>
            <a:r>
              <a:rPr lang="cs-CZ" dirty="0" smtClean="0"/>
              <a:t>.,</a:t>
            </a:r>
            <a:r>
              <a:rPr lang="de-DE" dirty="0" smtClean="0"/>
              <a:t> 1934-1967</a:t>
            </a:r>
            <a:r>
              <a:rPr lang="cs-CZ" dirty="0"/>
              <a:t>:</a:t>
            </a:r>
            <a:r>
              <a:rPr lang="de-DE" dirty="0" smtClean="0"/>
              <a:t> </a:t>
            </a:r>
            <a:r>
              <a:rPr lang="de-DE" dirty="0"/>
              <a:t>Die Aquarienfische in Wort und Bild. Verlag Julius E.G. Wegner, Winnenden, </a:t>
            </a:r>
            <a:r>
              <a:rPr lang="de-DE" dirty="0" err="1"/>
              <a:t>and</a:t>
            </a:r>
            <a:r>
              <a:rPr lang="de-DE" dirty="0"/>
              <a:t> Alfred Kernen Verlag, </a:t>
            </a:r>
            <a:r>
              <a:rPr lang="de-DE" dirty="0" smtClean="0"/>
              <a:t>Stuttgart.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349576" y="5512827"/>
            <a:ext cx="427628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1400" dirty="0"/>
              <a:t>Riehl </a:t>
            </a:r>
            <a:r>
              <a:rPr lang="de-DE" sz="1400" dirty="0" smtClean="0"/>
              <a:t>R</a:t>
            </a:r>
            <a:r>
              <a:rPr lang="cs-CZ" sz="1400" dirty="0" smtClean="0"/>
              <a:t>.</a:t>
            </a:r>
            <a:r>
              <a:rPr lang="de-DE" sz="1400" dirty="0" smtClean="0"/>
              <a:t>, </a:t>
            </a:r>
            <a:r>
              <a:rPr lang="de-DE" sz="1400" dirty="0" err="1"/>
              <a:t>Baensch</a:t>
            </a:r>
            <a:r>
              <a:rPr lang="de-DE" sz="1400" dirty="0"/>
              <a:t> </a:t>
            </a:r>
            <a:r>
              <a:rPr lang="de-DE" sz="1400" dirty="0" smtClean="0"/>
              <a:t>H</a:t>
            </a:r>
            <a:r>
              <a:rPr lang="cs-CZ" sz="1400" dirty="0" smtClean="0"/>
              <a:t>.</a:t>
            </a:r>
            <a:r>
              <a:rPr lang="de-DE" sz="1400" dirty="0" smtClean="0"/>
              <a:t>A</a:t>
            </a:r>
            <a:r>
              <a:rPr lang="cs-CZ" sz="1400" dirty="0" smtClean="0"/>
              <a:t>., </a:t>
            </a:r>
            <a:r>
              <a:rPr lang="de-DE" sz="1400" dirty="0" smtClean="0"/>
              <a:t>2002</a:t>
            </a:r>
            <a:r>
              <a:rPr lang="cs-CZ" sz="1400" dirty="0"/>
              <a:t>:</a:t>
            </a:r>
            <a:r>
              <a:rPr lang="de-DE" sz="1400" dirty="0" smtClean="0"/>
              <a:t> </a:t>
            </a:r>
            <a:r>
              <a:rPr lang="de-DE" sz="1400" i="1" dirty="0"/>
              <a:t>Aquarien Atlas, Band 1</a:t>
            </a:r>
            <a:r>
              <a:rPr lang="de-DE" sz="1400" dirty="0"/>
              <a:t>. </a:t>
            </a:r>
            <a:r>
              <a:rPr lang="de-DE" sz="1400" dirty="0" err="1"/>
              <a:t>Mergus</a:t>
            </a:r>
            <a:r>
              <a:rPr lang="de-DE" sz="1400" dirty="0"/>
              <a:t> Verlag, </a:t>
            </a:r>
            <a:r>
              <a:rPr lang="de-DE" sz="1400" dirty="0" smtClean="0"/>
              <a:t>Melle.</a:t>
            </a:r>
            <a:endParaRPr lang="cs-CZ" sz="1400" dirty="0"/>
          </a:p>
        </p:txBody>
      </p:sp>
      <p:sp>
        <p:nvSpPr>
          <p:cNvPr id="6" name="AutoShape 2" descr="https://www.obrazky.cz/?q=Kr%C4%8Dek+Historie+akvaristiky&amp;url=https%3A%2F%2Fobalky.kosmas.cz%2FArticleCovers%2F226%2F904_bg.jpg&amp;imageId=abe82a9cc3cc5e87&amp;data=lgLEEK2SIVq7iG2DVBKQVp58pqvEMIdDBn_zbRA40wV1U-wnxu4IgrOMODtgiTFq6lSr3v4OK7NwaP6dpowPKI5Iegsyn85eS9HLxALASpPEApa3xAIXAcQCipI%3D"/>
          <p:cNvSpPr>
            <a:spLocks noChangeAspect="1" noChangeArrowheads="1"/>
          </p:cNvSpPr>
          <p:nvPr/>
        </p:nvSpPr>
        <p:spPr bwMode="auto">
          <a:xfrm>
            <a:off x="63500" y="-136525"/>
            <a:ext cx="3000375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4" descr="https://www.obrazky.cz/?q=Kr%C4%8Dek+Historie+akvaristiky&amp;url=https%3A%2F%2Fobalky.kosmas.cz%2FArticleCovers%2F226%2F904_bg.jpg&amp;imageId=abe82a9cc3cc5e87&amp;data=lgLEEK2SIVq7iG2DVBKQVp58pqvEMIdDBn_zbRA40wV1U-wnxu4IgrOMODtgiTFq6lSr3v4OK7NwaP6dpowPKI5Iegsyn85eS9HLxALASpPEApa3xAIXAcQCipI%3D"/>
          <p:cNvSpPr>
            <a:spLocks noChangeAspect="1" noChangeArrowheads="1"/>
          </p:cNvSpPr>
          <p:nvPr/>
        </p:nvSpPr>
        <p:spPr bwMode="auto">
          <a:xfrm>
            <a:off x="215900" y="15875"/>
            <a:ext cx="3000375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45" name="Picture 5" descr="C:\Users\jindrich.novak\Desktop\904_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7751" y="852698"/>
            <a:ext cx="1871736" cy="25907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7" descr="https://www.obrazky.cz/?q=Hanel+Akvaristika&amp;url=https%3A%2F%2Fantikvariatucebnice.cz%2Fwp-content%2Fuploads%2F2019%2F04%2FScan_20190412_100215.jpg&amp;imageId=ee4e0855f1df5441&amp;data=lgLEEPq9nEwbr9ZxzOMjgaSVTXLEMBhYkgad59Y1_q8F0sCe8rbgWgoOlUeTNq3MuJHJwW7NCVFEOL0w6S5_TTx0p4aMu85eS9JSxAKqqJPEAragxAIG1cQCRmY%3D"/>
          <p:cNvSpPr>
            <a:spLocks noChangeAspect="1" noChangeArrowheads="1"/>
          </p:cNvSpPr>
          <p:nvPr/>
        </p:nvSpPr>
        <p:spPr bwMode="auto">
          <a:xfrm>
            <a:off x="63500" y="-136525"/>
            <a:ext cx="3762375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48" name="Picture 8" descr="C:\Users\jindrich.novak\Desktop\Scan_20190412_1002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214" y="3510308"/>
            <a:ext cx="1731435" cy="25257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9580" y="3510308"/>
            <a:ext cx="1828066" cy="25082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1665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7705" y="400919"/>
            <a:ext cx="8427354" cy="1024228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altLang="cs-CZ" sz="1400" b="1" i="1" dirty="0" smtClean="0"/>
              <a:t/>
            </a:r>
            <a:br>
              <a:rPr lang="cs-CZ" altLang="cs-CZ" sz="1400" b="1" i="1" dirty="0" smtClean="0"/>
            </a:br>
            <a:r>
              <a:rPr lang="cs-CZ" altLang="cs-CZ" sz="1400" b="1" i="1" dirty="0"/>
              <a:t/>
            </a:r>
            <a:br>
              <a:rPr lang="cs-CZ" altLang="cs-CZ" sz="1400" b="1" i="1" dirty="0"/>
            </a:br>
            <a:r>
              <a:rPr lang="cs-CZ" altLang="cs-CZ" sz="1400" b="1" i="1" dirty="0" smtClean="0"/>
              <a:t/>
            </a:r>
            <a:br>
              <a:rPr lang="cs-CZ" altLang="cs-CZ" sz="1400" b="1" i="1" dirty="0" smtClean="0"/>
            </a:br>
            <a:r>
              <a:rPr lang="cs-CZ" altLang="cs-CZ" sz="1400" b="1" i="1" dirty="0"/>
              <a:t/>
            </a:r>
            <a:br>
              <a:rPr lang="cs-CZ" altLang="cs-CZ" sz="1400" b="1" i="1" dirty="0"/>
            </a:br>
            <a:r>
              <a:rPr lang="cs-CZ" altLang="cs-CZ" sz="2800" b="1" dirty="0" smtClean="0"/>
              <a:t>AKVARISTIKA x AKVARIOLOGIE</a:t>
            </a:r>
            <a:r>
              <a:rPr lang="cs-CZ" altLang="cs-CZ" sz="2800" dirty="0"/>
              <a:t/>
            </a:r>
            <a:br>
              <a:rPr lang="cs-CZ" altLang="cs-CZ" sz="2800" dirty="0"/>
            </a:br>
            <a:r>
              <a:rPr lang="cs-CZ" altLang="cs-CZ" sz="2800" b="1" dirty="0"/>
              <a:t/>
            </a:r>
            <a:br>
              <a:rPr lang="cs-CZ" altLang="cs-CZ" sz="2800" b="1" dirty="0"/>
            </a:br>
            <a:endParaRPr lang="cs-CZ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37706" y="1625600"/>
            <a:ext cx="8427354" cy="503881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buNone/>
            </a:pPr>
            <a:endParaRPr lang="cs-CZ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cs-CZ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Akvaristika</a:t>
            </a:r>
            <a:r>
              <a:rPr lang="cs-CZ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1800" b="1" dirty="0" smtClean="0">
                <a:solidFill>
                  <a:srgbClr val="FF0000"/>
                </a:solidFill>
              </a:rPr>
              <a:t>chov </a:t>
            </a:r>
            <a:r>
              <a:rPr lang="cs-CZ" altLang="cs-CZ" sz="1800" b="1" dirty="0"/>
              <a:t>živočichů a pěstování rostlin pro okrasné </a:t>
            </a:r>
            <a:r>
              <a:rPr lang="cs-CZ" altLang="cs-CZ" sz="1800" b="1" dirty="0" smtClean="0"/>
              <a:t>účely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cs-CZ" altLang="cs-CZ" sz="1800" b="1" dirty="0" smtClean="0"/>
          </a:p>
          <a:p>
            <a:pPr marL="457200" lvl="1" indent="0">
              <a:lnSpc>
                <a:spcPct val="100000"/>
              </a:lnSpc>
              <a:buNone/>
            </a:pPr>
            <a:endParaRPr lang="cs-CZ" altLang="cs-CZ" sz="1800" b="1" dirty="0"/>
          </a:p>
          <a:p>
            <a:pPr marL="457200" lvl="1" indent="0">
              <a:lnSpc>
                <a:spcPct val="100000"/>
              </a:lnSpc>
              <a:buNone/>
            </a:pPr>
            <a:endParaRPr lang="cs-CZ" altLang="cs-CZ" sz="1800" b="1" dirty="0" smtClean="0"/>
          </a:p>
          <a:p>
            <a:pPr marL="457200" lvl="1" indent="0">
              <a:lnSpc>
                <a:spcPct val="100000"/>
              </a:lnSpc>
              <a:buNone/>
            </a:pPr>
            <a:endParaRPr lang="cs-CZ" altLang="cs-CZ" sz="1800" b="1" dirty="0"/>
          </a:p>
          <a:p>
            <a:pPr marL="457200" lvl="1" indent="0">
              <a:lnSpc>
                <a:spcPct val="100000"/>
              </a:lnSpc>
              <a:buNone/>
            </a:pPr>
            <a:endParaRPr lang="cs-CZ" altLang="cs-CZ" sz="1800" b="1" dirty="0" smtClean="0"/>
          </a:p>
          <a:p>
            <a:pPr marL="457200" lvl="1" indent="0">
              <a:lnSpc>
                <a:spcPct val="100000"/>
              </a:lnSpc>
              <a:buNone/>
            </a:pPr>
            <a:endParaRPr lang="cs-CZ" altLang="cs-CZ" sz="1800" b="1" dirty="0" smtClean="0"/>
          </a:p>
          <a:p>
            <a:pPr marL="457200" lvl="1" indent="0">
              <a:lnSpc>
                <a:spcPct val="100000"/>
              </a:lnSpc>
              <a:buNone/>
            </a:pPr>
            <a:endParaRPr lang="cs-CZ" altLang="cs-CZ" sz="1800" b="1" dirty="0"/>
          </a:p>
          <a:p>
            <a:pPr marL="457200" lvl="1" indent="0">
              <a:lnSpc>
                <a:spcPct val="100000"/>
              </a:lnSpc>
              <a:buNone/>
            </a:pPr>
            <a:endParaRPr lang="cs-CZ" altLang="cs-CZ" sz="1800" b="1" dirty="0" smtClean="0"/>
          </a:p>
          <a:p>
            <a:pPr lvl="1">
              <a:lnSpc>
                <a:spcPct val="100000"/>
              </a:lnSpc>
            </a:pPr>
            <a:r>
              <a:rPr lang="cs-CZ" sz="1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Akvariologie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1800" b="1" dirty="0" smtClean="0">
                <a:solidFill>
                  <a:srgbClr val="FF0000"/>
                </a:solidFill>
              </a:rPr>
              <a:t>nauka</a:t>
            </a:r>
            <a:r>
              <a:rPr lang="cs-CZ" altLang="cs-CZ" sz="1800" dirty="0" smtClean="0"/>
              <a:t> </a:t>
            </a:r>
            <a:r>
              <a:rPr lang="cs-CZ" altLang="cs-CZ" sz="1800" b="1" dirty="0"/>
              <a:t>o chovu a rozmnožování vodních organismů v lidské péči v podmínkách akvárií; jako typický multidisciplinární obor využívá a prohlubuje dílčí znalosti a praktické aplikace ze zoologie, botaniky, embryologie, fyziologie, chemie, ekologie, etologie, </a:t>
            </a:r>
            <a:r>
              <a:rPr lang="cs-CZ" altLang="cs-CZ" sz="1800" b="1" dirty="0" smtClean="0"/>
              <a:t>genetiky, fyziky </a:t>
            </a:r>
            <a:r>
              <a:rPr lang="cs-CZ" altLang="cs-CZ" sz="1800" b="1" dirty="0"/>
              <a:t>a techniky</a:t>
            </a: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22989" y="2646946"/>
            <a:ext cx="5528308" cy="215443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altLang="cs-CZ" sz="1400" b="1" u="sng" dirty="0" err="1" smtClean="0"/>
              <a:t>Vrubozubec</a:t>
            </a:r>
            <a:r>
              <a:rPr lang="cs-CZ" altLang="cs-CZ" sz="1400" b="1" u="sng" dirty="0" smtClean="0"/>
              <a:t> paví (</a:t>
            </a:r>
            <a:r>
              <a:rPr lang="cs-CZ" altLang="cs-CZ" sz="1400" b="1" i="1" u="sng" dirty="0" err="1" smtClean="0"/>
              <a:t>Astronotus</a:t>
            </a:r>
            <a:r>
              <a:rPr lang="cs-CZ" altLang="cs-CZ" sz="1400" b="1" i="1" u="sng" dirty="0" smtClean="0"/>
              <a:t> </a:t>
            </a:r>
            <a:r>
              <a:rPr lang="cs-CZ" altLang="cs-CZ" sz="1400" b="1" i="1" u="sng" dirty="0" err="1" smtClean="0"/>
              <a:t>ocellatus</a:t>
            </a:r>
            <a:r>
              <a:rPr lang="cs-CZ" altLang="cs-CZ" sz="1400" b="1" u="sng" dirty="0" smtClean="0"/>
              <a:t>)</a:t>
            </a:r>
          </a:p>
          <a:p>
            <a:pPr algn="ctr">
              <a:defRPr/>
            </a:pPr>
            <a:endParaRPr lang="cs-CZ" altLang="cs-CZ" sz="1000" b="1" dirty="0" smtClean="0"/>
          </a:p>
          <a:p>
            <a:pPr algn="ctr">
              <a:defRPr/>
            </a:pPr>
            <a:r>
              <a:rPr lang="cs-CZ" altLang="cs-CZ" sz="1000" b="1" dirty="0" smtClean="0"/>
              <a:t>V </a:t>
            </a:r>
            <a:r>
              <a:rPr lang="cs-CZ" altLang="cs-CZ" sz="1000" b="1" dirty="0"/>
              <a:t>přírodě i v akváriu se tře po celý rok. </a:t>
            </a:r>
            <a:endParaRPr lang="cs-CZ" altLang="cs-CZ" sz="1000" dirty="0"/>
          </a:p>
          <a:p>
            <a:pPr algn="ctr">
              <a:defRPr/>
            </a:pPr>
            <a:r>
              <a:rPr lang="cs-CZ" altLang="cs-CZ" sz="1000" b="1" dirty="0" smtClean="0"/>
              <a:t>V </a:t>
            </a:r>
            <a:r>
              <a:rPr lang="cs-CZ" altLang="cs-CZ" sz="1000" b="1" dirty="0"/>
              <a:t>akvarijních podmínkách si ryby přírodní rytmus většinou „pamatují“. </a:t>
            </a:r>
            <a:endParaRPr lang="cs-CZ" altLang="cs-CZ" sz="1000" dirty="0"/>
          </a:p>
          <a:p>
            <a:pPr algn="ctr">
              <a:defRPr/>
            </a:pPr>
            <a:r>
              <a:rPr lang="cs-CZ" altLang="cs-CZ" sz="1000" b="1" dirty="0"/>
              <a:t>Pohlavní dospívání nastává v podmínkách tropů ve věku 10-12 měsíců. </a:t>
            </a:r>
            <a:endParaRPr lang="cs-CZ" altLang="cs-CZ" sz="1000" dirty="0"/>
          </a:p>
          <a:p>
            <a:pPr algn="ctr">
              <a:defRPr/>
            </a:pPr>
            <a:r>
              <a:rPr lang="cs-CZ" altLang="cs-CZ" sz="1000" b="1" dirty="0"/>
              <a:t>Po dosažení stáří 9-10 let se ryby již většinou netřou. Dožívají se 15 i více let.</a:t>
            </a:r>
            <a:endParaRPr lang="cs-CZ" altLang="cs-CZ" sz="1000" dirty="0"/>
          </a:p>
          <a:p>
            <a:pPr algn="ctr">
              <a:defRPr/>
            </a:pPr>
            <a:r>
              <a:rPr lang="cs-CZ" altLang="cs-CZ" sz="1000" b="1" dirty="0"/>
              <a:t>Za plodné období se </a:t>
            </a:r>
            <a:r>
              <a:rPr lang="cs-CZ" altLang="cs-CZ" sz="1000" b="1" dirty="0" err="1"/>
              <a:t>vrubozubci</a:t>
            </a:r>
            <a:r>
              <a:rPr lang="cs-CZ" altLang="cs-CZ" sz="1000" b="1" dirty="0"/>
              <a:t> vytřou  </a:t>
            </a:r>
            <a:r>
              <a:rPr lang="cs-CZ" altLang="cs-CZ" sz="1000" b="1" dirty="0" smtClean="0"/>
              <a:t>asi </a:t>
            </a:r>
            <a:r>
              <a:rPr lang="cs-CZ" altLang="cs-CZ" sz="1000" b="1" dirty="0"/>
              <a:t>čtyřicetkrát. Největší počet mláďat z </a:t>
            </a:r>
            <a:r>
              <a:rPr lang="cs-CZ" altLang="cs-CZ" sz="1000" b="1" dirty="0" smtClean="0"/>
              <a:t> jednoho </a:t>
            </a:r>
            <a:r>
              <a:rPr lang="cs-CZ" altLang="cs-CZ" sz="1000" b="1" dirty="0"/>
              <a:t>tření byl 3750. Jeden pár </a:t>
            </a:r>
            <a:r>
              <a:rPr lang="cs-CZ" altLang="cs-CZ" sz="1000" b="1" dirty="0" err="1"/>
              <a:t>vrubozubců</a:t>
            </a:r>
            <a:r>
              <a:rPr lang="cs-CZ" altLang="cs-CZ" sz="1000" b="1" dirty="0"/>
              <a:t> </a:t>
            </a:r>
            <a:r>
              <a:rPr lang="cs-CZ" altLang="cs-CZ" sz="1000" b="1" dirty="0" smtClean="0"/>
              <a:t> může </a:t>
            </a:r>
            <a:r>
              <a:rPr lang="cs-CZ" altLang="cs-CZ" sz="1000" b="1" dirty="0"/>
              <a:t>za celý život vyprodukovat kolem 30 000 </a:t>
            </a:r>
            <a:r>
              <a:rPr lang="cs-CZ" altLang="cs-CZ" sz="1000" b="1" dirty="0" smtClean="0"/>
              <a:t> mláďat</a:t>
            </a:r>
            <a:r>
              <a:rPr lang="cs-CZ" altLang="cs-CZ" sz="1000" b="1" dirty="0"/>
              <a:t>. Sterilních párů je pouze jedno až dvě </a:t>
            </a:r>
            <a:r>
              <a:rPr lang="cs-CZ" altLang="cs-CZ" sz="1000" b="1" dirty="0" smtClean="0"/>
              <a:t>procenta</a:t>
            </a:r>
            <a:r>
              <a:rPr lang="cs-CZ" altLang="cs-CZ" sz="1000" b="1" dirty="0"/>
              <a:t>.</a:t>
            </a:r>
            <a:endParaRPr lang="cs-CZ" altLang="cs-CZ" sz="1000" dirty="0"/>
          </a:p>
          <a:p>
            <a:pPr algn="ctr">
              <a:defRPr/>
            </a:pPr>
            <a:r>
              <a:rPr lang="cs-CZ" altLang="cs-CZ" sz="1000" b="1" dirty="0"/>
              <a:t>Spontánně vybrané páry: Interval mezi </a:t>
            </a:r>
            <a:r>
              <a:rPr lang="cs-CZ" altLang="cs-CZ" sz="1000" b="1" dirty="0" smtClean="0"/>
              <a:t> třeními </a:t>
            </a:r>
            <a:r>
              <a:rPr lang="cs-CZ" altLang="cs-CZ" sz="1000" b="1" dirty="0"/>
              <a:t>průměrně 72 dnů (</a:t>
            </a:r>
            <a:r>
              <a:rPr lang="cs-CZ" altLang="cs-CZ" sz="1000" b="1" dirty="0" err="1"/>
              <a:t>max</a:t>
            </a:r>
            <a:r>
              <a:rPr lang="cs-CZ" altLang="cs-CZ" sz="1000" b="1" dirty="0"/>
              <a:t> 232 dnů), </a:t>
            </a:r>
            <a:r>
              <a:rPr lang="cs-CZ" altLang="cs-CZ" sz="1000" b="1" dirty="0" smtClean="0"/>
              <a:t> průměrný </a:t>
            </a:r>
            <a:r>
              <a:rPr lang="cs-CZ" altLang="cs-CZ" sz="1000" b="1" dirty="0"/>
              <a:t>počet mláďat ze tření 850. </a:t>
            </a:r>
            <a:endParaRPr lang="cs-CZ" altLang="cs-CZ" sz="1000" dirty="0"/>
          </a:p>
          <a:p>
            <a:pPr algn="ctr">
              <a:defRPr/>
            </a:pPr>
            <a:r>
              <a:rPr lang="cs-CZ" altLang="cs-CZ" sz="1000" b="1" dirty="0"/>
              <a:t>Uměle sestavené páry: Interval mezi třeními </a:t>
            </a:r>
            <a:r>
              <a:rPr lang="cs-CZ" altLang="cs-CZ" sz="1000" b="1" dirty="0" smtClean="0"/>
              <a:t>průměrně </a:t>
            </a:r>
            <a:r>
              <a:rPr lang="cs-CZ" altLang="cs-CZ" sz="1000" b="1" dirty="0"/>
              <a:t>83 dnů (</a:t>
            </a:r>
            <a:r>
              <a:rPr lang="cs-CZ" altLang="cs-CZ" sz="1000" b="1" dirty="0" err="1"/>
              <a:t>max</a:t>
            </a:r>
            <a:r>
              <a:rPr lang="cs-CZ" altLang="cs-CZ" sz="1000" b="1" dirty="0"/>
              <a:t> 512 dnů), průměrný </a:t>
            </a:r>
            <a:r>
              <a:rPr lang="cs-CZ" altLang="cs-CZ" sz="1000" b="1" dirty="0" smtClean="0"/>
              <a:t>počet </a:t>
            </a:r>
            <a:r>
              <a:rPr lang="cs-CZ" altLang="cs-CZ" sz="1000" b="1" dirty="0"/>
              <a:t>mláďat ze tření 650. </a:t>
            </a:r>
            <a:endParaRPr lang="cs-CZ" altLang="cs-CZ" sz="1000" dirty="0"/>
          </a:p>
        </p:txBody>
      </p:sp>
      <p:pic>
        <p:nvPicPr>
          <p:cNvPr id="9" name="Picture 4" descr="e:\ARCHIV\14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2021" y="2646946"/>
            <a:ext cx="3196141" cy="21544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1952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Administrator\Plocha\144-Agresivta cichlid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06654" y="15875"/>
            <a:ext cx="12576746" cy="887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6045" y="543698"/>
            <a:ext cx="5937755" cy="1046206"/>
          </a:xfrm>
        </p:spPr>
        <p:txBody>
          <a:bodyPr/>
          <a:lstStyle/>
          <a:p>
            <a:r>
              <a:rPr lang="cs-CZ" b="1" dirty="0" smtClean="0"/>
              <a:t>Děkuji za pozornost</a:t>
            </a:r>
            <a:endParaRPr lang="cs-CZ" b="1" dirty="0"/>
          </a:p>
        </p:txBody>
      </p:sp>
      <p:sp>
        <p:nvSpPr>
          <p:cNvPr id="3" name="AutoShape 2" descr="Image result for Barlow cichlid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Image result for Barlow cichlids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13469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51983" y="484125"/>
            <a:ext cx="6245975" cy="883356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b="1" dirty="0" err="1" smtClean="0">
                <a:cs typeface="Arial" panose="020B0604020202020204" pitchFamily="34" charset="0"/>
              </a:rPr>
              <a:t>StarovĚK</a:t>
            </a:r>
            <a:endParaRPr lang="cs-CZ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761955" y="2194559"/>
            <a:ext cx="5478432" cy="3095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280086" y="1540476"/>
            <a:ext cx="8583828" cy="514864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b="1" dirty="0" smtClean="0"/>
              <a:t>Počátek</a:t>
            </a:r>
            <a:r>
              <a:rPr lang="cs-CZ" altLang="cs-CZ" b="1" dirty="0"/>
              <a:t>: nekonzumní charakter vztahu člověk – </a:t>
            </a:r>
            <a:r>
              <a:rPr lang="cs-CZ" altLang="cs-CZ" b="1" dirty="0" smtClean="0"/>
              <a:t>ryby</a:t>
            </a:r>
          </a:p>
          <a:p>
            <a:pPr marL="0" indent="0">
              <a:buNone/>
            </a:pPr>
            <a:endParaRPr lang="cs-CZ" altLang="cs-CZ" b="1" dirty="0"/>
          </a:p>
          <a:p>
            <a:r>
              <a:rPr lang="cs-CZ" altLang="cs-CZ" b="1" dirty="0"/>
              <a:t>Turkménie: 4-3 </a:t>
            </a:r>
            <a:r>
              <a:rPr lang="cs-CZ" altLang="cs-CZ" b="1" dirty="0" smtClean="0"/>
              <a:t>tisíciletí</a:t>
            </a:r>
          </a:p>
          <a:p>
            <a:pPr marL="0" indent="0">
              <a:buNone/>
            </a:pPr>
            <a:endParaRPr lang="cs-CZ" altLang="cs-CZ" b="1" dirty="0"/>
          </a:p>
          <a:p>
            <a:r>
              <a:rPr lang="cs-CZ" altLang="cs-CZ" b="1" dirty="0"/>
              <a:t>Egypt: 1800-1700 př.n.l. </a:t>
            </a:r>
            <a:r>
              <a:rPr lang="cs-CZ" altLang="cs-CZ" b="1" dirty="0" smtClean="0"/>
              <a:t> </a:t>
            </a:r>
          </a:p>
          <a:p>
            <a:pPr marL="0" indent="0">
              <a:buNone/>
            </a:pPr>
            <a:r>
              <a:rPr lang="cs-CZ" altLang="cs-CZ" b="1" dirty="0"/>
              <a:t> </a:t>
            </a:r>
            <a:r>
              <a:rPr lang="cs-CZ" altLang="cs-CZ" b="1" dirty="0" smtClean="0"/>
              <a:t>  (</a:t>
            </a:r>
            <a:r>
              <a:rPr lang="cs-CZ" altLang="cs-CZ" b="1" dirty="0" err="1" smtClean="0"/>
              <a:t>Mormyridae</a:t>
            </a:r>
            <a:r>
              <a:rPr lang="cs-CZ" altLang="cs-CZ" b="1" dirty="0" smtClean="0"/>
              <a:t>)</a:t>
            </a:r>
          </a:p>
          <a:p>
            <a:pPr marL="0" indent="0">
              <a:buNone/>
            </a:pPr>
            <a:endParaRPr lang="cs-CZ" altLang="cs-CZ" b="1" dirty="0"/>
          </a:p>
          <a:p>
            <a:r>
              <a:rPr lang="cs-CZ" altLang="cs-CZ" b="1" dirty="0" smtClean="0"/>
              <a:t>Orient</a:t>
            </a:r>
            <a:r>
              <a:rPr lang="cs-CZ" altLang="cs-CZ" b="1" dirty="0"/>
              <a:t>: zlatí karasi </a:t>
            </a:r>
          </a:p>
          <a:p>
            <a:endParaRPr lang="cs-CZ" altLang="cs-CZ" b="1" dirty="0" smtClean="0"/>
          </a:p>
          <a:p>
            <a:r>
              <a:rPr lang="cs-CZ" altLang="cs-CZ" b="1" dirty="0" smtClean="0"/>
              <a:t>8</a:t>
            </a:r>
            <a:r>
              <a:rPr lang="cs-CZ" altLang="cs-CZ" b="1" dirty="0"/>
              <a:t>. stol. př. </a:t>
            </a:r>
            <a:r>
              <a:rPr lang="cs-CZ" altLang="cs-CZ" b="1" dirty="0" smtClean="0"/>
              <a:t>n.l.  Aristoteles</a:t>
            </a:r>
            <a:r>
              <a:rPr lang="cs-CZ" altLang="cs-CZ" b="1" dirty="0"/>
              <a:t>: </a:t>
            </a:r>
            <a:r>
              <a:rPr lang="cs-CZ" altLang="cs-CZ" b="1" dirty="0" smtClean="0"/>
              <a:t>384-322 </a:t>
            </a:r>
          </a:p>
          <a:p>
            <a:r>
              <a:rPr lang="cs-CZ" altLang="cs-CZ" b="1" dirty="0" smtClean="0"/>
              <a:t>př.n.l. (</a:t>
            </a:r>
            <a:r>
              <a:rPr lang="cs-CZ" altLang="cs-CZ" b="1" dirty="0" err="1" smtClean="0"/>
              <a:t>Kíchle</a:t>
            </a:r>
            <a:r>
              <a:rPr lang="cs-CZ" altLang="cs-CZ" b="1" dirty="0" smtClean="0"/>
              <a:t> = </a:t>
            </a:r>
            <a:r>
              <a:rPr lang="cs-CZ" altLang="cs-CZ" b="1" dirty="0" err="1" smtClean="0"/>
              <a:t>Labridae</a:t>
            </a:r>
            <a:r>
              <a:rPr lang="cs-CZ" altLang="cs-CZ" b="1" dirty="0" smtClean="0"/>
              <a:t>…</a:t>
            </a:r>
            <a:r>
              <a:rPr lang="cs-CZ" altLang="cs-CZ" b="1" dirty="0" err="1" smtClean="0"/>
              <a:t>Cichlidae</a:t>
            </a:r>
            <a:r>
              <a:rPr lang="cs-CZ" altLang="cs-CZ" b="1" dirty="0" smtClean="0"/>
              <a:t>)</a:t>
            </a:r>
          </a:p>
          <a:p>
            <a:pPr marL="0" indent="0">
              <a:buNone/>
            </a:pPr>
            <a:endParaRPr lang="cs-CZ" altLang="cs-CZ" b="1" dirty="0" smtClean="0"/>
          </a:p>
          <a:p>
            <a:pPr marL="0" indent="0">
              <a:buNone/>
            </a:pPr>
            <a:endParaRPr lang="cs-CZ" altLang="cs-CZ" b="1" dirty="0"/>
          </a:p>
          <a:p>
            <a:pPr marL="0" indent="0">
              <a:buNone/>
            </a:pPr>
            <a:endParaRPr lang="cs-CZ" altLang="cs-CZ" b="1" dirty="0"/>
          </a:p>
          <a:p>
            <a:pPr lvl="1">
              <a:lnSpc>
                <a:spcPct val="100000"/>
              </a:lnSpc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48478" y="3215000"/>
            <a:ext cx="2218720" cy="35428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0" name="Picture 2" descr="http://mormyrids.myspecies.info/sites/mormyrids.myspecies.info/files/styles/large/public/Mormyrus%20god.jpg?itok=5TCOaR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5552" y="2441825"/>
            <a:ext cx="2327617" cy="16729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ormyrus kannum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7188" y="2027672"/>
            <a:ext cx="2892089" cy="16021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08233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51983" y="484125"/>
            <a:ext cx="6245975" cy="883356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b="1" dirty="0" smtClean="0">
                <a:cs typeface="Arial" panose="020B0604020202020204" pitchFamily="34" charset="0"/>
              </a:rPr>
              <a:t>STŘEDOVĚK </a:t>
            </a:r>
            <a:endParaRPr lang="cs-CZ" b="1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761955" y="2194559"/>
            <a:ext cx="5478432" cy="30954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280086" y="1540476"/>
            <a:ext cx="8392843" cy="654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000" b="1" dirty="0" smtClean="0"/>
              <a:t>Čína: chov v místnostech 10.-</a:t>
            </a:r>
            <a:r>
              <a:rPr lang="cs-CZ" altLang="cs-CZ" sz="2000" b="1" dirty="0"/>
              <a:t>14. stol. </a:t>
            </a:r>
            <a:r>
              <a:rPr lang="cs-CZ" altLang="cs-CZ" sz="2000" b="1" dirty="0" smtClean="0"/>
              <a:t>n.l. </a:t>
            </a:r>
            <a:r>
              <a:rPr lang="cs-CZ" altLang="cs-CZ" sz="2000" b="1" dirty="0">
                <a:solidFill>
                  <a:srgbClr val="CC0000"/>
                </a:solidFill>
              </a:rPr>
              <a:t>(</a:t>
            </a:r>
            <a:r>
              <a:rPr lang="cs-CZ" altLang="cs-CZ" sz="2000" b="1" i="1" dirty="0" err="1">
                <a:solidFill>
                  <a:srgbClr val="CC0000"/>
                </a:solidFill>
              </a:rPr>
              <a:t>Carassius</a:t>
            </a:r>
            <a:r>
              <a:rPr lang="cs-CZ" altLang="cs-CZ" sz="2000" b="1" i="1" dirty="0">
                <a:solidFill>
                  <a:srgbClr val="CC0000"/>
                </a:solidFill>
              </a:rPr>
              <a:t> </a:t>
            </a:r>
            <a:r>
              <a:rPr lang="cs-CZ" altLang="cs-CZ" sz="2000" b="1" i="1" dirty="0" err="1">
                <a:solidFill>
                  <a:srgbClr val="CC0000"/>
                </a:solidFill>
              </a:rPr>
              <a:t>auratus</a:t>
            </a:r>
            <a:r>
              <a:rPr lang="cs-CZ" altLang="cs-CZ" sz="2000" b="1" dirty="0">
                <a:solidFill>
                  <a:srgbClr val="CC0000"/>
                </a:solidFill>
              </a:rPr>
              <a:t>) </a:t>
            </a:r>
            <a:endParaRPr lang="cs-CZ" altLang="cs-CZ" sz="2000" b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6911" y="2093657"/>
            <a:ext cx="4041509" cy="22574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1537" y="4547286"/>
            <a:ext cx="3054434" cy="211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891" y="2140765"/>
            <a:ext cx="3406218" cy="221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H="1">
            <a:off x="2711537" y="2093656"/>
            <a:ext cx="1605090" cy="112874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4316627" y="2093657"/>
            <a:ext cx="1449344" cy="64057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>
            <a:off x="3818109" y="2093656"/>
            <a:ext cx="498518" cy="280785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1523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2466" y="484125"/>
            <a:ext cx="8571118" cy="883356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b="1" dirty="0" smtClean="0">
                <a:cs typeface="Arial" panose="020B0604020202020204" pitchFamily="34" charset="0"/>
              </a:rPr>
              <a:t/>
            </a:r>
            <a:br>
              <a:rPr lang="cs-CZ" b="1" dirty="0" smtClean="0">
                <a:cs typeface="Arial" panose="020B0604020202020204" pitchFamily="34" charset="0"/>
              </a:rPr>
            </a:br>
            <a:r>
              <a:rPr lang="cs-CZ" b="1" dirty="0" smtClean="0">
                <a:cs typeface="Arial" panose="020B0604020202020204" pitchFamily="34" charset="0"/>
              </a:rPr>
              <a:t>NOVOVĚK</a:t>
            </a:r>
            <a:r>
              <a:rPr lang="cs-CZ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b="1" dirty="0" smtClean="0">
                <a:solidFill>
                  <a:srgbClr val="FF0000"/>
                </a:solidFill>
              </a:rPr>
              <a:t/>
            </a:r>
            <a:br>
              <a:rPr lang="cs-CZ" b="1" dirty="0" smtClean="0">
                <a:solidFill>
                  <a:srgbClr val="FF0000"/>
                </a:solidFill>
              </a:rPr>
            </a:br>
            <a:r>
              <a:rPr lang="cs-CZ" altLang="cs-CZ" b="1" i="1" dirty="0" err="1" smtClean="0">
                <a:solidFill>
                  <a:srgbClr val="FF0000"/>
                </a:solidFill>
              </a:rPr>
              <a:t>Carassius</a:t>
            </a:r>
            <a:r>
              <a:rPr lang="cs-CZ" altLang="cs-CZ" b="1" i="1" dirty="0" smtClean="0">
                <a:solidFill>
                  <a:srgbClr val="FF0000"/>
                </a:solidFill>
              </a:rPr>
              <a:t> </a:t>
            </a:r>
            <a:r>
              <a:rPr lang="cs-CZ" altLang="cs-CZ" b="1" i="1" dirty="0" err="1" smtClean="0">
                <a:solidFill>
                  <a:srgbClr val="FF0000"/>
                </a:solidFill>
              </a:rPr>
              <a:t>auratus</a:t>
            </a:r>
            <a:r>
              <a:rPr lang="cs-CZ" altLang="cs-CZ" b="1" i="1" dirty="0" smtClean="0">
                <a:solidFill>
                  <a:srgbClr val="FF0000"/>
                </a:solidFill>
              </a:rPr>
              <a:t> </a:t>
            </a:r>
            <a:r>
              <a:rPr lang="cs-CZ" altLang="cs-CZ" b="1" dirty="0" smtClean="0">
                <a:solidFill>
                  <a:srgbClr val="FF0000"/>
                </a:solidFill>
              </a:rPr>
              <a:t>a</a:t>
            </a:r>
            <a:r>
              <a:rPr lang="cs-CZ" altLang="cs-CZ" b="1" i="1" dirty="0" smtClean="0">
                <a:solidFill>
                  <a:srgbClr val="FF0000"/>
                </a:solidFill>
              </a:rPr>
              <a:t> </a:t>
            </a:r>
            <a:r>
              <a:rPr lang="cs-CZ" altLang="cs-CZ" b="1" i="1" dirty="0" err="1" smtClean="0">
                <a:solidFill>
                  <a:srgbClr val="FF0000"/>
                </a:solidFill>
              </a:rPr>
              <a:t>Betta</a:t>
            </a:r>
            <a:r>
              <a:rPr lang="cs-CZ" altLang="cs-CZ" b="1" i="1" dirty="0" smtClean="0">
                <a:solidFill>
                  <a:srgbClr val="FF0000"/>
                </a:solidFill>
              </a:rPr>
              <a:t> </a:t>
            </a:r>
            <a:r>
              <a:rPr lang="cs-CZ" altLang="cs-CZ" b="1" i="1" dirty="0" err="1" smtClean="0">
                <a:solidFill>
                  <a:srgbClr val="FF0000"/>
                </a:solidFill>
              </a:rPr>
              <a:t>sPLENDENs</a:t>
            </a:r>
            <a:r>
              <a:rPr lang="cs-CZ" altLang="cs-CZ" b="1" dirty="0" smtClean="0">
                <a:solidFill>
                  <a:srgbClr val="FF0000"/>
                </a:solidFill>
              </a:rPr>
              <a:t> </a:t>
            </a:r>
            <a:r>
              <a:rPr lang="cs-CZ" altLang="cs-CZ" b="1" dirty="0"/>
              <a:t/>
            </a:r>
            <a:br>
              <a:rPr lang="cs-CZ" altLang="cs-CZ" b="1" dirty="0"/>
            </a:br>
            <a:endParaRPr lang="cs-CZ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62465" y="1540477"/>
            <a:ext cx="5877922" cy="1614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b="1" dirty="0"/>
              <a:t>Evropa dovoz karasů 1611-1728</a:t>
            </a:r>
          </a:p>
          <a:p>
            <a:r>
              <a:rPr lang="cs-CZ" altLang="cs-CZ" b="1" dirty="0"/>
              <a:t>Chov karasů: dvůr Ludvíka XV. </a:t>
            </a:r>
            <a:r>
              <a:rPr lang="cs-CZ" altLang="cs-CZ" b="1" dirty="0" smtClean="0"/>
              <a:t>(1750)</a:t>
            </a:r>
            <a:endParaRPr lang="cs-CZ" altLang="cs-CZ" b="1" dirty="0"/>
          </a:p>
          <a:p>
            <a:r>
              <a:rPr lang="cs-CZ" altLang="cs-CZ" b="1" dirty="0"/>
              <a:t>Rozmnožení: Holandsko </a:t>
            </a:r>
            <a:r>
              <a:rPr lang="cs-CZ" altLang="cs-CZ" b="1" dirty="0" smtClean="0"/>
              <a:t>před 1780</a:t>
            </a:r>
            <a:endParaRPr lang="cs-CZ" altLang="cs-CZ" b="1" dirty="0"/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280086" y="1540476"/>
            <a:ext cx="8392843" cy="3229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b="1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7569" y="1455784"/>
            <a:ext cx="2883927" cy="1757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20" y="3629490"/>
            <a:ext cx="5887192" cy="18540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 descr="J:\Etologie ryba akvaristika\Zásady rozmnožování akvarijních ryb\Labyrintky\239-1-Módní hit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7153" y="3629489"/>
            <a:ext cx="2226431" cy="18540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022884" y="5483548"/>
            <a:ext cx="166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(</a:t>
            </a:r>
            <a:r>
              <a:rPr lang="en-GB" b="1" dirty="0" err="1" smtClean="0">
                <a:solidFill>
                  <a:srgbClr val="FF0000"/>
                </a:solidFill>
              </a:rPr>
              <a:t>Vráz</a:t>
            </a:r>
            <a:r>
              <a:rPr lang="cs-CZ" b="1" dirty="0" smtClean="0">
                <a:solidFill>
                  <a:srgbClr val="FF0000"/>
                </a:solidFill>
              </a:rPr>
              <a:t>,</a:t>
            </a:r>
            <a:r>
              <a:rPr lang="en-GB" b="1" dirty="0" smtClean="0">
                <a:solidFill>
                  <a:srgbClr val="FF0000"/>
                </a:solidFill>
              </a:rPr>
              <a:t>1901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8242191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232" y="484125"/>
            <a:ext cx="8789773" cy="998686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/>
            </a:r>
            <a:br>
              <a:rPr lang="cs-CZ" b="1" dirty="0">
                <a:cs typeface="Arial" panose="020B0604020202020204" pitchFamily="34" charset="0"/>
              </a:rPr>
            </a:br>
            <a:r>
              <a:rPr lang="cs-CZ" sz="2400" b="1" dirty="0" smtClean="0">
                <a:cs typeface="Arial" panose="020B0604020202020204" pitchFamily="34" charset="0"/>
              </a:rPr>
              <a:t>NOVOVĚK</a:t>
            </a:r>
            <a:r>
              <a:rPr lang="cs-CZ" sz="2400" b="1" dirty="0" smtClean="0">
                <a:solidFill>
                  <a:srgbClr val="CC0000"/>
                </a:solidFill>
              </a:rPr>
              <a:t> </a:t>
            </a:r>
            <a:r>
              <a:rPr lang="cs-CZ" sz="2400" b="1" dirty="0">
                <a:solidFill>
                  <a:srgbClr val="CC0000"/>
                </a:solidFill>
              </a:rPr>
              <a:t/>
            </a:r>
            <a:br>
              <a:rPr lang="cs-CZ" sz="2400" b="1" dirty="0">
                <a:solidFill>
                  <a:srgbClr val="CC0000"/>
                </a:solidFill>
              </a:rPr>
            </a:br>
            <a:r>
              <a:rPr lang="cs-CZ" sz="2400" b="1" dirty="0" smtClean="0">
                <a:solidFill>
                  <a:srgbClr val="FF0000"/>
                </a:solidFill>
              </a:rPr>
              <a:t>TEORETICKÉ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počátky moderních chovů</a:t>
            </a:r>
            <a:r>
              <a:rPr lang="cs-CZ" altLang="cs-CZ" b="1" dirty="0"/>
              <a:t/>
            </a:r>
            <a:br>
              <a:rPr lang="cs-CZ" altLang="cs-CZ" b="1" dirty="0"/>
            </a:br>
            <a:endParaRPr lang="cs-CZ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280086" y="1540476"/>
            <a:ext cx="8392843" cy="3229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b="1" dirty="0"/>
          </a:p>
        </p:txBody>
      </p:sp>
      <p:pic>
        <p:nvPicPr>
          <p:cNvPr id="6" name="Picture 4" descr="Výsledek obrázku pro Gasterosteus aculeat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232" y="4511029"/>
            <a:ext cx="4481384" cy="2217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1593516" y="4224421"/>
            <a:ext cx="828408" cy="9345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81232" y="1652426"/>
            <a:ext cx="8789773" cy="27217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cs-CZ" altLang="cs-CZ" sz="1200" b="1" dirty="0" smtClean="0">
                <a:cs typeface="Courier New" pitchFamily="49" charset="0"/>
              </a:rPr>
              <a:t>1776 – Dovoz </a:t>
            </a:r>
            <a:r>
              <a:rPr lang="cs-CZ" altLang="cs-CZ" sz="1200" b="1" u="sng" dirty="0" smtClean="0">
                <a:solidFill>
                  <a:srgbClr val="FF0000"/>
                </a:solidFill>
                <a:cs typeface="Courier New" pitchFamily="49" charset="0"/>
              </a:rPr>
              <a:t>prvních tropických ryb</a:t>
            </a:r>
            <a:r>
              <a:rPr lang="cs-CZ" altLang="cs-CZ" sz="1200" b="1" dirty="0" smtClean="0">
                <a:solidFill>
                  <a:srgbClr val="FF0000"/>
                </a:solidFill>
                <a:cs typeface="Courier New" pitchFamily="49" charset="0"/>
              </a:rPr>
              <a:t>, paúhořů elektrických</a:t>
            </a:r>
            <a:r>
              <a:rPr lang="cs-CZ" altLang="cs-CZ" sz="1200" b="1" dirty="0" smtClean="0">
                <a:cs typeface="Courier New" pitchFamily="49" charset="0"/>
              </a:rPr>
              <a:t> (</a:t>
            </a:r>
            <a:r>
              <a:rPr lang="cs-CZ" altLang="cs-CZ" sz="1200" b="1" i="1" dirty="0" err="1" smtClean="0">
                <a:cs typeface="Courier New" pitchFamily="49" charset="0"/>
              </a:rPr>
              <a:t>Electrophorus</a:t>
            </a:r>
            <a:r>
              <a:rPr lang="cs-CZ" altLang="cs-CZ" sz="1200" b="1" i="1" dirty="0" smtClean="0">
                <a:cs typeface="Courier New" pitchFamily="49" charset="0"/>
              </a:rPr>
              <a:t> </a:t>
            </a:r>
            <a:r>
              <a:rPr lang="cs-CZ" altLang="cs-CZ" sz="1200" b="1" i="1" dirty="0" err="1" smtClean="0">
                <a:cs typeface="Courier New" pitchFamily="49" charset="0"/>
              </a:rPr>
              <a:t>electricus</a:t>
            </a:r>
            <a:r>
              <a:rPr lang="cs-CZ" altLang="cs-CZ" sz="1200" b="1" i="1" dirty="0" smtClean="0">
                <a:cs typeface="Courier New" pitchFamily="49" charset="0"/>
              </a:rPr>
              <a:t> </a:t>
            </a:r>
            <a:r>
              <a:rPr lang="cs-CZ" altLang="cs-CZ" sz="1200" b="1" dirty="0" smtClean="0">
                <a:cs typeface="Courier New" pitchFamily="49" charset="0"/>
              </a:rPr>
              <a:t>) do Londýna.</a:t>
            </a:r>
          </a:p>
          <a:p>
            <a:pPr>
              <a:buNone/>
            </a:pPr>
            <a:r>
              <a:rPr lang="cs-CZ" altLang="cs-CZ" sz="1200" b="1" dirty="0" smtClean="0">
                <a:cs typeface="Courier New" pitchFamily="49" charset="0"/>
              </a:rPr>
              <a:t>1777 </a:t>
            </a:r>
            <a:r>
              <a:rPr lang="cs-CZ" altLang="cs-CZ" sz="1200" b="1" dirty="0">
                <a:cs typeface="Courier New" pitchFamily="49" charset="0"/>
              </a:rPr>
              <a:t>- A. L. </a:t>
            </a:r>
            <a:r>
              <a:rPr lang="cs-CZ" altLang="cs-CZ" sz="1200" b="1" dirty="0" err="1" smtClean="0">
                <a:cs typeface="Courier New" pitchFamily="49" charset="0"/>
              </a:rPr>
              <a:t>Lavoisiere</a:t>
            </a:r>
            <a:r>
              <a:rPr lang="cs-CZ" altLang="cs-CZ" sz="1200" b="1" dirty="0" smtClean="0">
                <a:cs typeface="Courier New" pitchFamily="49" charset="0"/>
              </a:rPr>
              <a:t>: živočichové </a:t>
            </a:r>
            <a:r>
              <a:rPr lang="cs-CZ" altLang="cs-CZ" sz="1200" b="1" dirty="0">
                <a:cs typeface="Courier New" pitchFamily="49" charset="0"/>
              </a:rPr>
              <a:t>dýchají kyslík (později toto prokázal J. </a:t>
            </a:r>
            <a:r>
              <a:rPr lang="cs-CZ" altLang="cs-CZ" sz="1200" b="1" dirty="0" err="1">
                <a:cs typeface="Courier New" pitchFamily="49" charset="0"/>
              </a:rPr>
              <a:t>Priestley</a:t>
            </a:r>
            <a:r>
              <a:rPr lang="cs-CZ" altLang="cs-CZ" sz="1200" b="1" dirty="0">
                <a:cs typeface="Courier New" pitchFamily="49" charset="0"/>
              </a:rPr>
              <a:t> </a:t>
            </a:r>
            <a:endParaRPr lang="cs-CZ" altLang="cs-CZ" sz="1200" b="1" dirty="0" smtClean="0">
              <a:cs typeface="Courier New" pitchFamily="49" charset="0"/>
            </a:endParaRPr>
          </a:p>
          <a:p>
            <a:pPr>
              <a:buNone/>
            </a:pPr>
            <a:r>
              <a:rPr lang="cs-CZ" altLang="cs-CZ" sz="1200" b="1" dirty="0">
                <a:cs typeface="Courier New" pitchFamily="49" charset="0"/>
              </a:rPr>
              <a:t> </a:t>
            </a:r>
            <a:r>
              <a:rPr lang="cs-CZ" altLang="cs-CZ" sz="1200" b="1" dirty="0" smtClean="0">
                <a:cs typeface="Courier New" pitchFamily="49" charset="0"/>
              </a:rPr>
              <a:t>          konkrétně </a:t>
            </a:r>
            <a:r>
              <a:rPr lang="cs-CZ" altLang="cs-CZ" sz="1200" b="1" dirty="0">
                <a:cs typeface="Courier New" pitchFamily="49" charset="0"/>
              </a:rPr>
              <a:t>u ryb; L. </a:t>
            </a:r>
            <a:r>
              <a:rPr lang="cs-CZ" altLang="cs-CZ" sz="1200" b="1" dirty="0" smtClean="0">
                <a:cs typeface="Courier New" pitchFamily="49" charset="0"/>
              </a:rPr>
              <a:t> </a:t>
            </a:r>
            <a:r>
              <a:rPr lang="cs-CZ" altLang="cs-CZ" sz="1200" b="1" dirty="0" err="1" smtClean="0">
                <a:cs typeface="Courier New" pitchFamily="49" charset="0"/>
              </a:rPr>
              <a:t>Spallanzani</a:t>
            </a:r>
            <a:r>
              <a:rPr lang="cs-CZ" altLang="cs-CZ" sz="1200" b="1" dirty="0" smtClean="0">
                <a:cs typeface="Courier New" pitchFamily="49" charset="0"/>
              </a:rPr>
              <a:t> </a:t>
            </a:r>
            <a:r>
              <a:rPr lang="cs-CZ" altLang="cs-CZ" sz="1200" b="1" dirty="0">
                <a:cs typeface="Courier New" pitchFamily="49" charset="0"/>
              </a:rPr>
              <a:t>následně prokázal u živočichů produkci oxidu uhličitého</a:t>
            </a:r>
            <a:r>
              <a:rPr lang="cs-CZ" altLang="cs-CZ" sz="1200" b="1" dirty="0" smtClean="0">
                <a:cs typeface="Courier New" pitchFamily="49" charset="0"/>
              </a:rPr>
              <a:t>).</a:t>
            </a:r>
            <a:endParaRPr lang="cs-CZ" altLang="cs-CZ" sz="1200" dirty="0">
              <a:cs typeface="Courier New" pitchFamily="49" charset="0"/>
            </a:endParaRPr>
          </a:p>
          <a:p>
            <a:pPr>
              <a:buNone/>
            </a:pPr>
            <a:r>
              <a:rPr lang="cs-CZ" altLang="cs-CZ" sz="1200" b="1" dirty="0">
                <a:cs typeface="Courier New" pitchFamily="49" charset="0"/>
              </a:rPr>
              <a:t>1830 - De </a:t>
            </a:r>
            <a:r>
              <a:rPr lang="cs-CZ" altLang="cs-CZ" sz="1200" b="1" dirty="0" err="1">
                <a:cs typeface="Courier New" pitchFamily="49" charset="0"/>
              </a:rPr>
              <a:t>Moulins</a:t>
            </a:r>
            <a:r>
              <a:rPr lang="cs-CZ" altLang="cs-CZ" sz="1200" b="1" dirty="0">
                <a:cs typeface="Courier New" pitchFamily="49" charset="0"/>
              </a:rPr>
              <a:t>: ryby chované ve vodě společně s rostlinami prospívají lépe.</a:t>
            </a:r>
            <a:endParaRPr lang="cs-CZ" altLang="cs-CZ" sz="1200" dirty="0">
              <a:cs typeface="Courier New" pitchFamily="49" charset="0"/>
            </a:endParaRPr>
          </a:p>
          <a:p>
            <a:pPr>
              <a:buNone/>
            </a:pPr>
            <a:r>
              <a:rPr lang="cs-CZ" altLang="cs-CZ" sz="1200" b="1" dirty="0">
                <a:cs typeface="Courier New" pitchFamily="49" charset="0"/>
              </a:rPr>
              <a:t>1841 - S. H. </a:t>
            </a:r>
            <a:r>
              <a:rPr lang="cs-CZ" altLang="cs-CZ" sz="1200" b="1" dirty="0" err="1">
                <a:cs typeface="Courier New" pitchFamily="49" charset="0"/>
              </a:rPr>
              <a:t>Ward</a:t>
            </a:r>
            <a:r>
              <a:rPr lang="cs-CZ" altLang="cs-CZ" sz="1200" b="1" dirty="0">
                <a:cs typeface="Courier New" pitchFamily="49" charset="0"/>
              </a:rPr>
              <a:t>: pokusy v uzavřených skleněných nádobách </a:t>
            </a:r>
            <a:endParaRPr lang="cs-CZ" altLang="cs-CZ" sz="1200" b="1" dirty="0" smtClean="0">
              <a:cs typeface="Courier New" pitchFamily="49" charset="0"/>
            </a:endParaRPr>
          </a:p>
          <a:p>
            <a:pPr>
              <a:buNone/>
            </a:pPr>
            <a:r>
              <a:rPr lang="cs-CZ" altLang="cs-CZ" sz="1200" b="1" dirty="0">
                <a:cs typeface="Courier New" pitchFamily="49" charset="0"/>
              </a:rPr>
              <a:t> </a:t>
            </a:r>
            <a:r>
              <a:rPr lang="cs-CZ" altLang="cs-CZ" sz="1200" b="1" dirty="0" smtClean="0">
                <a:cs typeface="Courier New" pitchFamily="49" charset="0"/>
              </a:rPr>
              <a:t>          (</a:t>
            </a:r>
            <a:r>
              <a:rPr lang="cs-CZ" altLang="cs-CZ" sz="1200" b="1" dirty="0">
                <a:cs typeface="Courier New" pitchFamily="49" charset="0"/>
              </a:rPr>
              <a:t>akváriích) závislost živočichů na </a:t>
            </a:r>
            <a:r>
              <a:rPr lang="cs-CZ" altLang="cs-CZ" sz="1200" b="1" dirty="0" smtClean="0">
                <a:cs typeface="Courier New" pitchFamily="49" charset="0"/>
              </a:rPr>
              <a:t>rostlinách.</a:t>
            </a:r>
            <a:endParaRPr lang="cs-CZ" altLang="cs-CZ" sz="1200" dirty="0">
              <a:cs typeface="Courier New" pitchFamily="49" charset="0"/>
            </a:endParaRPr>
          </a:p>
          <a:p>
            <a:pPr>
              <a:buNone/>
            </a:pPr>
            <a:r>
              <a:rPr lang="cs-CZ" altLang="cs-CZ" sz="1200" b="1" dirty="0">
                <a:cs typeface="Courier New" pitchFamily="49" charset="0"/>
              </a:rPr>
              <a:t>1842 - První zveřejněný pokus o nádrž s mořskými  </a:t>
            </a:r>
            <a:r>
              <a:rPr lang="cs-CZ" altLang="cs-CZ" sz="1200" b="1" dirty="0" smtClean="0">
                <a:cs typeface="Courier New" pitchFamily="49" charset="0"/>
              </a:rPr>
              <a:t>organismy </a:t>
            </a:r>
            <a:r>
              <a:rPr lang="cs-CZ" altLang="cs-CZ" sz="1200" b="1" dirty="0">
                <a:cs typeface="Courier New" pitchFamily="49" charset="0"/>
              </a:rPr>
              <a:t>(Johnson</a:t>
            </a:r>
            <a:r>
              <a:rPr lang="cs-CZ" altLang="cs-CZ" sz="1200" b="1" dirty="0" smtClean="0">
                <a:cs typeface="Courier New" pitchFamily="49" charset="0"/>
              </a:rPr>
              <a:t>).</a:t>
            </a:r>
            <a:endParaRPr lang="cs-CZ" altLang="cs-CZ" sz="1200" dirty="0">
              <a:cs typeface="Courier New" pitchFamily="49" charset="0"/>
            </a:endParaRPr>
          </a:p>
          <a:p>
            <a:pPr>
              <a:buNone/>
            </a:pPr>
            <a:r>
              <a:rPr lang="cs-CZ" altLang="cs-CZ" sz="1200" b="1" dirty="0">
                <a:cs typeface="Courier New" pitchFamily="49" charset="0"/>
              </a:rPr>
              <a:t>1846 - První publikované pozorování rozmnožovacího </a:t>
            </a:r>
            <a:r>
              <a:rPr lang="cs-CZ" altLang="cs-CZ" sz="1200" b="1" dirty="0" smtClean="0">
                <a:cs typeface="Courier New" pitchFamily="49" charset="0"/>
              </a:rPr>
              <a:t>chování koljušky, </a:t>
            </a:r>
          </a:p>
          <a:p>
            <a:pPr>
              <a:buNone/>
            </a:pPr>
            <a:r>
              <a:rPr lang="cs-CZ" altLang="cs-CZ" sz="1200" b="1" i="1" dirty="0">
                <a:cs typeface="Courier New" pitchFamily="49" charset="0"/>
              </a:rPr>
              <a:t> </a:t>
            </a:r>
            <a:r>
              <a:rPr lang="cs-CZ" altLang="cs-CZ" sz="1200" b="1" i="1" dirty="0" smtClean="0">
                <a:cs typeface="Courier New" pitchFamily="49" charset="0"/>
              </a:rPr>
              <a:t>          </a:t>
            </a:r>
            <a:r>
              <a:rPr lang="cs-CZ" altLang="cs-CZ" sz="1200" b="1" i="1" dirty="0" err="1" smtClean="0">
                <a:cs typeface="Courier New" pitchFamily="49" charset="0"/>
              </a:rPr>
              <a:t>Gasterosteus</a:t>
            </a:r>
            <a:r>
              <a:rPr lang="cs-CZ" altLang="cs-CZ" sz="1200" b="1" i="1" dirty="0" smtClean="0">
                <a:cs typeface="Courier New" pitchFamily="49" charset="0"/>
              </a:rPr>
              <a:t> </a:t>
            </a:r>
            <a:r>
              <a:rPr lang="cs-CZ" altLang="cs-CZ" sz="1200" b="1" i="1" dirty="0" err="1" smtClean="0">
                <a:cs typeface="Courier New" pitchFamily="49" charset="0"/>
              </a:rPr>
              <a:t>aculeatus</a:t>
            </a:r>
            <a:r>
              <a:rPr lang="cs-CZ" altLang="cs-CZ" sz="1200" b="1" i="1" dirty="0" smtClean="0">
                <a:cs typeface="Courier New" pitchFamily="49" charset="0"/>
              </a:rPr>
              <a:t>  </a:t>
            </a:r>
            <a:r>
              <a:rPr lang="cs-CZ" altLang="cs-CZ" sz="1200" b="1" dirty="0" smtClean="0">
                <a:cs typeface="Courier New" pitchFamily="49" charset="0"/>
              </a:rPr>
              <a:t>(P</a:t>
            </a:r>
            <a:r>
              <a:rPr lang="cs-CZ" altLang="cs-CZ" sz="1200" b="1" dirty="0">
                <a:cs typeface="Courier New" pitchFamily="49" charset="0"/>
              </a:rPr>
              <a:t>. </a:t>
            </a:r>
            <a:r>
              <a:rPr lang="cs-CZ" altLang="cs-CZ" sz="1200" b="1" dirty="0" err="1" smtClean="0">
                <a:cs typeface="Courier New" pitchFamily="49" charset="0"/>
              </a:rPr>
              <a:t>Costa</a:t>
            </a:r>
            <a:r>
              <a:rPr lang="cs-CZ" altLang="cs-CZ" sz="1200" b="1" dirty="0" smtClean="0">
                <a:cs typeface="Courier New" pitchFamily="49" charset="0"/>
              </a:rPr>
              <a:t>).</a:t>
            </a:r>
            <a:endParaRPr lang="cs-CZ" altLang="cs-CZ" sz="1200" dirty="0">
              <a:cs typeface="Courier New" pitchFamily="49" charset="0"/>
            </a:endParaRPr>
          </a:p>
          <a:p>
            <a:endParaRPr lang="cs-CZ" altLang="cs-CZ" b="1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3586" y="2532471"/>
            <a:ext cx="2719343" cy="4195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2" name="Přímá spojnice se šipkou 11"/>
          <p:cNvCxnSpPr/>
          <p:nvPr/>
        </p:nvCxnSpPr>
        <p:spPr>
          <a:xfrm>
            <a:off x="7229642" y="1772048"/>
            <a:ext cx="443832" cy="107809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473788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https://upload.wikimedia.org/wikipedia/commons/a/ab/Emil_Adolf_Rossmaess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7572" y="4776504"/>
            <a:ext cx="1444372" cy="17607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Přímá spojnice se šipkou 15"/>
          <p:cNvCxnSpPr/>
          <p:nvPr/>
        </p:nvCxnSpPr>
        <p:spPr>
          <a:xfrm>
            <a:off x="4235116" y="5229726"/>
            <a:ext cx="1992689" cy="4203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5" descr="https://upload.wikimedia.org/wikipedia/commons/b/b4/PhilipHenryGosse%2C18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8059" y="4769708"/>
            <a:ext cx="1455194" cy="17607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>
            <a:off x="5518484" y="2695074"/>
            <a:ext cx="2447505" cy="234648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064" y="439183"/>
            <a:ext cx="8789773" cy="747066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sz="2000" b="1" dirty="0" smtClean="0">
                <a:cs typeface="Arial" panose="020B0604020202020204" pitchFamily="34" charset="0"/>
              </a:rPr>
              <a:t/>
            </a:r>
            <a:br>
              <a:rPr lang="cs-CZ" sz="2000" b="1" dirty="0" smtClean="0">
                <a:cs typeface="Arial" panose="020B0604020202020204" pitchFamily="34" charset="0"/>
              </a:rPr>
            </a:br>
            <a:r>
              <a:rPr lang="cs-CZ" sz="2000" b="1" dirty="0" smtClean="0">
                <a:cs typeface="Arial" panose="020B0604020202020204" pitchFamily="34" charset="0"/>
              </a:rPr>
              <a:t>NOVOVĚK </a:t>
            </a:r>
            <a:r>
              <a:rPr lang="cs-CZ" sz="2000" b="1" dirty="0">
                <a:solidFill>
                  <a:srgbClr val="FF0000"/>
                </a:solidFill>
              </a:rPr>
              <a:t/>
            </a:r>
            <a:br>
              <a:rPr lang="cs-CZ" sz="2000" b="1" dirty="0">
                <a:solidFill>
                  <a:srgbClr val="FF0000"/>
                </a:solidFill>
              </a:rPr>
            </a:br>
            <a:r>
              <a:rPr lang="cs-CZ" sz="2000" b="1" dirty="0" smtClean="0">
                <a:solidFill>
                  <a:srgbClr val="FF0000"/>
                </a:solidFill>
              </a:rPr>
              <a:t>PRAKTICKÉ 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počátky moderních chovů  I.</a:t>
            </a:r>
            <a:r>
              <a:rPr lang="cs-CZ" altLang="cs-CZ" b="1" dirty="0"/>
              <a:t/>
            </a:r>
            <a:br>
              <a:rPr lang="cs-CZ" altLang="cs-CZ" b="1" dirty="0"/>
            </a:br>
            <a:endParaRPr lang="cs-CZ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62463" y="1540478"/>
            <a:ext cx="8310465" cy="2866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altLang="cs-CZ" b="1" dirty="0"/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280086" y="1540476"/>
            <a:ext cx="8392843" cy="3229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230300" y="1282933"/>
            <a:ext cx="5651157" cy="45243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600" b="1" dirty="0">
                <a:cs typeface="Courier New" pitchFamily="49" charset="0"/>
              </a:rPr>
              <a:t>1850 – </a:t>
            </a:r>
            <a:r>
              <a:rPr lang="cs-CZ" altLang="cs-CZ" sz="1600" b="1" dirty="0" smtClean="0">
                <a:cs typeface="Courier New" pitchFamily="49" charset="0"/>
              </a:rPr>
              <a:t>Zoo </a:t>
            </a:r>
            <a:r>
              <a:rPr lang="cs-CZ" altLang="cs-CZ" sz="1600" b="1" dirty="0">
                <a:cs typeface="Courier New" pitchFamily="49" charset="0"/>
              </a:rPr>
              <a:t>Londýn - mořská akvária jako součást expozice  (P. H. </a:t>
            </a:r>
            <a:r>
              <a:rPr lang="cs-CZ" altLang="cs-CZ" sz="1600" b="1" dirty="0" err="1">
                <a:cs typeface="Courier New" pitchFamily="49" charset="0"/>
              </a:rPr>
              <a:t>Gosse</a:t>
            </a:r>
            <a:r>
              <a:rPr lang="cs-CZ" altLang="cs-CZ" sz="1600" b="1" dirty="0">
                <a:cs typeface="Courier New" pitchFamily="49" charset="0"/>
              </a:rPr>
              <a:t>), předvedena i sladkovodní nádrž s rybami, plži a rostlinami (</a:t>
            </a:r>
            <a:r>
              <a:rPr lang="cs-CZ" altLang="cs-CZ" sz="1600" b="1" dirty="0" err="1">
                <a:cs typeface="Courier New" pitchFamily="49" charset="0"/>
              </a:rPr>
              <a:t>Warrington</a:t>
            </a:r>
            <a:r>
              <a:rPr lang="cs-CZ" altLang="cs-CZ" sz="1600" b="1" dirty="0" smtClean="0">
                <a:cs typeface="Courier New" pitchFamily="49" charset="0"/>
              </a:rPr>
              <a:t>). V tomtéž roce v Paříži veřejná akvária (P. </a:t>
            </a:r>
            <a:r>
              <a:rPr lang="cs-CZ" altLang="cs-CZ" sz="1600" b="1" dirty="0" err="1" smtClean="0">
                <a:cs typeface="Courier New" pitchFamily="49" charset="0"/>
              </a:rPr>
              <a:t>Carbonnier</a:t>
            </a:r>
            <a:r>
              <a:rPr lang="cs-CZ" altLang="cs-CZ" sz="1600" b="1" dirty="0" smtClean="0">
                <a:cs typeface="Courier New" pitchFamily="49" charset="0"/>
              </a:rPr>
              <a:t>).</a:t>
            </a:r>
          </a:p>
          <a:p>
            <a:pPr>
              <a:lnSpc>
                <a:spcPct val="90000"/>
              </a:lnSpc>
            </a:pPr>
            <a:endParaRPr lang="cs-CZ" altLang="cs-CZ" sz="1600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600" b="1" dirty="0">
                <a:cs typeface="Courier New" pitchFamily="49" charset="0"/>
              </a:rPr>
              <a:t>1853 - Poprvé použit termín „</a:t>
            </a:r>
            <a:r>
              <a:rPr lang="cs-CZ" altLang="cs-CZ" sz="1600" b="1" dirty="0" err="1">
                <a:cs typeface="Courier New" pitchFamily="49" charset="0"/>
              </a:rPr>
              <a:t>aquarium</a:t>
            </a:r>
            <a:r>
              <a:rPr lang="cs-CZ" altLang="cs-CZ" sz="1600" b="1" dirty="0">
                <a:cs typeface="Courier New" pitchFamily="49" charset="0"/>
              </a:rPr>
              <a:t>“ (P. H. </a:t>
            </a:r>
            <a:r>
              <a:rPr lang="cs-CZ" altLang="cs-CZ" sz="1600" b="1" dirty="0" err="1">
                <a:cs typeface="Courier New" pitchFamily="49" charset="0"/>
              </a:rPr>
              <a:t>Gosse</a:t>
            </a:r>
            <a:r>
              <a:rPr lang="cs-CZ" altLang="cs-CZ" sz="1600" b="1" dirty="0" smtClean="0">
                <a:cs typeface="Courier New" pitchFamily="49" charset="0"/>
              </a:rPr>
              <a:t>).</a:t>
            </a:r>
          </a:p>
          <a:p>
            <a:pPr>
              <a:lnSpc>
                <a:spcPct val="90000"/>
              </a:lnSpc>
            </a:pPr>
            <a:endParaRPr lang="cs-CZ" altLang="cs-CZ" sz="1600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600" b="1" dirty="0">
                <a:cs typeface="Courier New" pitchFamily="49" charset="0"/>
              </a:rPr>
              <a:t>1854 - První akvaristická </a:t>
            </a:r>
            <a:r>
              <a:rPr lang="cs-CZ" altLang="cs-CZ" sz="1600" b="1" dirty="0" err="1" smtClean="0">
                <a:cs typeface="Courier New" pitchFamily="49" charset="0"/>
              </a:rPr>
              <a:t>kniha,The</a:t>
            </a:r>
            <a:r>
              <a:rPr lang="cs-CZ" altLang="cs-CZ" sz="1600" b="1" dirty="0" smtClean="0">
                <a:cs typeface="Courier New" pitchFamily="49" charset="0"/>
              </a:rPr>
              <a:t> </a:t>
            </a:r>
            <a:r>
              <a:rPr lang="cs-CZ" altLang="cs-CZ" sz="1600" b="1" dirty="0" err="1">
                <a:cs typeface="Courier New" pitchFamily="49" charset="0"/>
              </a:rPr>
              <a:t>aquarium</a:t>
            </a:r>
            <a:r>
              <a:rPr lang="cs-CZ" altLang="cs-CZ" sz="1600" b="1" dirty="0">
                <a:cs typeface="Courier New" pitchFamily="49" charset="0"/>
              </a:rPr>
              <a:t>, </a:t>
            </a:r>
            <a:r>
              <a:rPr lang="cs-CZ" altLang="cs-CZ" sz="1600" b="1" dirty="0" err="1">
                <a:cs typeface="Courier New" pitchFamily="49" charset="0"/>
              </a:rPr>
              <a:t>an</a:t>
            </a:r>
            <a:r>
              <a:rPr lang="cs-CZ" altLang="cs-CZ" sz="1600" b="1" dirty="0">
                <a:cs typeface="Courier New" pitchFamily="49" charset="0"/>
              </a:rPr>
              <a:t> </a:t>
            </a:r>
            <a:r>
              <a:rPr lang="cs-CZ" altLang="cs-CZ" sz="1600" b="1" dirty="0" err="1">
                <a:cs typeface="Courier New" pitchFamily="49" charset="0"/>
              </a:rPr>
              <a:t>unvelling</a:t>
            </a:r>
            <a:r>
              <a:rPr lang="cs-CZ" altLang="cs-CZ" sz="1600" b="1" dirty="0">
                <a:cs typeface="Courier New" pitchFamily="49" charset="0"/>
              </a:rPr>
              <a:t> </a:t>
            </a:r>
            <a:r>
              <a:rPr lang="cs-CZ" altLang="cs-CZ" sz="1600" b="1" dirty="0" err="1">
                <a:cs typeface="Courier New" pitchFamily="49" charset="0"/>
              </a:rPr>
              <a:t>of</a:t>
            </a:r>
            <a:r>
              <a:rPr lang="cs-CZ" altLang="cs-CZ" sz="1600" b="1" dirty="0">
                <a:cs typeface="Courier New" pitchFamily="49" charset="0"/>
              </a:rPr>
              <a:t> </a:t>
            </a:r>
            <a:r>
              <a:rPr lang="cs-CZ" altLang="cs-CZ" sz="1600" b="1" dirty="0" err="1">
                <a:cs typeface="Courier New" pitchFamily="49" charset="0"/>
              </a:rPr>
              <a:t>the</a:t>
            </a:r>
            <a:r>
              <a:rPr lang="cs-CZ" altLang="cs-CZ" sz="1600" b="1" dirty="0">
                <a:cs typeface="Courier New" pitchFamily="49" charset="0"/>
              </a:rPr>
              <a:t> </a:t>
            </a:r>
            <a:r>
              <a:rPr lang="cs-CZ" altLang="cs-CZ" sz="1600" b="1" dirty="0" err="1">
                <a:cs typeface="Courier New" pitchFamily="49" charset="0"/>
              </a:rPr>
              <a:t>wonders</a:t>
            </a:r>
            <a:r>
              <a:rPr lang="cs-CZ" altLang="cs-CZ" sz="1600" b="1" dirty="0">
                <a:cs typeface="Courier New" pitchFamily="49" charset="0"/>
              </a:rPr>
              <a:t> </a:t>
            </a:r>
            <a:r>
              <a:rPr lang="cs-CZ" altLang="cs-CZ" sz="1600" b="1" dirty="0" err="1">
                <a:cs typeface="Courier New" pitchFamily="49" charset="0"/>
              </a:rPr>
              <a:t>of</a:t>
            </a:r>
            <a:r>
              <a:rPr lang="cs-CZ" altLang="cs-CZ" sz="1600" b="1" dirty="0">
                <a:cs typeface="Courier New" pitchFamily="49" charset="0"/>
              </a:rPr>
              <a:t> </a:t>
            </a:r>
            <a:r>
              <a:rPr lang="cs-CZ" altLang="cs-CZ" sz="1600" b="1" dirty="0" err="1">
                <a:cs typeface="Courier New" pitchFamily="49" charset="0"/>
              </a:rPr>
              <a:t>the</a:t>
            </a:r>
            <a:r>
              <a:rPr lang="cs-CZ" altLang="cs-CZ" sz="1600" b="1" dirty="0">
                <a:cs typeface="Courier New" pitchFamily="49" charset="0"/>
              </a:rPr>
              <a:t> </a:t>
            </a:r>
            <a:r>
              <a:rPr lang="cs-CZ" altLang="cs-CZ" sz="1600" b="1" dirty="0" err="1">
                <a:cs typeface="Courier New" pitchFamily="49" charset="0"/>
              </a:rPr>
              <a:t>deep</a:t>
            </a:r>
            <a:r>
              <a:rPr lang="cs-CZ" altLang="cs-CZ" sz="1600" b="1" dirty="0">
                <a:cs typeface="Courier New" pitchFamily="49" charset="0"/>
              </a:rPr>
              <a:t> </a:t>
            </a:r>
            <a:r>
              <a:rPr lang="cs-CZ" altLang="cs-CZ" sz="1600" b="1" dirty="0" err="1">
                <a:cs typeface="Courier New" pitchFamily="49" charset="0"/>
              </a:rPr>
              <a:t>sea</a:t>
            </a:r>
            <a:r>
              <a:rPr lang="cs-CZ" altLang="cs-CZ" sz="1600" b="1" dirty="0">
                <a:cs typeface="Courier New" pitchFamily="49" charset="0"/>
              </a:rPr>
              <a:t> (</a:t>
            </a:r>
            <a:r>
              <a:rPr lang="cs-CZ" altLang="cs-CZ" sz="1600" b="1" dirty="0" smtClean="0">
                <a:cs typeface="Courier New" pitchFamily="49" charset="0"/>
              </a:rPr>
              <a:t>P</a:t>
            </a:r>
            <a:r>
              <a:rPr lang="cs-CZ" altLang="cs-CZ" sz="1600" b="1" dirty="0">
                <a:cs typeface="Courier New" pitchFamily="49" charset="0"/>
              </a:rPr>
              <a:t>. H. </a:t>
            </a:r>
            <a:r>
              <a:rPr lang="cs-CZ" altLang="cs-CZ" sz="1600" b="1" dirty="0" err="1">
                <a:cs typeface="Courier New" pitchFamily="49" charset="0"/>
              </a:rPr>
              <a:t>Gosse</a:t>
            </a:r>
            <a:r>
              <a:rPr lang="cs-CZ" altLang="cs-CZ" sz="1600" b="1" dirty="0" smtClean="0">
                <a:cs typeface="Courier New" pitchFamily="49" charset="0"/>
              </a:rPr>
              <a:t>).</a:t>
            </a:r>
          </a:p>
          <a:p>
            <a:pPr>
              <a:lnSpc>
                <a:spcPct val="90000"/>
              </a:lnSpc>
            </a:pPr>
            <a:endParaRPr lang="cs-CZ" altLang="cs-CZ" sz="1600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600" b="1" dirty="0">
                <a:cs typeface="Courier New" pitchFamily="49" charset="0"/>
              </a:rPr>
              <a:t>1856 - První populárně - vědecký článek o </a:t>
            </a:r>
            <a:r>
              <a:rPr lang="cs-CZ" altLang="cs-CZ" sz="1600" b="1" dirty="0" smtClean="0">
                <a:cs typeface="Courier New" pitchFamily="49" charset="0"/>
              </a:rPr>
              <a:t>sladkovodní akvaristice </a:t>
            </a:r>
            <a:r>
              <a:rPr lang="cs-CZ" altLang="cs-CZ" sz="1600" b="1" dirty="0">
                <a:cs typeface="Courier New" pitchFamily="49" charset="0"/>
              </a:rPr>
              <a:t>(Der </a:t>
            </a:r>
            <a:r>
              <a:rPr lang="cs-CZ" altLang="cs-CZ" sz="1600" b="1" dirty="0" err="1">
                <a:cs typeface="Courier New" pitchFamily="49" charset="0"/>
              </a:rPr>
              <a:t>See</a:t>
            </a:r>
            <a:r>
              <a:rPr lang="cs-CZ" altLang="cs-CZ" sz="1600" b="1" dirty="0">
                <a:cs typeface="Courier New" pitchFamily="49" charset="0"/>
              </a:rPr>
              <a:t> </a:t>
            </a:r>
            <a:r>
              <a:rPr lang="cs-CZ" altLang="cs-CZ" sz="1600" b="1" dirty="0" err="1">
                <a:cs typeface="Courier New" pitchFamily="49" charset="0"/>
              </a:rPr>
              <a:t>im</a:t>
            </a:r>
            <a:r>
              <a:rPr lang="cs-CZ" altLang="cs-CZ" sz="1600" b="1" dirty="0">
                <a:cs typeface="Courier New" pitchFamily="49" charset="0"/>
              </a:rPr>
              <a:t> </a:t>
            </a:r>
            <a:r>
              <a:rPr lang="cs-CZ" altLang="cs-CZ" sz="1600" b="1" dirty="0" err="1" smtClean="0">
                <a:cs typeface="Courier New" pitchFamily="49" charset="0"/>
              </a:rPr>
              <a:t>Glase</a:t>
            </a:r>
            <a:r>
              <a:rPr lang="cs-CZ" altLang="cs-CZ" sz="1600" b="1" dirty="0" smtClean="0">
                <a:cs typeface="Courier New" pitchFamily="49" charset="0"/>
              </a:rPr>
              <a:t> </a:t>
            </a:r>
            <a:r>
              <a:rPr lang="cs-CZ" altLang="cs-CZ" sz="1600" b="1" dirty="0">
                <a:cs typeface="Courier New" pitchFamily="49" charset="0"/>
              </a:rPr>
              <a:t>- E. A. </a:t>
            </a:r>
            <a:r>
              <a:rPr lang="cs-CZ" altLang="cs-CZ" sz="1600" b="1" dirty="0" err="1">
                <a:cs typeface="Courier New" pitchFamily="49" charset="0"/>
              </a:rPr>
              <a:t>Rossmäsler</a:t>
            </a:r>
            <a:r>
              <a:rPr lang="cs-CZ" altLang="cs-CZ" sz="1600" b="1" dirty="0">
                <a:cs typeface="Courier New" pitchFamily="49" charset="0"/>
              </a:rPr>
              <a:t>, publikovaný v časopisu </a:t>
            </a:r>
            <a:r>
              <a:rPr lang="cs-CZ" altLang="cs-CZ" sz="1600" b="1" dirty="0" err="1">
                <a:cs typeface="Courier New" pitchFamily="49" charset="0"/>
              </a:rPr>
              <a:t>Gartenlaube</a:t>
            </a:r>
            <a:r>
              <a:rPr lang="cs-CZ" altLang="cs-CZ" sz="1600" b="1" dirty="0">
                <a:cs typeface="Courier New" pitchFamily="49" charset="0"/>
              </a:rPr>
              <a:t>). Již předtím (1854 a 1855) byly v tomto německém „týdeníku pro celou rodinu“ </a:t>
            </a:r>
            <a:r>
              <a:rPr lang="cs-CZ" altLang="cs-CZ" sz="1600" b="1" dirty="0" smtClean="0">
                <a:cs typeface="Courier New" pitchFamily="49" charset="0"/>
              </a:rPr>
              <a:t>otiskovány články </a:t>
            </a:r>
            <a:r>
              <a:rPr lang="cs-CZ" altLang="cs-CZ" sz="1600" b="1" dirty="0">
                <a:cs typeface="Courier New" pitchFamily="49" charset="0"/>
              </a:rPr>
              <a:t>o anglické </a:t>
            </a:r>
            <a:r>
              <a:rPr lang="cs-CZ" altLang="cs-CZ" sz="1600" b="1" dirty="0" smtClean="0">
                <a:cs typeface="Courier New" pitchFamily="49" charset="0"/>
              </a:rPr>
              <a:t>akvaristice.</a:t>
            </a:r>
          </a:p>
          <a:p>
            <a:pPr>
              <a:lnSpc>
                <a:spcPct val="90000"/>
              </a:lnSpc>
            </a:pPr>
            <a:endParaRPr lang="cs-CZ" altLang="cs-CZ" sz="1600" b="1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600" b="1" dirty="0">
                <a:cs typeface="Courier New" pitchFamily="49" charset="0"/>
              </a:rPr>
              <a:t>1857 - </a:t>
            </a:r>
            <a:r>
              <a:rPr lang="cs-CZ" altLang="cs-CZ" sz="1600" b="1" dirty="0"/>
              <a:t>P</a:t>
            </a:r>
            <a:r>
              <a:rPr lang="cs-CZ" altLang="cs-CZ" sz="1600" b="1" dirty="0">
                <a:cs typeface="Courier New" pitchFamily="49" charset="0"/>
              </a:rPr>
              <a:t>rvní kniha o sladkovodní akvaristice („</a:t>
            </a:r>
            <a:r>
              <a:rPr lang="cs-CZ" altLang="cs-CZ" sz="1600" b="1" dirty="0" err="1">
                <a:cs typeface="Courier New" pitchFamily="49" charset="0"/>
              </a:rPr>
              <a:t>Das</a:t>
            </a:r>
            <a:r>
              <a:rPr lang="cs-CZ" altLang="cs-CZ" sz="1600" b="1" dirty="0">
                <a:cs typeface="Courier New" pitchFamily="49" charset="0"/>
              </a:rPr>
              <a:t> </a:t>
            </a:r>
            <a:r>
              <a:rPr lang="cs-CZ" altLang="cs-CZ" sz="1600" b="1" dirty="0" err="1">
                <a:cs typeface="Courier New" pitchFamily="49" charset="0"/>
              </a:rPr>
              <a:t>Süsswasseraquarium</a:t>
            </a:r>
            <a:r>
              <a:rPr lang="cs-CZ" altLang="cs-CZ" sz="1600" b="1" dirty="0">
                <a:cs typeface="Courier New" pitchFamily="49" charset="0"/>
              </a:rPr>
              <a:t>“ - E. A. </a:t>
            </a:r>
            <a:r>
              <a:rPr lang="cs-CZ" altLang="cs-CZ" sz="1600" b="1" dirty="0" err="1" smtClean="0">
                <a:cs typeface="Courier New" pitchFamily="49" charset="0"/>
              </a:rPr>
              <a:t>Rossmäsler</a:t>
            </a:r>
            <a:r>
              <a:rPr lang="cs-CZ" altLang="cs-CZ" sz="1600" b="1" dirty="0" smtClean="0">
                <a:cs typeface="Courier New" pitchFamily="49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cs-CZ" altLang="cs-CZ" sz="1600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endParaRPr lang="cs-CZ" altLang="cs-CZ" sz="1600" dirty="0">
              <a:cs typeface="Courier New" pitchFamily="49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3222" y="1282933"/>
            <a:ext cx="2370030" cy="33818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5518483" y="3155092"/>
            <a:ext cx="1467203" cy="42836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158581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064" y="439183"/>
            <a:ext cx="8789773" cy="771779"/>
          </a:xfrm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/>
            </a:r>
            <a:br>
              <a:rPr lang="cs-CZ" b="1" dirty="0">
                <a:cs typeface="Arial" panose="020B0604020202020204" pitchFamily="34" charset="0"/>
              </a:rPr>
            </a:br>
            <a:r>
              <a:rPr lang="cs-CZ" sz="2000" b="1" dirty="0" smtClean="0">
                <a:cs typeface="Arial" panose="020B0604020202020204" pitchFamily="34" charset="0"/>
              </a:rPr>
              <a:t>NOVOVĚK </a:t>
            </a:r>
            <a:r>
              <a:rPr lang="cs-CZ" sz="2000" b="1" dirty="0" smtClean="0">
                <a:solidFill>
                  <a:srgbClr val="FF0000"/>
                </a:solidFill>
              </a:rPr>
              <a:t> </a:t>
            </a:r>
            <a:br>
              <a:rPr lang="cs-CZ" sz="2000" b="1" dirty="0" smtClean="0">
                <a:solidFill>
                  <a:srgbClr val="FF0000"/>
                </a:solidFill>
              </a:rPr>
            </a:br>
            <a:r>
              <a:rPr lang="cs-CZ" sz="2000" b="1" dirty="0" smtClean="0">
                <a:solidFill>
                  <a:srgbClr val="FF0000"/>
                </a:solidFill>
              </a:rPr>
              <a:t>PRAKTICKÉ 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počátky moderních chovů II</a:t>
            </a:r>
            <a:r>
              <a:rPr lang="cs-CZ" altLang="cs-CZ" sz="2000" b="1" i="1" dirty="0" smtClean="0">
                <a:solidFill>
                  <a:srgbClr val="FF0000"/>
                </a:solidFill>
              </a:rPr>
              <a:t>.</a:t>
            </a:r>
            <a:r>
              <a:rPr lang="cs-CZ" altLang="cs-CZ" b="1" dirty="0"/>
              <a:t/>
            </a:r>
            <a:br>
              <a:rPr lang="cs-CZ" altLang="cs-CZ" b="1" dirty="0"/>
            </a:br>
            <a:endParaRPr lang="cs-CZ" b="1" dirty="0">
              <a:ln w="12700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62463" y="1540478"/>
            <a:ext cx="8310465" cy="2866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altLang="cs-CZ" b="1" dirty="0"/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304798" y="2013421"/>
            <a:ext cx="8392843" cy="3229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altLang="cs-CZ" b="1" dirty="0"/>
          </a:p>
        </p:txBody>
      </p:sp>
      <p:sp>
        <p:nvSpPr>
          <p:cNvPr id="3" name="Obdélník 2"/>
          <p:cNvSpPr/>
          <p:nvPr/>
        </p:nvSpPr>
        <p:spPr>
          <a:xfrm>
            <a:off x="140044" y="1701480"/>
            <a:ext cx="648317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cs-CZ" altLang="cs-CZ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endParaRPr lang="cs-CZ" altLang="cs-CZ" dirty="0">
              <a:cs typeface="Courier New" pitchFamily="49" charset="0"/>
            </a:endParaRPr>
          </a:p>
        </p:txBody>
      </p:sp>
      <p:pic>
        <p:nvPicPr>
          <p:cNvPr id="7170" name="Picture 2" descr="C:\Users\jindrich.novak\Desktop\Věda\Victorian travelling aquar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5311" y="3970638"/>
            <a:ext cx="3876758" cy="28293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10064" y="1338179"/>
            <a:ext cx="4779031" cy="51891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600" b="1" dirty="0">
                <a:cs typeface="Courier New" pitchFamily="49" charset="0"/>
              </a:rPr>
              <a:t>1859 - Veřejná akvária v Paříži a v Hamburku. </a:t>
            </a:r>
            <a:r>
              <a:rPr lang="cs-CZ" altLang="cs-CZ" sz="1600" b="1" dirty="0"/>
              <a:t>D</a:t>
            </a:r>
            <a:r>
              <a:rPr lang="cs-CZ" altLang="cs-CZ" sz="1600" b="1" dirty="0">
                <a:cs typeface="Courier New" pitchFamily="49" charset="0"/>
              </a:rPr>
              <a:t>ovezena do Evropy (Holandsko) </a:t>
            </a:r>
            <a:r>
              <a:rPr lang="cs-CZ" altLang="cs-CZ" sz="1600" b="1" u="sng" dirty="0">
                <a:solidFill>
                  <a:srgbClr val="FF0000"/>
                </a:solidFill>
                <a:cs typeface="Courier New" pitchFamily="49" charset="0"/>
              </a:rPr>
              <a:t>první tropická ozdobná</a:t>
            </a:r>
            <a:r>
              <a:rPr lang="cs-CZ" altLang="cs-CZ" sz="1600" b="1" u="sng" dirty="0">
                <a:cs typeface="Courier New" pitchFamily="49" charset="0"/>
              </a:rPr>
              <a:t> </a:t>
            </a:r>
            <a:r>
              <a:rPr lang="cs-CZ" altLang="cs-CZ" sz="1600" b="1" dirty="0">
                <a:cs typeface="Courier New" pitchFamily="49" charset="0"/>
              </a:rPr>
              <a:t>ryba - </a:t>
            </a:r>
            <a:r>
              <a:rPr lang="cs-CZ" altLang="cs-CZ" sz="1600" b="1" i="1" dirty="0" err="1">
                <a:cs typeface="Courier New" pitchFamily="49" charset="0"/>
              </a:rPr>
              <a:t>Parosphronemus</a:t>
            </a:r>
            <a:r>
              <a:rPr lang="cs-CZ" altLang="cs-CZ" sz="1600" b="1" i="1" dirty="0">
                <a:cs typeface="Courier New" pitchFamily="49" charset="0"/>
              </a:rPr>
              <a:t> </a:t>
            </a:r>
            <a:r>
              <a:rPr lang="cs-CZ" altLang="cs-CZ" sz="1600" b="1" i="1" dirty="0" err="1">
                <a:cs typeface="Courier New" pitchFamily="49" charset="0"/>
              </a:rPr>
              <a:t>deissneri</a:t>
            </a:r>
            <a:r>
              <a:rPr lang="cs-CZ" altLang="cs-CZ" sz="1600" b="1" dirty="0">
                <a:cs typeface="Courier New" pitchFamily="49" charset="0"/>
              </a:rPr>
              <a:t>; </a:t>
            </a:r>
            <a:r>
              <a:rPr lang="cs-CZ" altLang="cs-CZ" sz="1600" b="1" dirty="0" smtClean="0">
                <a:cs typeface="Courier New" pitchFamily="49" charset="0"/>
              </a:rPr>
              <a:t>jeden </a:t>
            </a:r>
            <a:r>
              <a:rPr lang="cs-CZ" altLang="cs-CZ" sz="1600" b="1" dirty="0">
                <a:cs typeface="Courier New" pitchFamily="49" charset="0"/>
              </a:rPr>
              <a:t>kus </a:t>
            </a:r>
            <a:r>
              <a:rPr lang="cs-CZ" altLang="cs-CZ" sz="1600" b="1" dirty="0" smtClean="0">
                <a:cs typeface="Courier New" pitchFamily="49" charset="0"/>
              </a:rPr>
              <a:t>pro </a:t>
            </a:r>
            <a:r>
              <a:rPr lang="cs-CZ" altLang="cs-CZ" sz="1600" b="1" dirty="0">
                <a:cs typeface="Courier New" pitchFamily="49" charset="0"/>
              </a:rPr>
              <a:t>výzkumné </a:t>
            </a:r>
            <a:r>
              <a:rPr lang="cs-CZ" altLang="cs-CZ" sz="1600" b="1" dirty="0" smtClean="0">
                <a:cs typeface="Courier New" pitchFamily="49" charset="0"/>
              </a:rPr>
              <a:t>účely.</a:t>
            </a:r>
          </a:p>
          <a:p>
            <a:pPr>
              <a:lnSpc>
                <a:spcPct val="90000"/>
              </a:lnSpc>
            </a:pPr>
            <a:endParaRPr lang="cs-CZ" altLang="cs-CZ" sz="1600" b="1" dirty="0" smtClean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600" b="1" dirty="0" smtClean="0">
                <a:cs typeface="Courier New" pitchFamily="49" charset="0"/>
              </a:rPr>
              <a:t>1860 </a:t>
            </a:r>
            <a:r>
              <a:rPr lang="cs-CZ" altLang="cs-CZ" sz="1600" b="1" dirty="0">
                <a:cs typeface="Courier New" pitchFamily="49" charset="0"/>
              </a:rPr>
              <a:t>- První veřejné akvárium ve Vídni - "</a:t>
            </a:r>
            <a:r>
              <a:rPr lang="cs-CZ" altLang="cs-CZ" sz="1600" b="1" dirty="0" err="1">
                <a:cs typeface="Courier New" pitchFamily="49" charset="0"/>
              </a:rPr>
              <a:t>Aquarium</a:t>
            </a:r>
            <a:r>
              <a:rPr lang="cs-CZ" altLang="cs-CZ" sz="1600" b="1" dirty="0">
                <a:cs typeface="Courier New" pitchFamily="49" charset="0"/>
              </a:rPr>
              <a:t> Salon" (H. </a:t>
            </a:r>
            <a:r>
              <a:rPr lang="cs-CZ" altLang="cs-CZ" sz="1600" b="1" dirty="0" err="1">
                <a:cs typeface="Courier New" pitchFamily="49" charset="0"/>
              </a:rPr>
              <a:t>Jäger</a:t>
            </a:r>
            <a:r>
              <a:rPr lang="cs-CZ" altLang="cs-CZ" sz="1600" b="1" dirty="0">
                <a:cs typeface="Courier New" pitchFamily="49" charset="0"/>
              </a:rPr>
              <a:t>) se sladkovodními i mořskými </a:t>
            </a:r>
            <a:r>
              <a:rPr lang="cs-CZ" altLang="cs-CZ" sz="1600" b="1" dirty="0" smtClean="0">
                <a:cs typeface="Courier New" pitchFamily="49" charset="0"/>
              </a:rPr>
              <a:t>nádržemi.</a:t>
            </a:r>
          </a:p>
          <a:p>
            <a:pPr>
              <a:lnSpc>
                <a:spcPct val="90000"/>
              </a:lnSpc>
            </a:pPr>
            <a:endParaRPr lang="cs-CZ" altLang="cs-CZ" sz="1600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600" b="1" dirty="0">
                <a:cs typeface="Courier New" pitchFamily="49" charset="0"/>
              </a:rPr>
              <a:t>1861 - V Paříži postaven stálý akvarijní dům. W. A. </a:t>
            </a:r>
            <a:r>
              <a:rPr lang="cs-CZ" altLang="cs-CZ" sz="1600" b="1" dirty="0" err="1">
                <a:cs typeface="Courier New" pitchFamily="49" charset="0"/>
              </a:rPr>
              <a:t>Lloyd</a:t>
            </a:r>
            <a:r>
              <a:rPr lang="cs-CZ" altLang="cs-CZ" sz="1600" b="1" dirty="0">
                <a:cs typeface="Courier New" pitchFamily="49" charset="0"/>
              </a:rPr>
              <a:t> </a:t>
            </a:r>
            <a:r>
              <a:rPr lang="cs-CZ" altLang="cs-CZ" sz="1600" b="1" dirty="0" smtClean="0">
                <a:cs typeface="Courier New" pitchFamily="49" charset="0"/>
              </a:rPr>
              <a:t>zde zavádí </a:t>
            </a:r>
            <a:r>
              <a:rPr lang="cs-CZ" altLang="cs-CZ" sz="1600" b="1" dirty="0">
                <a:cs typeface="Courier New" pitchFamily="49" charset="0"/>
              </a:rPr>
              <a:t>umělé osvětlení akvárií, provzdušňování a umělé proudění </a:t>
            </a:r>
            <a:r>
              <a:rPr lang="cs-CZ" altLang="cs-CZ" sz="1600" b="1" dirty="0" smtClean="0">
                <a:cs typeface="Courier New" pitchFamily="49" charset="0"/>
              </a:rPr>
              <a:t>vody. </a:t>
            </a:r>
          </a:p>
          <a:p>
            <a:pPr>
              <a:lnSpc>
                <a:spcPct val="90000"/>
              </a:lnSpc>
            </a:pPr>
            <a:endParaRPr lang="cs-CZ" altLang="cs-CZ" sz="1600" b="1" dirty="0" smtClean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600" b="1" dirty="0" smtClean="0">
                <a:cs typeface="Courier New" pitchFamily="49" charset="0"/>
              </a:rPr>
              <a:t>1865 </a:t>
            </a:r>
            <a:r>
              <a:rPr lang="cs-CZ" altLang="cs-CZ" sz="1600" b="1" dirty="0">
                <a:cs typeface="Courier New" pitchFamily="49" charset="0"/>
              </a:rPr>
              <a:t>- Na pražské Průmyslové výstavě na Střeleckém ostrově vystavována veřejná </a:t>
            </a:r>
            <a:r>
              <a:rPr lang="cs-CZ" altLang="cs-CZ" sz="1600" b="1" dirty="0" smtClean="0">
                <a:cs typeface="Courier New" pitchFamily="49" charset="0"/>
              </a:rPr>
              <a:t>akvária.</a:t>
            </a:r>
          </a:p>
          <a:p>
            <a:pPr>
              <a:lnSpc>
                <a:spcPct val="90000"/>
              </a:lnSpc>
            </a:pPr>
            <a:endParaRPr lang="cs-CZ" altLang="cs-CZ" sz="1600" b="1" dirty="0" smtClean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600" b="1" dirty="0" smtClean="0">
                <a:cs typeface="Courier New" pitchFamily="49" charset="0"/>
              </a:rPr>
              <a:t>1866 </a:t>
            </a:r>
            <a:r>
              <a:rPr lang="cs-CZ" altLang="cs-CZ" sz="1600" b="1" dirty="0">
                <a:cs typeface="Courier New" pitchFamily="49" charset="0"/>
              </a:rPr>
              <a:t>- Otevřeno </a:t>
            </a:r>
            <a:r>
              <a:rPr lang="cs-CZ" altLang="cs-CZ" sz="1600" b="1" dirty="0" err="1">
                <a:cs typeface="Courier New" pitchFamily="49" charset="0"/>
              </a:rPr>
              <a:t>oceánorafické</a:t>
            </a:r>
            <a:r>
              <a:rPr lang="cs-CZ" altLang="cs-CZ" sz="1600" b="1" dirty="0">
                <a:cs typeface="Courier New" pitchFamily="49" charset="0"/>
              </a:rPr>
              <a:t> museum a akvárium v Monaku. Umělé oplození u tresky v podmínkách akvária (</a:t>
            </a:r>
            <a:r>
              <a:rPr lang="cs-CZ" altLang="cs-CZ" sz="1600" b="1" dirty="0" smtClean="0">
                <a:cs typeface="Courier New" pitchFamily="49" charset="0"/>
              </a:rPr>
              <a:t>G.O</a:t>
            </a:r>
            <a:r>
              <a:rPr lang="cs-CZ" altLang="cs-CZ" sz="1600" b="1" dirty="0">
                <a:cs typeface="Courier New" pitchFamily="49" charset="0"/>
              </a:rPr>
              <a:t>. </a:t>
            </a:r>
            <a:r>
              <a:rPr lang="cs-CZ" altLang="cs-CZ" sz="1600" b="1" dirty="0" err="1">
                <a:cs typeface="Courier New" pitchFamily="49" charset="0"/>
              </a:rPr>
              <a:t>Sars</a:t>
            </a:r>
            <a:r>
              <a:rPr lang="cs-CZ" altLang="cs-CZ" sz="1600" b="1" dirty="0" smtClean="0">
                <a:cs typeface="Courier New" pitchFamily="49" charset="0"/>
              </a:rPr>
              <a:t>).</a:t>
            </a:r>
          </a:p>
          <a:p>
            <a:pPr>
              <a:lnSpc>
                <a:spcPct val="90000"/>
              </a:lnSpc>
            </a:pPr>
            <a:endParaRPr lang="cs-CZ" altLang="cs-CZ" sz="1600" dirty="0">
              <a:cs typeface="Courier New" pitchFamily="49" charset="0"/>
            </a:endParaRPr>
          </a:p>
          <a:p>
            <a:pPr>
              <a:lnSpc>
                <a:spcPct val="90000"/>
              </a:lnSpc>
            </a:pPr>
            <a:r>
              <a:rPr lang="cs-CZ" altLang="cs-CZ" sz="1600" b="1" dirty="0">
                <a:cs typeface="Courier New" pitchFamily="49" charset="0"/>
              </a:rPr>
              <a:t>1867 - Na pařížské Světové </a:t>
            </a:r>
            <a:r>
              <a:rPr lang="cs-CZ" altLang="cs-CZ" sz="1600" b="1" dirty="0" smtClean="0">
                <a:cs typeface="Courier New" pitchFamily="49" charset="0"/>
              </a:rPr>
              <a:t>výstavě uspořádána </a:t>
            </a:r>
            <a:r>
              <a:rPr lang="cs-CZ" altLang="cs-CZ" sz="1600" b="1" dirty="0">
                <a:cs typeface="Courier New" pitchFamily="49" charset="0"/>
              </a:rPr>
              <a:t>výstava </a:t>
            </a:r>
            <a:r>
              <a:rPr lang="cs-CZ" altLang="cs-CZ" sz="1600" b="1" dirty="0" smtClean="0">
                <a:cs typeface="Courier New" pitchFamily="49" charset="0"/>
              </a:rPr>
              <a:t>akvárií.</a:t>
            </a:r>
            <a:endParaRPr lang="cs-CZ" altLang="cs-CZ" sz="1600" dirty="0">
              <a:cs typeface="Courier New" pitchFamily="49" charset="0"/>
            </a:endParaRPr>
          </a:p>
        </p:txBody>
      </p:sp>
      <p:pic>
        <p:nvPicPr>
          <p:cNvPr id="7172" name="Picture 4" descr="http://www.aquatab.net/_files/Image/clanky/0161/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5602" y="1299679"/>
            <a:ext cx="3893936" cy="259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3304674" y="2064084"/>
            <a:ext cx="2213810" cy="3170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97548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Balík</Template>
  <TotalTime>2297</TotalTime>
  <Words>2603</Words>
  <Application>Microsoft Office PowerPoint</Application>
  <PresentationFormat>Předvádění na obrazovce (4:3)</PresentationFormat>
  <Paragraphs>286</Paragraphs>
  <Slides>30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2" baseType="lpstr">
      <vt:lpstr>Parcel</vt:lpstr>
      <vt:lpstr>Acrobat Document</vt:lpstr>
      <vt:lpstr>Historie</vt:lpstr>
      <vt:lpstr>PROČ AKVARIOLOGIE  A  PROČ ZDE</vt:lpstr>
      <vt:lpstr>    AKVARISTIKA x AKVARIOLOGIE  </vt:lpstr>
      <vt:lpstr>StarovĚK</vt:lpstr>
      <vt:lpstr>STŘEDOVĚK </vt:lpstr>
      <vt:lpstr> NOVOVĚK  Carassius auratus a Betta sPLENDENs  </vt:lpstr>
      <vt:lpstr> NOVOVĚK  TEORETICKÉ počátky moderních chovů </vt:lpstr>
      <vt:lpstr> NOVOVĚK  PRAKTICKÉ počátky moderních chovů  I. </vt:lpstr>
      <vt:lpstr> NOVOVĚK   PRAKTICKÉ počátky moderních chovů II. </vt:lpstr>
      <vt:lpstr> NOVOVĚK  PRAKTICKÉ počátky moderních chovů III. </vt:lpstr>
      <vt:lpstr> PIERRE Carbonnier </vt:lpstr>
      <vt:lpstr> NOVOVĚK  PRAKTICKÉ počátky odchovů  a komerce </vt:lpstr>
      <vt:lpstr> German Aquarium phenomenon I. </vt:lpstr>
      <vt:lpstr> German Aquarium phenomenon II. </vt:lpstr>
      <vt:lpstr>  German Aquarium phenomenon III. </vt:lpstr>
      <vt:lpstr> Hlavní skupiny ozdobných ryb </vt:lpstr>
      <vt:lpstr>Ikony Akvaristiky ve slangu subkultury</vt:lpstr>
      <vt:lpstr> Etologie </vt:lpstr>
      <vt:lpstr> ČESKá SPECIFIKA I. </vt:lpstr>
      <vt:lpstr> ČESKÁ SPECIFIKA II.  ENRIQUE Stanko Vráz – 1887 IMPORT Betta splendens  Vráz E.S.,1901: V zemi bílého slona. Bursík &amp; Kohout, Prague. </vt:lpstr>
      <vt:lpstr> ČESKÁ SPECIFIKA III. OSOBNOSTI </vt:lpstr>
      <vt:lpstr>  ČeskÁ SPECIFIKA IV.   </vt:lpstr>
      <vt:lpstr>Snímek 23</vt:lpstr>
      <vt:lpstr>Akvaristika x výzkum vzájemná reflexe GM ryby, Etologie rozmnožování problematických druhů, taxonomie a fylogenmeze</vt:lpstr>
      <vt:lpstr>Modelové druhy ichtyologie (Danio rerio, Betta splendens, Amatitlania nigrofasciata, Thorichthys meeki)</vt:lpstr>
      <vt:lpstr> „L“ a „C“ sumci I. 4,5 % rybích druhů ve dvou čeledích </vt:lpstr>
      <vt:lpstr>„L“ a „C“ sumci II. 25% Akvarijních druhů ve dvou čeledích</vt:lpstr>
      <vt:lpstr>informační zdroje I.</vt:lpstr>
      <vt:lpstr>informační zdroje II.</vt:lpstr>
      <vt:lpstr>Děkuji za pozornost</vt:lpstr>
    </vt:vector>
  </TitlesOfParts>
  <Company>CZU - FAPPZ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Okrasná akvakultura jako zdroj nepůvodních druhů</dc:title>
  <dc:creator>Patoka Jiří</dc:creator>
  <cp:lastModifiedBy>Jindřich Novák</cp:lastModifiedBy>
  <cp:revision>163</cp:revision>
  <dcterms:created xsi:type="dcterms:W3CDTF">2018-09-24T16:37:51Z</dcterms:created>
  <dcterms:modified xsi:type="dcterms:W3CDTF">2023-04-18T19:48:04Z</dcterms:modified>
</cp:coreProperties>
</file>