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78" r:id="rId5"/>
    <p:sldId id="279" r:id="rId6"/>
    <p:sldId id="276" r:id="rId7"/>
    <p:sldId id="277" r:id="rId8"/>
    <p:sldId id="259" r:id="rId9"/>
    <p:sldId id="260" r:id="rId10"/>
    <p:sldId id="280" r:id="rId11"/>
    <p:sldId id="282" r:id="rId12"/>
    <p:sldId id="281" r:id="rId13"/>
    <p:sldId id="264" r:id="rId14"/>
    <p:sldId id="284" r:id="rId15"/>
    <p:sldId id="262" r:id="rId16"/>
    <p:sldId id="291" r:id="rId17"/>
    <p:sldId id="283" r:id="rId18"/>
    <p:sldId id="286" r:id="rId19"/>
    <p:sldId id="289" r:id="rId20"/>
    <p:sldId id="288" r:id="rId21"/>
    <p:sldId id="290" r:id="rId22"/>
    <p:sldId id="287" r:id="rId23"/>
    <p:sldId id="285" r:id="rId24"/>
    <p:sldId id="263" r:id="rId25"/>
    <p:sldId id="261" r:id="rId26"/>
    <p:sldId id="275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92" r:id="rId35"/>
    <p:sldId id="272" r:id="rId36"/>
    <p:sldId id="273" r:id="rId37"/>
    <p:sldId id="274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DE5FB"/>
    <a:srgbClr val="EDFE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tint val="66000"/>
                <a:satMod val="160000"/>
                <a:alpha val="8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D34BBB-2AA6-4A25-AD4D-80FF67B1B66E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F95475-2A09-44F6-9AE8-F549AD3B44FC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851648" cy="1108720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Chov studenovodních ryb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7854696" cy="1752600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Jiří Patoka</a:t>
            </a:r>
          </a:p>
          <a:p>
            <a:r>
              <a:rPr lang="cs-CZ" dirty="0">
                <a:solidFill>
                  <a:srgbClr val="002060"/>
                </a:solidFill>
                <a:latin typeface="+mj-lt"/>
              </a:rPr>
              <a:t>patoka@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af.czu.cz</a:t>
            </a: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44408" y="6396335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smtClean="0">
                <a:solidFill>
                  <a:srgbClr val="002060"/>
                </a:solidFill>
                <a:latin typeface="+mj-lt"/>
              </a:rPr>
              <a:t>2023</a:t>
            </a:r>
            <a:endParaRPr lang="cs-CZ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9458" name="Picture 2" descr="http://www.allpondsolutions.co.uk/media/Rudd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1000"/>
          </a:blip>
          <a:srcRect/>
          <a:stretch>
            <a:fillRect/>
          </a:stretch>
        </p:blipFill>
        <p:spPr bwMode="auto">
          <a:xfrm>
            <a:off x="125082" y="2795288"/>
            <a:ext cx="5904656" cy="392850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544833" y="5445224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Přednáška </a:t>
            </a:r>
            <a:r>
              <a:rPr lang="cs-CZ" sz="2400" dirty="0" smtClean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č. 13</a:t>
            </a:r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4932040" y="3933056"/>
            <a:ext cx="864096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Plastový bazén</a:t>
            </a:r>
          </a:p>
        </p:txBody>
      </p:sp>
      <p:pic>
        <p:nvPicPr>
          <p:cNvPr id="37894" name="Picture 6" descr="http://www.jezirka-brno.cz/files/platove-usaze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0"/>
            <a:ext cx="2857500" cy="1895476"/>
          </a:xfrm>
          <a:prstGeom prst="rect">
            <a:avLst/>
          </a:prstGeom>
          <a:noFill/>
        </p:spPr>
      </p:pic>
      <p:pic>
        <p:nvPicPr>
          <p:cNvPr id="37896" name="Picture 8" descr="http://www.chatar-chalupar.cz/wp-content/uploads/2012/08/jez%C3%ADrko-2.jpg"/>
          <p:cNvPicPr>
            <a:picLocks noChangeAspect="1" noChangeArrowheads="1"/>
          </p:cNvPicPr>
          <p:nvPr/>
        </p:nvPicPr>
        <p:blipFill>
          <a:blip r:embed="rId3" cstate="print"/>
          <a:srcRect l="6803" r="18709" b="13340"/>
          <a:stretch>
            <a:fillRect/>
          </a:stretch>
        </p:blipFill>
        <p:spPr bwMode="auto">
          <a:xfrm>
            <a:off x="5746410" y="4170140"/>
            <a:ext cx="3397590" cy="2687860"/>
          </a:xfrm>
          <a:prstGeom prst="rect">
            <a:avLst/>
          </a:prstGeom>
          <a:noFill/>
        </p:spPr>
      </p:pic>
      <p:pic>
        <p:nvPicPr>
          <p:cNvPr id="37902" name="Picture 14" descr="http://www.oak-barrel.com/garden_pond/preformed_pon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5076056" cy="3430714"/>
          </a:xfrm>
          <a:prstGeom prst="rect">
            <a:avLst/>
          </a:prstGeom>
          <a:noFill/>
        </p:spPr>
      </p:pic>
      <p:pic>
        <p:nvPicPr>
          <p:cNvPr id="37892" name="Picture 4" descr="http://www.julda.cz/wp-content/uploads/2011/03/nadoba800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9922" y="1844824"/>
            <a:ext cx="4074078" cy="2448272"/>
          </a:xfrm>
          <a:prstGeom prst="rect">
            <a:avLst/>
          </a:prstGeom>
          <a:noFill/>
        </p:spPr>
      </p:pic>
      <p:pic>
        <p:nvPicPr>
          <p:cNvPr id="37906" name="Picture 18" descr="http://www.homedepot.com/catalog/productImages/300/5a/5ad1e25b-a577-4752-84b3-a44b160b7b07_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4941168"/>
            <a:ext cx="1916832" cy="1916832"/>
          </a:xfrm>
          <a:prstGeom prst="rect">
            <a:avLst/>
          </a:prstGeom>
          <a:noFill/>
        </p:spPr>
      </p:pic>
      <p:pic>
        <p:nvPicPr>
          <p:cNvPr id="37908" name="Picture 20" descr="http://www.stgeorgelandscape.com.au/ponds_pumps/images/OzPond/H-DutyPond.gif"/>
          <p:cNvPicPr>
            <a:picLocks noChangeAspect="1" noChangeArrowheads="1"/>
          </p:cNvPicPr>
          <p:nvPr/>
        </p:nvPicPr>
        <p:blipFill>
          <a:blip r:embed="rId7" cstate="print"/>
          <a:srcRect l="-2065" b="10327"/>
          <a:stretch>
            <a:fillRect/>
          </a:stretch>
        </p:blipFill>
        <p:spPr bwMode="auto">
          <a:xfrm>
            <a:off x="3797994" y="5141454"/>
            <a:ext cx="1956410" cy="1718878"/>
          </a:xfrm>
          <a:prstGeom prst="rect">
            <a:avLst/>
          </a:prstGeom>
          <a:noFill/>
        </p:spPr>
      </p:pic>
      <p:pic>
        <p:nvPicPr>
          <p:cNvPr id="37904" name="Picture 16" descr="http://minigardener.files.wordpress.com/2012/05/dscn2969.jpg"/>
          <p:cNvPicPr>
            <a:picLocks noChangeAspect="1" noChangeArrowheads="1"/>
          </p:cNvPicPr>
          <p:nvPr/>
        </p:nvPicPr>
        <p:blipFill>
          <a:blip r:embed="rId8" cstate="print"/>
          <a:srcRect l="4946" r="5350"/>
          <a:stretch>
            <a:fillRect/>
          </a:stretch>
        </p:blipFill>
        <p:spPr bwMode="auto">
          <a:xfrm>
            <a:off x="1066" y="4941169"/>
            <a:ext cx="2039098" cy="1916832"/>
          </a:xfrm>
          <a:prstGeom prst="rect">
            <a:avLst/>
          </a:prstGeom>
          <a:noFill/>
        </p:spPr>
      </p:pic>
      <p:sp>
        <p:nvSpPr>
          <p:cNvPr id="16" name="Obdélník 15"/>
          <p:cNvSpPr/>
          <p:nvPr/>
        </p:nvSpPr>
        <p:spPr>
          <a:xfrm>
            <a:off x="3851920" y="4941168"/>
            <a:ext cx="122413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PVC fólie</a:t>
            </a:r>
          </a:p>
        </p:txBody>
      </p:sp>
      <p:pic>
        <p:nvPicPr>
          <p:cNvPr id="41992" name="Picture 8" descr="http://www.erodent.co.uk/gardenpond/PondPhotos/FirstLayer.jpg"/>
          <p:cNvPicPr>
            <a:picLocks noChangeAspect="1" noChangeArrowheads="1"/>
          </p:cNvPicPr>
          <p:nvPr/>
        </p:nvPicPr>
        <p:blipFill>
          <a:blip r:embed="rId2" cstate="print"/>
          <a:srcRect l="883" t="1176" r="883" b="1176"/>
          <a:stretch>
            <a:fillRect/>
          </a:stretch>
        </p:blipFill>
        <p:spPr bwMode="auto">
          <a:xfrm>
            <a:off x="0" y="1196752"/>
            <a:ext cx="3005233" cy="2242800"/>
          </a:xfrm>
          <a:prstGeom prst="rect">
            <a:avLst/>
          </a:prstGeom>
          <a:noFill/>
        </p:spPr>
      </p:pic>
      <p:pic>
        <p:nvPicPr>
          <p:cNvPr id="41994" name="Picture 10" descr="http://www.erodent.co.uk/gardenpond/PondPhotos/DiggingDit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2358" y="1200526"/>
            <a:ext cx="2988000" cy="2241000"/>
          </a:xfrm>
          <a:prstGeom prst="rect">
            <a:avLst/>
          </a:prstGeom>
          <a:noFill/>
        </p:spPr>
      </p:pic>
      <p:pic>
        <p:nvPicPr>
          <p:cNvPr id="41996" name="Picture 12" descr="http://www.erodent.co.uk/gardenpond/PondPhotos/Underl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7" y="1196752"/>
            <a:ext cx="2987824" cy="2240868"/>
          </a:xfrm>
          <a:prstGeom prst="rect">
            <a:avLst/>
          </a:prstGeom>
          <a:noFill/>
        </p:spPr>
      </p:pic>
      <p:pic>
        <p:nvPicPr>
          <p:cNvPr id="41998" name="Picture 14" descr="http://www.erodent.co.uk/gardenpond/PondPhotos/WithLinerAndFil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2988000" cy="2241000"/>
          </a:xfrm>
          <a:prstGeom prst="rect">
            <a:avLst/>
          </a:prstGeom>
          <a:noFill/>
        </p:spPr>
      </p:pic>
      <p:pic>
        <p:nvPicPr>
          <p:cNvPr id="42000" name="Picture 16" descr="http://www.erodent.co.uk/gardenpond/PondPhotos/PondBea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2358" y="4005064"/>
            <a:ext cx="2988000" cy="2241000"/>
          </a:xfrm>
          <a:prstGeom prst="rect">
            <a:avLst/>
          </a:prstGeom>
          <a:noFill/>
        </p:spPr>
      </p:pic>
      <p:pic>
        <p:nvPicPr>
          <p:cNvPr id="42002" name="Picture 18" descr="http://www.erodent.co.uk/gardenpond/PondPhotos/PuttingPlantsInPo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000" y="4005064"/>
            <a:ext cx="2988000" cy="224100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611560" y="35010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Vytyčení tvaru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563888" y="35010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Vyhloubení teras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156176" y="3378764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Položení podkladové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geotextilie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a pokrytí PVC fólií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39552" y="63000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Napuštění vody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563888" y="63093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Dobudování břehu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372200" y="63093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Umístění techniky a rostlin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5076056" y="188640"/>
            <a:ext cx="3888432" cy="646331"/>
          </a:xfrm>
          <a:prstGeom prst="rect">
            <a:avLst/>
          </a:prstGeom>
          <a:solidFill>
            <a:srgbClr val="EDFE4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jezírka do 5 m</a:t>
            </a:r>
            <a:r>
              <a:rPr lang="cs-CZ" baseline="30000" dirty="0">
                <a:solidFill>
                  <a:srgbClr val="002060"/>
                </a:solidFill>
                <a:latin typeface="+mj-lt"/>
              </a:rPr>
              <a:t>3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- tloušťka fólie 0,5-1 mm</a:t>
            </a:r>
          </a:p>
          <a:p>
            <a:r>
              <a:rPr lang="cs-CZ" dirty="0">
                <a:solidFill>
                  <a:srgbClr val="002060"/>
                </a:solidFill>
                <a:latin typeface="+mj-lt"/>
              </a:rPr>
              <a:t>jezírka nad 5m</a:t>
            </a:r>
            <a:r>
              <a:rPr lang="cs-CZ" baseline="30000" dirty="0">
                <a:solidFill>
                  <a:srgbClr val="002060"/>
                </a:solidFill>
                <a:latin typeface="+mj-lt"/>
              </a:rPr>
              <a:t>3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- tloušťka fólie 1,5 mm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1503" y="260648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Kutilské kreace</a:t>
            </a:r>
          </a:p>
        </p:txBody>
      </p:sp>
      <p:pic>
        <p:nvPicPr>
          <p:cNvPr id="38914" name="Picture 2" descr="http://d3lgaavd9gaxkz.cloudfront.net/wp-content/uploads/2013/03/tire-po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413422" cy="50131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99592" y="4931876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+mj-lt"/>
              </a:rPr>
              <a:t>pneumatika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Technické vybavení jezírka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malé filtry (pro malé nádrže) – umístí se přímo do jezírka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vnější filtry – jsou umístěny nad úrovní hladiny mimo jezírko, snadno se obsluhují i čistí, mají dostatečně velkou kapacitu pro biologickou filtraci (ideální je 10 % objemu jezírka)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kořenová filtrace – voda je z jezírka odváděna do břehové vegetace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hladinový sběrač nečistot (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skimmer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) sbírá větší plovoucí nečistoty, čeří vodu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ponořené čerpadlo – vhání vodu do filtru (výkonné tak, aby přečerpalo objem jezírka jednou za dvě hodiny), je na něj možné napojit fontánku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UV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sterilizér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– produkuje UVC záření (požadovaný výkon 2 W na 1 m</a:t>
            </a:r>
            <a:r>
              <a:rPr lang="cs-CZ" baseline="30000" dirty="0">
                <a:solidFill>
                  <a:srgbClr val="002060"/>
                </a:solidFill>
                <a:latin typeface="+mj-lt"/>
              </a:rPr>
              <a:t>3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vody), které likviduje bakterie, řasy, sinice a prvoky, může být integrovaný ve vnějším filtru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provzdušňovač – ponořený kotouč, skrz který vhání kompresor do jezírka vzduch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berkeysupplyonline.com/berkey-images/Pond-Designs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622"/>
            <a:ext cx="9144000" cy="591670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059832" y="723895"/>
            <a:ext cx="6012160" cy="6001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300" dirty="0">
                <a:latin typeface="+mj-lt"/>
              </a:rPr>
              <a:t>ZAHRADNÍ JEZÍRKO S VYBAVENÍM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92764" y="690613"/>
            <a:ext cx="11653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vodopád napojený na čerpadlo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71996" y="5217675"/>
            <a:ext cx="1341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hladinový sběrač nečistot (</a:t>
            </a:r>
            <a:r>
              <a:rPr lang="cs-CZ" sz="1600" dirty="0" err="1">
                <a:latin typeface="+mj-lt"/>
              </a:rPr>
              <a:t>skimmer</a:t>
            </a:r>
            <a:r>
              <a:rPr lang="cs-CZ" sz="1600" dirty="0">
                <a:latin typeface="+mj-lt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71796" y="5262285"/>
            <a:ext cx="147241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koncovka na výpustní hadici, která reguluje proudění vody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363892" y="5040560"/>
            <a:ext cx="1335900" cy="129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nepropustná fólie z PVC, na které je nasypán substrát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9398" y="4767044"/>
            <a:ext cx="110236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ochranná geotextiliezabraňující protržení vodotěsné fólie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18580" y="1381404"/>
            <a:ext cx="128289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vnější filtr ukrytý pod zemí, je na něj napojen </a:t>
            </a:r>
            <a:r>
              <a:rPr lang="cs-CZ" sz="1600" dirty="0" err="1">
                <a:latin typeface="+mj-lt"/>
              </a:rPr>
              <a:t>skimmer</a:t>
            </a:r>
            <a:r>
              <a:rPr lang="cs-CZ" sz="1600" dirty="0"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Rostliny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733256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Košíky či jutové kapsy se substrátem, do něj se zasadí rostlina a zatíží se kačírkem, oblázky nebo pískem, případně i hnojivo</a:t>
            </a:r>
          </a:p>
          <a:p>
            <a:pPr>
              <a:buClr>
                <a:srgbClr val="002060"/>
              </a:buClr>
            </a:pP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Hluboká zóna – sází se do bahnitého substrátu</a:t>
            </a:r>
          </a:p>
          <a:p>
            <a:pPr lvl="1">
              <a:buClr>
                <a:srgbClr val="002060"/>
              </a:buClr>
            </a:pPr>
            <a:r>
              <a:rPr lang="cs-CZ" sz="2000" dirty="0">
                <a:solidFill>
                  <a:srgbClr val="002060"/>
                </a:solidFill>
                <a:latin typeface="+mj-lt"/>
              </a:rPr>
              <a:t>např. leknín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Nympha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stulík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Nuphar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plavín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Nymphoides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)…</a:t>
            </a:r>
          </a:p>
          <a:p>
            <a:pPr>
              <a:buClr>
                <a:srgbClr val="002060"/>
              </a:buClr>
            </a:pPr>
            <a:endParaRPr lang="cs-CZ" sz="22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Mělká zóna – sází se do suchého substrátu a teprve potom se ponoří</a:t>
            </a:r>
          </a:p>
          <a:p>
            <a:pPr lvl="1">
              <a:buClr>
                <a:srgbClr val="002060"/>
              </a:buClr>
            </a:pPr>
            <a:r>
              <a:rPr lang="cs-CZ" sz="2000" dirty="0">
                <a:solidFill>
                  <a:srgbClr val="002060"/>
                </a:solidFill>
                <a:latin typeface="+mj-lt"/>
              </a:rPr>
              <a:t>např. puškvorec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Acorus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žabník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Alisma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kalatka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Aponogeton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stolístek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Myriophyllum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vodní mor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Elodea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parožnatka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Chara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rdest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Potamogeton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šípatka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Sagittaria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)…</a:t>
            </a:r>
          </a:p>
          <a:p>
            <a:pPr lvl="1">
              <a:buClr>
                <a:srgbClr val="002060"/>
              </a:buClr>
            </a:pP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Plovoucí rostliny 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– např.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babelka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Pistia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tokozelka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Eichhornia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okřehek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Lemna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          			     kotvice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Trapa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řezan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Stratiotes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)…</a:t>
            </a:r>
          </a:p>
          <a:p>
            <a:pPr>
              <a:buClr>
                <a:srgbClr val="002060"/>
              </a:buClr>
            </a:pPr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Břehová zóna – bahenní rostliny (některé se mohou vysadit i do mělké zóny)</a:t>
            </a:r>
          </a:p>
          <a:p>
            <a:pPr lvl="1">
              <a:buClr>
                <a:srgbClr val="002060"/>
              </a:buClr>
            </a:pPr>
            <a:r>
              <a:rPr lang="cs-CZ" sz="2000" dirty="0">
                <a:solidFill>
                  <a:srgbClr val="002060"/>
                </a:solidFill>
                <a:latin typeface="+mj-lt"/>
              </a:rPr>
              <a:t>např. rákos</a:t>
            </a:r>
            <a:r>
              <a:rPr lang="cs-CZ" sz="20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Phragmites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</a:t>
            </a:r>
            <a:r>
              <a:rPr lang="cs-CZ" sz="2000" i="1" dirty="0">
                <a:solidFill>
                  <a:srgbClr val="002060"/>
                </a:solidFill>
                <a:latin typeface="+mj-lt"/>
              </a:rPr>
              <a:t>,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zevar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Sparganium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kosatec (</a:t>
            </a:r>
            <a:r>
              <a:rPr lang="cs-CZ" sz="2000" i="1" dirty="0">
                <a:solidFill>
                  <a:srgbClr val="002060"/>
                </a:solidFill>
                <a:latin typeface="+mj-lt"/>
              </a:rPr>
              <a:t>Iris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orobinec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Typha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         pryskyřník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Ranunculus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blatouch </a:t>
            </a:r>
            <a:r>
              <a:rPr lang="cs-CZ" sz="2100" dirty="0">
                <a:solidFill>
                  <a:srgbClr val="002060"/>
                </a:solidFill>
                <a:latin typeface="+mj-lt"/>
              </a:rPr>
              <a:t>(</a:t>
            </a:r>
            <a:r>
              <a:rPr lang="cs-CZ" sz="2100" i="1" dirty="0" err="1">
                <a:solidFill>
                  <a:srgbClr val="002060"/>
                </a:solidFill>
                <a:latin typeface="+mj-lt"/>
              </a:rPr>
              <a:t>Caltha</a:t>
            </a:r>
            <a:r>
              <a:rPr lang="cs-CZ" sz="2100" dirty="0">
                <a:solidFill>
                  <a:srgbClr val="002060"/>
                </a:solidFill>
                <a:latin typeface="+mj-lt"/>
              </a:rPr>
              <a:t>) 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kapraď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Dryopteris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), skřípina (</a:t>
            </a:r>
            <a:r>
              <a:rPr lang="cs-CZ" sz="2000" i="1" dirty="0" err="1">
                <a:solidFill>
                  <a:srgbClr val="002060"/>
                </a:solidFill>
                <a:latin typeface="+mj-lt"/>
              </a:rPr>
              <a:t>Scirpus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)…</a:t>
            </a:r>
          </a:p>
        </p:txBody>
      </p:sp>
      <p:pic>
        <p:nvPicPr>
          <p:cNvPr id="21506" name="Picture 2" descr="http://cms2.netnews.cz/files/shop-images/930810/4372-kose-na-vodni-rostliny-prev.jpg"/>
          <p:cNvPicPr>
            <a:picLocks noChangeAspect="1" noChangeArrowheads="1"/>
          </p:cNvPicPr>
          <p:nvPr/>
        </p:nvPicPr>
        <p:blipFill>
          <a:blip r:embed="rId2" cstate="print"/>
          <a:srcRect t="30236" b="20157"/>
          <a:stretch>
            <a:fillRect/>
          </a:stretch>
        </p:blipFill>
        <p:spPr bwMode="auto">
          <a:xfrm>
            <a:off x="827583" y="1700808"/>
            <a:ext cx="3048331" cy="1512168"/>
          </a:xfrm>
          <a:prstGeom prst="rect">
            <a:avLst/>
          </a:prstGeom>
          <a:noFill/>
        </p:spPr>
      </p:pic>
      <p:pic>
        <p:nvPicPr>
          <p:cNvPr id="21508" name="Picture 4" descr="http://cms2.netnews.cz/files/shop-images/930810/4381-jutova-kapsa-pro-vodni-rostliny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6884" y="1447932"/>
            <a:ext cx="2629140" cy="2629140"/>
          </a:xfrm>
          <a:prstGeom prst="rect">
            <a:avLst/>
          </a:prstGeom>
          <a:noFill/>
        </p:spPr>
      </p:pic>
      <p:pic>
        <p:nvPicPr>
          <p:cNvPr id="21510" name="Picture 6" descr="http://eshop.jezirkabanat.cz/image/product/340:340/jpg/1355/kosik-na-vodni-rostliny-flexibilni.jpg,h"/>
          <p:cNvPicPr>
            <a:picLocks noChangeAspect="1" noChangeArrowheads="1"/>
          </p:cNvPicPr>
          <p:nvPr/>
        </p:nvPicPr>
        <p:blipFill>
          <a:blip r:embed="rId4" cstate="print"/>
          <a:srcRect l="8893" t="1482" r="8893" b="1482"/>
          <a:stretch>
            <a:fillRect/>
          </a:stretch>
        </p:blipFill>
        <p:spPr bwMode="auto">
          <a:xfrm>
            <a:off x="4211960" y="1700808"/>
            <a:ext cx="1708060" cy="151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pondplants1.com/images/plant-bask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4664"/>
            <a:ext cx="5616624" cy="607037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7544" y="6926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břehová vegetace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7544" y="16288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mělká zóna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29876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hluboká zóna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2267744" y="908720"/>
            <a:ext cx="936104" cy="28803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1691680" y="1844824"/>
            <a:ext cx="2448272" cy="144016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1835696" y="3212976"/>
            <a:ext cx="3168352" cy="64807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6804248" y="1484784"/>
            <a:ext cx="576064" cy="64807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6732240" y="11656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plovoucí rostliny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287524" y="5160306"/>
            <a:ext cx="2448272" cy="1314728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Před zasazením se zastřihávají kořeny</a:t>
            </a:r>
            <a:endParaRPr lang="cs-CZ" sz="20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2348880"/>
            <a:ext cx="43308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Příklady jezírek  na chov ryb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83768" y="573325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malá nádrž – pro chov ryb nevhodná</a:t>
            </a:r>
          </a:p>
        </p:txBody>
      </p:sp>
      <p:pic>
        <p:nvPicPr>
          <p:cNvPr id="44040" name="Picture 8" descr="http://www.biopatent.com/pondrun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74364"/>
            <a:ext cx="8267700" cy="4714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homegardenair.com/wp-content/uploads/2014/02/when-to-stop-feeding-fish-in-garden-pond.jpg"/>
          <p:cNvPicPr>
            <a:picLocks noChangeAspect="1" noChangeArrowheads="1"/>
          </p:cNvPicPr>
          <p:nvPr/>
        </p:nvPicPr>
        <p:blipFill>
          <a:blip r:embed="rId2" cstate="print">
            <a:lum bright="-22000" contrast="12000"/>
          </a:blip>
          <a:srcRect/>
          <a:stretch>
            <a:fillRect/>
          </a:stretch>
        </p:blipFill>
        <p:spPr bwMode="auto">
          <a:xfrm>
            <a:off x="1547664" y="1052736"/>
            <a:ext cx="6286500" cy="47148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03848" y="594928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pravidelný tvar nádrže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Co jsou to studenovodní ryby?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80920" cy="288032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Ryby pocházející z mírného klimatického pásma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Sladkovodní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Mořské – nejsou předmětem této přednášky</a:t>
            </a:r>
          </a:p>
          <a:p>
            <a:pPr lvl="1">
              <a:buClr>
                <a:srgbClr val="002060"/>
              </a:buClr>
            </a:pP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8434" name="Picture 2" descr="http://aaapocasi.cz/wp-content/uploads/2014/01/pa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318" y="3295869"/>
            <a:ext cx="4621501" cy="2844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79512" y="3295869"/>
            <a:ext cx="3960439" cy="2862322"/>
          </a:xfrm>
          <a:prstGeom prst="rect">
            <a:avLst/>
          </a:prstGeom>
          <a:solidFill>
            <a:srgbClr val="EDFE4C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002060"/>
              </a:buClr>
            </a:pPr>
            <a:r>
              <a:rPr lang="cs-CZ" b="1" u="sng" dirty="0">
                <a:solidFill>
                  <a:srgbClr val="002060"/>
                </a:solidFill>
                <a:latin typeface="+mj-lt"/>
              </a:rPr>
              <a:t>Sladkovodní studenovodní ryby</a:t>
            </a:r>
          </a:p>
          <a:p>
            <a:pPr defTabSz="360000">
              <a:buClr>
                <a:srgbClr val="002060"/>
              </a:buClr>
              <a:buFont typeface="Arial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oproti tropickým rybám většinou 	nevýrazně zbarvené</a:t>
            </a:r>
          </a:p>
          <a:p>
            <a:pPr defTabSz="360000">
              <a:buClr>
                <a:srgbClr val="002060"/>
              </a:buClr>
              <a:buFont typeface="Arial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byly ale vyšlechtěny barevné variety    	a albíni</a:t>
            </a:r>
          </a:p>
          <a:p>
            <a:pPr defTabSz="360000">
              <a:buClr>
                <a:srgbClr val="002060"/>
              </a:buClr>
              <a:buFont typeface="Arial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druhy z nížinných řek jsou poměrně 	tolerantní k parametrům prostředí</a:t>
            </a:r>
          </a:p>
          <a:p>
            <a:pPr defTabSz="360000">
              <a:buClr>
                <a:srgbClr val="002060"/>
              </a:buClr>
              <a:buFont typeface="Arial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druhy z horských potoků jsou velice 	náročné na kyslík, pH a nesnáší vyšší 	teplotu vody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347864" y="573325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s bočním průhledem</a:t>
            </a:r>
          </a:p>
        </p:txBody>
      </p:sp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2" cstate="print"/>
          <a:srcRect l="20787" t="20577" r="20551" b="6299"/>
          <a:stretch>
            <a:fillRect/>
          </a:stretch>
        </p:blipFill>
        <p:spPr bwMode="auto">
          <a:xfrm>
            <a:off x="1004257" y="620688"/>
            <a:ext cx="718851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491880" y="573325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přírodě blízký typ</a:t>
            </a:r>
          </a:p>
        </p:txBody>
      </p:sp>
      <p:pic>
        <p:nvPicPr>
          <p:cNvPr id="49158" name="Picture 6" descr="http://upload.wikimedia.org/wikipedia/commons/d/d8/Garden_pond,_Los_Angeles_Arboretum.jpg"/>
          <p:cNvPicPr>
            <a:picLocks noChangeAspect="1" noChangeArrowheads="1"/>
          </p:cNvPicPr>
          <p:nvPr/>
        </p:nvPicPr>
        <p:blipFill>
          <a:blip r:embed="rId2" cstate="print">
            <a:lum bright="-1000" contrast="9000"/>
          </a:blip>
          <a:srcRect/>
          <a:stretch>
            <a:fillRect/>
          </a:stretch>
        </p:blipFill>
        <p:spPr bwMode="auto">
          <a:xfrm>
            <a:off x="1030356" y="908720"/>
            <a:ext cx="7134225" cy="4714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besthomeinspirations.com/wp-content/uploads/2013/10/Indoor-Fish-Pond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852" y="764704"/>
            <a:ext cx="6286500" cy="471487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131840" y="566124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jezírko umístěné v budově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31640" y="407707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+mj-lt"/>
              </a:rPr>
              <a:t>originální design</a:t>
            </a:r>
          </a:p>
        </p:txBody>
      </p:sp>
      <p:pic>
        <p:nvPicPr>
          <p:cNvPr id="14338" name="Picture 2" descr="http://31.media.tumblr.com/tumblr_m3x2xznARk1qh45ac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139952" cy="2765488"/>
          </a:xfrm>
          <a:prstGeom prst="rect">
            <a:avLst/>
          </a:prstGeom>
          <a:noFill/>
        </p:spPr>
      </p:pic>
      <p:pic>
        <p:nvPicPr>
          <p:cNvPr id="14340" name="Picture 4" descr="http://i.imgur.com/lnmCch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365338"/>
            <a:ext cx="5004048" cy="3331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83222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Krmení ryb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35480"/>
            <a:ext cx="8229600" cy="438912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Přírodní krmiva (náletový hmyz, rostliny, ryby)</a:t>
            </a:r>
          </a:p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Umělá krmiva (pelety, granule, vločky)</a:t>
            </a:r>
          </a:p>
          <a:p>
            <a:pPr lvl="1">
              <a:buClr>
                <a:srgbClr val="002060"/>
              </a:buClr>
            </a:pPr>
            <a:r>
              <a:rPr lang="cs-CZ" sz="2200" dirty="0">
                <a:solidFill>
                  <a:srgbClr val="002060"/>
                </a:solidFill>
                <a:latin typeface="+mj-lt"/>
              </a:rPr>
              <a:t>Krmiva se „</a:t>
            </a:r>
            <a:r>
              <a:rPr lang="cs-CZ" sz="2200" dirty="0" err="1">
                <a:solidFill>
                  <a:srgbClr val="002060"/>
                </a:solidFill>
                <a:latin typeface="+mj-lt"/>
              </a:rPr>
              <a:t>spirulinou</a:t>
            </a:r>
            <a:r>
              <a:rPr lang="cs-CZ" sz="2200" dirty="0">
                <a:solidFill>
                  <a:srgbClr val="002060"/>
                </a:solidFill>
                <a:latin typeface="+mj-lt"/>
              </a:rPr>
              <a:t>“ na </a:t>
            </a:r>
            <a:r>
              <a:rPr lang="cs-CZ" sz="2200" dirty="0" err="1">
                <a:solidFill>
                  <a:srgbClr val="002060"/>
                </a:solidFill>
                <a:latin typeface="+mj-lt"/>
              </a:rPr>
              <a:t>rozkrmení</a:t>
            </a:r>
            <a:r>
              <a:rPr lang="cs-CZ" sz="2200" dirty="0">
                <a:solidFill>
                  <a:srgbClr val="002060"/>
                </a:solidFill>
                <a:latin typeface="+mj-lt"/>
              </a:rPr>
              <a:t> po zimování</a:t>
            </a:r>
          </a:p>
          <a:p>
            <a:pPr>
              <a:buClr>
                <a:srgbClr val="002060"/>
              </a:buClr>
            </a:pPr>
            <a:endParaRPr lang="cs-CZ" sz="7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Podle druhu a velikosti ryb</a:t>
            </a:r>
          </a:p>
        </p:txBody>
      </p:sp>
      <p:pic>
        <p:nvPicPr>
          <p:cNvPr id="13314" name="Picture 2" descr="https://lh5.googleusercontent.com/-w1z8Gcid1kk/TXlI_VZufBI/AAAAAAAAAFc/J2FQoxIDI6A/s1600/fish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09600"/>
            <a:ext cx="3949067" cy="2948400"/>
          </a:xfrm>
          <a:prstGeom prst="rect">
            <a:avLst/>
          </a:prstGeom>
          <a:noFill/>
        </p:spPr>
      </p:pic>
      <p:pic>
        <p:nvPicPr>
          <p:cNvPr id="13316" name="Picture 4" descr="http://www.tommiland.cz/pic_zbozi/9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0"/>
            <a:ext cx="2411758" cy="2278284"/>
          </a:xfrm>
          <a:prstGeom prst="rect">
            <a:avLst/>
          </a:prstGeom>
          <a:noFill/>
        </p:spPr>
      </p:pic>
      <p:pic>
        <p:nvPicPr>
          <p:cNvPr id="13322" name="Picture 10" descr="http://pondvideos.files.wordpress.com/2011/01/nature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907996"/>
            <a:ext cx="4427984" cy="2950003"/>
          </a:xfrm>
          <a:prstGeom prst="rect">
            <a:avLst/>
          </a:prstGeom>
          <a:noFill/>
        </p:spPr>
      </p:pic>
      <p:pic>
        <p:nvPicPr>
          <p:cNvPr id="13324" name="Picture 12" descr="http://shopakva.cz/2354-2230-large/sera-pond-sturgeon-granules-1000m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265986"/>
            <a:ext cx="1595062" cy="1595062"/>
          </a:xfrm>
          <a:prstGeom prst="rect">
            <a:avLst/>
          </a:prstGeom>
          <a:noFill/>
        </p:spPr>
      </p:pic>
      <p:pic>
        <p:nvPicPr>
          <p:cNvPr id="13318" name="Picture 6" descr="http://www.petcenter.cz/prilohy/254130008047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5908" y="2204864"/>
            <a:ext cx="828092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Rizika spojená s chovem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75720"/>
          </a:xfrm>
        </p:spPr>
        <p:txBody>
          <a:bodyPr/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Únik nepůvodních druhů do volných vod – při povodních, záměrné vypuštění velkých jedinců</a:t>
            </a:r>
          </a:p>
          <a:p>
            <a:pPr>
              <a:buClr>
                <a:srgbClr val="002060"/>
              </a:buClr>
            </a:pPr>
            <a:endParaRPr lang="cs-CZ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Chovatel nesmí umožnit nepůvodním druhům uniknout, porušil by tím zákon 144/1992 Sb., o ochraně přírody        a krajiny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2376264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Predátoři</a:t>
            </a:r>
          </a:p>
        </p:txBody>
      </p:sp>
      <p:pic>
        <p:nvPicPr>
          <p:cNvPr id="32770" name="Picture 2" descr="http://metrouk2.files.wordpress.com/2011/02/article-1298539041981-0d522e99000005dc-556_636x396.jpg"/>
          <p:cNvPicPr>
            <a:picLocks noChangeAspect="1" noChangeArrowheads="1"/>
          </p:cNvPicPr>
          <p:nvPr/>
        </p:nvPicPr>
        <p:blipFill>
          <a:blip r:embed="rId2" cstate="print"/>
          <a:srcRect l="2006" b="3937"/>
          <a:stretch>
            <a:fillRect/>
          </a:stretch>
        </p:blipFill>
        <p:spPr bwMode="auto">
          <a:xfrm>
            <a:off x="5361529" y="4549304"/>
            <a:ext cx="3782471" cy="2308696"/>
          </a:xfrm>
          <a:prstGeom prst="rect">
            <a:avLst/>
          </a:prstGeom>
          <a:noFill/>
        </p:spPr>
      </p:pic>
      <p:pic>
        <p:nvPicPr>
          <p:cNvPr id="11268" name="Picture 4" descr="http://www.holywellsbirds.co.uk/Heron%20fish%202%20-%20Copy.jpg"/>
          <p:cNvPicPr>
            <a:picLocks noChangeAspect="1" noChangeArrowheads="1"/>
          </p:cNvPicPr>
          <p:nvPr/>
        </p:nvPicPr>
        <p:blipFill>
          <a:blip r:embed="rId3" cstate="print"/>
          <a:srcRect b="5536"/>
          <a:stretch>
            <a:fillRect/>
          </a:stretch>
        </p:blipFill>
        <p:spPr bwMode="auto">
          <a:xfrm>
            <a:off x="5364088" y="0"/>
            <a:ext cx="3779912" cy="4463264"/>
          </a:xfrm>
          <a:prstGeom prst="rect">
            <a:avLst/>
          </a:prstGeom>
          <a:noFill/>
        </p:spPr>
      </p:pic>
      <p:pic>
        <p:nvPicPr>
          <p:cNvPr id="11272" name="Picture 8" descr="http://uphilldowndale.files.wordpress.com/2013/10/fishing-cat-2.jpg"/>
          <p:cNvPicPr>
            <a:picLocks noChangeAspect="1" noChangeArrowheads="1"/>
          </p:cNvPicPr>
          <p:nvPr/>
        </p:nvPicPr>
        <p:blipFill>
          <a:blip r:embed="rId4" cstate="print"/>
          <a:srcRect l="23622"/>
          <a:stretch>
            <a:fillRect/>
          </a:stretch>
        </p:blipFill>
        <p:spPr bwMode="auto">
          <a:xfrm>
            <a:off x="2134614" y="3849813"/>
            <a:ext cx="3068036" cy="3008188"/>
          </a:xfrm>
          <a:prstGeom prst="rect">
            <a:avLst/>
          </a:prstGeom>
          <a:noFill/>
        </p:spPr>
      </p:pic>
      <p:pic>
        <p:nvPicPr>
          <p:cNvPr id="11276" name="Picture 12" descr="http://1.bp.blogspot.com/-9-ZxGJUBIS4/UnWJVfSjxUI/AAAAAAAABJU/HBohBwQyw6Q/s1600/koi-preda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2568"/>
            <a:ext cx="1979712" cy="3005432"/>
          </a:xfrm>
          <a:prstGeom prst="rect">
            <a:avLst/>
          </a:prstGeom>
          <a:noFill/>
        </p:spPr>
      </p:pic>
      <p:pic>
        <p:nvPicPr>
          <p:cNvPr id="11278" name="Picture 14" descr="http://img1.photographersdirect.com/img/22543/wm/pd2925205.jpg"/>
          <p:cNvPicPr>
            <a:picLocks noChangeAspect="1" noChangeArrowheads="1"/>
          </p:cNvPicPr>
          <p:nvPr/>
        </p:nvPicPr>
        <p:blipFill>
          <a:blip r:embed="rId6" cstate="print"/>
          <a:srcRect b="15748"/>
          <a:stretch>
            <a:fillRect/>
          </a:stretch>
        </p:blipFill>
        <p:spPr bwMode="auto">
          <a:xfrm>
            <a:off x="2483768" y="487558"/>
            <a:ext cx="2715272" cy="3235371"/>
          </a:xfrm>
          <a:prstGeom prst="rect">
            <a:avLst/>
          </a:prstGeom>
          <a:noFill/>
        </p:spPr>
      </p:pic>
      <p:pic>
        <p:nvPicPr>
          <p:cNvPr id="11280" name="Picture 16" descr="http://i.dailymail.co.uk/i/pix/2014/01/25/article-2545868-1AE7B56600000578-970_964x698.jpg"/>
          <p:cNvPicPr>
            <a:picLocks noChangeAspect="1" noChangeArrowheads="1"/>
          </p:cNvPicPr>
          <p:nvPr/>
        </p:nvPicPr>
        <p:blipFill>
          <a:blip r:embed="rId7" cstate="print"/>
          <a:srcRect l="16467" t="12996" r="12938" b="4873"/>
          <a:stretch>
            <a:fillRect/>
          </a:stretch>
        </p:blipFill>
        <p:spPr bwMode="auto">
          <a:xfrm>
            <a:off x="0" y="1722580"/>
            <a:ext cx="2381274" cy="2004834"/>
          </a:xfrm>
          <a:prstGeom prst="rect">
            <a:avLst/>
          </a:prstGeom>
          <a:noFill/>
        </p:spPr>
      </p:pic>
      <p:pic>
        <p:nvPicPr>
          <p:cNvPr id="11274" name="Picture 10" descr="http://koifish.ca/images/mink-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140968"/>
            <a:ext cx="1953394" cy="1953395"/>
          </a:xfrm>
          <a:prstGeom prst="rect">
            <a:avLst/>
          </a:prstGeom>
          <a:noFill/>
          <a:ln w="50800">
            <a:gradFill>
              <a:gsLst>
                <a:gs pos="0">
                  <a:srgbClr val="CDE5FB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Chované studenovodní ryby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/>
            </a:r>
            <a:br>
              <a:rPr lang="cs-CZ" b="1" dirty="0"/>
            </a:br>
            <a:r>
              <a:rPr lang="cs-CZ" b="1" dirty="0">
                <a:solidFill>
                  <a:srgbClr val="002060"/>
                </a:solidFill>
              </a:rPr>
              <a:t> Barevný kapr (KOI, </a:t>
            </a:r>
            <a:r>
              <a:rPr lang="cs-CZ" b="1" dirty="0" err="1">
                <a:solidFill>
                  <a:srgbClr val="002060"/>
                </a:solidFill>
              </a:rPr>
              <a:t>nishikigoi</a:t>
            </a:r>
            <a:r>
              <a:rPr lang="cs-CZ" b="1" dirty="0">
                <a:solidFill>
                  <a:srgbClr val="002060"/>
                </a:solidFill>
              </a:rPr>
              <a:t>)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i="1" dirty="0"/>
              <a:t> </a:t>
            </a:r>
            <a:r>
              <a:rPr lang="cs-CZ" i="1" dirty="0" err="1">
                <a:solidFill>
                  <a:srgbClr val="002060"/>
                </a:solidFill>
              </a:rPr>
              <a:t>Cyprinus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i="1" dirty="0" err="1">
                <a:solidFill>
                  <a:srgbClr val="002060"/>
                </a:solidFill>
              </a:rPr>
              <a:t>rubrofuscus</a:t>
            </a:r>
            <a:r>
              <a:rPr lang="cs-CZ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218" name="Picture 2" descr="http://www.mpks.org/articles/RayJordan/images/familytree.jpg"/>
          <p:cNvPicPr>
            <a:picLocks noChangeAspect="1" noChangeArrowheads="1"/>
          </p:cNvPicPr>
          <p:nvPr/>
        </p:nvPicPr>
        <p:blipFill>
          <a:blip r:embed="rId2" cstate="print"/>
          <a:srcRect b="8966"/>
          <a:stretch>
            <a:fillRect/>
          </a:stretch>
        </p:blipFill>
        <p:spPr bwMode="auto">
          <a:xfrm>
            <a:off x="3397360" y="2619796"/>
            <a:ext cx="5746640" cy="4238204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419872" y="2636912"/>
            <a:ext cx="115212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220" name="Picture 4" descr="http://3.bp.blogspot.com/_ckBlasgNSzg/SF_YH12Kd8I/AAAAAAAAGbQ/Cg_BROIawi8/s400/Common+Car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42047"/>
            <a:ext cx="3269940" cy="2615953"/>
          </a:xfrm>
          <a:prstGeom prst="rect">
            <a:avLst/>
          </a:prstGeom>
          <a:noFill/>
        </p:spPr>
      </p:pic>
      <p:pic>
        <p:nvPicPr>
          <p:cNvPr id="9222" name="Picture 6" descr="http://files.doobybrain.com/wp-content/uploads/2010/09/gigantic-koi-ca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803229"/>
            <a:ext cx="2483768" cy="1701382"/>
          </a:xfrm>
          <a:prstGeom prst="rect">
            <a:avLst/>
          </a:prstGeom>
          <a:noFill/>
        </p:spPr>
      </p:pic>
      <p:pic>
        <p:nvPicPr>
          <p:cNvPr id="9226" name="Picture 10" descr="http://www.aquarium.cz/static/foto/2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68844"/>
            <a:ext cx="3275856" cy="2456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Karas zlatý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i="1" dirty="0">
                <a:solidFill>
                  <a:srgbClr val="002060"/>
                </a:solidFill>
              </a:rPr>
              <a:t>Carassius auratus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8196" name="Picture 4" descr="http://xtremekoi.sk/files/_640x480/karas-zla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520" y="2132856"/>
            <a:ext cx="3827194" cy="1943497"/>
          </a:xfrm>
          <a:prstGeom prst="rect">
            <a:avLst/>
          </a:prstGeom>
          <a:noFill/>
        </p:spPr>
      </p:pic>
      <p:pic>
        <p:nvPicPr>
          <p:cNvPr id="8200" name="Picture 8" descr="http://upload.wikimedia.org/wikipedia/commons/7/73/Goldfish_bree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29125" y="2143124"/>
            <a:ext cx="4714875" cy="4714876"/>
          </a:xfrm>
          <a:prstGeom prst="rect">
            <a:avLst/>
          </a:prstGeom>
          <a:noFill/>
        </p:spPr>
      </p:pic>
      <p:pic>
        <p:nvPicPr>
          <p:cNvPr id="8202" name="Picture 10" descr="http://www.practicalfishkeeping.co.uk/custom/images/large/4c0f636b81fc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37769"/>
            <a:ext cx="3816424" cy="2620232"/>
          </a:xfrm>
          <a:prstGeom prst="rect">
            <a:avLst/>
          </a:prstGeom>
          <a:noFill/>
        </p:spPr>
      </p:pic>
      <p:pic>
        <p:nvPicPr>
          <p:cNvPr id="8204" name="Picture 12" descr="http://mahieman.persiangig.com/j/Black%20Moor%20Goldfish%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12160" y="0"/>
            <a:ext cx="3131840" cy="1988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://4.bp.blogspot.com/_NpINLHeo8rM/TLm65tFyOuI/AAAAAAAA2fI/hoOhwPCeQ6U/s400/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"/>
            <a:ext cx="2492895" cy="2492895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225810"/>
            <a:ext cx="8435280" cy="457776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Celoroční chov je problematický: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Většina chovaných studenovodních ryb dorůstá velké velikosti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Některé kaprovité ryby ryjí v substrátu a neustále kalí vodu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Kaprovité ryby požírají vodní rostliny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Dravé ryby potřebují dostatek živé potravy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V letních měsících se obtížně udržuje nižší teplota vody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Pro akvarijní chov jsou nejvhodnější karasi zlatí (</a:t>
            </a:r>
            <a:r>
              <a:rPr lang="cs-CZ" i="1" dirty="0" err="1">
                <a:solidFill>
                  <a:srgbClr val="002060"/>
                </a:solidFill>
                <a:latin typeface="+mj-lt"/>
              </a:rPr>
              <a:t>Carassius</a:t>
            </a:r>
            <a:r>
              <a:rPr lang="cs-CZ" i="1" dirty="0">
                <a:solidFill>
                  <a:srgbClr val="002060"/>
                </a:solidFill>
                <a:latin typeface="+mj-lt"/>
              </a:rPr>
              <a:t> auratus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) neboli </a:t>
            </a:r>
            <a:r>
              <a:rPr lang="cs-CZ" i="1" dirty="0">
                <a:solidFill>
                  <a:srgbClr val="002060"/>
                </a:solidFill>
                <a:latin typeface="+mj-lt"/>
              </a:rPr>
              <a:t>„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závojnatky“ - odchované v teplé vodě v JV Asii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Naprosto nevhodné jsou skleněné koule – malá plocha hladiny na difuzi kyslíku, zkreslené vizuální vjemy, malý objem, žádná akvarijní technika</a:t>
            </a:r>
          </a:p>
          <a:p>
            <a:pPr>
              <a:buClr>
                <a:srgbClr val="002060"/>
              </a:buClr>
            </a:pPr>
            <a:endParaRPr lang="cs-CZ" sz="12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V akváriích se mohou zimovat ryby z mělkých zahradních jezírek, kde hrozí promrznutí celého vodního sloupce</a:t>
            </a:r>
          </a:p>
          <a:p>
            <a:pPr lvl="1">
              <a:buClr>
                <a:srgbClr val="002060"/>
              </a:buClr>
            </a:pPr>
            <a:endParaRPr lang="cs-CZ" sz="12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Rybáři přechovávají v akváriích nástražní rybky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např. hrouzky (</a:t>
            </a:r>
            <a:r>
              <a:rPr lang="cs-CZ" i="1" dirty="0" err="1">
                <a:solidFill>
                  <a:srgbClr val="002060"/>
                </a:solidFill>
                <a:latin typeface="+mj-lt"/>
              </a:rPr>
              <a:t>Gobio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)</a:t>
            </a:r>
            <a:r>
              <a:rPr lang="cs-CZ" i="1" dirty="0">
                <a:solidFill>
                  <a:srgbClr val="002060"/>
                </a:solidFill>
                <a:latin typeface="+mj-lt"/>
              </a:rPr>
              <a:t>,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střevličky východní (</a:t>
            </a:r>
            <a:r>
              <a:rPr lang="cs-CZ" i="1" dirty="0" err="1">
                <a:solidFill>
                  <a:srgbClr val="002060"/>
                </a:solidFill>
                <a:latin typeface="+mj-lt"/>
              </a:rPr>
              <a:t>Pseudorasbora</a:t>
            </a:r>
            <a:r>
              <a:rPr lang="cs-CZ" i="1" dirty="0">
                <a:solidFill>
                  <a:srgbClr val="002060"/>
                </a:solidFill>
                <a:latin typeface="+mj-lt"/>
              </a:rPr>
              <a:t> parva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) apod.</a:t>
            </a:r>
          </a:p>
          <a:p>
            <a:pPr lvl="1">
              <a:buClr>
                <a:srgbClr val="002060"/>
              </a:buClr>
            </a:pP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7412" name="Picture 4" descr="http://www.aquariumsknowledge.com/images/Glassbow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2760" y="1"/>
            <a:ext cx="1921239" cy="2492896"/>
          </a:xfrm>
          <a:prstGeom prst="rect">
            <a:avLst/>
          </a:prstGeom>
          <a:noFill/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Chov v akváriích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Lín obecný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i="1" dirty="0" err="1">
                <a:solidFill>
                  <a:srgbClr val="002060"/>
                </a:solidFill>
              </a:rPr>
              <a:t>Tinca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i="1" dirty="0" err="1">
                <a:solidFill>
                  <a:srgbClr val="002060"/>
                </a:solidFill>
              </a:rPr>
              <a:t>tinca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://www.okrasneryby.cz/fotky/lin1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4075" y="3212976"/>
            <a:ext cx="3899925" cy="2924944"/>
          </a:xfrm>
          <a:prstGeom prst="rect">
            <a:avLst/>
          </a:prstGeom>
          <a:noFill/>
        </p:spPr>
      </p:pic>
      <p:pic>
        <p:nvPicPr>
          <p:cNvPr id="7172" name="Picture 4" descr="http://2.bp.blogspot.com/-PAPZEdMcyH4/UUYd_lpTryI/AAAAAAAAG3s/xQ87ni_VP1k/s1600/Golden+Ten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3212976"/>
            <a:ext cx="5202031" cy="3456384"/>
          </a:xfrm>
          <a:prstGeom prst="rect">
            <a:avLst/>
          </a:prstGeom>
          <a:noFill/>
        </p:spPr>
      </p:pic>
      <p:pic>
        <p:nvPicPr>
          <p:cNvPr id="7174" name="Picture 6" descr="http://www.mrk.cz/Data/Fotky/28620.jpg"/>
          <p:cNvPicPr>
            <a:picLocks noChangeAspect="1" noChangeArrowheads="1"/>
          </p:cNvPicPr>
          <p:nvPr/>
        </p:nvPicPr>
        <p:blipFill>
          <a:blip r:embed="rId4" cstate="print"/>
          <a:srcRect l="16378" t="21837" r="4409" b="32756"/>
          <a:stretch>
            <a:fillRect/>
          </a:stretch>
        </p:blipFill>
        <p:spPr bwMode="auto">
          <a:xfrm>
            <a:off x="4616917" y="1196752"/>
            <a:ext cx="4527083" cy="1946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Perlín </a:t>
            </a:r>
            <a:r>
              <a:rPr lang="cs-CZ" b="1" dirty="0" err="1">
                <a:solidFill>
                  <a:srgbClr val="002060"/>
                </a:solidFill>
              </a:rPr>
              <a:t>ostrobřichý</a:t>
            </a: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i="1" dirty="0" err="1">
                <a:solidFill>
                  <a:srgbClr val="002060"/>
                </a:solidFill>
              </a:rPr>
              <a:t>Scardinius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i="1" dirty="0" err="1">
                <a:solidFill>
                  <a:srgbClr val="002060"/>
                </a:solidFill>
              </a:rPr>
              <a:t>erythrophthalmus</a:t>
            </a:r>
            <a:endParaRPr lang="cs-CZ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www.okrasneryby.cz/fotky/pe2v.jpg"/>
          <p:cNvPicPr>
            <a:picLocks noChangeAspect="1" noChangeArrowheads="1"/>
          </p:cNvPicPr>
          <p:nvPr/>
        </p:nvPicPr>
        <p:blipFill>
          <a:blip r:embed="rId2" cstate="print">
            <a:lum bright="3000" contrast="37000"/>
          </a:blip>
          <a:srcRect/>
          <a:stretch>
            <a:fillRect/>
          </a:stretch>
        </p:blipFill>
        <p:spPr bwMode="auto">
          <a:xfrm>
            <a:off x="4759438" y="2492896"/>
            <a:ext cx="4384561" cy="3744416"/>
          </a:xfrm>
          <a:prstGeom prst="rect">
            <a:avLst/>
          </a:prstGeom>
          <a:noFill/>
        </p:spPr>
      </p:pic>
      <p:pic>
        <p:nvPicPr>
          <p:cNvPr id="6148" name="Picture 4" descr="http://u.jimdo.com/www52/o/s6b8b75661bb96321/img/i787a93d74e2f21c6/1395229166/orig/image.jpg"/>
          <p:cNvPicPr>
            <a:picLocks noChangeAspect="1" noChangeArrowheads="1"/>
          </p:cNvPicPr>
          <p:nvPr/>
        </p:nvPicPr>
        <p:blipFill>
          <a:blip r:embed="rId3" cstate="print">
            <a:lum bright="-2000" contrast="11000"/>
          </a:blip>
          <a:srcRect l="15071"/>
          <a:stretch>
            <a:fillRect/>
          </a:stretch>
        </p:blipFill>
        <p:spPr bwMode="auto">
          <a:xfrm flipH="1">
            <a:off x="1" y="2492896"/>
            <a:ext cx="4766919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Jelec </a:t>
            </a:r>
            <a:r>
              <a:rPr lang="cs-CZ" b="1" dirty="0" err="1">
                <a:solidFill>
                  <a:srgbClr val="002060"/>
                </a:solidFill>
              </a:rPr>
              <a:t>jesen</a:t>
            </a: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i="1" dirty="0" err="1">
                <a:solidFill>
                  <a:srgbClr val="002060"/>
                </a:solidFill>
              </a:rPr>
              <a:t>Leuciscus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i="1" dirty="0" err="1">
                <a:solidFill>
                  <a:srgbClr val="002060"/>
                </a:solidFill>
              </a:rPr>
              <a:t>idus</a:t>
            </a:r>
            <a:endParaRPr lang="cs-CZ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biolib.cz/IMG/GAL/151978.jpg"/>
          <p:cNvPicPr>
            <a:picLocks noChangeAspect="1" noChangeArrowheads="1"/>
          </p:cNvPicPr>
          <p:nvPr/>
        </p:nvPicPr>
        <p:blipFill>
          <a:blip r:embed="rId2" cstate="print"/>
          <a:srcRect l="9071" t="17485" r="2016" b="17485"/>
          <a:stretch>
            <a:fillRect/>
          </a:stretch>
        </p:blipFill>
        <p:spPr bwMode="auto">
          <a:xfrm flipH="1">
            <a:off x="0" y="3007838"/>
            <a:ext cx="4338404" cy="2376264"/>
          </a:xfrm>
          <a:prstGeom prst="rect">
            <a:avLst/>
          </a:prstGeom>
          <a:noFill/>
        </p:spPr>
      </p:pic>
      <p:pic>
        <p:nvPicPr>
          <p:cNvPr id="5124" name="Picture 4" descr="http://www.okrasneryby.cz/fotky/95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476" y="2420889"/>
            <a:ext cx="4704523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Ostroretka stěhovavá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i="1" dirty="0" err="1">
                <a:solidFill>
                  <a:srgbClr val="002060"/>
                </a:solidFill>
              </a:rPr>
              <a:t>Chondrostoma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i="1" dirty="0" err="1">
                <a:solidFill>
                  <a:srgbClr val="002060"/>
                </a:solidFill>
              </a:rPr>
              <a:t>nasus</a:t>
            </a:r>
            <a:endParaRPr lang="cs-CZ" i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upload.wikimedia.org/wikipedia/commons/9/97/Chondrostoma_nasus_%28aka%29.jpg"/>
          <p:cNvPicPr>
            <a:picLocks noChangeAspect="1" noChangeArrowheads="1"/>
          </p:cNvPicPr>
          <p:nvPr/>
        </p:nvPicPr>
        <p:blipFill>
          <a:blip r:embed="rId2" cstate="print">
            <a:lum bright="5000" contrast="34000"/>
          </a:blip>
          <a:srcRect/>
          <a:stretch>
            <a:fillRect/>
          </a:stretch>
        </p:blipFill>
        <p:spPr bwMode="auto">
          <a:xfrm>
            <a:off x="0" y="3131981"/>
            <a:ext cx="9144000" cy="3726019"/>
          </a:xfrm>
          <a:prstGeom prst="rect">
            <a:avLst/>
          </a:prstGeom>
          <a:noFill/>
        </p:spPr>
      </p:pic>
      <p:pic>
        <p:nvPicPr>
          <p:cNvPr id="4100" name="Picture 4" descr="http://www.biolib.cz/IMG/GAL/BIG/114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7241" y="0"/>
            <a:ext cx="3066759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Slunečnice pestrá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i="1" dirty="0" err="1">
                <a:solidFill>
                  <a:srgbClr val="002060"/>
                </a:solidFill>
              </a:rPr>
              <a:t>Lepomis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i="1" dirty="0" err="1">
                <a:solidFill>
                  <a:srgbClr val="002060"/>
                </a:solidFill>
              </a:rPr>
              <a:t>gibbosus</a:t>
            </a:r>
            <a:endParaRPr lang="cs-CZ" i="1" dirty="0">
              <a:solidFill>
                <a:srgbClr val="002060"/>
              </a:solidFill>
            </a:endParaRPr>
          </a:p>
        </p:txBody>
      </p:sp>
      <p:pic>
        <p:nvPicPr>
          <p:cNvPr id="50178" name="Picture 2" descr="http://slunecnicepestra.unas.cz/31.jpg"/>
          <p:cNvPicPr>
            <a:picLocks noChangeAspect="1" noChangeArrowheads="1"/>
          </p:cNvPicPr>
          <p:nvPr/>
        </p:nvPicPr>
        <p:blipFill>
          <a:blip r:embed="rId2" cstate="print"/>
          <a:srcRect l="14069" b="3894"/>
          <a:stretch>
            <a:fillRect/>
          </a:stretch>
        </p:blipFill>
        <p:spPr bwMode="auto">
          <a:xfrm flipH="1">
            <a:off x="0" y="2492896"/>
            <a:ext cx="4355976" cy="3259848"/>
          </a:xfrm>
          <a:prstGeom prst="rect">
            <a:avLst/>
          </a:prstGeom>
          <a:noFill/>
        </p:spPr>
      </p:pic>
      <p:pic>
        <p:nvPicPr>
          <p:cNvPr id="50180" name="Picture 4" descr="http://www.mojbiljniakvarijum.org/forum/attachments/img_3538abq.jpg"/>
          <p:cNvPicPr>
            <a:picLocks noChangeAspect="1" noChangeArrowheads="1"/>
          </p:cNvPicPr>
          <p:nvPr/>
        </p:nvPicPr>
        <p:blipFill>
          <a:blip r:embed="rId3" cstate="print"/>
          <a:srcRect b="9218"/>
          <a:stretch>
            <a:fillRect/>
          </a:stretch>
        </p:blipFill>
        <p:spPr bwMode="auto">
          <a:xfrm>
            <a:off x="4469718" y="2492896"/>
            <a:ext cx="4674282" cy="326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Sumec velký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i="1" dirty="0" err="1">
                <a:solidFill>
                  <a:srgbClr val="002060"/>
                </a:solidFill>
              </a:rPr>
              <a:t>Silurus</a:t>
            </a:r>
            <a:r>
              <a:rPr lang="cs-CZ" b="1" i="1" dirty="0">
                <a:solidFill>
                  <a:srgbClr val="002060"/>
                </a:solidFill>
              </a:rPr>
              <a:t> </a:t>
            </a:r>
            <a:r>
              <a:rPr lang="cs-CZ" b="1" i="1" dirty="0" err="1">
                <a:solidFill>
                  <a:srgbClr val="002060"/>
                </a:solidFill>
              </a:rPr>
              <a:t>glanis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46.photobucket.com/albums/f131/AngelAmpil/Fish%20Pics/Catfish/Silurus_glanis_albino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000500"/>
            <a:ext cx="5715000" cy="2857500"/>
          </a:xfrm>
          <a:prstGeom prst="rect">
            <a:avLst/>
          </a:prstGeom>
          <a:noFill/>
        </p:spPr>
      </p:pic>
      <p:pic>
        <p:nvPicPr>
          <p:cNvPr id="3076" name="Picture 4" descr="http://www.ittiofauna.org/webmuseum/pesciossei/siluriformes/siluridae/silurus/silurusglanis/images/silurus_glanis15-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4762500" cy="2781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840" y="704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Jeseteři a </a:t>
            </a:r>
            <a:r>
              <a:rPr lang="cs-CZ" b="1" dirty="0" err="1">
                <a:solidFill>
                  <a:srgbClr val="002060"/>
                </a:solidFill>
              </a:rPr>
              <a:t>veslonosi</a:t>
            </a: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i="1" dirty="0" err="1">
                <a:solidFill>
                  <a:srgbClr val="002060"/>
                </a:solidFill>
              </a:rPr>
              <a:t>Acipenser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a</a:t>
            </a:r>
            <a:r>
              <a:rPr lang="cs-CZ" i="1" dirty="0">
                <a:solidFill>
                  <a:srgbClr val="002060"/>
                </a:solidFill>
              </a:rPr>
              <a:t> </a:t>
            </a:r>
            <a:r>
              <a:rPr lang="cs-CZ" i="1" dirty="0" err="1">
                <a:solidFill>
                  <a:srgbClr val="002060"/>
                </a:solidFill>
              </a:rPr>
              <a:t>Polyodon</a:t>
            </a:r>
            <a:endParaRPr lang="cs-CZ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hlasek.com/foto/acipenser_ruthenus_hf6258.jpg"/>
          <p:cNvPicPr>
            <a:picLocks noChangeAspect="1" noChangeArrowheads="1"/>
          </p:cNvPicPr>
          <p:nvPr/>
        </p:nvPicPr>
        <p:blipFill>
          <a:blip r:embed="rId2" cstate="print">
            <a:lum bright="-12000" contrast="25000"/>
          </a:blip>
          <a:srcRect l="8298" t="10079" b="17638"/>
          <a:stretch>
            <a:fillRect/>
          </a:stretch>
        </p:blipFill>
        <p:spPr bwMode="auto">
          <a:xfrm>
            <a:off x="0" y="2243055"/>
            <a:ext cx="7092280" cy="3346185"/>
          </a:xfrm>
          <a:prstGeom prst="rect">
            <a:avLst/>
          </a:prstGeom>
          <a:noFill/>
        </p:spPr>
      </p:pic>
      <p:pic>
        <p:nvPicPr>
          <p:cNvPr id="2052" name="Picture 4" descr="http://www.go-stoere.de/images/albinosterlet/albinosterle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707904" cy="2780928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356077"/>
            <a:ext cx="3779912" cy="251274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Děkuji za pozornost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682" y="2636912"/>
            <a:ext cx="6286636" cy="35362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8152"/>
            <a:ext cx="9144000" cy="438912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Telefonní budky přeměněné na nádrž pro chov karasů (Singapur)</a:t>
            </a:r>
          </a:p>
          <a:p>
            <a:pPr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Nevhodné prostředí – růst řas, obtížně udržovatelná hygiena, malá plocha na difuzi kyslíku, přehřívání, hustá obsádka, rušení lidmi       	  stres, mortalita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Public </a:t>
            </a:r>
            <a:r>
              <a:rPr lang="cs-CZ" b="1" dirty="0" err="1">
                <a:solidFill>
                  <a:srgbClr val="002060"/>
                </a:solidFill>
              </a:rPr>
              <a:t>art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sz="3600" b="1" dirty="0">
                <a:solidFill>
                  <a:srgbClr val="002060"/>
                </a:solidFill>
              </a:rPr>
              <a:t>– umění ve veřejném prostoru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33794" name="Picture 2" descr="https://d2iweeeny6suwz.cloudfront.net/thumbnails-PRODUCTION/22/49/2249c0352f39abeb29057fa1f461a8ed.jpg"/>
          <p:cNvPicPr>
            <a:picLocks noChangeAspect="1" noChangeArrowheads="1"/>
          </p:cNvPicPr>
          <p:nvPr/>
        </p:nvPicPr>
        <p:blipFill>
          <a:blip r:embed="rId2" cstate="print"/>
          <a:srcRect l="9799"/>
          <a:stretch>
            <a:fillRect/>
          </a:stretch>
        </p:blipFill>
        <p:spPr bwMode="auto">
          <a:xfrm>
            <a:off x="4565324" y="3483363"/>
            <a:ext cx="4578676" cy="3374637"/>
          </a:xfrm>
          <a:prstGeom prst="rect">
            <a:avLst/>
          </a:prstGeom>
          <a:noFill/>
        </p:spPr>
      </p:pic>
      <p:pic>
        <p:nvPicPr>
          <p:cNvPr id="33796" name="Picture 4" descr="https://d2iweeeny6suwz.cloudfront.net/thumbnails-PRODUCTION/56/51/565127dd50d5184a971add8714f07b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3005"/>
            <a:ext cx="4499992" cy="3374995"/>
          </a:xfrm>
          <a:prstGeom prst="rect">
            <a:avLst/>
          </a:prstGeom>
          <a:noFill/>
        </p:spPr>
      </p:pic>
      <p:sp>
        <p:nvSpPr>
          <p:cNvPr id="7" name="Šipka doprava 6"/>
          <p:cNvSpPr/>
          <p:nvPr/>
        </p:nvSpPr>
        <p:spPr>
          <a:xfrm>
            <a:off x="705340" y="2802700"/>
            <a:ext cx="360040" cy="216024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6976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rgbClr val="002060"/>
                </a:solidFill>
              </a:rPr>
              <a:t>Fishpond</a:t>
            </a:r>
            <a:r>
              <a:rPr lang="cs-CZ" sz="3600" b="1" dirty="0">
                <a:solidFill>
                  <a:srgbClr val="002060"/>
                </a:solidFill>
              </a:rPr>
              <a:t> City </a:t>
            </a:r>
            <a:r>
              <a:rPr lang="cs-CZ" sz="3600" b="1" dirty="0" err="1">
                <a:solidFill>
                  <a:srgbClr val="002060"/>
                </a:solidFill>
              </a:rPr>
              <a:t>Xi’an</a:t>
            </a:r>
            <a:r>
              <a:rPr lang="cs-CZ" sz="3600" b="1" dirty="0">
                <a:solidFill>
                  <a:srgbClr val="002060"/>
                </a:solidFill>
              </a:rPr>
              <a:t> (Čína, 2013)</a:t>
            </a:r>
            <a:endParaRPr lang="cs-CZ" b="1" dirty="0">
              <a:solidFill>
                <a:srgbClr val="002060"/>
              </a:solidFill>
            </a:endParaRPr>
          </a:p>
        </p:txBody>
      </p:sp>
      <p:pic>
        <p:nvPicPr>
          <p:cNvPr id="36868" name="Picture 4" descr="http://www.clemensschneider.com/wp-content/uploads/2013/09/Fishpond-City_2.jpg"/>
          <p:cNvPicPr>
            <a:picLocks noChangeAspect="1" noChangeArrowheads="1"/>
          </p:cNvPicPr>
          <p:nvPr/>
        </p:nvPicPr>
        <p:blipFill>
          <a:blip r:embed="rId2" cstate="print"/>
          <a:srcRect t="17575"/>
          <a:stretch>
            <a:fillRect/>
          </a:stretch>
        </p:blipFill>
        <p:spPr bwMode="auto">
          <a:xfrm>
            <a:off x="2699792" y="4263911"/>
            <a:ext cx="6444208" cy="2594089"/>
          </a:xfrm>
          <a:prstGeom prst="rect">
            <a:avLst/>
          </a:prstGeom>
          <a:noFill/>
        </p:spPr>
      </p:pic>
      <p:pic>
        <p:nvPicPr>
          <p:cNvPr id="36866" name="Picture 2" descr="http://www.clemensschneider.com/wp-content/uploads/2013/09/Fishpond-C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35630"/>
            <a:ext cx="6408712" cy="3129836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205138" y="4458884"/>
            <a:ext cx="2267744" cy="1477328"/>
          </a:xfrm>
          <a:prstGeom prst="rect">
            <a:avLst/>
          </a:prstGeom>
          <a:solidFill>
            <a:srgbClr val="EDFE4C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</a:rPr>
              <a:t>1500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zlatých karasů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</a:rPr>
              <a:t>56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akvárií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</a:rPr>
              <a:t>8300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l vody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</a:rPr>
              <a:t>3400 l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objem filtrů</a:t>
            </a:r>
          </a:p>
          <a:p>
            <a:r>
              <a:rPr lang="cs-CZ" dirty="0">
                <a:solidFill>
                  <a:srgbClr val="002060"/>
                </a:solidFill>
                <a:latin typeface="+mj-lt"/>
              </a:rPr>
              <a:t>29 ks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LED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o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s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větlení</a:t>
            </a: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6870" name="Picture 6" descr="http://morfae.com/content/wp-content/uploads/2013/10/fishpond-city_09_urban-layout_photo-lindle_bukor.jpg"/>
          <p:cNvPicPr>
            <a:picLocks noChangeAspect="1" noChangeArrowheads="1"/>
          </p:cNvPicPr>
          <p:nvPr/>
        </p:nvPicPr>
        <p:blipFill>
          <a:blip r:embed="rId4" cstate="print"/>
          <a:srcRect l="10980" r="33723"/>
          <a:stretch>
            <a:fillRect/>
          </a:stretch>
        </p:blipFill>
        <p:spPr bwMode="auto">
          <a:xfrm>
            <a:off x="6544916" y="1135630"/>
            <a:ext cx="2603614" cy="312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78092"/>
            <a:ext cx="8435280" cy="4104456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Barevné variety menších druhů ryb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Atrakce pro turisty, ale vhazování mincí, odpadků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Chov možný od jara do podzimu, na zimu se ryby musí přemístit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Malé kašny - nevhodné prostředí</a:t>
            </a:r>
          </a:p>
          <a:p>
            <a:pPr lvl="1">
              <a:buClr>
                <a:srgbClr val="002060"/>
              </a:buClr>
            </a:pP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Chov v kašnách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353366"/>
            <a:ext cx="2627784" cy="350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http://listy.mesto-most.cz/VismoOnline_ActionScripts/Image.ashx?id_org=100336&amp;id_obrazky=533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81449"/>
            <a:ext cx="4343400" cy="28765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64886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+mj-lt"/>
              </a:rPr>
              <a:t>Most</a:t>
            </a:r>
          </a:p>
        </p:txBody>
      </p:sp>
      <p:pic>
        <p:nvPicPr>
          <p:cNvPr id="35845" name="Picture 5" descr="http://1.bp.blogspot.com/-Z6pSkz3Wmyo/UTN5L_IsphI/AAAAAAAAJdc/RVQc1-Ti9g0/s1600/IMG_6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406" y="3789040"/>
            <a:ext cx="2045973" cy="3068960"/>
          </a:xfrm>
          <a:prstGeom prst="rect">
            <a:avLst/>
          </a:prstGeom>
          <a:noFill/>
        </p:spPr>
      </p:pic>
      <p:pic>
        <p:nvPicPr>
          <p:cNvPr id="20482" name="Picture 2" descr="http://1.bp.blogspot.com/-avsPJH3qKiw/T9SMzM3OyMI/AAAAAAAAAEU/xiVpzcvyFN8/s1600/%25E3%2584%25B920120610_17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214" y="0"/>
            <a:ext cx="2651786" cy="1988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122912" cy="438912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Rybníky v parcích </a:t>
            </a:r>
          </a:p>
          <a:p>
            <a:pPr>
              <a:buClr>
                <a:srgbClr val="002060"/>
              </a:buClr>
              <a:buNone/>
            </a:pPr>
            <a:r>
              <a:rPr lang="cs-CZ" dirty="0">
                <a:solidFill>
                  <a:srgbClr val="002060"/>
                </a:solidFill>
                <a:latin typeface="+mj-lt"/>
              </a:rPr>
              <a:t>	(např. zámek Průhonice)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Atrakce pro turisty, krmení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Přírodě blízké prostředí</a:t>
            </a:r>
          </a:p>
          <a:p>
            <a:pPr lvl="1">
              <a:buClr>
                <a:srgbClr val="002060"/>
              </a:buClr>
            </a:pP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Chov v rybnících</a:t>
            </a:r>
          </a:p>
        </p:txBody>
      </p:sp>
      <p:pic>
        <p:nvPicPr>
          <p:cNvPr id="18434" name="Picture 2" descr="http://i.dailymail.co.uk/i/pix/2013/08/20/article-2398040-1B6052F0000005DC-164_634x420.jpg"/>
          <p:cNvPicPr>
            <a:picLocks noChangeAspect="1" noChangeArrowheads="1"/>
          </p:cNvPicPr>
          <p:nvPr/>
        </p:nvPicPr>
        <p:blipFill>
          <a:blip r:embed="rId2" cstate="print"/>
          <a:srcRect b="4499"/>
          <a:stretch>
            <a:fillRect/>
          </a:stretch>
        </p:blipFill>
        <p:spPr bwMode="auto">
          <a:xfrm>
            <a:off x="0" y="3373224"/>
            <a:ext cx="5508104" cy="3484776"/>
          </a:xfrm>
          <a:prstGeom prst="rect">
            <a:avLst/>
          </a:prstGeom>
          <a:noFill/>
        </p:spPr>
      </p:pic>
      <p:pic>
        <p:nvPicPr>
          <p:cNvPr id="18436" name="Picture 4" descr="http://media-cdn.tripadvisor.com/media/photo-s/05/24/a5/1d/koi-carp-are-a-big-fea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680" y="4221088"/>
            <a:ext cx="3537320" cy="2636912"/>
          </a:xfrm>
          <a:prstGeom prst="rect">
            <a:avLst/>
          </a:prstGeom>
          <a:noFill/>
        </p:spPr>
      </p:pic>
      <p:pic>
        <p:nvPicPr>
          <p:cNvPr id="18438" name="Picture 6" descr="http://kevandkaren.net/Holidays/Transatlantic%20Eastbound%202012/Tenerife%20-%20Loro%20Park/slides/IMG_5115.JPG"/>
          <p:cNvPicPr>
            <a:picLocks noChangeAspect="1" noChangeArrowheads="1"/>
          </p:cNvPicPr>
          <p:nvPr/>
        </p:nvPicPr>
        <p:blipFill>
          <a:blip r:embed="rId4" cstate="print"/>
          <a:srcRect t="10293"/>
          <a:stretch>
            <a:fillRect/>
          </a:stretch>
        </p:blipFill>
        <p:spPr bwMode="auto">
          <a:xfrm>
            <a:off x="5605200" y="2026362"/>
            <a:ext cx="3538800" cy="2114953"/>
          </a:xfrm>
          <a:prstGeom prst="rect">
            <a:avLst/>
          </a:prstGeom>
          <a:noFill/>
        </p:spPr>
      </p:pic>
      <p:pic>
        <p:nvPicPr>
          <p:cNvPr id="18440" name="Picture 8" descr="http://2.bp.blogspot.com/-TdoV1KZQqGM/UWILRPw2luI/AAAAAAAACl0/JmHmMfNJWPY/s1600/IMG_6765.jpg"/>
          <p:cNvPicPr>
            <a:picLocks noChangeAspect="1" noChangeArrowheads="1"/>
          </p:cNvPicPr>
          <p:nvPr/>
        </p:nvPicPr>
        <p:blipFill>
          <a:blip r:embed="rId5" cstate="print"/>
          <a:srcRect t="13445"/>
          <a:stretch>
            <a:fillRect/>
          </a:stretch>
        </p:blipFill>
        <p:spPr bwMode="auto">
          <a:xfrm>
            <a:off x="5605200" y="0"/>
            <a:ext cx="3538800" cy="193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4695800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Tradice v Číně a následně v Japonsku – nejprve chov na maso, po objevení se červeného zbarvení šlechtěny barevné variety</a:t>
            </a:r>
          </a:p>
          <a:p>
            <a:pPr lvl="3">
              <a:buClr>
                <a:srgbClr val="002060"/>
              </a:buClr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Prvními rybami chovanými čistě pro okrasné účely byli karasi zlatí v rybníku v císařské zahradě ve městě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Chang-čou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v Číně v roce 1163 n. l. 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Stoupající popularita i jinde ve světě včetně ČR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Pokud je jezírko hlubší než 1 m, je možný celoroční chov</a:t>
            </a: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Pro ryby objem vody</a:t>
            </a:r>
          </a:p>
          <a:p>
            <a:pPr>
              <a:buClr>
                <a:srgbClr val="002060"/>
              </a:buClr>
              <a:buNone/>
            </a:pPr>
            <a:r>
              <a:rPr lang="cs-CZ" dirty="0">
                <a:solidFill>
                  <a:srgbClr val="002060"/>
                </a:solidFill>
                <a:latin typeface="+mj-lt"/>
              </a:rPr>
              <a:t>	alespoň 10 m</a:t>
            </a:r>
            <a:r>
              <a:rPr lang="cs-CZ" baseline="30000" dirty="0">
                <a:solidFill>
                  <a:srgbClr val="002060"/>
                </a:solidFill>
                <a:latin typeface="+mj-lt"/>
              </a:rPr>
              <a:t>3</a:t>
            </a:r>
          </a:p>
          <a:p>
            <a:pPr>
              <a:buClr>
                <a:srgbClr val="002060"/>
              </a:buClr>
            </a:pPr>
            <a:endParaRPr lang="cs-CZ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  <a:buNone/>
            </a:pPr>
            <a:r>
              <a:rPr lang="cs-CZ" dirty="0">
                <a:solidFill>
                  <a:srgbClr val="002060"/>
                </a:solidFill>
                <a:latin typeface="+mj-lt"/>
              </a:rPr>
              <a:t>	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Chov v zahradních jezírkách</a:t>
            </a:r>
          </a:p>
        </p:txBody>
      </p:sp>
      <p:pic>
        <p:nvPicPr>
          <p:cNvPr id="17410" name="Picture 2" descr="http://4.bp.blogspot.com/-QRd4gCKZsWw/T4L-aNnBpVI/AAAAAAAAAXU/PZHWYJjxvj4/s1600/history3.gif"/>
          <p:cNvPicPr>
            <a:picLocks noChangeAspect="1" noChangeArrowheads="1"/>
          </p:cNvPicPr>
          <p:nvPr/>
        </p:nvPicPr>
        <p:blipFill>
          <a:blip r:embed="rId2" cstate="print"/>
          <a:srcRect l="5160" t="27179" r="16124" b="3397"/>
          <a:stretch>
            <a:fillRect/>
          </a:stretch>
        </p:blipFill>
        <p:spPr bwMode="auto">
          <a:xfrm>
            <a:off x="5580111" y="4417632"/>
            <a:ext cx="3411895" cy="228505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2987824" y="5502361"/>
            <a:ext cx="2208297" cy="1200329"/>
          </a:xfrm>
          <a:prstGeom prst="rect">
            <a:avLst/>
          </a:prstGeom>
          <a:solidFill>
            <a:srgbClr val="EDFE4C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rgbClr val="002060"/>
              </a:buClr>
              <a:buNone/>
            </a:pPr>
            <a:r>
              <a:rPr lang="cs-CZ" b="1" u="sng" dirty="0">
                <a:solidFill>
                  <a:srgbClr val="002060"/>
                </a:solidFill>
                <a:latin typeface="+mj-lt"/>
              </a:rPr>
              <a:t>Výstavba jezírek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specializované firmy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svépomocí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plastové bazény</a:t>
            </a:r>
            <a:endParaRPr lang="cs-CZ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Založení zahradního jezírka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922520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Umístění: jezírko by mělo být částečně zastíněné;               v blízkém okolí by neměly být velké listnaté stromy (spadané listí se může ve vodě rozkládat a zhoršovat tím její kvalitu)</a:t>
            </a:r>
          </a:p>
          <a:p>
            <a:pPr>
              <a:buClr>
                <a:srgbClr val="002060"/>
              </a:buClr>
            </a:pPr>
            <a:endParaRPr lang="cs-CZ" sz="500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Konstrukce: 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beton (v současnosti se moc nevyužívá, je dražší a často praská)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plastový bazén (dobře těsnící, pevně dané rozměry, malá hloubka)</a:t>
            </a:r>
          </a:p>
          <a:p>
            <a:pPr lvl="1">
              <a:buClr>
                <a:srgbClr val="002060"/>
              </a:buClr>
            </a:pPr>
            <a:r>
              <a:rPr lang="cs-CZ" dirty="0">
                <a:solidFill>
                  <a:srgbClr val="002060"/>
                </a:solidFill>
                <a:latin typeface="+mj-lt"/>
              </a:rPr>
              <a:t>PVC fólie (při nešetrném zacházení se může protrhnout, tvar a rozměry jezírka podle konkrétní situace a požadavků majitele) – u méně kvalitních fólií životnost 15-20 let, pak ztrácejí změkčovadla, tvrdnou a praskají</a:t>
            </a:r>
          </a:p>
          <a:p>
            <a:pPr>
              <a:buClr>
                <a:srgbClr val="002060"/>
              </a:buClr>
            </a:pPr>
            <a:endParaRPr lang="cs-CZ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</TotalTime>
  <Words>944</Words>
  <Application>Microsoft Office PowerPoint</Application>
  <PresentationFormat>Předvádění na obrazovce (4:3)</PresentationFormat>
  <Paragraphs>147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Tok</vt:lpstr>
      <vt:lpstr>Chov studenovodních ryb</vt:lpstr>
      <vt:lpstr>Co jsou to studenovodní ryby?</vt:lpstr>
      <vt:lpstr>Chov v akváriích</vt:lpstr>
      <vt:lpstr>Public art – umění ve veřejném prostoru</vt:lpstr>
      <vt:lpstr>Fishpond City Xi’an (Čína, 2013)</vt:lpstr>
      <vt:lpstr>Chov v kašnách</vt:lpstr>
      <vt:lpstr>Chov v rybnících</vt:lpstr>
      <vt:lpstr>Chov v zahradních jezírkách</vt:lpstr>
      <vt:lpstr>Založení zahradního jezírka</vt:lpstr>
      <vt:lpstr>Plastový bazén</vt:lpstr>
      <vt:lpstr>PVC fólie</vt:lpstr>
      <vt:lpstr>Kutilské kreace</vt:lpstr>
      <vt:lpstr>Technické vybavení jezírka</vt:lpstr>
      <vt:lpstr>Snímek 14</vt:lpstr>
      <vt:lpstr>Rostliny</vt:lpstr>
      <vt:lpstr>Snímek 16</vt:lpstr>
      <vt:lpstr>Příklady jezírek  na chov ryb</vt:lpstr>
      <vt:lpstr>Snímek 18</vt:lpstr>
      <vt:lpstr>Snímek 19</vt:lpstr>
      <vt:lpstr>Snímek 20</vt:lpstr>
      <vt:lpstr>Snímek 21</vt:lpstr>
      <vt:lpstr>Snímek 22</vt:lpstr>
      <vt:lpstr>Snímek 23</vt:lpstr>
      <vt:lpstr>Krmení ryb</vt:lpstr>
      <vt:lpstr>Rizika spojená s chovem</vt:lpstr>
      <vt:lpstr>Predátoři</vt:lpstr>
      <vt:lpstr>Chované studenovodní ryby</vt:lpstr>
      <vt:lpstr>  Barevný kapr (KOI, nishikigoi)  Cyprinus rubrofuscus </vt:lpstr>
      <vt:lpstr>Karas zlatý Carassius auratus</vt:lpstr>
      <vt:lpstr>Lín obecný Tinca tinca</vt:lpstr>
      <vt:lpstr>Perlín ostrobřichý Scardinius erythrophthalmus</vt:lpstr>
      <vt:lpstr>Jelec jesen Leuciscus idus</vt:lpstr>
      <vt:lpstr>Ostroretka stěhovavá Chondrostoma nasus</vt:lpstr>
      <vt:lpstr>Slunečnice pestrá Lepomis gibbosus</vt:lpstr>
      <vt:lpstr>Sumec velký Silurus glanis</vt:lpstr>
      <vt:lpstr>Jeseteři a veslonosi Acipenser a Polyodon</vt:lpstr>
      <vt:lpstr>Děkuji za pozornost</vt:lpstr>
    </vt:vector>
  </TitlesOfParts>
  <Company>CZU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Chov studenovodních ryb</dc:title>
  <dc:creator>uzivatel</dc:creator>
  <cp:lastModifiedBy>Jindřich Novák</cp:lastModifiedBy>
  <cp:revision>144</cp:revision>
  <dcterms:created xsi:type="dcterms:W3CDTF">2014-04-01T18:18:14Z</dcterms:created>
  <dcterms:modified xsi:type="dcterms:W3CDTF">2023-04-18T20:18:35Z</dcterms:modified>
</cp:coreProperties>
</file>