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355" r:id="rId3"/>
    <p:sldId id="360" r:id="rId4"/>
    <p:sldId id="352" r:id="rId5"/>
    <p:sldId id="297" r:id="rId6"/>
    <p:sldId id="376" r:id="rId7"/>
    <p:sldId id="257" r:id="rId8"/>
    <p:sldId id="366" r:id="rId9"/>
    <p:sldId id="361" r:id="rId10"/>
    <p:sldId id="381" r:id="rId11"/>
    <p:sldId id="371" r:id="rId12"/>
    <p:sldId id="380" r:id="rId13"/>
    <p:sldId id="367" r:id="rId14"/>
    <p:sldId id="335" r:id="rId15"/>
    <p:sldId id="364" r:id="rId16"/>
    <p:sldId id="287" r:id="rId17"/>
    <p:sldId id="373" r:id="rId18"/>
    <p:sldId id="374" r:id="rId19"/>
    <p:sldId id="300" r:id="rId20"/>
    <p:sldId id="326" r:id="rId21"/>
    <p:sldId id="375" r:id="rId22"/>
    <p:sldId id="365" r:id="rId23"/>
    <p:sldId id="301" r:id="rId24"/>
    <p:sldId id="332" r:id="rId25"/>
    <p:sldId id="324" r:id="rId26"/>
    <p:sldId id="323" r:id="rId27"/>
    <p:sldId id="342" r:id="rId28"/>
    <p:sldId id="368" r:id="rId29"/>
    <p:sldId id="261" r:id="rId30"/>
    <p:sldId id="382" r:id="rId31"/>
    <p:sldId id="292" r:id="rId32"/>
    <p:sldId id="296" r:id="rId33"/>
    <p:sldId id="383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9CC9-A07E-46E0-9510-A27B436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98DC-F0FC-4537-AEC3-CFC769501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8F60D-1500-477F-845F-4A459A2C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8E2EA-1423-4596-89A5-B8E18270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F5879-1626-4872-A5DC-8CFE9A7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E6D6-0504-4778-812A-48C7E3E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7A4CB-0576-4E52-B99A-C77F25A3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0E9F2-5BA3-4843-ABDC-35318A5C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C0443-966C-4AFB-8022-FFBE44F7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92E6-A440-42EB-ACAF-22FB8BD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C03732-F65C-4946-A1C6-977CCFAE0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4E21E-BC0E-4ECB-B59B-345F0D43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2D77F-89AB-4FCE-9FA7-3367E5E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6C7FD-F7A9-4C16-A0E8-647336A3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050D7-D232-46AD-B90C-EC861C97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1926-D37F-4C9F-ACC0-C999B0CD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090A9-FF3F-432F-9840-FEE90245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BF38E-5756-4B2F-BB21-5922037E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AF89A-A4AB-4AAC-A789-633054BC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3FDE-6DF5-4C12-9A60-857A8CF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3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BB8-1046-4463-B060-8B6B0771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7474BE-F4F6-4745-9923-C6744C9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A775C-8DF1-401A-9CA5-D89B297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BAEF5-0688-4940-A431-FF8F357E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FD6A5-9776-4119-81D1-F00C4956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C3153-923C-4146-982C-042918CE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385C0-87BC-48EB-9BF3-5D894C74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2E6F6-570C-4FC2-BB02-A6A205CF7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067D38-7B04-43F4-9284-257E7C3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563BF-BD97-431A-B4AD-45E78B73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15DF0-27A8-43F6-A56A-EC98AB24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9C53F-0EF9-492B-AF44-344E5062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C2DAE-803D-4FE7-A8B2-C3A68181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712DD9-61E0-41C7-8DE8-ACDF24F7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66CAC-8A9D-4A39-9F74-F50869FE8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4ED23-FA0D-4798-96B0-536B155E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1E5BC1-EAC8-4886-9490-BED422E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6C9AC-0BED-4E33-890E-9DBD20B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A25DDB-759B-4381-BAF1-2BC4C524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D1DC-7222-40DD-8F9D-D71E04F5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63D3A7-4CA5-4C4F-B5EF-1B2857B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763F2-C8D4-4D18-939B-F62183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9218E2-ECF5-475A-AB19-4961523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3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52414F-D811-4E7B-AB04-1AB624F7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499D96-0BB8-438C-BDDE-6B000227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76221-8FD1-462A-9A31-6803CE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3C304-2F27-4877-B3D9-75589DE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9584D-470F-4D92-B5C9-AA334B7F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11CA5-6F16-4C9C-8B75-9D4814D4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4206A-64B6-4220-8E51-4F905A2B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E5781-2A4A-4F1E-8F4A-12927D84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9E7FC-CD1B-465D-8B8D-9956ED1A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A9EF-E9A1-48A5-8937-C36F998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D60029-A48D-4A9F-B2B3-C30176AB7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A3744-1102-4113-BABC-DBA77AFF3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F5ED1-F03A-4F8B-97E1-3A7D0BF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27692-9F2C-4EB0-8B7C-E117A3A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DCA72-6EDC-4CF7-84A1-6D5416B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517E3-86E0-4637-89A8-03284C51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452D3-572D-4366-9B61-4F857B88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58F7C-132B-4C0E-BF9F-5EA814604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DC7C-6FEC-46C3-9AB2-CEE793C7FA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5ADA7-716F-4988-A3AE-525DC89CB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07EB-547A-488A-8279-F5325DF00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45F10D-B043-44D1-A267-1711BB652D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 2023/2024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44815A6-5EDC-48D8-BCFB-131D32940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Přednáška – 1. část: Doplnění tématu  „Dobro“, aneb ještě pár slov k etice</a:t>
            </a:r>
          </a:p>
        </p:txBody>
      </p:sp>
    </p:spTree>
    <p:extLst>
      <p:ext uri="{BB962C8B-B14F-4D97-AF65-F5344CB8AC3E}">
        <p14:creationId xmlns:p14="http://schemas.microsoft.com/office/powerpoint/2010/main" val="301397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38F0A-369E-45E8-90AF-BC373BC5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EE252-FDA1-445B-96F9-4FDA88480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Jaspers</a:t>
            </a:r>
            <a:r>
              <a:rPr lang="cs-CZ" dirty="0"/>
              <a:t>: Otázka viny (1946): ptá se na (německou) vinu ve vztahu ke 2. sv. v., a zejména holocaustu – definuje 4 druhy viny:</a:t>
            </a:r>
          </a:p>
          <a:p>
            <a:r>
              <a:rPr lang="cs-CZ" dirty="0"/>
              <a:t>1. kriminální  - překračování platných zákonů: soudí soud dle zákonů</a:t>
            </a:r>
          </a:p>
          <a:p>
            <a:r>
              <a:rPr lang="cs-CZ" dirty="0"/>
              <a:t>2. politická – odpovědnost všech občanů za svůj stát: soudí vítěz dle úspěchu</a:t>
            </a:r>
          </a:p>
          <a:p>
            <a:r>
              <a:rPr lang="cs-CZ" dirty="0"/>
              <a:t>3. morální vina – morální odpovědnost za vlastní činy dle morálních kritérií: soudí svědomí a bližní</a:t>
            </a:r>
          </a:p>
          <a:p>
            <a:r>
              <a:rPr lang="cs-CZ" dirty="0"/>
              <a:t>4. metafyzická vina – vychází z lidské solidarity a odpovědnosti za lidstvo z hlediska absolutního nároku v hraničních situacích: soudí Bůh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B3D915-12F5-4911-9320-85052C0E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FC35B-F8DA-42D7-8CC1-ACB8FEEE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2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2F2B8-0AD9-4C85-8652-3AC2E3EF2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6EABD-AAF3-4488-9CC0-550F1AC39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Metafyzická vina a morální vina jsou ty, kde stojíme také na půdě etiky i v situaci, kdy nejednáme v rozporu se zákony a kdy tedy identifikujeme rozdíl mezi dobrem a legalitou:</a:t>
            </a:r>
          </a:p>
          <a:p>
            <a:r>
              <a:rPr lang="cs-CZ" dirty="0"/>
              <a:t>„Nikdy prostě neplatí „rozkaz je rozkaz“ Stejně jako zločin zůstává zločinem, i když je vykonáván na rozkaz… zůstává každý čin podřízen také morálním kritériím.“</a:t>
            </a:r>
          </a:p>
          <a:p>
            <a:r>
              <a:rPr lang="cs-CZ" dirty="0"/>
              <a:t>„Jestliže jsme neučinil všechno, co jsme mohl, abych jim </a:t>
            </a:r>
            <a:r>
              <a:rPr lang="en-GB" dirty="0"/>
              <a:t>[</a:t>
            </a:r>
            <a:r>
              <a:rPr lang="cs-CZ" dirty="0"/>
              <a:t>zločinům</a:t>
            </a:r>
            <a:r>
              <a:rPr lang="en-GB" dirty="0"/>
              <a:t>]</a:t>
            </a:r>
            <a:r>
              <a:rPr lang="cs-CZ" dirty="0"/>
              <a:t> zabránil, jsem </a:t>
            </a:r>
            <a:r>
              <a:rPr lang="cs-CZ" dirty="0" err="1"/>
              <a:t>spoluvinen</a:t>
            </a:r>
            <a:r>
              <a:rPr lang="cs-CZ" dirty="0"/>
              <a:t>. Jestliže jsem nenasadil svůj život, abych zabránil zavraždění druhých, ale jen přihlížel, cítím se vinen…“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324FCF-A492-43B1-8B40-CFC550971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604EE5-E2E2-41C6-87EC-1CBE29D5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94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86F42-E0A5-440F-A64C-01B81F9C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– druhy spravedlnosti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ABB23C-13B9-4824-A6D6-1608311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Retributivní (opravná, trestající) spravedlnost</a:t>
            </a:r>
            <a:r>
              <a:rPr lang="cs-CZ" dirty="0"/>
              <a:t>: škoda má být zahlazena, vyrovnána přiměřeným trestem</a:t>
            </a:r>
          </a:p>
          <a:p>
            <a:r>
              <a:rPr lang="cs-CZ" b="1" dirty="0"/>
              <a:t>Distributivní  (</a:t>
            </a:r>
            <a:r>
              <a:rPr lang="cs-CZ" b="1" dirty="0" err="1"/>
              <a:t>rozdílecí</a:t>
            </a:r>
            <a:r>
              <a:rPr lang="cs-CZ" b="1" dirty="0"/>
              <a:t>) spravedlnost</a:t>
            </a:r>
            <a:r>
              <a:rPr lang="cs-CZ" dirty="0"/>
              <a:t>: dobra mají být rozdělena rovným dílem</a:t>
            </a:r>
          </a:p>
          <a:p>
            <a:r>
              <a:rPr lang="cs-CZ"/>
              <a:t>Obé  nalezneme </a:t>
            </a:r>
            <a:r>
              <a:rPr lang="cs-CZ" dirty="0"/>
              <a:t>definováno již u </a:t>
            </a:r>
            <a:r>
              <a:rPr lang="cs-CZ" b="1" dirty="0"/>
              <a:t>Aristotela</a:t>
            </a:r>
            <a:r>
              <a:rPr lang="cs-CZ" dirty="0"/>
              <a:t> v </a:t>
            </a:r>
            <a:r>
              <a:rPr lang="cs-CZ" b="1" u="sng" dirty="0"/>
              <a:t>Etice </a:t>
            </a:r>
            <a:r>
              <a:rPr lang="cs-CZ" b="1" u="sng" dirty="0" err="1"/>
              <a:t>Nikomachově</a:t>
            </a:r>
            <a:r>
              <a:rPr lang="cs-CZ" dirty="0"/>
              <a:t>:</a:t>
            </a:r>
          </a:p>
          <a:p>
            <a:r>
              <a:rPr lang="cs-CZ" dirty="0"/>
              <a:t>„spravedlivý  bude patrně ten, kdo dbá zákonů a šetří rovnosti. Právo tedy jest zákonnost a rovnost… vše zákonné jest jaksi spravedlivé.“</a:t>
            </a:r>
          </a:p>
          <a:p>
            <a:r>
              <a:rPr lang="cs-CZ" dirty="0"/>
              <a:t>Problémy:</a:t>
            </a:r>
          </a:p>
          <a:p>
            <a:r>
              <a:rPr lang="cs-CZ" dirty="0"/>
              <a:t>1. vztah zákona a spravedlnosti</a:t>
            </a:r>
          </a:p>
          <a:p>
            <a:r>
              <a:rPr lang="cs-CZ" dirty="0"/>
              <a:t>2. vymezení přiměřenosti</a:t>
            </a:r>
          </a:p>
          <a:p>
            <a:r>
              <a:rPr lang="cs-CZ" dirty="0"/>
              <a:t>3. určení rovnosti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0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9A3FE-2E84-4FDD-8915-553AE41C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právo a právo z hlediska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1969D-F346-4AA9-B76F-07A72BE9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Přirozenoprávní pojetí (</a:t>
            </a:r>
            <a:r>
              <a:rPr lang="cs-CZ" b="1" dirty="0" err="1"/>
              <a:t>Jusnaturalismus</a:t>
            </a:r>
            <a:r>
              <a:rPr lang="cs-CZ" dirty="0"/>
              <a:t>): právo vychází z představy o spravedlnosti, která je nezávislá na lidské vůli, čili není věcí dohody, ale vychází z lidské přirozenosti:</a:t>
            </a:r>
          </a:p>
          <a:p>
            <a:r>
              <a:rPr lang="cs-CZ" dirty="0"/>
              <a:t>Např. Platón, stoikové, Augustinus, Tomáš Akvinský, </a:t>
            </a:r>
            <a:r>
              <a:rPr lang="cs-CZ" dirty="0" err="1"/>
              <a:t>Montesquieu</a:t>
            </a:r>
            <a:r>
              <a:rPr lang="cs-CZ" dirty="0"/>
              <a:t> („duch zákonů“) Rousseau, Kant, do určité míry Locke</a:t>
            </a:r>
          </a:p>
          <a:p>
            <a:r>
              <a:rPr lang="cs-CZ" dirty="0"/>
              <a:t>Nějak víme, co je spravedlivé a správné – </a:t>
            </a:r>
            <a:r>
              <a:rPr lang="cs-CZ" b="1" dirty="0"/>
              <a:t>interpretační komunitu  </a:t>
            </a:r>
            <a:r>
              <a:rPr lang="cs-CZ" dirty="0"/>
              <a:t>(</a:t>
            </a:r>
            <a:r>
              <a:rPr lang="cs-CZ" b="1" dirty="0"/>
              <a:t>Stanley </a:t>
            </a:r>
            <a:r>
              <a:rPr lang="cs-CZ" b="1" dirty="0" err="1"/>
              <a:t>Fish</a:t>
            </a:r>
            <a:r>
              <a:rPr lang="cs-CZ" dirty="0"/>
              <a:t>)– společné vědění o pozadí práva v určité kultuře, ve společenství, který si nějak rozumí: Právo je kontext!</a:t>
            </a:r>
          </a:p>
          <a:p>
            <a:pPr marL="514350" indent="-514350">
              <a:buAutoNum type="arabicPeriod"/>
            </a:pPr>
            <a:r>
              <a:rPr lang="cs-CZ" dirty="0"/>
              <a:t>Jak to víme?</a:t>
            </a:r>
          </a:p>
          <a:p>
            <a:pPr marL="514350" indent="-514350">
              <a:buAutoNum type="arabicPeriod"/>
            </a:pPr>
            <a:r>
              <a:rPr lang="cs-CZ" dirty="0"/>
              <a:t>Odkud bereme právní jistotu?</a:t>
            </a:r>
          </a:p>
          <a:p>
            <a:pPr marL="514350" indent="-514350">
              <a:buAutoNum type="arabicPeriod"/>
            </a:pPr>
            <a:r>
              <a:rPr lang="cs-CZ" dirty="0"/>
              <a:t>Jde o obecně lidský, nebo kulturně podmíněný kontext?</a:t>
            </a:r>
          </a:p>
          <a:p>
            <a:endParaRPr lang="cs-CZ" dirty="0"/>
          </a:p>
          <a:p>
            <a:r>
              <a:rPr lang="cs-CZ" dirty="0"/>
              <a:t>Fikce suveréna – právně pozitivistická koncepce: Právo je to, co stanoví suverén</a:t>
            </a:r>
          </a:p>
          <a:p>
            <a:r>
              <a:rPr lang="cs-CZ" dirty="0"/>
              <a:t>Otázky: </a:t>
            </a:r>
          </a:p>
        </p:txBody>
      </p:sp>
    </p:spTree>
    <p:extLst>
      <p:ext uri="{BB962C8B-B14F-4D97-AF65-F5344CB8AC3E}">
        <p14:creationId xmlns:p14="http://schemas.microsoft.com/office/powerpoint/2010/main" val="2217866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otázky novověké filosofie státu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Jak vzniká stát a proč? Myslitelé reagují na Aristotelův postulát, že člověk je tvor společenský a že tedy ze své přirozenosti táhne k tomu, aby se sdružoval do uskupení, která jsou posléze formalizována a jedním z nichž (nejvyšším) je stát (obec). Je to pravda?</a:t>
            </a:r>
          </a:p>
          <a:p>
            <a:r>
              <a:rPr lang="cs-CZ" dirty="0"/>
              <a:t>2. Odkud se berou zákony, které řídí lidské chování ve společnosti i život obce, tj. politické uspořádání? Základní otázka souvisí s rozlišením přirozeného a pozitivního práva a s chápáním smlouvy nejen v soukromém, ale i veřejném právu (tedy i jako základu politického uspořádání a státu vůbec)</a:t>
            </a:r>
          </a:p>
          <a:p>
            <a:r>
              <a:rPr lang="cs-CZ" dirty="0"/>
              <a:t>3. Jaká jsou možná konkrétní politická uspořádání? Je možno navázat na Aristotelovo rozlišení forem vlády a dále je rozvinout. Tedy otázka zní jaká forma vlády je dobrá a proč?</a:t>
            </a:r>
          </a:p>
          <a:p>
            <a:r>
              <a:rPr lang="cs-CZ" dirty="0"/>
              <a:t>4. S tím souvisí i otázka kdo má (mít) moc, příp. též jak moc vymezit a omezit</a:t>
            </a:r>
          </a:p>
        </p:txBody>
      </p:sp>
    </p:spTree>
    <p:extLst>
      <p:ext uri="{BB962C8B-B14F-4D97-AF65-F5344CB8AC3E}">
        <p14:creationId xmlns:p14="http://schemas.microsoft.com/office/powerpoint/2010/main" val="3177728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8259-0450-4259-A8F9-205D6C26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společenství – proč vzniká stát a zákony?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8F42-0BE0-4460-A386-EF36FC19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Člověk je tvor společenský: </a:t>
            </a:r>
            <a:r>
              <a:rPr lang="cs-CZ" dirty="0" err="1"/>
              <a:t>Aristotelés</a:t>
            </a:r>
            <a:r>
              <a:rPr lang="cs-CZ" dirty="0"/>
              <a:t>:</a:t>
            </a:r>
          </a:p>
          <a:p>
            <a:r>
              <a:rPr lang="cs-CZ" dirty="0"/>
              <a:t>„… člověk jest přirozeně určen  pro život v obci – proto ti, kteří nepotřebují v ničem  vzájemné pomoci, přece nicméně touží po soužití - , ale také společný život  lidi sbližuje, pokud každý jednotlivec má zájem na krásném žití. To tedy jest  především účelem obce, a jak pro všechny lidi společně, tak pro každého zvlášť; ale lidé se scházejí také pro žití samo a udržují politické společenství. Neboť snad již v pouhém žití jest jistá část krásna…“ (Politika III</a:t>
            </a:r>
          </a:p>
          <a:p>
            <a:r>
              <a:rPr lang="cs-CZ" dirty="0" err="1"/>
              <a:t>Aristotelés</a:t>
            </a:r>
            <a:r>
              <a:rPr lang="cs-CZ" dirty="0"/>
              <a:t> analyzuje  a hodnotí různé formy státního zřízení</a:t>
            </a:r>
          </a:p>
          <a:p>
            <a:r>
              <a:rPr lang="cs-CZ" dirty="0"/>
              <a:t>Jediné kritérium: Usiluje stát o dobro všech občanů, celé obce, nebo jen vybrané skupiny či jedince? „Všechny ty ústavy, které hledí obecného dobra jsou správné…“</a:t>
            </a:r>
          </a:p>
        </p:txBody>
      </p:sp>
    </p:spTree>
    <p:extLst>
      <p:ext uri="{BB962C8B-B14F-4D97-AF65-F5344CB8AC3E}">
        <p14:creationId xmlns:p14="http://schemas.microsoft.com/office/powerpoint/2010/main" val="1250953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Popisuje Platónovu představu o ideálním státu jako o společenství založeném na mravnosti, a spravedlnosti směřující k blahobytu i společnému dobru</a:t>
            </a:r>
          </a:p>
          <a:p>
            <a:r>
              <a:rPr lang="cs-CZ" dirty="0"/>
              <a:t>rozlišuje tři třídy lidí podle jejich schopností, které určují, čemu se mají věnovat: řemeslníci, strážci a vládnoucí filosofové</a:t>
            </a:r>
          </a:p>
          <a:p>
            <a:r>
              <a:rPr lang="cs-CZ" dirty="0"/>
              <a:t>Otázku proč právě filosofové mají mít vládu řeší kniha VI a otázku, co je pravé poznání, které filosof má řeší kniha VII se známým obrazem jeskyně</a:t>
            </a:r>
          </a:p>
          <a:p>
            <a:r>
              <a:rPr lang="cs-CZ" dirty="0"/>
              <a:t>Platón se tak dostává k nutnému propojení politiky, etiky a noetiky. Noetika pak směřuje k poznání idejí (eidetické poznání) jako pravých podstat všeho. Jevy mají být abstrahovány a cílem poznání je nalézt idealitu (a to jak matematickou, tak i etickou)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B7EB9-4DBA-447E-91E6-94A439CC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v evropském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1202-9D37-49AE-95D2-7AE58E1BF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Platón  a </a:t>
            </a:r>
            <a:r>
              <a:rPr lang="cs-CZ" dirty="0" err="1"/>
              <a:t>Aristotelés</a:t>
            </a:r>
            <a:endParaRPr lang="cs-CZ" dirty="0"/>
          </a:p>
          <a:p>
            <a:r>
              <a:rPr lang="cs-CZ" dirty="0"/>
              <a:t>2. Rousseau</a:t>
            </a:r>
          </a:p>
          <a:p>
            <a:r>
              <a:rPr lang="cs-CZ" dirty="0"/>
              <a:t>3. </a:t>
            </a:r>
            <a:r>
              <a:rPr lang="cs-CZ" dirty="0" err="1"/>
              <a:t>Montesquiieu</a:t>
            </a:r>
            <a:r>
              <a:rPr lang="cs-CZ" dirty="0"/>
              <a:t>: dělba moci</a:t>
            </a:r>
          </a:p>
          <a:p>
            <a:r>
              <a:rPr lang="cs-CZ" dirty="0"/>
              <a:t>4. </a:t>
            </a:r>
            <a:r>
              <a:rPr lang="cs-CZ" dirty="0" err="1"/>
              <a:t>Tocqueville</a:t>
            </a:r>
            <a:endParaRPr lang="cs-CZ" dirty="0"/>
          </a:p>
          <a:p>
            <a:r>
              <a:rPr lang="cs-CZ" dirty="0"/>
              <a:t>5. Pragmatismus</a:t>
            </a:r>
          </a:p>
          <a:p>
            <a:r>
              <a:rPr lang="cs-CZ" dirty="0"/>
              <a:t>6. Masaryk</a:t>
            </a:r>
          </a:p>
          <a:p>
            <a:r>
              <a:rPr lang="cs-CZ" dirty="0"/>
              <a:t>7. Konzervativní kritika – Carl </a:t>
            </a:r>
            <a:r>
              <a:rPr lang="cs-CZ" dirty="0" err="1"/>
              <a:t>Schmitt</a:t>
            </a:r>
            <a:endParaRPr lang="cs-CZ" dirty="0"/>
          </a:p>
          <a:p>
            <a:r>
              <a:rPr lang="cs-CZ" dirty="0"/>
              <a:t>8. Otevřená společnost – K. </a:t>
            </a:r>
            <a:r>
              <a:rPr lang="cs-CZ" dirty="0" err="1"/>
              <a:t>Popper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685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1357B-A829-4D69-98B8-46464370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a Aristotelova kritika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4B880-8698-4D3F-BF85-82218CC9D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Platón: pravé poznání není záležitostí většiny, pravdu nelze odhlasovat – důležitá role elit</a:t>
            </a:r>
          </a:p>
          <a:p>
            <a:r>
              <a:rPr lang="cs-CZ" dirty="0" err="1"/>
              <a:t>Aristotelés</a:t>
            </a:r>
            <a:r>
              <a:rPr lang="cs-CZ" dirty="0"/>
              <a:t>: demokracie je diktátem většiny – hledí prospěchu chudých, ne obecného prospěchu – rovnost v demokracii je podle počtu, ne dle hodnoty, a protože nemajetných je více než majetných, mají převahu. Mezi znaky demokracie u </a:t>
            </a:r>
            <a:r>
              <a:rPr lang="cs-CZ" dirty="0" err="1"/>
              <a:t>Arist</a:t>
            </a:r>
            <a:r>
              <a:rPr lang="cs-CZ" dirty="0"/>
              <a:t> patří: svoboda, volba do úřadů ze všech občanů (platí i u soudců!) střídání u vlády, krátká a neopakovatelná doba v úřadu, rozhoduje „shromáždění lidu“, ne úřady</a:t>
            </a:r>
          </a:p>
          <a:p>
            <a:r>
              <a:rPr lang="cs-CZ" dirty="0" err="1"/>
              <a:t>Arist</a:t>
            </a:r>
            <a:r>
              <a:rPr lang="cs-CZ" dirty="0"/>
              <a:t>: identifikuje i prvky, jak udržet demokracii, aby nebyla tyranidou: např. vyvlastňování majetku ne pro lid, ale bohoslužebné účely, pokutování neoprávněných žalob, omezit množství sněmů i zasedání všelidového soudu…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1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C9CD4-8C41-4605-B269-1A4F37BC5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Renesanční filosofie politiky: Thomas More (1478 – 6.7. 1535) a jeho Utopie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0A2E3D-E636-4B80-912F-3F9A9265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Právník, politik, humanista</a:t>
            </a:r>
          </a:p>
          <a:p>
            <a:r>
              <a:rPr lang="cs-CZ" dirty="0"/>
              <a:t>1529- 1532 lord kancléř krále Jindřicha VIII</a:t>
            </a:r>
          </a:p>
          <a:p>
            <a:r>
              <a:rPr lang="cs-CZ" dirty="0"/>
              <a:t>Rozhodný protivník Luthera: pomohl králi sepsat spis </a:t>
            </a:r>
            <a:r>
              <a:rPr lang="cs-CZ" i="1" dirty="0"/>
              <a:t>Obrana sedmi svátostí</a:t>
            </a:r>
            <a:r>
              <a:rPr lang="cs-CZ" dirty="0"/>
              <a:t> na obranu katolické víry</a:t>
            </a:r>
          </a:p>
          <a:p>
            <a:r>
              <a:rPr lang="cs-CZ" dirty="0"/>
              <a:t>1935 svatořečen – patron politiků a právníků</a:t>
            </a:r>
          </a:p>
          <a:p>
            <a:r>
              <a:rPr lang="cs-CZ" b="1" dirty="0"/>
              <a:t>Utopia</a:t>
            </a:r>
            <a:r>
              <a:rPr lang="cs-CZ" dirty="0"/>
              <a:t> (1516): v Utopii není soukromé vlastnictví, lidé mají vše společné, přípustná je eutanazie, ženatí kněží nebo snadný rozvod; Jde o líčení ideálního státu, nebo kritika jeho koncepce?</a:t>
            </a:r>
          </a:p>
        </p:txBody>
      </p:sp>
    </p:spTree>
    <p:extLst>
      <p:ext uri="{BB962C8B-B14F-4D97-AF65-F5344CB8AC3E}">
        <p14:creationId xmlns:p14="http://schemas.microsoft.com/office/powerpoint/2010/main" val="253045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Aristotelova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Zachovaly se tři etické spisy: Etika </a:t>
            </a:r>
            <a:r>
              <a:rPr lang="cs-CZ" dirty="0" err="1"/>
              <a:t>Eudémova</a:t>
            </a:r>
            <a:r>
              <a:rPr lang="cs-CZ" dirty="0"/>
              <a:t> (dle žáka </a:t>
            </a:r>
            <a:r>
              <a:rPr lang="cs-CZ" dirty="0" err="1"/>
              <a:t>Lykeionu</a:t>
            </a:r>
            <a:r>
              <a:rPr lang="cs-CZ" dirty="0"/>
              <a:t>), Etika </a:t>
            </a:r>
            <a:r>
              <a:rPr lang="cs-CZ" dirty="0" err="1"/>
              <a:t>Nikomachova</a:t>
            </a:r>
            <a:r>
              <a:rPr lang="cs-CZ" dirty="0"/>
              <a:t> (dle Aristotelova syna) a </a:t>
            </a:r>
            <a:r>
              <a:rPr lang="cs-CZ" dirty="0" err="1"/>
              <a:t>Magna</a:t>
            </a:r>
            <a:r>
              <a:rPr lang="cs-CZ" dirty="0"/>
              <a:t> </a:t>
            </a:r>
            <a:r>
              <a:rPr lang="cs-CZ" dirty="0" err="1"/>
              <a:t>moralia</a:t>
            </a:r>
            <a:endParaRPr lang="cs-CZ" dirty="0"/>
          </a:p>
          <a:p>
            <a:r>
              <a:rPr lang="cs-CZ" dirty="0"/>
              <a:t>pojem dobra  - kritik ideje dobra o sobě – idea dobra jako něco společného jednotlivostem</a:t>
            </a:r>
          </a:p>
          <a:p>
            <a:r>
              <a:rPr lang="cs-CZ" dirty="0"/>
              <a:t>blaženost: tj. výkon člověka ve shodě s rozumem způsobem krásným a dobrým podle zdatnosti</a:t>
            </a:r>
          </a:p>
          <a:p>
            <a:r>
              <a:rPr lang="cs-CZ" dirty="0"/>
              <a:t>ctnosti rozumové (vznikající učením) a mravní (ze zvyku)</a:t>
            </a:r>
          </a:p>
          <a:p>
            <a:r>
              <a:rPr lang="cs-CZ" dirty="0"/>
              <a:t>etika nemá účel teoretický – zkoumat , co je dobro, ale praktický, tj. stát se dobrými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14D2ED-6156-4BD2-A499-CD4A8D6A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7335D-3A28-472B-B1D1-09AF11B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Hobbes: </a:t>
            </a:r>
            <a:r>
              <a:rPr lang="cs-CZ" dirty="0" err="1"/>
              <a:t>Leviathan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EF59B-E2C0-4BAF-8361-973A68E6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 knihy:</a:t>
            </a:r>
          </a:p>
          <a:p>
            <a:r>
              <a:rPr lang="cs-CZ" dirty="0"/>
              <a:t>1. filozofie poznání</a:t>
            </a:r>
          </a:p>
          <a:p>
            <a:r>
              <a:rPr lang="cs-CZ" dirty="0"/>
              <a:t>2. popis fungování státu - monarchie</a:t>
            </a:r>
          </a:p>
          <a:p>
            <a:r>
              <a:rPr lang="cs-CZ" dirty="0"/>
              <a:t>3. křesťanský stát – stojí na slovu Božím i přirozeném rozumu</a:t>
            </a:r>
          </a:p>
          <a:p>
            <a:r>
              <a:rPr lang="cs-CZ" dirty="0"/>
              <a:t>4. říše démonů – království temnot: „spolčení podvodníků, kteří se snaží uchvátit panství nad lidmi v tomto přítomném světě a temným a mylným učením v nich zhasit světlo přírody a evangelia</a:t>
            </a:r>
          </a:p>
        </p:txBody>
      </p:sp>
    </p:spTree>
    <p:extLst>
      <p:ext uri="{BB962C8B-B14F-4D97-AF65-F5344CB8AC3E}">
        <p14:creationId xmlns:p14="http://schemas.microsoft.com/office/powerpoint/2010/main" val="1311988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89CAE-B943-4301-AF57-B13E86B4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Hobbes: </a:t>
            </a:r>
            <a:r>
              <a:rPr lang="cs-CZ" dirty="0" err="1"/>
              <a:t>Leviathan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632B1-FCFC-4A59-BD9F-97B6A5172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„Finální příčinou, cílem nebo záměrem, proč lidé, kteří ze své přirozenosti milují svobodu a panování nad jinými, zavádějí taková omezení, v jakém je vidíme žít ve státech, je anticipace vlastní sebezáchovy a spokojenějšího života, tj. vymanění s z onoho bědného stavu války, který … je nutným důsledkem přirozených vášní lidí, když neexistuje žádná viditelná moc, která by je udržovala v bázni a strachem před trestem je připoutala k plnění jejich úmluv a dodržování zákonů přírody…  Neboť zákony přírody jako spravedlnost, ekvita, skromnost, milosrdenství a  - zkrátka </a:t>
            </a:r>
            <a:r>
              <a:rPr lang="cs-CZ" b="1" i="1" dirty="0"/>
              <a:t>činit jiným tak, jak chceme, aby se činilo nám</a:t>
            </a:r>
            <a:r>
              <a:rPr lang="cs-CZ" dirty="0"/>
              <a:t>… odporují našim přirozeným vášním, jež nás vedou k stranickosti, pýše, pomstě apod….“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833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Thomas Hobbes: O občanu, kap. 1, 2, a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Člověk není tvorem společenským</a:t>
            </a:r>
            <a:r>
              <a:rPr lang="cs-CZ" dirty="0"/>
              <a:t>, nesdružuje se s druhými lidmi z lásky, ale chce od druhých čest a prospěch, velká </a:t>
            </a:r>
            <a:r>
              <a:rPr lang="cs-CZ" b="1" dirty="0"/>
              <a:t>společenství</a:t>
            </a:r>
            <a:r>
              <a:rPr lang="cs-CZ" dirty="0"/>
              <a:t> (státy) </a:t>
            </a:r>
            <a:r>
              <a:rPr lang="cs-CZ" b="1" dirty="0"/>
              <a:t>vznikají ze strachu z druhých</a:t>
            </a:r>
            <a:r>
              <a:rPr lang="cs-CZ" dirty="0"/>
              <a:t>, který pramení z rovnosti a sklonu navzájem si ubližovat</a:t>
            </a:r>
          </a:p>
          <a:p>
            <a:r>
              <a:rPr lang="cs-CZ" dirty="0"/>
              <a:t>Původní přirozená rovnost byla nahrazena nerovností plynoucí z občanských zákonů. Z rovnosti pramenila </a:t>
            </a:r>
            <a:r>
              <a:rPr lang="cs-CZ" b="1" dirty="0"/>
              <a:t>válka všech proti všem </a:t>
            </a:r>
            <a:r>
              <a:rPr lang="cs-CZ" dirty="0"/>
              <a:t>(mám stejné právo k čemukoli jako druhý). Trvalá válka je nevhodná, proto dochází k ustavení státu, který má za úkol poskytnout mír.  </a:t>
            </a:r>
          </a:p>
          <a:p>
            <a:r>
              <a:rPr lang="cs-CZ" dirty="0"/>
              <a:t>2. definuje </a:t>
            </a:r>
            <a:r>
              <a:rPr lang="cs-CZ" b="1" dirty="0"/>
              <a:t>přirozený zákon</a:t>
            </a:r>
            <a:r>
              <a:rPr lang="cs-CZ" dirty="0"/>
              <a:t>, který </a:t>
            </a:r>
            <a:r>
              <a:rPr lang="cs-CZ" b="1" dirty="0"/>
              <a:t>je</a:t>
            </a:r>
            <a:r>
              <a:rPr lang="cs-CZ" dirty="0"/>
              <a:t> čistě </a:t>
            </a:r>
            <a:r>
              <a:rPr lang="cs-CZ" b="1" dirty="0"/>
              <a:t>zákonem rozumu</a:t>
            </a:r>
            <a:r>
              <a:rPr lang="cs-CZ" dirty="0"/>
              <a:t>. Naproti tomu smlouvy vycházejí ze vzájemné důvěry. Ve smlouvě dávám, abych dostal</a:t>
            </a:r>
          </a:p>
          <a:p>
            <a:r>
              <a:rPr lang="cs-CZ" dirty="0"/>
              <a:t>5. </a:t>
            </a:r>
            <a:r>
              <a:rPr lang="cs-CZ" b="1" dirty="0"/>
              <a:t>Přirozený zákon nestačí k nastolení míru </a:t>
            </a:r>
            <a:r>
              <a:rPr lang="cs-CZ" dirty="0"/>
              <a:t>, a tedy i bezpečí. Proto se občané zaváží poslouchat jednu autoritu, tj. </a:t>
            </a:r>
            <a:r>
              <a:rPr lang="cs-CZ" b="1" dirty="0"/>
              <a:t>svrchovanou moc </a:t>
            </a:r>
            <a:r>
              <a:rPr lang="cs-CZ" dirty="0"/>
              <a:t>(člověka či shromáždění), která sjednotí vůli a je tak schopna garantovat bezpečí. Stát tedy vzniká jako smlouva ze strachu jedněch před druhými</a:t>
            </a:r>
          </a:p>
        </p:txBody>
      </p:sp>
    </p:spTree>
    <p:extLst>
      <p:ext uri="{BB962C8B-B14F-4D97-AF65-F5344CB8AC3E}">
        <p14:creationId xmlns:p14="http://schemas.microsoft.com/office/powerpoint/2010/main" val="684296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Locke: druhé pojednání o vládě, kap. I-IX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Nejprve vyvrací, že by byla státní moc shodná s otcovskou a nárok absolutismu, definuje politickou moc jak právo trestat na hrdle – má tedy právo nad životem jedince</a:t>
            </a:r>
          </a:p>
          <a:p>
            <a:r>
              <a:rPr lang="cs-CZ" dirty="0"/>
              <a:t>2. snaží se popsat přirozený stav člověka: rovnost lidí, stav svobody, ale ne právo na život druhého kromě sebeobrany (včetně prevence) – odtud plyne přirozené právo. </a:t>
            </a:r>
            <a:r>
              <a:rPr lang="cs-CZ" b="1" dirty="0"/>
              <a:t>Dvě přirozená práva: trestat zločin a vymáhat náhradu</a:t>
            </a:r>
          </a:p>
          <a:p>
            <a:r>
              <a:rPr lang="cs-CZ" dirty="0"/>
              <a:t>3. definuje </a:t>
            </a:r>
            <a:r>
              <a:rPr lang="cs-CZ" b="1" dirty="0"/>
              <a:t>stav nerovnováhy </a:t>
            </a:r>
            <a:r>
              <a:rPr lang="cs-CZ" dirty="0"/>
              <a:t>– válečný, který je třeba vymýtit – </a:t>
            </a:r>
            <a:r>
              <a:rPr lang="cs-CZ" b="1" dirty="0"/>
              <a:t>to je důvod ustavení státu</a:t>
            </a:r>
          </a:p>
          <a:p>
            <a:r>
              <a:rPr lang="cs-CZ" dirty="0"/>
              <a:t>4. hovoří o </a:t>
            </a:r>
            <a:r>
              <a:rPr lang="cs-CZ" b="1" dirty="0"/>
              <a:t>otroctví</a:t>
            </a:r>
            <a:r>
              <a:rPr lang="cs-CZ" dirty="0"/>
              <a:t>, které je pokračováním válečného stavu, </a:t>
            </a:r>
            <a:r>
              <a:rPr lang="cs-CZ" b="1" dirty="0"/>
              <a:t>je proti přirozenosti</a:t>
            </a:r>
          </a:p>
          <a:p>
            <a:r>
              <a:rPr lang="cs-CZ" dirty="0"/>
              <a:t>5. </a:t>
            </a:r>
            <a:r>
              <a:rPr lang="cs-CZ" b="1" dirty="0"/>
              <a:t>Vlastnictví</a:t>
            </a:r>
            <a:r>
              <a:rPr lang="cs-CZ" dirty="0"/>
              <a:t> je nejprve vlastnictvím sebe sama, následně rolnické, sběrače – tj. </a:t>
            </a:r>
            <a:r>
              <a:rPr lang="cs-CZ" b="1" dirty="0"/>
              <a:t>vlastnictví vlastní práce</a:t>
            </a:r>
            <a:r>
              <a:rPr lang="cs-CZ" dirty="0"/>
              <a:t>, vlastnění nad rámec potřeb není přirozené</a:t>
            </a:r>
          </a:p>
          <a:p>
            <a:r>
              <a:rPr lang="cs-CZ" dirty="0"/>
              <a:t>6. </a:t>
            </a:r>
            <a:r>
              <a:rPr lang="cs-CZ" b="1" dirty="0"/>
              <a:t>Otcovské právo </a:t>
            </a:r>
            <a:r>
              <a:rPr lang="cs-CZ" dirty="0"/>
              <a:t>vychází z přirozené nerovnosti dané věkem – dítě je svobodné v možnosti, ne aktuálně, to je závislé na vývoji jeho rozumu. Končí zletilostí</a:t>
            </a:r>
          </a:p>
          <a:p>
            <a:r>
              <a:rPr lang="cs-CZ" dirty="0"/>
              <a:t>7.</a:t>
            </a:r>
            <a:r>
              <a:rPr lang="cs-CZ" b="1" dirty="0"/>
              <a:t>Člověk je tvor společenský, tvoří rodinu, aby se starala o neschopné udržet se vlastní péčí. Následně vzniká stát</a:t>
            </a:r>
            <a:r>
              <a:rPr lang="cs-CZ" dirty="0"/>
              <a:t>.</a:t>
            </a:r>
          </a:p>
          <a:p>
            <a:r>
              <a:rPr lang="cs-CZ" dirty="0"/>
              <a:t>Locke obhajuje monarchii: přechod od stavu přirozeného ke státnímu vyžaduje autoritu. Zároveň </a:t>
            </a:r>
            <a:r>
              <a:rPr lang="cs-CZ" b="1" dirty="0"/>
              <a:t>požaduje dělbu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67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Rousseauova filosofie práva a politiky: Rozprava o původu nerovnosti mezi lidmi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kniha: snaha o </a:t>
            </a:r>
            <a:r>
              <a:rPr lang="cs-CZ" b="1" dirty="0"/>
              <a:t>popis přirozeného stavu</a:t>
            </a:r>
            <a:r>
              <a:rPr lang="cs-CZ" dirty="0"/>
              <a:t>: člověk jako </a:t>
            </a:r>
            <a:r>
              <a:rPr lang="cs-CZ" b="1" dirty="0"/>
              <a:t>divoch</a:t>
            </a:r>
            <a:r>
              <a:rPr lang="cs-CZ" dirty="0"/>
              <a:t>, který ještě </a:t>
            </a:r>
            <a:r>
              <a:rPr lang="cs-CZ" b="1" dirty="0"/>
              <a:t>nepoužívá rozum k myšlení</a:t>
            </a:r>
            <a:r>
              <a:rPr lang="cs-CZ" dirty="0"/>
              <a:t>, ale pouze k </a:t>
            </a:r>
            <a:r>
              <a:rPr lang="cs-CZ" b="1" dirty="0"/>
              <a:t>zabezpečení přežití</a:t>
            </a:r>
            <a:r>
              <a:rPr lang="cs-CZ" dirty="0"/>
              <a:t>. Postupně dochází k objevu nástrojů, ohně, ale tím také k </a:t>
            </a:r>
            <a:r>
              <a:rPr lang="cs-CZ" b="1" dirty="0"/>
              <a:t>postupné degeneraci</a:t>
            </a:r>
            <a:r>
              <a:rPr lang="cs-CZ" dirty="0"/>
              <a:t>; zkoumá také </a:t>
            </a:r>
            <a:r>
              <a:rPr lang="cs-CZ" b="1" dirty="0"/>
              <a:t>původ jazyka</a:t>
            </a:r>
            <a:r>
              <a:rPr lang="cs-CZ" dirty="0"/>
              <a:t>: byl na počátku pro dorozumění mezi členy rodiny, zejm. pro </a:t>
            </a:r>
            <a:r>
              <a:rPr lang="cs-CZ" b="1" dirty="0"/>
              <a:t>vztah dítěte k matce</a:t>
            </a:r>
            <a:r>
              <a:rPr lang="cs-CZ" dirty="0"/>
              <a:t>; dále vzniká </a:t>
            </a:r>
            <a:r>
              <a:rPr lang="cs-CZ" b="1" dirty="0"/>
              <a:t>pojem povinnosti </a:t>
            </a:r>
            <a:r>
              <a:rPr lang="cs-CZ" dirty="0"/>
              <a:t>a spolu s tím i </a:t>
            </a:r>
            <a:r>
              <a:rPr lang="cs-CZ" b="1" dirty="0"/>
              <a:t>ctnost</a:t>
            </a:r>
            <a:r>
              <a:rPr lang="cs-CZ" dirty="0"/>
              <a:t> a nectnost (a tedy i </a:t>
            </a:r>
            <a:r>
              <a:rPr lang="cs-CZ" b="1" dirty="0"/>
              <a:t>zlo</a:t>
            </a:r>
            <a:r>
              <a:rPr lang="cs-CZ" dirty="0"/>
              <a:t>)</a:t>
            </a:r>
          </a:p>
          <a:p>
            <a:r>
              <a:rPr lang="cs-CZ" dirty="0"/>
              <a:t>Osvětluje také důležitost vášní. –</a:t>
            </a:r>
            <a:r>
              <a:rPr lang="cs-CZ" b="1" dirty="0"/>
              <a:t>vznik vlastnictví </a:t>
            </a:r>
            <a:r>
              <a:rPr lang="cs-CZ" dirty="0"/>
              <a:t>také ukáže na </a:t>
            </a:r>
            <a:r>
              <a:rPr lang="cs-CZ" b="1" dirty="0"/>
              <a:t>nutnost stabilizace poměrů a zamezení stálým válkám</a:t>
            </a:r>
            <a:r>
              <a:rPr lang="cs-CZ" dirty="0"/>
              <a:t> – vznik státu a práva. Dochází tak k civilizaci, ale i </a:t>
            </a:r>
            <a:r>
              <a:rPr lang="cs-CZ" b="1" dirty="0"/>
              <a:t>ztrátě přirozené svobody</a:t>
            </a:r>
            <a:r>
              <a:rPr lang="cs-CZ" dirty="0"/>
              <a:t>.</a:t>
            </a:r>
          </a:p>
          <a:p>
            <a:r>
              <a:rPr lang="cs-CZ" dirty="0"/>
              <a:t>Postup je od vlastnictví (bohatý a chudý, přes zavedení úřadů (mocný a slabý až ke ztrátě svobody (pán a otrok)  </a:t>
            </a:r>
          </a:p>
        </p:txBody>
      </p:sp>
    </p:spTree>
    <p:extLst>
      <p:ext uri="{BB962C8B-B14F-4D97-AF65-F5344CB8AC3E}">
        <p14:creationId xmlns:p14="http://schemas.microsoft.com/office/powerpoint/2010/main" val="446758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5234A-FD8F-423E-BC25-05585174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D5375D-A687-4D21-A554-471A5608E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Člověk v přirozeném stavu je sobecký </a:t>
            </a:r>
            <a:r>
              <a:rPr lang="cs-CZ" dirty="0"/>
              <a:t>a zahleděný jen na sebe a své blaho. </a:t>
            </a:r>
            <a:r>
              <a:rPr lang="cs-CZ" b="1" dirty="0"/>
              <a:t>Respekt</a:t>
            </a:r>
            <a:r>
              <a:rPr lang="cs-CZ" dirty="0"/>
              <a:t> k druhému vzniká z tohoto pojetí sebe sama jako individua vyžadujícího respekt. To ovšem znamená, že musíme též respektovat druhé individuum se stejným nárokem na respekt. Spolupůsobí zde ovšem i  jistá </a:t>
            </a:r>
            <a:r>
              <a:rPr lang="cs-CZ" b="1" dirty="0"/>
              <a:t>vstřícnost založená v přirozeném soucitu</a:t>
            </a:r>
            <a:r>
              <a:rPr lang="cs-CZ" dirty="0"/>
              <a:t>, jde o jakousi společenskou ctnost. </a:t>
            </a:r>
            <a:r>
              <a:rPr lang="cs-CZ" b="1" dirty="0"/>
              <a:t>Dalším krokem ke vzniku státu je vznik institutu vlastnictví</a:t>
            </a:r>
            <a:r>
              <a:rPr lang="cs-CZ" dirty="0"/>
              <a:t>. Ten vzniká nejprve v rolnictví: </a:t>
            </a:r>
            <a:r>
              <a:rPr lang="cs-CZ" b="1" dirty="0"/>
              <a:t>Kdo zasel má mít právo sklízet</a:t>
            </a:r>
            <a:r>
              <a:rPr lang="cs-CZ" dirty="0"/>
              <a:t>.</a:t>
            </a:r>
          </a:p>
          <a:p>
            <a:r>
              <a:rPr lang="cs-CZ" b="1" dirty="0"/>
              <a:t>Společenská smlouva</a:t>
            </a:r>
            <a:r>
              <a:rPr lang="cs-CZ" dirty="0"/>
              <a:t>: </a:t>
            </a:r>
            <a:r>
              <a:rPr lang="cs-CZ" b="1" dirty="0"/>
              <a:t>Člověk dobrovolně odevzdá část své svobody </a:t>
            </a:r>
            <a:r>
              <a:rPr lang="cs-CZ" dirty="0"/>
              <a:t>ve prospěch celku </a:t>
            </a:r>
            <a:r>
              <a:rPr lang="cs-CZ" b="1" dirty="0"/>
              <a:t>za příslib ochrany a bezpečí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430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14280-C5D2-4879-810D-A847CE56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Kantova filosofie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92F10-E2CB-467D-B3A2-DD8D1F5C6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2 základní  pojetí politiky:</a:t>
            </a:r>
          </a:p>
          <a:p>
            <a:pPr marL="514350" indent="-514350">
              <a:buAutoNum type="arabicPeriod"/>
            </a:pPr>
            <a:r>
              <a:rPr lang="cs-CZ" dirty="0"/>
              <a:t>Politika jako </a:t>
            </a:r>
            <a:r>
              <a:rPr lang="cs-CZ" dirty="0" err="1"/>
              <a:t>techné</a:t>
            </a:r>
            <a:r>
              <a:rPr lang="cs-CZ" dirty="0"/>
              <a:t>, která umožní získat si a udržet moc</a:t>
            </a:r>
          </a:p>
          <a:p>
            <a:pPr marL="514350" indent="-514350">
              <a:buAutoNum type="arabicPeriod"/>
            </a:pPr>
            <a:r>
              <a:rPr lang="cs-CZ" dirty="0"/>
              <a:t>Politika a mravnost</a:t>
            </a:r>
          </a:p>
          <a:p>
            <a:pPr marL="0" indent="0">
              <a:buNone/>
            </a:pPr>
            <a:r>
              <a:rPr lang="cs-CZ" dirty="0"/>
              <a:t>Zamýšlí se nad vztahem politika k mravnosti: Správný je ten, kdy se politik snaží své státnické jednání řídit dle mravnosti, nesprávný ten, kdy využívá mravnost jako nástroj k prosazování svých politických cílů a podle potřeby ji ohýbá  </a:t>
            </a:r>
          </a:p>
        </p:txBody>
      </p:sp>
    </p:spTree>
    <p:extLst>
      <p:ext uri="{BB962C8B-B14F-4D97-AF65-F5344CB8AC3E}">
        <p14:creationId xmlns:p14="http://schemas.microsoft.com/office/powerpoint/2010/main" val="1258715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Kant: K věčnému míru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609" y="1491456"/>
            <a:ext cx="11174819" cy="500141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Kant nejprve popisuje obvyklé důvody pro porušení míru. Jeho snahou je zjevně tyto důvody ve většině případů rozporovat.  Jednou z mála výjimek: Válka jako nouzový prostředek, jak se domoci svého práva při neexistenci nezávislého soudu s tím, že válka vlastně rozhodne daný spor (107). </a:t>
            </a:r>
          </a:p>
          <a:p>
            <a:r>
              <a:rPr lang="cs-CZ" dirty="0"/>
              <a:t>Dále rozvádí zakázané způsoby vedení války. </a:t>
            </a:r>
          </a:p>
          <a:p>
            <a:r>
              <a:rPr lang="cs-CZ" dirty="0"/>
              <a:t>Za přirozený stav považuje stav válečný (aspoň latentně). </a:t>
            </a:r>
          </a:p>
          <a:p>
            <a:r>
              <a:rPr lang="cs-CZ" dirty="0"/>
              <a:t>Jak dosáhnout míru? Zákony. První zákon: </a:t>
            </a:r>
            <a:r>
              <a:rPr lang="cs-CZ" b="1" dirty="0"/>
              <a:t>republikánské zřízení</a:t>
            </a:r>
            <a:r>
              <a:rPr lang="cs-CZ" dirty="0"/>
              <a:t>, neboť vychází z ideje původní smlouvy – princip svobody jedince a závislosti člověka na zákonodárství a princip rovnosti. Druhý zákon: federalismus  (spojenectví, spolek) svobodných států. Právo je to, co brzdí nevraživost mezi státy. Cílem je tedy </a:t>
            </a:r>
            <a:r>
              <a:rPr lang="cs-CZ" b="1" dirty="0"/>
              <a:t>mírový svazek</a:t>
            </a:r>
            <a:r>
              <a:rPr lang="cs-CZ" dirty="0"/>
              <a:t>. Třetím zákonem je princip pohostinnosti – vychází z práva navštívení, z určitého vztahu společného vlastnictví Země (</a:t>
            </a:r>
            <a:r>
              <a:rPr lang="cs-CZ" b="1" dirty="0"/>
              <a:t>světoobčanství</a:t>
            </a:r>
            <a:r>
              <a:rPr lang="cs-CZ" dirty="0"/>
              <a:t>). Právo pohostinnosti řadí Kant mezi práva přirozená. Záruku věčného míru poskytuje příroda, neboť jedním z jejích principů je účelnost a dále umožňuje člověku žít takřka na celé Zemi a musí žít vedle sebe a nalézt nějaký modus vivendi.</a:t>
            </a:r>
          </a:p>
          <a:p>
            <a:r>
              <a:rPr lang="cs-CZ" dirty="0"/>
              <a:t>V Příloze I analyzuje již zmiňovaná 2 pojetí politiky – jako praktické právní nauky a jako jednání založeném na morálce. Postuluje, že mezi těmito pojetími nesmí být rozpor</a:t>
            </a:r>
          </a:p>
          <a:p>
            <a:r>
              <a:rPr lang="cs-CZ" dirty="0"/>
              <a:t>Věčný mír je úkolem, k němuž máme směřovat ne stavem založeným na mírové smlouvě → snaha o ovlivnění mezinárodní politiky, ale zároveň ne proti suverénovi</a:t>
            </a:r>
          </a:p>
        </p:txBody>
      </p:sp>
    </p:spTree>
    <p:extLst>
      <p:ext uri="{BB962C8B-B14F-4D97-AF65-F5344CB8AC3E}">
        <p14:creationId xmlns:p14="http://schemas.microsoft.com/office/powerpoint/2010/main" val="2820147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379A6-8E27-41CE-A842-E636E0CB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Filosofové a vztah k politice - intelektuálové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B55DA-847C-49DB-BA2A-ED5085B26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Již od Platóna vztah filosofie a praktické politiky</a:t>
            </a:r>
          </a:p>
          <a:p>
            <a:r>
              <a:rPr lang="cs-CZ" dirty="0"/>
              <a:t>Má teoretik – filosof usilovat o vliv na reálnou politiku, vliv na běh světa?</a:t>
            </a:r>
          </a:p>
        </p:txBody>
      </p:sp>
    </p:spTree>
    <p:extLst>
      <p:ext uri="{BB962C8B-B14F-4D97-AF65-F5344CB8AC3E}">
        <p14:creationId xmlns:p14="http://schemas.microsoft.com/office/powerpoint/2010/main" val="3542854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503A-37DB-45A6-A6F2-18C6A6E07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Bernard </a:t>
            </a:r>
            <a:r>
              <a:rPr lang="cs-CZ" dirty="0" err="1"/>
              <a:t>Bolzano</a:t>
            </a:r>
            <a:r>
              <a:rPr lang="cs-CZ" dirty="0"/>
              <a:t> (1781-1848)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63B6D0-55CB-4797-8190-B6B4C018B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Jeho otec obchodník  a také mecenáš původem z Itálie</a:t>
            </a:r>
          </a:p>
          <a:p>
            <a:r>
              <a:rPr lang="cs-CZ" dirty="0"/>
              <a:t> byl jako dítě dosti slabý a nemocný 5 jeho sourozenců zemřelo)</a:t>
            </a:r>
          </a:p>
          <a:p>
            <a:r>
              <a:rPr lang="cs-CZ" dirty="0"/>
              <a:t>Jeho hlavním zájmem je „obecné dobro“</a:t>
            </a:r>
          </a:p>
          <a:p>
            <a:r>
              <a:rPr lang="cs-CZ" dirty="0"/>
              <a:t>Navštěvuje piaristické gymnázium, následně na Filosofické fakultě matematiku a logiku. Následně i filosofii</a:t>
            </a:r>
          </a:p>
          <a:p>
            <a:r>
              <a:rPr lang="cs-CZ" dirty="0"/>
              <a:t>Studuje nakonec teologii (proti přání otce) – chce zkoumat, není ještě rozhodnut</a:t>
            </a:r>
          </a:p>
          <a:p>
            <a:r>
              <a:rPr lang="cs-CZ" dirty="0"/>
              <a:t>1805 vysvěcen, zároveň dr. filosofie – stal se profesorem filosofie náboženství a kazatelem u </a:t>
            </a:r>
            <a:r>
              <a:rPr lang="cs-CZ" dirty="0" err="1"/>
              <a:t>Nejsv</a:t>
            </a:r>
            <a:r>
              <a:rPr lang="cs-CZ" dirty="0"/>
              <a:t>. Salvátora</a:t>
            </a:r>
          </a:p>
          <a:p>
            <a:r>
              <a:rPr lang="cs-CZ" dirty="0"/>
              <a:t>1813 vydal svá kázání (</a:t>
            </a:r>
            <a:r>
              <a:rPr lang="cs-CZ" dirty="0" err="1"/>
              <a:t>Erbauungsreden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Akademiker</a:t>
            </a:r>
            <a:r>
              <a:rPr lang="cs-CZ" dirty="0"/>
              <a:t>)</a:t>
            </a:r>
          </a:p>
          <a:p>
            <a:r>
              <a:rPr lang="cs-CZ" dirty="0"/>
              <a:t>1819 ztrácí učitelské místo i povolení a stahuje se do ústraní – pobývá na různých zámcích svých podporovatelů</a:t>
            </a:r>
          </a:p>
          <a:p>
            <a:r>
              <a:rPr lang="cs-CZ" dirty="0"/>
              <a:t>Ve 40. letech na zámku Liběchov.  V téže době i přednáší pro Královskou společnost nauk. V Liběchově píše i  Paradoxy nekonečna – nejvlivnější dílo (např. </a:t>
            </a:r>
            <a:r>
              <a:rPr lang="cs-CZ" dirty="0" err="1"/>
              <a:t>Cantor</a:t>
            </a:r>
            <a:r>
              <a:rPr lang="cs-CZ" dirty="0"/>
              <a:t>)</a:t>
            </a:r>
          </a:p>
          <a:p>
            <a:r>
              <a:rPr lang="cs-CZ" dirty="0"/>
              <a:t>Matematické spisy důležité zejm. pro matematickou analýzu</a:t>
            </a:r>
          </a:p>
          <a:p>
            <a:r>
              <a:rPr lang="cs-CZ" b="1" dirty="0"/>
              <a:t>Zabýval se také společenskými problémy </a:t>
            </a:r>
            <a:r>
              <a:rPr lang="cs-CZ" dirty="0"/>
              <a:t>– např. </a:t>
            </a:r>
            <a:r>
              <a:rPr lang="cs-CZ" b="1" dirty="0"/>
              <a:t>oponoval nacionalismu </a:t>
            </a:r>
            <a:r>
              <a:rPr lang="cs-CZ" dirty="0"/>
              <a:t>a prosazoval </a:t>
            </a:r>
            <a:r>
              <a:rPr lang="cs-CZ" b="1" dirty="0"/>
              <a:t>zemské vlastenectví </a:t>
            </a:r>
            <a:r>
              <a:rPr lang="cs-CZ" dirty="0"/>
              <a:t>– bohemismus: 1810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Vaterlandsliebe</a:t>
            </a:r>
            <a:r>
              <a:rPr lang="cs-CZ" dirty="0"/>
              <a:t> a 1816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Verhältnis</a:t>
            </a:r>
            <a:r>
              <a:rPr lang="cs-CZ" dirty="0"/>
              <a:t> der </a:t>
            </a:r>
            <a:r>
              <a:rPr lang="cs-CZ" dirty="0" err="1"/>
              <a:t>beiden</a:t>
            </a:r>
            <a:r>
              <a:rPr lang="cs-CZ" dirty="0"/>
              <a:t> </a:t>
            </a:r>
            <a:r>
              <a:rPr lang="cs-CZ" dirty="0" err="1"/>
              <a:t>Volksstämmen</a:t>
            </a:r>
            <a:r>
              <a:rPr lang="cs-CZ" dirty="0"/>
              <a:t> in </a:t>
            </a:r>
            <a:r>
              <a:rPr lang="cs-CZ" dirty="0" err="1"/>
              <a:t>Böhmen</a:t>
            </a:r>
            <a:r>
              <a:rPr lang="cs-CZ" dirty="0"/>
              <a:t>; kritizoval také rakouskou ústavu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81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1F5D3-45BF-4395-9C0A-F3E70505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vybraných koncepcí etiky v novověku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86B210-D79E-4457-869F-0ED9A48B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Macchiavelli</a:t>
            </a:r>
            <a:r>
              <a:rPr lang="cs-CZ" dirty="0"/>
              <a:t>: Člověk přirozeně tíhne ke zlu, důležité je udržet se u moci</a:t>
            </a:r>
          </a:p>
          <a:p>
            <a:r>
              <a:rPr lang="cs-CZ" dirty="0"/>
              <a:t>Hobbes: Člověk je od přirozenosti sobecký, z čehož plyne válka všech proti všem, již je nutno omezit zákony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26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B49F0-93FD-496C-8B71-3F48334C4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Masaryk: spojení  etiky, politiky a noetiky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42B2D8-894D-42B4-9D0C-2299FA70A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9" y="1435394"/>
            <a:ext cx="10779642" cy="52312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Pojetí </a:t>
            </a:r>
            <a:r>
              <a:rPr lang="cs-CZ" b="1" dirty="0"/>
              <a:t>národ</a:t>
            </a:r>
            <a:r>
              <a:rPr lang="cs-CZ" dirty="0"/>
              <a:t>a jako nejbližší, přirozené kolektivní entity po rodině – kulturní, politické, historické, příp. i náboženské sepětí – vždy je nutná jednotící </a:t>
            </a:r>
            <a:r>
              <a:rPr lang="cs-CZ" b="1" dirty="0"/>
              <a:t>idea</a:t>
            </a:r>
          </a:p>
          <a:p>
            <a:pPr marL="0" indent="0">
              <a:buNone/>
            </a:pPr>
            <a:r>
              <a:rPr lang="cs-CZ" dirty="0"/>
              <a:t>Důraz na </a:t>
            </a:r>
            <a:r>
              <a:rPr lang="cs-CZ" b="1" dirty="0"/>
              <a:t>sociální aspekt </a:t>
            </a:r>
            <a:r>
              <a:rPr lang="cs-CZ" dirty="0"/>
              <a:t>politiky – důležitost zapojení lidu, ale v souvislosti se vzděláváním – politická a kulturní </a:t>
            </a:r>
            <a:r>
              <a:rPr lang="cs-CZ" b="1" dirty="0"/>
              <a:t>osvěta</a:t>
            </a:r>
            <a:r>
              <a:rPr lang="cs-CZ" dirty="0"/>
              <a:t> pro široké vrstvy – </a:t>
            </a:r>
            <a:r>
              <a:rPr lang="cs-CZ" b="1" dirty="0"/>
              <a:t>nepolitická politika;</a:t>
            </a:r>
            <a:r>
              <a:rPr lang="cs-CZ" dirty="0"/>
              <a:t> Odmítá materialismus socialismu i liberalismu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Zastánce parlamentarismu, ale i kritik politických stran: „Nečekám spásy od žádné strany; ale budeme nepřemožitelní, jestliže ve všech stranách a třídách bude větší počet mužů opravdových a myslících, kteří… beze všeho umlouvání, každý v kruhu svém, budou pracovat za stejným cílem… Pokud se nerozšíří tato neviditelná strana lidí opravdových a myslících, kteří se nebojí, když toho potřeba, pravdě dát svědectví i veřejně, všecka viditelná organizace nám nepostačí“ (Česká otázka, 1895)</a:t>
            </a:r>
          </a:p>
          <a:p>
            <a:pPr marL="0" indent="0">
              <a:buNone/>
            </a:pPr>
            <a:r>
              <a:rPr lang="cs-CZ" dirty="0"/>
              <a:t>Hlavní důraz na spojení politiky s poznáním a s mravností! </a:t>
            </a:r>
            <a:r>
              <a:rPr lang="cs-CZ" b="1" dirty="0"/>
              <a:t>Etika – politika – noetika </a:t>
            </a:r>
            <a:r>
              <a:rPr lang="cs-CZ" dirty="0"/>
              <a:t>v praxi: Program politický odvíjí od křesťanství a požaduje spojení lásky k bližnímu a rozumového vzdělání</a:t>
            </a:r>
          </a:p>
          <a:p>
            <a:pPr marL="0" indent="0">
              <a:buNone/>
            </a:pPr>
            <a:r>
              <a:rPr lang="cs-CZ" dirty="0"/>
              <a:t>Zastánce mírového řešení, ale obrana před útokem není násilím – bránit se je třeba (odmítá Tolstého či Chelčického a obhajuje husity) – Upřednostňuje nicméně </a:t>
            </a:r>
            <a:r>
              <a:rPr lang="cs-CZ" b="1" dirty="0"/>
              <a:t>reformaci</a:t>
            </a:r>
            <a:r>
              <a:rPr lang="cs-CZ" dirty="0"/>
              <a:t> před revolucí: </a:t>
            </a:r>
          </a:p>
          <a:p>
            <a:pPr marL="0" indent="0">
              <a:buNone/>
            </a:pPr>
            <a:r>
              <a:rPr lang="cs-CZ" dirty="0"/>
              <a:t>Problém: chybí základní diskuse o shodě dlouhodobého politického programu národa, mnohdy strany nechtějí vzdělání – je to snazší…</a:t>
            </a:r>
          </a:p>
          <a:p>
            <a:pPr marL="0" indent="0">
              <a:buNone/>
            </a:pPr>
            <a:r>
              <a:rPr lang="cs-CZ" dirty="0"/>
              <a:t>V tradici vidí linku od Husa přes reformaci až k národnímu obrození: </a:t>
            </a:r>
            <a:r>
              <a:rPr lang="cs-CZ" b="1" dirty="0"/>
              <a:t>humanita</a:t>
            </a:r>
            <a:r>
              <a:rPr lang="cs-CZ" dirty="0"/>
              <a:t> jako program</a:t>
            </a:r>
          </a:p>
          <a:p>
            <a:pPr marL="0" indent="0">
              <a:buNone/>
            </a:pPr>
            <a:r>
              <a:rPr lang="cs-CZ" b="1" dirty="0"/>
              <a:t>Panevropské</a:t>
            </a:r>
            <a:r>
              <a:rPr lang="cs-CZ" dirty="0"/>
              <a:t> snahy – hovoří o důležitosti národních států, ale zároveň vidí budoucnost v jejich spojení či spolupráci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842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u Masaryka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Mravnost v politice</a:t>
            </a:r>
          </a:p>
          <a:p>
            <a:r>
              <a:rPr lang="cs-CZ" dirty="0"/>
              <a:t>Základ zákonů – z mravnosti</a:t>
            </a:r>
          </a:p>
          <a:p>
            <a:r>
              <a:rPr lang="cs-CZ" dirty="0"/>
              <a:t>Spravedlnost a láska k bližnímu</a:t>
            </a:r>
          </a:p>
          <a:p>
            <a:r>
              <a:rPr lang="cs-CZ" dirty="0"/>
              <a:t>Humanita</a:t>
            </a:r>
          </a:p>
          <a:p>
            <a:r>
              <a:rPr lang="cs-CZ" dirty="0"/>
              <a:t>Diskuse a hledání pravdy</a:t>
            </a:r>
          </a:p>
          <a:p>
            <a:r>
              <a:rPr lang="cs-CZ" dirty="0"/>
              <a:t>Rovnost?</a:t>
            </a:r>
          </a:p>
          <a:p>
            <a:r>
              <a:rPr lang="cs-CZ" dirty="0"/>
              <a:t>Sociální aspekty demokracie</a:t>
            </a:r>
          </a:p>
          <a:p>
            <a:r>
              <a:rPr lang="cs-CZ" dirty="0"/>
              <a:t>Mravní bída</a:t>
            </a:r>
          </a:p>
          <a:p>
            <a:r>
              <a:rPr lang="cs-CZ" dirty="0"/>
              <a:t>Žurnalistika a její role v demokracii</a:t>
            </a:r>
          </a:p>
          <a:p>
            <a:r>
              <a:rPr lang="cs-CZ" dirty="0"/>
              <a:t>Osvěta – výuka a vzdělávání, občanská výchova</a:t>
            </a:r>
          </a:p>
          <a:p>
            <a:r>
              <a:rPr lang="cs-CZ" dirty="0"/>
              <a:t>Politické strany v demokracii</a:t>
            </a:r>
          </a:p>
          <a:p>
            <a:r>
              <a:rPr lang="cs-CZ" dirty="0"/>
              <a:t>Parlament</a:t>
            </a:r>
          </a:p>
          <a:p>
            <a:r>
              <a:rPr lang="cs-CZ" dirty="0"/>
              <a:t>Pravda a většinový názor?</a:t>
            </a:r>
          </a:p>
          <a:p>
            <a:r>
              <a:rPr lang="cs-CZ" dirty="0"/>
              <a:t>Korupce</a:t>
            </a:r>
          </a:p>
          <a:p>
            <a:r>
              <a:rPr lang="cs-CZ" dirty="0"/>
              <a:t>Kritika jako spoluodpovědnost</a:t>
            </a:r>
          </a:p>
        </p:txBody>
      </p:sp>
    </p:spTree>
    <p:extLst>
      <p:ext uri="{BB962C8B-B14F-4D97-AF65-F5344CB8AC3E}">
        <p14:creationId xmlns:p14="http://schemas.microsoft.com/office/powerpoint/2010/main" val="11368789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E67BB-60ED-4B08-99F8-784882FBD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demokracie v pragmatizmu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2B509B-DC9D-49DD-8EB6-DFA9A6EAC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Dewey</a:t>
            </a:r>
            <a:r>
              <a:rPr lang="cs-CZ" dirty="0"/>
              <a:t>: Etika demokracie (1888), Veřejnost a její problémy (1927)</a:t>
            </a:r>
          </a:p>
          <a:p>
            <a:r>
              <a:rPr lang="cs-CZ" dirty="0"/>
              <a:t>Demokracie nechápe primárně jako formu vlády, ale </a:t>
            </a:r>
            <a:r>
              <a:rPr lang="cs-CZ" dirty="0" err="1"/>
              <a:t>jakospolečenskou</a:t>
            </a:r>
            <a:r>
              <a:rPr lang="cs-CZ" dirty="0"/>
              <a:t> </a:t>
            </a:r>
            <a:r>
              <a:rPr lang="cs-CZ"/>
              <a:t>či etickou </a:t>
            </a:r>
            <a:r>
              <a:rPr lang="cs-CZ" dirty="0"/>
              <a:t>koncepce. Je to takové uspořádání společnosti, v němž jsou jedinec a společnost  ve vzájemném organickém vztahu a jehož cílem je svobodná seberealizace  jedince</a:t>
            </a:r>
          </a:p>
          <a:p>
            <a:r>
              <a:rPr lang="cs-CZ" dirty="0"/>
              <a:t>Rovnocennými znaky demokracie jsou svoboda a rovnost (bratrství)</a:t>
            </a:r>
          </a:p>
          <a:p>
            <a:r>
              <a:rPr lang="cs-CZ" dirty="0"/>
              <a:t>Je to idea života komunity jako taková, ne jen jedna z možných koncepcí, je nejvyšším etickým ideálem lidstva</a:t>
            </a:r>
          </a:p>
          <a:p>
            <a:r>
              <a:rPr lang="cs-CZ" dirty="0"/>
              <a:t>Jedná se o proces demokratizace, tj. praktického utváření a přetváření  společenských poměrů v duchu demokratického ideálu – tvořivá demokracie</a:t>
            </a:r>
          </a:p>
          <a:p>
            <a:r>
              <a:rPr lang="cs-CZ" dirty="0"/>
              <a:t>Demokracie začíná na mikroúrovni, tedy v rodině a v sousedství, principy zde platné je možno přenést na makroúroveň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29043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593A0-09BB-32EE-2073-0A758E74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Carl </a:t>
            </a:r>
            <a:r>
              <a:rPr lang="cs-CZ" dirty="0" err="1"/>
              <a:t>Schmitt</a:t>
            </a:r>
            <a:r>
              <a:rPr lang="cs-CZ" dirty="0"/>
              <a:t> a kritika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9082C-A563-0B6B-B6CA-AE6A42A29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„Konzervativní revoluce“ – koncept se rozvíjí zejm. v meziválečném Německu: </a:t>
            </a:r>
          </a:p>
          <a:p>
            <a:r>
              <a:rPr lang="cs-CZ" dirty="0"/>
              <a:t>kritika liberalismu</a:t>
            </a:r>
          </a:p>
          <a:p>
            <a:r>
              <a:rPr lang="cs-CZ" dirty="0"/>
              <a:t>hledá jednotící prvek napříč třídními a ekonomickými zájmy</a:t>
            </a:r>
          </a:p>
          <a:p>
            <a:r>
              <a:rPr lang="cs-CZ" dirty="0"/>
              <a:t>kritika ztráty religiozity (politická teologie)</a:t>
            </a:r>
          </a:p>
          <a:p>
            <a:r>
              <a:rPr lang="cs-CZ" dirty="0"/>
              <a:t>kritika přílišného individualismu a </a:t>
            </a:r>
            <a:r>
              <a:rPr lang="cs-CZ" dirty="0" err="1"/>
              <a:t>anachismu</a:t>
            </a:r>
            <a:r>
              <a:rPr lang="cs-CZ" dirty="0"/>
              <a:t> </a:t>
            </a:r>
            <a:r>
              <a:rPr lang="cs-CZ"/>
              <a:t>a moderny</a:t>
            </a:r>
            <a:endParaRPr lang="cs-CZ" dirty="0"/>
          </a:p>
          <a:p>
            <a:r>
              <a:rPr lang="cs-CZ" dirty="0"/>
              <a:t>problém </a:t>
            </a:r>
            <a:r>
              <a:rPr lang="cs-CZ" dirty="0" err="1"/>
              <a:t>parlamenarismu</a:t>
            </a:r>
            <a:r>
              <a:rPr lang="cs-CZ" dirty="0"/>
              <a:t> a demokracie: v demokracii jednotící vůle lidu, v parlamentní reprezentaci lidu ovšem konflikty a rozpory</a:t>
            </a:r>
          </a:p>
          <a:p>
            <a:r>
              <a:rPr lang="cs-CZ" dirty="0"/>
              <a:t>kritizuje elity (racionální věda je odtržena od praktického života)</a:t>
            </a:r>
          </a:p>
          <a:p>
            <a:r>
              <a:rPr lang="cs-CZ" dirty="0"/>
              <a:t>odmítá oddělení politiky od náboženství – kritika neutralizace náboženský proudů ve vztahu k principům, na nichž stojí stát (pozitivně vidí USA oproti Evropě)</a:t>
            </a:r>
          </a:p>
        </p:txBody>
      </p:sp>
    </p:spTree>
    <p:extLst>
      <p:ext uri="{BB962C8B-B14F-4D97-AF65-F5344CB8AC3E}">
        <p14:creationId xmlns:p14="http://schemas.microsoft.com/office/powerpoint/2010/main" val="358498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79E37-E5F4-41EF-9395-66FA4B1A3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Kantova:výchova</a:t>
            </a:r>
            <a:r>
              <a:rPr lang="cs-CZ" dirty="0"/>
              <a:t> a mravnost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F3A7D-F5BC-4560-9548-F0FEB2D2E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Výchova /vzdělávání má vést k rozvoji praktické soudnosti</a:t>
            </a:r>
          </a:p>
          <a:p>
            <a:r>
              <a:rPr lang="cs-CZ" dirty="0"/>
              <a:t>Ne primárně normativní systémy a principy, ale rozvoj na konkrétních příkladech a situacích</a:t>
            </a:r>
          </a:p>
          <a:p>
            <a:r>
              <a:rPr lang="cs-CZ" dirty="0"/>
              <a:t>Jde tedy o výchovu k sebereflexi, k samostatnému uvažování, ne o stanovení a naučení obecných norem</a:t>
            </a:r>
          </a:p>
          <a:p>
            <a:r>
              <a:rPr lang="cs-CZ" dirty="0"/>
              <a:t>To také znamená možnost změn norem, resp. jejich neustávající zvažování: „</a:t>
            </a:r>
            <a:r>
              <a:rPr lang="cs-CZ" b="1" dirty="0"/>
              <a:t>Řídit se podle toho, co se dělá a nestarat se o vnitřní důvody toho, proč se to dělá dává sice jednání zdání legitimity, ale neposkytuje žádný morální základ</a:t>
            </a:r>
            <a:r>
              <a:rPr lang="cs-CZ" dirty="0"/>
              <a:t>.</a:t>
            </a:r>
          </a:p>
          <a:p>
            <a:r>
              <a:rPr lang="cs-CZ" dirty="0"/>
              <a:t>V polemice s Lockem: </a:t>
            </a:r>
            <a:r>
              <a:rPr lang="cs-CZ" b="1" dirty="0"/>
              <a:t>Potlačování sklonů a chutí ještě nevede k morálnosti – je mravně indiferentní</a:t>
            </a:r>
            <a:r>
              <a:rPr lang="cs-CZ" dirty="0"/>
              <a:t>. Etičnost, morálnost závisí na dalším kroku, který tímto osvobozením se od podléhání vášním získal volný prostor. Ale kam a kudy povede?</a:t>
            </a:r>
          </a:p>
        </p:txBody>
      </p:sp>
    </p:spTree>
    <p:extLst>
      <p:ext uri="{BB962C8B-B14F-4D97-AF65-F5344CB8AC3E}">
        <p14:creationId xmlns:p14="http://schemas.microsoft.com/office/powerpoint/2010/main" val="196633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53223-1950-48A2-BB13-42483688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James: Etika pragmatizmu – umění žít, vztah k náboženství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446A08-CC42-4BDF-911F-1FFF97C03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etice odmítá veškerý dogmatismus a autoritářství</a:t>
            </a:r>
          </a:p>
          <a:p>
            <a:r>
              <a:rPr lang="cs-CZ" dirty="0"/>
              <a:t>Instrumentálnost, ale nikoliv libovůle – </a:t>
            </a:r>
            <a:r>
              <a:rPr lang="cs-CZ" b="1" dirty="0"/>
              <a:t>etické normy jsou naše lidské výtvory pro řešení morálních konfliktů</a:t>
            </a:r>
            <a:r>
              <a:rPr lang="cs-CZ" dirty="0"/>
              <a:t>, ale to neznamená, že jsou subjektivistické a libovolné.  Utvářejí se v rámci „inteligentní komunikace“ Podstatou etiky je tedy sociálně kulturní konsenzus</a:t>
            </a:r>
          </a:p>
          <a:p>
            <a:r>
              <a:rPr lang="cs-CZ" dirty="0"/>
              <a:t>Etika se opírá o návyky, které se však mohou měnit</a:t>
            </a:r>
          </a:p>
          <a:p>
            <a:r>
              <a:rPr lang="cs-CZ" dirty="0"/>
              <a:t>I v etice se zdůrazňuje praktický charakter –orientujeme se dle jednání a jeho důsledků, ne dle racionální úvahy</a:t>
            </a:r>
          </a:p>
          <a:p>
            <a:r>
              <a:rPr lang="cs-CZ" dirty="0"/>
              <a:t>Základem morálky je tak zkušenost</a:t>
            </a:r>
          </a:p>
          <a:p>
            <a:r>
              <a:rPr lang="cs-CZ" dirty="0"/>
              <a:t>Zdůrazňuje také etický pluralismus: jsme povinni respektovat a vycházet vstříc těm, kteří se neškodně snaží, aby byli šťastní svým způsobem, protože nikdo nemá přístup k celé pravdě, nemůžeme si činit nárok na právo regulovat plně jednání druhých.</a:t>
            </a:r>
          </a:p>
          <a:p>
            <a:r>
              <a:rPr lang="cs-CZ" dirty="0"/>
              <a:t>James také hovoří o etice víry, která určuje smysl lidského života: </a:t>
            </a:r>
            <a:r>
              <a:rPr lang="cs-CZ" b="1" dirty="0"/>
              <a:t>víra je přesvědčením o něčem, co nás vzdor teoretickým pochybnostem vede k odvaze určitého jednání, je tedy hybnou silou pro veškeré naše konání.</a:t>
            </a:r>
            <a:r>
              <a:rPr lang="cs-CZ" dirty="0"/>
              <a:t> James tedy spojuje náboženství s vůlí věřit, přičemž jej definuje jako lidský výtvor – </a:t>
            </a:r>
            <a:r>
              <a:rPr lang="cs-CZ" b="1" dirty="0"/>
              <a:t>meliorismus</a:t>
            </a:r>
            <a:r>
              <a:rPr lang="cs-CZ" dirty="0"/>
              <a:t>: vychází z Pascalovy sázky a vede k tomu, že bez ohledu na důsledky se máme snažit přispět ke spáse světa</a:t>
            </a:r>
          </a:p>
        </p:txBody>
      </p:sp>
    </p:spTree>
    <p:extLst>
      <p:ext uri="{BB962C8B-B14F-4D97-AF65-F5344CB8AC3E}">
        <p14:creationId xmlns:p14="http://schemas.microsoft.com/office/powerpoint/2010/main" val="377811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DBACB-FDB3-4C8F-825C-97C61699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a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C1C0F9-61BC-415A-8DDE-C69B0ACD2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Jednou z obvyklých stereotypních charakteristik rozdílů mezi právem a etikou spočívá v rozlišování tzv. </a:t>
            </a:r>
            <a:r>
              <a:rPr lang="cs-CZ" b="1" dirty="0"/>
              <a:t>proaktivních</a:t>
            </a:r>
            <a:r>
              <a:rPr lang="cs-CZ" dirty="0"/>
              <a:t> a </a:t>
            </a:r>
            <a:r>
              <a:rPr lang="cs-CZ" b="1" dirty="0"/>
              <a:t>reaktivních úloh sociálních systémů</a:t>
            </a:r>
            <a:r>
              <a:rPr lang="cs-CZ" dirty="0"/>
              <a:t>. Právo v tomto smyslu reaguje na skutečnosti a podílí se na postihu jednání a chování považovaných za společensky škodlivé. Etika naproti tomu by měla vystupovat proaktivně: určuje, jakým způsobem se lidé mají chovat; co je správné a nesprávné jednání; kde jsou hranice normality.</a:t>
            </a:r>
          </a:p>
          <a:p>
            <a:r>
              <a:rPr lang="cs-CZ" dirty="0"/>
              <a:t>tři zásadní a výrazně proaktivní funkce vlastní právu, tak jak jej popisuje současná právní věda: integrativní, selektivní a regulativní funkce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2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 2024/2025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10. Politika:  Jaké je ideální uspořádání společnosti? Koncepce státního řádu, utopické myšlení, koncepce demokracie a její kritika od Aristotela až po Masaryka.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B8630-5D33-46E9-8260-D0F65CF4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 a doplnění přednášky Etika a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9893B-29C0-407D-8985-46FED7D78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 čem jsme hovořili?</a:t>
            </a:r>
          </a:p>
          <a:p>
            <a:r>
              <a:rPr lang="cs-CZ" dirty="0"/>
              <a:t>1. Co je spravedlnost a jaké jsou její druhy, vztah ke štěstí, vztah k právu, problém nerovnosti – kdy je nerovnost spravedlivá? </a:t>
            </a:r>
            <a:r>
              <a:rPr lang="cs-CZ" dirty="0" err="1"/>
              <a:t>Aristotelés</a:t>
            </a:r>
            <a:r>
              <a:rPr lang="cs-CZ" dirty="0"/>
              <a:t>, </a:t>
            </a:r>
            <a:r>
              <a:rPr lang="cs-CZ" dirty="0" err="1"/>
              <a:t>Bentham</a:t>
            </a:r>
            <a:r>
              <a:rPr lang="cs-CZ" dirty="0"/>
              <a:t>, </a:t>
            </a:r>
            <a:r>
              <a:rPr lang="cs-CZ" dirty="0" err="1"/>
              <a:t>Kelsen</a:t>
            </a:r>
            <a:r>
              <a:rPr lang="cs-CZ" dirty="0"/>
              <a:t>, </a:t>
            </a:r>
            <a:r>
              <a:rPr lang="cs-CZ" dirty="0" err="1"/>
              <a:t>Rawls</a:t>
            </a:r>
            <a:endParaRPr lang="cs-CZ" dirty="0"/>
          </a:p>
          <a:p>
            <a:r>
              <a:rPr lang="cs-CZ" dirty="0"/>
              <a:t>2. Na čem stojí, tj. z čeho vychází právo: právní pozitivismus a </a:t>
            </a:r>
            <a:r>
              <a:rPr lang="cs-CZ" dirty="0" err="1"/>
              <a:t>jusnaturalismus</a:t>
            </a:r>
            <a:r>
              <a:rPr lang="cs-CZ" dirty="0"/>
              <a:t>, </a:t>
            </a:r>
            <a:r>
              <a:rPr lang="cs-CZ" dirty="0" err="1"/>
              <a:t>legalistická</a:t>
            </a:r>
            <a:r>
              <a:rPr lang="cs-CZ" dirty="0"/>
              <a:t> teorie </a:t>
            </a:r>
          </a:p>
          <a:p>
            <a:r>
              <a:rPr lang="cs-CZ" dirty="0"/>
              <a:t>3. Co je přirozené a pozitivní právo a jak se na právu podílí jeho interpretace</a:t>
            </a:r>
          </a:p>
          <a:p>
            <a:r>
              <a:rPr lang="cs-CZ" dirty="0"/>
              <a:t>4. Legalita a legitimita – fikce suveréna</a:t>
            </a:r>
          </a:p>
          <a:p>
            <a:r>
              <a:rPr lang="cs-CZ" dirty="0"/>
              <a:t>5. vztah práva a morálky: úlohy práva a etiky</a:t>
            </a:r>
          </a:p>
          <a:p>
            <a:r>
              <a:rPr lang="cs-CZ" dirty="0"/>
              <a:t>6. Klasifikace viny ve vztahu k politice a právu (</a:t>
            </a:r>
            <a:r>
              <a:rPr lang="cs-CZ" dirty="0" err="1"/>
              <a:t>Jaspers</a:t>
            </a:r>
            <a:r>
              <a:rPr lang="cs-CZ" dirty="0"/>
              <a:t>) a banální zlo (</a:t>
            </a:r>
            <a:r>
              <a:rPr lang="cs-CZ" dirty="0" err="1"/>
              <a:t>Arendt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211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86F42-E0A5-440F-A64C-01B81F9C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– druhy spravedlnosti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ABB23C-13B9-4824-A6D6-16083114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Retributivní (opravná, trestající) spravedlnost</a:t>
            </a:r>
            <a:r>
              <a:rPr lang="cs-CZ" dirty="0"/>
              <a:t>: škoda má být zahlazena, vyrovnána přiměřeným trestem</a:t>
            </a:r>
          </a:p>
          <a:p>
            <a:r>
              <a:rPr lang="cs-CZ" b="1" dirty="0"/>
              <a:t>Distributivní  (</a:t>
            </a:r>
            <a:r>
              <a:rPr lang="cs-CZ" b="1" dirty="0" err="1"/>
              <a:t>rozdílecí</a:t>
            </a:r>
            <a:r>
              <a:rPr lang="cs-CZ" b="1" dirty="0"/>
              <a:t>) spravedlnost</a:t>
            </a:r>
            <a:r>
              <a:rPr lang="cs-CZ" dirty="0"/>
              <a:t>: dobra mají být rozdělena rovným dílem</a:t>
            </a:r>
          </a:p>
          <a:p>
            <a:r>
              <a:rPr lang="cs-CZ"/>
              <a:t>Obé  nalezneme </a:t>
            </a:r>
            <a:r>
              <a:rPr lang="cs-CZ" dirty="0"/>
              <a:t>definováno již u </a:t>
            </a:r>
            <a:r>
              <a:rPr lang="cs-CZ" b="1" dirty="0"/>
              <a:t>Aristotela</a:t>
            </a:r>
            <a:r>
              <a:rPr lang="cs-CZ" dirty="0"/>
              <a:t> v </a:t>
            </a:r>
            <a:r>
              <a:rPr lang="cs-CZ" b="1" u="sng" dirty="0"/>
              <a:t>Etice </a:t>
            </a:r>
            <a:r>
              <a:rPr lang="cs-CZ" b="1" u="sng" dirty="0" err="1"/>
              <a:t>Nikomachově</a:t>
            </a:r>
            <a:r>
              <a:rPr lang="cs-CZ" dirty="0"/>
              <a:t>:</a:t>
            </a:r>
          </a:p>
          <a:p>
            <a:r>
              <a:rPr lang="cs-CZ" dirty="0"/>
              <a:t>„spravedlivý  bude patrně ten, kdo dbá zákonů a šetří rovnosti. Právo tedy jest zákonnost a rovnost… vše zákonné jest jaksi spravedlivé.“</a:t>
            </a:r>
          </a:p>
          <a:p>
            <a:r>
              <a:rPr lang="cs-CZ" dirty="0"/>
              <a:t>Problémy:</a:t>
            </a:r>
          </a:p>
          <a:p>
            <a:r>
              <a:rPr lang="cs-CZ" dirty="0"/>
              <a:t>1. vztah zákona a spravedlnosti</a:t>
            </a:r>
          </a:p>
          <a:p>
            <a:r>
              <a:rPr lang="cs-CZ" dirty="0"/>
              <a:t>2. vymezení přiměřenosti</a:t>
            </a:r>
          </a:p>
          <a:p>
            <a:r>
              <a:rPr lang="cs-CZ" dirty="0"/>
              <a:t>3. určení rovnosti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9A4B7D-270D-471F-8D9F-578E3A63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CC020E-E793-4228-98CD-2471219D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35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15155</TotalTime>
  <Words>3920</Words>
  <Application>Microsoft Office PowerPoint</Application>
  <PresentationFormat>Širokoúhlá obrazovka</PresentationFormat>
  <Paragraphs>212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DEM 2023/2024</vt:lpstr>
      <vt:lpstr>Aristotelova etika</vt:lpstr>
      <vt:lpstr>Shrnutí vybraných koncepcí etiky v novověku</vt:lpstr>
      <vt:lpstr>Kantova:výchova a mravnost</vt:lpstr>
      <vt:lpstr>James: Etika pragmatizmu – umění žít, vztah k náboženství</vt:lpstr>
      <vt:lpstr>Etika a právo</vt:lpstr>
      <vt:lpstr>Dějiny evropského myšlení 2024/2025</vt:lpstr>
      <vt:lpstr>Připomenutí  a doplnění přednášky Etika a politika</vt:lpstr>
      <vt:lpstr>Spravedlnost – druhy spravedlnosti</vt:lpstr>
      <vt:lpstr>Problém viny a banálního zla: Jaspers (1883-1969, Arendt (1906 – 1975)</vt:lpstr>
      <vt:lpstr>Problém viny a banálního zla: Jaspers (1883-1969, Arendt (1906 – 1975)</vt:lpstr>
      <vt:lpstr>Spravedlnost – druhy spravedlnosti</vt:lpstr>
      <vt:lpstr>Přirozené právo a právo z hlediska interpretace</vt:lpstr>
      <vt:lpstr>Základní otázky novověké filosofie státu a práva</vt:lpstr>
      <vt:lpstr>Člověk a společenství – proč vzniká stát a zákony?</vt:lpstr>
      <vt:lpstr>Ústava</vt:lpstr>
      <vt:lpstr>Demokracie v evropském myšlení</vt:lpstr>
      <vt:lpstr>Platónova a Aristotelova kritika demokracie</vt:lpstr>
      <vt:lpstr>Renesanční filosofie politiky: Thomas More (1478 – 6.7. 1535) a jeho Utopie</vt:lpstr>
      <vt:lpstr>Hobbes: Leviathan</vt:lpstr>
      <vt:lpstr>Hobbes: Leviathan</vt:lpstr>
      <vt:lpstr>Thomas Hobbes: O občanu, kap. 1, 2, a 5</vt:lpstr>
      <vt:lpstr>Locke: druhé pojednání o vládě, kap. I-IX</vt:lpstr>
      <vt:lpstr>Rousseauova filosofie práva a politiky: Rozprava o původu nerovnosti mezi lidmi</vt:lpstr>
      <vt:lpstr>Rousseau</vt:lpstr>
      <vt:lpstr>Kantova filosofie politiky</vt:lpstr>
      <vt:lpstr>Kant: K věčnému míru</vt:lpstr>
      <vt:lpstr>Filosofové a vztah k politice - intelektuálové</vt:lpstr>
      <vt:lpstr>Bernard Bolzano (1781-1848)</vt:lpstr>
      <vt:lpstr>Masaryk: spojení  etiky, politiky a noetiky</vt:lpstr>
      <vt:lpstr>Demokracie u Masaryka</vt:lpstr>
      <vt:lpstr>Pojetí demokracie v pragmatizmu</vt:lpstr>
      <vt:lpstr>Carl Schmitt a kritika demokracie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65</cp:revision>
  <dcterms:created xsi:type="dcterms:W3CDTF">2019-07-20T14:25:46Z</dcterms:created>
  <dcterms:modified xsi:type="dcterms:W3CDTF">2024-12-10T09:21:17Z</dcterms:modified>
</cp:coreProperties>
</file>