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ir6vfKa9N1BIKGFmL2/04pQzUl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840b8f79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0840b8f79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5cdcfa5a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215cdcfa5a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840b8f79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20840b8f799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8b22d5b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208b22d5b5d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c7f998c3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23c7f998c3a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840b8f7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20840b8f79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c7f998c3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23c7f998c3a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c7f998c3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3c7f998c3a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c7f998c3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23c7f998c3a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c7f998c3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23c7f998c3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p14:dur="100">
    <p:cut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p14:dur="100">
    <p:cut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79512" y="0"/>
            <a:ext cx="3528392" cy="65833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cs-CZ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METODY VÝZKUMU II</a:t>
            </a:r>
            <a:br>
              <a:rPr lang="cs-CZ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cs-CZ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cs-CZ">
                <a:solidFill>
                  <a:srgbClr val="D0C2AF"/>
                </a:solidFill>
                <a:latin typeface="Nunito"/>
                <a:ea typeface="Nunito"/>
                <a:cs typeface="Nunito"/>
                <a:sym typeface="Nunito"/>
              </a:rPr>
              <a:t>kvalitativní</a:t>
            </a:r>
            <a:br>
              <a:rPr b="1" lang="cs-CZ">
                <a:solidFill>
                  <a:srgbClr val="D0C2A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cs-CZ">
                <a:solidFill>
                  <a:srgbClr val="D0C2AF"/>
                </a:solidFill>
                <a:latin typeface="Nunito"/>
                <a:ea typeface="Nunito"/>
                <a:cs typeface="Nunito"/>
                <a:sym typeface="Nunito"/>
              </a:rPr>
              <a:t>výzkum</a:t>
            </a:r>
            <a:br>
              <a:rPr lang="cs-CZ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cs-CZ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cs-CZ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doc. P</a:t>
            </a:r>
            <a:r>
              <a:rPr lang="cs-CZ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hDr. Irena Reifová, PhD</a:t>
            </a:r>
            <a:br>
              <a:rPr lang="cs-CZ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cs-CZ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Mgr. Hana Řičicová</a:t>
            </a:r>
            <a:br>
              <a:rPr lang="cs-CZ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cs-CZ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LS2023/2024</a:t>
            </a:r>
            <a:br>
              <a:rPr lang="cs-CZ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800" y="953675"/>
            <a:ext cx="4419599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840b8f799_0_10"/>
          <p:cNvSpPr txBox="1"/>
          <p:nvPr>
            <p:ph type="title"/>
          </p:nvPr>
        </p:nvSpPr>
        <p:spPr>
          <a:xfrm>
            <a:off x="457200" y="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cs-CZ" sz="4000">
                <a:latin typeface="Nunito"/>
                <a:ea typeface="Nunito"/>
                <a:cs typeface="Nunito"/>
                <a:sym typeface="Nunito"/>
              </a:rPr>
              <a:t>Co je tedy dobrá kvalitativní analýza?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g20840b8f799_0_10"/>
          <p:cNvSpPr txBox="1"/>
          <p:nvPr>
            <p:ph idx="1" type="body"/>
          </p:nvPr>
        </p:nvSpPr>
        <p:spPr>
          <a:xfrm>
            <a:off x="17700" y="908695"/>
            <a:ext cx="9108600" cy="5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Font typeface="Nunito"/>
              <a:buChar char="•"/>
            </a:pPr>
            <a:r>
              <a:rPr lang="cs-CZ" sz="2900">
                <a:latin typeface="Nunito"/>
                <a:ea typeface="Nunito"/>
                <a:cs typeface="Nunito"/>
                <a:sym typeface="Nunito"/>
              </a:rPr>
              <a:t>na hodnocení kvalitativní analýzy nelze zcela uplatnit kvantitativní měřítka</a:t>
            </a:r>
            <a:endParaRPr sz="2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Nunito"/>
              <a:buChar char="•"/>
            </a:pPr>
            <a:r>
              <a:rPr lang="cs-CZ" sz="2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reliabilita? validita? přenositelnost? zobecnitelnost?</a:t>
            </a:r>
            <a:endParaRPr sz="2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Nunito"/>
              <a:buChar char="•"/>
            </a:pPr>
            <a:r>
              <a:rPr b="1" lang="cs-CZ" sz="2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member checking, triangulace, TRANSPARENTNOST !!!</a:t>
            </a:r>
            <a:endParaRPr b="1" sz="2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Nunito"/>
              <a:buChar char="•"/>
            </a:pPr>
            <a:r>
              <a:rPr lang="cs-CZ" sz="2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různé ověřovací techniky v kvalitativním výzkumu spíše </a:t>
            </a:r>
            <a:r>
              <a:rPr b="1" lang="cs-CZ" sz="2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prohloubí</a:t>
            </a:r>
            <a:r>
              <a:rPr lang="cs-CZ" sz="2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naši znalost, ale většinou nedodají </a:t>
            </a:r>
            <a:r>
              <a:rPr b="1" lang="cs-CZ" sz="2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„přesnější</a:t>
            </a:r>
            <a:r>
              <a:rPr lang="cs-CZ" sz="2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“ výsledky</a:t>
            </a:r>
            <a:endParaRPr sz="2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1" name="Google Shape;161;g20840b8f799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6200" y="5401925"/>
            <a:ext cx="3251175" cy="27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5cdcfa5a3_0_12"/>
          <p:cNvSpPr txBox="1"/>
          <p:nvPr>
            <p:ph type="title"/>
          </p:nvPr>
        </p:nvSpPr>
        <p:spPr>
          <a:xfrm>
            <a:off x="457200" y="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cs-CZ" sz="4000">
                <a:latin typeface="Nunito"/>
                <a:ea typeface="Nunito"/>
                <a:cs typeface="Nunito"/>
                <a:sym typeface="Nunito"/>
              </a:rPr>
              <a:t>Co je tedy dobrá kvalitativní analýza?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g215cdcfa5a3_0_12"/>
          <p:cNvSpPr txBox="1"/>
          <p:nvPr>
            <p:ph idx="1" type="body"/>
          </p:nvPr>
        </p:nvSpPr>
        <p:spPr>
          <a:xfrm>
            <a:off x="241925" y="3162950"/>
            <a:ext cx="9108600" cy="43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unito"/>
              <a:buChar char="•"/>
            </a:pPr>
            <a:r>
              <a:rPr lang="cs-CZ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citlivost ke kontextu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unito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odhodlání a důslednost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unito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transparentnost a koherence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unito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dopady a význam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g215cdcfa5a3_0_12"/>
          <p:cNvSpPr/>
          <p:nvPr/>
        </p:nvSpPr>
        <p:spPr>
          <a:xfrm>
            <a:off x="586525" y="1152825"/>
            <a:ext cx="8025300" cy="7686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cs-CZ" sz="19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otevřené a flexibilní principy pro kvalitativní analýzu (Yardley, 2008)</a:t>
            </a:r>
            <a:endParaRPr b="1" i="0" sz="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g215cdcfa5a3_0_12"/>
          <p:cNvSpPr/>
          <p:nvPr/>
        </p:nvSpPr>
        <p:spPr>
          <a:xfrm rot="5400000">
            <a:off x="4183638" y="2357038"/>
            <a:ext cx="776700" cy="5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15cdcfa5a3_0_12"/>
          <p:cNvSpPr/>
          <p:nvPr/>
        </p:nvSpPr>
        <p:spPr>
          <a:xfrm rot="7777453">
            <a:off x="7220723" y="2357007"/>
            <a:ext cx="776637" cy="50007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15cdcfa5a3_0_12"/>
          <p:cNvSpPr/>
          <p:nvPr/>
        </p:nvSpPr>
        <p:spPr>
          <a:xfrm rot="5400000">
            <a:off x="1146588" y="2357050"/>
            <a:ext cx="776700" cy="5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215cdcfa5a3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425" y="3727863"/>
            <a:ext cx="396240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840b8f799_0_20"/>
          <p:cNvSpPr txBox="1"/>
          <p:nvPr>
            <p:ph type="title"/>
          </p:nvPr>
        </p:nvSpPr>
        <p:spPr>
          <a:xfrm>
            <a:off x="457200" y="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4000">
                <a:latin typeface="Nunito"/>
                <a:ea typeface="Nunito"/>
                <a:cs typeface="Nunito"/>
                <a:sym typeface="Nunito"/>
              </a:rPr>
              <a:t>Shrnutí a otázky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8" name="Google Shape;178;g20840b8f799_0_20"/>
          <p:cNvSpPr txBox="1"/>
          <p:nvPr>
            <p:ph idx="1" type="body"/>
          </p:nvPr>
        </p:nvSpPr>
        <p:spPr>
          <a:xfrm>
            <a:off x="186025" y="908695"/>
            <a:ext cx="9108600" cy="5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postup při zpracovávání dat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zajištění pravděpodobnosti, koherence 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a zakotvení v datech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identifikace vzorců a opakujících se struktur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porozumění kritériím kvality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kritéria a techniky „kvalitní“ kvalitativní analýzy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8b22d5b5d_0_20"/>
          <p:cNvSpPr txBox="1"/>
          <p:nvPr>
            <p:ph type="title"/>
          </p:nvPr>
        </p:nvSpPr>
        <p:spPr>
          <a:xfrm>
            <a:off x="457200" y="38445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>
                <a:latin typeface="Nunito"/>
                <a:ea typeface="Nunito"/>
                <a:cs typeface="Nunito"/>
                <a:sym typeface="Nunito"/>
              </a:rPr>
              <a:t>DĚKUJEME ZA POZORNOST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>
                <a:latin typeface="Nunito"/>
                <a:ea typeface="Nunito"/>
                <a:cs typeface="Nunito"/>
                <a:sym typeface="Nunito"/>
              </a:rPr>
              <a:t>A ZA CELÝ SEMESTR ❤️‍🩹🫶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4" name="Google Shape;184;g208b22d5b5d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2225" y="1614075"/>
            <a:ext cx="40195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179512" y="0"/>
            <a:ext cx="3528392" cy="6583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C2AF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D0C2AF"/>
                </a:solidFill>
                <a:latin typeface="Nunito"/>
                <a:ea typeface="Nunito"/>
                <a:cs typeface="Nunito"/>
                <a:sym typeface="Nunito"/>
              </a:rPr>
              <a:t>Hledáme poklad:</a:t>
            </a:r>
            <a:endParaRPr b="1">
              <a:solidFill>
                <a:srgbClr val="D0C2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C2AF"/>
              </a:buClr>
              <a:buSzPts val="4400"/>
              <a:buFont typeface="Calibri"/>
              <a:buNone/>
            </a:pPr>
            <a:r>
              <a:t/>
            </a:r>
            <a:endParaRPr b="1">
              <a:solidFill>
                <a:srgbClr val="D0C2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C2AF"/>
              </a:buClr>
              <a:buSzPts val="4400"/>
              <a:buFont typeface="Calibri"/>
              <a:buNone/>
            </a:pPr>
            <a:r>
              <a:rPr b="1" lang="cs-CZ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Vzorce a pravidelnost </a:t>
            </a:r>
            <a:endParaRPr b="1"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C2AF"/>
              </a:buClr>
              <a:buSzPts val="4400"/>
              <a:buFont typeface="Calibri"/>
              <a:buNone/>
            </a:pPr>
            <a:r>
              <a:rPr b="1" lang="cs-CZ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 datech</a:t>
            </a:r>
            <a:br>
              <a:rPr lang="cs-CZ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800" y="953675"/>
            <a:ext cx="4419599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57200" y="0"/>
            <a:ext cx="8229600" cy="90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4000">
                <a:latin typeface="Nunito"/>
                <a:ea typeface="Nunito"/>
                <a:cs typeface="Nunito"/>
                <a:sym typeface="Nunito"/>
              </a:rPr>
              <a:t>Co si dnes řekneme?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298800" y="1224625"/>
            <a:ext cx="8845200" cy="4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postup při zpracovávání dat v TA a GT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zajištění pravděpodobnosti, koherence </a:t>
            </a:r>
            <a:br>
              <a:rPr lang="cs-CZ" sz="3000">
                <a:latin typeface="Nunito"/>
                <a:ea typeface="Nunito"/>
                <a:cs typeface="Nunito"/>
                <a:sym typeface="Nunito"/>
              </a:rPr>
            </a:b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a zakotvení v datech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identifikace vzorců a opakujících se struktur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porozumění kritériím kvality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kritéria a techniky „kvalitní“ </a:t>
            </a:r>
            <a:br>
              <a:rPr lang="cs-CZ" sz="3000">
                <a:latin typeface="Nunito"/>
                <a:ea typeface="Nunito"/>
                <a:cs typeface="Nunito"/>
                <a:sym typeface="Nunito"/>
              </a:rPr>
            </a:b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kvalitativní analýzy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925" y="3553463"/>
            <a:ext cx="396240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c7f998c3a_0_9"/>
          <p:cNvSpPr txBox="1"/>
          <p:nvPr>
            <p:ph type="title"/>
          </p:nvPr>
        </p:nvSpPr>
        <p:spPr>
          <a:xfrm>
            <a:off x="457200" y="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4000">
                <a:latin typeface="Nunito"/>
                <a:ea typeface="Nunito"/>
                <a:cs typeface="Nunito"/>
                <a:sym typeface="Nunito"/>
              </a:rPr>
              <a:t>Vztah mezi psaním a analýzou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g23c7f998c3a_0_9"/>
          <p:cNvSpPr txBox="1"/>
          <p:nvPr>
            <p:ph idx="1" type="body"/>
          </p:nvPr>
        </p:nvSpPr>
        <p:spPr>
          <a:xfrm>
            <a:off x="298800" y="1224625"/>
            <a:ext cx="8520000" cy="5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kvalitativní výzkum </a:t>
            </a: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je 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„psaním příběhu“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nyní už máme </a:t>
            </a: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ucelenou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 představu o souboru dat díky transkripci, pročítání a kódování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vše, co jsme dosud dělali, byla zatím jen </a:t>
            </a: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příprava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na analytickou práci</a:t>
            </a:r>
            <a:endParaRPr b="1"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destilace témat, aby zbyl dominantní obraz vzorců </a:t>
            </a:r>
            <a:r>
              <a:rPr b="1" lang="cs-CZ" sz="2800">
                <a:latin typeface="Nunito"/>
                <a:ea typeface="Nunito"/>
                <a:cs typeface="Nunito"/>
                <a:sym typeface="Nunito"/>
              </a:rPr>
              <a:t>poskytující odpověď na výzkumné otázky</a:t>
            </a:r>
            <a:endParaRPr b="1" sz="2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840b8f799_0_0"/>
          <p:cNvSpPr txBox="1"/>
          <p:nvPr>
            <p:ph type="title"/>
          </p:nvPr>
        </p:nvSpPr>
        <p:spPr>
          <a:xfrm>
            <a:off x="457200" y="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4000">
                <a:latin typeface="Nunito"/>
                <a:ea typeface="Nunito"/>
                <a:cs typeface="Nunito"/>
                <a:sym typeface="Nunito"/>
              </a:rPr>
              <a:t>Vyvíjení analýzy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" name="Google Shape;110;g20840b8f799_0_0"/>
          <p:cNvSpPr txBox="1"/>
          <p:nvPr>
            <p:ph idx="1" type="body"/>
          </p:nvPr>
        </p:nvSpPr>
        <p:spPr>
          <a:xfrm>
            <a:off x="218400" y="1635675"/>
            <a:ext cx="9108600" cy="48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analýza </a:t>
            </a: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není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 jen parafrázování odpovědí</a:t>
            </a:r>
            <a:endParaRPr b="1"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rovnováha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 mezi datovými výňatky, analytickým vyprávěním a interpretací</a:t>
            </a:r>
            <a:endParaRPr b="1"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pozor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 na bombardování daty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výzkumnice mluví za data, </a:t>
            </a: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ne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 data za sebe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umění </a:t>
            </a: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 nechat věci jít, </a:t>
            </a: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 pojmenovávat vzorce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unito"/>
              <a:buChar char="•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použití literatury k prohloubení vlastní analýzy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g20840b8f799_0_0"/>
          <p:cNvSpPr/>
          <p:nvPr/>
        </p:nvSpPr>
        <p:spPr>
          <a:xfrm>
            <a:off x="586525" y="955775"/>
            <a:ext cx="1976700" cy="7686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1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uspořádat data </a:t>
            </a:r>
            <a:br>
              <a:rPr b="1" i="0" lang="cs-CZ" sz="1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cs-CZ" sz="1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vzorců</a:t>
            </a:r>
            <a:endParaRPr b="1" i="0" sz="1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g20840b8f799_0_0"/>
          <p:cNvSpPr/>
          <p:nvPr/>
        </p:nvSpPr>
        <p:spPr>
          <a:xfrm>
            <a:off x="6580775" y="955775"/>
            <a:ext cx="1976700" cy="7686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cs-CZ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vyprávět příběh</a:t>
            </a:r>
            <a:endParaRPr b="1" i="0" sz="15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g20840b8f799_0_0"/>
          <p:cNvSpPr/>
          <p:nvPr/>
        </p:nvSpPr>
        <p:spPr>
          <a:xfrm>
            <a:off x="3583650" y="955775"/>
            <a:ext cx="1976700" cy="7686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cs-CZ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interpretovat datové vzorce</a:t>
            </a:r>
            <a:endParaRPr b="1" i="0" sz="15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g20840b8f799_0_0"/>
          <p:cNvSpPr/>
          <p:nvPr/>
        </p:nvSpPr>
        <p:spPr>
          <a:xfrm>
            <a:off x="2685088" y="1090025"/>
            <a:ext cx="776700" cy="5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0840b8f799_0_0"/>
          <p:cNvSpPr/>
          <p:nvPr/>
        </p:nvSpPr>
        <p:spPr>
          <a:xfrm>
            <a:off x="5682213" y="1090025"/>
            <a:ext cx="776700" cy="5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c7f998c3a_0_46"/>
          <p:cNvSpPr txBox="1"/>
          <p:nvPr>
            <p:ph type="title"/>
          </p:nvPr>
        </p:nvSpPr>
        <p:spPr>
          <a:xfrm>
            <a:off x="457200" y="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cs-CZ" sz="3500">
                <a:latin typeface="Nunito"/>
                <a:ea typeface="Nunito"/>
                <a:cs typeface="Nunito"/>
                <a:sym typeface="Nunito"/>
              </a:rPr>
              <a:t>Vyvíjení analýzy v TA a GT</a:t>
            </a:r>
            <a:endParaRPr b="1" sz="3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g23c7f998c3a_0_46"/>
          <p:cNvSpPr txBox="1"/>
          <p:nvPr>
            <p:ph idx="1" type="body"/>
          </p:nvPr>
        </p:nvSpPr>
        <p:spPr>
          <a:xfrm>
            <a:off x="298800" y="1224625"/>
            <a:ext cx="8520000" cy="5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TA = vyprávění příběhu o datech</a:t>
            </a:r>
            <a:endParaRPr b="1"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TA postupně rozebírá témata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b="1" lang="cs-CZ" sz="3000">
                <a:latin typeface="Nunito"/>
                <a:ea typeface="Nunito"/>
                <a:cs typeface="Nunito"/>
                <a:sym typeface="Nunito"/>
              </a:rPr>
              <a:t>GT = rozvíjení vysvětlení na základě dat</a:t>
            </a:r>
            <a:endParaRPr b="1"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GT užitečná pro vysvětlení procesu nebo průběhu problému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Nunito"/>
              <a:buChar char="●"/>
            </a:pPr>
            <a:r>
              <a:rPr lang="cs-CZ" sz="3000">
                <a:latin typeface="Nunito"/>
                <a:ea typeface="Nunito"/>
                <a:cs typeface="Nunito"/>
                <a:sym typeface="Nunito"/>
              </a:rPr>
              <a:t>GT je vždy odvozená z dat a obsahuje interpretace analytika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" name="Google Shape;122;g23c7f998c3a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739925" y="4553474"/>
            <a:ext cx="1404075" cy="23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c7f998c3a_0_33"/>
          <p:cNvSpPr txBox="1"/>
          <p:nvPr>
            <p:ph type="title"/>
          </p:nvPr>
        </p:nvSpPr>
        <p:spPr>
          <a:xfrm>
            <a:off x="457200" y="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4000">
                <a:latin typeface="Nunito"/>
                <a:ea typeface="Nunito"/>
                <a:cs typeface="Nunito"/>
                <a:sym typeface="Nunito"/>
              </a:rPr>
              <a:t>Vyvíjení analýzy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" name="Google Shape;128;g23c7f998c3a_0_33"/>
          <p:cNvSpPr txBox="1"/>
          <p:nvPr>
            <p:ph idx="1" type="body"/>
          </p:nvPr>
        </p:nvSpPr>
        <p:spPr>
          <a:xfrm>
            <a:off x="298800" y="1559650"/>
            <a:ext cx="3957900" cy="5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je deskriptivní, interpretační </a:t>
            </a:r>
            <a:br>
              <a:rPr lang="cs-CZ" sz="1600">
                <a:latin typeface="Nunito"/>
                <a:ea typeface="Nunito"/>
                <a:cs typeface="Nunito"/>
                <a:sym typeface="Nunito"/>
              </a:rPr>
            </a:b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a poučená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zasazuje údaje do širšího společenského kontextu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klade důraz na systematický </a:t>
            </a:r>
            <a:br>
              <a:rPr lang="cs-CZ" sz="1600">
                <a:latin typeface="Nunito"/>
                <a:ea typeface="Nunito"/>
                <a:cs typeface="Nunito"/>
                <a:sym typeface="Nunito"/>
              </a:rPr>
            </a:b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a důkladný analytický proces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poskytuje každému tématu jasný zastřešující koncept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vysvětluje, proč jsou údaje zajímavé, důležité a významné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•"/>
            </a:pPr>
            <a:r>
              <a:rPr b="1" lang="cs-CZ" sz="1700">
                <a:latin typeface="Nunito"/>
                <a:ea typeface="Nunito"/>
                <a:cs typeface="Nunito"/>
                <a:sym typeface="Nunito"/>
              </a:rPr>
              <a:t>odpovídá na výzkumné otázky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g23c7f998c3a_0_33"/>
          <p:cNvSpPr txBox="1"/>
          <p:nvPr>
            <p:ph idx="1" type="body"/>
          </p:nvPr>
        </p:nvSpPr>
        <p:spPr>
          <a:xfrm>
            <a:off x="4658625" y="1559650"/>
            <a:ext cx="3957900" cy="5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nechává data mluvit za sebe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pouze parafrázuje odpovědi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je v rozporu s teoretickými rámci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je nekonzistentní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je příliš repetitivní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cs-CZ" sz="1600">
                <a:latin typeface="Nunito"/>
                <a:ea typeface="Nunito"/>
                <a:cs typeface="Nunito"/>
                <a:sym typeface="Nunito"/>
              </a:rPr>
              <a:t>vykazuje nesoulad mezi daty a analytickými komentáři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b="1" lang="cs-CZ" sz="1600">
                <a:latin typeface="Nunito"/>
                <a:ea typeface="Nunito"/>
                <a:cs typeface="Nunito"/>
                <a:sym typeface="Nunito"/>
              </a:rPr>
              <a:t>neodpovídá na výzkumné otázky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0" name="Google Shape;130;g23c7f998c3a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21585">
            <a:off x="5613801" y="4623479"/>
            <a:ext cx="3251175" cy="2796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3c7f998c3a_0_33"/>
          <p:cNvSpPr/>
          <p:nvPr/>
        </p:nvSpPr>
        <p:spPr>
          <a:xfrm>
            <a:off x="1099175" y="908700"/>
            <a:ext cx="1976700" cy="4632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19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dobrá analýza</a:t>
            </a:r>
            <a:endParaRPr b="1" i="0" sz="19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g23c7f998c3a_0_33"/>
          <p:cNvSpPr/>
          <p:nvPr/>
        </p:nvSpPr>
        <p:spPr>
          <a:xfrm>
            <a:off x="5649225" y="908700"/>
            <a:ext cx="1976700" cy="4632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19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špatná analýza</a:t>
            </a:r>
            <a:endParaRPr b="1" i="0" sz="19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3c7f998c3a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295" y="0"/>
            <a:ext cx="648895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3c7f998c3a_0_28"/>
          <p:cNvSpPr/>
          <p:nvPr/>
        </p:nvSpPr>
        <p:spPr>
          <a:xfrm rot="-10798672">
            <a:off x="7527711" y="1597058"/>
            <a:ext cx="776700" cy="5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3c7f998c3a_0_28"/>
          <p:cNvSpPr/>
          <p:nvPr/>
        </p:nvSpPr>
        <p:spPr>
          <a:xfrm>
            <a:off x="994188" y="5545025"/>
            <a:ext cx="776700" cy="5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3c7f998c3a_0_28"/>
          <p:cNvSpPr/>
          <p:nvPr/>
        </p:nvSpPr>
        <p:spPr>
          <a:xfrm rot="-10798672">
            <a:off x="7527711" y="6084983"/>
            <a:ext cx="776700" cy="5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3c7f998c3a_0_28"/>
          <p:cNvSpPr/>
          <p:nvPr/>
        </p:nvSpPr>
        <p:spPr>
          <a:xfrm rot="-1756691">
            <a:off x="169507" y="630863"/>
            <a:ext cx="776607" cy="50005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3c7f998c3a_0_28"/>
          <p:cNvSpPr/>
          <p:nvPr/>
        </p:nvSpPr>
        <p:spPr>
          <a:xfrm>
            <a:off x="7527700" y="1105850"/>
            <a:ext cx="1399200" cy="366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1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shrnutí</a:t>
            </a:r>
            <a:br>
              <a:rPr b="1" i="0" lang="cs-CZ" sz="1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cs-CZ" sz="1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 interpretace</a:t>
            </a:r>
            <a:endParaRPr b="1" i="0" sz="1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g23c7f998c3a_0_28"/>
          <p:cNvSpPr/>
          <p:nvPr/>
        </p:nvSpPr>
        <p:spPr>
          <a:xfrm>
            <a:off x="96850" y="296800"/>
            <a:ext cx="1099200" cy="2157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1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pojmenování </a:t>
            </a:r>
            <a:endParaRPr b="1" i="0" sz="1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g23c7f998c3a_0_28"/>
          <p:cNvSpPr/>
          <p:nvPr/>
        </p:nvSpPr>
        <p:spPr>
          <a:xfrm>
            <a:off x="187200" y="5242050"/>
            <a:ext cx="1251600" cy="366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13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výňatek z dat</a:t>
            </a:r>
            <a:endParaRPr b="1" i="0" sz="13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g23c7f998c3a_0_28"/>
          <p:cNvSpPr/>
          <p:nvPr/>
        </p:nvSpPr>
        <p:spPr>
          <a:xfrm>
            <a:off x="7823300" y="5563475"/>
            <a:ext cx="1099200" cy="4632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komentář</a:t>
            </a:r>
            <a:endParaRPr b="1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g23c7f998c3a_0_28"/>
          <p:cNvSpPr/>
          <p:nvPr/>
        </p:nvSpPr>
        <p:spPr>
          <a:xfrm rot="-8953558">
            <a:off x="7600960" y="4394571"/>
            <a:ext cx="776893" cy="50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3c7f998c3a_0_28"/>
          <p:cNvSpPr/>
          <p:nvPr/>
        </p:nvSpPr>
        <p:spPr>
          <a:xfrm>
            <a:off x="7673300" y="3907913"/>
            <a:ext cx="1399200" cy="366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využití literatury</a:t>
            </a:r>
            <a:endParaRPr b="1"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E4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c7f998c3a_0_15"/>
          <p:cNvSpPr txBox="1"/>
          <p:nvPr>
            <p:ph type="title"/>
          </p:nvPr>
        </p:nvSpPr>
        <p:spPr>
          <a:xfrm>
            <a:off x="457200" y="0"/>
            <a:ext cx="8229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4000">
                <a:latin typeface="Nunito"/>
                <a:ea typeface="Nunito"/>
                <a:cs typeface="Nunito"/>
                <a:sym typeface="Nunito"/>
              </a:rPr>
              <a:t>Vyvíjení analýzy: ještě jednou…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g23c7f998c3a_0_15"/>
          <p:cNvSpPr txBox="1"/>
          <p:nvPr>
            <p:ph idx="1" type="body"/>
          </p:nvPr>
        </p:nvSpPr>
        <p:spPr>
          <a:xfrm>
            <a:off x="188825" y="1185149"/>
            <a:ext cx="9108600" cy="51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unito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konkrétní postupy v TA a GT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unito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analýza </a:t>
            </a:r>
            <a:r>
              <a:rPr b="1" lang="cs-CZ">
                <a:latin typeface="Nunito"/>
                <a:ea typeface="Nunito"/>
                <a:cs typeface="Nunito"/>
                <a:sym typeface="Nunito"/>
              </a:rPr>
              <a:t>není </a:t>
            </a:r>
            <a:r>
              <a:rPr lang="cs-CZ">
                <a:latin typeface="Nunito"/>
                <a:ea typeface="Nunito"/>
                <a:cs typeface="Nunito"/>
                <a:sym typeface="Nunito"/>
              </a:rPr>
              <a:t>pouhým shrnutím, přebásněním nebo parafrázováním výpovědí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unito"/>
              <a:buChar char="•"/>
            </a:pPr>
            <a:r>
              <a:rPr lang="cs-CZ">
                <a:latin typeface="Nunito"/>
                <a:ea typeface="Nunito"/>
                <a:cs typeface="Nunito"/>
                <a:sym typeface="Nunito"/>
              </a:rPr>
              <a:t>všímáme si jevů ukrytých za dominantními nastolenými rámci, nevnucujeme jevům významy, dáváme si pozor na vlastní biasy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4" name="Google Shape;154;g23c7f998c3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739925" y="4681574"/>
            <a:ext cx="1404075" cy="23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Červená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2015-02-09T20:39:02Z</dcterms:created>
  <dc:creator>Irena Reifová</dc:creator>
</cp:coreProperties>
</file>