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71" r:id="rId5"/>
    <p:sldId id="264" r:id="rId6"/>
    <p:sldId id="261" r:id="rId7"/>
    <p:sldId id="262" r:id="rId8"/>
    <p:sldId id="268" r:id="rId9"/>
    <p:sldId id="269" r:id="rId10"/>
    <p:sldId id="270" r:id="rId11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81" d="100"/>
          <a:sy n="81" d="100"/>
        </p:scale>
        <p:origin x="108" y="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D095D-6575-430C-9FEE-7D93B7DB1B8C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PRÁVO 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Čtvrtá přednáška –</a:t>
            </a:r>
            <a:r>
              <a:rPr lang="cs-CZ" sz="2800" dirty="0" smtClean="0"/>
              <a:t> </a:t>
            </a:r>
            <a:r>
              <a:rPr lang="cs-CZ" sz="2400" b="1" dirty="0" smtClean="0"/>
              <a:t>Teorie právní normy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PRÁVO I </a:t>
            </a:r>
            <a:r>
              <a:rPr lang="cs-CZ" b="1" dirty="0" smtClean="0"/>
              <a:t>–  subjektivní právo - druhy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b="1" dirty="0" smtClean="0"/>
              <a:t>Soukromá  x veřejná</a:t>
            </a:r>
          </a:p>
          <a:p>
            <a:pPr marL="514350" indent="-514350">
              <a:buFont typeface="+mj-lt"/>
              <a:buAutoNum type="alphaLcParenR"/>
            </a:pPr>
            <a:endParaRPr lang="cs-CZ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b="1" dirty="0" smtClean="0"/>
              <a:t>Hmotná x procesní</a:t>
            </a:r>
          </a:p>
          <a:p>
            <a:pPr marL="514350" indent="-514350">
              <a:buFont typeface="+mj-lt"/>
              <a:buAutoNum type="alphaLcParenR"/>
            </a:pPr>
            <a:endParaRPr lang="cs-CZ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b="1" dirty="0" smtClean="0"/>
              <a:t>Relativní x absolutní</a:t>
            </a:r>
          </a:p>
          <a:p>
            <a:pPr marL="514350" indent="-514350">
              <a:buFont typeface="+mj-lt"/>
              <a:buAutoNum type="alphaLcParenR"/>
            </a:pPr>
            <a:endParaRPr lang="cs-CZ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b="1" dirty="0" smtClean="0"/>
              <a:t>Základní lidská práva a svobody</a:t>
            </a:r>
          </a:p>
          <a:p>
            <a:pPr marL="514350" indent="-514350">
              <a:buFont typeface="+mj-lt"/>
              <a:buAutoNum type="alphaLcParenR"/>
            </a:pP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Pojem „</a:t>
            </a:r>
            <a:r>
              <a:rPr lang="cs-CZ" b="1" dirty="0" smtClean="0"/>
              <a:t>právní</a:t>
            </a:r>
            <a:r>
              <a:rPr lang="cs-CZ" dirty="0" smtClean="0"/>
              <a:t> </a:t>
            </a:r>
            <a:r>
              <a:rPr lang="cs-CZ" b="1" dirty="0" smtClean="0"/>
              <a:t>nárok</a:t>
            </a:r>
            <a:r>
              <a:rPr lang="cs-CZ" dirty="0" smtClean="0"/>
              <a:t>“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cs-CZ" sz="2800" b="1" dirty="0" smtClean="0"/>
              <a:t>Obecně závazné pravidlo  chování, jehož dodržování zajišťuje stát donucením</a:t>
            </a:r>
          </a:p>
          <a:p>
            <a:pPr marL="514350" indent="-514350">
              <a:buAutoNum type="alphaLcParenR"/>
            </a:pPr>
            <a:endParaRPr lang="cs-CZ" sz="2800" b="1" dirty="0" smtClean="0"/>
          </a:p>
          <a:p>
            <a:pPr marL="514350" indent="-514350">
              <a:buAutoNum type="alphaLcParenR"/>
            </a:pPr>
            <a:r>
              <a:rPr lang="cs-CZ" sz="2800" b="1" dirty="0" smtClean="0"/>
              <a:t>Právní norma = regulativ lidského chování</a:t>
            </a:r>
          </a:p>
          <a:p>
            <a:pPr marL="514350" indent="-514350">
              <a:buAutoNum type="alphaLcParenR"/>
            </a:pPr>
            <a:endParaRPr lang="cs-CZ" sz="2800" b="1" dirty="0" smtClean="0"/>
          </a:p>
          <a:p>
            <a:pPr marL="514350" indent="-514350">
              <a:buAutoNum type="alphaLcParenR"/>
            </a:pPr>
            <a:r>
              <a:rPr lang="cs-CZ" sz="2800" b="1" dirty="0" smtClean="0"/>
              <a:t>Právní norma není totožná  textem právního předpisu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PRÁVO I – </a:t>
            </a:r>
            <a:r>
              <a:rPr lang="cs-CZ" sz="3600" b="1" dirty="0" smtClean="0"/>
              <a:t>Právní norma</a:t>
            </a:r>
            <a:endParaRPr lang="cs-CZ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PRÁVO I – </a:t>
            </a:r>
            <a:r>
              <a:rPr lang="cs-CZ" sz="3600" b="1" dirty="0" smtClean="0"/>
              <a:t>struktura právní normy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 algn="just">
              <a:buFont typeface="+mj-lt"/>
              <a:buAutoNum type="alphaUcPeriod"/>
            </a:pPr>
            <a:endParaRPr lang="cs-CZ" b="1" dirty="0" smtClean="0"/>
          </a:p>
          <a:p>
            <a:pPr marL="514350" indent="-514350">
              <a:buFont typeface="+mj-lt"/>
              <a:buAutoNum type="alphaUcPeriod"/>
            </a:pPr>
            <a:r>
              <a:rPr lang="cs-CZ" b="1" dirty="0" smtClean="0"/>
              <a:t>Hypotéza </a:t>
            </a:r>
            <a:r>
              <a:rPr lang="cs-CZ" dirty="0" smtClean="0"/>
              <a:t>– podmínky realizace normy, </a:t>
            </a:r>
            <a:r>
              <a:rPr lang="cs-CZ" dirty="0"/>
              <a:t>podmínky realizace </a:t>
            </a:r>
            <a:r>
              <a:rPr lang="cs-CZ" dirty="0" smtClean="0"/>
              <a:t>normy, podmínky </a:t>
            </a:r>
            <a:r>
              <a:rPr lang="cs-CZ" dirty="0"/>
              <a:t>za nichž nastane dispozice popřípadě </a:t>
            </a:r>
            <a:r>
              <a:rPr lang="cs-CZ" dirty="0" smtClean="0"/>
              <a:t>sankce, podmínky, které </a:t>
            </a:r>
            <a:r>
              <a:rPr lang="cs-CZ" dirty="0"/>
              <a:t>musí nastat, aby norma působila a mohla se uplatnit na jednotlivé </a:t>
            </a:r>
            <a:r>
              <a:rPr lang="cs-CZ" dirty="0" smtClean="0"/>
              <a:t>případy, např. </a:t>
            </a:r>
            <a:r>
              <a:rPr lang="cs-CZ" dirty="0"/>
              <a:t>okruh adresátů, časová působnost, </a:t>
            </a:r>
            <a:r>
              <a:rPr lang="cs-CZ" dirty="0" smtClean="0"/>
              <a:t>…</a:t>
            </a:r>
          </a:p>
          <a:p>
            <a:pPr marL="514350" indent="-514350">
              <a:buFont typeface="+mj-lt"/>
              <a:buAutoNum type="alphaUcPeriod"/>
            </a:pPr>
            <a:endParaRPr lang="cs-CZ" dirty="0" smtClean="0"/>
          </a:p>
          <a:p>
            <a:pPr marL="534988" indent="-534988">
              <a:buNone/>
            </a:pPr>
            <a:r>
              <a:rPr lang="cs-CZ" sz="3100" b="1" dirty="0" smtClean="0"/>
              <a:t>B. 	Dispozice</a:t>
            </a:r>
            <a:r>
              <a:rPr lang="cs-CZ" b="1" dirty="0" smtClean="0"/>
              <a:t> </a:t>
            </a:r>
            <a:r>
              <a:rPr lang="cs-CZ" dirty="0" smtClean="0"/>
              <a:t>– vlastní pravidlo chování, </a:t>
            </a:r>
            <a:r>
              <a:rPr lang="cs-CZ" dirty="0"/>
              <a:t>vlastní pravidlo </a:t>
            </a:r>
            <a:r>
              <a:rPr lang="cs-CZ" dirty="0" smtClean="0"/>
              <a:t>chování, jádro normy, které </a:t>
            </a:r>
            <a:r>
              <a:rPr lang="cs-CZ" dirty="0"/>
              <a:t>nemůže </a:t>
            </a:r>
            <a:r>
              <a:rPr lang="cs-CZ" dirty="0" smtClean="0"/>
              <a:t>absentovat, jednotlivé </a:t>
            </a:r>
            <a:r>
              <a:rPr lang="cs-CZ" dirty="0"/>
              <a:t>žádoucí modality chování, tj. z hlediska normotvůrce příkaz, zákaz, dovolení a z hlediska adresáta </a:t>
            </a:r>
            <a:r>
              <a:rPr lang="cs-CZ" dirty="0" smtClean="0"/>
              <a:t>oprávnění </a:t>
            </a:r>
            <a:r>
              <a:rPr lang="cs-CZ" dirty="0"/>
              <a:t>a </a:t>
            </a:r>
            <a:r>
              <a:rPr lang="cs-CZ" dirty="0" smtClean="0"/>
              <a:t>povinnost</a:t>
            </a:r>
          </a:p>
          <a:p>
            <a:pPr marL="534988" indent="-534988">
              <a:buNone/>
            </a:pPr>
            <a:endParaRPr lang="cs-CZ" dirty="0" smtClean="0"/>
          </a:p>
          <a:p>
            <a:pPr marL="534988" indent="-534988">
              <a:buNone/>
            </a:pPr>
            <a:r>
              <a:rPr lang="cs-CZ" b="1" dirty="0" smtClean="0"/>
              <a:t>C. 	Sankce </a:t>
            </a:r>
            <a:r>
              <a:rPr lang="cs-CZ" dirty="0" smtClean="0"/>
              <a:t>–</a:t>
            </a:r>
            <a:r>
              <a:rPr lang="cs-CZ" b="1" dirty="0" smtClean="0"/>
              <a:t> </a:t>
            </a:r>
            <a:r>
              <a:rPr lang="cs-CZ" dirty="0" smtClean="0"/>
              <a:t>právní následek protiprávnosti, </a:t>
            </a:r>
            <a:r>
              <a:rPr lang="cs-CZ" dirty="0"/>
              <a:t>újma za porušení právních povinností stanovených v dispozici právní </a:t>
            </a:r>
            <a:r>
              <a:rPr lang="cs-CZ" dirty="0" smtClean="0"/>
              <a:t>normy</a:t>
            </a:r>
          </a:p>
          <a:p>
            <a:pPr marL="534988" indent="-534988">
              <a:buNone/>
            </a:pPr>
            <a:r>
              <a:rPr lang="cs-CZ" dirty="0" smtClean="0"/>
              <a:t>	imperfektní norma („lex imperfekta“) = </a:t>
            </a:r>
            <a:r>
              <a:rPr lang="cs-CZ" dirty="0"/>
              <a:t>norma bez sankce</a:t>
            </a:r>
            <a:r>
              <a:rPr lang="cs-CZ" dirty="0" smtClean="0"/>
              <a:t>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cs-CZ" b="1" dirty="0"/>
              <a:t>trichotomická</a:t>
            </a:r>
            <a:r>
              <a:rPr lang="cs-CZ" dirty="0"/>
              <a:t> (podmíněná věta): hypotéza-dispozice-sankce (sankce nastává v případe nedodržení dispozice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b="1" dirty="0" err="1"/>
              <a:t>tetrachomická</a:t>
            </a:r>
            <a:r>
              <a:rPr lang="cs-CZ" dirty="0"/>
              <a:t> o dvou částech: hypotéza-dispozice, nedodržení </a:t>
            </a:r>
            <a:r>
              <a:rPr lang="cs-CZ" dirty="0" smtClean="0"/>
              <a:t>dispozice-sankce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PRÁVO I – </a:t>
            </a:r>
            <a:r>
              <a:rPr lang="cs-CZ" sz="3600" b="1" dirty="0" smtClean="0"/>
              <a:t>struktura právní normy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1877551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PRÁVO I – </a:t>
            </a:r>
            <a:r>
              <a:rPr lang="cs-CZ" sz="3600" b="1" dirty="0" smtClean="0"/>
              <a:t>struktura právní normy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sz="2400" b="1" dirty="0" smtClean="0"/>
              <a:t>Hypotézy a dispozice: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400" b="1" dirty="0" smtClean="0"/>
              <a:t>Relativně abstraktní </a:t>
            </a:r>
            <a:r>
              <a:rPr lang="cs-CZ" sz="2400" dirty="0" smtClean="0"/>
              <a:t>-  (</a:t>
            </a:r>
            <a:r>
              <a:rPr lang="cs-CZ" sz="2400" dirty="0"/>
              <a:t>větší prostor pro uvážení soudu a dalších orgánů veřejné moci aplikujících </a:t>
            </a:r>
            <a:r>
              <a:rPr lang="cs-CZ" sz="2400" dirty="0" smtClean="0"/>
              <a:t>normy, nemůže </a:t>
            </a:r>
            <a:r>
              <a:rPr lang="cs-CZ" sz="2400" dirty="0"/>
              <a:t>být příliš široká či vůbec zcela vágní, (kde je právo neurčité, tam není </a:t>
            </a:r>
            <a:r>
              <a:rPr lang="cs-CZ" sz="2400" dirty="0" smtClean="0"/>
              <a:t>práva)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500" b="1" dirty="0" smtClean="0"/>
              <a:t>relativně </a:t>
            </a:r>
            <a:r>
              <a:rPr lang="cs-CZ" sz="2500" b="1" dirty="0"/>
              <a:t>konkrétní </a:t>
            </a:r>
            <a:r>
              <a:rPr lang="cs-CZ" sz="2500" dirty="0"/>
              <a:t>- nevytváří </a:t>
            </a:r>
            <a:r>
              <a:rPr lang="cs-CZ" sz="2500" dirty="0" smtClean="0"/>
              <a:t>prostor </a:t>
            </a:r>
            <a:r>
              <a:rPr lang="cs-CZ" sz="2500" dirty="0"/>
              <a:t>pro uvážení při </a:t>
            </a:r>
            <a:r>
              <a:rPr lang="cs-CZ" sz="2500" dirty="0" smtClean="0"/>
              <a:t>aplikaci, vyšší </a:t>
            </a:r>
            <a:r>
              <a:rPr lang="cs-CZ" sz="2500" dirty="0"/>
              <a:t>míra právní jistoty pro adresáty norem</a:t>
            </a: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r>
              <a:rPr lang="cs-CZ" sz="2400" b="1" dirty="0" smtClean="0"/>
              <a:t>Vymezení hypotézy /dispozice, výčet:</a:t>
            </a:r>
          </a:p>
          <a:p>
            <a:pPr marL="0" indent="0">
              <a:buNone/>
            </a:pPr>
            <a:endParaRPr lang="cs-CZ" sz="2400" b="1" dirty="0" smtClean="0"/>
          </a:p>
          <a:p>
            <a:pPr marL="457200" indent="-457200">
              <a:buFont typeface="+mj-lt"/>
              <a:buAutoNum type="alphaLcParenR"/>
            </a:pPr>
            <a:r>
              <a:rPr lang="cs-CZ" sz="2400" b="1" dirty="0" smtClean="0"/>
              <a:t>Taxativní </a:t>
            </a:r>
            <a:r>
              <a:rPr lang="cs-CZ" sz="2600" dirty="0"/>
              <a:t>- úplný, uzavřený výčet, nelze přihlédnout k jiným než uvedeným podmínkám, nelze ukládat jiné než uvedené sankce, výčet právních povinností a sankcí, taxativní musí být vymezení působnosti orgánů veřejné </a:t>
            </a:r>
            <a:r>
              <a:rPr lang="cs-CZ" sz="2600" dirty="0" smtClean="0"/>
              <a:t>moci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500" b="1" dirty="0" smtClean="0"/>
              <a:t>Demonstrativní</a:t>
            </a:r>
            <a:r>
              <a:rPr lang="cs-CZ" sz="2500" dirty="0" smtClean="0"/>
              <a:t> </a:t>
            </a:r>
            <a:r>
              <a:rPr lang="cs-CZ" sz="2500" dirty="0"/>
              <a:t>- příkladný výčet, prostor pro uvážení pro soudy a další orgány veřejné moci aplikující právní normy, obraty typu „zejména„, „například“, „jiné okolnosti„ v recentním právním státě nelze demonstrativně stanovit právní povinnosti a sankce za jejich nedodržení</a:t>
            </a:r>
          </a:p>
          <a:p>
            <a:pPr marL="457200" indent="-457200">
              <a:buAutoNum type="alphaLcParenR"/>
            </a:pPr>
            <a:endParaRPr lang="cs-CZ" sz="2400" dirty="0" smtClean="0"/>
          </a:p>
          <a:p>
            <a:pPr marL="457200" indent="-457200">
              <a:buNone/>
            </a:pPr>
            <a:r>
              <a:rPr lang="cs-CZ" sz="2400" b="1" dirty="0" smtClean="0"/>
              <a:t>Hypotézy:</a:t>
            </a:r>
          </a:p>
          <a:p>
            <a:pPr marL="457200" indent="-457200">
              <a:buNone/>
            </a:pPr>
            <a:r>
              <a:rPr lang="cs-CZ" sz="2400" dirty="0" smtClean="0"/>
              <a:t>Jednoznačné x alternativní</a:t>
            </a:r>
          </a:p>
          <a:p>
            <a:pPr marL="457200" indent="-457200">
              <a:buNone/>
            </a:pPr>
            <a:endParaRPr lang="cs-CZ" sz="2400" dirty="0" smtClean="0"/>
          </a:p>
          <a:p>
            <a:pPr marL="457200" indent="-457200">
              <a:buNone/>
            </a:pPr>
            <a:r>
              <a:rPr lang="cs-CZ" sz="2400" b="1" dirty="0" smtClean="0"/>
              <a:t>Sankce:</a:t>
            </a:r>
          </a:p>
          <a:p>
            <a:pPr marL="457200" indent="-457200">
              <a:buAutoNum type="alphaLcParenR"/>
            </a:pPr>
            <a:r>
              <a:rPr lang="cs-CZ" sz="2400" b="1" dirty="0" smtClean="0"/>
              <a:t>Absolutně určité </a:t>
            </a:r>
            <a:r>
              <a:rPr lang="cs-CZ" sz="2400" dirty="0" smtClean="0"/>
              <a:t>- </a:t>
            </a:r>
            <a:r>
              <a:rPr lang="da-DK" sz="2400" dirty="0"/>
              <a:t>stanoven druh </a:t>
            </a:r>
            <a:r>
              <a:rPr lang="cs-CZ" sz="2400" dirty="0" smtClean="0"/>
              <a:t>sankce </a:t>
            </a:r>
            <a:r>
              <a:rPr lang="da-DK" sz="2400" dirty="0" smtClean="0"/>
              <a:t>i je</a:t>
            </a:r>
            <a:r>
              <a:rPr lang="cs-CZ" sz="2400" dirty="0" smtClean="0"/>
              <a:t>jí</a:t>
            </a:r>
            <a:r>
              <a:rPr lang="da-DK" sz="2400" dirty="0" smtClean="0"/>
              <a:t> </a:t>
            </a:r>
            <a:r>
              <a:rPr lang="da-DK" sz="2400" dirty="0"/>
              <a:t>výše</a:t>
            </a:r>
            <a:endParaRPr lang="cs-CZ" sz="2400" dirty="0" smtClean="0"/>
          </a:p>
          <a:p>
            <a:pPr marL="457200" indent="-457200">
              <a:buAutoNum type="alphaLcParenR"/>
            </a:pPr>
            <a:r>
              <a:rPr lang="cs-CZ" sz="2400" b="1" dirty="0" smtClean="0"/>
              <a:t>Relativně určité </a:t>
            </a:r>
            <a:r>
              <a:rPr lang="cs-CZ" sz="2400" dirty="0" smtClean="0"/>
              <a:t>- </a:t>
            </a:r>
            <a:r>
              <a:rPr lang="cs-CZ" sz="2400" dirty="0"/>
              <a:t>stanoven druh </a:t>
            </a:r>
            <a:r>
              <a:rPr lang="cs-CZ" sz="2400" dirty="0" smtClean="0"/>
              <a:t>sankce a její výše </a:t>
            </a:r>
            <a:r>
              <a:rPr lang="cs-CZ" sz="2400" dirty="0"/>
              <a:t>v určitém </a:t>
            </a:r>
            <a:r>
              <a:rPr lang="cs-CZ" sz="2400" dirty="0" smtClean="0"/>
              <a:t>rozmezí</a:t>
            </a:r>
          </a:p>
          <a:p>
            <a:pPr marL="457200" indent="-457200">
              <a:buAutoNum type="alphaLcParenR"/>
            </a:pPr>
            <a:r>
              <a:rPr lang="cs-CZ" sz="2400" b="1" dirty="0" smtClean="0"/>
              <a:t>Neurčité</a:t>
            </a:r>
            <a:r>
              <a:rPr lang="cs-CZ" sz="2400" dirty="0" smtClean="0"/>
              <a:t> - </a:t>
            </a:r>
            <a:r>
              <a:rPr lang="pl-PL" sz="2400" dirty="0"/>
              <a:t>nestanoven ani druh trestu, ani jeho </a:t>
            </a:r>
            <a:r>
              <a:rPr lang="pl-PL" sz="2400" dirty="0" smtClean="0"/>
              <a:t>výše  </a:t>
            </a:r>
            <a:endParaRPr lang="cs-CZ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PRÁVO I – </a:t>
            </a:r>
            <a:r>
              <a:rPr lang="cs-CZ" sz="3600" b="1" dirty="0" smtClean="0"/>
              <a:t>druhy právních norem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endParaRPr lang="cs-CZ" sz="2800" b="1" dirty="0" smtClean="0"/>
          </a:p>
          <a:p>
            <a:pPr marL="514350" indent="-514350">
              <a:buAutoNum type="alphaLcParenR"/>
            </a:pPr>
            <a:r>
              <a:rPr lang="cs-CZ" sz="2800" b="1" dirty="0" smtClean="0"/>
              <a:t>Dispozitivní x kogentní</a:t>
            </a:r>
          </a:p>
          <a:p>
            <a:pPr marL="514350" indent="-514350">
              <a:buAutoNum type="alphaLcParenR"/>
            </a:pPr>
            <a:endParaRPr lang="cs-CZ" sz="2800" b="1" dirty="0" smtClean="0"/>
          </a:p>
          <a:p>
            <a:pPr marL="514350" indent="-514350">
              <a:buAutoNum type="alphaLcParenR"/>
            </a:pPr>
            <a:r>
              <a:rPr lang="cs-CZ" sz="2800" b="1" dirty="0" smtClean="0"/>
              <a:t>Opravňující x zakazující x přikazující</a:t>
            </a:r>
          </a:p>
          <a:p>
            <a:pPr marL="514350" indent="-514350">
              <a:buAutoNum type="alphaLcParenR"/>
            </a:pPr>
            <a:endParaRPr lang="cs-CZ" sz="2800" b="1" dirty="0" smtClean="0"/>
          </a:p>
          <a:p>
            <a:pPr marL="514350" indent="-514350">
              <a:buFont typeface="Arial" pitchFamily="34" charset="0"/>
              <a:buAutoNum type="alphaLcParenR"/>
            </a:pPr>
            <a:r>
              <a:rPr lang="cs-CZ" sz="2800" b="1" dirty="0" smtClean="0"/>
              <a:t>Blanketové x odkazující</a:t>
            </a:r>
          </a:p>
          <a:p>
            <a:pPr marL="514350" indent="-514350">
              <a:buFont typeface="Arial" pitchFamily="34" charset="0"/>
              <a:buAutoNum type="alphaLcParenR"/>
            </a:pPr>
            <a:endParaRPr lang="cs-CZ" sz="2800" b="1" dirty="0" smtClean="0"/>
          </a:p>
          <a:p>
            <a:pPr marL="514350" indent="-514350">
              <a:buFont typeface="Arial" pitchFamily="34" charset="0"/>
              <a:buAutoNum type="alphaLcParenR"/>
            </a:pPr>
            <a:r>
              <a:rPr lang="cs-CZ" sz="2800" b="1" dirty="0" smtClean="0"/>
              <a:t>Obecné </a:t>
            </a:r>
            <a:r>
              <a:rPr lang="cs-CZ" sz="2800" b="1" dirty="0"/>
              <a:t>x </a:t>
            </a:r>
            <a:r>
              <a:rPr lang="cs-CZ" sz="2800" b="1" dirty="0" smtClean="0"/>
              <a:t>zvláštní - </a:t>
            </a:r>
            <a:r>
              <a:rPr lang="cs-CZ" sz="2000" dirty="0" smtClean="0"/>
              <a:t>„lex </a:t>
            </a:r>
            <a:r>
              <a:rPr lang="cs-CZ" sz="2000" dirty="0" err="1" smtClean="0"/>
              <a:t>specialis</a:t>
            </a:r>
            <a:r>
              <a:rPr lang="cs-CZ" sz="2000" dirty="0" smtClean="0"/>
              <a:t> </a:t>
            </a:r>
            <a:r>
              <a:rPr lang="cs-CZ" sz="2000" dirty="0" err="1" smtClean="0"/>
              <a:t>derogat</a:t>
            </a:r>
            <a:r>
              <a:rPr lang="cs-CZ" sz="2000" dirty="0" smtClean="0"/>
              <a:t> </a:t>
            </a:r>
            <a:r>
              <a:rPr lang="cs-CZ" sz="2000" dirty="0" err="1" smtClean="0"/>
              <a:t>legi</a:t>
            </a:r>
            <a:r>
              <a:rPr lang="cs-CZ" sz="2000" dirty="0" smtClean="0"/>
              <a:t> </a:t>
            </a:r>
            <a:r>
              <a:rPr lang="cs-CZ" sz="2000" dirty="0" err="1" smtClean="0"/>
              <a:t>generali</a:t>
            </a:r>
            <a:r>
              <a:rPr lang="cs-CZ" sz="2000" dirty="0" smtClean="0"/>
              <a:t>“</a:t>
            </a:r>
          </a:p>
          <a:p>
            <a:pPr marL="457200" indent="-457200">
              <a:buFont typeface="+mj-lt"/>
              <a:buAutoNum type="alphaLcParenR"/>
            </a:pPr>
            <a:endParaRPr lang="cs-CZ" sz="2000" dirty="0" smtClean="0"/>
          </a:p>
          <a:p>
            <a:pPr marL="457200" indent="-457200">
              <a:buFont typeface="+mj-lt"/>
              <a:buAutoNum type="alphaLcParenR"/>
            </a:pPr>
            <a:endParaRPr lang="cs-CZ" sz="2000" dirty="0" smtClean="0"/>
          </a:p>
          <a:p>
            <a:pPr marL="914400" lvl="1" indent="-514350">
              <a:buAutoNum type="alphaLcParenR"/>
            </a:pPr>
            <a:endParaRPr lang="cs-CZ" b="1" dirty="0" smtClean="0"/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PRÁVO I –</a:t>
            </a:r>
            <a:r>
              <a:rPr lang="cs-CZ" sz="3600" b="1" dirty="0" smtClean="0"/>
              <a:t> působnost právní normy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endParaRPr lang="cs-CZ" sz="2800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Časová</a:t>
            </a:r>
            <a:r>
              <a:rPr lang="cs-CZ" sz="2800" dirty="0" smtClean="0"/>
              <a:t> – platnost x účinnost, derogace, retroaktivita práva</a:t>
            </a:r>
          </a:p>
          <a:p>
            <a:pPr marL="514350" indent="-514350">
              <a:buFont typeface="+mj-lt"/>
              <a:buAutoNum type="alphaLcParenR"/>
            </a:pPr>
            <a:endParaRPr lang="cs-CZ" sz="2800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Prostorová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Osobní</a:t>
            </a:r>
            <a:endParaRPr lang="cs-CZ" sz="2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PRÁVO I </a:t>
            </a:r>
            <a:r>
              <a:rPr lang="cs-CZ" sz="3600" b="1" dirty="0" smtClean="0"/>
              <a:t>–  logicko-systematické členění práva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147248" cy="5289451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cs-CZ" sz="2400" b="1" u="sng" dirty="0" smtClean="0"/>
          </a:p>
          <a:p>
            <a:pPr>
              <a:buNone/>
            </a:pPr>
            <a:r>
              <a:rPr lang="cs-CZ" sz="2400" b="1" u="sng" dirty="0" smtClean="0"/>
              <a:t>právní odvětví:   </a:t>
            </a:r>
            <a:r>
              <a:rPr lang="cs-CZ" sz="2400" b="1" dirty="0" smtClean="0"/>
              <a:t>ústavní právo, správní právo a finanční právo, občanské a rodinné, obchodní, pracovní, trestní, právo sociálního zabezpečení, právo životního prostředí</a:t>
            </a:r>
            <a:endParaRPr lang="cs-CZ" sz="2400" b="1" u="sng" dirty="0" smtClean="0"/>
          </a:p>
          <a:p>
            <a:pPr>
              <a:buNone/>
            </a:pPr>
            <a:endParaRPr lang="cs-CZ" sz="2400" b="1" u="sng" dirty="0" smtClean="0"/>
          </a:p>
          <a:p>
            <a:pPr>
              <a:buNone/>
            </a:pPr>
            <a:r>
              <a:rPr lang="cs-CZ" sz="2400" b="1" u="sng" dirty="0" smtClean="0"/>
              <a:t>Základní členění:</a:t>
            </a:r>
          </a:p>
          <a:p>
            <a:pPr marL="457200" indent="-457200">
              <a:buAutoNum type="alphaLcParenR"/>
            </a:pPr>
            <a:endParaRPr lang="cs-CZ" sz="2400" b="1" dirty="0" smtClean="0"/>
          </a:p>
          <a:p>
            <a:pPr marL="457200" indent="-457200">
              <a:buAutoNum type="alphaLcParenR"/>
            </a:pPr>
            <a:r>
              <a:rPr lang="cs-CZ" sz="2400" b="1" dirty="0" smtClean="0"/>
              <a:t>Právo mezinárodní x vnitrostátní</a:t>
            </a:r>
          </a:p>
          <a:p>
            <a:pPr marL="457200" indent="-457200">
              <a:buAutoNum type="alphaLcParenR"/>
            </a:pPr>
            <a:endParaRPr lang="cs-CZ" sz="2400" b="1" dirty="0" smtClean="0"/>
          </a:p>
          <a:p>
            <a:pPr marL="457200" indent="-457200">
              <a:buAutoNum type="alphaLcParenR"/>
            </a:pPr>
            <a:r>
              <a:rPr lang="cs-CZ" sz="2400" b="1" dirty="0" smtClean="0"/>
              <a:t>Veřejné x soukromé</a:t>
            </a:r>
          </a:p>
          <a:p>
            <a:pPr>
              <a:buNone/>
            </a:pPr>
            <a:endParaRPr lang="cs-CZ" sz="2500" b="1" dirty="0" smtClean="0"/>
          </a:p>
          <a:p>
            <a:pPr>
              <a:buNone/>
            </a:pPr>
            <a:r>
              <a:rPr lang="cs-CZ" sz="2500" b="1" dirty="0" smtClean="0"/>
              <a:t>Teorie zájmová</a:t>
            </a:r>
          </a:p>
          <a:p>
            <a:pPr marL="514350" indent="-514350">
              <a:buNone/>
            </a:pPr>
            <a:r>
              <a:rPr lang="cs-CZ" sz="2200" i="1" dirty="0" smtClean="0"/>
              <a:t>	„Publicum </a:t>
            </a:r>
            <a:r>
              <a:rPr lang="cs-CZ" sz="2200" i="1" dirty="0" err="1" smtClean="0"/>
              <a:t>ius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est</a:t>
            </a:r>
            <a:r>
              <a:rPr lang="cs-CZ" sz="2200" i="1" dirty="0" smtClean="0"/>
              <a:t>, </a:t>
            </a:r>
            <a:r>
              <a:rPr lang="cs-CZ" sz="2200" i="1" dirty="0" err="1" smtClean="0"/>
              <a:t>quod</a:t>
            </a:r>
            <a:r>
              <a:rPr lang="cs-CZ" sz="2200" i="1" dirty="0" smtClean="0"/>
              <a:t> ad </a:t>
            </a:r>
            <a:r>
              <a:rPr lang="cs-CZ" sz="2200" i="1" dirty="0" err="1" smtClean="0"/>
              <a:t>statum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rei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Romanae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spectat</a:t>
            </a:r>
            <a:r>
              <a:rPr lang="cs-CZ" sz="2200" i="1" dirty="0" smtClean="0"/>
              <a:t>, </a:t>
            </a:r>
            <a:r>
              <a:rPr lang="cs-CZ" sz="2200" i="1" dirty="0" err="1" smtClean="0"/>
              <a:t>privatum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quod</a:t>
            </a:r>
            <a:r>
              <a:rPr lang="cs-CZ" sz="2200" i="1" dirty="0" smtClean="0"/>
              <a:t> ad </a:t>
            </a:r>
            <a:r>
              <a:rPr lang="cs-CZ" sz="2200" i="1" dirty="0" err="1" smtClean="0"/>
              <a:t>singulorum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utilitatem</a:t>
            </a:r>
            <a:r>
              <a:rPr lang="cs-CZ" sz="2200" i="1" dirty="0" smtClean="0"/>
              <a:t>“</a:t>
            </a:r>
            <a:r>
              <a:rPr lang="cs-CZ" sz="2200" dirty="0" smtClean="0"/>
              <a:t> (Veřejné právo je to, které se týká římského státu, soukromé to, které se týká prospěchu jednotlivců). </a:t>
            </a:r>
            <a:r>
              <a:rPr lang="cs-CZ" sz="2200" dirty="0" err="1" smtClean="0"/>
              <a:t>Ulpianus</a:t>
            </a:r>
            <a:r>
              <a:rPr lang="cs-CZ" sz="2200" dirty="0" smtClean="0"/>
              <a:t> (</a:t>
            </a:r>
            <a:r>
              <a:rPr lang="cs-CZ" sz="2200" dirty="0" err="1" smtClean="0"/>
              <a:t>Digesta</a:t>
            </a:r>
            <a:r>
              <a:rPr lang="cs-CZ" sz="2200" dirty="0" smtClean="0"/>
              <a:t>)</a:t>
            </a:r>
            <a:endParaRPr lang="cs-CZ" sz="2200" b="1" dirty="0" smtClean="0"/>
          </a:p>
          <a:p>
            <a:pPr marL="514350" indent="-514350">
              <a:buNone/>
            </a:pPr>
            <a:endParaRPr lang="cs-CZ" sz="2500" b="1" dirty="0" smtClean="0"/>
          </a:p>
          <a:p>
            <a:pPr marL="514350" indent="-514350">
              <a:buNone/>
            </a:pPr>
            <a:r>
              <a:rPr lang="cs-CZ" sz="2500" b="1" dirty="0" smtClean="0"/>
              <a:t>Teorie mocenská (organizační)</a:t>
            </a:r>
          </a:p>
          <a:p>
            <a:pPr marL="514350" indent="-514350">
              <a:buNone/>
            </a:pPr>
            <a:r>
              <a:rPr lang="cs-CZ" sz="2200" dirty="0" smtClean="0"/>
              <a:t>	podle toho, zda účastníci právního poměru jsou k sobě navzájem ve vztahu nadřízenosti a podřízenosti (subordinace) </a:t>
            </a:r>
          </a:p>
          <a:p>
            <a:pPr marL="514350" indent="-514350">
              <a:buNone/>
            </a:pPr>
            <a:endParaRPr lang="cs-CZ" sz="2500" b="1" dirty="0" smtClean="0"/>
          </a:p>
          <a:p>
            <a:pPr marL="514350" indent="-514350">
              <a:buNone/>
            </a:pPr>
            <a:r>
              <a:rPr lang="cs-CZ" sz="2500" b="1" dirty="0" smtClean="0"/>
              <a:t>Teorie organická (subjektů, </a:t>
            </a:r>
            <a:r>
              <a:rPr lang="cs-CZ" sz="2500" b="1" dirty="0" err="1" smtClean="0"/>
              <a:t>Subjektstheorie</a:t>
            </a:r>
            <a:r>
              <a:rPr lang="cs-CZ" sz="2500" b="1" dirty="0" smtClean="0"/>
              <a:t>)</a:t>
            </a:r>
          </a:p>
          <a:p>
            <a:pPr>
              <a:buNone/>
            </a:pPr>
            <a:r>
              <a:rPr lang="cs-CZ" sz="2200" dirty="0" smtClean="0"/>
              <a:t>	podle toho, zda se právní subjekt ocitá v určitém právním vztahu z důvodů svého členství v některé veřejné korporaci (př. stát, obec, profesní komora</a:t>
            </a:r>
            <a:r>
              <a:rPr lang="cs-CZ" sz="2400" dirty="0" smtClean="0"/>
              <a:t>)</a:t>
            </a:r>
            <a:endParaRPr lang="cs-CZ" sz="2400" b="1" dirty="0" smtClean="0"/>
          </a:p>
          <a:p>
            <a:pPr marL="457200" indent="-457200">
              <a:buAutoNum type="alphaLcParenR"/>
            </a:pPr>
            <a:endParaRPr lang="cs-CZ" sz="2400" b="1" dirty="0" smtClean="0"/>
          </a:p>
          <a:p>
            <a:pPr marL="457200" indent="-457200">
              <a:buAutoNum type="alphaLcParenR"/>
            </a:pPr>
            <a:r>
              <a:rPr lang="cs-CZ" sz="2400" b="1" dirty="0" smtClean="0"/>
              <a:t>Hmotné x procesní</a:t>
            </a:r>
          </a:p>
          <a:p>
            <a:pPr marL="457200" indent="-457200">
              <a:buAutoNum type="alphaLcParenR"/>
            </a:pPr>
            <a:endParaRPr lang="cs-CZ" sz="2400" b="1" dirty="0" smtClean="0"/>
          </a:p>
          <a:p>
            <a:pPr marL="457200" indent="-457200">
              <a:buAutoNum type="alphaLcParenR"/>
            </a:pPr>
            <a:r>
              <a:rPr lang="cs-CZ" sz="2400" b="1" dirty="0" smtClean="0"/>
              <a:t>Evropské  právo:</a:t>
            </a:r>
          </a:p>
          <a:p>
            <a:pPr marL="457200" indent="-457200">
              <a:buNone/>
            </a:pPr>
            <a:r>
              <a:rPr lang="cs-CZ" sz="2400" b="1" dirty="0" smtClean="0"/>
              <a:t>			</a:t>
            </a:r>
            <a:r>
              <a:rPr lang="cs-CZ" sz="2400" b="1" dirty="0" err="1" smtClean="0"/>
              <a:t>Komunitární</a:t>
            </a:r>
            <a:r>
              <a:rPr lang="cs-CZ" sz="2400" b="1" dirty="0" smtClean="0"/>
              <a:t> x unijní</a:t>
            </a:r>
          </a:p>
          <a:p>
            <a:pPr marL="457200" indent="-457200">
              <a:buNone/>
            </a:pPr>
            <a:r>
              <a:rPr lang="cs-CZ" sz="2400" b="1" dirty="0" smtClean="0"/>
              <a:t>			Primární x sekundární</a:t>
            </a:r>
          </a:p>
          <a:p>
            <a:pPr marL="457200" indent="-457200">
              <a:buFontTx/>
              <a:buChar char="-"/>
            </a:pPr>
            <a:endParaRPr lang="cs-CZ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Předmět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 smtClean="0"/>
              <a:t>	a) právní chování (konativní/omisivní)</a:t>
            </a:r>
          </a:p>
          <a:p>
            <a:pPr lvl="1">
              <a:buNone/>
            </a:pPr>
            <a:endParaRPr lang="cs-CZ" dirty="0" smtClean="0"/>
          </a:p>
          <a:p>
            <a:pPr lvl="1">
              <a:buFontTx/>
              <a:buChar char="-"/>
            </a:pPr>
            <a:r>
              <a:rPr lang="cs-CZ" sz="2600" dirty="0" smtClean="0"/>
              <a:t>Dare – dát</a:t>
            </a:r>
          </a:p>
          <a:p>
            <a:pPr lvl="1">
              <a:buFontTx/>
              <a:buChar char="-"/>
            </a:pPr>
            <a:endParaRPr lang="cs-CZ" sz="2600" dirty="0" smtClean="0"/>
          </a:p>
          <a:p>
            <a:pPr lvl="1">
              <a:buFontTx/>
              <a:buChar char="-"/>
            </a:pPr>
            <a:r>
              <a:rPr lang="cs-CZ" sz="2600" dirty="0" err="1" smtClean="0"/>
              <a:t>Facere</a:t>
            </a:r>
            <a:r>
              <a:rPr lang="cs-CZ" sz="2600" dirty="0" smtClean="0"/>
              <a:t> – činit</a:t>
            </a:r>
          </a:p>
          <a:p>
            <a:pPr lvl="1">
              <a:buFontTx/>
              <a:buChar char="-"/>
            </a:pPr>
            <a:endParaRPr lang="cs-CZ" sz="2600" dirty="0" smtClean="0"/>
          </a:p>
          <a:p>
            <a:pPr lvl="1">
              <a:buFontTx/>
              <a:buChar char="-"/>
            </a:pPr>
            <a:r>
              <a:rPr lang="cs-CZ" sz="2600" dirty="0" err="1" smtClean="0"/>
              <a:t>Omittere</a:t>
            </a:r>
            <a:r>
              <a:rPr lang="cs-CZ" sz="2600" dirty="0" smtClean="0"/>
              <a:t> – zdržet se</a:t>
            </a:r>
          </a:p>
          <a:p>
            <a:pPr lvl="1">
              <a:buFontTx/>
              <a:buChar char="-"/>
            </a:pPr>
            <a:endParaRPr lang="cs-CZ" sz="2600" dirty="0" smtClean="0"/>
          </a:p>
          <a:p>
            <a:pPr lvl="1">
              <a:buFontTx/>
              <a:buChar char="-"/>
            </a:pPr>
            <a:r>
              <a:rPr lang="cs-CZ" sz="2600" dirty="0" err="1" smtClean="0"/>
              <a:t>Pati</a:t>
            </a:r>
            <a:r>
              <a:rPr lang="cs-CZ" sz="2600" dirty="0" smtClean="0"/>
              <a:t> – strpět</a:t>
            </a:r>
          </a:p>
          <a:p>
            <a:pPr lvl="1">
              <a:buNone/>
            </a:pPr>
            <a:endParaRPr lang="cs-CZ" sz="3200" dirty="0" smtClean="0"/>
          </a:p>
          <a:p>
            <a:pPr lvl="1">
              <a:buNone/>
            </a:pPr>
            <a:r>
              <a:rPr lang="cs-CZ" sz="3200" dirty="0" smtClean="0"/>
              <a:t>b)  Objekt chování = věc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PRÁVO I </a:t>
            </a:r>
            <a:r>
              <a:rPr lang="cs-CZ" sz="3600" b="1" dirty="0" smtClean="0"/>
              <a:t>–  subjektivní právo</a:t>
            </a:r>
            <a:endParaRPr lang="cs-CZ" sz="3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433</Words>
  <Application>Microsoft Office PowerPoint</Application>
  <PresentationFormat>Předvádění na obrazovce (4:3)</PresentationFormat>
  <Paragraphs>102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sady Office</vt:lpstr>
      <vt:lpstr>PRÁVO I</vt:lpstr>
      <vt:lpstr>PRÁVO I – Právní norma</vt:lpstr>
      <vt:lpstr>PRÁVO I – struktura právní normy</vt:lpstr>
      <vt:lpstr>PRÁVO I – struktura právní normy</vt:lpstr>
      <vt:lpstr>PRÁVO I – struktura právní normy</vt:lpstr>
      <vt:lpstr>PRÁVO I – druhy právních norem</vt:lpstr>
      <vt:lpstr>PRÁVO I – působnost právní normy</vt:lpstr>
      <vt:lpstr>PRÁVO I –  logicko-systematické členění práva</vt:lpstr>
      <vt:lpstr>PRÁVO I –  subjektivní právo</vt:lpstr>
      <vt:lpstr>PRÁVO I –  subjektivní právo - druhy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Šmejkal</dc:creator>
  <cp:lastModifiedBy>uzivatel</cp:lastModifiedBy>
  <cp:revision>67</cp:revision>
  <dcterms:created xsi:type="dcterms:W3CDTF">2015-10-04T18:04:49Z</dcterms:created>
  <dcterms:modified xsi:type="dcterms:W3CDTF">2019-12-06T13:29:53Z</dcterms:modified>
</cp:coreProperties>
</file>