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2" r:id="rId3"/>
    <p:sldId id="257" r:id="rId4"/>
    <p:sldId id="324" r:id="rId5"/>
    <p:sldId id="326" r:id="rId6"/>
    <p:sldId id="330" r:id="rId7"/>
    <p:sldId id="258" r:id="rId8"/>
    <p:sldId id="332" r:id="rId9"/>
    <p:sldId id="329" r:id="rId10"/>
    <p:sldId id="333" r:id="rId11"/>
    <p:sldId id="335" r:id="rId12"/>
    <p:sldId id="334" r:id="rId13"/>
    <p:sldId id="336" r:id="rId14"/>
    <p:sldId id="337" r:id="rId15"/>
    <p:sldId id="338" r:id="rId16"/>
    <p:sldId id="339" r:id="rId17"/>
    <p:sldId id="340" r:id="rId18"/>
    <p:sldId id="342" r:id="rId19"/>
    <p:sldId id="344" r:id="rId20"/>
    <p:sldId id="352" r:id="rId21"/>
    <p:sldId id="351" r:id="rId22"/>
    <p:sldId id="356" r:id="rId23"/>
    <p:sldId id="341" r:id="rId24"/>
    <p:sldId id="355" r:id="rId25"/>
    <p:sldId id="357" r:id="rId26"/>
    <p:sldId id="345" r:id="rId27"/>
    <p:sldId id="343" r:id="rId28"/>
    <p:sldId id="347" r:id="rId29"/>
    <p:sldId id="349" r:id="rId30"/>
    <p:sldId id="350" r:id="rId31"/>
    <p:sldId id="354" r:id="rId32"/>
    <p:sldId id="353" r:id="rId33"/>
    <p:sldId id="358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B25D5-877E-42D4-AB49-4C73DA558613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6D0ED-6512-46DE-9A59-476CFF0539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7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0439-5A49-9CD4-959B-973C5E752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6BB30A-2DF7-7101-FC15-D39CE3D1F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C30DC2-6247-E3A4-F7C4-D7DE0910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1FB607-2139-8194-E132-00E8BE05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4B45F6-F7E9-EE7D-8547-EFF9718C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83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373EC-4DDA-D707-67A1-AB0B1119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E6EA4C-EF56-D711-1D50-253270086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58CA67-2124-335E-473D-E37CE656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6A953E-AE13-B085-8D63-48C020B9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E7F23E-63F0-EF28-9E8D-D89F4496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11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B16372-7FF8-AA24-F68A-417550867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C00FDB-98AB-1880-AA9E-56E5AFD2E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D2A767-4A5A-D155-ADE8-8E6A996A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2DC727-E674-9B89-07B9-21F837CE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43E01-9DCB-E279-1FC4-A8745E5C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92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5FCCE-BA3F-EBBF-F96D-8F69AC17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4CE8F-45DA-BBF7-7ADB-510AB8C8D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3C15E0-C21C-502B-D7FC-16A0E246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EDC98D-F4D8-551E-EB89-5E3239B1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15B9D9-EC6F-C4D3-FA03-D33BEB96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1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A30B5-59B7-D87B-A977-B08AE81B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AB4C04-DD6C-191F-C2C0-3F4DD6135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71BD02-4040-D8D6-3ACF-D84DE53A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45ED92-F1E6-BE2B-EF12-FFEB1A07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938DD2-DE7B-C542-DD6E-DE8A3C11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91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40DFC-A167-2F46-0646-6C6B7DCD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EC45CA-D53E-C7F6-D02A-135412471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41DA9E-200B-F74D-4379-0A4C72A7E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62111F-BBE4-30AF-8F93-25985EA5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F877FD-912E-7FB7-3891-9E85519D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7DAA7A-E8AB-7480-DCA8-883995D3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17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381A0-7377-1130-5B29-82929574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DE1F8A-08A9-E2B2-EBE8-BC8F44ABA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A4420F-4CD3-1365-AB4B-CD6D462A9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561E69-CC0D-E057-24B5-2EE3A7A26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79AFCA-72B0-A24E-B92E-4C09CD7A6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00053A-E18A-5107-1565-561D6D7F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3D9655C-E8BE-1B65-6579-50683C0B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7499D8-77B5-8446-515E-A548BE1E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40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CEC94-90BD-08D9-2D6F-A46C46D4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D3DF54-6BED-4E38-26F3-FDF28B46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828F95-3BEE-BE9F-5FEC-307F5132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01F056-6306-D67F-49A8-FE283C0E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47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D0297DC-9035-AFB4-D8C9-0177379B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1DD97F0-BC12-5AF4-7A5E-D7912A13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86ADF0-717A-7C71-2286-A5EAD416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2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7AFCD-A3A4-F5C1-9BDE-1B4E3D4A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1EF38-EB71-8861-B938-A1FB6453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74EF18-D220-79F4-C888-163251BD9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E54C2B-7293-1477-B613-6E17CC50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E7D198-7E74-08A0-0373-183C9E3A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7505D2-B3C5-CCA1-3E93-E7DA6C86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DFEFF-5A57-C333-F840-3A2C7168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F28B7E7-F560-FE8F-2947-7F30E6A63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BA98E4-3EBD-6EF0-A58A-6F3F77B1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700A58-694F-AD5A-6FCA-2DB64B2D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663532-491D-FE3D-485E-D686FEF8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DDBCCD-942D-638C-E458-DC49F9F2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57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1AA957-98F0-3F46-E673-DF997AE5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D36D93-B571-5504-1E1A-75505667E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C701A5-8940-05BB-DF8B-136580122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FA67-E356-4635-AAAD-D9700F54B816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61432C-5D2D-F1F8-1885-F292BCE44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54F269-FA2F-886B-0905-3E3825995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F1305-D167-4079-9D63-B57B43F50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8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17BB7-D071-7BBF-BE73-054B02BD1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6600"/>
            <a:ext cx="9144000" cy="29972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PŘÍRODA A VĚCI</a:t>
            </a:r>
            <a:b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Přirozenost vše živí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ED2FD4-CAAD-DA93-178F-BFDE92652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193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Zdeněk Kratochvíl pro seminář 27. 5. 2023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Katedra filosofie a dějin přírodních věd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Přírodovědecká fakulta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47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600" dirty="0"/>
              <a:t>2. </a:t>
            </a:r>
            <a:r>
              <a:rPr lang="pl-PL" sz="3600" dirty="0">
                <a:latin typeface="+mn-lt"/>
              </a:rPr>
              <a:t>Co je skutečné? Deklarace naivního realismu</a:t>
            </a:r>
            <a:endParaRPr lang="cs-CZ" sz="3600" i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Pokus o náhradu nejasného pojmu (objektivní) skutečnost, alias realita: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Kdybych nežil, byl by svět trochu jiný jen v okolí mé nynější existence, ale z větší vzdálenosti by se to nepoznalo, svět by byl skoro stejný, po nepatrném zaokrouhlení úplně stejný.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Resp.: Svět nepotřebuje, abych ho vnímal a „bral na vědomí“, i když některým přirozenostem to dělá dobře, zatímco jiným to vadí, většině je to fuk.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Touto deklarací je podpořeno i to, kvůli čemu novodobá věda užívá pojem „objektivita“, aniž bychom museli rozhodovat, co to je jiného než nezávislost na mně – a hlavně, aniž bychom museli mluvit o nějakém trapném subjektu! Co je skutečné, je na něm nezávislé! (To, co pozitivně myslíme subjektivitou, se snad ukáže jinak.)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(Problém je s tím názvem „naivní realismus“. Prý se už užívá, ale pro ještě naivnější představu, totiž že skutečnost je právě taková, jakou ji prožívám; málem taková, jakou si ji představuji, jakou si myslím, že je.)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5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600" dirty="0"/>
              <a:t>3. </a:t>
            </a:r>
            <a:r>
              <a:rPr lang="pl-PL" sz="3600" dirty="0">
                <a:latin typeface="+mn-lt"/>
              </a:rPr>
              <a:t>Uchopování přirozeností</a:t>
            </a:r>
            <a:endParaRPr lang="cs-CZ" sz="3600" i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úrovni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fysis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platí, že „všechno souvisí se vším“. Tato věta je sice plná emočního náboje, ale nenese skoro žádnou informaci. Nenese víc informace než nepravdivá věta „nic nesouvisí s ničím“. Chceme ukazovat „jak“ a „kudy převážně“ se děje ono „všechno souvisí se vším“. Co s čím, z jakého hlediska a za jakých okolností.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Přirozenosti bývají podivně propletené jako podhoubí,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rhizóma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(viz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Deleuze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</a:rPr>
              <a:t>Rhizome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); taky v časové dimenzi, třeba rození. Ostrost a disjunktivní vydělení se těžko hledá, přestože některé vlastnosti jsou velice výrazné.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jakýkoli kontakt, zvláště poznávací, musíme každou přirozenost nějak vydělit, zbavit části jejích kontextů, které pak musíme nahradit novými.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Zčásti je to vždy denaturace, někdy doslova.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indy „jen“ proběhne jiný metabolismus, než by „přirozeně“ proběhl. Proběhne v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kuchyni, dílně, laborce.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Uchopujeme nejen rukama, ale už zaměřením pozornosti.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1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3. 1 Příklady zvěcňujícího uchopování přirozeností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699"/>
            <a:ext cx="10515600" cy="5105401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Homérský příklad: Rozpozná rostlinu, utrhne, ukáže, udělá z ní lektvar, vyléčí jím.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Civilněji: Uvidím, utrhnu, uvařím, sním.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krajním případě: Uvidím, chytím, vypreparuju nebo rozmixuju k analýze.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jemněji: Uvidím, chytím, dám do klícky, květníku nebo sbírky šutrů, pečuju o 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Technologicky: Najdu, vytěžím, zpracuju, prodám, někdo z toho něco vyrobí.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všech případech nutno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zpřetrhané kontexty nahradit novými, jinak by šlo jen o devastaci. Díky novým kontextům může být část oněch uchopovací lupů v přírodě omluvena. Jinak bychom totiž nežili, ani nepoznávali. A</a:t>
            </a:r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zvířátka</a:t>
            </a:r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dělají taky tak. A vše ostatní taky. Je to součást života i koloběhu všech přirozeností.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Nejměkčím uchopení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je pozorování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vivo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přirozeném prostředí. U lidí tomu říkáme šmírování.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Každé uchopování přirozenosti ohrožuje, ale někdy při něm přirozenost projeví dosud netušené schopnosti.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Prostředí věcí je bezpečnější, ale občas nudné. (Muzeum jako sbírka věcí v jiném než původním kontextu.)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2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3. 2 Fixace jako iluze věčnosti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a typeface="Calibri" panose="020F0502020204030204" pitchFamily="34" charset="0"/>
                <a:cs typeface="Calibri" panose="020F0502020204030204" pitchFamily="34" charset="0"/>
              </a:rPr>
              <a:t>Kvalitně zafixovaný a dobře skladovaný preparát vydrží skoro beze změny mnohem déle než původní přirozenost, jejímž drsným uchopením byl získán. Preparát je trochu divná věc.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a typeface="Calibri" panose="020F0502020204030204" pitchFamily="34" charset="0"/>
                <a:cs typeface="Calibri" panose="020F0502020204030204" pitchFamily="34" charset="0"/>
              </a:rPr>
              <a:t>Fixace souvisí s poznávací redukcí.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Naměřená data i teorie, které vyjadřují naše poznání, se tváří nadčasově.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a typeface="Calibri" panose="020F0502020204030204" pitchFamily="34" charset="0"/>
                <a:cs typeface="Calibri" panose="020F0502020204030204" pitchFamily="34" charset="0"/>
              </a:rPr>
              <a:t>Kdybychom zafixovali svět, měli bychom nefunkční nápodobu věčnosti. Naštěstí to není možné.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Kdybychom zafixovali sebe, nejlépe v plné síle života, měli bychom strašidlo.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a typeface="Calibri" panose="020F0502020204030204" pitchFamily="34" charset="0"/>
                <a:cs typeface="Calibri" panose="020F0502020204030204" pitchFamily="34" charset="0"/>
              </a:rPr>
              <a:t>Navíc i preparáty vadnou, i když méně dramaticky, zato většinou i méně pohledně.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a typeface="Calibri" panose="020F0502020204030204" pitchFamily="34" charset="0"/>
                <a:cs typeface="Calibri" panose="020F0502020204030204" pitchFamily="34" charset="0"/>
              </a:rPr>
              <a:t>Také materiál, tedy důkladná </a:t>
            </a:r>
            <a:r>
              <a:rPr lang="cs-CZ" sz="2100" dirty="0" err="1">
                <a:ea typeface="Calibri" panose="020F0502020204030204" pitchFamily="34" charset="0"/>
                <a:cs typeface="Calibri" panose="020F0502020204030204" pitchFamily="34" charset="0"/>
              </a:rPr>
              <a:t>uchopenina</a:t>
            </a:r>
            <a:r>
              <a:rPr lang="cs-CZ" sz="2100" dirty="0">
                <a:ea typeface="Calibri" panose="020F0502020204030204" pitchFamily="34" charset="0"/>
                <a:cs typeface="Calibri" panose="020F0502020204030204" pitchFamily="34" charset="0"/>
              </a:rPr>
              <a:t> bývalých přirozeností, se časem „unaví“.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Přirozenosti v průběhu své existence dojíždějí jinak, dokonce i ty jen mírně uchopené, viz Mácha: </a:t>
            </a:r>
            <a:r>
              <a:rPr lang="cs-CZ" sz="2100" dirty="0"/>
              <a:t>„</a:t>
            </a:r>
            <a:r>
              <a:rPr lang="cs-CZ" sz="2100" i="1" dirty="0"/>
              <a:t>Já miluji květinu, protože uvadne, zvíře, že zahyne, a člověka, že zemře a nebude; poněvadž cítí, že zhyne navždy; já miluji, ba co více než miluji, já se kořím Bohu, protože není!</a:t>
            </a:r>
            <a:r>
              <a:rPr lang="cs-CZ" sz="2100" dirty="0"/>
              <a:t>“ </a:t>
            </a:r>
            <a:br>
              <a:rPr lang="cs-CZ" sz="1900" dirty="0">
                <a:solidFill>
                  <a:srgbClr val="FF0000"/>
                </a:solidFill>
              </a:rPr>
            </a:br>
            <a:br>
              <a:rPr lang="cs-CZ" sz="1900" dirty="0">
                <a:solidFill>
                  <a:srgbClr val="FF0000"/>
                </a:solidFill>
              </a:rPr>
            </a:b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3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3. 3 Odkouzlení a okouzlení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Uchopování muže mít v sobě cosi fascinujícího jako lov nebo objev. Přesto taky smutného až denaturujícího.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Zpracování úlovku nebo těžba – ale i poznávací redukce –  také silně odkouzlují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Viz „hokynářský efekt“.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Vědecky popsaný svět není obydlen vílami, nemluvě o biochemickém výkladu erotiky. Kouzlo je pryč.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Nemusí být pryč! Jednak může předvědecká dimenze dál žít po svém, jednak ta vědecká předvádí nová kouzla. Nejen technologická. Působí také v možnostech popisu světa. Třeba kvantový popis elektronu v atomu sice nemá estetiku a poetiku víl, ale je to cosi naprosto úžasného, mimo běžné představy. Uchopením ho poškodíme až zničíme, kvantový stav zkolabuje do hokynářské zdánlivé jednoznačnosti povrchu dění.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to cesta od přirozeností k zvěcnění a zpátky. Příroda to všechno unese, svět se nevyčerpá. Naše okolí však ano, možná i naše planeta.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cestě od naivního okouzlení přes odkouzlení k novému okouzlení je potřeba kuráž. A taky odhad, kdy je lepší zůstat u toho naivního, a kdy se to poznávací odkouzlení zúročí nejen technologicky (nebo body v citačním indexu).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poděkováním Ivanu Havlovi.</a:t>
            </a:r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0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3. 4 Můžeme uchopit skutečnost samu?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Přirozenost umravňujeme a částečně denaturujeme zvěcňujícím uchopením. Z čehosi unikátního děláme věc, často tuctovou věc.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Ono totiž nejde „obejmout“ přirozenost bez toho, abychom ji tím změnili, totiž uchopili. Navíc tím měníme i sebe. Ve šťastném případě zakoušíme a poznáváme.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věděl i romantik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Novalis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viz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Učedníci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Sajští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Adept zasvěcení chce obejmout skutečnost samu, ale obejme „jen“ pěknou dívku. To může být dobré až hodně dobré, ale očekávaní bylo jiné a nerealistické. Měla to být ta „jedna“ (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fysis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skutečnost sama). Pochopitelně, kdyby to měla být každá z řady, bylo by to divné.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Přirozenost upoutává tím, že je „příkladem“ skutečnosti samotné, unikátní reprezentací světa. Uchopením ji ovšem zvěcníme na jednu z řady ochočených věcí, současně tím zvěcňujeme i sebe.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3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3. 5 Setkání s přirozeností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nešťastném případě uchopíme horká kamna, prožijeme přitom specifickou zkušenost, a jsme na čas proměněni získanými puchýři, jak nás ta horkost uchopila.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šťastném případě však při každém (většinou šetrném) uchopení zažíváme „tep skutečnosti“. Pokud vedle aktivity uchopování necháváme prostor pro reciprocitu, tak jsme současně uchopovanými, což může být špatně i moc dobře, podle toho, co potkáváme. Tohle platí v poznání i v erotice.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Setkání s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přirozeností je branou skutečnosti, samozřejmě vždy za cenu zásahu do dotyčné přirozenosti i do svého vlastního života a myšlení. (To je snad ekvivalentem toho, co bývá vzýváno jako subjektivní v pozitivním smyslu slova.)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Zkušenost setkání je unikátní. Jako unikátní se vzájemně ukazují obě strany setkání. Mylně to vykládáme nějakou subjektivitou až solipsismem, což vyvyšuje jednu stranu (nás) a degraduje druhou.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setkání s přirozeností může patřit i sdílení péče.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5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600" dirty="0"/>
              <a:t>4. 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Část a celek, kontexty, vnějšek a vnitřek, svět</a:t>
            </a:r>
            <a:endParaRPr lang="cs-CZ" sz="3600" i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Části můžeme jednoznačně určit, pokud to zrovna umíme. Třeba složit střepy hrníčku. Ten je ovšem celkem jenom z hlediska těch jeho částí.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Celek není v našem dosahu jinak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než jako odkaz. Tu k většímu, tu k obecnějšímu, tu k bohatším a komplexnějším kontextům.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Vlastně bychom měli místo slova celek říkat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„nad-část“.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Horizonty věcí jsou spojité, limitou toho je svět jako obecný kontext. (Tedy ne pouhá suma všech věcí.)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Kontexty si většinou představujem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prostorově, ale v reálu je to jen jedna z mnoha možností.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Zanedbáváme časové kontexty, tedy průběh až příběh.</a:t>
            </a:r>
          </a:p>
        </p:txBody>
      </p:sp>
    </p:spTree>
    <p:extLst>
      <p:ext uri="{BB962C8B-B14F-4D97-AF65-F5344CB8AC3E}">
        <p14:creationId xmlns:p14="http://schemas.microsoft.com/office/powerpoint/2010/main" val="93569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4. 1 Zadní strany, povrch a vnitřek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Věci mají také zadní strany. I když nevěříme zrcadlu nebo svědectví druhého, tak máme zkušenosti spojitosti při obcházení nebo otáčení.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Povrch věcí je často specifický, i tam, kde nejde o klamný nátěr.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Vnitřek věcí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lákavý, viz šťourání do vos, ale můžeme o něm vědět jen nepřímo. Nejčastěji vytvořením takového nového povrchu (řezu)</a:t>
            </a:r>
            <a:r>
              <a:rPr lang="cs-CZ" sz="1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který dobře uchová stopy bývalého nitra. Viz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Feynmanova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úvaha o novém povrchu rozpůlené cihly.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Některé vnitřky jsou překvapivě jiné, viz hvězdy, achát nebo savci (viz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Portmann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 v archaickém smyslu (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splanchna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je vlastně obsah břicha a hrudníku.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římské době a v novověku se nitro ctí. Zčásti je to iluze, zčásti výraz pro setkání s přirozeností.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45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4. 2 Metafora obklopování skutečností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Běžná v archaické době u lyriků i filosofů.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to naše základní nastavení „od přírody“. Žijeme díky dýchání, potravě, komunikaci.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Jsme jako prázdná černá krabička, do které však zvenčí vstupuje skutečnost.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Homérská metafora stopaře, který si všimne detailu (zbytek stopy, odlesk zbroje za vzdáleným křovím) a správně jej zasadí do kontextu.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Archilochos: skutečnost do nás vstupuje zvenčí jídlem, pitím, zrakem, sluchem… Jaký dají bohové vzduch, tak myslíme.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Meteorolog (nebo věštec) si všímá znamení ve vzduchu a umí z nich číst.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Hérakleitos to sdílí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Archilocha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kritizuje, protože lidi prý stejně nemyslí.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8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Téma se dlouho rodilo jako 3. verze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Filosofie živé přírody.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Vytříbilo se díky vynechání Aristotela,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Heideggera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podobných, už se 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(ani) nehádám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Zůstal koncept přirozenosti, převzatý od Hérakleita a Hippokrata; obohacený o deklaraci naivního realismu a koncept odkouzlení a okouzlení.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Koncept uchopování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zůstal a snad se víc vyloupnul. (To je taky jediný můj specifický termín, ostatní jsou obvyklé.)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Zůstaly i problém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vztahu části a celku, kontinuity světa, vztahu vnějšku a vnitřku.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Rozrostly se úvahy o poznávací redukci, zvláště o roli času a hmoty.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Totéž pokud jde o roli náhody, statutu přítomnosti jako křižovatky dění, a přirozenost jako zdroj plurality diskurzů, žánrů a oborů.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87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Všude kolem je svět – Všude kolem je tady</a:t>
            </a:r>
            <a:endParaRPr lang="cs-CZ" sz="28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A0E9A0-0A94-50AD-CF6C-9D4AF64E0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5326895" cy="5321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010739-1446-E009-58B9-6FFA17627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01" y="1536700"/>
            <a:ext cx="5384399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8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4. 3 Metafora soustředění, koncentrace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Hotová je v římské době 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Plótína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 rámci emanačního schématu: Jedno, intelekt, duše, svět.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Málem analogie velkého třesku.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Existence se vyzařováním postupně ředí.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Naštěstí probíhá i opačný proces: obrácení.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člověka to znamená, že má svůj život (duši) obrátit k intelektu. Obraťte se, soustřeďte se!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intelektu jsou v harmonické jednotě všechny ideje v platónském smyslu, tedy vzory věcí. Ten intelekt samozřejmě není náš.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Náboženské kontexty: obrácení, meditace, kontemplace.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Metafora soustředění zůstala i v novověku, přestože se proměnil koncem intelektu i idejí. „Soustřeďte se, nerozptylujte se“.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Příčetný člověk snad dokáže střídat otevřenost a soustředění, někdy dokonce dělat jedno skrze druhé.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92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ál 15">
            <a:extLst>
              <a:ext uri="{FF2B5EF4-FFF2-40B4-BE49-F238E27FC236}">
                <a16:creationId xmlns:a16="http://schemas.microsoft.com/office/drawing/2014/main" id="{14BAD400-E62F-BF37-05CA-FE043B46B1B4}"/>
              </a:ext>
            </a:extLst>
          </p:cNvPr>
          <p:cNvSpPr/>
          <p:nvPr/>
        </p:nvSpPr>
        <p:spPr>
          <a:xfrm>
            <a:off x="4483100" y="1104901"/>
            <a:ext cx="5816600" cy="518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5E4C3538-F80B-0394-99D1-C93F8D094FC4}"/>
              </a:ext>
            </a:extLst>
          </p:cNvPr>
          <p:cNvSpPr/>
          <p:nvPr/>
        </p:nvSpPr>
        <p:spPr>
          <a:xfrm>
            <a:off x="5118100" y="1638300"/>
            <a:ext cx="4546600" cy="4114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4977129-3532-087E-31A1-FCCCEA65EC3E}"/>
              </a:ext>
            </a:extLst>
          </p:cNvPr>
          <p:cNvSpPr/>
          <p:nvPr/>
        </p:nvSpPr>
        <p:spPr>
          <a:xfrm>
            <a:off x="5848350" y="2197100"/>
            <a:ext cx="3086100" cy="29400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4. 3. 1 Novoplatónské schéma emanace a návratu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8895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Emanace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návrat (obrácení)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zneužitelné k ideologii.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             Intelekt	       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soustředění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               Duše	   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rozptylování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              Svět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574A2B21-E792-E113-9C0B-FE8CB5098FBD}"/>
              </a:ext>
            </a:extLst>
          </p:cNvPr>
          <p:cNvSpPr/>
          <p:nvPr/>
        </p:nvSpPr>
        <p:spPr>
          <a:xfrm>
            <a:off x="6819900" y="3146426"/>
            <a:ext cx="1155700" cy="11842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ysClr val="windowText" lastClr="000000"/>
                </a:solidFill>
              </a:rPr>
              <a:t>Jedno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B43E3E9-0803-7AFA-6EAD-59978BA175D3}"/>
              </a:ext>
            </a:extLst>
          </p:cNvPr>
          <p:cNvCxnSpPr>
            <a:cxnSpLocks/>
          </p:cNvCxnSpPr>
          <p:nvPr/>
        </p:nvCxnSpPr>
        <p:spPr>
          <a:xfrm flipH="1">
            <a:off x="6616700" y="5422900"/>
            <a:ext cx="177800" cy="4953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2ACAB9F-8166-11CD-A010-28E2A53BE767}"/>
              </a:ext>
            </a:extLst>
          </p:cNvPr>
          <p:cNvCxnSpPr>
            <a:cxnSpLocks/>
          </p:cNvCxnSpPr>
          <p:nvPr/>
        </p:nvCxnSpPr>
        <p:spPr>
          <a:xfrm flipH="1">
            <a:off x="7137400" y="3841750"/>
            <a:ext cx="165100" cy="6572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64449470-C89E-4BFC-08AC-5C9CC6056F96}"/>
              </a:ext>
            </a:extLst>
          </p:cNvPr>
          <p:cNvCxnSpPr>
            <a:cxnSpLocks/>
          </p:cNvCxnSpPr>
          <p:nvPr/>
        </p:nvCxnSpPr>
        <p:spPr>
          <a:xfrm flipH="1">
            <a:off x="6819900" y="4641850"/>
            <a:ext cx="203200" cy="5778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3F95683D-7FD6-910B-6058-FB30A326ECC2}"/>
              </a:ext>
            </a:extLst>
          </p:cNvPr>
          <p:cNvCxnSpPr>
            <a:cxnSpLocks/>
          </p:cNvCxnSpPr>
          <p:nvPr/>
        </p:nvCxnSpPr>
        <p:spPr>
          <a:xfrm flipH="1" flipV="1">
            <a:off x="7632700" y="3949700"/>
            <a:ext cx="215900" cy="5397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B05006CC-1777-7C68-A36E-591A2F2FF0AF}"/>
              </a:ext>
            </a:extLst>
          </p:cNvPr>
          <p:cNvCxnSpPr>
            <a:cxnSpLocks/>
          </p:cNvCxnSpPr>
          <p:nvPr/>
        </p:nvCxnSpPr>
        <p:spPr>
          <a:xfrm flipH="1" flipV="1">
            <a:off x="7908925" y="4565652"/>
            <a:ext cx="171450" cy="5905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1CFC43B5-690D-9D6A-CEFF-43E15AAA599E}"/>
              </a:ext>
            </a:extLst>
          </p:cNvPr>
          <p:cNvCxnSpPr>
            <a:cxnSpLocks/>
          </p:cNvCxnSpPr>
          <p:nvPr/>
        </p:nvCxnSpPr>
        <p:spPr>
          <a:xfrm flipH="1" flipV="1">
            <a:off x="8140700" y="5273676"/>
            <a:ext cx="190500" cy="4794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E38AC4DA-B1E9-7946-78DE-894C9A9D4C52}"/>
              </a:ext>
            </a:extLst>
          </p:cNvPr>
          <p:cNvCxnSpPr>
            <a:cxnSpLocks/>
          </p:cNvCxnSpPr>
          <p:nvPr/>
        </p:nvCxnSpPr>
        <p:spPr>
          <a:xfrm flipH="1" flipV="1">
            <a:off x="8539162" y="4641850"/>
            <a:ext cx="176213" cy="319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AF767918-C4F4-8148-F086-764F2A9E02C6}"/>
              </a:ext>
            </a:extLst>
          </p:cNvPr>
          <p:cNvCxnSpPr>
            <a:cxnSpLocks/>
          </p:cNvCxnSpPr>
          <p:nvPr/>
        </p:nvCxnSpPr>
        <p:spPr>
          <a:xfrm>
            <a:off x="8751887" y="4979987"/>
            <a:ext cx="214313" cy="2936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20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600" dirty="0"/>
              <a:t>5. až 9. </a:t>
            </a:r>
            <a:r>
              <a:rPr lang="pl-PL" sz="3600" dirty="0">
                <a:latin typeface="+mn-lt"/>
              </a:rPr>
              <a:t>Poznávací redukce na fyzikální veličiny</a:t>
            </a:r>
            <a:endParaRPr lang="cs-CZ" sz="3600" i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Přirozenosti uchopujeme jako rozsažné, hmotné a časné (vznikají a zanikají, průběžně).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Velikost redukujeme na délku v metrech, hmotu na hmotnost v kilogramech, čas měříme v sekundách.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Víme, že tyto redukce jsou vhodné na určité fyzikální úlohy (zanedbáváme teď ostatní veličiny). Nic jiného od nich nečekáme.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Sktrukturu hmoty od krystalické po atomární vyložíme distribucí hmoty v prostoru, časnost jako průběh času.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Kant: Prostor a čas jsou apriorní formy našeho vnímání. Jako scéna a pořadí děje.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 zlobí, je to veličina jiného řádu než ostatní. Např. neumíme poměřovat minulé a budoucí sekundy.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Přesto i v klasické fyzice dává až zahrnutí času (dynamika) realistický model děje. Bez něho (kinematicky) nepopíšeme, že si lze přivodit bouli. Kinematický popis je jako video, které můžeme zastavovat a vracet. Zohledněním času se ocitáme v maketě děje, i když redukovaně. Viz zrychlení.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29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5. až 9. 1 Modely a skutečnost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Každý snad ví, že někam dál půjde déle, a že když přidá do kroku, bude tam dřív.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Nezbedný žák, který se špatně učí trojčlenky (soustavy dvou lineárních rovnic), často uskočí před autem šikovněji než pan učitel.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Šelma nadbíhá kořisti, aniž by formálně řešila trojčlenky obohacené o parametr cos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Přirozenost funguje spíše „analogově“.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79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5. až 9. 2 Čas a paměť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Usazeniny prezentují „záznam“, tedy paměť místa.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Jakákoli stopa v krajině je vlastně také paměťová. Tvar a zjev je pamětí, niternější dimenze paměti patří k intimitám přirozeností (letokruhy…).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Také hvězdy si pamatují své události, nesou jejich stopy, jsou hodně určené (svou a nejen svou) minulostí.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Savci mají pupek (středověcí malíři měli problém, jestli jej má mít i Adam).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Přítomnost je ut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kaná ze stop minulosti a otevřená budoucímu dění.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26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600" dirty="0"/>
              <a:t>10. 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Přítomnost jako křižovatka náhody a nutnosti</a:t>
            </a:r>
            <a:endParaRPr lang="cs-CZ" sz="3600" i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řítomnost je křižovatkou příběhů, křižovatkou náhod. Náhoda se stává nutností.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 můj (a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Plútarchův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otřepaný příklad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Koza na křižovatce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Aneb po bitvě je každý generál.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Sofoklovo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 už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Hérakleitovo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pojetí osudu jako vítězné náhody.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Analogicky je tomu při kolapsu vlnové funkce: náhodné rozložení se stává nutností výskytu, dokonce nelokálně.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zpětném ohlédnutí konstruujeme dějiny, někteří hledají jejich „směr“. Snad je lepší spokojit se s popisem historie, jinak nám hrozí ideologizace dění.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výhledu občas umíme předpovídat, ale jen něco a relativně na chvíli.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ne přesně a na dýl? Kromě naší malé znalosti taky principiální důvody: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 tří těles, bifurkační body, efekt motýlího křídla, princip neurčitosti.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0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10. 1 Koza na křižovatce – neplecha v bifurkačním bodě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5410202" cy="474980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Vidíme na cesty, které se protínají v horském sedle, dál nevidíme. Umíme počítat trojčlenky dráhy, zanedbáváme nepravidelnosti. Spočteme, kdy se dva lidé nebo zvířata potkají.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Většinou se nestane nic a pokračují dál.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Občas se na křižovatce stane něco, co změní očekávané trajektorie za křižovatkou. Zpětně umíme i poté pohyb za křižovatkou racionálně vyložit. Ale ta událost (setkání) není předem popsatelná parametry dráhy před křižovatkou. Její popis je možný jen na základě parametrů, které jsme dříve neměli důvod v trojčlenkách zohledňovat.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Křižovatek (bifurkačních bodů) je na světě mnoho.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9ACEA6-6D80-F4FB-E91A-1DE5F1E3C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2" y="2897741"/>
            <a:ext cx="5943598" cy="39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2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600" dirty="0"/>
              <a:t>13. </a:t>
            </a:r>
            <a:r>
              <a:rPr lang="pl-PL" sz="3600" dirty="0">
                <a:latin typeface="+mn-lt"/>
              </a:rPr>
              <a:t>Virtuální objekty</a:t>
            </a:r>
            <a:endParaRPr lang="cs-CZ" sz="3600" i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Metafora pochází z optiky: virtuální obraz tvořený rozptylkou nevidíme, ale v optické soustavě mocně působí.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Zviditelněné formální objekty: obrazy, data, texty, peníze, „ideje“…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Tváří se nadčasově. Hmotné jsou jen díky svému nosiči (médiu).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Mají reálnou účinnost, ale až díky strojové nebo lidské individuální nebo sociální interpretaci nebo odezvě.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Obrázek na disku je návod pro CPU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GPU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 vyslání kódu, na nějž monitor zareaguje vytvořením světelné struktury, kterou lidské oko vnímá podobně jako původní obraz. Je to užitečné.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Byt za miliony není postaven z milionů mincí.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Reklamní heslo spouští nákupní nebo voličskou akci, jen s malou závislostí na přirozenostech i věcech.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Čím méně vztahů k přirozenostem, tím masivněji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virtuální objekty uplatňují.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81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600" dirty="0"/>
              <a:t>14. 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Mezi obrazy, nesouměřitelnost způsobů poznávání</a:t>
            </a:r>
            <a:endParaRPr lang="cs-CZ" sz="3600" i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Přirozenost není něčím „nad“ nebo „za“, ani „mezi“.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Přesto teď použiju metaforu, že nám ji více než stereoskopicky popisují různé diskurzy, od předvědeckého přes vědecké po umělecké a snad i náboženské.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Přirozenost toto vše živí, abychom to mohli produkovat nejen jako prázdné žvásty (to děláme taky).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Různé diskurzy se liší nejen „jazykem“ a způsobem adekvátní interpretace, ale navíc jsou také specifickými prostředky utváření a sdílení moci, společenské i ekonomické.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Jemnějším členěním diskurzů jsou vědecké obory, ale také obory umění, umělecké žánry, včetně například literárních žánrů v obvyklém slova smyslu.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Náležitost vědecké teorie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náležitost třeba pohádky, písničky nebo tance nejsou souměřitelné.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Jsou to různá zvládnutí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(někdy i nezvládnutí) setkávání s přirozenostmi.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8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„Přirozeně“, to se lehko řekne, jenže: Přirozeně, nebo kulturně? (U živočichů se to pozná hlavně na jídle a pití, okolnostech sexu, místech vyměšování, na výchově mláďat, vztahu k nemocným.)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obrat k přirozenosti nestačí odhodit kulturu a poznání, spíše naopak.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„Chráníme přírodu“ kvůli sobě, nebo kvůli ní?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Teď půjde spíš o „ochranu“ lidského myšlení a kultury před denaturací ideologiemi.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Úkol filosofie: Odkrývání nesamozřejmostí zdánlivě samozřejmých předpokladů.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40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14. 1 Poznávací role vědy, imitace vědy a odklon od ní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Mnohdy nám i ne zcela dokonalá teorie umožňuje funkční orientaci.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Zato ujetá „idea“ vůdce mívá fatální následky.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Neruda prý kdesi napsal, že kdo nic nezná, musí všemu věřit.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Dnes si bohužel část lidí představuje „kritické myšlení“ tak, že důvěřují jen tomu, co je v horizontu jejich chápání; hlavně tomu, co patří k tématům v jejich sociální bublině.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Bohužel to často ovlivňuje i veřejné rozhodování.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Tím se nehlásím k těm, co se vydávají za skeptiky, protože (spíše přestože) vědí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jak to je. Jen po vzoru starých skeptiků naříkám nad bujícími předpojatostmi ve vědě, nevědě i pavědě.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02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14. 2 Poznávací role předvědecké zkušenosti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Předvědecká zkušenost nám většinou stačí k orientaci na světě. Lidé řady kultur nic jiného neměli a občas byli celkem dobře živi, nemluvě o ostatních živáčcích (natož o „neživém“).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Domů obvykle trefím i bez mapy a ostatních vědeckých přístupů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jídle ani znalci nezapínají epidemiologické, biochemické a toxikologické úvahy, pokud k tomu není důvod daný podezřením, varovnou neobvyklostí.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netriviálních situacích nemusí předvědecká orientace stačit.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Mnohá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udělátka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dnes nevyžadují odborné porozumění. Mnohdy je dobře, že s nimi může zacházet i pitomec, ale občas to pak podle toho dopadne. (Bohužel často předpokládají zvyk odkoukaný ze society.)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26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14. 3 Poznávací role umění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Až na oboustranné výjimky, které mají spíše roli inspirace, nejde o to, že by umění mělo zastoupit roli vědy, nebo naopak. Jsou to svébytné cesty setkávání s přirozeností. Přesto uměním také poznáváme.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Umění je jiný způsob poznávání, jiný diskurz k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ultivace předvědecké zkušenosti, navíc různý v různých žánrech.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Společným motivem je setkání s přirozeností.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Jiný způsob sdělení a poznávání (oproti vědě) je nápadný v žánrech, které nepoužívají slova.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Mnohé astronomické fotografie jsou krásné, což oceňují i astronomové. Přesto si na nich všímají především jiných věcí. Trochu podobně, jako když restaurátor zkoumá pigment a strukturu malby.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řady uměleckých žánrů, které pracují s textem, je riziko, že je kvůli společným znakům, totiž textu, budeme srovnávat s vědeckými texty, přestože to není souměřitelné. Stejně nesmyslný by byl i opačný postup, zkusit převést vědeckou zprávu nebo teorii na umělecké sdělení. Leda jako metaforu, někdy inspiraci, v absurdních žánrech pro povyražení. Existence styčných ploch ještě neznamená obecnou souměřitelnost.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11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6"/>
            <a:ext cx="10998200" cy="1145360"/>
          </a:xfrm>
        </p:spPr>
        <p:txBody>
          <a:bodyPr>
            <a:normAutofit/>
          </a:bodyPr>
          <a:lstStyle/>
          <a:p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Přirozenost ve všem vystačí všemu.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Φύσις ἐξαρκέει πάντα πᾶσιν.</a:t>
            </a:r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295F68-A363-DBAD-DCD6-4B9F6A21F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1349976"/>
            <a:ext cx="8280401" cy="55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4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   Obsah knížky </a:t>
            </a:r>
            <a:r>
              <a:rPr lang="cs-CZ" sz="2800" i="1" dirty="0"/>
              <a:t>Příroda a věci</a:t>
            </a:r>
            <a:r>
              <a:rPr lang="cs-CZ" sz="2800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čem a jak, příroda a přirozenosti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Deklarace naivního realismu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Uchopování přirozeností (rukou, myšlením)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odkouzlení a okouzlení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Část a celek, kontexty, vnějšek a vnitřek, svět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Chvála poznávací redukce a zlo jejího zapomenutí (od poetiky k fyzikálním veličinám a varování před ztotožněním redukce s přirozeností)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Strukturace prostoru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Strukturace času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Hmota ve zkušenosti, filosofii a vědě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Hmota, prostor a čas (zvláště hmota a čas)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Náhoda a nutnost, přítomnost jako křižovatka náhody a nutnosti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Poznatelnost živých bytostí a evoluce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Místo člověka v přírodě a iluze s tím spojené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Virtuální obrazy a jejich reálná účinnost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Mezi obrazy (pluralita diskurzů, uměleckých žánrů a vědních oborů jako různá uchopování přirozeností)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5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Φύσις ἐξαρκέει πάντα πᾶσιν.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Přirozenost ve všem vystačí všemu.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Hérakleitos C 2,15 = Hippokratés,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alimento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0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600" dirty="0"/>
              <a:t>1. </a:t>
            </a:r>
            <a:r>
              <a:rPr lang="cs-CZ" sz="3600" dirty="0">
                <a:latin typeface="+mn-lt"/>
              </a:rPr>
              <a:t>Příroda a přirozenosti</a:t>
            </a:r>
            <a:endParaRPr lang="cs-CZ" sz="3600" i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Slovo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fysis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překládáme jako 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přirozenost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všude tam, kde umožňuje také plurál, tedy 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přirozenosti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užitích, která neumožňují plurál, ji překládáme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slovem 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příroda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 je tomu v nejstarších řeckých textech, modelové příklady jsou od Hérakleita a Hippokrata.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Jednotlivá přirozenost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buď opravdu individuální, nebo může být také odkazem ke skupině.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Každá z přirozeností vzniká a zaniká, dokonce vzniká jako zanikající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dovznikává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až do svého konce.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Nevěřím na etymologie, leč je dobré vědět, že slovo přirozenost je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postverbale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od slovesa pro růst, a to růst kvalitativní, tedy rozvoj, nejen co do velikosti nebo množství. Něco jako výhonek.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Příroda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spíše základem a kontextem, zdrojem nevyčerpatelného koloběhu, podobně jako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kosmos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Záměrně pomíjím scholastickou linii, která přirozenost ztotožňuje s podstatou až druhovým určením.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1. 1 Časnost přirozeností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Vznikají a zanikají, nejsou věčné v metafyzickém (formálně logickém) smyslu, i když některé tady byly dávno před námi a nejspíš budou i dlouho po nás. Proto se podle řek, hor a hvězd orientujeme. Ty jsou v archaickém smyslu slova „věčné“, přestože zrovna řeky tečou, navíc pokaždé jinak.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Budeme se bavit o tom, co vzniká jakožto zanikající, věčnost necháme metafyzikům.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Řečtina ani nemá výraz pro „nadpřirozené“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Přirozenost je také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dějem, neboť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metaboluje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Je procesem stávání se a zanikání, během něhož dosahuje charakteristických tvarů. Dispozice k tvaru bývá děděná, konkrétní tvar je také výsledkem interakce s okolím.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časnosti všech přirozeností patří i jejich prostorová a hmotná dimenze.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7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3200" dirty="0"/>
              <a:t>1. 2 Jednotlivé přirozenosti</a:t>
            </a:r>
            <a:endParaRPr lang="cs-CZ" sz="3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Jednotlivé přirozenosti rozpoznáváme podle charakteristického vzhledu, vlastností, chování a působení.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Kozu od pampelišky rozpoznám i bez biologického vzdělání. Věda pak zavede taxonomii, a to na základě určitých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formalizovatelných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parametrů.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Kamaráda většinou rozpoznám od jiných lidí i od nádraží.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Slovo přirozenost významem klouže mezi jevem, vlastností, způsobem chování, typem účinku, jednotlivcem, skupinou jedinců s určitou vlastností, druhem, obecnějším taxonem (a málem i přírodou jako celkem). Omezení významu pouze na taxon se teď vyhneme, přestože uchopování přirozeností je také základem taxonomie.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1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214F-4880-E019-BB76-105CD650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Rostlina, které bohové říkají </a:t>
            </a:r>
            <a:r>
              <a:rPr lang="cs-CZ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móly</a:t>
            </a:r>
            <a:endParaRPr lang="cs-CZ" sz="2400" i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0E76-33CA-ED84-B398-13C9D094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74980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Odyssea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X.303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(Namaloval ji Václav Paris, překladatel do angličtiny)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Hermés ji ukázal Odysseovi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 lektvarem z ní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odprasečil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jeho zakleté druhy.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50D014-3BB2-82F4-6C17-153EF8EB7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0"/>
            <a:ext cx="4570476" cy="68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167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4018</Words>
  <Application>Microsoft Office PowerPoint</Application>
  <PresentationFormat>Širokoúhlá obrazovka</PresentationFormat>
  <Paragraphs>261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Motiv Office</vt:lpstr>
      <vt:lpstr>PŘÍRODA A VĚCI  Přirozenost vše živí </vt:lpstr>
      <vt:lpstr>Prezentace aplikace PowerPoint</vt:lpstr>
      <vt:lpstr>Prezentace aplikace PowerPoint</vt:lpstr>
      <vt:lpstr>   Obsah knížky Příroda a věci:</vt:lpstr>
      <vt:lpstr>Prezentace aplikace PowerPoint</vt:lpstr>
      <vt:lpstr>1. Příroda a přirozenosti</vt:lpstr>
      <vt:lpstr>1. 1 Časnost přirozeností</vt:lpstr>
      <vt:lpstr>1. 2 Jednotlivé přirozenosti</vt:lpstr>
      <vt:lpstr>Rostlina, které bohové říkají móly</vt:lpstr>
      <vt:lpstr>2. Co je skutečné? Deklarace naivního realismu</vt:lpstr>
      <vt:lpstr>3. Uchopování přirozeností</vt:lpstr>
      <vt:lpstr>3. 1 Příklady zvěcňujícího uchopování přirozeností</vt:lpstr>
      <vt:lpstr>3. 2 Fixace jako iluze věčnosti</vt:lpstr>
      <vt:lpstr>3. 3 Odkouzlení a okouzlení</vt:lpstr>
      <vt:lpstr>3. 4 Můžeme uchopit skutečnost samu?</vt:lpstr>
      <vt:lpstr>3. 5 Setkání s přirozeností</vt:lpstr>
      <vt:lpstr>4. Část a celek, kontexty, vnějšek a vnitřek, svět</vt:lpstr>
      <vt:lpstr>4. 1 Zadní strany, povrch a vnitřek</vt:lpstr>
      <vt:lpstr>4. 2 Metafora obklopování skutečností</vt:lpstr>
      <vt:lpstr>Všude kolem je svět – Všude kolem je tady</vt:lpstr>
      <vt:lpstr>4. 3 Metafora soustředění, koncentrace</vt:lpstr>
      <vt:lpstr>4. 3. 1 Novoplatónské schéma emanace a návratu</vt:lpstr>
      <vt:lpstr>5. až 9. Poznávací redukce na fyzikální veličiny</vt:lpstr>
      <vt:lpstr>5. až 9. 1 Modely a skutečnost</vt:lpstr>
      <vt:lpstr>5. až 9. 2 Čas a paměť</vt:lpstr>
      <vt:lpstr>10. Přítomnost jako křižovatka náhody a nutnosti</vt:lpstr>
      <vt:lpstr>10. 1 Koza na křižovatce – neplecha v bifurkačním bodě</vt:lpstr>
      <vt:lpstr>13. Virtuální objekty</vt:lpstr>
      <vt:lpstr>14. Mezi obrazy, nesouměřitelnost způsobů poznávání</vt:lpstr>
      <vt:lpstr>14. 1 Poznávací role vědy, imitace vědy a odklon od ní</vt:lpstr>
      <vt:lpstr>14. 2 Poznávací role předvědecké zkušenosti</vt:lpstr>
      <vt:lpstr>14. 3 Poznávací role umění</vt:lpstr>
      <vt:lpstr>Přirozenost ve všem vystačí všemu. Φύσις ἐξαρκέει πάντα πᾶσιν.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Fotky a věci</dc:title>
  <dc:creator>Zdeněk Kratochvíl</dc:creator>
  <cp:lastModifiedBy>Zdeněk Kratochvíl</cp:lastModifiedBy>
  <cp:revision>199</cp:revision>
  <dcterms:created xsi:type="dcterms:W3CDTF">2023-03-16T09:41:17Z</dcterms:created>
  <dcterms:modified xsi:type="dcterms:W3CDTF">2024-01-21T12:38:06Z</dcterms:modified>
</cp:coreProperties>
</file>