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94" r:id="rId2"/>
    <p:sldId id="296" r:id="rId3"/>
    <p:sldId id="297" r:id="rId4"/>
    <p:sldId id="298" r:id="rId5"/>
    <p:sldId id="299" r:id="rId6"/>
    <p:sldId id="300" r:id="rId7"/>
    <p:sldId id="367" r:id="rId8"/>
    <p:sldId id="302" r:id="rId9"/>
    <p:sldId id="303" r:id="rId10"/>
    <p:sldId id="304" r:id="rId11"/>
    <p:sldId id="394" r:id="rId12"/>
    <p:sldId id="307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58" r:id="rId28"/>
    <p:sldId id="324" r:id="rId29"/>
    <p:sldId id="325" r:id="rId30"/>
    <p:sldId id="326" r:id="rId31"/>
    <p:sldId id="332" r:id="rId32"/>
    <p:sldId id="327" r:id="rId33"/>
    <p:sldId id="328" r:id="rId34"/>
    <p:sldId id="329" r:id="rId35"/>
    <p:sldId id="330" r:id="rId36"/>
    <p:sldId id="380" r:id="rId37"/>
    <p:sldId id="335" r:id="rId38"/>
    <p:sldId id="379" r:id="rId39"/>
    <p:sldId id="392" r:id="rId40"/>
    <p:sldId id="378" r:id="rId41"/>
    <p:sldId id="370" r:id="rId42"/>
    <p:sldId id="381" r:id="rId43"/>
    <p:sldId id="371" r:id="rId44"/>
    <p:sldId id="372" r:id="rId45"/>
    <p:sldId id="373" r:id="rId46"/>
    <p:sldId id="377" r:id="rId47"/>
    <p:sldId id="374" r:id="rId48"/>
    <p:sldId id="375" r:id="rId49"/>
    <p:sldId id="376" r:id="rId50"/>
    <p:sldId id="365" r:id="rId51"/>
    <p:sldId id="353" r:id="rId52"/>
    <p:sldId id="354" r:id="rId53"/>
    <p:sldId id="362" r:id="rId54"/>
    <p:sldId id="363" r:id="rId55"/>
    <p:sldId id="364" r:id="rId56"/>
    <p:sldId id="346" r:id="rId57"/>
    <p:sldId id="347" r:id="rId58"/>
    <p:sldId id="348" r:id="rId59"/>
    <p:sldId id="349" r:id="rId60"/>
    <p:sldId id="391" r:id="rId61"/>
    <p:sldId id="351" r:id="rId62"/>
    <p:sldId id="382" r:id="rId63"/>
    <p:sldId id="383" r:id="rId64"/>
    <p:sldId id="384" r:id="rId65"/>
    <p:sldId id="385" r:id="rId66"/>
    <p:sldId id="386" r:id="rId67"/>
    <p:sldId id="387" r:id="rId68"/>
    <p:sldId id="390" r:id="rId69"/>
    <p:sldId id="366" r:id="rId70"/>
    <p:sldId id="368" r:id="rId71"/>
    <p:sldId id="388" r:id="rId72"/>
    <p:sldId id="389" r:id="rId73"/>
    <p:sldId id="393" r:id="rId74"/>
    <p:sldId id="395" r:id="rId75"/>
  </p:sldIdLst>
  <p:sldSz cx="9144000" cy="6858000" type="screen4x3"/>
  <p:notesSz cx="6797675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C00CC"/>
    <a:srgbClr val="0000CC"/>
    <a:srgbClr val="00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9304" autoAdjust="0"/>
  </p:normalViewPr>
  <p:slideViewPr>
    <p:cSldViewPr>
      <p:cViewPr varScale="1">
        <p:scale>
          <a:sx n="101" d="100"/>
          <a:sy n="101" d="100"/>
        </p:scale>
        <p:origin x="187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ACC4903-7641-41FA-981F-4B856E63C1AC}" type="datetimeFigureOut">
              <a:rPr lang="cs-CZ"/>
              <a:pPr>
                <a:defRPr/>
              </a:pPr>
              <a:t>25.02.2024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1991009-874D-44F0-95DB-ADEDCE5FCE9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30310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22BACD14-6A03-464C-94DD-808EE5FA736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6241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9A144F-9A85-4F23-926D-003F529015A3}" type="slidenum">
              <a:rPr lang="cs-CZ" altLang="en-US" b="0" smtClean="0"/>
              <a:pPr/>
              <a:t>1</a:t>
            </a:fld>
            <a:endParaRPr lang="cs-CZ" altLang="en-US" b="0" smtClean="0"/>
          </a:p>
        </p:txBody>
      </p:sp>
    </p:spTree>
    <p:extLst>
      <p:ext uri="{BB962C8B-B14F-4D97-AF65-F5344CB8AC3E}">
        <p14:creationId xmlns:p14="http://schemas.microsoft.com/office/powerpoint/2010/main" val="52589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BDAB8-E9FA-43E3-8F7C-5995607DC05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3392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B9408-B6D0-4C13-9505-29D0B354D0B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7334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3F7E3-D78C-4320-9D96-8410AF6D7A0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6418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C0CED-E30A-4C16-8BD9-76CD85DE9C0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6206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1183B-A1DB-41D0-A9B5-DE9051A6D4F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5535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2718C-571B-49D3-B2CE-B47D06D4B3F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092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52370-F6A5-4694-9B85-3086C41CC48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738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19526-0DEA-4C50-B0BF-5BED969664F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5439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0B217-C071-462E-AA97-5F6AC8FDF4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0667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667D8-44C8-4320-93FD-9A99F48FE23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6659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9C05-CC42-4EF8-9C29-406E608C14F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6956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r>
              <a:rPr lang="cs-CZ"/>
              <a:t>Lecture - title or number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5866A63-55BD-4B04-B709-99833EE8AA0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1/jacs.9b12013" TargetMode="External"/><Relationship Id="rId3" Type="http://schemas.openxmlformats.org/officeDocument/2006/relationships/hyperlink" Target="https://www.nature.com/articles/s41586-020-2831-6" TargetMode="External"/><Relationship Id="rId7" Type="http://schemas.openxmlformats.org/officeDocument/2006/relationships/hyperlink" Target="https://doi.org/10.1021/acscatal.0c00152" TargetMode="External"/><Relationship Id="rId2" Type="http://schemas.openxmlformats.org/officeDocument/2006/relationships/hyperlink" Target="https://www.science.org/doi/10.1126/science.aad97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1/acscatal.0c03734" TargetMode="External"/><Relationship Id="rId5" Type="http://schemas.openxmlformats.org/officeDocument/2006/relationships/hyperlink" Target="https://doi.org/10.1021/jacs.0c07239" TargetMode="External"/><Relationship Id="rId4" Type="http://schemas.openxmlformats.org/officeDocument/2006/relationships/hyperlink" Target="https://science.sciencemag.org/content/368/6492/736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1/acscatal.1c00389" TargetMode="External"/><Relationship Id="rId3" Type="http://schemas.openxmlformats.org/officeDocument/2006/relationships/hyperlink" Target="https://doi.org/10.1021/jacs.0c13415" TargetMode="External"/><Relationship Id="rId7" Type="http://schemas.openxmlformats.org/officeDocument/2006/relationships/hyperlink" Target="https://onlinelibrary.wiley.com/doi/abs/10.1002/anie.202013568" TargetMode="External"/><Relationship Id="rId2" Type="http://schemas.openxmlformats.org/officeDocument/2006/relationships/hyperlink" Target="https://onlinelibrary.wiley.com/doi/abs/10.1002/anie.2020160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21/jacs.1c00523" TargetMode="External"/><Relationship Id="rId5" Type="http://schemas.openxmlformats.org/officeDocument/2006/relationships/hyperlink" Target="https://doi.org/10.1021/jacs.0c13013" TargetMode="External"/><Relationship Id="rId4" Type="http://schemas.openxmlformats.org/officeDocument/2006/relationships/hyperlink" Target="https://doi.org/10.1021/acscatal.1c01206" TargetMode="External"/><Relationship Id="rId9" Type="http://schemas.openxmlformats.org/officeDocument/2006/relationships/hyperlink" Target="https://doi.org/10.1002/anie.202101997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574A14-470E-4673-810F-D711FA7E52B6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en-US" sz="1400" dirty="0" smtClean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1073" y="1773238"/>
            <a:ext cx="87134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cs-CZ" altLang="en-US" sz="5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cs-CZ" altLang="en-US" sz="5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5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of</a:t>
            </a:r>
            <a:r>
              <a:rPr lang="cs-CZ" altLang="en-US" sz="5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5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Organic</a:t>
            </a:r>
            <a:r>
              <a:rPr lang="cs-CZ" altLang="en-US" sz="5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5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Compounds</a:t>
            </a:r>
            <a:endParaRPr lang="cs-CZ" altLang="en-US" sz="5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33375"/>
            <a:ext cx="46339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ovéPole 1"/>
          <p:cNvSpPr txBox="1">
            <a:spLocks noChangeArrowheads="1"/>
          </p:cNvSpPr>
          <p:nvPr/>
        </p:nvSpPr>
        <p:spPr bwMode="auto">
          <a:xfrm>
            <a:off x="3578285" y="4561964"/>
            <a:ext cx="2003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800" dirty="0" smtClean="0">
                <a:solidFill>
                  <a:srgbClr val="0000CC"/>
                </a:solidFill>
                <a:latin typeface="Calibri" panose="020F0502020204030204" pitchFamily="34" charset="0"/>
              </a:rPr>
              <a:t>David Nečas</a:t>
            </a:r>
          </a:p>
        </p:txBody>
      </p:sp>
      <p:sp>
        <p:nvSpPr>
          <p:cNvPr id="4103" name="TextovéPole 2"/>
          <p:cNvSpPr txBox="1">
            <a:spLocks noChangeArrowheads="1"/>
          </p:cNvSpPr>
          <p:nvPr/>
        </p:nvSpPr>
        <p:spPr bwMode="auto">
          <a:xfrm>
            <a:off x="2179638" y="3492748"/>
            <a:ext cx="5011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dirty="0"/>
              <a:t>(</a:t>
            </a:r>
            <a:r>
              <a:rPr lang="cs-CZ" altLang="en-US" sz="1800" dirty="0" err="1"/>
              <a:t>Seminar</a:t>
            </a:r>
            <a:r>
              <a:rPr lang="cs-CZ" altLang="en-US" sz="1800" dirty="0"/>
              <a:t> on </a:t>
            </a:r>
            <a:r>
              <a:rPr lang="cs-CZ" altLang="en-US" sz="1800" dirty="0" err="1"/>
              <a:t>Advanced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Organic</a:t>
            </a:r>
            <a:r>
              <a:rPr lang="cs-CZ" altLang="en-US" sz="1800" dirty="0"/>
              <a:t> </a:t>
            </a:r>
            <a:r>
              <a:rPr lang="cs-CZ" altLang="en-US" sz="1800" dirty="0" err="1"/>
              <a:t>Chemistry</a:t>
            </a:r>
            <a:r>
              <a:rPr lang="cs-CZ" altLang="en-US" sz="1800" dirty="0"/>
              <a:t> I)</a:t>
            </a:r>
            <a:endParaRPr lang="en-US" altLang="en-US" sz="1800" dirty="0"/>
          </a:p>
        </p:txBody>
      </p:sp>
      <p:sp>
        <p:nvSpPr>
          <p:cNvPr id="4104" name="TextovéPole 1"/>
          <p:cNvSpPr txBox="1">
            <a:spLocks noChangeArrowheads="1"/>
          </p:cNvSpPr>
          <p:nvPr/>
        </p:nvSpPr>
        <p:spPr bwMode="auto">
          <a:xfrm>
            <a:off x="2324100" y="5301208"/>
            <a:ext cx="447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400" dirty="0">
                <a:latin typeface="Calibri" panose="020F0502020204030204" pitchFamily="34" charset="0"/>
              </a:rPr>
              <a:t>Department </a:t>
            </a:r>
            <a:r>
              <a:rPr lang="cs-CZ" altLang="en-US" sz="2400" dirty="0" err="1">
                <a:latin typeface="Calibri" panose="020F0502020204030204" pitchFamily="34" charset="0"/>
              </a:rPr>
              <a:t>of</a:t>
            </a:r>
            <a:r>
              <a:rPr lang="cs-CZ" altLang="en-US" sz="2400" dirty="0">
                <a:latin typeface="Calibri" panose="020F0502020204030204" pitchFamily="34" charset="0"/>
              </a:rPr>
              <a:t> </a:t>
            </a:r>
            <a:r>
              <a:rPr lang="cs-CZ" altLang="en-US" sz="2400" dirty="0" err="1">
                <a:latin typeface="Calibri" panose="020F0502020204030204" pitchFamily="34" charset="0"/>
              </a:rPr>
              <a:t>Organic</a:t>
            </a:r>
            <a:r>
              <a:rPr lang="cs-CZ" altLang="en-US" sz="2400" dirty="0">
                <a:latin typeface="Calibri" panose="020F0502020204030204" pitchFamily="34" charset="0"/>
              </a:rPr>
              <a:t> </a:t>
            </a:r>
            <a:r>
              <a:rPr lang="cs-CZ" altLang="en-US" sz="2400" dirty="0" err="1">
                <a:latin typeface="Calibri" panose="020F0502020204030204" pitchFamily="34" charset="0"/>
              </a:rPr>
              <a:t>Chemistry</a:t>
            </a:r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9" name="Zástupný symbol pro zápatí 2"/>
          <p:cNvSpPr>
            <a:spLocks noGrp="1"/>
          </p:cNvSpPr>
          <p:nvPr/>
        </p:nvSpPr>
        <p:spPr bwMode="auto">
          <a:xfrm>
            <a:off x="3116560" y="626511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400" b="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dirty="0"/>
              <a:t>1</a:t>
            </a:r>
            <a:r>
              <a:rPr lang="cs-CZ" altLang="en-US" sz="1400" dirty="0" smtClean="0"/>
              <a:t>.3.2024</a:t>
            </a:r>
            <a:endParaRPr lang="cs-CZ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Obdélník 1"/>
          <p:cNvSpPr>
            <a:spLocks noChangeArrowheads="1"/>
          </p:cNvSpPr>
          <p:nvPr/>
        </p:nvSpPr>
        <p:spPr bwMode="auto">
          <a:xfrm>
            <a:off x="323528" y="5456257"/>
            <a:ext cx="81753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Waltz, K. M.; He, X.;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Muhoro</a:t>
            </a:r>
            <a:r>
              <a:rPr lang="cs-CZ" altLang="cs-CZ" sz="1200" b="0" dirty="0">
                <a:latin typeface="Calibri" panose="020F0502020204030204" pitchFamily="34" charset="0"/>
              </a:rPr>
              <a:t>, C.; Hartwig, J. F.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>
                <a:latin typeface="Calibri" panose="020F0502020204030204" pitchFamily="34" charset="0"/>
              </a:rPr>
              <a:t>1995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117</a:t>
            </a:r>
            <a:r>
              <a:rPr lang="cs-CZ" altLang="cs-CZ" sz="1200" b="0" dirty="0">
                <a:latin typeface="Calibri" panose="020F0502020204030204" pitchFamily="34" charset="0"/>
              </a:rPr>
              <a:t>, 11357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( </a:t>
            </a:r>
            <a:r>
              <a:rPr lang="cs-CZ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Mn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Re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Fe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)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4341" name="Obdélník 2"/>
          <p:cNvSpPr>
            <a:spLocks noChangeArrowheads="1"/>
          </p:cNvSpPr>
          <p:nvPr/>
        </p:nvSpPr>
        <p:spPr bwMode="auto">
          <a:xfrm>
            <a:off x="323528" y="5888305"/>
            <a:ext cx="74397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Waltz, K. M.;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Muhoro</a:t>
            </a:r>
            <a:r>
              <a:rPr lang="cs-CZ" altLang="cs-CZ" sz="1200" b="0" dirty="0">
                <a:latin typeface="Calibri" panose="020F0502020204030204" pitchFamily="34" charset="0"/>
              </a:rPr>
              <a:t>, C.; Hartwig, J. F. </a:t>
            </a:r>
            <a:r>
              <a:rPr lang="cs-CZ" altLang="cs-CZ" sz="1200" b="0" i="1" dirty="0">
                <a:latin typeface="Calibri" panose="020F0502020204030204" pitchFamily="34" charset="0"/>
              </a:rPr>
              <a:t>Organometallics </a:t>
            </a:r>
            <a:r>
              <a:rPr lang="cs-CZ" altLang="cs-CZ" sz="1200" dirty="0">
                <a:latin typeface="Calibri" panose="020F0502020204030204" pitchFamily="34" charset="0"/>
              </a:rPr>
              <a:t>1999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18</a:t>
            </a:r>
            <a:r>
              <a:rPr lang="cs-CZ" altLang="cs-CZ" sz="1200" b="0" dirty="0">
                <a:latin typeface="Calibri" panose="020F0502020204030204" pitchFamily="34" charset="0"/>
              </a:rPr>
              <a:t>, 3383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( </a:t>
            </a:r>
            <a:r>
              <a:rPr lang="cs-CZ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Mn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solidFill>
                  <a:srgbClr val="C00000"/>
                </a:solidFill>
                <a:latin typeface="Calibri" panose="020F0502020204030204" pitchFamily="34" charset="0"/>
              </a:rPr>
              <a:t>Re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solidFill>
                  <a:srgbClr val="C00000"/>
                </a:solidFill>
                <a:latin typeface="Calibri" panose="020F0502020204030204" pitchFamily="34" charset="0"/>
              </a:rPr>
              <a:t>Fe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)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434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374504-7897-420C-BDD5-CF83169017F4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292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5536" y="188640"/>
            <a:ext cx="518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Stoichiometric 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5" t="6077" r="956"/>
          <a:stretch/>
        </p:blipFill>
        <p:spPr>
          <a:xfrm>
            <a:off x="725500" y="855053"/>
            <a:ext cx="5358668" cy="1709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8" t="3210" r="790"/>
          <a:stretch/>
        </p:blipFill>
        <p:spPr>
          <a:xfrm>
            <a:off x="1547664" y="2996952"/>
            <a:ext cx="5781878" cy="2317120"/>
          </a:xfrm>
          <a:prstGeom prst="rect">
            <a:avLst/>
          </a:prstGeom>
        </p:spPr>
      </p:pic>
      <p:sp>
        <p:nvSpPr>
          <p:cNvPr id="10" name="Obdélník 2"/>
          <p:cNvSpPr>
            <a:spLocks noChangeArrowheads="1"/>
          </p:cNvSpPr>
          <p:nvPr/>
        </p:nvSpPr>
        <p:spPr bwMode="auto">
          <a:xfrm>
            <a:off x="6516216" y="1990581"/>
            <a:ext cx="2448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 err="1" smtClean="0">
                <a:latin typeface="Calibri" panose="020F0502020204030204" pitchFamily="34" charset="0"/>
              </a:rPr>
              <a:t>Nguyen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P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Blom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H. </a:t>
            </a:r>
            <a:r>
              <a:rPr lang="cs-CZ" altLang="cs-CZ" sz="1200" b="0" dirty="0">
                <a:latin typeface="Calibri" panose="020F0502020204030204" pitchFamily="34" charset="0"/>
              </a:rPr>
              <a:t>P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Westcott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S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A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Taylor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N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J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Marder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T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B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 smtClean="0">
                <a:latin typeface="Calibri" panose="020F0502020204030204" pitchFamily="34" charset="0"/>
              </a:rPr>
              <a:t>1993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115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9329.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31640" y="2924944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4"/>
          <p:cNvSpPr>
            <a:spLocks noChangeArrowheads="1"/>
          </p:cNvSpPr>
          <p:nvPr/>
        </p:nvSpPr>
        <p:spPr bwMode="auto">
          <a:xfrm>
            <a:off x="323528" y="5672281"/>
            <a:ext cx="53178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Waltz, K. M.; Hartwig, J. F. </a:t>
            </a:r>
            <a:r>
              <a:rPr lang="cs-CZ" altLang="cs-CZ" sz="1200" b="0" i="1" dirty="0">
                <a:latin typeface="Calibri" panose="020F0502020204030204" pitchFamily="34" charset="0"/>
              </a:rPr>
              <a:t>Science </a:t>
            </a:r>
            <a:r>
              <a:rPr lang="cs-CZ" altLang="cs-CZ" sz="1200" dirty="0">
                <a:latin typeface="Calibri" panose="020F0502020204030204" pitchFamily="34" charset="0"/>
              </a:rPr>
              <a:t>1997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277</a:t>
            </a:r>
            <a:r>
              <a:rPr lang="cs-CZ" altLang="cs-CZ" sz="1200" b="0" dirty="0">
                <a:latin typeface="Calibri" panose="020F0502020204030204" pitchFamily="34" charset="0"/>
              </a:rPr>
              <a:t>, 211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( </a:t>
            </a:r>
            <a:r>
              <a:rPr lang="cs-CZ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)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3" name="Obdélník 1"/>
          <p:cNvSpPr>
            <a:spLocks noChangeArrowheads="1"/>
          </p:cNvSpPr>
          <p:nvPr/>
        </p:nvSpPr>
        <p:spPr bwMode="auto">
          <a:xfrm>
            <a:off x="323527" y="6104329"/>
            <a:ext cx="60491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cs-CZ" sz="1200" b="0" dirty="0">
                <a:latin typeface="Calibri" panose="020F0502020204030204" pitchFamily="34" charset="0"/>
              </a:rPr>
              <a:t>Waltz, K. M.; 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 Chem. </a:t>
            </a:r>
            <a:r>
              <a:rPr lang="de-DE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de-DE" altLang="cs-CZ" sz="1200" b="0" i="1" dirty="0">
                <a:latin typeface="Calibri" panose="020F0502020204030204" pitchFamily="34" charset="0"/>
              </a:rPr>
              <a:t>. </a:t>
            </a:r>
            <a:r>
              <a:rPr lang="de-DE" altLang="cs-CZ" sz="1200" dirty="0">
                <a:latin typeface="Calibri" panose="020F0502020204030204" pitchFamily="34" charset="0"/>
              </a:rPr>
              <a:t>2000</a:t>
            </a:r>
            <a:r>
              <a:rPr lang="de-DE" altLang="cs-CZ" sz="1200" b="0" dirty="0">
                <a:latin typeface="Calibri" panose="020F0502020204030204" pitchFamily="34" charset="0"/>
              </a:rPr>
              <a:t>, </a:t>
            </a:r>
            <a:r>
              <a:rPr lang="de-DE" altLang="cs-CZ" sz="1200" b="0" i="1" dirty="0">
                <a:latin typeface="Calibri" panose="020F0502020204030204" pitchFamily="34" charset="0"/>
              </a:rPr>
              <a:t>122</a:t>
            </a:r>
            <a:r>
              <a:rPr lang="de-DE" altLang="cs-CZ" sz="1200" b="0" dirty="0">
                <a:latin typeface="Calibri" panose="020F0502020204030204" pitchFamily="34" charset="0"/>
              </a:rPr>
              <a:t>, 11358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( </a:t>
            </a:r>
            <a:r>
              <a:rPr lang="cs-CZ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Fe, Ru, W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)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4" name="Obdélník 2"/>
          <p:cNvSpPr>
            <a:spLocks noChangeArrowheads="1"/>
          </p:cNvSpPr>
          <p:nvPr/>
        </p:nvSpPr>
        <p:spPr bwMode="auto">
          <a:xfrm>
            <a:off x="323528" y="6309320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cs-CZ" sz="1200" b="0" dirty="0">
                <a:latin typeface="Calibri" panose="020F0502020204030204" pitchFamily="34" charset="0"/>
              </a:rPr>
              <a:t>Webster, E. C.; Fan, Y.; Hall, M. B.; Kunz, D.; 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>
                <a:latin typeface="Calibri" panose="020F0502020204030204" pitchFamily="34" charset="0"/>
              </a:rPr>
              <a:t>2003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125</a:t>
            </a:r>
            <a:r>
              <a:rPr lang="cs-CZ" altLang="cs-CZ" sz="1200" b="0" dirty="0">
                <a:latin typeface="Calibri" panose="020F0502020204030204" pitchFamily="34" charset="0"/>
              </a:rPr>
              <a:t>, 858</a:t>
            </a:r>
            <a:r>
              <a:rPr lang="cs-CZ" altLang="cs-CZ" sz="1200" b="0" dirty="0">
                <a:latin typeface="Calibri" panose="020F0502020204030204" pitchFamily="34" charset="0"/>
              </a:rPr>
              <a:t>. ( </a:t>
            </a:r>
            <a:r>
              <a:rPr lang="cs-CZ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Fe, </a:t>
            </a:r>
            <a:r>
              <a:rPr lang="cs-CZ" altLang="cs-CZ" sz="1200" b="0" dirty="0">
                <a:solidFill>
                  <a:srgbClr val="C00000"/>
                </a:solidFill>
                <a:latin typeface="Calibri" panose="020F0502020204030204" pitchFamily="34" charset="0"/>
              </a:rPr>
              <a:t>W</a:t>
            </a:r>
            <a:r>
              <a:rPr lang="cs-CZ" altLang="cs-CZ" sz="1200" b="0" dirty="0">
                <a:latin typeface="Calibri" panose="020F0502020204030204" pitchFamily="34" charset="0"/>
              </a:rPr>
              <a:t> )</a:t>
            </a:r>
            <a:endParaRPr lang="cs-CZ" altLang="cs-CZ" sz="12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004048" y="620688"/>
            <a:ext cx="1440160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374504-7897-420C-BDD5-CF83169017F4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292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3528" y="188640"/>
            <a:ext cx="518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Stoichiometric 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Borylation - Iron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836712"/>
            <a:ext cx="6081608" cy="48146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403648" y="836712"/>
            <a:ext cx="43204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 1"/>
          <p:cNvSpPr>
            <a:spLocks noChangeArrowheads="1"/>
          </p:cNvSpPr>
          <p:nvPr/>
        </p:nvSpPr>
        <p:spPr bwMode="auto">
          <a:xfrm>
            <a:off x="323528" y="6320353"/>
            <a:ext cx="6048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1200" b="0" dirty="0">
                <a:latin typeface="Calibri" panose="020F0502020204030204" pitchFamily="34" charset="0"/>
              </a:rPr>
              <a:t>Webster, E. C.; Fan, Y.; Hall, M. B.; Kunz, D.; 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>
                <a:latin typeface="Calibri" panose="020F0502020204030204" pitchFamily="34" charset="0"/>
              </a:rPr>
              <a:t>2003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125</a:t>
            </a:r>
            <a:r>
              <a:rPr lang="cs-CZ" altLang="cs-CZ" sz="1200" b="0" dirty="0">
                <a:latin typeface="Calibri" panose="020F0502020204030204" pitchFamily="34" charset="0"/>
              </a:rPr>
              <a:t>, 858.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1" name="Obdélník 2"/>
          <p:cNvSpPr>
            <a:spLocks noChangeArrowheads="1"/>
          </p:cNvSpPr>
          <p:nvPr/>
        </p:nvSpPr>
        <p:spPr bwMode="auto">
          <a:xfrm>
            <a:off x="323528" y="6104329"/>
            <a:ext cx="74397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Waltz, K. M.;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Muhoro</a:t>
            </a:r>
            <a:r>
              <a:rPr lang="cs-CZ" altLang="cs-CZ" sz="1200" b="0" dirty="0">
                <a:latin typeface="Calibri" panose="020F0502020204030204" pitchFamily="34" charset="0"/>
              </a:rPr>
              <a:t>, C.; Hartwig, J. F.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Organometallics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dirty="0">
                <a:latin typeface="Calibri" panose="020F0502020204030204" pitchFamily="34" charset="0"/>
              </a:rPr>
              <a:t>1999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18</a:t>
            </a:r>
            <a:r>
              <a:rPr lang="cs-CZ" altLang="cs-CZ" sz="1200" b="0" dirty="0">
                <a:latin typeface="Calibri" panose="020F0502020204030204" pitchFamily="34" charset="0"/>
              </a:rPr>
              <a:t>, 3383.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7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8763"/>
            <a:ext cx="5947996" cy="179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64D778-0586-4A17-A57D-AD7C6EBB1C2A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528" y="260648"/>
            <a:ext cx="8579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Rhenium-Catalyzed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Alkanes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-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First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Example of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Catalysis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5652120" y="294111"/>
            <a:ext cx="3204000" cy="39858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62"/>
          </a:p>
        </p:txBody>
      </p:sp>
      <p:pic>
        <p:nvPicPr>
          <p:cNvPr id="8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2976"/>
            <a:ext cx="5331372" cy="31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7280991" y="5085184"/>
            <a:ext cx="1251449" cy="327697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62"/>
          </a:p>
        </p:txBody>
      </p:sp>
      <p:sp>
        <p:nvSpPr>
          <p:cNvPr id="10" name="Obdélník 5"/>
          <p:cNvSpPr>
            <a:spLocks noChangeArrowheads="1"/>
          </p:cNvSpPr>
          <p:nvPr/>
        </p:nvSpPr>
        <p:spPr bwMode="auto">
          <a:xfrm>
            <a:off x="7387906" y="5085184"/>
            <a:ext cx="1216542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ISOLATED</a:t>
            </a:r>
            <a:endParaRPr lang="cs-CZ" altLang="cs-CZ" sz="1477" dirty="0">
              <a:solidFill>
                <a:srgbClr val="FF0000"/>
              </a:solidFill>
            </a:endParaRPr>
          </a:p>
        </p:txBody>
      </p:sp>
      <p:sp>
        <p:nvSpPr>
          <p:cNvPr id="17412" name="Obdélník 1"/>
          <p:cNvSpPr>
            <a:spLocks noChangeArrowheads="1"/>
          </p:cNvSpPr>
          <p:nvPr/>
        </p:nvSpPr>
        <p:spPr bwMode="auto">
          <a:xfrm>
            <a:off x="369168" y="6176337"/>
            <a:ext cx="5715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1200" b="0" dirty="0">
                <a:latin typeface="Calibri" panose="020F0502020204030204" pitchFamily="34" charset="0"/>
              </a:rPr>
              <a:t>Chen, H.; Hartwig, J. F. </a:t>
            </a:r>
            <a:r>
              <a:rPr lang="de-DE" altLang="cs-CZ" sz="1200" b="0" i="1" dirty="0" err="1">
                <a:latin typeface="Calibri" panose="020F0502020204030204" pitchFamily="34" charset="0"/>
              </a:rPr>
              <a:t>Angew</a:t>
            </a:r>
            <a:r>
              <a:rPr lang="de-DE" altLang="cs-CZ" sz="1200" b="0" i="1" dirty="0">
                <a:latin typeface="Calibri" panose="020F0502020204030204" pitchFamily="34" charset="0"/>
              </a:rPr>
              <a:t>. Chem., Int. Ed. </a:t>
            </a:r>
            <a:r>
              <a:rPr lang="de-DE" altLang="cs-CZ" sz="1200" dirty="0">
                <a:latin typeface="Calibri" panose="020F0502020204030204" pitchFamily="34" charset="0"/>
              </a:rPr>
              <a:t>1999</a:t>
            </a:r>
            <a:r>
              <a:rPr lang="de-DE" altLang="cs-CZ" sz="1200" b="0" dirty="0">
                <a:latin typeface="Calibri" panose="020F0502020204030204" pitchFamily="34" charset="0"/>
              </a:rPr>
              <a:t>, </a:t>
            </a:r>
            <a:r>
              <a:rPr lang="de-DE" altLang="cs-CZ" sz="1200" b="0" i="1" dirty="0">
                <a:latin typeface="Calibri" panose="020F0502020204030204" pitchFamily="34" charset="0"/>
              </a:rPr>
              <a:t>38</a:t>
            </a:r>
            <a:r>
              <a:rPr lang="de-DE" altLang="cs-CZ" sz="1200" b="0" dirty="0">
                <a:latin typeface="Calibri" panose="020F0502020204030204" pitchFamily="34" charset="0"/>
              </a:rPr>
              <a:t>, 3391.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429000"/>
            <a:ext cx="1571844" cy="1171739"/>
          </a:xfrm>
          <a:prstGeom prst="rect">
            <a:avLst/>
          </a:prstGeom>
        </p:spPr>
      </p:pic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395536" y="6392361"/>
            <a:ext cx="6048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Iverson</a:t>
            </a:r>
            <a:r>
              <a:rPr lang="en-150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C. N.</a:t>
            </a:r>
            <a:r>
              <a:rPr lang="en-150" altLang="cs-CZ" sz="1200" b="0" dirty="0" smtClean="0">
                <a:latin typeface="Calibri" panose="020F0502020204030204" pitchFamily="34" charset="0"/>
              </a:rPr>
              <a:t>; Smith, M. R.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en-150" altLang="cs-CZ" sz="1200" dirty="0" smtClean="0">
                <a:latin typeface="Calibri" panose="020F0502020204030204" pitchFamily="34" charset="0"/>
              </a:rPr>
              <a:t>1999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12</a:t>
            </a:r>
            <a:r>
              <a:rPr lang="en-150" altLang="cs-CZ" sz="1200" b="0" i="1" dirty="0" smtClean="0">
                <a:latin typeface="Calibri" panose="020F0502020204030204" pitchFamily="34" charset="0"/>
              </a:rPr>
              <a:t>1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en-150" altLang="cs-CZ" sz="1200" b="0" dirty="0" smtClean="0">
                <a:latin typeface="Calibri" panose="020F0502020204030204" pitchFamily="34" charset="0"/>
              </a:rPr>
              <a:t>7696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en-150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(</a:t>
            </a:r>
            <a:r>
              <a:rPr lang="en-150" altLang="cs-CZ" sz="1200" b="0" dirty="0" smtClean="0">
                <a:latin typeface="Calibri" panose="020F0502020204030204" pitchFamily="34" charset="0"/>
              </a:rPr>
              <a:t> </a:t>
            </a:r>
            <a:r>
              <a:rPr lang="en-150" altLang="cs-CZ" sz="1200" b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Ir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en-150" altLang="cs-CZ" sz="1200" b="0" dirty="0" smtClean="0">
                <a:latin typeface="Calibri" panose="020F0502020204030204" pitchFamily="34" charset="0"/>
              </a:rPr>
              <a:t>–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only 1 example )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05" y="1443405"/>
            <a:ext cx="6561992" cy="39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Obdélník 3"/>
          <p:cNvSpPr>
            <a:spLocks noChangeArrowheads="1"/>
          </p:cNvSpPr>
          <p:nvPr/>
        </p:nvSpPr>
        <p:spPr bwMode="auto">
          <a:xfrm>
            <a:off x="894053" y="6248345"/>
            <a:ext cx="74943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Murphy, J. M.; </a:t>
            </a:r>
            <a:r>
              <a:rPr lang="cs-CZ" altLang="cs-CZ" sz="1200" b="0" dirty="0" err="1">
                <a:latin typeface="Calibri" panose="020F0502020204030204" pitchFamily="34" charset="0"/>
              </a:rPr>
              <a:t>Lawrence</a:t>
            </a:r>
            <a:r>
              <a:rPr lang="cs-CZ" altLang="cs-CZ" sz="1200" b="0" dirty="0">
                <a:latin typeface="Calibri" panose="020F0502020204030204" pitchFamily="34" charset="0"/>
              </a:rPr>
              <a:t>, J. D.; </a:t>
            </a:r>
            <a:r>
              <a:rPr lang="cs-CZ" altLang="cs-CZ" sz="1200" b="0" dirty="0" err="1">
                <a:latin typeface="Calibri" panose="020F0502020204030204" pitchFamily="34" charset="0"/>
              </a:rPr>
              <a:t>Kawamura</a:t>
            </a:r>
            <a:r>
              <a:rPr lang="cs-CZ" altLang="cs-CZ" sz="1200" b="0" dirty="0">
                <a:latin typeface="Calibri" panose="020F0502020204030204" pitchFamily="34" charset="0"/>
              </a:rPr>
              <a:t>, K.; </a:t>
            </a:r>
            <a:r>
              <a:rPr lang="cs-CZ" altLang="cs-CZ" sz="1200" b="0" dirty="0" err="1">
                <a:latin typeface="Calibri" panose="020F0502020204030204" pitchFamily="34" charset="0"/>
              </a:rPr>
              <a:t>Incarvito</a:t>
            </a:r>
            <a:r>
              <a:rPr lang="cs-CZ" altLang="cs-CZ" sz="1200" b="0" dirty="0">
                <a:latin typeface="Calibri" panose="020F0502020204030204" pitchFamily="34" charset="0"/>
              </a:rPr>
              <a:t>, C.; </a:t>
            </a:r>
            <a:r>
              <a:rPr lang="de-DE" altLang="cs-CZ" sz="1200" b="0" dirty="0">
                <a:latin typeface="Calibri" panose="020F0502020204030204" pitchFamily="34" charset="0"/>
              </a:rPr>
              <a:t>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 Chem. </a:t>
            </a:r>
            <a:r>
              <a:rPr lang="de-DE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de-DE" altLang="cs-CZ" sz="1200" b="0" i="1" dirty="0">
                <a:latin typeface="Calibri" panose="020F0502020204030204" pitchFamily="34" charset="0"/>
              </a:rPr>
              <a:t>. </a:t>
            </a:r>
            <a:r>
              <a:rPr lang="de-DE" altLang="cs-CZ" sz="1200" dirty="0">
                <a:latin typeface="Calibri" panose="020F0502020204030204" pitchFamily="34" charset="0"/>
              </a:rPr>
              <a:t>2006</a:t>
            </a:r>
            <a:r>
              <a:rPr lang="de-DE" altLang="cs-CZ" sz="1200" b="0" dirty="0">
                <a:latin typeface="Calibri" panose="020F0502020204030204" pitchFamily="34" charset="0"/>
              </a:rPr>
              <a:t>, </a:t>
            </a:r>
            <a:r>
              <a:rPr lang="de-DE" altLang="cs-CZ" sz="1200" b="0" i="1" dirty="0">
                <a:latin typeface="Calibri" panose="020F0502020204030204" pitchFamily="34" charset="0"/>
              </a:rPr>
              <a:t>128</a:t>
            </a:r>
            <a:r>
              <a:rPr lang="de-DE" altLang="cs-CZ" sz="1200" b="0" dirty="0">
                <a:latin typeface="Calibri" panose="020F0502020204030204" pitchFamily="34" charset="0"/>
              </a:rPr>
              <a:t>, 13684.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0485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495B2C1-EE20-41E5-8B58-65B3F6DD279C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Ruthenium-Catalyzed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Alkanes</a:t>
            </a:r>
          </a:p>
        </p:txBody>
      </p:sp>
    </p:spTree>
    <p:extLst>
      <p:ext uri="{BB962C8B-B14F-4D97-AF65-F5344CB8AC3E}">
        <p14:creationId xmlns:p14="http://schemas.microsoft.com/office/powerpoint/2010/main" val="167964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" y="1434612"/>
            <a:ext cx="5905500" cy="418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Obdélník 1"/>
          <p:cNvSpPr>
            <a:spLocks noChangeArrowheads="1"/>
          </p:cNvSpPr>
          <p:nvPr/>
        </p:nvSpPr>
        <p:spPr bwMode="auto">
          <a:xfrm>
            <a:off x="583223" y="6248345"/>
            <a:ext cx="84420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1200" b="0" dirty="0">
                <a:latin typeface="Calibri" panose="020F0502020204030204" pitchFamily="34" charset="0"/>
              </a:rPr>
              <a:t>Chen, H.; Schlecht, S.; </a:t>
            </a:r>
            <a:r>
              <a:rPr lang="de-DE" altLang="cs-CZ" sz="1200" b="0" dirty="0" err="1">
                <a:latin typeface="Calibri" panose="020F0502020204030204" pitchFamily="34" charset="0"/>
              </a:rPr>
              <a:t>Semple</a:t>
            </a:r>
            <a:r>
              <a:rPr lang="de-DE" altLang="cs-CZ" sz="1200" b="0" dirty="0">
                <a:latin typeface="Calibri" panose="020F0502020204030204" pitchFamily="34" charset="0"/>
              </a:rPr>
              <a:t>, T. C.; 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Science </a:t>
            </a:r>
            <a:r>
              <a:rPr lang="de-DE" altLang="cs-CZ" sz="1200" dirty="0">
                <a:latin typeface="Calibri" panose="020F0502020204030204" pitchFamily="34" charset="0"/>
              </a:rPr>
              <a:t>2000</a:t>
            </a:r>
            <a:r>
              <a:rPr lang="de-DE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287</a:t>
            </a:r>
            <a:r>
              <a:rPr lang="cs-CZ" altLang="cs-CZ" sz="1200" b="0" dirty="0">
                <a:latin typeface="Calibri" panose="020F0502020204030204" pitchFamily="34" charset="0"/>
              </a:rPr>
              <a:t>, 1995.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1509" name="Obdélník 4"/>
          <p:cNvSpPr>
            <a:spLocks noChangeArrowheads="1"/>
          </p:cNvSpPr>
          <p:nvPr/>
        </p:nvSpPr>
        <p:spPr bwMode="auto">
          <a:xfrm>
            <a:off x="3043604" y="1434612"/>
            <a:ext cx="1528396" cy="26670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62"/>
          </a:p>
        </p:txBody>
      </p:sp>
      <p:sp>
        <p:nvSpPr>
          <p:cNvPr id="21510" name="Obdélník 1"/>
          <p:cNvSpPr>
            <a:spLocks noChangeArrowheads="1"/>
          </p:cNvSpPr>
          <p:nvPr/>
        </p:nvSpPr>
        <p:spPr bwMode="auto">
          <a:xfrm>
            <a:off x="6356839" y="1502020"/>
            <a:ext cx="2463633" cy="168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Cp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*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Rh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complexes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are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the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most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active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catalysts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for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the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borylation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of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alkanes</a:t>
            </a:r>
            <a:endParaRPr lang="en-US" altLang="cs-CZ" sz="1477" dirty="0" smtClean="0">
              <a:solidFill>
                <a:srgbClr val="FF0000"/>
              </a:solidFill>
              <a:latin typeface="Times-Roman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cs-CZ" sz="1477" dirty="0">
              <a:solidFill>
                <a:srgbClr val="FF0000"/>
              </a:solidFill>
              <a:latin typeface="Times-Roman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477" dirty="0" smtClean="0">
                <a:solidFill>
                  <a:srgbClr val="FF0000"/>
                </a:solidFill>
                <a:latin typeface="Times-Roman"/>
              </a:rPr>
              <a:t>2020 – update: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477" dirty="0" smtClean="0">
                <a:solidFill>
                  <a:srgbClr val="FF0000"/>
                </a:solidFill>
                <a:latin typeface="Times-Roman"/>
              </a:rPr>
              <a:t>Not anymore – check slides 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XX</a:t>
            </a:r>
            <a:r>
              <a:rPr lang="en-US" altLang="cs-CZ" sz="1477" dirty="0" smtClean="0">
                <a:solidFill>
                  <a:srgbClr val="FF0000"/>
                </a:solidFill>
                <a:latin typeface="Times-Roman"/>
              </a:rPr>
              <a:t> </a:t>
            </a:r>
          </a:p>
        </p:txBody>
      </p:sp>
      <p:sp>
        <p:nvSpPr>
          <p:cNvPr id="21511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D363AD-C620-46E4-8D2E-32869E88CD57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292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Rhodium-Catalyzed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Alkanes</a:t>
            </a:r>
          </a:p>
        </p:txBody>
      </p:sp>
    </p:spTree>
    <p:extLst>
      <p:ext uri="{BB962C8B-B14F-4D97-AF65-F5344CB8AC3E}">
        <p14:creationId xmlns:p14="http://schemas.microsoft.com/office/powerpoint/2010/main" val="101720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9" y="3623306"/>
            <a:ext cx="8478715" cy="218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1" y="1268760"/>
            <a:ext cx="4472354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9" y="1052736"/>
            <a:ext cx="3037743" cy="126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Obdélník 5"/>
          <p:cNvSpPr>
            <a:spLocks noChangeArrowheads="1"/>
          </p:cNvSpPr>
          <p:nvPr/>
        </p:nvSpPr>
        <p:spPr bwMode="auto">
          <a:xfrm>
            <a:off x="467544" y="2647945"/>
            <a:ext cx="8442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1200" b="0" dirty="0">
                <a:latin typeface="Calibri" panose="020F0502020204030204" pitchFamily="34" charset="0"/>
              </a:rPr>
              <a:t>Chen, H.; Schlecht, S.; </a:t>
            </a:r>
            <a:r>
              <a:rPr lang="de-DE" altLang="cs-CZ" sz="1200" b="0" dirty="0" err="1">
                <a:latin typeface="Calibri" panose="020F0502020204030204" pitchFamily="34" charset="0"/>
              </a:rPr>
              <a:t>Semple</a:t>
            </a:r>
            <a:r>
              <a:rPr lang="de-DE" altLang="cs-CZ" sz="1200" b="0" dirty="0">
                <a:latin typeface="Calibri" panose="020F0502020204030204" pitchFamily="34" charset="0"/>
              </a:rPr>
              <a:t>, T. C.; 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Science </a:t>
            </a:r>
            <a:r>
              <a:rPr lang="de-DE" altLang="cs-CZ" sz="1200" dirty="0">
                <a:latin typeface="Calibri" panose="020F0502020204030204" pitchFamily="34" charset="0"/>
              </a:rPr>
              <a:t>2000</a:t>
            </a:r>
            <a:r>
              <a:rPr lang="de-DE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287</a:t>
            </a:r>
            <a:r>
              <a:rPr lang="cs-CZ" altLang="cs-CZ" sz="1200" b="0" dirty="0">
                <a:latin typeface="Calibri" panose="020F0502020204030204" pitchFamily="34" charset="0"/>
              </a:rPr>
              <a:t>, 1995.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2535" name="Obdélník 6"/>
          <p:cNvSpPr>
            <a:spLocks noChangeArrowheads="1"/>
          </p:cNvSpPr>
          <p:nvPr/>
        </p:nvSpPr>
        <p:spPr bwMode="auto">
          <a:xfrm>
            <a:off x="517282" y="6176337"/>
            <a:ext cx="8442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1200" b="0" dirty="0">
                <a:latin typeface="Calibri" panose="020F0502020204030204" pitchFamily="34" charset="0"/>
              </a:rPr>
              <a:t>Chen, H.; Schlecht, S.; </a:t>
            </a:r>
            <a:r>
              <a:rPr lang="de-DE" altLang="cs-CZ" sz="1200" b="0" dirty="0" err="1">
                <a:latin typeface="Calibri" panose="020F0502020204030204" pitchFamily="34" charset="0"/>
              </a:rPr>
              <a:t>Semple</a:t>
            </a:r>
            <a:r>
              <a:rPr lang="de-DE" altLang="cs-CZ" sz="1200" b="0" dirty="0">
                <a:latin typeface="Calibri" panose="020F0502020204030204" pitchFamily="34" charset="0"/>
              </a:rPr>
              <a:t>, T. C.; 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Science </a:t>
            </a:r>
            <a:r>
              <a:rPr lang="de-DE" altLang="cs-CZ" sz="1200" dirty="0">
                <a:latin typeface="Calibri" panose="020F0502020204030204" pitchFamily="34" charset="0"/>
              </a:rPr>
              <a:t>2000</a:t>
            </a:r>
            <a:r>
              <a:rPr lang="de-DE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287</a:t>
            </a:r>
            <a:r>
              <a:rPr lang="cs-CZ" altLang="cs-CZ" sz="1200" b="0" dirty="0">
                <a:latin typeface="Calibri" panose="020F0502020204030204" pitchFamily="34" charset="0"/>
              </a:rPr>
              <a:t>, 1995.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2536" name="Obdélník 1"/>
          <p:cNvSpPr>
            <a:spLocks noChangeArrowheads="1"/>
          </p:cNvSpPr>
          <p:nvPr/>
        </p:nvSpPr>
        <p:spPr bwMode="auto">
          <a:xfrm>
            <a:off x="517282" y="6392361"/>
            <a:ext cx="8109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Lawrence</a:t>
            </a:r>
            <a:r>
              <a:rPr lang="cs-CZ" altLang="cs-CZ" sz="1200" b="0" dirty="0">
                <a:latin typeface="Calibri" panose="020F0502020204030204" pitchFamily="34" charset="0"/>
              </a:rPr>
              <a:t>, J. D.; </a:t>
            </a:r>
            <a:r>
              <a:rPr lang="cs-CZ" altLang="cs-CZ" sz="1200" b="0" dirty="0" err="1">
                <a:latin typeface="Calibri" panose="020F0502020204030204" pitchFamily="34" charset="0"/>
              </a:rPr>
              <a:t>Takahashi</a:t>
            </a:r>
            <a:r>
              <a:rPr lang="cs-CZ" altLang="cs-CZ" sz="1200" b="0" dirty="0">
                <a:latin typeface="Calibri" panose="020F0502020204030204" pitchFamily="34" charset="0"/>
              </a:rPr>
              <a:t>, M.; </a:t>
            </a:r>
            <a:r>
              <a:rPr lang="cs-CZ" altLang="cs-CZ" sz="1200" b="0" dirty="0" err="1">
                <a:latin typeface="Calibri" panose="020F0502020204030204" pitchFamily="34" charset="0"/>
              </a:rPr>
              <a:t>Bae</a:t>
            </a:r>
            <a:r>
              <a:rPr lang="cs-CZ" altLang="cs-CZ" sz="1200" b="0" dirty="0">
                <a:latin typeface="Calibri" panose="020F0502020204030204" pitchFamily="34" charset="0"/>
              </a:rPr>
              <a:t>, C.; Hartwig, J. F.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>
                <a:latin typeface="Calibri" panose="020F0502020204030204" pitchFamily="34" charset="0"/>
              </a:rPr>
              <a:t>2004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126</a:t>
            </a:r>
            <a:r>
              <a:rPr lang="cs-CZ" altLang="cs-CZ" sz="1200" b="0" dirty="0">
                <a:latin typeface="Calibri" panose="020F0502020204030204" pitchFamily="34" charset="0"/>
              </a:rPr>
              <a:t>, 15334.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9" name="Obdélník 1"/>
          <p:cNvSpPr>
            <a:spLocks noChangeArrowheads="1"/>
          </p:cNvSpPr>
          <p:nvPr/>
        </p:nvSpPr>
        <p:spPr bwMode="auto">
          <a:xfrm>
            <a:off x="308547" y="4333497"/>
            <a:ext cx="4551485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No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activation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of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 C-H bond </a:t>
            </a:r>
            <a:r>
              <a:rPr lang="cs-CZ" altLang="cs-CZ" sz="1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 to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the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 heteroatom</a:t>
            </a:r>
          </a:p>
        </p:txBody>
      </p:sp>
      <p:sp>
        <p:nvSpPr>
          <p:cNvPr id="10" name="Obdélník 1"/>
          <p:cNvSpPr>
            <a:spLocks noChangeArrowheads="1"/>
          </p:cNvSpPr>
          <p:nvPr/>
        </p:nvSpPr>
        <p:spPr bwMode="auto">
          <a:xfrm>
            <a:off x="3503050" y="2060848"/>
            <a:ext cx="1861038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No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isomerization</a:t>
            </a:r>
            <a:endParaRPr lang="cs-CZ" altLang="cs-CZ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bdélník 1"/>
          <p:cNvSpPr>
            <a:spLocks noChangeArrowheads="1"/>
          </p:cNvSpPr>
          <p:nvPr/>
        </p:nvSpPr>
        <p:spPr bwMode="auto">
          <a:xfrm>
            <a:off x="383931" y="5373216"/>
            <a:ext cx="5849815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More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electron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-deficient C-H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bonds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undergo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borylation</a:t>
            </a:r>
            <a:r>
              <a:rPr lang="cs-CZ" altLang="cs-CZ" sz="14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400" dirty="0" err="1">
                <a:solidFill>
                  <a:srgbClr val="FF0000"/>
                </a:solidFill>
                <a:latin typeface="Calibri" panose="020F0502020204030204" pitchFamily="34" charset="0"/>
              </a:rPr>
              <a:t>faster</a:t>
            </a:r>
            <a:endParaRPr lang="cs-CZ" altLang="cs-CZ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2540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4091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25E2ED-9107-40F7-81A9-6E89422060D6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292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Rhodium-Catalyzed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Alkanes</a:t>
            </a:r>
          </a:p>
        </p:txBody>
      </p:sp>
    </p:spTree>
    <p:extLst>
      <p:ext uri="{BB962C8B-B14F-4D97-AF65-F5344CB8AC3E}">
        <p14:creationId xmlns:p14="http://schemas.microsoft.com/office/powerpoint/2010/main" val="321193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43" y="1389185"/>
            <a:ext cx="5947996" cy="390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Obdélník 5"/>
          <p:cNvSpPr>
            <a:spLocks noChangeArrowheads="1"/>
          </p:cNvSpPr>
          <p:nvPr/>
        </p:nvSpPr>
        <p:spPr bwMode="auto">
          <a:xfrm>
            <a:off x="650631" y="6032321"/>
            <a:ext cx="80420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0" dirty="0">
                <a:latin typeface="Calibri" panose="020F0502020204030204" pitchFamily="34" charset="0"/>
              </a:rPr>
              <a:t>Cho, J.-Y.; Iverson, C. N.; Smith, M. R., III. </a:t>
            </a:r>
            <a:r>
              <a:rPr lang="en-US" altLang="cs-CZ" sz="1200" b="0" i="1" dirty="0">
                <a:latin typeface="Calibri" panose="020F0502020204030204" pitchFamily="34" charset="0"/>
              </a:rPr>
              <a:t>J. Am. Chem. Soc. </a:t>
            </a:r>
            <a:r>
              <a:rPr lang="en-US" altLang="cs-CZ" sz="1200" dirty="0">
                <a:latin typeface="Calibri" panose="020F0502020204030204" pitchFamily="34" charset="0"/>
              </a:rPr>
              <a:t>2000</a:t>
            </a:r>
            <a:r>
              <a:rPr lang="en-US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122</a:t>
            </a:r>
            <a:r>
              <a:rPr lang="cs-CZ" altLang="cs-CZ" sz="1200" b="0" dirty="0">
                <a:latin typeface="Calibri" panose="020F0502020204030204" pitchFamily="34" charset="0"/>
              </a:rPr>
              <a:t>, 12868.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3557" name="Obdélník 6"/>
          <p:cNvSpPr>
            <a:spLocks noChangeArrowheads="1"/>
          </p:cNvSpPr>
          <p:nvPr/>
        </p:nvSpPr>
        <p:spPr bwMode="auto">
          <a:xfrm>
            <a:off x="650631" y="6248345"/>
            <a:ext cx="63802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Tse</a:t>
            </a:r>
            <a:r>
              <a:rPr lang="cs-CZ" altLang="cs-CZ" sz="1200" b="0" dirty="0">
                <a:latin typeface="Calibri" panose="020F0502020204030204" pitchFamily="34" charset="0"/>
              </a:rPr>
              <a:t>, M. K.;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Cho</a:t>
            </a:r>
            <a:r>
              <a:rPr lang="cs-CZ" altLang="cs-CZ" sz="1200" b="0" dirty="0">
                <a:latin typeface="Calibri" panose="020F0502020204030204" pitchFamily="34" charset="0"/>
              </a:rPr>
              <a:t>, J.-Y.; Smith, M. R., III.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Lett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dirty="0">
                <a:latin typeface="Calibri" panose="020F0502020204030204" pitchFamily="34" charset="0"/>
              </a:rPr>
              <a:t>2001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3</a:t>
            </a:r>
            <a:r>
              <a:rPr lang="cs-CZ" altLang="cs-CZ" sz="1200" b="0" dirty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355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4A7D74-1A1C-4A19-AFC4-7F2057FFA5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Rhodium-Catalyzed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13" y="1556792"/>
            <a:ext cx="5863003" cy="364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Obdélník 1"/>
          <p:cNvSpPr>
            <a:spLocks noChangeArrowheads="1"/>
          </p:cNvSpPr>
          <p:nvPr/>
        </p:nvSpPr>
        <p:spPr bwMode="auto">
          <a:xfrm>
            <a:off x="612086" y="6248345"/>
            <a:ext cx="7056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Cho</a:t>
            </a:r>
            <a:r>
              <a:rPr lang="cs-CZ" altLang="cs-CZ" sz="1200" b="0" dirty="0">
                <a:latin typeface="Calibri" panose="020F0502020204030204" pitchFamily="34" charset="0"/>
              </a:rPr>
              <a:t>, J.-Y.; </a:t>
            </a:r>
            <a:r>
              <a:rPr lang="cs-CZ" altLang="cs-CZ" sz="1200" b="0" dirty="0" err="1">
                <a:latin typeface="Calibri" panose="020F0502020204030204" pitchFamily="34" charset="0"/>
              </a:rPr>
              <a:t>Tse</a:t>
            </a:r>
            <a:r>
              <a:rPr lang="cs-CZ" altLang="cs-CZ" sz="1200" b="0" dirty="0">
                <a:latin typeface="Calibri" panose="020F0502020204030204" pitchFamily="34" charset="0"/>
              </a:rPr>
              <a:t>, M. K.; Holmes, D.;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Maleczka</a:t>
            </a:r>
            <a:r>
              <a:rPr lang="cs-CZ" altLang="cs-CZ" sz="1200" b="0" dirty="0">
                <a:latin typeface="Calibri" panose="020F0502020204030204" pitchFamily="34" charset="0"/>
              </a:rPr>
              <a:t>, R. E., Jr.; Smith, </a:t>
            </a:r>
            <a:r>
              <a:rPr lang="fr-FR" altLang="cs-CZ" sz="1200" b="0" dirty="0">
                <a:latin typeface="Calibri" panose="020F0502020204030204" pitchFamily="34" charset="0"/>
              </a:rPr>
              <a:t>M. R., III. </a:t>
            </a:r>
            <a:r>
              <a:rPr lang="fr-FR" altLang="cs-CZ" sz="1200" b="0" i="1" dirty="0">
                <a:latin typeface="Calibri" panose="020F0502020204030204" pitchFamily="34" charset="0"/>
              </a:rPr>
              <a:t>Science </a:t>
            </a:r>
            <a:r>
              <a:rPr lang="fr-FR" altLang="cs-CZ" sz="1200" dirty="0">
                <a:latin typeface="Calibri" panose="020F0502020204030204" pitchFamily="34" charset="0"/>
              </a:rPr>
              <a:t>2002</a:t>
            </a:r>
            <a:r>
              <a:rPr lang="fr-FR" altLang="cs-CZ" sz="1200" b="0" dirty="0">
                <a:latin typeface="Calibri" panose="020F0502020204030204" pitchFamily="34" charset="0"/>
              </a:rPr>
              <a:t>, </a:t>
            </a:r>
            <a:r>
              <a:rPr lang="fr-FR" altLang="cs-CZ" sz="1200" b="0" i="1" dirty="0">
                <a:latin typeface="Calibri" panose="020F0502020204030204" pitchFamily="34" charset="0"/>
              </a:rPr>
              <a:t>295</a:t>
            </a:r>
            <a:r>
              <a:rPr lang="fr-FR" altLang="cs-CZ" sz="1200" b="0" dirty="0">
                <a:latin typeface="Calibri" panose="020F0502020204030204" pitchFamily="34" charset="0"/>
              </a:rPr>
              <a:t>, 305.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7220067" y="1801935"/>
            <a:ext cx="1528397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Phosphine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ligands</a:t>
            </a:r>
            <a:endParaRPr lang="cs-CZ" altLang="cs-CZ" sz="1477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58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DE9978-E9F5-4196-B1B8-85C1A8E740B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6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1" y="1620606"/>
            <a:ext cx="4766896" cy="332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Obdélník 3"/>
          <p:cNvSpPr>
            <a:spLocks noChangeArrowheads="1"/>
          </p:cNvSpPr>
          <p:nvPr/>
        </p:nvSpPr>
        <p:spPr bwMode="auto">
          <a:xfrm>
            <a:off x="684094" y="6248345"/>
            <a:ext cx="73442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Cho</a:t>
            </a:r>
            <a:r>
              <a:rPr lang="cs-CZ" altLang="cs-CZ" sz="1200" b="0" dirty="0">
                <a:latin typeface="Calibri" panose="020F0502020204030204" pitchFamily="34" charset="0"/>
              </a:rPr>
              <a:t>, J.-Y.; </a:t>
            </a:r>
            <a:r>
              <a:rPr lang="cs-CZ" altLang="cs-CZ" sz="1200" b="0" dirty="0" err="1">
                <a:latin typeface="Calibri" panose="020F0502020204030204" pitchFamily="34" charset="0"/>
              </a:rPr>
              <a:t>Tse</a:t>
            </a:r>
            <a:r>
              <a:rPr lang="cs-CZ" altLang="cs-CZ" sz="1200" b="0" dirty="0">
                <a:latin typeface="Calibri" panose="020F0502020204030204" pitchFamily="34" charset="0"/>
              </a:rPr>
              <a:t>, M. K.; Holmes, D.;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Maleczka</a:t>
            </a:r>
            <a:r>
              <a:rPr lang="cs-CZ" altLang="cs-CZ" sz="1200" b="0" dirty="0">
                <a:latin typeface="Calibri" panose="020F0502020204030204" pitchFamily="34" charset="0"/>
              </a:rPr>
              <a:t>, R. E., Jr.; Smith, </a:t>
            </a:r>
            <a:r>
              <a:rPr lang="fr-FR" altLang="cs-CZ" sz="1200" b="0" dirty="0">
                <a:latin typeface="Calibri" panose="020F0502020204030204" pitchFamily="34" charset="0"/>
              </a:rPr>
              <a:t>M. R., III. </a:t>
            </a:r>
            <a:r>
              <a:rPr lang="fr-FR" altLang="cs-CZ" sz="1200" b="0" i="1" dirty="0">
                <a:latin typeface="Calibri" panose="020F0502020204030204" pitchFamily="34" charset="0"/>
              </a:rPr>
              <a:t>Science </a:t>
            </a:r>
            <a:r>
              <a:rPr lang="fr-FR" altLang="cs-CZ" sz="1200" dirty="0">
                <a:latin typeface="Calibri" panose="020F0502020204030204" pitchFamily="34" charset="0"/>
              </a:rPr>
              <a:t>2002</a:t>
            </a:r>
            <a:r>
              <a:rPr lang="fr-FR" altLang="cs-CZ" sz="1200" b="0" dirty="0">
                <a:latin typeface="Calibri" panose="020F0502020204030204" pitchFamily="34" charset="0"/>
              </a:rPr>
              <a:t>, </a:t>
            </a:r>
            <a:r>
              <a:rPr lang="fr-FR" altLang="cs-CZ" sz="1200" b="0" i="1" dirty="0">
                <a:latin typeface="Calibri" panose="020F0502020204030204" pitchFamily="34" charset="0"/>
              </a:rPr>
              <a:t>295</a:t>
            </a:r>
            <a:r>
              <a:rPr lang="fr-FR" altLang="cs-CZ" sz="1200" b="0" dirty="0">
                <a:latin typeface="Calibri" panose="020F0502020204030204" pitchFamily="34" charset="0"/>
              </a:rPr>
              <a:t>, 305.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7098323" y="1502020"/>
            <a:ext cx="1528397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Phosphine</a:t>
            </a: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ligands</a:t>
            </a:r>
            <a:endParaRPr lang="cs-CZ" altLang="cs-CZ" sz="1477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60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CD389E-9C8A-461A-8E68-39201E2FBD91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8" y="1101969"/>
            <a:ext cx="7466134" cy="491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Obdélník 1"/>
          <p:cNvSpPr>
            <a:spLocks noChangeArrowheads="1"/>
          </p:cNvSpPr>
          <p:nvPr/>
        </p:nvSpPr>
        <p:spPr bwMode="auto">
          <a:xfrm>
            <a:off x="747310" y="6237312"/>
            <a:ext cx="69930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cs-CZ" sz="1200" b="0" dirty="0">
                <a:latin typeface="Calibri" panose="020F0502020204030204" pitchFamily="34" charset="0"/>
              </a:rPr>
              <a:t>Ishiyama, T.; Takagi, J.; Ishida, K.; Miyaura, N.; Anastasi, N. R.;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de-DE" altLang="cs-CZ" sz="1200" b="0" dirty="0">
                <a:latin typeface="Calibri" panose="020F0502020204030204" pitchFamily="34" charset="0"/>
              </a:rPr>
              <a:t>Hartwig, J. F.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 Chem. </a:t>
            </a:r>
            <a:r>
              <a:rPr lang="de-DE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de-DE" altLang="cs-CZ" sz="1200" b="0" i="1" dirty="0">
                <a:latin typeface="Calibri" panose="020F0502020204030204" pitchFamily="34" charset="0"/>
              </a:rPr>
              <a:t>. </a:t>
            </a:r>
            <a:r>
              <a:rPr lang="de-DE" altLang="cs-CZ" sz="1200" dirty="0">
                <a:latin typeface="Calibri" panose="020F0502020204030204" pitchFamily="34" charset="0"/>
              </a:rPr>
              <a:t>2002</a:t>
            </a:r>
            <a:r>
              <a:rPr lang="de-DE" altLang="cs-CZ" sz="1200" b="0" dirty="0">
                <a:latin typeface="Calibri" panose="020F0502020204030204" pitchFamily="34" charset="0"/>
              </a:rPr>
              <a:t>, </a:t>
            </a:r>
            <a:r>
              <a:rPr lang="de-DE" altLang="cs-CZ" sz="1200" b="0" i="1" dirty="0">
                <a:latin typeface="Calibri" panose="020F0502020204030204" pitchFamily="34" charset="0"/>
              </a:rPr>
              <a:t>124</a:t>
            </a:r>
            <a:r>
              <a:rPr lang="de-DE" altLang="cs-CZ" sz="1200" b="0" dirty="0">
                <a:latin typeface="Calibri" panose="020F0502020204030204" pitchFamily="34" charset="0"/>
              </a:rPr>
              <a:t>, 390.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5" name="Obdélník 1"/>
          <p:cNvSpPr>
            <a:spLocks noChangeArrowheads="1"/>
          </p:cNvSpPr>
          <p:nvPr/>
        </p:nvSpPr>
        <p:spPr bwMode="auto">
          <a:xfrm>
            <a:off x="7828085" y="1227993"/>
            <a:ext cx="1131277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BPY </a:t>
            </a:r>
            <a:r>
              <a:rPr lang="cs-CZ" altLang="cs-CZ" sz="1477" dirty="0" err="1">
                <a:solidFill>
                  <a:srgbClr val="FF0000"/>
                </a:solidFill>
                <a:latin typeface="Times-Roman"/>
              </a:rPr>
              <a:t>ligands</a:t>
            </a:r>
            <a:endParaRPr lang="cs-CZ" altLang="cs-CZ" sz="1477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7836877" y="2609851"/>
            <a:ext cx="1129812" cy="282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L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O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W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R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Times-Roman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+mj-lt"/>
              </a:rPr>
              <a:t>T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+mj-lt"/>
              </a:rPr>
              <a:t>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+mj-lt"/>
              </a:rPr>
              <a:t>M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1477" dirty="0">
                <a:solidFill>
                  <a:srgbClr val="FF0000"/>
                </a:solidFill>
                <a:latin typeface="+mj-lt"/>
              </a:rPr>
              <a:t>P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cs-CZ" altLang="cs-CZ" sz="1477" dirty="0">
              <a:solidFill>
                <a:srgbClr val="FF0000"/>
              </a:solidFill>
              <a:latin typeface="+mj-lt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cs-CZ" altLang="cs-CZ" sz="1477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631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E4913A-7EE1-43A4-8BC2-143F77CCAFED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292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9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71600" y="1263790"/>
            <a:ext cx="7510096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3776" indent="-263776" algn="just">
              <a:buFontTx/>
              <a:buChar char="-"/>
              <a:defRPr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Boron (2s2, 3p1) can engage in three sp2 hybridized</a:t>
            </a: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bonds, resulting in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a trigonal planar geometry. Boron</a:t>
            </a: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compounds are highly electrophilic,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having an </a:t>
            </a:r>
            <a:r>
              <a:rPr lang="en-US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empt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</a:p>
          <a:p>
            <a:pPr algn="just">
              <a:defRPr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p-orbital orthogonal to the plane.</a:t>
            </a: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endParaRPr lang="cs-CZ" sz="1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63776" indent="-263776" algn="just">
              <a:buFontTx/>
              <a:buChar char="-"/>
              <a:defRPr/>
            </a:pP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Inexpensive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readily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prepared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>
              <a:defRPr/>
            </a:pPr>
            <a:endParaRPr lang="cs-CZ" sz="1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63776" indent="-263776" algn="just">
              <a:buFontTx/>
              <a:buChar char="-"/>
              <a:defRPr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Have a broad functional-group tolerance, are relatively</a:t>
            </a: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stable and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generally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environmentally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benign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>
              <a:defRPr/>
            </a:pPr>
            <a:endParaRPr lang="cs-CZ" sz="1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cs-CZ" sz="1400" b="0" dirty="0">
                <a:latin typeface="Calibri" panose="020F0502020204030204" pitchFamily="34" charset="0"/>
              </a:rPr>
              <a:t>-   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Some are thermally stable and inert to water and oxygen, thus easy to</a:t>
            </a:r>
          </a:p>
          <a:p>
            <a:pPr algn="just">
              <a:defRPr/>
            </a:pP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handle (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industry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</a:p>
          <a:p>
            <a:pPr algn="just">
              <a:defRPr/>
            </a:pPr>
            <a:endParaRPr lang="cs-CZ" sz="1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cs-CZ" sz="1400" b="0" dirty="0">
                <a:latin typeface="Calibri" panose="020F0502020204030204" pitchFamily="34" charset="0"/>
              </a:rPr>
              <a:t>-    </a:t>
            </a:r>
            <a:r>
              <a:rPr lang="en-US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Transmetalate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with a variety of metal compounds under exceptionally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mild reaction conditions, especially versatile with palladium(II)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complexes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>
              <a:defRPr/>
            </a:pPr>
            <a:endParaRPr lang="cs-CZ" sz="1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endParaRPr lang="cs-CZ" sz="14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cs-CZ" sz="1400" b="0" dirty="0">
                <a:latin typeface="Calibri" panose="020F0502020204030204" pitchFamily="34" charset="0"/>
              </a:rPr>
              <a:t>-   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This has allowed the Suzuki-</a:t>
            </a:r>
            <a:r>
              <a:rPr lang="en-US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Miyaura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reaction to develop into the most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widely-applied transition metal </a:t>
            </a:r>
            <a:r>
              <a:rPr lang="en-US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catalysed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C-C bond forming reaction to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dirty="0" err="1">
                <a:solidFill>
                  <a:srgbClr val="000000"/>
                </a:solidFill>
                <a:latin typeface="Calibri" panose="020F0502020204030204" pitchFamily="34" charset="0"/>
              </a:rPr>
              <a:t>date</a:t>
            </a:r>
            <a:r>
              <a:rPr lang="cs-CZ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cs-CZ" sz="1400" dirty="0">
              <a:latin typeface="Calibri" panose="020F0502020204030204" pitchFamily="34" charset="0"/>
            </a:endParaRPr>
          </a:p>
        </p:txBody>
      </p:sp>
      <p:pic>
        <p:nvPicPr>
          <p:cNvPr id="6148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067" y="1340768"/>
            <a:ext cx="200035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732240" y="638132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C9EF4D-3648-4F02-8DDC-A759CDC050E1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292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5" y="107950"/>
            <a:ext cx="864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1. 	</a:t>
            </a:r>
            <a:r>
              <a:rPr lang="cs-CZ" altLang="en-US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Introduction</a:t>
            </a:r>
            <a:endParaRPr lang="cs-CZ" altLang="en-US" cap="small" dirty="0" smtClean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65163"/>
            <a:ext cx="6137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	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General Properties of Boron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Compounds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8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1767254"/>
            <a:ext cx="8393723" cy="395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Obdélník 1"/>
          <p:cNvSpPr>
            <a:spLocks noChangeArrowheads="1"/>
          </p:cNvSpPr>
          <p:nvPr/>
        </p:nvSpPr>
        <p:spPr bwMode="auto">
          <a:xfrm>
            <a:off x="1209023" y="6248345"/>
            <a:ext cx="59552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Ishiyama</a:t>
            </a:r>
            <a:r>
              <a:rPr lang="cs-CZ" altLang="cs-CZ" sz="1200" b="0" dirty="0">
                <a:latin typeface="Calibri" panose="020F0502020204030204" pitchFamily="34" charset="0"/>
              </a:rPr>
              <a:t>, T.; </a:t>
            </a:r>
            <a:r>
              <a:rPr lang="cs-CZ" altLang="cs-CZ" sz="1200" b="0" dirty="0" err="1">
                <a:latin typeface="Calibri" panose="020F0502020204030204" pitchFamily="34" charset="0"/>
              </a:rPr>
              <a:t>Takagi</a:t>
            </a:r>
            <a:r>
              <a:rPr lang="cs-CZ" altLang="cs-CZ" sz="1200" b="0" dirty="0">
                <a:latin typeface="Calibri" panose="020F0502020204030204" pitchFamily="34" charset="0"/>
              </a:rPr>
              <a:t>, J.; Hartwig, J. F.;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Miyaura</a:t>
            </a:r>
            <a:r>
              <a:rPr lang="cs-CZ" altLang="cs-CZ" sz="1200" b="0" dirty="0">
                <a:latin typeface="Calibri" panose="020F0502020204030204" pitchFamily="34" charset="0"/>
              </a:rPr>
              <a:t>, N.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Angew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., </a:t>
            </a:r>
            <a:r>
              <a:rPr lang="it-IT" altLang="cs-CZ" sz="1200" b="0" i="1" dirty="0">
                <a:latin typeface="Calibri" panose="020F0502020204030204" pitchFamily="34" charset="0"/>
              </a:rPr>
              <a:t>Int. Ed. </a:t>
            </a:r>
            <a:r>
              <a:rPr lang="it-IT" altLang="cs-CZ" sz="1200" dirty="0">
                <a:latin typeface="Calibri" panose="020F0502020204030204" pitchFamily="34" charset="0"/>
              </a:rPr>
              <a:t>2002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it-IT" altLang="cs-CZ" sz="1200" b="0" i="1" dirty="0">
                <a:latin typeface="Calibri" panose="020F0502020204030204" pitchFamily="34" charset="0"/>
              </a:rPr>
              <a:t>41</a:t>
            </a:r>
            <a:r>
              <a:rPr lang="it-IT" altLang="cs-CZ" sz="1200" b="0" dirty="0">
                <a:latin typeface="Calibri" panose="020F0502020204030204" pitchFamily="34" charset="0"/>
              </a:rPr>
              <a:t>, 3056.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765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0E8FF6-F1AF-4AB9-97F6-167D9DE6D709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- Ligand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Nature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85" y="1101969"/>
            <a:ext cx="4991100" cy="481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Obdélník 1"/>
          <p:cNvSpPr>
            <a:spLocks noChangeArrowheads="1"/>
          </p:cNvSpPr>
          <p:nvPr/>
        </p:nvSpPr>
        <p:spPr bwMode="auto">
          <a:xfrm>
            <a:off x="3641481" y="1484784"/>
            <a:ext cx="597877" cy="199292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62"/>
          </a:p>
        </p:txBody>
      </p:sp>
      <p:sp>
        <p:nvSpPr>
          <p:cNvPr id="28677" name="Obdélník 3"/>
          <p:cNvSpPr>
            <a:spLocks noChangeArrowheads="1"/>
          </p:cNvSpPr>
          <p:nvPr/>
        </p:nvSpPr>
        <p:spPr bwMode="auto">
          <a:xfrm>
            <a:off x="1464051" y="6248345"/>
            <a:ext cx="62042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Ishiyama</a:t>
            </a:r>
            <a:r>
              <a:rPr lang="cs-CZ" altLang="cs-CZ" sz="1200" b="0" dirty="0">
                <a:latin typeface="Calibri" panose="020F0502020204030204" pitchFamily="34" charset="0"/>
              </a:rPr>
              <a:t>, T.; </a:t>
            </a:r>
            <a:r>
              <a:rPr lang="cs-CZ" altLang="cs-CZ" sz="1200" b="0" dirty="0" err="1">
                <a:latin typeface="Calibri" panose="020F0502020204030204" pitchFamily="34" charset="0"/>
              </a:rPr>
              <a:t>Takagi</a:t>
            </a:r>
            <a:r>
              <a:rPr lang="cs-CZ" altLang="cs-CZ" sz="1200" b="0" dirty="0">
                <a:latin typeface="Calibri" panose="020F0502020204030204" pitchFamily="34" charset="0"/>
              </a:rPr>
              <a:t>, J.; Hartwig, J. F.;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Miyaura</a:t>
            </a:r>
            <a:r>
              <a:rPr lang="cs-CZ" altLang="cs-CZ" sz="1200" b="0" dirty="0">
                <a:latin typeface="Calibri" panose="020F0502020204030204" pitchFamily="34" charset="0"/>
              </a:rPr>
              <a:t>, N.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Angew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., </a:t>
            </a:r>
            <a:r>
              <a:rPr lang="it-IT" altLang="cs-CZ" sz="1200" b="0" i="1" dirty="0">
                <a:latin typeface="Calibri" panose="020F0502020204030204" pitchFamily="34" charset="0"/>
              </a:rPr>
              <a:t>Int. Ed. </a:t>
            </a:r>
            <a:r>
              <a:rPr lang="it-IT" altLang="cs-CZ" sz="1200" dirty="0">
                <a:latin typeface="Calibri" panose="020F0502020204030204" pitchFamily="34" charset="0"/>
              </a:rPr>
              <a:t>2002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it-IT" altLang="cs-CZ" sz="1200" b="0" i="1" dirty="0">
                <a:latin typeface="Calibri" panose="020F0502020204030204" pitchFamily="34" charset="0"/>
              </a:rPr>
              <a:t>41</a:t>
            </a:r>
            <a:r>
              <a:rPr lang="it-IT" altLang="cs-CZ" sz="1200" b="0" dirty="0">
                <a:latin typeface="Calibri" panose="020F0502020204030204" pitchFamily="34" charset="0"/>
              </a:rPr>
              <a:t>, 3056.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867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A1DB5A-7911-4FBB-988F-3216E0E5AAC2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292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06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68669"/>
            <a:ext cx="5906966" cy="417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Obdélník 1"/>
          <p:cNvSpPr>
            <a:spLocks noChangeArrowheads="1"/>
          </p:cNvSpPr>
          <p:nvPr/>
        </p:nvSpPr>
        <p:spPr bwMode="auto">
          <a:xfrm>
            <a:off x="1171419" y="6248345"/>
            <a:ext cx="66409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Takagi</a:t>
            </a:r>
            <a:r>
              <a:rPr lang="cs-CZ" altLang="cs-CZ" sz="1200" b="0" dirty="0">
                <a:latin typeface="Calibri" panose="020F0502020204030204" pitchFamily="34" charset="0"/>
              </a:rPr>
              <a:t>, J.; </a:t>
            </a:r>
            <a:r>
              <a:rPr lang="cs-CZ" altLang="cs-CZ" sz="1200" b="0" dirty="0" err="1">
                <a:latin typeface="Calibri" panose="020F0502020204030204" pitchFamily="34" charset="0"/>
              </a:rPr>
              <a:t>Sato</a:t>
            </a:r>
            <a:r>
              <a:rPr lang="cs-CZ" altLang="cs-CZ" sz="1200" b="0" dirty="0">
                <a:latin typeface="Calibri" panose="020F0502020204030204" pitchFamily="34" charset="0"/>
              </a:rPr>
              <a:t>, K.; Hartwig, J. F.; </a:t>
            </a:r>
            <a:r>
              <a:rPr lang="cs-CZ" altLang="cs-CZ" sz="1200" b="0" dirty="0" err="1">
                <a:latin typeface="Calibri" panose="020F0502020204030204" pitchFamily="34" charset="0"/>
              </a:rPr>
              <a:t>Ishiyama</a:t>
            </a:r>
            <a:r>
              <a:rPr lang="cs-CZ" altLang="cs-CZ" sz="1200" b="0" dirty="0">
                <a:latin typeface="Calibri" panose="020F0502020204030204" pitchFamily="34" charset="0"/>
              </a:rPr>
              <a:t>, T.;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Miyaura</a:t>
            </a:r>
            <a:r>
              <a:rPr lang="cs-CZ" altLang="cs-CZ" sz="1200" b="0" dirty="0">
                <a:latin typeface="Calibri" panose="020F0502020204030204" pitchFamily="34" charset="0"/>
              </a:rPr>
              <a:t>, N.</a:t>
            </a:r>
            <a:r>
              <a:rPr lang="nn-NO" altLang="cs-CZ" sz="1200" b="0" i="1" dirty="0">
                <a:latin typeface="Calibri" panose="020F0502020204030204" pitchFamily="34" charset="0"/>
              </a:rPr>
              <a:t>Tetrahedron Lett. </a:t>
            </a:r>
            <a:r>
              <a:rPr lang="nn-NO" altLang="cs-CZ" sz="1200" dirty="0">
                <a:latin typeface="Calibri" panose="020F0502020204030204" pitchFamily="34" charset="0"/>
              </a:rPr>
              <a:t>2002</a:t>
            </a:r>
            <a:r>
              <a:rPr lang="nn-NO" altLang="cs-CZ" sz="1200" b="0" dirty="0">
                <a:latin typeface="Calibri" panose="020F0502020204030204" pitchFamily="34" charset="0"/>
              </a:rPr>
              <a:t>, </a:t>
            </a:r>
            <a:r>
              <a:rPr lang="nn-NO" altLang="cs-CZ" sz="1200" b="0" i="1" dirty="0">
                <a:latin typeface="Calibri" panose="020F0502020204030204" pitchFamily="34" charset="0"/>
              </a:rPr>
              <a:t>43</a:t>
            </a:r>
            <a:r>
              <a:rPr lang="nn-NO" altLang="cs-CZ" sz="1200" b="0" dirty="0">
                <a:latin typeface="Calibri" panose="020F0502020204030204" pitchFamily="34" charset="0"/>
              </a:rPr>
              <a:t>, 5649.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29701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EAF083-C844-45D0-AC98-9B4DFF10F209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Heteroarenes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1830266"/>
            <a:ext cx="5863003" cy="287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Obdélník 4"/>
          <p:cNvSpPr>
            <a:spLocks noChangeArrowheads="1"/>
          </p:cNvSpPr>
          <p:nvPr/>
        </p:nvSpPr>
        <p:spPr bwMode="auto">
          <a:xfrm>
            <a:off x="1315435" y="6248345"/>
            <a:ext cx="65689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Takagi</a:t>
            </a:r>
            <a:r>
              <a:rPr lang="cs-CZ" altLang="cs-CZ" sz="1200" b="0" dirty="0">
                <a:latin typeface="Calibri" panose="020F0502020204030204" pitchFamily="34" charset="0"/>
              </a:rPr>
              <a:t>, J.; </a:t>
            </a:r>
            <a:r>
              <a:rPr lang="cs-CZ" altLang="cs-CZ" sz="1200" b="0" dirty="0" err="1">
                <a:latin typeface="Calibri" panose="020F0502020204030204" pitchFamily="34" charset="0"/>
              </a:rPr>
              <a:t>Sato</a:t>
            </a:r>
            <a:r>
              <a:rPr lang="cs-CZ" altLang="cs-CZ" sz="1200" b="0" dirty="0">
                <a:latin typeface="Calibri" panose="020F0502020204030204" pitchFamily="34" charset="0"/>
              </a:rPr>
              <a:t>, K.; Hartwig, J. F.; </a:t>
            </a:r>
            <a:r>
              <a:rPr lang="cs-CZ" altLang="cs-CZ" sz="1200" b="0" dirty="0" err="1">
                <a:latin typeface="Calibri" panose="020F0502020204030204" pitchFamily="34" charset="0"/>
              </a:rPr>
              <a:t>Ishiyama</a:t>
            </a:r>
            <a:r>
              <a:rPr lang="cs-CZ" altLang="cs-CZ" sz="1200" b="0" dirty="0">
                <a:latin typeface="Calibri" panose="020F0502020204030204" pitchFamily="34" charset="0"/>
              </a:rPr>
              <a:t>, T.;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Miyaura</a:t>
            </a:r>
            <a:r>
              <a:rPr lang="cs-CZ" altLang="cs-CZ" sz="1200" b="0" dirty="0">
                <a:latin typeface="Calibri" panose="020F0502020204030204" pitchFamily="34" charset="0"/>
              </a:rPr>
              <a:t>, N.</a:t>
            </a:r>
            <a:r>
              <a:rPr lang="nn-NO" altLang="cs-CZ" sz="1200" b="0" i="1" dirty="0">
                <a:latin typeface="Calibri" panose="020F0502020204030204" pitchFamily="34" charset="0"/>
              </a:rPr>
              <a:t>Tetrahedron Lett. </a:t>
            </a:r>
            <a:r>
              <a:rPr lang="nn-NO" altLang="cs-CZ" sz="1200" dirty="0">
                <a:latin typeface="Calibri" panose="020F0502020204030204" pitchFamily="34" charset="0"/>
              </a:rPr>
              <a:t>2002</a:t>
            </a:r>
            <a:r>
              <a:rPr lang="nn-NO" altLang="cs-CZ" sz="1200" b="0" dirty="0">
                <a:latin typeface="Calibri" panose="020F0502020204030204" pitchFamily="34" charset="0"/>
              </a:rPr>
              <a:t>, </a:t>
            </a:r>
            <a:r>
              <a:rPr lang="nn-NO" altLang="cs-CZ" sz="1200" b="0" i="1" dirty="0">
                <a:latin typeface="Calibri" panose="020F0502020204030204" pitchFamily="34" charset="0"/>
              </a:rPr>
              <a:t>43</a:t>
            </a:r>
            <a:r>
              <a:rPr lang="nn-NO" altLang="cs-CZ" sz="1200" b="0" dirty="0">
                <a:latin typeface="Calibri" panose="020F0502020204030204" pitchFamily="34" charset="0"/>
              </a:rPr>
              <a:t>, 5649.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30725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2A03EF-456D-47CA-8900-99E5B5DE4007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Heteroarenes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82" y="1052736"/>
            <a:ext cx="7498373" cy="469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Obdélník 1"/>
          <p:cNvSpPr>
            <a:spLocks noChangeArrowheads="1"/>
          </p:cNvSpPr>
          <p:nvPr/>
        </p:nvSpPr>
        <p:spPr bwMode="auto">
          <a:xfrm>
            <a:off x="1115616" y="6135687"/>
            <a:ext cx="551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Paul, S.;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Chotana</a:t>
            </a:r>
            <a:r>
              <a:rPr lang="cs-CZ" altLang="cs-CZ" sz="1200" b="0" dirty="0">
                <a:latin typeface="Calibri" panose="020F0502020204030204" pitchFamily="34" charset="0"/>
              </a:rPr>
              <a:t>, G. A.; Holmes, D.; Reichle, R. C.;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Maleczka</a:t>
            </a:r>
            <a:r>
              <a:rPr lang="cs-CZ" altLang="cs-CZ" sz="1200" b="0" dirty="0">
                <a:latin typeface="Calibri" panose="020F0502020204030204" pitchFamily="34" charset="0"/>
              </a:rPr>
              <a:t>, R. E., Jr.; Smith, M. R., III.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>
                <a:latin typeface="Calibri" panose="020F0502020204030204" pitchFamily="34" charset="0"/>
              </a:rPr>
              <a:t>2006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128</a:t>
            </a:r>
            <a:r>
              <a:rPr lang="cs-CZ" altLang="cs-CZ" sz="1200" b="0" dirty="0">
                <a:latin typeface="Calibri" panose="020F0502020204030204" pitchFamily="34" charset="0"/>
              </a:rPr>
              <a:t>, 15552.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31749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3B8D02-E398-412C-B759-64F2BFB8B452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2-Substituted Indoles</a:t>
            </a:r>
          </a:p>
        </p:txBody>
      </p:sp>
    </p:spTree>
    <p:extLst>
      <p:ext uri="{BB962C8B-B14F-4D97-AF65-F5344CB8AC3E}">
        <p14:creationId xmlns:p14="http://schemas.microsoft.com/office/powerpoint/2010/main" val="194780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58" y="2639625"/>
            <a:ext cx="5389685" cy="302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2ECD9E-73B0-44A4-A5BE-14508CB040CD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2-Substituted Indoles</a:t>
            </a:r>
          </a:p>
        </p:txBody>
      </p:sp>
      <p:sp>
        <p:nvSpPr>
          <p:cNvPr id="5" name="Obdélník 5"/>
          <p:cNvSpPr>
            <a:spLocks noChangeArrowheads="1"/>
          </p:cNvSpPr>
          <p:nvPr/>
        </p:nvSpPr>
        <p:spPr bwMode="auto">
          <a:xfrm>
            <a:off x="355817" y="1726154"/>
            <a:ext cx="7920880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62" b="0" dirty="0" smtClean="0">
                <a:latin typeface="AdvHelv_NB"/>
              </a:rPr>
              <a:t>Possible modes of interaction</a:t>
            </a:r>
            <a:endParaRPr lang="en-US" altLang="cs-CZ" sz="1662" b="0" dirty="0">
              <a:latin typeface="AdvHelv_NB"/>
            </a:endParaRPr>
          </a:p>
        </p:txBody>
      </p:sp>
    </p:spTree>
    <p:extLst>
      <p:ext uri="{BB962C8B-B14F-4D97-AF65-F5344CB8AC3E}">
        <p14:creationId xmlns:p14="http://schemas.microsoft.com/office/powerpoint/2010/main" val="141571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délník 3"/>
          <p:cNvSpPr>
            <a:spLocks noChangeArrowheads="1"/>
          </p:cNvSpPr>
          <p:nvPr/>
        </p:nvSpPr>
        <p:spPr bwMode="auto">
          <a:xfrm>
            <a:off x="517281" y="6248345"/>
            <a:ext cx="58549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Klecka</a:t>
            </a:r>
            <a:r>
              <a:rPr lang="cs-CZ" altLang="cs-CZ" sz="1200" b="0" dirty="0">
                <a:latin typeface="Calibri" panose="020F0502020204030204" pitchFamily="34" charset="0"/>
              </a:rPr>
              <a:t>, M.; Pohl, R.; </a:t>
            </a:r>
            <a:r>
              <a:rPr lang="cs-CZ" altLang="cs-CZ" sz="1200" b="0" dirty="0" err="1">
                <a:latin typeface="Calibri" panose="020F0502020204030204" pitchFamily="34" charset="0"/>
              </a:rPr>
              <a:t>Klepetarova</a:t>
            </a:r>
            <a:r>
              <a:rPr lang="cs-CZ" altLang="cs-CZ" sz="1200" b="0" dirty="0">
                <a:latin typeface="Calibri" panose="020F0502020204030204" pitchFamily="34" charset="0"/>
              </a:rPr>
              <a:t>, B.; </a:t>
            </a:r>
            <a:r>
              <a:rPr lang="cs-CZ" altLang="cs-CZ" sz="1200" b="0" dirty="0" err="1">
                <a:latin typeface="Calibri" panose="020F0502020204030204" pitchFamily="34" charset="0"/>
              </a:rPr>
              <a:t>Hocek</a:t>
            </a:r>
            <a:r>
              <a:rPr lang="cs-CZ" altLang="cs-CZ" sz="1200" b="0" dirty="0">
                <a:latin typeface="Calibri" panose="020F0502020204030204" pitchFamily="34" charset="0"/>
              </a:rPr>
              <a:t>, M.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Biomol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dirty="0">
                <a:latin typeface="Calibri" panose="020F0502020204030204" pitchFamily="34" charset="0"/>
              </a:rPr>
              <a:t>2009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7</a:t>
            </a:r>
            <a:r>
              <a:rPr lang="cs-CZ" altLang="cs-CZ" sz="1200" b="0" dirty="0">
                <a:latin typeface="Calibri" panose="020F0502020204030204" pitchFamily="34" charset="0"/>
              </a:rPr>
              <a:t>, 866.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3379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6" y="1920938"/>
            <a:ext cx="7987811" cy="402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341D2A-A1B0-4C30-B4B6-9E0F68277643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Deazapurines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(M.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Hocek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Group)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27</a:t>
            </a:fld>
            <a:endParaRPr lang="cs-CZ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Catalysed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C-H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Heteroarenes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–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Review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2020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61509"/>
            <a:ext cx="4576233" cy="5244520"/>
          </a:xfrm>
          <a:prstGeom prst="rect">
            <a:avLst/>
          </a:prstGeom>
        </p:spPr>
      </p:pic>
      <p:sp>
        <p:nvSpPr>
          <p:cNvPr id="6" name="Obdélník 3"/>
          <p:cNvSpPr>
            <a:spLocks noChangeArrowheads="1"/>
          </p:cNvSpPr>
          <p:nvPr/>
        </p:nvSpPr>
        <p:spPr bwMode="auto">
          <a:xfrm>
            <a:off x="467544" y="6237312"/>
            <a:ext cx="58549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i="1" dirty="0" err="1">
                <a:latin typeface="Calibri" panose="020F0502020204030204" pitchFamily="34" charset="0"/>
              </a:rPr>
              <a:t>Angew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Int</a:t>
            </a:r>
            <a:r>
              <a:rPr lang="cs-CZ" altLang="cs-CZ" sz="1200" b="0" i="1" dirty="0">
                <a:latin typeface="Calibri" panose="020F0502020204030204" pitchFamily="34" charset="0"/>
              </a:rPr>
              <a:t>. Ed</a:t>
            </a:r>
            <a:r>
              <a:rPr lang="cs-CZ" altLang="cs-CZ" sz="1200" b="0" dirty="0">
                <a:latin typeface="Calibri" panose="020F0502020204030204" pitchFamily="34" charset="0"/>
              </a:rPr>
              <a:t>. 10.1002/anie.202001520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5271763" y="801398"/>
            <a:ext cx="3116661" cy="85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Those who are interested in the </a:t>
            </a:r>
            <a:r>
              <a:rPr lang="en-US" altLang="cs-CZ" sz="1662" b="0" dirty="0" err="1" smtClean="0">
                <a:solidFill>
                  <a:srgbClr val="FF0000"/>
                </a:solidFill>
                <a:latin typeface="AdvHelv_NB"/>
              </a:rPr>
              <a:t>borylation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 of </a:t>
            </a:r>
            <a:r>
              <a:rPr lang="en-US" altLang="cs-CZ" sz="1662" b="0" dirty="0" err="1" smtClean="0">
                <a:solidFill>
                  <a:srgbClr val="FF0000"/>
                </a:solidFill>
                <a:latin typeface="AdvHelv_NB"/>
              </a:rPr>
              <a:t>heteroarenes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, please check this review article</a:t>
            </a:r>
            <a:endParaRPr lang="en-US" altLang="cs-CZ" sz="1662" b="0" dirty="0">
              <a:solidFill>
                <a:srgbClr val="FF0000"/>
              </a:solidFill>
              <a:latin typeface="AdvHelv_NB"/>
            </a:endParaRPr>
          </a:p>
        </p:txBody>
      </p:sp>
    </p:spTree>
    <p:extLst>
      <p:ext uri="{BB962C8B-B14F-4D97-AF65-F5344CB8AC3E}">
        <p14:creationId xmlns:p14="http://schemas.microsoft.com/office/powerpoint/2010/main" val="24538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Obdélník 6"/>
          <p:cNvSpPr>
            <a:spLocks noChangeArrowheads="1"/>
          </p:cNvSpPr>
          <p:nvPr/>
        </p:nvSpPr>
        <p:spPr bwMode="auto">
          <a:xfrm>
            <a:off x="517282" y="6248345"/>
            <a:ext cx="46307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Datta</a:t>
            </a:r>
            <a:r>
              <a:rPr lang="cs-CZ" altLang="cs-CZ" sz="1200" b="0" dirty="0">
                <a:latin typeface="Calibri" panose="020F0502020204030204" pitchFamily="34" charset="0"/>
              </a:rPr>
              <a:t>, A.; </a:t>
            </a:r>
            <a:r>
              <a:rPr lang="cs-CZ" altLang="cs-CZ" sz="1200" b="0" dirty="0" err="1">
                <a:latin typeface="Calibri" panose="020F0502020204030204" pitchFamily="34" charset="0"/>
              </a:rPr>
              <a:t>Kollhofer</a:t>
            </a:r>
            <a:r>
              <a:rPr lang="cs-CZ" altLang="cs-CZ" sz="1200" b="0" dirty="0">
                <a:latin typeface="Calibri" panose="020F0502020204030204" pitchFamily="34" charset="0"/>
              </a:rPr>
              <a:t>, A.; </a:t>
            </a:r>
            <a:r>
              <a:rPr lang="cs-CZ" altLang="cs-CZ" sz="1200" b="0" dirty="0" err="1">
                <a:latin typeface="Calibri" panose="020F0502020204030204" pitchFamily="34" charset="0"/>
              </a:rPr>
              <a:t>Plenio</a:t>
            </a:r>
            <a:r>
              <a:rPr lang="cs-CZ" altLang="cs-CZ" sz="1200" b="0" dirty="0">
                <a:latin typeface="Calibri" panose="020F0502020204030204" pitchFamily="34" charset="0"/>
              </a:rPr>
              <a:t>, H.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Commun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dirty="0">
                <a:latin typeface="Calibri" panose="020F0502020204030204" pitchFamily="34" charset="0"/>
              </a:rPr>
              <a:t>2004</a:t>
            </a:r>
            <a:r>
              <a:rPr lang="cs-CZ" altLang="cs-CZ" sz="1200" b="0" dirty="0">
                <a:latin typeface="Calibri" panose="020F0502020204030204" pitchFamily="34" charset="0"/>
              </a:rPr>
              <a:t>, 1508.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34820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973" y="1265094"/>
            <a:ext cx="5947996" cy="439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EB5D3D-44A9-4086-9D6E-D7B2CAEBF1A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Ferrocenes </a:t>
            </a:r>
          </a:p>
        </p:txBody>
      </p:sp>
    </p:spTree>
    <p:extLst>
      <p:ext uri="{BB962C8B-B14F-4D97-AF65-F5344CB8AC3E}">
        <p14:creationId xmlns:p14="http://schemas.microsoft.com/office/powerpoint/2010/main" val="38651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délník 2"/>
          <p:cNvSpPr>
            <a:spLocks noChangeArrowheads="1"/>
          </p:cNvSpPr>
          <p:nvPr/>
        </p:nvSpPr>
        <p:spPr bwMode="auto">
          <a:xfrm>
            <a:off x="4479682" y="3030416"/>
            <a:ext cx="4346331" cy="238271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62"/>
          </a:p>
        </p:txBody>
      </p:sp>
      <p:pic>
        <p:nvPicPr>
          <p:cNvPr id="35844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058" y="3112127"/>
            <a:ext cx="4170485" cy="226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Obdélník 5"/>
          <p:cNvSpPr>
            <a:spLocks noChangeArrowheads="1"/>
          </p:cNvSpPr>
          <p:nvPr/>
        </p:nvSpPr>
        <p:spPr bwMode="auto">
          <a:xfrm>
            <a:off x="539552" y="6248345"/>
            <a:ext cx="61926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Kurotobi</a:t>
            </a:r>
            <a:r>
              <a:rPr lang="cs-CZ" altLang="cs-CZ" sz="1200" b="0" dirty="0">
                <a:latin typeface="Calibri" panose="020F0502020204030204" pitchFamily="34" charset="0"/>
              </a:rPr>
              <a:t>, K.;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Miyauchi</a:t>
            </a:r>
            <a:r>
              <a:rPr lang="cs-CZ" altLang="cs-CZ" sz="1200" b="0" dirty="0">
                <a:latin typeface="Calibri" panose="020F0502020204030204" pitchFamily="34" charset="0"/>
              </a:rPr>
              <a:t>, M.; </a:t>
            </a:r>
            <a:r>
              <a:rPr lang="cs-CZ" altLang="cs-CZ" sz="1200" b="0" dirty="0" err="1">
                <a:latin typeface="Calibri" panose="020F0502020204030204" pitchFamily="34" charset="0"/>
              </a:rPr>
              <a:t>Takakura</a:t>
            </a:r>
            <a:r>
              <a:rPr lang="cs-CZ" altLang="cs-CZ" sz="1200" b="0" dirty="0">
                <a:latin typeface="Calibri" panose="020F0502020204030204" pitchFamily="34" charset="0"/>
              </a:rPr>
              <a:t>, K.;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Murafuji</a:t>
            </a:r>
            <a:r>
              <a:rPr lang="cs-CZ" altLang="cs-CZ" sz="1200" b="0" dirty="0">
                <a:latin typeface="Calibri" panose="020F0502020204030204" pitchFamily="34" charset="0"/>
              </a:rPr>
              <a:t>, T.;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Sugihara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Y</a:t>
            </a:r>
            <a:r>
              <a:rPr lang="cs-CZ" altLang="cs-CZ" sz="1200" b="0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>
                <a:latin typeface="Calibri" panose="020F0502020204030204" pitchFamily="34" charset="0"/>
              </a:rPr>
              <a:t>Eur. 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dirty="0">
                <a:latin typeface="Calibri" panose="020F0502020204030204" pitchFamily="34" charset="0"/>
              </a:rPr>
              <a:t>2003</a:t>
            </a:r>
            <a:r>
              <a:rPr lang="cs-CZ" altLang="cs-CZ" sz="1200" b="0" dirty="0">
                <a:latin typeface="Calibri" panose="020F0502020204030204" pitchFamily="34" charset="0"/>
              </a:rPr>
              <a:t>, 3663.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35846" name="Picture 6" descr="http://www.odinity.com/wp-content/uploads/2013/11/relative-electron-densities-azule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64" y="1124744"/>
            <a:ext cx="3725008" cy="162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256" y="1052736"/>
            <a:ext cx="405472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3776" indent="-263776">
              <a:buFontTx/>
              <a:buChar char="-"/>
              <a:defRPr/>
            </a:pPr>
            <a:r>
              <a:rPr lang="en-US" dirty="0"/>
              <a:t>moderately nucleophilic 1 and 3</a:t>
            </a:r>
            <a:endParaRPr lang="cs-CZ" dirty="0"/>
          </a:p>
          <a:p>
            <a:pPr>
              <a:defRPr/>
            </a:pPr>
            <a:r>
              <a:rPr lang="en-US" dirty="0"/>
              <a:t>positions readily undergo electrophilic aromatic substitution</a:t>
            </a:r>
            <a:endParaRPr lang="cs-CZ" dirty="0"/>
          </a:p>
          <a:p>
            <a:pPr>
              <a:defRPr/>
            </a:pPr>
            <a:endParaRPr lang="cs-CZ" dirty="0"/>
          </a:p>
          <a:p>
            <a:pPr marL="263776" indent="-263776">
              <a:buFontTx/>
              <a:buChar char="-"/>
              <a:defRPr/>
            </a:pPr>
            <a:r>
              <a:rPr lang="en-US" dirty="0"/>
              <a:t>4, 6 and 8 positions are electrophilic, making them susceptible to nucleophilic substitution</a:t>
            </a:r>
            <a:endParaRPr lang="cs-CZ" dirty="0"/>
          </a:p>
          <a:p>
            <a:pPr>
              <a:defRPr/>
            </a:pPr>
            <a:endParaRPr lang="cs-CZ" dirty="0"/>
          </a:p>
          <a:p>
            <a:pPr marL="263776" indent="-263776">
              <a:buFontTx/>
              <a:buChar char="-"/>
              <a:defRPr/>
            </a:pPr>
            <a:r>
              <a:rPr lang="en-US" dirty="0"/>
              <a:t>In contrast, the 2, 5 and 7 positions are much less reactive to either nucleophilic or electrophilic attack, only experiencing substitution under harsher conditions when the more reactive sites are already substituted.</a:t>
            </a:r>
            <a:endParaRPr lang="cs-CZ" dirty="0"/>
          </a:p>
        </p:txBody>
      </p:sp>
      <p:sp>
        <p:nvSpPr>
          <p:cNvPr id="35848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86065B-E66C-4F95-A24B-4D63A8F0F48A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292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2488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Azulene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1" descr="Herbert C. Br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84" y="620688"/>
            <a:ext cx="1152796" cy="161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3" descr="Georg Witt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20688"/>
            <a:ext cx="1134321" cy="15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Obdélník 2"/>
          <p:cNvSpPr>
            <a:spLocks noChangeArrowheads="1"/>
          </p:cNvSpPr>
          <p:nvPr/>
        </p:nvSpPr>
        <p:spPr bwMode="auto">
          <a:xfrm>
            <a:off x="5412976" y="2216860"/>
            <a:ext cx="1413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Herbert C. Brown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b="0" dirty="0">
                <a:solidFill>
                  <a:srgbClr val="000000"/>
                </a:solidFill>
                <a:latin typeface="Calibri" panose="020F0502020204030204" pitchFamily="34" charset="0"/>
              </a:rPr>
              <a:t>Prize share: 1/2</a:t>
            </a:r>
          </a:p>
        </p:txBody>
      </p:sp>
      <p:sp>
        <p:nvSpPr>
          <p:cNvPr id="7181" name="Obdélník 3"/>
          <p:cNvSpPr>
            <a:spLocks noChangeArrowheads="1"/>
          </p:cNvSpPr>
          <p:nvPr/>
        </p:nvSpPr>
        <p:spPr bwMode="auto">
          <a:xfrm>
            <a:off x="6802333" y="2216860"/>
            <a:ext cx="12260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dirty="0">
                <a:solidFill>
                  <a:srgbClr val="000000"/>
                </a:solidFill>
                <a:latin typeface="Calibri" panose="020F0502020204030204" pitchFamily="34" charset="0"/>
              </a:rPr>
              <a:t>Georg Wittig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000" b="0" dirty="0">
                <a:solidFill>
                  <a:srgbClr val="000000"/>
                </a:solidFill>
                <a:latin typeface="Calibri" panose="020F0502020204030204" pitchFamily="34" charset="0"/>
              </a:rPr>
              <a:t>Prize share: 1/2</a:t>
            </a:r>
          </a:p>
        </p:txBody>
      </p:sp>
      <p:sp>
        <p:nvSpPr>
          <p:cNvPr id="7182" name="Obdélník 4"/>
          <p:cNvSpPr>
            <a:spLocks noChangeArrowheads="1"/>
          </p:cNvSpPr>
          <p:nvPr/>
        </p:nvSpPr>
        <p:spPr bwMode="auto">
          <a:xfrm>
            <a:off x="5412975" y="2693238"/>
            <a:ext cx="27594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b="0" dirty="0">
                <a:solidFill>
                  <a:srgbClr val="555555"/>
                </a:solidFill>
                <a:latin typeface="Calibri" panose="020F0502020204030204" pitchFamily="34" charset="0"/>
              </a:rPr>
              <a:t>The Nobel Prize in Chemistry 1979 was awarded jointly to Herbert C. Brown and Georg Wittig </a:t>
            </a:r>
            <a:r>
              <a:rPr lang="en-US" altLang="cs-CZ" sz="1400" b="0" i="1" dirty="0">
                <a:solidFill>
                  <a:srgbClr val="555555"/>
                </a:solidFill>
                <a:latin typeface="Calibri" panose="020F0502020204030204" pitchFamily="34" charset="0"/>
              </a:rPr>
              <a:t>"for their development of the use of boron- and phosphorus-containing compounds, respectively, into important reagents in organic synthesis"</a:t>
            </a:r>
            <a:endParaRPr lang="cs-CZ" altLang="cs-CZ" sz="1400" b="0" dirty="0">
              <a:latin typeface="Calibri" panose="020F0502020204030204" pitchFamily="34" charset="0"/>
            </a:endParaRPr>
          </a:p>
        </p:txBody>
      </p:sp>
      <p:sp>
        <p:nvSpPr>
          <p:cNvPr id="718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0CCEA4-E65C-4F6F-BEA1-02DF2BC79008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292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0825" y="260648"/>
            <a:ext cx="432117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Formation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of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C-B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Bonds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70906" y="2352741"/>
            <a:ext cx="280900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1800" cap="small" dirty="0" err="1" smtClean="0">
                <a:latin typeface="Calibri" panose="020F0502020204030204" pitchFamily="34" charset="0"/>
              </a:rPr>
              <a:t>Transmetallation</a:t>
            </a:r>
            <a:endParaRPr lang="cs-CZ" altLang="en-US" sz="1800" cap="small" dirty="0" smtClean="0">
              <a:latin typeface="Calibri" panose="020F0502020204030204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971601" y="2805327"/>
            <a:ext cx="2592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1800" cap="small" dirty="0" err="1">
                <a:latin typeface="Calibri" panose="020F0502020204030204" pitchFamily="34" charset="0"/>
              </a:rPr>
              <a:t>Hydroboration</a:t>
            </a:r>
            <a:endParaRPr lang="cs-CZ" altLang="en-US" sz="1800" cap="small" dirty="0" smtClean="0">
              <a:latin typeface="Calibri" panose="020F0502020204030204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1601" y="3309383"/>
            <a:ext cx="2808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1800" cap="small" dirty="0" err="1">
                <a:latin typeface="Calibri" panose="020F0502020204030204" pitchFamily="34" charset="0"/>
              </a:rPr>
              <a:t>Haloboration</a:t>
            </a:r>
            <a:endParaRPr lang="cs-CZ" altLang="en-US" sz="1800" cap="small" dirty="0" smtClean="0">
              <a:latin typeface="Calibri" panose="020F0502020204030204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71600" y="3813995"/>
            <a:ext cx="3354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1800" cap="small" dirty="0" err="1">
                <a:latin typeface="Calibri" panose="020F0502020204030204" pitchFamily="34" charset="0"/>
              </a:rPr>
              <a:t>Modified</a:t>
            </a:r>
            <a:r>
              <a:rPr lang="cs-CZ" altLang="en-US" sz="1800" cap="small" dirty="0">
                <a:latin typeface="Calibri" panose="020F0502020204030204" pitchFamily="34" charset="0"/>
              </a:rPr>
              <a:t> </a:t>
            </a:r>
            <a:r>
              <a:rPr lang="cs-CZ" altLang="en-US" sz="1800" cap="small" dirty="0" err="1">
                <a:latin typeface="Calibri" panose="020F0502020204030204" pitchFamily="34" charset="0"/>
              </a:rPr>
              <a:t>Friedel-Crafts</a:t>
            </a:r>
            <a:r>
              <a:rPr lang="cs-CZ" altLang="en-US" sz="1800" cap="small" dirty="0">
                <a:latin typeface="Calibri" panose="020F0502020204030204" pitchFamily="34" charset="0"/>
              </a:rPr>
              <a:t> </a:t>
            </a:r>
            <a:r>
              <a:rPr lang="cs-CZ" altLang="en-US" sz="1800" cap="small" dirty="0" err="1" smtClean="0">
                <a:latin typeface="Calibri" panose="020F0502020204030204" pitchFamily="34" charset="0"/>
              </a:rPr>
              <a:t>Reaction</a:t>
            </a:r>
            <a:endParaRPr lang="cs-CZ" altLang="en-US" sz="1800" cap="small" dirty="0">
              <a:latin typeface="Calibri" panose="020F050202020403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971601" y="4293096"/>
            <a:ext cx="36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1800" cap="small" dirty="0" err="1">
                <a:latin typeface="Calibri" panose="020F0502020204030204" pitchFamily="34" charset="0"/>
              </a:rPr>
              <a:t>Diboration</a:t>
            </a:r>
            <a:r>
              <a:rPr lang="cs-CZ" altLang="en-US" sz="1800" cap="small" dirty="0">
                <a:latin typeface="Calibri" panose="020F0502020204030204" pitchFamily="34" charset="0"/>
              </a:rPr>
              <a:t> </a:t>
            </a:r>
            <a:r>
              <a:rPr lang="cs-CZ" altLang="en-US" sz="1800" cap="small" dirty="0" err="1">
                <a:latin typeface="Calibri" panose="020F0502020204030204" pitchFamily="34" charset="0"/>
              </a:rPr>
              <a:t>with</a:t>
            </a:r>
            <a:r>
              <a:rPr lang="cs-CZ" altLang="en-US" sz="1800" cap="small" dirty="0">
                <a:latin typeface="Calibri" panose="020F0502020204030204" pitchFamily="34" charset="0"/>
              </a:rPr>
              <a:t> </a:t>
            </a:r>
            <a:r>
              <a:rPr lang="cs-CZ" altLang="en-US" sz="1800" cap="small" dirty="0" err="1">
                <a:latin typeface="Calibri" panose="020F0502020204030204" pitchFamily="34" charset="0"/>
              </a:rPr>
              <a:t>Diboron</a:t>
            </a:r>
            <a:r>
              <a:rPr lang="cs-CZ" altLang="en-US" sz="1800" cap="small" dirty="0">
                <a:latin typeface="Calibri" panose="020F0502020204030204" pitchFamily="34" charset="0"/>
              </a:rPr>
              <a:t> </a:t>
            </a:r>
            <a:r>
              <a:rPr lang="cs-CZ" altLang="en-US" sz="1800" cap="small" dirty="0" err="1" smtClean="0">
                <a:latin typeface="Calibri" panose="020F0502020204030204" pitchFamily="34" charset="0"/>
              </a:rPr>
              <a:t>Compounds</a:t>
            </a:r>
            <a:endParaRPr lang="cs-CZ" altLang="en-US" sz="1800" cap="small" dirty="0">
              <a:latin typeface="Calibri" panose="020F0502020204030204" pitchFamily="34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971600" y="4797152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cap="small" dirty="0">
                <a:latin typeface="Calibri" panose="020F0502020204030204" pitchFamily="34" charset="0"/>
              </a:rPr>
              <a:t>Formation of C-B Bonds by the Action of Metals on Halides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970906" y="5445224"/>
            <a:ext cx="3601095" cy="461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C-H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Activation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-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4572000" y="5507384"/>
            <a:ext cx="2808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1600" cap="small" dirty="0" smtClean="0">
                <a:latin typeface="Calibri" panose="020F0502020204030204" pitchFamily="34" charset="0"/>
              </a:rPr>
              <a:t>- </a:t>
            </a:r>
            <a:r>
              <a:rPr lang="cs-CZ" altLang="en-US" sz="1600" cap="small" dirty="0" err="1" smtClean="0">
                <a:latin typeface="Calibri" panose="020F0502020204030204" pitchFamily="34" charset="0"/>
              </a:rPr>
              <a:t>Topic</a:t>
            </a:r>
            <a:r>
              <a:rPr lang="cs-CZ" altLang="en-US" sz="1600" cap="small" dirty="0" smtClean="0">
                <a:latin typeface="Calibri" panose="020F0502020204030204" pitchFamily="34" charset="0"/>
              </a:rPr>
              <a:t> </a:t>
            </a:r>
            <a:r>
              <a:rPr lang="cs-CZ" altLang="en-US" sz="1600" cap="small" dirty="0" err="1" smtClean="0">
                <a:latin typeface="Calibri" panose="020F0502020204030204" pitchFamily="34" charset="0"/>
              </a:rPr>
              <a:t>of</a:t>
            </a:r>
            <a:r>
              <a:rPr lang="cs-CZ" altLang="en-US" sz="1600" cap="small" dirty="0" smtClean="0">
                <a:latin typeface="Calibri" panose="020F0502020204030204" pitchFamily="34" charset="0"/>
              </a:rPr>
              <a:t> </a:t>
            </a:r>
            <a:r>
              <a:rPr lang="cs-CZ" altLang="en-US" sz="1600" cap="small" dirty="0" err="1" smtClean="0">
                <a:latin typeface="Calibri" panose="020F0502020204030204" pitchFamily="34" charset="0"/>
              </a:rPr>
              <a:t>This</a:t>
            </a:r>
            <a:r>
              <a:rPr lang="cs-CZ" altLang="en-US" sz="1600" cap="small" dirty="0" smtClean="0">
                <a:latin typeface="Calibri" panose="020F0502020204030204" pitchFamily="34" charset="0"/>
              </a:rPr>
              <a:t> </a:t>
            </a:r>
            <a:r>
              <a:rPr lang="cs-CZ" altLang="en-US" sz="1600" cap="small" dirty="0" err="1" smtClean="0">
                <a:latin typeface="Calibri" panose="020F0502020204030204" pitchFamily="34" charset="0"/>
              </a:rPr>
              <a:t>Lecture</a:t>
            </a:r>
            <a:endParaRPr lang="cs-CZ" altLang="en-US" sz="1600" cap="small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8" y="1541643"/>
            <a:ext cx="5905500" cy="397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bdélník 1"/>
          <p:cNvSpPr>
            <a:spLocks noChangeArrowheads="1"/>
          </p:cNvSpPr>
          <p:nvPr/>
        </p:nvSpPr>
        <p:spPr bwMode="auto">
          <a:xfrm>
            <a:off x="395536" y="6248345"/>
            <a:ext cx="75831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0" dirty="0">
                <a:latin typeface="Calibri" panose="020F0502020204030204" pitchFamily="34" charset="0"/>
              </a:rPr>
              <a:t>Coventry, D. N.; </a:t>
            </a:r>
            <a:r>
              <a:rPr lang="en-US" altLang="cs-CZ" sz="1200" b="0" dirty="0" err="1">
                <a:latin typeface="Calibri" panose="020F0502020204030204" pitchFamily="34" charset="0"/>
              </a:rPr>
              <a:t>Batsanov</a:t>
            </a:r>
            <a:r>
              <a:rPr lang="en-US" altLang="cs-CZ" sz="1200" b="0" dirty="0">
                <a:latin typeface="Calibri" panose="020F0502020204030204" pitchFamily="34" charset="0"/>
              </a:rPr>
              <a:t>, A. S.; </a:t>
            </a:r>
            <a:r>
              <a:rPr lang="en-US" altLang="cs-CZ" sz="1200" b="0" dirty="0" err="1">
                <a:latin typeface="Calibri" panose="020F0502020204030204" pitchFamily="34" charset="0"/>
              </a:rPr>
              <a:t>Goeta</a:t>
            </a:r>
            <a:r>
              <a:rPr lang="en-US" altLang="cs-CZ" sz="1200" b="0" dirty="0">
                <a:latin typeface="Calibri" panose="020F0502020204030204" pitchFamily="34" charset="0"/>
              </a:rPr>
              <a:t>, A. E.; Howard, J. A. K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.;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Marder</a:t>
            </a:r>
            <a:r>
              <a:rPr lang="cs-CZ" altLang="cs-CZ" sz="1200" b="0" dirty="0">
                <a:latin typeface="Calibri" panose="020F0502020204030204" pitchFamily="34" charset="0"/>
              </a:rPr>
              <a:t>, T. B.; </a:t>
            </a:r>
            <a:r>
              <a:rPr lang="cs-CZ" altLang="cs-CZ" sz="1200" b="0" dirty="0" err="1">
                <a:latin typeface="Calibri" panose="020F0502020204030204" pitchFamily="34" charset="0"/>
              </a:rPr>
              <a:t>Perutz</a:t>
            </a:r>
            <a:r>
              <a:rPr lang="cs-CZ" altLang="cs-CZ" sz="1200" b="0" dirty="0">
                <a:latin typeface="Calibri" panose="020F0502020204030204" pitchFamily="34" charset="0"/>
              </a:rPr>
              <a:t>, R. N.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Commun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dirty="0">
                <a:latin typeface="Calibri" panose="020F0502020204030204" pitchFamily="34" charset="0"/>
              </a:rPr>
              <a:t>2005</a:t>
            </a:r>
            <a:r>
              <a:rPr lang="cs-CZ" altLang="cs-CZ" sz="1200" b="0" dirty="0">
                <a:latin typeface="Calibri" panose="020F0502020204030204" pitchFamily="34" charset="0"/>
              </a:rPr>
              <a:t>, 2172.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36869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215DF9-65F7-42E7-A716-3BE5CCA274F8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of Polycyclic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6012160" y="3841132"/>
            <a:ext cx="2232248" cy="191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S</a:t>
            </a:r>
            <a:r>
              <a:rPr lang="en-US" altLang="cs-CZ" sz="1477" dirty="0" err="1" smtClean="0">
                <a:solidFill>
                  <a:srgbClr val="FF0000"/>
                </a:solidFill>
                <a:latin typeface="Times-Roman"/>
              </a:rPr>
              <a:t>trictly</a:t>
            </a:r>
            <a:r>
              <a:rPr lang="en-US" altLang="cs-CZ" sz="1477" dirty="0" smtClean="0">
                <a:solidFill>
                  <a:srgbClr val="FF0000"/>
                </a:solidFill>
                <a:latin typeface="Times-Roman"/>
              </a:rPr>
              <a:t> sterically controlled products</a:t>
            </a:r>
            <a:endParaRPr lang="cs-CZ" altLang="cs-CZ" sz="1477" dirty="0" smtClean="0">
              <a:solidFill>
                <a:srgbClr val="FF0000"/>
              </a:solidFill>
              <a:latin typeface="Times-Roman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cs-CZ" altLang="cs-CZ" sz="1477" dirty="0" smtClean="0">
              <a:solidFill>
                <a:srgbClr val="FF0000"/>
              </a:solidFill>
              <a:latin typeface="Times-Roman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No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reactivity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 in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the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 alfa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position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 to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the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junction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of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the</a:t>
            </a:r>
            <a:r>
              <a:rPr lang="cs-CZ" altLang="cs-CZ" sz="1477" dirty="0" smtClean="0">
                <a:solidFill>
                  <a:srgbClr val="FF0000"/>
                </a:solidFill>
                <a:latin typeface="Times-Roman"/>
              </a:rPr>
              <a:t> </a:t>
            </a:r>
            <a:r>
              <a:rPr lang="cs-CZ" altLang="cs-CZ" sz="1477" dirty="0" err="1" smtClean="0">
                <a:solidFill>
                  <a:srgbClr val="FF0000"/>
                </a:solidFill>
                <a:latin typeface="Times-Roman"/>
              </a:rPr>
              <a:t>cores</a:t>
            </a:r>
            <a:endParaRPr lang="cs-CZ" altLang="cs-CZ" sz="1477" dirty="0" smtClean="0">
              <a:solidFill>
                <a:srgbClr val="FF0000"/>
              </a:solidFill>
              <a:latin typeface="Times-Roman"/>
            </a:endParaRP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endParaRPr lang="en-US" altLang="cs-CZ" sz="1477" dirty="0" smtClean="0">
              <a:solidFill>
                <a:srgbClr val="FF0000"/>
              </a:solidFill>
              <a:latin typeface="Times-Roman"/>
            </a:endParaRPr>
          </a:p>
        </p:txBody>
      </p:sp>
    </p:spTree>
    <p:extLst>
      <p:ext uri="{BB962C8B-B14F-4D97-AF65-F5344CB8AC3E}">
        <p14:creationId xmlns:p14="http://schemas.microsoft.com/office/powerpoint/2010/main" val="35728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17" y="1052736"/>
            <a:ext cx="4422531" cy="151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0" y="2708920"/>
            <a:ext cx="4954466" cy="170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72" y="4725144"/>
            <a:ext cx="4724400" cy="11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Obdélník 5"/>
          <p:cNvSpPr>
            <a:spLocks noChangeArrowheads="1"/>
          </p:cNvSpPr>
          <p:nvPr/>
        </p:nvSpPr>
        <p:spPr bwMode="auto">
          <a:xfrm>
            <a:off x="5220072" y="1196752"/>
            <a:ext cx="3789485" cy="11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662" b="0" dirty="0">
                <a:solidFill>
                  <a:srgbClr val="FF0000"/>
                </a:solidFill>
                <a:latin typeface="AdvHelv_NB"/>
              </a:rPr>
              <a:t>Tuning Light Absorption in Pyrene: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62" b="0" dirty="0" err="1">
                <a:solidFill>
                  <a:srgbClr val="FF0000"/>
                </a:solidFill>
                <a:latin typeface="AdvHelv_NB"/>
              </a:rPr>
              <a:t>Synthesis</a:t>
            </a:r>
            <a:r>
              <a:rPr lang="cs-CZ" altLang="cs-CZ" sz="1662" b="0" dirty="0">
                <a:solidFill>
                  <a:srgbClr val="FF0000"/>
                </a:solidFill>
                <a:latin typeface="AdvHelv_NB"/>
              </a:rPr>
              <a:t> and </a:t>
            </a:r>
            <a:r>
              <a:rPr lang="cs-CZ" altLang="cs-CZ" sz="1662" b="0" dirty="0" err="1">
                <a:solidFill>
                  <a:srgbClr val="FF0000"/>
                </a:solidFill>
                <a:latin typeface="AdvHelv_NB"/>
              </a:rPr>
              <a:t>Substitution</a:t>
            </a:r>
            <a:r>
              <a:rPr lang="cs-CZ" altLang="cs-CZ" sz="1662" b="0" dirty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>
                <a:solidFill>
                  <a:srgbClr val="FF0000"/>
                </a:solidFill>
                <a:latin typeface="AdvHelv_NB"/>
              </a:rPr>
              <a:t>Effects</a:t>
            </a:r>
            <a:endParaRPr lang="cs-CZ" altLang="cs-CZ" sz="1662" b="0" dirty="0">
              <a:solidFill>
                <a:srgbClr val="FF0000"/>
              </a:solidFill>
              <a:latin typeface="AdvHelv_NB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62" b="0" dirty="0" err="1">
                <a:solidFill>
                  <a:srgbClr val="FF0000"/>
                </a:solidFill>
                <a:latin typeface="AdvHelv_NB"/>
              </a:rPr>
              <a:t>of</a:t>
            </a:r>
            <a:r>
              <a:rPr lang="cs-CZ" altLang="cs-CZ" sz="1662" b="0" dirty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>
                <a:solidFill>
                  <a:srgbClr val="FF0000"/>
                </a:solidFill>
                <a:latin typeface="AdvHelv_NB"/>
              </a:rPr>
              <a:t>Regioisomeric</a:t>
            </a:r>
            <a:r>
              <a:rPr lang="cs-CZ" altLang="cs-CZ" sz="1662" b="0" dirty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>
                <a:solidFill>
                  <a:srgbClr val="FF0000"/>
                </a:solidFill>
                <a:latin typeface="AdvHelv_NB"/>
              </a:rPr>
              <a:t>DonorAcceptor</a:t>
            </a:r>
            <a:endParaRPr lang="cs-CZ" altLang="cs-CZ" sz="1662" b="0" dirty="0">
              <a:solidFill>
                <a:srgbClr val="FF0000"/>
              </a:solidFill>
              <a:latin typeface="AdvHelv_NB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62" b="0" dirty="0" err="1">
                <a:solidFill>
                  <a:srgbClr val="FF0000"/>
                </a:solidFill>
                <a:latin typeface="AdvHelv_NB"/>
              </a:rPr>
              <a:t>Chromophores</a:t>
            </a:r>
            <a:endParaRPr lang="cs-CZ" altLang="cs-CZ" sz="1662" b="0" dirty="0">
              <a:solidFill>
                <a:srgbClr val="FF0000"/>
              </a:solidFill>
              <a:latin typeface="AdvHelv_NB"/>
            </a:endParaRPr>
          </a:p>
        </p:txBody>
      </p:sp>
      <p:sp>
        <p:nvSpPr>
          <p:cNvPr id="43014" name="Obdélník 6"/>
          <p:cNvSpPr>
            <a:spLocks noChangeArrowheads="1"/>
          </p:cNvSpPr>
          <p:nvPr/>
        </p:nvSpPr>
        <p:spPr bwMode="auto">
          <a:xfrm>
            <a:off x="383931" y="6248345"/>
            <a:ext cx="53401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Keller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S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N.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Veltri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N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L.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Sutherland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T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C.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Lett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13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4798.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4301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F0C762-E3D5-452A-81F8-9EE9A4AD2501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292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Aplication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–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Complementary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R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eactivity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3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66389" y="6301753"/>
            <a:ext cx="2133600" cy="4396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D31DB2-6088-463E-B35F-6193603663CA}" type="slidenum">
              <a:rPr lang="cs-CZ" altLang="cs-CZ" b="0" smtClean="0"/>
              <a:pPr/>
              <a:t>32</a:t>
            </a:fld>
            <a:endParaRPr lang="cs-CZ" altLang="cs-CZ" b="0" dirty="0" smtClean="0"/>
          </a:p>
        </p:txBody>
      </p:sp>
      <p:pic>
        <p:nvPicPr>
          <p:cNvPr id="37892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0010"/>
            <a:ext cx="3673720" cy="223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" y="834934"/>
            <a:ext cx="8100646" cy="14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2" y="2483033"/>
            <a:ext cx="4617426" cy="325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Obdélník 3"/>
          <p:cNvSpPr>
            <a:spLocks noChangeArrowheads="1"/>
          </p:cNvSpPr>
          <p:nvPr/>
        </p:nvSpPr>
        <p:spPr bwMode="auto">
          <a:xfrm>
            <a:off x="356534" y="6237312"/>
            <a:ext cx="3855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cs-CZ" sz="1200" b="0" dirty="0">
                <a:latin typeface="Calibri" panose="020F0502020204030204" pitchFamily="34" charset="0"/>
              </a:rPr>
              <a:t>N</a:t>
            </a:r>
            <a:r>
              <a:rPr lang="cs-CZ" altLang="cs-CZ" sz="1200" b="0" dirty="0" err="1">
                <a:latin typeface="Calibri" panose="020F0502020204030204" pitchFamily="34" charset="0"/>
              </a:rPr>
              <a:t>ečas</a:t>
            </a:r>
            <a:r>
              <a:rPr lang="cs-CZ" altLang="cs-CZ" sz="1200" b="0" dirty="0">
                <a:latin typeface="Calibri" panose="020F0502020204030204" pitchFamily="34" charset="0"/>
              </a:rPr>
              <a:t>, D.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>
                <a:latin typeface="Calibri" panose="020F0502020204030204" pitchFamily="34" charset="0"/>
              </a:rPr>
              <a:t>Kaiser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R. P.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>
                <a:latin typeface="Calibri" panose="020F0502020204030204" pitchFamily="34" charset="0"/>
              </a:rPr>
              <a:t>Ulč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J</a:t>
            </a:r>
            <a:r>
              <a:rPr lang="it-IT" altLang="cs-CZ" sz="1200" b="0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>
                <a:latin typeface="Calibri" panose="020F0502020204030204" pitchFamily="34" charset="0"/>
              </a:rPr>
              <a:t>Eur. 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</a:t>
            </a:r>
            <a:r>
              <a:rPr lang="it-IT" altLang="cs-CZ" sz="1200" b="0" i="1" dirty="0">
                <a:latin typeface="Calibri" panose="020F0502020204030204" pitchFamily="34" charset="0"/>
              </a:rPr>
              <a:t>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16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5647.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Helicenes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57FCD9-D4FF-4DDD-A251-FD3BACC470BD}" type="slidenum">
              <a:rPr lang="cs-CZ" altLang="cs-CZ" b="0" smtClean="0"/>
              <a:pPr/>
              <a:t>33</a:t>
            </a:fld>
            <a:endParaRPr lang="cs-CZ" altLang="cs-CZ" b="0" dirty="0" smtClean="0"/>
          </a:p>
        </p:txBody>
      </p:sp>
      <p:sp>
        <p:nvSpPr>
          <p:cNvPr id="38916" name="Obdélník 3"/>
          <p:cNvSpPr>
            <a:spLocks noChangeArrowheads="1"/>
          </p:cNvSpPr>
          <p:nvPr/>
        </p:nvSpPr>
        <p:spPr bwMode="auto">
          <a:xfrm>
            <a:off x="539552" y="6309320"/>
            <a:ext cx="446449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Kaiser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R. P.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>
                <a:latin typeface="Calibri" panose="020F0502020204030204" pitchFamily="34" charset="0"/>
              </a:rPr>
              <a:t>Ulč, J.</a:t>
            </a:r>
            <a:r>
              <a:rPr lang="en-US" altLang="cs-CZ" sz="1200" b="0" dirty="0">
                <a:latin typeface="Calibri" panose="020F0502020204030204" pitchFamily="34" charset="0"/>
              </a:rPr>
              <a:t>;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>
                <a:latin typeface="Calibri" panose="020F0502020204030204" pitchFamily="34" charset="0"/>
              </a:rPr>
              <a:t>Císařová, I.</a:t>
            </a:r>
            <a:r>
              <a:rPr lang="en-US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it-IT" altLang="cs-CZ" sz="1200" b="0" dirty="0">
                <a:latin typeface="Calibri" panose="020F0502020204030204" pitchFamily="34" charset="0"/>
              </a:rPr>
              <a:t>N</a:t>
            </a:r>
            <a:r>
              <a:rPr lang="cs-CZ" altLang="cs-CZ" sz="1200" b="0" dirty="0" err="1">
                <a:latin typeface="Calibri" panose="020F0502020204030204" pitchFamily="34" charset="0"/>
              </a:rPr>
              <a:t>ečas</a:t>
            </a:r>
            <a:r>
              <a:rPr lang="cs-CZ" altLang="cs-CZ" sz="1200" b="0" dirty="0">
                <a:latin typeface="Calibri" panose="020F0502020204030204" pitchFamily="34" charset="0"/>
              </a:rPr>
              <a:t>, D.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RSC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Adv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18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5647.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3891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688632" cy="533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Helicenes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5" y="972834"/>
            <a:ext cx="7732835" cy="497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Obdélník 1"/>
          <p:cNvSpPr>
            <a:spLocks noChangeArrowheads="1"/>
          </p:cNvSpPr>
          <p:nvPr/>
        </p:nvSpPr>
        <p:spPr bwMode="auto">
          <a:xfrm>
            <a:off x="467544" y="6248345"/>
            <a:ext cx="77143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Boller</a:t>
            </a:r>
            <a:r>
              <a:rPr lang="cs-CZ" altLang="cs-CZ" sz="1200" b="0" dirty="0">
                <a:latin typeface="Calibri" panose="020F0502020204030204" pitchFamily="34" charset="0"/>
              </a:rPr>
              <a:t>, T. M.; Murphy, J. M.; </a:t>
            </a:r>
            <a:r>
              <a:rPr lang="cs-CZ" altLang="cs-CZ" sz="1200" b="0" dirty="0" err="1">
                <a:latin typeface="Calibri" panose="020F0502020204030204" pitchFamily="34" charset="0"/>
              </a:rPr>
              <a:t>Hapke</a:t>
            </a:r>
            <a:r>
              <a:rPr lang="cs-CZ" altLang="cs-CZ" sz="1200" b="0" dirty="0">
                <a:latin typeface="Calibri" panose="020F0502020204030204" pitchFamily="34" charset="0"/>
              </a:rPr>
              <a:t>, M.; </a:t>
            </a:r>
            <a:r>
              <a:rPr lang="cs-CZ" altLang="cs-CZ" sz="1200" b="0" dirty="0" err="1">
                <a:latin typeface="Calibri" panose="020F0502020204030204" pitchFamily="34" charset="0"/>
              </a:rPr>
              <a:t>Ishiyama</a:t>
            </a:r>
            <a:r>
              <a:rPr lang="cs-CZ" altLang="cs-CZ" sz="1200" b="0" dirty="0">
                <a:latin typeface="Calibri" panose="020F0502020204030204" pitchFamily="34" charset="0"/>
              </a:rPr>
              <a:t>, T.; </a:t>
            </a:r>
            <a:r>
              <a:rPr lang="cs-CZ" altLang="cs-CZ" sz="1200" b="0" dirty="0" err="1">
                <a:latin typeface="Calibri" panose="020F0502020204030204" pitchFamily="34" charset="0"/>
              </a:rPr>
              <a:t>Miyaura</a:t>
            </a:r>
            <a:r>
              <a:rPr lang="cs-CZ" altLang="cs-CZ" sz="1200" b="0" dirty="0">
                <a:latin typeface="Calibri" panose="020F0502020204030204" pitchFamily="34" charset="0"/>
              </a:rPr>
              <a:t>, N., Jr.; Hartwig, J. F., III.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>
                <a:latin typeface="Calibri" panose="020F0502020204030204" pitchFamily="34" charset="0"/>
              </a:rPr>
              <a:t>2005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127</a:t>
            </a:r>
            <a:r>
              <a:rPr lang="cs-CZ" altLang="cs-CZ" sz="1200" b="0" dirty="0">
                <a:latin typeface="Calibri" panose="020F0502020204030204" pitchFamily="34" charset="0"/>
              </a:rPr>
              <a:t>, 14263.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39941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789E86-BE07-4320-AC7C-71FF994F98C7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-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Mechanism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5940152" y="2420888"/>
            <a:ext cx="2241789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2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(ortho) 1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00907"/>
            <a:ext cx="7182852" cy="2572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4010393"/>
            <a:ext cx="4334480" cy="2514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39552" y="3861048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(ortho) 1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9552" y="3861048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8053514" cy="56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048672" cy="300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Obdélník 9"/>
          <p:cNvSpPr>
            <a:spLocks noChangeArrowheads="1"/>
          </p:cNvSpPr>
          <p:nvPr/>
        </p:nvSpPr>
        <p:spPr bwMode="auto">
          <a:xfrm>
            <a:off x="451339" y="6248345"/>
            <a:ext cx="6979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Ahmed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I</a:t>
            </a:r>
            <a:r>
              <a:rPr lang="it-IT" altLang="cs-CZ" sz="1200" b="0" dirty="0">
                <a:latin typeface="Calibri" panose="020F0502020204030204" pitchFamily="34" charset="0"/>
              </a:rPr>
              <a:t>.;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Clark</a:t>
            </a:r>
            <a:r>
              <a:rPr lang="cs-CZ" altLang="cs-CZ" sz="1200" b="0" dirty="0">
                <a:latin typeface="Calibri" panose="020F0502020204030204" pitchFamily="34" charset="0"/>
              </a:rPr>
              <a:t>, D. K.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Lett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14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16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4332.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46085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E3EF95-BD41-452B-B5A2-E7D6C40F4E46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Directed </a:t>
            </a:r>
            <a:r>
              <a:rPr lang="cs-CZ" altLang="en-US" sz="2400" i="1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400" i="1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rtho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-Borylation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1 – Utilization – Ligands Synthesis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4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(ortho) 2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45351"/>
            <a:ext cx="6973273" cy="3143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236296" y="1340768"/>
            <a:ext cx="720080" cy="28083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910602"/>
            <a:ext cx="4968552" cy="2902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827584" y="3717032"/>
            <a:ext cx="1800200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Obdélník 9"/>
          <p:cNvSpPr>
            <a:spLocks noChangeArrowheads="1"/>
          </p:cNvSpPr>
          <p:nvPr/>
        </p:nvSpPr>
        <p:spPr bwMode="auto">
          <a:xfrm>
            <a:off x="451339" y="6248345"/>
            <a:ext cx="6979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</a:rPr>
              <a:t>R. Bisht, J. Chaturvedi, G. Pandey and B. Chattopadhyay, </a:t>
            </a:r>
            <a:r>
              <a:rPr lang="cs-CZ" altLang="cs-CZ" sz="1200" b="0" i="1" dirty="0">
                <a:latin typeface="Calibri" panose="020F0502020204030204" pitchFamily="34" charset="0"/>
              </a:rPr>
              <a:t>Org</a:t>
            </a:r>
            <a:r>
              <a:rPr lang="cs-CZ" altLang="cs-CZ" sz="1200" b="0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>
                <a:latin typeface="Calibri" panose="020F0502020204030204" pitchFamily="34" charset="0"/>
              </a:rPr>
              <a:t>Lett</a:t>
            </a:r>
            <a:r>
              <a:rPr lang="cs-CZ" altLang="cs-CZ" sz="1200" b="0" dirty="0">
                <a:latin typeface="Calibri" panose="020F0502020204030204" pitchFamily="34" charset="0"/>
              </a:rPr>
              <a:t>., </a:t>
            </a:r>
            <a:r>
              <a:rPr lang="cs-CZ" altLang="cs-CZ" sz="1200" dirty="0">
                <a:latin typeface="Calibri" panose="020F0502020204030204" pitchFamily="34" charset="0"/>
              </a:rPr>
              <a:t>2019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21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6476</a:t>
            </a:r>
            <a:r>
              <a:rPr lang="cs-CZ" altLang="cs-CZ" sz="1200" b="0" dirty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46085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E3EF95-BD41-452B-B5A2-E7D6C40F4E46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Directed </a:t>
            </a:r>
            <a:r>
              <a:rPr lang="cs-CZ" altLang="en-US" sz="2400" i="1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400" i="1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rtho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-Borylation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2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– Utilization – Ligands Synthesis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92696"/>
            <a:ext cx="4536504" cy="2797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501008"/>
            <a:ext cx="454579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477159" cy="548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Obdélník 1"/>
          <p:cNvSpPr>
            <a:spLocks noChangeArrowheads="1"/>
          </p:cNvSpPr>
          <p:nvPr/>
        </p:nvSpPr>
        <p:spPr bwMode="auto">
          <a:xfrm>
            <a:off x="1192751" y="6320353"/>
            <a:ext cx="467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Wencel-Delord</a:t>
            </a:r>
            <a:r>
              <a:rPr lang="cs-CZ" altLang="cs-CZ" sz="1200" b="0" dirty="0">
                <a:latin typeface="Calibri" panose="020F0502020204030204" pitchFamily="34" charset="0"/>
              </a:rPr>
              <a:t>, J.; </a:t>
            </a:r>
            <a:r>
              <a:rPr lang="cs-CZ" altLang="cs-CZ" sz="1200" b="0" dirty="0" err="1">
                <a:latin typeface="Calibri" panose="020F0502020204030204" pitchFamily="34" charset="0"/>
              </a:rPr>
              <a:t>Glorius</a:t>
            </a:r>
            <a:r>
              <a:rPr lang="cs-CZ" altLang="cs-CZ" sz="1200" b="0" dirty="0">
                <a:latin typeface="Calibri" panose="020F0502020204030204" pitchFamily="34" charset="0"/>
              </a:rPr>
              <a:t>, F.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Nature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Chemistry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dirty="0">
                <a:latin typeface="Calibri" panose="020F0502020204030204" pitchFamily="34" charset="0"/>
              </a:rPr>
              <a:t>2013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5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369.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819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AF5155-928A-4B64-A55F-9FB64EF8B3A3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4" y="260648"/>
            <a:ext cx="51852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Synthetic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Strategies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Timeline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1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717032"/>
            <a:ext cx="6836094" cy="2423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980728"/>
            <a:ext cx="6744641" cy="25035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6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528" y="260648"/>
            <a:ext cx="806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1a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6016869" cy="271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3305"/>
            <a:ext cx="7649308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délník 7"/>
          <p:cNvSpPr>
            <a:spLocks noChangeArrowheads="1"/>
          </p:cNvSpPr>
          <p:nvPr/>
        </p:nvSpPr>
        <p:spPr bwMode="auto">
          <a:xfrm>
            <a:off x="528451" y="6320353"/>
            <a:ext cx="59157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Fisher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D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F.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Sarpong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R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10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132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5926.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5" name="Obdélník 9"/>
          <p:cNvSpPr>
            <a:spLocks noChangeArrowheads="1"/>
          </p:cNvSpPr>
          <p:nvPr/>
        </p:nvSpPr>
        <p:spPr bwMode="auto">
          <a:xfrm>
            <a:off x="539552" y="3645024"/>
            <a:ext cx="697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Liao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X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B.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Stanley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L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M.</a:t>
            </a:r>
            <a:r>
              <a:rPr lang="it-IT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Hartwig, J. F.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11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133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2088.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3528" y="260648"/>
            <a:ext cx="806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1b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2" descr="VÃ½sledek obrÃ¡zku pro tamoxif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7" y="1772816"/>
            <a:ext cx="20882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130" y="1124744"/>
            <a:ext cx="6314342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7"/>
          <p:cNvSpPr>
            <a:spLocks noChangeArrowheads="1"/>
          </p:cNvSpPr>
          <p:nvPr/>
        </p:nvSpPr>
        <p:spPr bwMode="auto">
          <a:xfrm>
            <a:off x="450377" y="6248345"/>
            <a:ext cx="58498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Saito</a:t>
            </a:r>
            <a:r>
              <a:rPr lang="cs-CZ" altLang="cs-CZ" sz="1200" b="0" dirty="0">
                <a:latin typeface="Calibri" panose="020F0502020204030204" pitchFamily="34" charset="0"/>
              </a:rPr>
              <a:t>, Y.</a:t>
            </a:r>
            <a:r>
              <a:rPr lang="it-IT" altLang="cs-CZ" sz="1200" b="0" dirty="0">
                <a:latin typeface="Calibri" panose="020F0502020204030204" pitchFamily="34" charset="0"/>
              </a:rPr>
              <a:t> 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Segawa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Y</a:t>
            </a:r>
            <a:r>
              <a:rPr lang="it-IT" altLang="cs-CZ" sz="1200" b="0" dirty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>
                <a:latin typeface="Calibri" panose="020F0502020204030204" pitchFamily="34" charset="0"/>
              </a:rPr>
              <a:t>Itami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K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it-IT" altLang="cs-CZ" sz="1200" b="0" i="1" dirty="0">
                <a:latin typeface="Calibri" panose="020F0502020204030204" pitchFamily="34" charset="0"/>
              </a:rPr>
              <a:t>137</a:t>
            </a:r>
            <a:r>
              <a:rPr lang="it-IT" altLang="cs-CZ" sz="1200" b="0" dirty="0">
                <a:latin typeface="Calibri" panose="020F0502020204030204" pitchFamily="34" charset="0"/>
              </a:rPr>
              <a:t>, 5193.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11" name="Picture 7" descr="http://t2.gstatic.com/images?q=tbn:ANd9GcQyphkXxY-U5lGmcNjApSpQ9v1_lHl0_iz3V-OTV2zD7OUzyYdO5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2" y="908720"/>
            <a:ext cx="2064246" cy="11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06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1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 7"/>
          <p:cNvSpPr>
            <a:spLocks noChangeArrowheads="1"/>
          </p:cNvSpPr>
          <p:nvPr/>
        </p:nvSpPr>
        <p:spPr bwMode="auto">
          <a:xfrm>
            <a:off x="450377" y="6248345"/>
            <a:ext cx="58498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Saito</a:t>
            </a:r>
            <a:r>
              <a:rPr lang="cs-CZ" altLang="cs-CZ" sz="1200" b="0" dirty="0">
                <a:latin typeface="Calibri" panose="020F0502020204030204" pitchFamily="34" charset="0"/>
              </a:rPr>
              <a:t>, Y.</a:t>
            </a:r>
            <a:r>
              <a:rPr lang="it-IT" altLang="cs-CZ" sz="1200" b="0" dirty="0">
                <a:latin typeface="Calibri" panose="020F0502020204030204" pitchFamily="34" charset="0"/>
              </a:rPr>
              <a:t> 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Segawa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Y</a:t>
            </a:r>
            <a:r>
              <a:rPr lang="it-IT" altLang="cs-CZ" sz="1200" b="0" dirty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>
                <a:latin typeface="Calibri" panose="020F0502020204030204" pitchFamily="34" charset="0"/>
              </a:rPr>
              <a:t>Itami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K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it-IT" altLang="cs-CZ" sz="1200" b="0" i="1" dirty="0">
                <a:latin typeface="Calibri" panose="020F0502020204030204" pitchFamily="34" charset="0"/>
              </a:rPr>
              <a:t>137</a:t>
            </a:r>
            <a:r>
              <a:rPr lang="it-IT" altLang="cs-CZ" sz="1200" b="0" dirty="0">
                <a:latin typeface="Calibri" panose="020F0502020204030204" pitchFamily="34" charset="0"/>
              </a:rPr>
              <a:t>, 5193.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1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4" y="764704"/>
            <a:ext cx="4985238" cy="27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17649"/>
            <a:ext cx="5575789" cy="225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5"/>
          <p:cNvSpPr>
            <a:spLocks noChangeArrowheads="1"/>
          </p:cNvSpPr>
          <p:nvPr/>
        </p:nvSpPr>
        <p:spPr bwMode="auto">
          <a:xfrm>
            <a:off x="6156176" y="880901"/>
            <a:ext cx="1944216" cy="6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62" b="0" dirty="0" smtClean="0">
                <a:latin typeface="AdvHelv_NB"/>
              </a:rPr>
              <a:t>Bulky, </a:t>
            </a:r>
            <a:r>
              <a:rPr lang="cs-CZ" altLang="cs-CZ" sz="1662" b="0" dirty="0" err="1" smtClean="0">
                <a:latin typeface="AdvHelv_NB"/>
              </a:rPr>
              <a:t>phosphine</a:t>
            </a:r>
            <a:r>
              <a:rPr lang="cs-CZ" altLang="cs-CZ" sz="1662" b="0" dirty="0" smtClean="0">
                <a:latin typeface="AdvHelv_NB"/>
              </a:rPr>
              <a:t> </a:t>
            </a:r>
            <a:r>
              <a:rPr lang="cs-CZ" altLang="cs-CZ" sz="1662" b="0" dirty="0" err="1" smtClean="0">
                <a:latin typeface="AdvHelv_NB"/>
              </a:rPr>
              <a:t>based</a:t>
            </a:r>
            <a:r>
              <a:rPr lang="cs-CZ" altLang="cs-CZ" sz="1662" b="0" dirty="0" smtClean="0">
                <a:latin typeface="AdvHelv_NB"/>
              </a:rPr>
              <a:t> </a:t>
            </a:r>
            <a:r>
              <a:rPr lang="cs-CZ" altLang="cs-CZ" sz="1662" b="0" dirty="0" err="1" smtClean="0">
                <a:latin typeface="AdvHelv_NB"/>
              </a:rPr>
              <a:t>ligands</a:t>
            </a:r>
            <a:endParaRPr lang="en-US" altLang="cs-CZ" sz="1662" b="0" dirty="0">
              <a:latin typeface="AdvHelv_NB"/>
            </a:endParaRPr>
          </a:p>
        </p:txBody>
      </p:sp>
    </p:spTree>
    <p:extLst>
      <p:ext uri="{BB962C8B-B14F-4D97-AF65-F5344CB8AC3E}">
        <p14:creationId xmlns:p14="http://schemas.microsoft.com/office/powerpoint/2010/main" val="22189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1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1" y="908720"/>
            <a:ext cx="6646985" cy="503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7"/>
          <p:cNvSpPr>
            <a:spLocks noChangeArrowheads="1"/>
          </p:cNvSpPr>
          <p:nvPr/>
        </p:nvSpPr>
        <p:spPr bwMode="auto">
          <a:xfrm>
            <a:off x="607027" y="6320353"/>
            <a:ext cx="7709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Haines</a:t>
            </a:r>
            <a:r>
              <a:rPr lang="cs-CZ" altLang="cs-CZ" sz="1200" b="0" dirty="0">
                <a:latin typeface="Calibri" panose="020F0502020204030204" pitchFamily="34" charset="0"/>
              </a:rPr>
              <a:t>, B. E.</a:t>
            </a:r>
            <a:r>
              <a:rPr lang="it-IT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Saito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Y</a:t>
            </a:r>
            <a:r>
              <a:rPr lang="it-IT" altLang="cs-CZ" sz="1200" b="0" dirty="0">
                <a:latin typeface="Calibri" panose="020F0502020204030204" pitchFamily="34" charset="0"/>
              </a:rPr>
              <a:t>.;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Segawa</a:t>
            </a:r>
            <a:r>
              <a:rPr lang="cs-CZ" altLang="cs-CZ" sz="1200" b="0" dirty="0">
                <a:latin typeface="Calibri" panose="020F0502020204030204" pitchFamily="34" charset="0"/>
              </a:rPr>
              <a:t>, Y.</a:t>
            </a:r>
            <a:r>
              <a:rPr lang="en-US" altLang="cs-CZ" sz="1200" b="0" dirty="0">
                <a:latin typeface="Calibri" panose="020F0502020204030204" pitchFamily="34" charset="0"/>
              </a:rPr>
              <a:t>;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Itami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K</a:t>
            </a:r>
            <a:r>
              <a:rPr lang="it-IT" altLang="cs-CZ" sz="1200" b="0" dirty="0">
                <a:latin typeface="Calibri" panose="020F0502020204030204" pitchFamily="34" charset="0"/>
              </a:rPr>
              <a:t>.; Musaev, D. G.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>
                <a:latin typeface="Calibri" panose="020F0502020204030204" pitchFamily="34" charset="0"/>
              </a:rPr>
              <a:t>A</a:t>
            </a:r>
            <a:r>
              <a:rPr lang="en-US" altLang="cs-CZ" sz="1200" b="0" i="1" dirty="0">
                <a:latin typeface="Calibri" panose="020F0502020204030204" pitchFamily="34" charset="0"/>
              </a:rPr>
              <a:t>CS</a:t>
            </a:r>
            <a:r>
              <a:rPr lang="it-IT" altLang="cs-CZ" sz="1200" b="0" i="1" dirty="0">
                <a:latin typeface="Calibri" panose="020F0502020204030204" pitchFamily="34" charset="0"/>
              </a:rPr>
              <a:t> </a:t>
            </a:r>
            <a:r>
              <a:rPr lang="en-US" altLang="cs-CZ" sz="1200" b="0" i="1" dirty="0" err="1">
                <a:latin typeface="Calibri" panose="020F0502020204030204" pitchFamily="34" charset="0"/>
              </a:rPr>
              <a:t>Catal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</a:t>
            </a:r>
            <a:r>
              <a:rPr lang="en-US" altLang="cs-CZ" sz="1200" dirty="0">
                <a:latin typeface="Calibri" panose="020F0502020204030204" pitchFamily="34" charset="0"/>
              </a:rPr>
              <a:t>6</a:t>
            </a:r>
            <a:r>
              <a:rPr lang="it-IT" altLang="cs-CZ" sz="1200" b="0" dirty="0">
                <a:latin typeface="Calibri" panose="020F0502020204030204" pitchFamily="34" charset="0"/>
              </a:rPr>
              <a:t>, 7536. 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4" name="Obdélník 5"/>
          <p:cNvSpPr>
            <a:spLocks noChangeArrowheads="1"/>
          </p:cNvSpPr>
          <p:nvPr/>
        </p:nvSpPr>
        <p:spPr bwMode="auto">
          <a:xfrm>
            <a:off x="7308304" y="898168"/>
            <a:ext cx="1676501" cy="18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Not only </a:t>
            </a:r>
            <a:r>
              <a:rPr lang="en-US" altLang="cs-CZ" sz="1662" b="0" dirty="0" err="1" smtClean="0">
                <a:solidFill>
                  <a:srgbClr val="FF0000"/>
                </a:solidFill>
                <a:latin typeface="AdvHelv_NB"/>
              </a:rPr>
              <a:t>sterical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 reasons, also interaction of </a:t>
            </a:r>
            <a:r>
              <a:rPr lang="en-US" altLang="cs-CZ" sz="1662" b="0" dirty="0" err="1" smtClean="0">
                <a:solidFill>
                  <a:srgbClr val="FF0000"/>
                </a:solidFill>
                <a:latin typeface="AdvHelv_NB"/>
              </a:rPr>
              <a:t>ligang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 with substrate plays a role</a:t>
            </a:r>
            <a:endParaRPr lang="en-US" altLang="cs-CZ" sz="1662" b="0" dirty="0">
              <a:solidFill>
                <a:srgbClr val="FF0000"/>
              </a:solidFill>
              <a:latin typeface="AdvHelv_NB"/>
            </a:endParaRPr>
          </a:p>
        </p:txBody>
      </p:sp>
    </p:spTree>
    <p:extLst>
      <p:ext uri="{BB962C8B-B14F-4D97-AF65-F5344CB8AC3E}">
        <p14:creationId xmlns:p14="http://schemas.microsoft.com/office/powerpoint/2010/main" val="40139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1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8051014" cy="4665875"/>
          </a:xfrm>
          <a:prstGeom prst="rect">
            <a:avLst/>
          </a:prstGeom>
        </p:spPr>
      </p:pic>
      <p:sp>
        <p:nvSpPr>
          <p:cNvPr id="12" name="Obdélník 5"/>
          <p:cNvSpPr>
            <a:spLocks noChangeArrowheads="1"/>
          </p:cNvSpPr>
          <p:nvPr/>
        </p:nvSpPr>
        <p:spPr bwMode="auto">
          <a:xfrm>
            <a:off x="467544" y="908720"/>
            <a:ext cx="8301237" cy="3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662" dirty="0" err="1" smtClean="0">
                <a:latin typeface="AdvHelv_NB"/>
              </a:rPr>
              <a:t>Regioselective</a:t>
            </a:r>
            <a:r>
              <a:rPr lang="en-US" altLang="cs-CZ" sz="1662" dirty="0" smtClean="0">
                <a:latin typeface="AdvHelv_NB"/>
              </a:rPr>
              <a:t> modification of Strychnine</a:t>
            </a:r>
            <a:endParaRPr lang="en-US" altLang="cs-CZ" sz="1662" dirty="0">
              <a:latin typeface="AdvHelv_NB"/>
            </a:endParaRPr>
          </a:p>
        </p:txBody>
      </p:sp>
      <p:sp>
        <p:nvSpPr>
          <p:cNvPr id="13" name="Obdélník 7"/>
          <p:cNvSpPr>
            <a:spLocks noChangeArrowheads="1"/>
          </p:cNvSpPr>
          <p:nvPr/>
        </p:nvSpPr>
        <p:spPr bwMode="auto">
          <a:xfrm>
            <a:off x="539552" y="6237312"/>
            <a:ext cx="58498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Saito</a:t>
            </a:r>
            <a:r>
              <a:rPr lang="cs-CZ" altLang="cs-CZ" sz="1200" b="0" dirty="0">
                <a:latin typeface="Calibri" panose="020F0502020204030204" pitchFamily="34" charset="0"/>
              </a:rPr>
              <a:t>, Y.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Iamanoue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K.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Segawa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Y</a:t>
            </a:r>
            <a:r>
              <a:rPr lang="it-IT" altLang="cs-CZ" sz="1200" b="0" dirty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>
                <a:latin typeface="Calibri" panose="020F0502020204030204" pitchFamily="34" charset="0"/>
              </a:rPr>
              <a:t>Itami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K</a:t>
            </a:r>
            <a:r>
              <a:rPr lang="it-IT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en-US" altLang="cs-CZ" sz="1200" b="0" i="1" dirty="0" err="1" smtClean="0">
                <a:latin typeface="Calibri" panose="020F0502020204030204" pitchFamily="34" charset="0"/>
              </a:rPr>
              <a:t>Chem</a:t>
            </a:r>
            <a:r>
              <a:rPr lang="it-IT" altLang="cs-CZ" sz="1200" b="0" i="1" dirty="0" smtClean="0">
                <a:latin typeface="Calibri" panose="020F0502020204030204" pitchFamily="34" charset="0"/>
              </a:rPr>
              <a:t>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20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it-IT" altLang="cs-CZ" sz="1200" b="0" i="1" dirty="0">
                <a:latin typeface="Calibri" panose="020F0502020204030204" pitchFamily="34" charset="0"/>
              </a:rPr>
              <a:t>6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985. </a:t>
            </a:r>
            <a:r>
              <a:rPr lang="cs-CZ" altLang="cs-CZ" sz="1200" b="0" dirty="0">
                <a:latin typeface="Calibri" panose="020F0502020204030204" pitchFamily="34" charset="0"/>
              </a:rPr>
              <a:t>(https://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doi.org/10.1016/j.chempr.2020.02.004)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1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8147266" cy="26631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6309320"/>
            <a:ext cx="3296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/>
              <a:t>https://doi.org/10.1002/anie.202203539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07504" y="980728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581128"/>
            <a:ext cx="1838582" cy="140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3720395"/>
            <a:ext cx="1857634" cy="428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4365104"/>
            <a:ext cx="520614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2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6733210" cy="2366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654948"/>
            <a:ext cx="6858958" cy="23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3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841391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5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72CCF0-256B-4877-A4EB-A2020E8C316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4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084168" y="836712"/>
            <a:ext cx="216024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72194"/>
            <a:ext cx="8352928" cy="34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7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6048672" cy="533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16216" y="6265118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FFF8CD-611E-4B6A-87A3-9DACD2385514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7545" y="260648"/>
            <a:ext cx="2448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Why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Boron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Obdélník 1"/>
          <p:cNvSpPr>
            <a:spLocks noChangeArrowheads="1"/>
          </p:cNvSpPr>
          <p:nvPr/>
        </p:nvSpPr>
        <p:spPr bwMode="auto">
          <a:xfrm>
            <a:off x="683568" y="6237312"/>
            <a:ext cx="4675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 smtClean="0">
                <a:latin typeface="Calibri" panose="020F0502020204030204" pitchFamily="34" charset="0"/>
              </a:rPr>
              <a:t>Hall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Boronic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Acids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Wiley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-VCH: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Weinheim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dirty="0" smtClean="0">
                <a:latin typeface="Calibri" panose="020F0502020204030204" pitchFamily="34" charset="0"/>
              </a:rPr>
              <a:t>2005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51720" y="260648"/>
            <a:ext cx="59766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-    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Convenient starting compound to almost anything</a:t>
            </a:r>
          </a:p>
        </p:txBody>
      </p:sp>
    </p:spTree>
    <p:extLst>
      <p:ext uri="{BB962C8B-B14F-4D97-AF65-F5344CB8AC3E}">
        <p14:creationId xmlns:p14="http://schemas.microsoft.com/office/powerpoint/2010/main" val="348029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50</a:t>
            </a:fld>
            <a:endParaRPr lang="cs-CZ" alt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25" y="1124744"/>
            <a:ext cx="8271031" cy="25922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4494548"/>
            <a:ext cx="8316416" cy="1382724"/>
          </a:xfrm>
          <a:prstGeom prst="rect">
            <a:avLst/>
          </a:prstGeom>
        </p:spPr>
      </p:pic>
      <p:sp>
        <p:nvSpPr>
          <p:cNvPr id="8" name="Obdélník 6"/>
          <p:cNvSpPr>
            <a:spLocks noChangeArrowheads="1"/>
          </p:cNvSpPr>
          <p:nvPr/>
        </p:nvSpPr>
        <p:spPr bwMode="auto">
          <a:xfrm>
            <a:off x="517282" y="6237312"/>
            <a:ext cx="8442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0" dirty="0" err="1" smtClean="0">
                <a:latin typeface="Calibri" panose="020F0502020204030204" pitchFamily="34" charset="0"/>
              </a:rPr>
              <a:t>Genov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, G. R.; </a:t>
            </a:r>
            <a:r>
              <a:rPr lang="en-US" altLang="cs-CZ" sz="1200" b="0" dirty="0" err="1" smtClean="0">
                <a:latin typeface="Calibri" panose="020F0502020204030204" pitchFamily="34" charset="0"/>
              </a:rPr>
              <a:t>Douthwaite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, J. L.; </a:t>
            </a:r>
            <a:r>
              <a:rPr lang="en-US" altLang="cs-CZ" sz="1200" b="0" dirty="0" err="1" smtClean="0">
                <a:latin typeface="Calibri" panose="020F0502020204030204" pitchFamily="34" charset="0"/>
              </a:rPr>
              <a:t>Lahdenperä</a:t>
            </a:r>
            <a:r>
              <a:rPr lang="en-US" altLang="cs-CZ" sz="1200" b="0" dirty="0">
                <a:latin typeface="Calibri" panose="020F0502020204030204" pitchFamily="34" charset="0"/>
              </a:rPr>
              <a:t>, 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A. S. K.; Gibson</a:t>
            </a:r>
            <a:r>
              <a:rPr lang="en-US" altLang="cs-CZ" sz="1200" b="0" dirty="0">
                <a:latin typeface="Calibri" panose="020F0502020204030204" pitchFamily="34" charset="0"/>
              </a:rPr>
              <a:t>, 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D. C.; Phipps, R. J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Science</a:t>
            </a:r>
            <a:r>
              <a:rPr lang="de-DE" altLang="cs-CZ" sz="1200" b="0" i="1" dirty="0" smtClean="0">
                <a:latin typeface="Calibri" panose="020F0502020204030204" pitchFamily="34" charset="0"/>
              </a:rPr>
              <a:t> </a:t>
            </a:r>
            <a:r>
              <a:rPr lang="de-DE" altLang="cs-CZ" sz="1200" dirty="0">
                <a:latin typeface="Calibri" panose="020F0502020204030204" pitchFamily="34" charset="0"/>
              </a:rPr>
              <a:t>2020</a:t>
            </a:r>
            <a:r>
              <a:rPr lang="de-DE" altLang="cs-CZ" sz="1200" b="0" i="1" dirty="0">
                <a:latin typeface="Calibri" panose="020F0502020204030204" pitchFamily="34" charset="0"/>
              </a:rPr>
              <a:t>, </a:t>
            </a:r>
            <a:r>
              <a:rPr lang="de-DE" altLang="cs-CZ" sz="1200" b="0" i="1" dirty="0" smtClean="0">
                <a:latin typeface="Calibri" panose="020F0502020204030204" pitchFamily="34" charset="0"/>
              </a:rPr>
              <a:t>367, 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1246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528" y="303039"/>
            <a:ext cx="792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of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Arenes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Regioselectivity Concepts (meta, para) 4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51520" y="1052736"/>
            <a:ext cx="4320480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51</a:t>
            </a:fld>
            <a:endParaRPr lang="cs-CZ" alt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Ruthenium-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Catalyzed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P</a:t>
            </a:r>
            <a:r>
              <a:rPr lang="cs-CZ" altLang="en-US" sz="2400" cap="small" baseline="30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iii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-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Directed </a:t>
            </a:r>
            <a:r>
              <a:rPr lang="cs-CZ" altLang="en-US" sz="2400" i="1" cap="small" dirty="0">
                <a:solidFill>
                  <a:srgbClr val="CC000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400" i="1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rtho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-Borylation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7" y="904182"/>
            <a:ext cx="4754489" cy="28848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447" y="1109058"/>
            <a:ext cx="1512168" cy="12018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492896"/>
            <a:ext cx="1323433" cy="11076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597" y="4365104"/>
            <a:ext cx="1589291" cy="13681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3899442"/>
            <a:ext cx="4824536" cy="2337870"/>
          </a:xfrm>
          <a:prstGeom prst="rect">
            <a:avLst/>
          </a:prstGeom>
        </p:spPr>
      </p:pic>
      <p:sp>
        <p:nvSpPr>
          <p:cNvPr id="11" name="Obdélník 3"/>
          <p:cNvSpPr>
            <a:spLocks noChangeArrowheads="1"/>
          </p:cNvSpPr>
          <p:nvPr/>
        </p:nvSpPr>
        <p:spPr bwMode="auto">
          <a:xfrm>
            <a:off x="650440" y="6320353"/>
            <a:ext cx="53617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 smtClean="0">
                <a:latin typeface="Calibri" panose="020F0502020204030204" pitchFamily="34" charset="0"/>
              </a:rPr>
              <a:t>Fukuda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K.;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Iwasawa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N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Takaya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J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Angew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., </a:t>
            </a:r>
            <a:r>
              <a:rPr lang="it-IT" altLang="cs-CZ" sz="1200" b="0" i="1" dirty="0">
                <a:latin typeface="Calibri" panose="020F0502020204030204" pitchFamily="34" charset="0"/>
              </a:rPr>
              <a:t>Int. Ed.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19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58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2850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52</a:t>
            </a:fld>
            <a:endParaRPr lang="cs-CZ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Rhodium-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Catalyzed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P</a:t>
            </a:r>
            <a:r>
              <a:rPr lang="cs-CZ" altLang="en-US" sz="2400" cap="small" baseline="30000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iii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-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Directed </a:t>
            </a:r>
            <a:r>
              <a:rPr lang="cs-CZ" altLang="en-US" sz="2400" i="1" cap="small" dirty="0">
                <a:solidFill>
                  <a:srgbClr val="CC000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400" i="1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rtho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-Borylation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5472608" cy="54633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738694"/>
            <a:ext cx="2125672" cy="18262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917" y="2823243"/>
            <a:ext cx="2147547" cy="16858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4653136"/>
            <a:ext cx="2285882" cy="1210615"/>
          </a:xfrm>
          <a:prstGeom prst="rect">
            <a:avLst/>
          </a:prstGeom>
        </p:spPr>
      </p:pic>
      <p:sp>
        <p:nvSpPr>
          <p:cNvPr id="10" name="Obdélník 3"/>
          <p:cNvSpPr>
            <a:spLocks noChangeArrowheads="1"/>
          </p:cNvSpPr>
          <p:nvPr/>
        </p:nvSpPr>
        <p:spPr bwMode="auto">
          <a:xfrm>
            <a:off x="650440" y="6320353"/>
            <a:ext cx="67298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 smtClean="0">
                <a:latin typeface="Calibri" panose="020F0502020204030204" pitchFamily="34" charset="0"/>
              </a:rPr>
              <a:t>Wen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J.;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Wang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D.;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Qian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J.;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Wang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D.;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Zhu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C.;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Zhao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Y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Shi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Z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Angew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., </a:t>
            </a:r>
            <a:r>
              <a:rPr lang="it-IT" altLang="cs-CZ" sz="1200" b="0" i="1" dirty="0">
                <a:latin typeface="Calibri" panose="020F0502020204030204" pitchFamily="34" charset="0"/>
              </a:rPr>
              <a:t>Int. Ed.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19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58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2078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53</a:t>
            </a:fld>
            <a:endParaRPr lang="cs-CZ" altLang="en-US"/>
          </a:p>
        </p:txBody>
      </p:sp>
      <p:sp>
        <p:nvSpPr>
          <p:cNvPr id="5" name="Obdélník 6"/>
          <p:cNvSpPr>
            <a:spLocks noChangeArrowheads="1"/>
          </p:cNvSpPr>
          <p:nvPr/>
        </p:nvSpPr>
        <p:spPr bwMode="auto">
          <a:xfrm>
            <a:off x="517282" y="6453336"/>
            <a:ext cx="8442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1200" b="0" dirty="0" smtClean="0">
                <a:latin typeface="Calibri" panose="020F0502020204030204" pitchFamily="34" charset="0"/>
              </a:rPr>
              <a:t>Jones, M. R.; Fast C. D.; Schley N. D.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 Chem. </a:t>
            </a:r>
            <a:r>
              <a:rPr lang="de-DE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de-DE" altLang="cs-CZ" sz="1200" b="0" i="1" dirty="0">
                <a:latin typeface="Calibri" panose="020F0502020204030204" pitchFamily="34" charset="0"/>
              </a:rPr>
              <a:t>. </a:t>
            </a:r>
            <a:r>
              <a:rPr lang="de-DE" altLang="cs-CZ" sz="1200" i="1" dirty="0">
                <a:latin typeface="Calibri" panose="020F0502020204030204" pitchFamily="34" charset="0"/>
              </a:rPr>
              <a:t>2020</a:t>
            </a:r>
            <a:r>
              <a:rPr lang="de-DE" altLang="cs-CZ" sz="1200" b="0" i="1" dirty="0">
                <a:latin typeface="Calibri" panose="020F0502020204030204" pitchFamily="34" charset="0"/>
              </a:rPr>
              <a:t>, 142, </a:t>
            </a:r>
            <a:r>
              <a:rPr lang="de-DE" altLang="cs-CZ" sz="1200" b="0" i="1" dirty="0" smtClean="0">
                <a:latin typeface="Calibri" panose="020F0502020204030204" pitchFamily="34" charset="0"/>
              </a:rPr>
              <a:t>6488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of Alkanes - Still Developing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764704"/>
            <a:ext cx="5282443" cy="17068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73" y="2121823"/>
            <a:ext cx="5074923" cy="4043481"/>
          </a:xfrm>
          <a:prstGeom prst="rect">
            <a:avLst/>
          </a:prstGeom>
        </p:spPr>
      </p:pic>
      <p:sp>
        <p:nvSpPr>
          <p:cNvPr id="9" name="Obdélník 5"/>
          <p:cNvSpPr>
            <a:spLocks noChangeArrowheads="1"/>
          </p:cNvSpPr>
          <p:nvPr/>
        </p:nvSpPr>
        <p:spPr bwMode="auto">
          <a:xfrm>
            <a:off x="5580112" y="3217413"/>
            <a:ext cx="3106688" cy="85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For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the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C-H bond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activation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in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alkanes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– more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active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catalytic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system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is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needed</a:t>
            </a:r>
            <a:endParaRPr lang="en-US" altLang="cs-CZ" sz="1662" b="0" dirty="0">
              <a:solidFill>
                <a:srgbClr val="FF0000"/>
              </a:solidFill>
              <a:latin typeface="AdvHelv_NB"/>
            </a:endParaRPr>
          </a:p>
        </p:txBody>
      </p:sp>
    </p:spTree>
    <p:extLst>
      <p:ext uri="{BB962C8B-B14F-4D97-AF65-F5344CB8AC3E}">
        <p14:creationId xmlns:p14="http://schemas.microsoft.com/office/powerpoint/2010/main" val="25978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54</a:t>
            </a:fld>
            <a:endParaRPr lang="cs-CZ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of Alkanes - Still Developing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6"/>
          <p:cNvSpPr>
            <a:spLocks noChangeArrowheads="1"/>
          </p:cNvSpPr>
          <p:nvPr/>
        </p:nvSpPr>
        <p:spPr bwMode="auto">
          <a:xfrm>
            <a:off x="517282" y="6237312"/>
            <a:ext cx="8442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0" dirty="0" smtClean="0">
                <a:latin typeface="Calibri" panose="020F0502020204030204" pitchFamily="34" charset="0"/>
              </a:rPr>
              <a:t>Larsen,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M. A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; </a:t>
            </a:r>
            <a:r>
              <a:rPr lang="en-US" altLang="cs-CZ" sz="1200" b="0" dirty="0" err="1" smtClean="0">
                <a:latin typeface="Calibri" panose="020F0502020204030204" pitchFamily="34" charset="0"/>
              </a:rPr>
              <a:t>Oeschger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, R. J.; </a:t>
            </a:r>
            <a:r>
              <a:rPr lang="en-US" altLang="cs-CZ" sz="1200" b="0" dirty="0" err="1" smtClean="0">
                <a:latin typeface="Calibri" panose="020F0502020204030204" pitchFamily="34" charset="0"/>
              </a:rPr>
              <a:t>Hartwig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, J. F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de-DE" altLang="cs-CZ" sz="1200" b="0" i="1" dirty="0">
                <a:latin typeface="Calibri" panose="020F0502020204030204" pitchFamily="34" charset="0"/>
              </a:rPr>
              <a:t>ACS </a:t>
            </a:r>
            <a:r>
              <a:rPr lang="de-DE" altLang="cs-CZ" sz="1200" b="0" i="1" dirty="0" err="1">
                <a:latin typeface="Calibri" panose="020F0502020204030204" pitchFamily="34" charset="0"/>
              </a:rPr>
              <a:t>Catal</a:t>
            </a:r>
            <a:r>
              <a:rPr lang="de-DE" altLang="cs-CZ" sz="1200" b="0" i="1" dirty="0">
                <a:latin typeface="Calibri" panose="020F0502020204030204" pitchFamily="34" charset="0"/>
              </a:rPr>
              <a:t>. </a:t>
            </a:r>
            <a:r>
              <a:rPr lang="de-DE" altLang="cs-CZ" sz="1200" dirty="0">
                <a:latin typeface="Calibri" panose="020F0502020204030204" pitchFamily="34" charset="0"/>
              </a:rPr>
              <a:t>2020</a:t>
            </a:r>
            <a:r>
              <a:rPr lang="de-DE" altLang="cs-CZ" sz="1200" b="0" i="1" dirty="0">
                <a:latin typeface="Calibri" panose="020F0502020204030204" pitchFamily="34" charset="0"/>
              </a:rPr>
              <a:t>, 10, 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3415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6" y="2615076"/>
            <a:ext cx="4762377" cy="16060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4365104"/>
            <a:ext cx="4964606" cy="18008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858764"/>
            <a:ext cx="4361424" cy="1706140"/>
          </a:xfrm>
          <a:prstGeom prst="rect">
            <a:avLst/>
          </a:prstGeom>
        </p:spPr>
      </p:pic>
      <p:sp>
        <p:nvSpPr>
          <p:cNvPr id="9" name="Obdélník 5"/>
          <p:cNvSpPr>
            <a:spLocks noChangeArrowheads="1"/>
          </p:cNvSpPr>
          <p:nvPr/>
        </p:nvSpPr>
        <p:spPr bwMode="auto">
          <a:xfrm>
            <a:off x="323528" y="1240941"/>
            <a:ext cx="4057082" cy="6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62" b="0" dirty="0">
                <a:solidFill>
                  <a:srgbClr val="FF0000"/>
                </a:solidFill>
                <a:latin typeface="AdvHelv_NB"/>
              </a:rPr>
              <a:t>Comparison of Aryl C−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H Bond </a:t>
            </a:r>
            <a:r>
              <a:rPr lang="en-US" altLang="cs-CZ" sz="1662" b="0" dirty="0" err="1">
                <a:solidFill>
                  <a:srgbClr val="FF0000"/>
                </a:solidFill>
                <a:latin typeface="AdvHelv_NB"/>
              </a:rPr>
              <a:t>Borylation</a:t>
            </a:r>
            <a:r>
              <a:rPr lang="en-US" altLang="cs-CZ" sz="1662" b="0" dirty="0">
                <a:solidFill>
                  <a:srgbClr val="FF0000"/>
                </a:solidFill>
                <a:latin typeface="AdvHelv_NB"/>
              </a:rPr>
              <a:t> to Alkyl C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−H Bond </a:t>
            </a:r>
            <a:r>
              <a:rPr lang="en-US" altLang="cs-CZ" sz="1662" b="0" dirty="0" err="1" smtClean="0">
                <a:solidFill>
                  <a:srgbClr val="FF0000"/>
                </a:solidFill>
                <a:latin typeface="AdvHelv_NB"/>
              </a:rPr>
              <a:t>Borylation</a:t>
            </a:r>
            <a:endParaRPr lang="en-US" altLang="cs-CZ" sz="1662" b="0" dirty="0">
              <a:solidFill>
                <a:srgbClr val="FF0000"/>
              </a:solidFill>
              <a:latin typeface="AdvHelv_NB"/>
            </a:endParaRPr>
          </a:p>
        </p:txBody>
      </p:sp>
      <p:sp>
        <p:nvSpPr>
          <p:cNvPr id="10" name="Obdélník 5"/>
          <p:cNvSpPr>
            <a:spLocks noChangeArrowheads="1"/>
          </p:cNvSpPr>
          <p:nvPr/>
        </p:nvSpPr>
        <p:spPr bwMode="auto">
          <a:xfrm>
            <a:off x="298894" y="4941168"/>
            <a:ext cx="3337002" cy="85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Deep</a:t>
            </a:r>
            <a:endParaRPr lang="cs-CZ" altLang="cs-CZ" sz="1662" b="0" dirty="0" smtClean="0">
              <a:solidFill>
                <a:srgbClr val="FF0000"/>
              </a:solidFill>
              <a:latin typeface="AdvHelv_NB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Ligand-Structure/Reactivity Study/Development</a:t>
            </a:r>
            <a:endParaRPr lang="en-US" altLang="cs-CZ" sz="1662" b="0" dirty="0">
              <a:solidFill>
                <a:srgbClr val="FF0000"/>
              </a:solidFill>
              <a:latin typeface="AdvHelv_NB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6217133" y="2348880"/>
            <a:ext cx="1152128" cy="19397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bdélník 10"/>
          <p:cNvSpPr/>
          <p:nvPr/>
        </p:nvSpPr>
        <p:spPr bwMode="auto">
          <a:xfrm>
            <a:off x="6228184" y="1506836"/>
            <a:ext cx="1152128" cy="19397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900807"/>
            <a:ext cx="7976865" cy="548052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 bwMode="auto">
          <a:xfrm>
            <a:off x="1763688" y="5373216"/>
            <a:ext cx="1656184" cy="936104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55</a:t>
            </a:fld>
            <a:endParaRPr lang="cs-CZ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4496" y="260648"/>
            <a:ext cx="8435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Iridium-Catalyzed </a:t>
            </a:r>
            <a:r>
              <a:rPr lang="en-US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of Alkanes - Still Developing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Obdélník 6"/>
          <p:cNvSpPr>
            <a:spLocks noChangeArrowheads="1"/>
          </p:cNvSpPr>
          <p:nvPr/>
        </p:nvSpPr>
        <p:spPr bwMode="auto">
          <a:xfrm>
            <a:off x="517282" y="6453336"/>
            <a:ext cx="8442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200" b="0" dirty="0" err="1" smtClean="0">
                <a:latin typeface="Calibri" panose="020F0502020204030204" pitchFamily="34" charset="0"/>
              </a:rPr>
              <a:t>Oeschger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, R.; Su, B.; Yu</a:t>
            </a:r>
            <a:r>
              <a:rPr lang="en-US" altLang="cs-CZ" sz="1200" b="0" dirty="0">
                <a:latin typeface="Calibri" panose="020F0502020204030204" pitchFamily="34" charset="0"/>
              </a:rPr>
              <a:t>, 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I.;</a:t>
            </a:r>
            <a:r>
              <a:rPr lang="en-US" altLang="cs-CZ" sz="1200" b="0" dirty="0" err="1" smtClean="0">
                <a:latin typeface="Calibri" panose="020F0502020204030204" pitchFamily="34" charset="0"/>
              </a:rPr>
              <a:t>Ehinger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, C.; Romero, E.; He,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S.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;</a:t>
            </a:r>
            <a:r>
              <a:rPr lang="en-US" altLang="cs-CZ" sz="1200" b="0" dirty="0" err="1" smtClean="0">
                <a:latin typeface="Calibri" panose="020F0502020204030204" pitchFamily="34" charset="0"/>
              </a:rPr>
              <a:t>Hartwig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J.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Science</a:t>
            </a:r>
            <a:r>
              <a:rPr lang="de-DE" altLang="cs-CZ" sz="1200" b="0" i="1" dirty="0" smtClean="0">
                <a:latin typeface="Calibri" panose="020F0502020204030204" pitchFamily="34" charset="0"/>
              </a:rPr>
              <a:t> </a:t>
            </a:r>
            <a:r>
              <a:rPr lang="de-DE" altLang="cs-CZ" sz="1200" dirty="0">
                <a:latin typeface="Calibri" panose="020F0502020204030204" pitchFamily="34" charset="0"/>
              </a:rPr>
              <a:t>2020</a:t>
            </a:r>
            <a:r>
              <a:rPr lang="de-DE" altLang="cs-CZ" sz="1200" b="0" i="1" dirty="0">
                <a:latin typeface="Calibri" panose="020F0502020204030204" pitchFamily="34" charset="0"/>
              </a:rPr>
              <a:t>, 368, 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73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6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3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Obdélník 9"/>
          <p:cNvSpPr>
            <a:spLocks noChangeArrowheads="1"/>
          </p:cNvSpPr>
          <p:nvPr/>
        </p:nvSpPr>
        <p:spPr bwMode="auto">
          <a:xfrm>
            <a:off x="539552" y="836712"/>
            <a:ext cx="7433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Dombray</a:t>
            </a:r>
            <a:r>
              <a:rPr lang="cs-CZ" altLang="cs-CZ" sz="1200" b="0" dirty="0">
                <a:latin typeface="Calibri" panose="020F0502020204030204" pitchFamily="34" charset="0"/>
              </a:rPr>
              <a:t>, T.</a:t>
            </a:r>
            <a:r>
              <a:rPr lang="it-IT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Werncke</a:t>
            </a:r>
            <a:r>
              <a:rPr lang="cs-CZ" altLang="cs-CZ" sz="1200" b="0" dirty="0">
                <a:latin typeface="Calibri" panose="020F0502020204030204" pitchFamily="34" charset="0"/>
              </a:rPr>
              <a:t> C. G.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Jiang</a:t>
            </a:r>
            <a:r>
              <a:rPr lang="cs-CZ" altLang="cs-CZ" sz="1200" b="0" dirty="0">
                <a:latin typeface="Calibri" panose="020F0502020204030204" pitchFamily="34" charset="0"/>
              </a:rPr>
              <a:t>, S.</a:t>
            </a:r>
            <a:r>
              <a:rPr lang="it-IT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Grellier</a:t>
            </a:r>
            <a:r>
              <a:rPr lang="cs-CZ" altLang="cs-CZ" sz="1200" b="0" dirty="0">
                <a:latin typeface="Calibri" panose="020F0502020204030204" pitchFamily="34" charset="0"/>
              </a:rPr>
              <a:t>, M.</a:t>
            </a:r>
            <a:r>
              <a:rPr lang="it-IT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Vendier</a:t>
            </a:r>
            <a:r>
              <a:rPr lang="cs-CZ" altLang="cs-CZ" sz="1200" b="0" dirty="0">
                <a:latin typeface="Calibri" panose="020F0502020204030204" pitchFamily="34" charset="0"/>
              </a:rPr>
              <a:t>, L.</a:t>
            </a:r>
            <a:r>
              <a:rPr lang="it-IT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Bontemps</a:t>
            </a:r>
            <a:r>
              <a:rPr lang="cs-CZ" altLang="cs-CZ" sz="1200" b="0" dirty="0">
                <a:latin typeface="Calibri" panose="020F0502020204030204" pitchFamily="34" charset="0"/>
              </a:rPr>
              <a:t>, S.</a:t>
            </a:r>
            <a:r>
              <a:rPr lang="it-IT" altLang="cs-CZ" sz="1200" b="0" dirty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Sortais</a:t>
            </a:r>
            <a:r>
              <a:rPr lang="cs-CZ" altLang="cs-CZ" sz="1200" b="0" dirty="0">
                <a:latin typeface="Calibri" panose="020F0502020204030204" pitchFamily="34" charset="0"/>
              </a:rPr>
              <a:t>, J. B.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Sabo-Etienne</a:t>
            </a:r>
            <a:r>
              <a:rPr lang="cs-CZ" altLang="cs-CZ" sz="1200" b="0" dirty="0">
                <a:latin typeface="Calibri" panose="020F0502020204030204" pitchFamily="34" charset="0"/>
              </a:rPr>
              <a:t>, S.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Darcel</a:t>
            </a:r>
            <a:r>
              <a:rPr lang="cs-CZ" altLang="cs-CZ" sz="1200" b="0" dirty="0">
                <a:latin typeface="Calibri" panose="020F0502020204030204" pitchFamily="34" charset="0"/>
              </a:rPr>
              <a:t>, Ch.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137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4062.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57349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8EE602-A5E9-4555-A738-ED17A95388D9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cs-CZ" altLang="cs-CZ" sz="1292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 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Iron  (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Sought-After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Cheaper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atalysts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1844824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Nickel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Sought-After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Cheaper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Catalysts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bdélník 9"/>
          <p:cNvSpPr>
            <a:spLocks noChangeArrowheads="1"/>
          </p:cNvSpPr>
          <p:nvPr/>
        </p:nvSpPr>
        <p:spPr bwMode="auto">
          <a:xfrm>
            <a:off x="539552" y="2492896"/>
            <a:ext cx="6979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Furukawa</a:t>
            </a:r>
            <a:r>
              <a:rPr lang="cs-CZ" altLang="cs-CZ" sz="1200" b="0" dirty="0">
                <a:latin typeface="Calibri" panose="020F0502020204030204" pitchFamily="34" charset="0"/>
              </a:rPr>
              <a:t>, T.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Tobisu</a:t>
            </a:r>
            <a:r>
              <a:rPr lang="cs-CZ" altLang="cs-CZ" sz="1200" b="0" dirty="0">
                <a:latin typeface="Calibri" panose="020F0502020204030204" pitchFamily="34" charset="0"/>
              </a:rPr>
              <a:t>, M.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Chatani</a:t>
            </a:r>
            <a:r>
              <a:rPr lang="cs-CZ" altLang="cs-CZ" sz="1200" b="0" dirty="0">
                <a:latin typeface="Calibri" panose="020F0502020204030204" pitchFamily="34" charset="0"/>
              </a:rPr>
              <a:t>, N.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Commun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51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6508.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9552" y="3327375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 Co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balt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Sought-After Cheaper Catalysts)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539552" y="3933056"/>
            <a:ext cx="7577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Obligacion</a:t>
            </a:r>
            <a:r>
              <a:rPr lang="cs-CZ" altLang="cs-CZ" sz="1200" b="0" dirty="0">
                <a:latin typeface="Calibri" panose="020F0502020204030204" pitchFamily="34" charset="0"/>
              </a:rPr>
              <a:t>, J. V.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Semproni</a:t>
            </a:r>
            <a:r>
              <a:rPr lang="cs-CZ" altLang="cs-CZ" sz="1200" b="0" dirty="0">
                <a:latin typeface="Calibri" panose="020F0502020204030204" pitchFamily="34" charset="0"/>
              </a:rPr>
              <a:t>, S. P.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14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136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4133.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539552" y="4160113"/>
            <a:ext cx="8241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Schaefer</a:t>
            </a:r>
            <a:r>
              <a:rPr lang="cs-CZ" altLang="cs-CZ" sz="1200" b="0" dirty="0">
                <a:latin typeface="Calibri" panose="020F0502020204030204" pitchFamily="34" charset="0"/>
              </a:rPr>
              <a:t>, B. A.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Margulieux</a:t>
            </a:r>
            <a:r>
              <a:rPr lang="cs-CZ" altLang="cs-CZ" sz="1200" b="0" dirty="0">
                <a:latin typeface="Calibri" panose="020F0502020204030204" pitchFamily="34" charset="0"/>
              </a:rPr>
              <a:t>, G. W.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Small</a:t>
            </a:r>
            <a:r>
              <a:rPr lang="cs-CZ" altLang="cs-CZ" sz="1200" b="0" dirty="0">
                <a:latin typeface="Calibri" panose="020F0502020204030204" pitchFamily="34" charset="0"/>
              </a:rPr>
              <a:t>, B. L.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Organometallics</a:t>
            </a:r>
            <a:r>
              <a:rPr lang="it-IT" altLang="cs-CZ" sz="1200" b="0" i="1" dirty="0">
                <a:latin typeface="Calibri" panose="020F0502020204030204" pitchFamily="34" charset="0"/>
              </a:rPr>
              <a:t>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34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1307.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2" name="Obdélník 9"/>
          <p:cNvSpPr>
            <a:spLocks noChangeArrowheads="1"/>
          </p:cNvSpPr>
          <p:nvPr/>
        </p:nvSpPr>
        <p:spPr bwMode="auto">
          <a:xfrm>
            <a:off x="522889" y="4376137"/>
            <a:ext cx="757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Obligacion</a:t>
            </a:r>
            <a:r>
              <a:rPr lang="cs-CZ" altLang="cs-CZ" sz="1200" b="0" dirty="0">
                <a:latin typeface="Calibri" panose="020F0502020204030204" pitchFamily="34" charset="0"/>
              </a:rPr>
              <a:t>, J. V.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Bezdek</a:t>
            </a:r>
            <a:r>
              <a:rPr lang="cs-CZ" altLang="cs-CZ" sz="1200" b="0" dirty="0">
                <a:latin typeface="Calibri" panose="020F0502020204030204" pitchFamily="34" charset="0"/>
              </a:rPr>
              <a:t>, M. J.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17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139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2825.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3" name="Obdélník 9"/>
          <p:cNvSpPr>
            <a:spLocks noChangeArrowheads="1"/>
          </p:cNvSpPr>
          <p:nvPr/>
        </p:nvSpPr>
        <p:spPr bwMode="auto">
          <a:xfrm>
            <a:off x="539552" y="4797152"/>
            <a:ext cx="757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Pabst, </a:t>
            </a:r>
            <a:r>
              <a:rPr lang="cs-CZ" altLang="cs-CZ" sz="1200" b="0" dirty="0">
                <a:latin typeface="Calibri" panose="020F0502020204030204" pitchFamily="34" charset="0"/>
              </a:rPr>
              <a:t>T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>
                <a:latin typeface="Calibri" panose="020F0502020204030204" pitchFamily="34" charset="0"/>
              </a:rPr>
              <a:t>P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22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144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6465.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14" name="Obdélník 9"/>
          <p:cNvSpPr>
            <a:spLocks noChangeArrowheads="1"/>
          </p:cNvSpPr>
          <p:nvPr/>
        </p:nvSpPr>
        <p:spPr bwMode="auto">
          <a:xfrm>
            <a:off x="539552" y="4592161"/>
            <a:ext cx="757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Pabst, </a:t>
            </a:r>
            <a:r>
              <a:rPr lang="cs-CZ" altLang="cs-CZ" sz="1200" b="0" dirty="0">
                <a:latin typeface="Calibri" panose="020F0502020204030204" pitchFamily="34" charset="0"/>
              </a:rPr>
              <a:t>T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>
                <a:latin typeface="Calibri" panose="020F0502020204030204" pitchFamily="34" charset="0"/>
              </a:rPr>
              <a:t>P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Quach, L.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MacMillan, K. T.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Chem</a:t>
            </a:r>
            <a:r>
              <a:rPr lang="it-IT" altLang="cs-CZ" sz="1200" b="0" i="1" dirty="0" smtClean="0">
                <a:latin typeface="Calibri" panose="020F0502020204030204" pitchFamily="34" charset="0"/>
              </a:rPr>
              <a:t>.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21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7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237.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Obdélník 9"/>
          <p:cNvSpPr>
            <a:spLocks noChangeArrowheads="1"/>
          </p:cNvSpPr>
          <p:nvPr/>
        </p:nvSpPr>
        <p:spPr bwMode="auto">
          <a:xfrm>
            <a:off x="451339" y="5877272"/>
            <a:ext cx="7577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Obligacion</a:t>
            </a:r>
            <a:r>
              <a:rPr lang="cs-CZ" altLang="cs-CZ" sz="1200" b="0" dirty="0">
                <a:latin typeface="Calibri" panose="020F0502020204030204" pitchFamily="34" charset="0"/>
              </a:rPr>
              <a:t>, J. V.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Semproni</a:t>
            </a:r>
            <a:r>
              <a:rPr lang="cs-CZ" altLang="cs-CZ" sz="1200" b="0" dirty="0">
                <a:latin typeface="Calibri" panose="020F0502020204030204" pitchFamily="34" charset="0"/>
              </a:rPr>
              <a:t>, S. P.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14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136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4133.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58372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08652"/>
            <a:ext cx="5778011" cy="46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Obdélník 9"/>
          <p:cNvSpPr>
            <a:spLocks noChangeArrowheads="1"/>
          </p:cNvSpPr>
          <p:nvPr/>
        </p:nvSpPr>
        <p:spPr bwMode="auto">
          <a:xfrm>
            <a:off x="451339" y="6104329"/>
            <a:ext cx="8241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Schaefer</a:t>
            </a:r>
            <a:r>
              <a:rPr lang="cs-CZ" altLang="cs-CZ" sz="1200" b="0" dirty="0">
                <a:latin typeface="Calibri" panose="020F0502020204030204" pitchFamily="34" charset="0"/>
              </a:rPr>
              <a:t>, B. A.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Margulieux</a:t>
            </a:r>
            <a:r>
              <a:rPr lang="cs-CZ" altLang="cs-CZ" sz="1200" b="0" dirty="0">
                <a:latin typeface="Calibri" panose="020F0502020204030204" pitchFamily="34" charset="0"/>
              </a:rPr>
              <a:t>, G. W.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Small</a:t>
            </a:r>
            <a:r>
              <a:rPr lang="cs-CZ" altLang="cs-CZ" sz="1200" b="0" dirty="0">
                <a:latin typeface="Calibri" panose="020F0502020204030204" pitchFamily="34" charset="0"/>
              </a:rPr>
              <a:t>, B. L.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Organometallics</a:t>
            </a:r>
            <a:r>
              <a:rPr lang="it-IT" altLang="cs-CZ" sz="1200" b="0" i="1" dirty="0">
                <a:latin typeface="Calibri" panose="020F0502020204030204" pitchFamily="34" charset="0"/>
              </a:rPr>
              <a:t>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34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1307.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58374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4E81B0-DC8F-4DAF-A0F0-4D90A039087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cs-CZ" altLang="cs-CZ" sz="1292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 Co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balt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Sought-After Cheaper Catalysts)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574274-A7E6-47BD-BC8F-2B88AC6B0C4E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cs-CZ" altLang="cs-CZ" sz="1292"/>
          </a:p>
        </p:txBody>
      </p:sp>
      <p:pic>
        <p:nvPicPr>
          <p:cNvPr id="5939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319596" cy="239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61048"/>
            <a:ext cx="5671038" cy="208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Obdélník 9"/>
          <p:cNvSpPr>
            <a:spLocks noChangeArrowheads="1"/>
          </p:cNvSpPr>
          <p:nvPr/>
        </p:nvSpPr>
        <p:spPr bwMode="auto">
          <a:xfrm>
            <a:off x="522889" y="6237312"/>
            <a:ext cx="757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Obligacion</a:t>
            </a:r>
            <a:r>
              <a:rPr lang="cs-CZ" altLang="cs-CZ" sz="1200" b="0" dirty="0">
                <a:latin typeface="Calibri" panose="020F0502020204030204" pitchFamily="34" charset="0"/>
              </a:rPr>
              <a:t>, J. V.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Bezdek</a:t>
            </a:r>
            <a:r>
              <a:rPr lang="cs-CZ" altLang="cs-CZ" sz="1200" b="0" dirty="0">
                <a:latin typeface="Calibri" panose="020F0502020204030204" pitchFamily="34" charset="0"/>
              </a:rPr>
              <a:t>, M. J.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17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139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2825.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5536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 Co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balt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Sought-After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Cheaper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Catalysts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8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00E428-A112-4EF0-9019-35AC34CE536A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cs-CZ" altLang="cs-CZ" sz="1292"/>
          </a:p>
        </p:txBody>
      </p:sp>
      <p:sp>
        <p:nvSpPr>
          <p:cNvPr id="60420" name="Obdélník 9"/>
          <p:cNvSpPr>
            <a:spLocks noChangeArrowheads="1"/>
          </p:cNvSpPr>
          <p:nvPr/>
        </p:nvSpPr>
        <p:spPr bwMode="auto">
          <a:xfrm>
            <a:off x="594897" y="6237312"/>
            <a:ext cx="757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Obligacion</a:t>
            </a:r>
            <a:r>
              <a:rPr lang="cs-CZ" altLang="cs-CZ" sz="1200" b="0" dirty="0">
                <a:latin typeface="Calibri" panose="020F0502020204030204" pitchFamily="34" charset="0"/>
              </a:rPr>
              <a:t>, J. V.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Bezdek</a:t>
            </a:r>
            <a:r>
              <a:rPr lang="cs-CZ" altLang="cs-CZ" sz="1200" b="0" dirty="0">
                <a:latin typeface="Calibri" panose="020F0502020204030204" pitchFamily="34" charset="0"/>
              </a:rPr>
              <a:t>, M. J.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17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139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2825.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pic>
        <p:nvPicPr>
          <p:cNvPr id="60421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606312" cy="241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407" y="1641398"/>
            <a:ext cx="4749073" cy="416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5536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 Co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balt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Sought-After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Cheaper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Catalysts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6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660232" y="6309320"/>
            <a:ext cx="2133600" cy="3768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85D5E5-D998-468D-BAE9-4421DB6D29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292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6712"/>
            <a:ext cx="7560840" cy="5109449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260648"/>
            <a:ext cx="6985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Applications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of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O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rganoboron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Compounds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949330" y="6309320"/>
            <a:ext cx="67190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 smtClean="0">
                <a:latin typeface="Calibri" panose="020F0502020204030204" pitchFamily="34" charset="0"/>
              </a:rPr>
              <a:t>Nguyen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V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D.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err="1">
                <a:latin typeface="Calibri" panose="020F0502020204030204" pitchFamily="34" charset="0"/>
              </a:rPr>
              <a:t>Nguyen</a:t>
            </a:r>
            <a:r>
              <a:rPr lang="de-DE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>
                <a:latin typeface="Calibri" panose="020F0502020204030204" pitchFamily="34" charset="0"/>
              </a:rPr>
              <a:t>V</a:t>
            </a:r>
            <a:r>
              <a:rPr lang="de-DE" altLang="cs-CZ" sz="1200" b="0" dirty="0">
                <a:latin typeface="Calibri" panose="020F0502020204030204" pitchFamily="34" charset="0"/>
              </a:rPr>
              <a:t>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T.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Jin,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S.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;</a:t>
            </a:r>
            <a:r>
              <a:rPr lang="de-DE" altLang="cs-CZ" sz="1200" b="0" dirty="0">
                <a:latin typeface="Calibri" panose="020F0502020204030204" pitchFamily="34" charset="0"/>
              </a:rPr>
              <a:t> 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Dang</a:t>
            </a:r>
            <a:r>
              <a:rPr lang="de-DE" altLang="cs-CZ" sz="1200" b="0" dirty="0">
                <a:latin typeface="Calibri" panose="020F0502020204030204" pitchFamily="34" charset="0"/>
              </a:rPr>
              <a:t>, 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H. T.</a:t>
            </a:r>
            <a:r>
              <a:rPr lang="en-US" altLang="cs-CZ" sz="1200" b="0" dirty="0" smtClean="0">
                <a:latin typeface="Calibri" panose="020F0502020204030204" pitchFamily="34" charset="0"/>
              </a:rPr>
              <a:t>; </a:t>
            </a:r>
            <a:r>
              <a:rPr lang="de-DE" altLang="cs-CZ" sz="1200" b="0" dirty="0" err="1" smtClean="0">
                <a:latin typeface="Calibri" panose="020F0502020204030204" pitchFamily="34" charset="0"/>
              </a:rPr>
              <a:t>Larionov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en-US" altLang="cs-CZ" sz="1200" b="0" dirty="0">
                <a:latin typeface="Calibri" panose="020F0502020204030204" pitchFamily="34" charset="0"/>
              </a:rPr>
              <a:t>O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</a:t>
            </a:r>
            <a:r>
              <a:rPr lang="en-US" altLang="cs-CZ" sz="1200" b="0" dirty="0">
                <a:latin typeface="Calibri" panose="020F0502020204030204" pitchFamily="34" charset="0"/>
              </a:rPr>
              <a:t>V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de-DE" altLang="cs-CZ" sz="1200" b="0" i="1" dirty="0" err="1">
                <a:latin typeface="Calibri" panose="020F0502020204030204" pitchFamily="34" charset="0"/>
              </a:rPr>
              <a:t>Tetrahedron</a:t>
            </a:r>
            <a:r>
              <a:rPr lang="de-DE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dirty="0" smtClean="0">
                <a:latin typeface="Calibri" panose="020F0502020204030204" pitchFamily="34" charset="0"/>
              </a:rPr>
              <a:t>2019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 </a:t>
            </a:r>
            <a:r>
              <a:rPr lang="de-DE" altLang="cs-CZ" sz="1200" b="0" i="1" dirty="0" smtClean="0">
                <a:latin typeface="Calibri" panose="020F0502020204030204" pitchFamily="34" charset="0"/>
              </a:rPr>
              <a:t>75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,</a:t>
            </a:r>
            <a:r>
              <a:rPr lang="de-DE" altLang="cs-CZ" sz="1200" b="0" i="1" dirty="0" smtClean="0">
                <a:latin typeface="Calibri" panose="020F0502020204030204" pitchFamily="34" charset="0"/>
              </a:rPr>
              <a:t> 584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00E428-A112-4EF0-9019-35AC34CE536A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cs-CZ" altLang="cs-CZ" sz="1292"/>
          </a:p>
        </p:txBody>
      </p:sp>
      <p:sp>
        <p:nvSpPr>
          <p:cNvPr id="60420" name="Obdélník 9"/>
          <p:cNvSpPr>
            <a:spLocks noChangeArrowheads="1"/>
          </p:cNvSpPr>
          <p:nvPr/>
        </p:nvSpPr>
        <p:spPr bwMode="auto">
          <a:xfrm>
            <a:off x="395536" y="6165304"/>
            <a:ext cx="757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Pabst, </a:t>
            </a:r>
            <a:r>
              <a:rPr lang="cs-CZ" altLang="cs-CZ" sz="1200" b="0" dirty="0">
                <a:latin typeface="Calibri" panose="020F0502020204030204" pitchFamily="34" charset="0"/>
              </a:rPr>
              <a:t>T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>
                <a:latin typeface="Calibri" panose="020F0502020204030204" pitchFamily="34" charset="0"/>
              </a:rPr>
              <a:t>P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22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144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6465.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5536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</a:t>
            </a:r>
            <a:r>
              <a:rPr lang="en-US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 Co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balt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(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Sought-After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Cheaper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Catalysts</a:t>
            </a: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)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57533"/>
            <a:ext cx="5832648" cy="2327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501008"/>
            <a:ext cx="7214449" cy="2520280"/>
          </a:xfrm>
          <a:prstGeom prst="rect">
            <a:avLst/>
          </a:prstGeom>
        </p:spPr>
      </p:pic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395536" y="6381328"/>
            <a:ext cx="75775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Pabst, </a:t>
            </a:r>
            <a:r>
              <a:rPr lang="cs-CZ" altLang="cs-CZ" sz="1200" b="0" dirty="0">
                <a:latin typeface="Calibri" panose="020F0502020204030204" pitchFamily="34" charset="0"/>
              </a:rPr>
              <a:t>T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>
                <a:latin typeface="Calibri" panose="020F0502020204030204" pitchFamily="34" charset="0"/>
              </a:rPr>
              <a:t>P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Quach, L.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MacMillan, K. T.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Chirik</a:t>
            </a:r>
            <a:r>
              <a:rPr lang="cs-CZ" altLang="cs-CZ" sz="1200" b="0" dirty="0">
                <a:latin typeface="Calibri" panose="020F0502020204030204" pitchFamily="34" charset="0"/>
              </a:rPr>
              <a:t>, P. J.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Chem</a:t>
            </a:r>
            <a:r>
              <a:rPr lang="it-IT" altLang="cs-CZ" sz="1200" b="0" i="1" dirty="0" smtClean="0">
                <a:latin typeface="Calibri" panose="020F0502020204030204" pitchFamily="34" charset="0"/>
              </a:rPr>
              <a:t>.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21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7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237.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cs-CZ" altLang="cs-CZ" sz="1292"/>
          </a:p>
        </p:txBody>
      </p:sp>
      <p:pic>
        <p:nvPicPr>
          <p:cNvPr id="6246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7510"/>
            <a:ext cx="5118589" cy="12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5577254" cy="378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Obdélník 9"/>
          <p:cNvSpPr>
            <a:spLocks noChangeArrowheads="1"/>
          </p:cNvSpPr>
          <p:nvPr/>
        </p:nvSpPr>
        <p:spPr bwMode="auto">
          <a:xfrm>
            <a:off x="799860" y="6248345"/>
            <a:ext cx="5140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>
                <a:latin typeface="Calibri" panose="020F0502020204030204" pitchFamily="34" charset="0"/>
              </a:rPr>
              <a:t>Furukawa</a:t>
            </a:r>
            <a:r>
              <a:rPr lang="cs-CZ" altLang="cs-CZ" sz="1200" b="0" dirty="0">
                <a:latin typeface="Calibri" panose="020F0502020204030204" pitchFamily="34" charset="0"/>
              </a:rPr>
              <a:t>, T.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Tobisu</a:t>
            </a:r>
            <a:r>
              <a:rPr lang="cs-CZ" altLang="cs-CZ" sz="1200" b="0" dirty="0">
                <a:latin typeface="Calibri" panose="020F0502020204030204" pitchFamily="34" charset="0"/>
              </a:rPr>
              <a:t>, M.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>
                <a:latin typeface="Calibri" panose="020F0502020204030204" pitchFamily="34" charset="0"/>
              </a:rPr>
              <a:t>Chatani</a:t>
            </a:r>
            <a:r>
              <a:rPr lang="cs-CZ" altLang="cs-CZ" sz="1200" b="0" dirty="0">
                <a:latin typeface="Calibri" panose="020F0502020204030204" pitchFamily="34" charset="0"/>
              </a:rPr>
              <a:t>, N. </a:t>
            </a:r>
            <a:r>
              <a:rPr lang="cs-CZ" altLang="cs-CZ" sz="1200" b="0" i="1" dirty="0">
                <a:latin typeface="Calibri" panose="020F0502020204030204" pitchFamily="34" charset="0"/>
              </a:rPr>
              <a:t>J.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Am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Soc</a:t>
            </a:r>
            <a:r>
              <a:rPr lang="it-IT" altLang="cs-CZ" sz="1200" b="0" i="1" dirty="0">
                <a:latin typeface="Calibri" panose="020F0502020204030204" pitchFamily="34" charset="0"/>
              </a:rPr>
              <a:t>. </a:t>
            </a:r>
            <a:r>
              <a:rPr lang="it-IT" altLang="cs-CZ" sz="1200" dirty="0">
                <a:latin typeface="Calibri" panose="020F0502020204030204" pitchFamily="34" charset="0"/>
              </a:rPr>
              <a:t>20</a:t>
            </a:r>
            <a:r>
              <a:rPr lang="cs-CZ" altLang="cs-CZ" sz="1200" dirty="0">
                <a:latin typeface="Calibri" panose="020F0502020204030204" pitchFamily="34" charset="0"/>
              </a:rPr>
              <a:t>15</a:t>
            </a:r>
            <a:r>
              <a:rPr lang="it-IT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>
                <a:latin typeface="Calibri" panose="020F0502020204030204" pitchFamily="34" charset="0"/>
              </a:rPr>
              <a:t>137</a:t>
            </a:r>
            <a:r>
              <a:rPr lang="it-IT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>
                <a:latin typeface="Calibri" panose="020F0502020204030204" pitchFamily="34" charset="0"/>
              </a:rPr>
              <a:t> 12211.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5536" y="260648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Current Future -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Platinum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bdélník 5"/>
          <p:cNvSpPr>
            <a:spLocks noChangeArrowheads="1"/>
          </p:cNvSpPr>
          <p:nvPr/>
        </p:nvSpPr>
        <p:spPr bwMode="auto">
          <a:xfrm>
            <a:off x="6372200" y="764704"/>
            <a:ext cx="2448272" cy="137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Also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 sterically shielded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aromatic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 C-H bond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s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can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be</a:t>
            </a:r>
            <a:r>
              <a:rPr lang="en-US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en-US" altLang="cs-CZ" sz="1662" b="0" dirty="0" err="1" smtClean="0">
                <a:solidFill>
                  <a:srgbClr val="FF0000"/>
                </a:solidFill>
                <a:latin typeface="AdvHelv_NB"/>
              </a:rPr>
              <a:t>activat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ed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and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borylated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by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using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platinum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based</a:t>
            </a:r>
            <a:r>
              <a:rPr lang="cs-CZ" altLang="cs-CZ" sz="1662" b="0" dirty="0" smtClean="0">
                <a:solidFill>
                  <a:srgbClr val="FF0000"/>
                </a:solidFill>
                <a:latin typeface="AdvHelv_NB"/>
              </a:rPr>
              <a:t> </a:t>
            </a:r>
            <a:r>
              <a:rPr lang="cs-CZ" altLang="cs-CZ" sz="1662" b="0" dirty="0" err="1" smtClean="0">
                <a:solidFill>
                  <a:srgbClr val="FF0000"/>
                </a:solidFill>
                <a:latin typeface="AdvHelv_NB"/>
              </a:rPr>
              <a:t>catalyst</a:t>
            </a:r>
            <a:endParaRPr lang="en-US" altLang="cs-CZ" sz="1662" b="0" dirty="0">
              <a:solidFill>
                <a:srgbClr val="FF0000"/>
              </a:solidFill>
              <a:latin typeface="AdvHelv_NB"/>
            </a:endParaRPr>
          </a:p>
        </p:txBody>
      </p:sp>
    </p:spTree>
    <p:extLst>
      <p:ext uri="{BB962C8B-B14F-4D97-AF65-F5344CB8AC3E}">
        <p14:creationId xmlns:p14="http://schemas.microsoft.com/office/powerpoint/2010/main" val="19369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Successful Applications of the C-H Borylation Chemistry 1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07" y="928394"/>
            <a:ext cx="4041069" cy="2140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408" y="980728"/>
            <a:ext cx="3961048" cy="2407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442005"/>
            <a:ext cx="4014395" cy="2147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716" y="3607316"/>
            <a:ext cx="4027732" cy="241397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4572000" y="836712"/>
            <a:ext cx="0" cy="5400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395536" y="3212976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4572000" y="3501008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276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cs-CZ" altLang="cs-CZ" sz="1292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09" y="590827"/>
            <a:ext cx="4001059" cy="3414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729" y="692696"/>
            <a:ext cx="4007727" cy="2554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396770"/>
            <a:ext cx="4001059" cy="220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516593"/>
            <a:ext cx="4027732" cy="27207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395536" y="4077072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4572000" y="3356992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572000" y="836712"/>
            <a:ext cx="0" cy="5400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Successful Applications of the C-H Borylation Chemistry 2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0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cs-CZ" altLang="cs-CZ" sz="1292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3927706" cy="2674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836712"/>
            <a:ext cx="3987721" cy="1967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758" y="3356992"/>
            <a:ext cx="3927706" cy="2847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184780"/>
            <a:ext cx="3987721" cy="198052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4572000" y="836712"/>
            <a:ext cx="0" cy="5400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95536" y="3861048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572000" y="2996952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Successful Applications of the C-H Borylation Chemistry 3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cs-CZ" altLang="cs-CZ" sz="1292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3974384" cy="2040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732" y="836712"/>
            <a:ext cx="4027732" cy="2233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6" y="4077072"/>
            <a:ext cx="4034400" cy="2140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400" y="3472603"/>
            <a:ext cx="4021064" cy="262069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395536" y="3645024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572000" y="836712"/>
            <a:ext cx="0" cy="5400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572000" y="3284984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Successful Applications of the C-H Borylation Chemistry 4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4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cs-CZ" altLang="cs-CZ" sz="1292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43130"/>
            <a:ext cx="3974384" cy="1693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39205"/>
            <a:ext cx="4007727" cy="3014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764" y="908720"/>
            <a:ext cx="3907700" cy="42744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H="1">
            <a:off x="395536" y="2996952"/>
            <a:ext cx="417646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572000" y="836712"/>
            <a:ext cx="0" cy="5400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Successful Applications of the C-H Borylation Chemistry 5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6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cs-CZ" altLang="cs-CZ" sz="1292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88162"/>
            <a:ext cx="4047737" cy="3620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764704"/>
            <a:ext cx="3927706" cy="3034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584" y="3611408"/>
            <a:ext cx="2900768" cy="30579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4572000" y="836712"/>
            <a:ext cx="0" cy="5400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4572000" y="3501008"/>
            <a:ext cx="324036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Successful Applications of the C-H Borylation Chemistry 6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0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cs-CZ" altLang="cs-CZ" sz="1292"/>
          </a:p>
        </p:txBody>
      </p:sp>
      <p:sp>
        <p:nvSpPr>
          <p:cNvPr id="62470" name="Obdélník 9"/>
          <p:cNvSpPr>
            <a:spLocks noChangeArrowheads="1"/>
          </p:cNvSpPr>
          <p:nvPr/>
        </p:nvSpPr>
        <p:spPr bwMode="auto">
          <a:xfrm>
            <a:off x="251520" y="6135687"/>
            <a:ext cx="5184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Lyons, A. J.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Clarke, </a:t>
            </a:r>
            <a:r>
              <a:rPr lang="cs-CZ" altLang="cs-CZ" sz="1200" b="0" dirty="0">
                <a:latin typeface="Calibri" panose="020F0502020204030204" pitchFamily="34" charset="0"/>
              </a:rPr>
              <a:t>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it-IT" altLang="cs-CZ" sz="1200" b="0" dirty="0">
                <a:latin typeface="Calibri" panose="020F0502020204030204" pitchFamily="34" charset="0"/>
              </a:rPr>
              <a:t>;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Fisk, </a:t>
            </a:r>
            <a:r>
              <a:rPr lang="cs-CZ" altLang="cs-CZ" sz="1200" b="0" dirty="0">
                <a:latin typeface="Calibri" panose="020F0502020204030204" pitchFamily="34" charset="0"/>
              </a:rPr>
              <a:t>H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.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Jackson, B.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Moore, P. R.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 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Oke, S.</a:t>
            </a:r>
            <a:r>
              <a:rPr lang="it-IT" altLang="cs-CZ" sz="1200" b="0" dirty="0">
                <a:latin typeface="Calibri" panose="020F0502020204030204" pitchFamily="34" charset="0"/>
              </a:rPr>
              <a:t> 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;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Ronson, T. O.</a:t>
            </a:r>
            <a:r>
              <a:rPr lang="cs-CZ" altLang="cs-CZ" sz="1200" b="0" dirty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And Meadows, R. E.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Org. Process</a:t>
            </a:r>
            <a:r>
              <a:rPr lang="it-IT" altLang="cs-CZ" sz="1200" b="0" i="1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Res. Dev</a:t>
            </a:r>
            <a:r>
              <a:rPr lang="it-IT" altLang="cs-CZ" sz="1200" b="0" i="1" dirty="0" smtClean="0">
                <a:latin typeface="Calibri" panose="020F0502020204030204" pitchFamily="34" charset="0"/>
              </a:rPr>
              <a:t>.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22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26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1378.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188640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Application of C-H Borylation Chemistry - Industry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764704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Scaling up a C−H </a:t>
            </a:r>
            <a:r>
              <a:rPr lang="en-US" sz="1600" dirty="0" err="1"/>
              <a:t>Borylation</a:t>
            </a:r>
            <a:r>
              <a:rPr lang="en-US" sz="1600" dirty="0"/>
              <a:t>: Addressing the Safety Concerns of an Iridium-Catalyzed Process for </a:t>
            </a:r>
            <a:r>
              <a:rPr lang="en-US" sz="1600" dirty="0" err="1"/>
              <a:t>Multikilo</a:t>
            </a:r>
            <a:r>
              <a:rPr lang="en-US" sz="1600" dirty="0"/>
              <a:t> Scale Manufacture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412776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0" dirty="0" smtClean="0"/>
              <a:t>... </a:t>
            </a:r>
            <a:r>
              <a:rPr lang="en-US" sz="1400" b="0" dirty="0" smtClean="0"/>
              <a:t>The </a:t>
            </a:r>
            <a:r>
              <a:rPr lang="en-US" sz="1400" b="0" dirty="0"/>
              <a:t>final process was transferred to a manufacturing facility, </a:t>
            </a:r>
            <a:r>
              <a:rPr lang="en-US" sz="1400" b="0" dirty="0">
                <a:solidFill>
                  <a:srgbClr val="FF0000"/>
                </a:solidFill>
              </a:rPr>
              <a:t>delivering &gt;70 kg of the </a:t>
            </a:r>
            <a:r>
              <a:rPr lang="en-US" sz="1400" b="0" dirty="0" err="1">
                <a:solidFill>
                  <a:srgbClr val="FF0000"/>
                </a:solidFill>
              </a:rPr>
              <a:t>borylated</a:t>
            </a:r>
            <a:r>
              <a:rPr lang="en-US" sz="1400" b="0" dirty="0">
                <a:solidFill>
                  <a:srgbClr val="FF0000"/>
                </a:solidFill>
              </a:rPr>
              <a:t> product </a:t>
            </a:r>
            <a:r>
              <a:rPr lang="en-US" sz="1400" b="0" dirty="0"/>
              <a:t>over two batches.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665935"/>
            <a:ext cx="2304256" cy="602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348880"/>
            <a:ext cx="5715798" cy="27626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1520" y="5354052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AZD4635 (1) is a candidate drug </a:t>
            </a:r>
            <a:r>
              <a:rPr lang="en-US" sz="1400" dirty="0" smtClean="0"/>
              <a:t>currently</a:t>
            </a:r>
            <a:r>
              <a:rPr lang="cs-CZ" sz="1400" dirty="0" smtClean="0"/>
              <a:t> (2022)</a:t>
            </a:r>
            <a:r>
              <a:rPr lang="en-US" sz="1400" dirty="0" smtClean="0"/>
              <a:t> </a:t>
            </a:r>
            <a:r>
              <a:rPr lang="en-US" sz="1400" dirty="0"/>
              <a:t>in clinical trials for the treatment of solid tumors.</a:t>
            </a:r>
          </a:p>
        </p:txBody>
      </p:sp>
      <p:pic>
        <p:nvPicPr>
          <p:cNvPr id="13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7" t="12120" r="22409" b="4536"/>
          <a:stretch/>
        </p:blipFill>
        <p:spPr bwMode="auto">
          <a:xfrm>
            <a:off x="6876256" y="1988840"/>
            <a:ext cx="1797891" cy="399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20272" y="2132856"/>
            <a:ext cx="648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1993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31640" y="4509120"/>
            <a:ext cx="1944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2023, 70 kg scale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323528" y="2132856"/>
            <a:ext cx="612068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444208" y="1916832"/>
            <a:ext cx="0" cy="403244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8233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87015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2016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Resurrection,  2020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2021 Exponential Growth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179512" y="476672"/>
            <a:ext cx="8856984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Catalytic borylation of </a:t>
            </a:r>
            <a:r>
              <a:rPr lang="cs-CZ" altLang="cs-CZ" sz="1400" dirty="0" smtClean="0">
                <a:latin typeface="Calibri" panose="020F0502020204030204" pitchFamily="34" charset="0"/>
              </a:rPr>
              <a:t>methane (2016)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2"/>
              </a:rPr>
              <a:t>www.science.org/doi/10.1126/science.aad9730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Catalyst-controlled selectivity in the C–H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of methane and </a:t>
            </a:r>
            <a:r>
              <a:rPr lang="en-US" altLang="cs-CZ" sz="1400" dirty="0" smtClean="0">
                <a:latin typeface="Calibri" panose="020F0502020204030204" pitchFamily="34" charset="0"/>
              </a:rPr>
              <a:t>ethane</a:t>
            </a:r>
            <a:r>
              <a:rPr lang="cs-CZ" altLang="cs-CZ" sz="1400" dirty="0" smtClean="0">
                <a:latin typeface="Calibri" panose="020F0502020204030204" pitchFamily="34" charset="0"/>
              </a:rPr>
              <a:t> (2016)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https://www.science.org/doi/10.1126/science.aad9289</a:t>
            </a:r>
            <a:endParaRPr lang="cs-CZ" altLang="cs-CZ" sz="1400" u="sng" dirty="0" smtClean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40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 smtClean="0">
                <a:latin typeface="Calibri" panose="020F0502020204030204" pitchFamily="34" charset="0"/>
              </a:rPr>
              <a:t>Metal-free </a:t>
            </a:r>
            <a:r>
              <a:rPr lang="en-US" altLang="cs-CZ" sz="1400" dirty="0" err="1">
                <a:latin typeface="Calibri" panose="020F0502020204030204" pitchFamily="34" charset="0"/>
              </a:rPr>
              <a:t>photoinduced</a:t>
            </a:r>
            <a:r>
              <a:rPr lang="en-US" altLang="cs-CZ" sz="1400" dirty="0">
                <a:latin typeface="Calibri" panose="020F0502020204030204" pitchFamily="34" charset="0"/>
              </a:rPr>
              <a:t> </a:t>
            </a:r>
            <a:r>
              <a:rPr lang="en-US" altLang="cs-CZ" sz="1400" dirty="0" smtClean="0">
                <a:latin typeface="Calibri" panose="020F0502020204030204" pitchFamily="34" charset="0"/>
              </a:rPr>
              <a:t>C(</a:t>
            </a:r>
            <a:r>
              <a:rPr lang="en-US" altLang="cs-CZ" sz="1400" dirty="0" err="1" smtClean="0">
                <a:latin typeface="Calibri" panose="020F0502020204030204" pitchFamily="34" charset="0"/>
              </a:rPr>
              <a:t>sp</a:t>
            </a:r>
            <a:r>
              <a:rPr lang="cs-CZ" altLang="cs-CZ" sz="1400" dirty="0" smtClean="0">
                <a:latin typeface="Calibri" panose="020F0502020204030204" pitchFamily="34" charset="0"/>
              </a:rPr>
              <a:t>3</a:t>
            </a:r>
            <a:r>
              <a:rPr lang="en-US" altLang="cs-CZ" sz="1400" dirty="0" smtClean="0">
                <a:latin typeface="Calibri" panose="020F0502020204030204" pitchFamily="34" charset="0"/>
              </a:rPr>
              <a:t>)–</a:t>
            </a:r>
            <a:r>
              <a:rPr lang="en-US" altLang="cs-CZ" sz="1400" dirty="0">
                <a:latin typeface="Calibri" panose="020F0502020204030204" pitchFamily="34" charset="0"/>
              </a:rPr>
              <a:t>H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of </a:t>
            </a:r>
            <a:r>
              <a:rPr lang="en-US" altLang="cs-CZ" sz="1400" dirty="0" smtClean="0">
                <a:latin typeface="Calibri" panose="020F0502020204030204" pitchFamily="34" charset="0"/>
              </a:rPr>
              <a:t>alkanes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(2020)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3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3"/>
              </a:rPr>
              <a:t>www.nature.com/articles/s41586-020-2831-6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Diverse functionalization of strong alkyl C–H bonds by undirected </a:t>
            </a:r>
            <a:r>
              <a:rPr lang="en-US" altLang="cs-CZ" sz="1400" dirty="0" err="1" smtClean="0">
                <a:latin typeface="Calibri" panose="020F0502020204030204" pitchFamily="34" charset="0"/>
              </a:rPr>
              <a:t>borylation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(2020)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4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4"/>
              </a:rPr>
              <a:t>science.sciencemag.org/content/368/6492/736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Methane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Catalyzed by Ru, Rh, and </a:t>
            </a:r>
            <a:r>
              <a:rPr lang="en-US" altLang="cs-CZ" sz="1400" dirty="0" err="1">
                <a:latin typeface="Calibri" panose="020F0502020204030204" pitchFamily="34" charset="0"/>
              </a:rPr>
              <a:t>Ir</a:t>
            </a:r>
            <a:r>
              <a:rPr lang="en-US" altLang="cs-CZ" sz="1400" dirty="0">
                <a:latin typeface="Calibri" panose="020F0502020204030204" pitchFamily="34" charset="0"/>
              </a:rPr>
              <a:t> Complexes in Comparison with Cyclohexane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: Theoretical Understanding and </a:t>
            </a:r>
            <a:r>
              <a:rPr lang="en-US" altLang="cs-CZ" sz="1400" dirty="0" smtClean="0">
                <a:latin typeface="Calibri" panose="020F0502020204030204" pitchFamily="34" charset="0"/>
              </a:rPr>
              <a:t>Prediction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(2020)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5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5"/>
              </a:rPr>
              <a:t>doi.org/10.1021/jacs.0c07239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 smtClean="0">
                <a:latin typeface="Calibri" panose="020F0502020204030204" pitchFamily="34" charset="0"/>
              </a:rPr>
              <a:t>Controllable </a:t>
            </a:r>
            <a:r>
              <a:rPr lang="en-US" altLang="cs-CZ" sz="1400" dirty="0">
                <a:latin typeface="Calibri" panose="020F0502020204030204" pitchFamily="34" charset="0"/>
              </a:rPr>
              <a:t>Factors of Supported </a:t>
            </a:r>
            <a:r>
              <a:rPr lang="en-US" altLang="cs-CZ" sz="1400" dirty="0" err="1">
                <a:latin typeface="Calibri" panose="020F0502020204030204" pitchFamily="34" charset="0"/>
              </a:rPr>
              <a:t>Ir</a:t>
            </a:r>
            <a:r>
              <a:rPr lang="en-US" altLang="cs-CZ" sz="1400" dirty="0">
                <a:latin typeface="Calibri" panose="020F0502020204030204" pitchFamily="34" charset="0"/>
              </a:rPr>
              <a:t> Complex Catalysis for Aromatic C–H </a:t>
            </a:r>
            <a:r>
              <a:rPr lang="en-US" altLang="cs-CZ" sz="1400" dirty="0" err="1" smtClean="0">
                <a:latin typeface="Calibri" panose="020F0502020204030204" pitchFamily="34" charset="0"/>
              </a:rPr>
              <a:t>Borylation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(2020)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6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6"/>
              </a:rPr>
              <a:t>doi.org/10.1021/acscatal.0c03734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Effect of Ligand Structure on the Electron Density and Activity of Iridium Catalysts for the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of </a:t>
            </a:r>
            <a:r>
              <a:rPr lang="en-US" altLang="cs-CZ" sz="1400" dirty="0" smtClean="0">
                <a:latin typeface="Calibri" panose="020F0502020204030204" pitchFamily="34" charset="0"/>
              </a:rPr>
              <a:t>Alkanes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(2020)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7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7"/>
              </a:rPr>
              <a:t>doi.org/10.1021/acscatal.0c00152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Asymmetric Synthesis of </a:t>
            </a:r>
            <a:r>
              <a:rPr lang="el-GR" altLang="cs-CZ" sz="1400" dirty="0">
                <a:latin typeface="Calibri" panose="020F0502020204030204" pitchFamily="34" charset="0"/>
              </a:rPr>
              <a:t>α-</a:t>
            </a:r>
            <a:r>
              <a:rPr lang="cs-CZ" altLang="cs-CZ" sz="1400" dirty="0">
                <a:latin typeface="Calibri" panose="020F0502020204030204" pitchFamily="34" charset="0"/>
              </a:rPr>
              <a:t>Aminoboronates via Rhodium-Catalyzed Enantioselective C(sp3)–H </a:t>
            </a:r>
            <a:r>
              <a:rPr lang="cs-CZ" altLang="cs-CZ" sz="1400" dirty="0" smtClean="0">
                <a:latin typeface="Calibri" panose="020F0502020204030204" pitchFamily="34" charset="0"/>
              </a:rPr>
              <a:t>Borylation (2020)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8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8"/>
              </a:rPr>
              <a:t>doi.org/10.1021/jacs.9b12013</a:t>
            </a: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 smtClean="0">
              <a:latin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251520" y="1844824"/>
            <a:ext cx="8712968" cy="7200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04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B217-C071-462E-AA97-5F6AC8FDF49C}" type="slidenum">
              <a:rPr lang="cs-CZ" altLang="en-US" smtClean="0"/>
              <a:pPr>
                <a:defRPr/>
              </a:pPr>
              <a:t>7</a:t>
            </a:fld>
            <a:endParaRPr lang="cs-CZ" alt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260648"/>
            <a:ext cx="6985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	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Applications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of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O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rganoboron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err="1" smtClean="0">
                <a:solidFill>
                  <a:srgbClr val="CC0000"/>
                </a:solidFill>
                <a:latin typeface="Calibri" panose="020F0502020204030204" pitchFamily="34" charset="0"/>
              </a:rPr>
              <a:t>Compounds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37912"/>
            <a:ext cx="8275051" cy="3499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6" y="4725144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331515"/>
                </a:solidFill>
              </a:rPr>
              <a:t>Talabostat</a:t>
            </a:r>
            <a:r>
              <a:rPr lang="en-US" b="0" dirty="0">
                <a:solidFill>
                  <a:srgbClr val="331515"/>
                </a:solidFill>
              </a:rPr>
              <a:t> (Val-</a:t>
            </a:r>
            <a:r>
              <a:rPr lang="en-US" b="0" dirty="0" err="1">
                <a:solidFill>
                  <a:srgbClr val="331515"/>
                </a:solidFill>
              </a:rPr>
              <a:t>boroPro</a:t>
            </a:r>
            <a:r>
              <a:rPr lang="en-US" b="0" dirty="0">
                <a:solidFill>
                  <a:srgbClr val="331515"/>
                </a:solidFill>
              </a:rPr>
              <a:t>; PT100) is an orally active and nonselective </a:t>
            </a:r>
            <a:r>
              <a:rPr lang="en-US" dirty="0">
                <a:solidFill>
                  <a:srgbClr val="331515"/>
                </a:solidFill>
              </a:rPr>
              <a:t>dipeptidyl peptidase IV (DPP-IV)</a:t>
            </a:r>
            <a:r>
              <a:rPr lang="en-US" b="0" dirty="0">
                <a:solidFill>
                  <a:srgbClr val="331515"/>
                </a:solidFill>
              </a:rPr>
              <a:t> inhibitor (</a:t>
            </a:r>
            <a:r>
              <a:rPr lang="en-US" dirty="0">
                <a:solidFill>
                  <a:srgbClr val="331515"/>
                </a:solidFill>
              </a:rPr>
              <a:t>IC</a:t>
            </a:r>
            <a:r>
              <a:rPr lang="en-US" b="0" baseline="-25000" dirty="0">
                <a:solidFill>
                  <a:srgbClr val="331515"/>
                </a:solidFill>
              </a:rPr>
              <a:t>50</a:t>
            </a:r>
            <a:r>
              <a:rPr lang="en-US" b="0" dirty="0">
                <a:solidFill>
                  <a:srgbClr val="331515"/>
                </a:solidFill>
              </a:rPr>
              <a:t> &lt; 4 </a:t>
            </a:r>
            <a:r>
              <a:rPr lang="en-US" b="0" dirty="0" err="1">
                <a:solidFill>
                  <a:srgbClr val="331515"/>
                </a:solidFill>
              </a:rPr>
              <a:t>nM</a:t>
            </a:r>
            <a:r>
              <a:rPr lang="en-US" b="0" dirty="0">
                <a:solidFill>
                  <a:srgbClr val="331515"/>
                </a:solidFill>
              </a:rPr>
              <a:t>; </a:t>
            </a:r>
            <a:r>
              <a:rPr lang="en-US" dirty="0">
                <a:solidFill>
                  <a:srgbClr val="331515"/>
                </a:solidFill>
              </a:rPr>
              <a:t>K</a:t>
            </a:r>
            <a:r>
              <a:rPr lang="en-US" b="0" baseline="-25000" dirty="0">
                <a:solidFill>
                  <a:srgbClr val="331515"/>
                </a:solidFill>
              </a:rPr>
              <a:t>i</a:t>
            </a:r>
            <a:r>
              <a:rPr lang="en-US" b="0" dirty="0">
                <a:solidFill>
                  <a:srgbClr val="331515"/>
                </a:solidFill>
              </a:rPr>
              <a:t> = 0.18 </a:t>
            </a:r>
            <a:r>
              <a:rPr lang="en-US" b="0" dirty="0" err="1">
                <a:solidFill>
                  <a:srgbClr val="331515"/>
                </a:solidFill>
              </a:rPr>
              <a:t>nM</a:t>
            </a:r>
            <a:r>
              <a:rPr lang="en-US" b="0" dirty="0">
                <a:solidFill>
                  <a:srgbClr val="331515"/>
                </a:solidFill>
              </a:rPr>
              <a:t>) and the first clinical inhibitor of fibroblast activation protein </a:t>
            </a:r>
            <a:r>
              <a:rPr lang="en-US" dirty="0">
                <a:solidFill>
                  <a:srgbClr val="331515"/>
                </a:solidFill>
              </a:rPr>
              <a:t>(FAP)</a:t>
            </a:r>
            <a:r>
              <a:rPr lang="en-US" b="0" dirty="0">
                <a:solidFill>
                  <a:srgbClr val="331515"/>
                </a:solidFill>
              </a:rPr>
              <a:t> (</a:t>
            </a:r>
            <a:r>
              <a:rPr lang="en-US" dirty="0">
                <a:solidFill>
                  <a:srgbClr val="331515"/>
                </a:solidFill>
              </a:rPr>
              <a:t>IC</a:t>
            </a:r>
            <a:r>
              <a:rPr lang="en-US" b="0" baseline="-25000" dirty="0">
                <a:solidFill>
                  <a:srgbClr val="331515"/>
                </a:solidFill>
              </a:rPr>
              <a:t>50</a:t>
            </a:r>
            <a:r>
              <a:rPr lang="en-US" b="0" dirty="0">
                <a:solidFill>
                  <a:srgbClr val="331515"/>
                </a:solidFill>
              </a:rPr>
              <a:t> = 560 </a:t>
            </a:r>
            <a:r>
              <a:rPr lang="en-US" b="0" dirty="0" err="1">
                <a:solidFill>
                  <a:srgbClr val="331515"/>
                </a:solidFill>
              </a:rPr>
              <a:t>nM</a:t>
            </a:r>
            <a:r>
              <a:rPr lang="en-US" b="0" dirty="0">
                <a:solidFill>
                  <a:srgbClr val="331515"/>
                </a:solidFill>
              </a:rPr>
              <a:t>), inhibits DPP8/9 (</a:t>
            </a:r>
            <a:r>
              <a:rPr lang="en-US" dirty="0">
                <a:solidFill>
                  <a:srgbClr val="331515"/>
                </a:solidFill>
              </a:rPr>
              <a:t>IC</a:t>
            </a:r>
            <a:r>
              <a:rPr lang="en-US" b="0" baseline="-25000" dirty="0">
                <a:solidFill>
                  <a:srgbClr val="331515"/>
                </a:solidFill>
              </a:rPr>
              <a:t>50</a:t>
            </a:r>
            <a:r>
              <a:rPr lang="en-US" b="0" dirty="0">
                <a:solidFill>
                  <a:srgbClr val="331515"/>
                </a:solidFill>
              </a:rPr>
              <a:t> = 4/11 </a:t>
            </a:r>
            <a:r>
              <a:rPr lang="en-US" b="0" dirty="0" err="1">
                <a:solidFill>
                  <a:srgbClr val="331515"/>
                </a:solidFill>
              </a:rPr>
              <a:t>nM</a:t>
            </a:r>
            <a:r>
              <a:rPr lang="en-US" b="0" dirty="0">
                <a:solidFill>
                  <a:srgbClr val="331515"/>
                </a:solidFill>
              </a:rPr>
              <a:t>; </a:t>
            </a:r>
            <a:r>
              <a:rPr lang="en-US" dirty="0">
                <a:solidFill>
                  <a:srgbClr val="331515"/>
                </a:solidFill>
              </a:rPr>
              <a:t>K</a:t>
            </a:r>
            <a:r>
              <a:rPr lang="en-US" b="0" baseline="-25000" dirty="0">
                <a:solidFill>
                  <a:srgbClr val="331515"/>
                </a:solidFill>
              </a:rPr>
              <a:t>i</a:t>
            </a:r>
            <a:r>
              <a:rPr lang="en-US" b="0" dirty="0">
                <a:solidFill>
                  <a:srgbClr val="331515"/>
                </a:solidFill>
              </a:rPr>
              <a:t> = 1.5/0.76 </a:t>
            </a:r>
            <a:r>
              <a:rPr lang="en-US" b="0" dirty="0" err="1">
                <a:solidFill>
                  <a:srgbClr val="331515"/>
                </a:solidFill>
              </a:rPr>
              <a:t>nM</a:t>
            </a:r>
            <a:r>
              <a:rPr lang="en-US" b="0" dirty="0">
                <a:solidFill>
                  <a:srgbClr val="331515"/>
                </a:solidFill>
              </a:rPr>
              <a:t>), quiescent cell </a:t>
            </a:r>
            <a:r>
              <a:rPr lang="en-US" b="0" dirty="0" err="1">
                <a:solidFill>
                  <a:srgbClr val="331515"/>
                </a:solidFill>
              </a:rPr>
              <a:t>proline</a:t>
            </a:r>
            <a:r>
              <a:rPr lang="en-US" b="0" dirty="0">
                <a:solidFill>
                  <a:srgbClr val="331515"/>
                </a:solidFill>
              </a:rPr>
              <a:t> </a:t>
            </a:r>
            <a:r>
              <a:rPr lang="en-US" b="0" dirty="0" err="1">
                <a:solidFill>
                  <a:srgbClr val="331515"/>
                </a:solidFill>
              </a:rPr>
              <a:t>dipeptidase</a:t>
            </a:r>
            <a:r>
              <a:rPr lang="en-US" b="0" dirty="0">
                <a:solidFill>
                  <a:srgbClr val="331515"/>
                </a:solidFill>
              </a:rPr>
              <a:t> (QPP) (</a:t>
            </a:r>
            <a:r>
              <a:rPr lang="en-US" dirty="0">
                <a:solidFill>
                  <a:srgbClr val="331515"/>
                </a:solidFill>
              </a:rPr>
              <a:t>IC</a:t>
            </a:r>
            <a:r>
              <a:rPr lang="en-US" b="0" baseline="-25000" dirty="0">
                <a:solidFill>
                  <a:srgbClr val="331515"/>
                </a:solidFill>
              </a:rPr>
              <a:t>50</a:t>
            </a:r>
            <a:r>
              <a:rPr lang="en-US" b="0" dirty="0">
                <a:solidFill>
                  <a:srgbClr val="331515"/>
                </a:solidFill>
              </a:rPr>
              <a:t> = 310 </a:t>
            </a:r>
            <a:r>
              <a:rPr lang="en-US" b="0" dirty="0" err="1">
                <a:solidFill>
                  <a:srgbClr val="331515"/>
                </a:solidFill>
              </a:rPr>
              <a:t>nM</a:t>
            </a:r>
            <a:r>
              <a:rPr lang="en-US" b="0" dirty="0">
                <a:solidFill>
                  <a:srgbClr val="331515"/>
                </a:solidFill>
              </a:rPr>
              <a:t>), DPP2, and some other DASH family enzymes. Antineoplastic and hematopoiesis- stimulating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520" y="44624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2020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2021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Resurrection and Exponential Growth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251520" y="404664"/>
            <a:ext cx="864096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Iridium-Catalyzed </a:t>
            </a:r>
            <a:r>
              <a:rPr lang="en-US" altLang="cs-CZ" sz="1400" dirty="0" err="1">
                <a:latin typeface="Calibri" panose="020F0502020204030204" pitchFamily="34" charset="0"/>
              </a:rPr>
              <a:t>Regio</a:t>
            </a:r>
            <a:r>
              <a:rPr lang="en-US" altLang="cs-CZ" sz="1400" dirty="0">
                <a:latin typeface="Calibri" panose="020F0502020204030204" pitchFamily="34" charset="0"/>
              </a:rPr>
              <a:t>- and Enantioselective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of Unbiased Methylene C(sp3)−H Bonds at the Position β to a Nitrogen </a:t>
            </a:r>
            <a:r>
              <a:rPr lang="en-US" altLang="cs-CZ" sz="1400" dirty="0" smtClean="0">
                <a:latin typeface="Calibri" panose="020F0502020204030204" pitchFamily="34" charset="0"/>
              </a:rPr>
              <a:t>Center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2"/>
              </a:rPr>
              <a:t>onlinelibrary.wiley.com/doi/abs/10.1002/anie.202016009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Remarkably Efficient Iridium Catalysts for Directed C(sp2)–H and C(sp3)–H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of Diverse Classes of </a:t>
            </a:r>
            <a:r>
              <a:rPr lang="en-US" altLang="cs-CZ" sz="1400" dirty="0" smtClean="0">
                <a:latin typeface="Calibri" panose="020F0502020204030204" pitchFamily="34" charset="0"/>
              </a:rPr>
              <a:t>Substrates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3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3"/>
              </a:rPr>
              <a:t>doi.org/10.1021/jacs.0c13415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Ligand-Enabled, Iridium-Catalyzed </a:t>
            </a:r>
            <a:r>
              <a:rPr lang="en-US" altLang="cs-CZ" sz="1400" dirty="0" err="1">
                <a:latin typeface="Calibri" panose="020F0502020204030204" pitchFamily="34" charset="0"/>
              </a:rPr>
              <a:t>ortho-Borylation</a:t>
            </a:r>
            <a:r>
              <a:rPr lang="en-US" altLang="cs-CZ" sz="1400" dirty="0">
                <a:latin typeface="Calibri" panose="020F0502020204030204" pitchFamily="34" charset="0"/>
              </a:rPr>
              <a:t> of </a:t>
            </a:r>
            <a:r>
              <a:rPr lang="en-US" altLang="cs-CZ" sz="1400" dirty="0" err="1" smtClean="0">
                <a:latin typeface="Calibri" panose="020F0502020204030204" pitchFamily="34" charset="0"/>
              </a:rPr>
              <a:t>Fluoroarenes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4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4"/>
              </a:rPr>
              <a:t>doi.org/10.1021/acscatal.1c01206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Transient Imine as a Directing Group for the Metal-Free o-C–H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of </a:t>
            </a:r>
            <a:r>
              <a:rPr lang="en-US" altLang="cs-CZ" sz="1400" dirty="0" smtClean="0">
                <a:latin typeface="Calibri" panose="020F0502020204030204" pitchFamily="34" charset="0"/>
              </a:rPr>
              <a:t>Benzaldehydes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5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5"/>
              </a:rPr>
              <a:t>doi.org/10.1021/jacs.0c13013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Sequential </a:t>
            </a:r>
            <a:r>
              <a:rPr lang="en-US" altLang="cs-CZ" sz="1400" dirty="0" err="1">
                <a:latin typeface="Calibri" panose="020F0502020204030204" pitchFamily="34" charset="0"/>
              </a:rPr>
              <a:t>Ir</a:t>
            </a:r>
            <a:r>
              <a:rPr lang="en-US" altLang="cs-CZ" sz="1400" dirty="0">
                <a:latin typeface="Calibri" panose="020F0502020204030204" pitchFamily="34" charset="0"/>
              </a:rPr>
              <a:t>/Cu-Mediated Method for the Meta-Selective C–H </a:t>
            </a:r>
            <a:r>
              <a:rPr lang="en-US" altLang="cs-CZ" sz="1400" dirty="0" err="1">
                <a:latin typeface="Calibri" panose="020F0502020204030204" pitchFamily="34" charset="0"/>
              </a:rPr>
              <a:t>Radiofluorination</a:t>
            </a:r>
            <a:r>
              <a:rPr lang="en-US" altLang="cs-CZ" sz="1400" dirty="0">
                <a:latin typeface="Calibri" panose="020F0502020204030204" pitchFamily="34" charset="0"/>
              </a:rPr>
              <a:t> of (</a:t>
            </a:r>
            <a:r>
              <a:rPr lang="en-US" altLang="cs-CZ" sz="1400" dirty="0" smtClean="0">
                <a:latin typeface="Calibri" panose="020F0502020204030204" pitchFamily="34" charset="0"/>
              </a:rPr>
              <a:t>Hetero)</a:t>
            </a:r>
            <a:r>
              <a:rPr lang="en-US" altLang="cs-CZ" sz="1400" dirty="0" err="1" smtClean="0">
                <a:latin typeface="Calibri" panose="020F0502020204030204" pitchFamily="34" charset="0"/>
              </a:rPr>
              <a:t>Arenes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6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6"/>
              </a:rPr>
              <a:t>doi.org/10.1021/jacs.1c00523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Iridium-Catalyzed Enantioselective Unbiased Methylene C(sp3)–H Borylation of Acyclic </a:t>
            </a:r>
            <a:r>
              <a:rPr lang="cs-CZ" altLang="cs-CZ" sz="1400" dirty="0" smtClean="0">
                <a:latin typeface="Calibri" panose="020F0502020204030204" pitchFamily="34" charset="0"/>
              </a:rPr>
              <a:t>Amides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7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7"/>
              </a:rPr>
              <a:t>onlinelibrary.wiley.com/doi/abs/10.1002/anie.202013568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400" dirty="0">
                <a:latin typeface="Calibri" panose="020F0502020204030204" pitchFamily="34" charset="0"/>
              </a:rPr>
              <a:t>A Computational Mechanistic Analysis of Iridium-Catalyzed C(sp3)–H </a:t>
            </a:r>
            <a:r>
              <a:rPr lang="en-US" altLang="cs-CZ" sz="1400" dirty="0" err="1">
                <a:latin typeface="Calibri" panose="020F0502020204030204" pitchFamily="34" charset="0"/>
              </a:rPr>
              <a:t>Borylation</a:t>
            </a:r>
            <a:r>
              <a:rPr lang="en-US" altLang="cs-CZ" sz="1400" dirty="0">
                <a:latin typeface="Calibri" panose="020F0502020204030204" pitchFamily="34" charset="0"/>
              </a:rPr>
              <a:t> Reveals a One-Stone–Two-Birds Strategy to Enhance Catalytic </a:t>
            </a:r>
            <a:r>
              <a:rPr lang="en-US" altLang="cs-CZ" sz="1400" dirty="0" smtClean="0">
                <a:latin typeface="Calibri" panose="020F0502020204030204" pitchFamily="34" charset="0"/>
              </a:rPr>
              <a:t>Activity</a:t>
            </a:r>
            <a:r>
              <a:rPr lang="cs-CZ" altLang="cs-CZ" sz="1400" dirty="0" smtClean="0">
                <a:latin typeface="Calibri" panose="020F0502020204030204" pitchFamily="34" charset="0"/>
              </a:rPr>
              <a:t>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8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8"/>
              </a:rPr>
              <a:t>doi.org/10.1021/acscatal.1c00389</a:t>
            </a: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1200" b="0" dirty="0" smtClean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Calibri" panose="020F0502020204030204" pitchFamily="34" charset="0"/>
              </a:rPr>
              <a:t>Enzyme-like Supramolecular Iridium Catalysis Enabling C−H Bond Borylation of Pyridines with </a:t>
            </a:r>
            <a:r>
              <a:rPr lang="cs-CZ" altLang="cs-CZ" sz="1400" dirty="0" smtClean="0">
                <a:latin typeface="Calibri" panose="020F0502020204030204" pitchFamily="34" charset="0"/>
              </a:rPr>
              <a:t>meta-Selectivity (2021)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cs-CZ" altLang="cs-CZ" sz="800" b="0" dirty="0">
              <a:latin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>
                <a:latin typeface="Calibri" panose="020F0502020204030204" pitchFamily="34" charset="0"/>
                <a:hlinkClick r:id="rId9"/>
              </a:rPr>
              <a:t>https://</a:t>
            </a:r>
            <a:r>
              <a:rPr lang="cs-CZ" altLang="cs-CZ" sz="1200" b="0" dirty="0" smtClean="0">
                <a:latin typeface="Calibri" panose="020F0502020204030204" pitchFamily="34" charset="0"/>
                <a:hlinkClick r:id="rId9"/>
              </a:rPr>
              <a:t>doi.org/10.1002/anie.202101997</a:t>
            </a:r>
            <a:endParaRPr lang="cs-CZ" altLang="cs-CZ" sz="1200" b="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159023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2022 - Still Hot Topic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603265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Chiral Bidentate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Boryl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 Ligand-Enabled Iridium-Catalyzed Enantioselective Dual C–H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 of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Ferrocenes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: Reaction Development and Mechanistic Insights</a:t>
            </a:r>
          </a:p>
          <a:p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Xiaoliang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 Zou, </a:t>
            </a:r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Yinwu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 Li, </a:t>
            </a:r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Zhuofeng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Ke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, and </a:t>
            </a:r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Senmiao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 Xu</a:t>
            </a:r>
          </a:p>
          <a:p>
            <a:r>
              <a:rPr lang="en-US" sz="1200" b="0" i="1" dirty="0">
                <a:solidFill>
                  <a:srgbClr val="FF0000"/>
                </a:solidFill>
                <a:latin typeface="Roboto"/>
              </a:rPr>
              <a:t>ACS Catalysis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</a:t>
            </a:r>
            <a:r>
              <a:rPr lang="en-US" sz="1200" dirty="0">
                <a:solidFill>
                  <a:srgbClr val="FF0000"/>
                </a:solidFill>
                <a:latin typeface="Roboto"/>
              </a:rPr>
              <a:t>2022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</a:t>
            </a:r>
            <a:r>
              <a:rPr lang="en-US" sz="1200" b="0" i="1" dirty="0">
                <a:solidFill>
                  <a:srgbClr val="FF0000"/>
                </a:solidFill>
                <a:latin typeface="Roboto"/>
              </a:rPr>
              <a:t>12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(3), 1830-1840</a:t>
            </a:r>
          </a:p>
          <a:p>
            <a:r>
              <a:rPr lang="en-US" sz="1200" b="0" dirty="0">
                <a:solidFill>
                  <a:srgbClr val="000000"/>
                </a:solidFill>
                <a:latin typeface="Roboto"/>
              </a:rPr>
              <a:t>DOI: 10.1021/acscatal.1c05299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155679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Development of Cobalt Catalysts for the 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meta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-Selective C(sp</a:t>
            </a:r>
            <a:r>
              <a:rPr lang="en-US" sz="1200" baseline="300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2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)–H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 of Fluorinated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Arenes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Roboto"/>
            </a:endParaRPr>
          </a:p>
          <a:p>
            <a:r>
              <a:rPr lang="en-US" sz="1200" b="0" dirty="0">
                <a:solidFill>
                  <a:srgbClr val="000000"/>
                </a:solidFill>
                <a:latin typeface="Roboto"/>
              </a:rPr>
              <a:t>Tyler P. Pabst and Paul J. </a:t>
            </a:r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Chirik</a:t>
            </a:r>
            <a:endParaRPr lang="en-US" sz="1200" b="0" dirty="0">
              <a:solidFill>
                <a:srgbClr val="000000"/>
              </a:solidFill>
              <a:latin typeface="Roboto"/>
            </a:endParaRPr>
          </a:p>
          <a:p>
            <a:r>
              <a:rPr lang="en-US" sz="1200" b="0" i="1" dirty="0">
                <a:solidFill>
                  <a:srgbClr val="FF0000"/>
                </a:solidFill>
                <a:latin typeface="Roboto"/>
              </a:rPr>
              <a:t>Journal of the American Chemical Society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</a:t>
            </a:r>
            <a:r>
              <a:rPr lang="en-US" sz="1200" dirty="0">
                <a:solidFill>
                  <a:srgbClr val="FF0000"/>
                </a:solidFill>
                <a:latin typeface="Roboto"/>
              </a:rPr>
              <a:t>2022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</a:t>
            </a:r>
            <a:r>
              <a:rPr lang="en-US" sz="1200" b="0" i="1" dirty="0">
                <a:solidFill>
                  <a:srgbClr val="FF0000"/>
                </a:solidFill>
                <a:latin typeface="Roboto"/>
              </a:rPr>
              <a:t>144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(14), 6465-6474</a:t>
            </a:r>
          </a:p>
          <a:p>
            <a:r>
              <a:rPr lang="en-US" sz="1200" b="0" dirty="0">
                <a:solidFill>
                  <a:srgbClr val="000000"/>
                </a:solidFill>
                <a:latin typeface="Roboto"/>
              </a:rPr>
              <a:t>DOI: </a:t>
            </a:r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10.1021/jacs.2c01162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251520" y="234888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Borenium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-Ion-Catalyzed C–H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Roboto"/>
              </a:rPr>
              <a:t> of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  <a:latin typeface="Roboto"/>
              </a:rPr>
              <a:t>Arenes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Roboto"/>
            </a:endParaRPr>
          </a:p>
          <a:p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Xinyue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 Tan, Xi Wang, Zhen Hua Li, and </a:t>
            </a:r>
            <a:r>
              <a:rPr lang="en-US" sz="1200" b="0" dirty="0" err="1">
                <a:solidFill>
                  <a:srgbClr val="000000"/>
                </a:solidFill>
                <a:latin typeface="Roboto"/>
              </a:rPr>
              <a:t>Huadong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 Wang</a:t>
            </a:r>
          </a:p>
          <a:p>
            <a:r>
              <a:rPr lang="en-US" sz="1200" b="0" i="1" dirty="0">
                <a:solidFill>
                  <a:srgbClr val="FF0000"/>
                </a:solidFill>
                <a:latin typeface="Roboto"/>
              </a:rPr>
              <a:t>Journal of the American Chemical Society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</a:t>
            </a:r>
            <a:r>
              <a:rPr lang="en-US" sz="1200" dirty="0">
                <a:solidFill>
                  <a:srgbClr val="FF0000"/>
                </a:solidFill>
                <a:latin typeface="Roboto"/>
              </a:rPr>
              <a:t>2022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</a:t>
            </a:r>
            <a:r>
              <a:rPr lang="en-US" sz="1200" b="0" i="1" dirty="0">
                <a:solidFill>
                  <a:srgbClr val="FF0000"/>
                </a:solidFill>
                <a:latin typeface="Roboto"/>
              </a:rPr>
              <a:t>144</a:t>
            </a:r>
            <a:r>
              <a:rPr lang="en-US" sz="1200" b="0" dirty="0">
                <a:solidFill>
                  <a:srgbClr val="FF0000"/>
                </a:solidFill>
                <a:latin typeface="Roboto"/>
              </a:rPr>
              <a:t> (51), 23286-23291</a:t>
            </a:r>
          </a:p>
          <a:p>
            <a:r>
              <a:rPr lang="en-US" sz="1200" b="0" dirty="0">
                <a:solidFill>
                  <a:srgbClr val="000000"/>
                </a:solidFill>
                <a:latin typeface="Roboto"/>
              </a:rPr>
              <a:t>DOI: 10.1021/jacs.2c12151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520" y="314096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Metal-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catalysed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C–H bond activation and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1200" b="0" dirty="0" smtClean="0">
                <a:solidFill>
                  <a:srgbClr val="000000"/>
                </a:solidFill>
                <a:latin typeface="Roboto"/>
              </a:rPr>
              <a:t>Ranjana Bisht</a:t>
            </a:r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, </a:t>
            </a:r>
            <a:r>
              <a:rPr lang="cs-CZ" sz="1200" b="0" dirty="0" smtClean="0">
                <a:solidFill>
                  <a:srgbClr val="000000"/>
                </a:solidFill>
                <a:latin typeface="Roboto"/>
              </a:rPr>
              <a:t>Chabush Haldar</a:t>
            </a:r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, </a:t>
            </a:r>
            <a:r>
              <a:rPr lang="cs-CZ" sz="1200" b="0" dirty="0" smtClean="0">
                <a:solidFill>
                  <a:srgbClr val="000000"/>
                </a:solidFill>
                <a:latin typeface="Roboto"/>
              </a:rPr>
              <a:t>Jagriti Chaturvedi</a:t>
            </a:r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and </a:t>
            </a:r>
            <a:r>
              <a:rPr lang="cs-CZ" sz="1200" b="0" dirty="0" smtClean="0">
                <a:solidFill>
                  <a:srgbClr val="000000"/>
                </a:solidFill>
                <a:latin typeface="Roboto"/>
              </a:rPr>
              <a:t>Buddhadeb Chattopadhyay</a:t>
            </a:r>
            <a:endParaRPr lang="en-US" sz="1200" b="0" dirty="0">
              <a:solidFill>
                <a:srgbClr val="000000"/>
              </a:solidFill>
              <a:latin typeface="Roboto"/>
            </a:endParaRPr>
          </a:p>
          <a:p>
            <a:r>
              <a:rPr lang="en-US" sz="1200" b="0" i="1" dirty="0" smtClean="0">
                <a:solidFill>
                  <a:srgbClr val="FF0000"/>
                </a:solidFill>
              </a:rPr>
              <a:t>Chem. Soc. Rev.</a:t>
            </a:r>
            <a:r>
              <a:rPr lang="en-US" sz="1200" b="0" dirty="0" smtClean="0">
                <a:solidFill>
                  <a:srgbClr val="FF0000"/>
                </a:solidFill>
              </a:rPr>
              <a:t>, </a:t>
            </a:r>
            <a:r>
              <a:rPr lang="en-US" sz="1200" dirty="0" smtClean="0">
                <a:solidFill>
                  <a:srgbClr val="FF0000"/>
                </a:solidFill>
              </a:rPr>
              <a:t>2022</a:t>
            </a:r>
            <a:r>
              <a:rPr lang="en-US" sz="1200" b="0" dirty="0" smtClean="0">
                <a:solidFill>
                  <a:srgbClr val="FF0000"/>
                </a:solidFill>
              </a:rPr>
              <a:t>,</a:t>
            </a:r>
            <a:r>
              <a:rPr lang="cs-CZ" sz="1200" b="0" dirty="0" smtClean="0">
                <a:solidFill>
                  <a:srgbClr val="FF0000"/>
                </a:solidFill>
              </a:rPr>
              <a:t> </a:t>
            </a:r>
            <a:r>
              <a:rPr lang="en-US" sz="1200" b="0" i="1" dirty="0" smtClean="0">
                <a:solidFill>
                  <a:srgbClr val="FF0000"/>
                </a:solidFill>
              </a:rPr>
              <a:t>51</a:t>
            </a:r>
            <a:r>
              <a:rPr lang="en-US" sz="1200" b="0" dirty="0" smtClean="0">
                <a:solidFill>
                  <a:srgbClr val="FF0000"/>
                </a:solidFill>
              </a:rPr>
              <a:t>, 5042-5100</a:t>
            </a:r>
            <a:endParaRPr lang="en-US" sz="1200" b="0" dirty="0">
              <a:solidFill>
                <a:srgbClr val="FF0000"/>
              </a:solidFill>
              <a:latin typeface="Roboto"/>
            </a:endParaRPr>
          </a:p>
          <a:p>
            <a:r>
              <a:rPr lang="en-US" sz="1200" b="0" dirty="0">
                <a:solidFill>
                  <a:srgbClr val="000000"/>
                </a:solidFill>
                <a:latin typeface="Roboto"/>
              </a:rPr>
              <a:t>DOI: 10.1039/D1CS01012C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1520" y="393305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Diversification of Aryl Sulfonyl Compounds through Ligand-Controlled 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meta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- and 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para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-C−H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 err="1"/>
              <a:t>Yajun</a:t>
            </a:r>
            <a:r>
              <a:rPr lang="en-US" sz="1200" b="0" dirty="0"/>
              <a:t> Wang,  Dr. </a:t>
            </a:r>
            <a:r>
              <a:rPr lang="en-US" sz="1200" b="0" dirty="0" err="1"/>
              <a:t>Wenju</a:t>
            </a:r>
            <a:r>
              <a:rPr lang="en-US" sz="1200" b="0" dirty="0"/>
              <a:t> Chang,  </a:t>
            </a:r>
            <a:r>
              <a:rPr lang="en-US" sz="1200" b="0" dirty="0" err="1"/>
              <a:t>Shengmeng</a:t>
            </a:r>
            <a:r>
              <a:rPr lang="en-US" sz="1200" b="0" dirty="0"/>
              <a:t> Qin</a:t>
            </a:r>
            <a:r>
              <a:rPr lang="en-US" sz="1200" b="0" dirty="0" smtClean="0"/>
              <a:t>,</a:t>
            </a:r>
            <a:r>
              <a:rPr lang="en-US" sz="1200" b="0" dirty="0"/>
              <a:t> </a:t>
            </a:r>
            <a:r>
              <a:rPr lang="en-US" sz="1200" b="0" dirty="0" err="1"/>
              <a:t>Jiawei</a:t>
            </a:r>
            <a:r>
              <a:rPr lang="en-US" sz="1200" b="0" dirty="0"/>
              <a:t> Ma,  Dr. </a:t>
            </a:r>
            <a:r>
              <a:rPr lang="en-US" sz="1200" b="0" dirty="0" err="1"/>
              <a:t>Shuo</a:t>
            </a:r>
            <a:r>
              <a:rPr lang="en-US" sz="1200" b="0" dirty="0"/>
              <a:t> Lu,  Prof. Dr. Yong </a:t>
            </a:r>
            <a:r>
              <a:rPr lang="en-US" sz="1200" b="0" dirty="0" smtClean="0"/>
              <a:t>Liang</a:t>
            </a:r>
            <a:endParaRPr lang="cs-CZ" sz="1200" b="0" dirty="0" smtClean="0"/>
          </a:p>
          <a:p>
            <a:r>
              <a:rPr lang="en-US" sz="1200" b="0" i="1" dirty="0" err="1">
                <a:solidFill>
                  <a:srgbClr val="FF0000"/>
                </a:solidFill>
              </a:rPr>
              <a:t>Angew</a:t>
            </a:r>
            <a:r>
              <a:rPr lang="en-US" sz="1200" b="0" i="1" dirty="0">
                <a:solidFill>
                  <a:srgbClr val="FF0000"/>
                </a:solidFill>
              </a:rPr>
              <a:t>. Chem. Int. Ed.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2022</a:t>
            </a:r>
            <a:r>
              <a:rPr lang="en-US" sz="1200" b="0" dirty="0">
                <a:solidFill>
                  <a:srgbClr val="FF0000"/>
                </a:solidFill>
              </a:rPr>
              <a:t>, </a:t>
            </a:r>
            <a:r>
              <a:rPr lang="en-US" sz="1200" b="0" i="1" dirty="0">
                <a:solidFill>
                  <a:srgbClr val="FF0000"/>
                </a:solidFill>
              </a:rPr>
              <a:t>61</a:t>
            </a:r>
            <a:r>
              <a:rPr lang="en-US" sz="1200" b="0" dirty="0">
                <a:solidFill>
                  <a:srgbClr val="FF0000"/>
                </a:solidFill>
              </a:rPr>
              <a:t>, </a:t>
            </a:r>
            <a:r>
              <a:rPr lang="en-US" sz="1200" b="0" dirty="0" smtClean="0">
                <a:solidFill>
                  <a:srgbClr val="FF0000"/>
                </a:solidFill>
              </a:rPr>
              <a:t>e202206797</a:t>
            </a:r>
            <a:endParaRPr lang="cs-CZ" sz="1200" b="0" dirty="0" smtClean="0">
              <a:solidFill>
                <a:srgbClr val="FF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DOI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: 10.1002/anie.202206797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520" y="4717593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Regioselective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Transition-Metal-Free C(sp2)−H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: A Subject of Practical and Ongoing Interest in Synthetic Organic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Chemistry</a:t>
            </a:r>
            <a:endParaRPr lang="cs-CZ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 err="1" smtClean="0"/>
              <a:t>Supriya</a:t>
            </a:r>
            <a:r>
              <a:rPr lang="en-US" sz="1200" b="0" dirty="0" smtClean="0"/>
              <a:t> </a:t>
            </a:r>
            <a:r>
              <a:rPr lang="en-US" sz="1200" b="0" dirty="0" err="1"/>
              <a:t>Rej</a:t>
            </a:r>
            <a:r>
              <a:rPr lang="en-US" sz="1200" b="0" dirty="0"/>
              <a:t>, </a:t>
            </a:r>
            <a:r>
              <a:rPr lang="en-US" sz="1200" b="0" dirty="0" smtClean="0"/>
              <a:t>Naoto </a:t>
            </a:r>
            <a:r>
              <a:rPr lang="en-US" sz="1200" b="0" dirty="0" err="1"/>
              <a:t>Chatani</a:t>
            </a:r>
            <a:endParaRPr lang="cs-CZ" sz="1200" b="0" dirty="0" smtClean="0"/>
          </a:p>
          <a:p>
            <a:r>
              <a:rPr lang="en-US" sz="1200" b="0" i="1" dirty="0" err="1">
                <a:solidFill>
                  <a:srgbClr val="FF0000"/>
                </a:solidFill>
              </a:rPr>
              <a:t>Angew</a:t>
            </a:r>
            <a:r>
              <a:rPr lang="en-US" sz="1200" b="0" i="1" dirty="0">
                <a:solidFill>
                  <a:srgbClr val="FF0000"/>
                </a:solidFill>
              </a:rPr>
              <a:t>. Chem. Int. Ed.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2022</a:t>
            </a:r>
            <a:r>
              <a:rPr lang="en-US" sz="1200" b="0" dirty="0">
                <a:solidFill>
                  <a:srgbClr val="FF0000"/>
                </a:solidFill>
              </a:rPr>
              <a:t>, </a:t>
            </a:r>
            <a:r>
              <a:rPr lang="en-US" sz="1200" b="0" i="1" dirty="0">
                <a:solidFill>
                  <a:srgbClr val="FF0000"/>
                </a:solidFill>
              </a:rPr>
              <a:t>61</a:t>
            </a:r>
            <a:r>
              <a:rPr lang="en-US" sz="1200" b="0" dirty="0">
                <a:solidFill>
                  <a:srgbClr val="FF0000"/>
                </a:solidFill>
              </a:rPr>
              <a:t>, </a:t>
            </a:r>
            <a:r>
              <a:rPr lang="en-US" sz="1200" b="0" dirty="0" smtClean="0">
                <a:solidFill>
                  <a:srgbClr val="FF0000"/>
                </a:solidFill>
              </a:rPr>
              <a:t>e2022</a:t>
            </a:r>
            <a:r>
              <a:rPr lang="cs-CZ" sz="1200" b="0" dirty="0" smtClean="0">
                <a:solidFill>
                  <a:srgbClr val="FF0000"/>
                </a:solidFill>
              </a:rPr>
              <a:t>09539</a:t>
            </a:r>
          </a:p>
          <a:p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DOI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: </a:t>
            </a:r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10.1002/anie.2022</a:t>
            </a:r>
            <a:r>
              <a:rPr lang="cs-CZ" sz="1200" b="0" dirty="0" smtClean="0">
                <a:solidFill>
                  <a:srgbClr val="000000"/>
                </a:solidFill>
                <a:latin typeface="Roboto"/>
              </a:rPr>
              <a:t>09539</a:t>
            </a:r>
            <a:endParaRPr lang="en-US" sz="1200" b="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566124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chemeClr val="accent1">
                    <a:lumMod val="50000"/>
                  </a:schemeClr>
                </a:solidFill>
              </a:rPr>
              <a:t>para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-Selective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C−H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of Aromatic Quaternary Ammonium and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Phosphonium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1200" dirty="0" smtClean="0">
                <a:solidFill>
                  <a:schemeClr val="accent1">
                    <a:lumMod val="50000"/>
                  </a:schemeClr>
                </a:solidFill>
              </a:rPr>
              <a:t>Salts</a:t>
            </a:r>
          </a:p>
          <a:p>
            <a:r>
              <a:rPr lang="en-US" sz="1200" b="0" dirty="0" err="1" smtClean="0"/>
              <a:t>Shuo</a:t>
            </a:r>
            <a:r>
              <a:rPr lang="en-US" sz="1200" b="0" dirty="0" smtClean="0"/>
              <a:t> </a:t>
            </a:r>
            <a:r>
              <a:rPr lang="en-US" sz="1200" b="0" dirty="0"/>
              <a:t>Lu,  </a:t>
            </a:r>
            <a:r>
              <a:rPr lang="en-US" sz="1200" b="0" dirty="0" err="1"/>
              <a:t>Tianyu</a:t>
            </a:r>
            <a:r>
              <a:rPr lang="en-US" sz="1200" b="0" dirty="0"/>
              <a:t> Zheng,  </a:t>
            </a:r>
            <a:r>
              <a:rPr lang="en-US" sz="1200" b="0" dirty="0" err="1"/>
              <a:t>Jiawei</a:t>
            </a:r>
            <a:r>
              <a:rPr lang="en-US" sz="1200" b="0" dirty="0"/>
              <a:t> Ma,  </a:t>
            </a:r>
            <a:r>
              <a:rPr lang="en-US" sz="1200" b="0" dirty="0" err="1"/>
              <a:t>Zhangming</a:t>
            </a:r>
            <a:r>
              <a:rPr lang="en-US" sz="1200" b="0" dirty="0"/>
              <a:t> Deng,  </a:t>
            </a:r>
            <a:r>
              <a:rPr lang="en-US" sz="1200" b="0" dirty="0" err="1"/>
              <a:t>Shengmeng</a:t>
            </a:r>
            <a:r>
              <a:rPr lang="en-US" sz="1200" b="0" dirty="0"/>
              <a:t> Qin,  Yu Chen, </a:t>
            </a:r>
            <a:r>
              <a:rPr lang="en-US" sz="1200" b="0" dirty="0" smtClean="0"/>
              <a:t>Yong </a:t>
            </a:r>
            <a:r>
              <a:rPr lang="en-US" sz="1200" b="0" dirty="0"/>
              <a:t>Liang</a:t>
            </a:r>
            <a:endParaRPr lang="cs-CZ" sz="1200" b="0" dirty="0" smtClean="0"/>
          </a:p>
          <a:p>
            <a:r>
              <a:rPr lang="en-US" sz="1200" b="0" i="1" dirty="0" err="1">
                <a:solidFill>
                  <a:srgbClr val="FF0000"/>
                </a:solidFill>
              </a:rPr>
              <a:t>Angew</a:t>
            </a:r>
            <a:r>
              <a:rPr lang="en-US" sz="1200" b="0" i="1" dirty="0">
                <a:solidFill>
                  <a:srgbClr val="FF0000"/>
                </a:solidFill>
              </a:rPr>
              <a:t>. Chem. Int. Ed.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2022</a:t>
            </a:r>
            <a:r>
              <a:rPr lang="en-US" sz="1200" b="0" dirty="0">
                <a:solidFill>
                  <a:srgbClr val="FF0000"/>
                </a:solidFill>
              </a:rPr>
              <a:t>, </a:t>
            </a:r>
            <a:r>
              <a:rPr lang="en-US" sz="1200" b="0" i="1" dirty="0">
                <a:solidFill>
                  <a:srgbClr val="FF0000"/>
                </a:solidFill>
              </a:rPr>
              <a:t>61</a:t>
            </a:r>
            <a:r>
              <a:rPr lang="en-US" sz="1200" b="0" dirty="0">
                <a:solidFill>
                  <a:srgbClr val="FF0000"/>
                </a:solidFill>
              </a:rPr>
              <a:t>, </a:t>
            </a:r>
            <a:r>
              <a:rPr lang="en-US" sz="1200" b="0" dirty="0" smtClean="0">
                <a:solidFill>
                  <a:srgbClr val="FF0000"/>
                </a:solidFill>
              </a:rPr>
              <a:t>e2022</a:t>
            </a:r>
            <a:r>
              <a:rPr lang="cs-CZ" sz="1200" b="0" dirty="0" smtClean="0">
                <a:solidFill>
                  <a:srgbClr val="FF0000"/>
                </a:solidFill>
              </a:rPr>
              <a:t>01285</a:t>
            </a:r>
          </a:p>
          <a:p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DOI</a:t>
            </a:r>
            <a:r>
              <a:rPr lang="en-US" sz="1200" b="0" dirty="0">
                <a:solidFill>
                  <a:srgbClr val="000000"/>
                </a:solidFill>
                <a:latin typeface="Roboto"/>
              </a:rPr>
              <a:t>: </a:t>
            </a:r>
            <a:r>
              <a:rPr lang="en-US" sz="1200" b="0" dirty="0" smtClean="0">
                <a:solidFill>
                  <a:srgbClr val="000000"/>
                </a:solidFill>
                <a:latin typeface="Roboto"/>
              </a:rPr>
              <a:t>10.1002/anie.2022</a:t>
            </a:r>
            <a:r>
              <a:rPr lang="cs-CZ" sz="1200" b="0" dirty="0" smtClean="0">
                <a:solidFill>
                  <a:srgbClr val="000000"/>
                </a:solidFill>
                <a:latin typeface="Roboto"/>
              </a:rPr>
              <a:t>01285</a:t>
            </a:r>
            <a:endParaRPr lang="en-US" sz="1200" b="0" dirty="0">
              <a:solidFill>
                <a:srgbClr val="000000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895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159023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2023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Neverending Hot Topic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548680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Sequential Multiple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Toward an Ultrapure Green Thermally Activated Delayed Fluorescence Material</a:t>
            </a:r>
          </a:p>
          <a:p>
            <a:r>
              <a:rPr lang="en-US" sz="1200" b="0" dirty="0" err="1"/>
              <a:t>Shigetada</a:t>
            </a:r>
            <a:r>
              <a:rPr lang="en-US" sz="1200" b="0" dirty="0"/>
              <a:t> </a:t>
            </a:r>
            <a:r>
              <a:rPr lang="en-US" sz="1200" b="0" dirty="0" err="1"/>
              <a:t>Uemura</a:t>
            </a:r>
            <a:r>
              <a:rPr lang="en-US" sz="1200" b="0" dirty="0"/>
              <a:t>, Susumu </a:t>
            </a:r>
            <a:r>
              <a:rPr lang="en-US" sz="1200" b="0" dirty="0" err="1"/>
              <a:t>Oda</a:t>
            </a:r>
            <a:r>
              <a:rPr lang="en-US" sz="1200" b="0" dirty="0"/>
              <a:t>, Masahiro Hayakawa, </a:t>
            </a:r>
            <a:r>
              <a:rPr lang="en-US" sz="1200" b="0" dirty="0" err="1"/>
              <a:t>Ryosuke</a:t>
            </a:r>
            <a:r>
              <a:rPr lang="en-US" sz="1200" b="0" dirty="0"/>
              <a:t> </a:t>
            </a:r>
            <a:r>
              <a:rPr lang="en-US" sz="1200" b="0" dirty="0" err="1"/>
              <a:t>Kawasumi</a:t>
            </a:r>
            <a:r>
              <a:rPr lang="en-US" sz="1200" b="0" dirty="0"/>
              <a:t>, </a:t>
            </a:r>
            <a:r>
              <a:rPr lang="en-US" sz="1200" b="0" dirty="0" err="1"/>
              <a:t>Naoya</a:t>
            </a:r>
            <a:r>
              <a:rPr lang="en-US" sz="1200" b="0" dirty="0"/>
              <a:t> Ikeda, Yi-Ting Lee, Chin-</a:t>
            </a:r>
            <a:r>
              <a:rPr lang="en-US" sz="1200" b="0" dirty="0" err="1"/>
              <a:t>Yiu</a:t>
            </a:r>
            <a:r>
              <a:rPr lang="en-US" sz="1200" b="0" dirty="0"/>
              <a:t> Chan, </a:t>
            </a:r>
            <a:r>
              <a:rPr lang="en-US" sz="1200" b="0" dirty="0" err="1"/>
              <a:t>Youichi</a:t>
            </a:r>
            <a:r>
              <a:rPr lang="en-US" sz="1200" b="0" dirty="0"/>
              <a:t> Tsuchiya, </a:t>
            </a:r>
            <a:r>
              <a:rPr lang="en-US" sz="1200" b="0" dirty="0" err="1"/>
              <a:t>Chihaya</a:t>
            </a:r>
            <a:r>
              <a:rPr lang="en-US" sz="1200" b="0" dirty="0"/>
              <a:t> Adachi, and </a:t>
            </a:r>
            <a:r>
              <a:rPr lang="en-US" sz="1200" b="0" dirty="0" err="1"/>
              <a:t>Takuji</a:t>
            </a:r>
            <a:r>
              <a:rPr lang="en-US" sz="1200" b="0" dirty="0"/>
              <a:t> </a:t>
            </a:r>
            <a:r>
              <a:rPr lang="en-US" sz="1200" b="0" dirty="0" err="1"/>
              <a:t>Hatakeyama</a:t>
            </a:r>
            <a:endParaRPr lang="en-US" sz="1200" b="0" dirty="0"/>
          </a:p>
          <a:p>
            <a:r>
              <a:rPr lang="en-US" sz="1200" b="0" i="1" dirty="0">
                <a:solidFill>
                  <a:srgbClr val="FF0000"/>
                </a:solidFill>
              </a:rPr>
              <a:t>Journal of the American Chemical Society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2023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b="0" i="1" dirty="0">
                <a:solidFill>
                  <a:srgbClr val="FF0000"/>
                </a:solidFill>
              </a:rPr>
              <a:t>145</a:t>
            </a:r>
            <a:r>
              <a:rPr lang="en-US" sz="1200" b="0" dirty="0">
                <a:solidFill>
                  <a:srgbClr val="FF0000"/>
                </a:solidFill>
              </a:rPr>
              <a:t> (3), 1505-1511</a:t>
            </a:r>
          </a:p>
          <a:p>
            <a:r>
              <a:rPr lang="en-US" sz="1200" b="0" dirty="0"/>
              <a:t>DOI: </a:t>
            </a:r>
            <a:r>
              <a:rPr lang="en-US" sz="1200" b="0" dirty="0" smtClean="0"/>
              <a:t>10.1021/jacs.2c10946</a:t>
            </a:r>
            <a:endParaRPr lang="en-US" sz="1200" b="0" dirty="0"/>
          </a:p>
        </p:txBody>
      </p:sp>
      <p:sp>
        <p:nvSpPr>
          <p:cNvPr id="5" name="Rectangle 4"/>
          <p:cNvSpPr/>
          <p:nvPr/>
        </p:nvSpPr>
        <p:spPr>
          <a:xfrm>
            <a:off x="251520" y="155679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Photoelectrochemical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oxidative C(sp3)−H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unactivated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hydrocarbons</a:t>
            </a:r>
            <a:endParaRPr lang="cs-CZ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/>
              <a:t>Ping-Fu </a:t>
            </a:r>
            <a:r>
              <a:rPr lang="en-US" sz="1200" b="0" dirty="0" err="1" smtClean="0"/>
              <a:t>Zhong</a:t>
            </a:r>
            <a:r>
              <a:rPr lang="en-US" sz="1200" b="0" dirty="0" smtClean="0"/>
              <a:t>, </a:t>
            </a:r>
            <a:r>
              <a:rPr lang="en-US" sz="1200" b="0" dirty="0" err="1"/>
              <a:t>Jia</a:t>
            </a:r>
            <a:r>
              <a:rPr lang="en-US" sz="1200" b="0" dirty="0"/>
              <a:t>-Lin </a:t>
            </a:r>
            <a:r>
              <a:rPr lang="en-US" sz="1200" b="0" dirty="0" err="1" smtClean="0"/>
              <a:t>Tu</a:t>
            </a:r>
            <a:r>
              <a:rPr lang="en-US" sz="1200" b="0" dirty="0" smtClean="0"/>
              <a:t>, </a:t>
            </a:r>
            <a:r>
              <a:rPr lang="en-US" sz="1200" b="0" dirty="0" err="1"/>
              <a:t>Yating</a:t>
            </a:r>
            <a:r>
              <a:rPr lang="en-US" sz="1200" b="0" dirty="0"/>
              <a:t> </a:t>
            </a:r>
            <a:r>
              <a:rPr lang="en-US" sz="1200" b="0" dirty="0" smtClean="0"/>
              <a:t>Zhao, </a:t>
            </a:r>
            <a:r>
              <a:rPr lang="en-US" sz="1200" b="0" dirty="0"/>
              <a:t>Nan </a:t>
            </a:r>
            <a:r>
              <a:rPr lang="en-US" sz="1200" b="0" dirty="0" err="1" smtClean="0"/>
              <a:t>Zhong,ChaoYang</a:t>
            </a:r>
            <a:r>
              <a:rPr lang="en-US" sz="1200" b="0" dirty="0" smtClean="0"/>
              <a:t>,</a:t>
            </a:r>
            <a:r>
              <a:rPr lang="cs-CZ" sz="1200" b="0" dirty="0" smtClean="0"/>
              <a:t> </a:t>
            </a:r>
            <a:r>
              <a:rPr lang="en-US" sz="1200" b="0" dirty="0" err="1" smtClean="0"/>
              <a:t>LinGuo</a:t>
            </a:r>
            <a:r>
              <a:rPr lang="en-US" sz="1200" b="0" dirty="0" smtClean="0"/>
              <a:t> </a:t>
            </a:r>
            <a:r>
              <a:rPr lang="en-US" sz="1200" b="0" dirty="0"/>
              <a:t>&amp; </a:t>
            </a:r>
            <a:r>
              <a:rPr lang="en-US" sz="1200" b="0" dirty="0" err="1"/>
              <a:t>Wujiong</a:t>
            </a:r>
            <a:r>
              <a:rPr lang="en-US" sz="1200" b="0" dirty="0"/>
              <a:t> </a:t>
            </a:r>
            <a:r>
              <a:rPr lang="en-US" sz="1200" b="0" dirty="0" smtClean="0"/>
              <a:t>Xia</a:t>
            </a:r>
            <a:endParaRPr lang="cs-CZ" sz="1200" b="0" dirty="0" smtClean="0"/>
          </a:p>
          <a:p>
            <a:r>
              <a:rPr lang="en-US" sz="1200" b="0" i="1" dirty="0" smtClean="0">
                <a:solidFill>
                  <a:srgbClr val="FF0000"/>
                </a:solidFill>
              </a:rPr>
              <a:t>Nature </a:t>
            </a:r>
            <a:r>
              <a:rPr lang="en-US" sz="1200" b="0" i="1" dirty="0">
                <a:solidFill>
                  <a:srgbClr val="FF0000"/>
                </a:solidFill>
              </a:rPr>
              <a:t>Communications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2023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cs-CZ" sz="1200" b="0" i="1" dirty="0" smtClean="0">
                <a:solidFill>
                  <a:srgbClr val="FF0000"/>
                </a:solidFill>
              </a:rPr>
              <a:t>14:6906</a:t>
            </a:r>
            <a:endParaRPr lang="en-US" sz="1200" b="0" dirty="0">
              <a:solidFill>
                <a:srgbClr val="FF0000"/>
              </a:solidFill>
            </a:endParaRPr>
          </a:p>
          <a:p>
            <a:r>
              <a:rPr lang="en-US" sz="1200" b="0" dirty="0"/>
              <a:t>DOI: 10.1038/s41467-023-42264-9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242088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Interrogating the Crucial Interactions at Play in the Chiral Cation-Directed Enantioselective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</a:rPr>
              <a:t>Arenes</a:t>
            </a:r>
            <a:endParaRPr lang="cs-CZ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 err="1"/>
              <a:t>Kristaps</a:t>
            </a:r>
            <a:r>
              <a:rPr lang="en-US" sz="1200" b="0" dirty="0"/>
              <a:t> </a:t>
            </a:r>
            <a:r>
              <a:rPr lang="en-US" sz="1200" b="0" dirty="0" err="1"/>
              <a:t>Ermanis</a:t>
            </a:r>
            <a:r>
              <a:rPr lang="en-US" sz="1200" b="0" dirty="0" smtClean="0"/>
              <a:t>, </a:t>
            </a:r>
            <a:r>
              <a:rPr lang="en-US" sz="1200" b="0" dirty="0"/>
              <a:t>David </a:t>
            </a:r>
            <a:r>
              <a:rPr lang="en-US" sz="1200" b="0" dirty="0" err="1"/>
              <a:t>C.Gibson</a:t>
            </a:r>
            <a:r>
              <a:rPr lang="en-US" sz="1200" b="0" dirty="0"/>
              <a:t>, </a:t>
            </a:r>
            <a:r>
              <a:rPr lang="en-US" sz="1200" b="0" dirty="0" err="1"/>
              <a:t>Georgi</a:t>
            </a:r>
            <a:r>
              <a:rPr lang="en-US" sz="1200" b="0" dirty="0"/>
              <a:t> </a:t>
            </a:r>
            <a:r>
              <a:rPr lang="en-US" sz="1200" b="0" dirty="0" err="1"/>
              <a:t>R.Genov</a:t>
            </a:r>
            <a:r>
              <a:rPr lang="en-US" sz="1200" b="0" dirty="0"/>
              <a:t>, </a:t>
            </a:r>
            <a:r>
              <a:rPr lang="en-US" sz="1200" b="0" dirty="0" smtClean="0"/>
              <a:t>and</a:t>
            </a:r>
            <a:r>
              <a:rPr lang="cs-CZ" sz="1200" b="0" dirty="0" smtClean="0"/>
              <a:t> </a:t>
            </a:r>
            <a:r>
              <a:rPr lang="en-US" sz="1200" b="0" dirty="0" smtClean="0"/>
              <a:t>Robert </a:t>
            </a:r>
            <a:r>
              <a:rPr lang="en-US" sz="1200" b="0" dirty="0" err="1" smtClean="0"/>
              <a:t>J.Phipps</a:t>
            </a:r>
            <a:r>
              <a:rPr lang="cs-CZ" sz="1200" b="0" dirty="0" smtClean="0"/>
              <a:t> </a:t>
            </a:r>
          </a:p>
          <a:p>
            <a:r>
              <a:rPr lang="en-US" sz="1200" b="0" i="1" dirty="0" smtClean="0">
                <a:solidFill>
                  <a:srgbClr val="FF0000"/>
                </a:solidFill>
              </a:rPr>
              <a:t>ACS </a:t>
            </a:r>
            <a:r>
              <a:rPr lang="en-US" sz="1200" b="0" i="1" dirty="0">
                <a:solidFill>
                  <a:srgbClr val="FF0000"/>
                </a:solidFill>
              </a:rPr>
              <a:t>Catalysis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2023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b="0" i="1" dirty="0" smtClean="0">
                <a:solidFill>
                  <a:srgbClr val="FF0000"/>
                </a:solidFill>
              </a:rPr>
              <a:t>1</a:t>
            </a:r>
            <a:r>
              <a:rPr lang="cs-CZ" sz="1200" b="0" i="1" dirty="0" smtClean="0">
                <a:solidFill>
                  <a:srgbClr val="FF0000"/>
                </a:solidFill>
              </a:rPr>
              <a:t>3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b="0" dirty="0" smtClean="0">
                <a:solidFill>
                  <a:srgbClr val="FF0000"/>
                </a:solidFill>
              </a:rPr>
              <a:t>(</a:t>
            </a:r>
            <a:r>
              <a:rPr lang="cs-CZ" sz="1200" b="0" dirty="0" smtClean="0">
                <a:solidFill>
                  <a:srgbClr val="FF0000"/>
                </a:solidFill>
              </a:rPr>
              <a:t>19</a:t>
            </a:r>
            <a:r>
              <a:rPr lang="en-US" sz="1200" b="0" dirty="0" smtClean="0">
                <a:solidFill>
                  <a:srgbClr val="FF0000"/>
                </a:solidFill>
              </a:rPr>
              <a:t>), 1</a:t>
            </a:r>
            <a:r>
              <a:rPr lang="cs-CZ" sz="1200" b="0" dirty="0" smtClean="0">
                <a:solidFill>
                  <a:srgbClr val="FF0000"/>
                </a:solidFill>
              </a:rPr>
              <a:t>3043</a:t>
            </a:r>
            <a:r>
              <a:rPr lang="en-US" sz="1200" b="0" dirty="0" smtClean="0">
                <a:solidFill>
                  <a:srgbClr val="FF0000"/>
                </a:solidFill>
              </a:rPr>
              <a:t>-1</a:t>
            </a:r>
            <a:r>
              <a:rPr lang="cs-CZ" sz="1200" b="0" dirty="0" smtClean="0">
                <a:solidFill>
                  <a:srgbClr val="FF0000"/>
                </a:solidFill>
              </a:rPr>
              <a:t>3055</a:t>
            </a:r>
            <a:endParaRPr lang="en-US" sz="1200" b="0" dirty="0">
              <a:solidFill>
                <a:srgbClr val="FF0000"/>
              </a:solidFill>
            </a:endParaRPr>
          </a:p>
          <a:p>
            <a:r>
              <a:rPr lang="en-US" sz="1200" b="0" dirty="0"/>
              <a:t>DOI: 10.1021/acscatal.3c03384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3284984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Arene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C–H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strategy enabled by a non-classical boron cluster-based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electrophile</a:t>
            </a:r>
            <a:endParaRPr lang="cs-CZ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 err="1" smtClean="0"/>
              <a:t>Sangmin</a:t>
            </a:r>
            <a:r>
              <a:rPr lang="en-US" sz="1200" b="0" dirty="0" smtClean="0"/>
              <a:t> Kim,</a:t>
            </a:r>
            <a:r>
              <a:rPr lang="cs-CZ" sz="1200" b="0" dirty="0" smtClean="0"/>
              <a:t> </a:t>
            </a:r>
            <a:r>
              <a:rPr lang="en-US" sz="1200" b="0" dirty="0" smtClean="0"/>
              <a:t>Joseph</a:t>
            </a:r>
            <a:r>
              <a:rPr lang="cs-CZ" sz="1200" b="0" dirty="0" smtClean="0"/>
              <a:t> </a:t>
            </a:r>
            <a:r>
              <a:rPr lang="en-US" sz="1200" b="0" dirty="0" smtClean="0"/>
              <a:t>W.</a:t>
            </a:r>
            <a:r>
              <a:rPr lang="cs-CZ" sz="1200" b="0" dirty="0" smtClean="0"/>
              <a:t> </a:t>
            </a:r>
            <a:r>
              <a:rPr lang="en-US" sz="1200" b="0" dirty="0" err="1" smtClean="0"/>
              <a:t>Treacy</a:t>
            </a:r>
            <a:r>
              <a:rPr lang="en-US" sz="1200" b="0" dirty="0" smtClean="0"/>
              <a:t>,</a:t>
            </a:r>
            <a:r>
              <a:rPr lang="cs-CZ" sz="1200" b="0" dirty="0" smtClean="0"/>
              <a:t> </a:t>
            </a:r>
            <a:r>
              <a:rPr lang="en-US" sz="1200" b="0" dirty="0" err="1" smtClean="0"/>
              <a:t>Yessica</a:t>
            </a:r>
            <a:r>
              <a:rPr lang="cs-CZ" sz="1200" b="0" dirty="0" smtClean="0"/>
              <a:t> </a:t>
            </a:r>
            <a:r>
              <a:rPr lang="en-US" sz="1200" b="0" dirty="0" smtClean="0"/>
              <a:t>A.</a:t>
            </a:r>
            <a:r>
              <a:rPr lang="cs-CZ" sz="1200" b="0" dirty="0" smtClean="0"/>
              <a:t> </a:t>
            </a:r>
            <a:r>
              <a:rPr lang="en-US" sz="1200" b="0" dirty="0" smtClean="0"/>
              <a:t>Nelson,</a:t>
            </a:r>
            <a:r>
              <a:rPr lang="cs-CZ" sz="1200" b="0" dirty="0" smtClean="0"/>
              <a:t> </a:t>
            </a:r>
            <a:r>
              <a:rPr lang="en-US" sz="1200" b="0" dirty="0" smtClean="0"/>
              <a:t>Jordan</a:t>
            </a:r>
            <a:r>
              <a:rPr lang="cs-CZ" sz="1200" b="0" dirty="0" smtClean="0"/>
              <a:t> </a:t>
            </a:r>
            <a:r>
              <a:rPr lang="en-US" sz="1200" b="0" dirty="0" smtClean="0"/>
              <a:t>A.</a:t>
            </a:r>
            <a:r>
              <a:rPr lang="cs-CZ" sz="1200" b="0" dirty="0" smtClean="0"/>
              <a:t> </a:t>
            </a:r>
            <a:r>
              <a:rPr lang="en-US" sz="1200" b="0" dirty="0" smtClean="0"/>
              <a:t>M.</a:t>
            </a:r>
            <a:r>
              <a:rPr lang="cs-CZ" sz="1200" b="0" dirty="0" smtClean="0"/>
              <a:t> </a:t>
            </a:r>
            <a:r>
              <a:rPr lang="en-US" sz="1200" b="0" dirty="0" smtClean="0"/>
              <a:t>Gonzalez, </a:t>
            </a:r>
            <a:r>
              <a:rPr lang="en-US" sz="1200" b="0" dirty="0"/>
              <a:t>Milan </a:t>
            </a:r>
            <a:r>
              <a:rPr lang="en-US" sz="1200" b="0" dirty="0" err="1" smtClean="0"/>
              <a:t>Gembicky</a:t>
            </a:r>
            <a:r>
              <a:rPr lang="en-US" sz="1200" b="0" dirty="0" smtClean="0"/>
              <a:t>,</a:t>
            </a:r>
            <a:r>
              <a:rPr lang="cs-CZ" sz="1200" b="0" dirty="0" smtClean="0"/>
              <a:t> </a:t>
            </a:r>
            <a:r>
              <a:rPr lang="en-US" sz="1200" b="0" dirty="0" smtClean="0"/>
              <a:t>K.</a:t>
            </a:r>
            <a:r>
              <a:rPr lang="cs-CZ" sz="1200" b="0" dirty="0" smtClean="0"/>
              <a:t> </a:t>
            </a:r>
            <a:r>
              <a:rPr lang="en-US" sz="1200" b="0" dirty="0" smtClean="0"/>
              <a:t>N.</a:t>
            </a:r>
            <a:r>
              <a:rPr lang="cs-CZ" sz="1200" b="0" dirty="0" smtClean="0"/>
              <a:t> </a:t>
            </a:r>
            <a:r>
              <a:rPr lang="en-US" sz="1200" b="0" dirty="0" err="1" smtClean="0"/>
              <a:t>Houk</a:t>
            </a:r>
            <a:r>
              <a:rPr lang="en-US" sz="1200" b="0" dirty="0" smtClean="0"/>
              <a:t> </a:t>
            </a:r>
            <a:r>
              <a:rPr lang="en-US" sz="1200" b="0" dirty="0"/>
              <a:t>&amp; Alexander M. </a:t>
            </a:r>
            <a:r>
              <a:rPr lang="en-US" sz="1200" b="0" dirty="0" err="1" smtClean="0"/>
              <a:t>Spokoyny</a:t>
            </a:r>
            <a:endParaRPr lang="cs-CZ" sz="1200" b="0" dirty="0" smtClean="0"/>
          </a:p>
          <a:p>
            <a:r>
              <a:rPr lang="en-US" sz="1200" b="0" i="1" dirty="0" smtClean="0">
                <a:solidFill>
                  <a:srgbClr val="FF0000"/>
                </a:solidFill>
              </a:rPr>
              <a:t>Nature </a:t>
            </a:r>
            <a:r>
              <a:rPr lang="en-US" sz="1200" b="0" i="1" dirty="0">
                <a:solidFill>
                  <a:srgbClr val="FF0000"/>
                </a:solidFill>
              </a:rPr>
              <a:t>Communications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2023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cs-CZ" sz="1200" b="0" i="1" dirty="0" smtClean="0">
                <a:solidFill>
                  <a:srgbClr val="FF0000"/>
                </a:solidFill>
              </a:rPr>
              <a:t>14:1671</a:t>
            </a:r>
            <a:endParaRPr lang="en-US" sz="1200" b="0" dirty="0">
              <a:solidFill>
                <a:srgbClr val="FF0000"/>
              </a:solidFill>
            </a:endParaRPr>
          </a:p>
          <a:p>
            <a:r>
              <a:rPr lang="en-US" sz="1200" b="0" dirty="0"/>
              <a:t>DOI: 10.1038/s41467-023-37258-6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520" y="4326195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tautomerized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ligand enabled meta selective C–H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phenol</a:t>
            </a:r>
            <a:endParaRPr lang="cs-CZ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 err="1"/>
              <a:t>Saikat</a:t>
            </a:r>
            <a:r>
              <a:rPr lang="en-US" sz="1200" b="0" dirty="0"/>
              <a:t> </a:t>
            </a:r>
            <a:r>
              <a:rPr lang="en-US" sz="1200" b="0" dirty="0" err="1" smtClean="0"/>
              <a:t>Guria</a:t>
            </a:r>
            <a:r>
              <a:rPr lang="en-US" sz="1200" b="0" dirty="0" smtClean="0"/>
              <a:t>, </a:t>
            </a:r>
            <a:r>
              <a:rPr lang="en-US" sz="1200" b="0" dirty="0" err="1"/>
              <a:t>Mirja</a:t>
            </a:r>
            <a:r>
              <a:rPr lang="en-US" sz="1200" b="0" dirty="0"/>
              <a:t> </a:t>
            </a:r>
            <a:r>
              <a:rPr lang="en-US" sz="1200" b="0" dirty="0" err="1"/>
              <a:t>Md</a:t>
            </a:r>
            <a:r>
              <a:rPr lang="en-US" sz="1200" b="0" dirty="0"/>
              <a:t> </a:t>
            </a:r>
            <a:r>
              <a:rPr lang="en-US" sz="1200" b="0" dirty="0" err="1"/>
              <a:t>Mahamudul</a:t>
            </a:r>
            <a:r>
              <a:rPr lang="en-US" sz="1200" b="0" dirty="0"/>
              <a:t> </a:t>
            </a:r>
            <a:r>
              <a:rPr lang="en-US" sz="1200" b="0" dirty="0" smtClean="0"/>
              <a:t>Hassan,</a:t>
            </a:r>
            <a:r>
              <a:rPr lang="cs-CZ" sz="1200" b="0" dirty="0" smtClean="0"/>
              <a:t> </a:t>
            </a:r>
            <a:r>
              <a:rPr lang="en-US" sz="1200" b="0" dirty="0" err="1" smtClean="0"/>
              <a:t>Jiawei</a:t>
            </a:r>
            <a:r>
              <a:rPr lang="cs-CZ" sz="1200" b="0" dirty="0" smtClean="0"/>
              <a:t> </a:t>
            </a:r>
            <a:r>
              <a:rPr lang="en-US" sz="1200" b="0" dirty="0" smtClean="0"/>
              <a:t>Ma, </a:t>
            </a:r>
            <a:r>
              <a:rPr lang="en-US" sz="1200" b="0" dirty="0" err="1"/>
              <a:t>Sayan</a:t>
            </a:r>
            <a:r>
              <a:rPr lang="en-US" sz="1200" b="0" dirty="0"/>
              <a:t> </a:t>
            </a:r>
            <a:r>
              <a:rPr lang="en-US" sz="1200" b="0" dirty="0" err="1" smtClean="0"/>
              <a:t>Dey</a:t>
            </a:r>
            <a:r>
              <a:rPr lang="en-US" sz="1200" b="0" dirty="0" smtClean="0"/>
              <a:t>, </a:t>
            </a:r>
            <a:r>
              <a:rPr lang="en-US" sz="1200" b="0" dirty="0"/>
              <a:t>Yong </a:t>
            </a:r>
            <a:r>
              <a:rPr lang="en-US" sz="1200" b="0" dirty="0" smtClean="0"/>
              <a:t>Liang </a:t>
            </a:r>
            <a:r>
              <a:rPr lang="en-US" sz="1200" b="0" dirty="0"/>
              <a:t>&amp; </a:t>
            </a:r>
            <a:r>
              <a:rPr lang="en-US" sz="1200" b="0" dirty="0" err="1"/>
              <a:t>Buddhadeb</a:t>
            </a:r>
            <a:r>
              <a:rPr lang="en-US" sz="1200" b="0" dirty="0"/>
              <a:t> </a:t>
            </a:r>
            <a:r>
              <a:rPr lang="en-US" sz="1200" b="0" dirty="0" smtClean="0"/>
              <a:t>Chattopadhyay</a:t>
            </a:r>
            <a:endParaRPr lang="cs-CZ" sz="1200" b="0" dirty="0" smtClean="0"/>
          </a:p>
          <a:p>
            <a:r>
              <a:rPr lang="en-US" sz="1200" b="0" i="1" dirty="0" smtClean="0">
                <a:solidFill>
                  <a:srgbClr val="FF0000"/>
                </a:solidFill>
              </a:rPr>
              <a:t>Nature </a:t>
            </a:r>
            <a:r>
              <a:rPr lang="en-US" sz="1200" b="0" i="1" dirty="0">
                <a:solidFill>
                  <a:srgbClr val="FF0000"/>
                </a:solidFill>
              </a:rPr>
              <a:t>Communications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2023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cs-CZ" sz="1200" b="0" i="1" dirty="0" smtClean="0">
                <a:solidFill>
                  <a:srgbClr val="FF0000"/>
                </a:solidFill>
              </a:rPr>
              <a:t>14:6906</a:t>
            </a:r>
            <a:endParaRPr lang="en-US" sz="1200" b="0" dirty="0">
              <a:solidFill>
                <a:srgbClr val="FF0000"/>
              </a:solidFill>
            </a:endParaRPr>
          </a:p>
          <a:p>
            <a:r>
              <a:rPr lang="en-US" sz="1200" b="0" dirty="0"/>
              <a:t>DOI: 10.1038/s41467-023-42310-6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1520" y="522920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Silica Supported Organometallic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Ir</a:t>
            </a:r>
            <a:r>
              <a:rPr lang="en-US" sz="1200" baseline="30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Complexes Enable Efficient Catalytic Methane </a:t>
            </a:r>
            <a:r>
              <a:rPr lang="en-US" sz="1200" dirty="0" err="1" smtClean="0">
                <a:solidFill>
                  <a:schemeClr val="accent1">
                    <a:lumMod val="50000"/>
                  </a:schemeClr>
                </a:solidFill>
              </a:rPr>
              <a:t>Borylation</a:t>
            </a:r>
            <a:endParaRPr lang="cs-CZ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200" b="0" dirty="0" smtClean="0"/>
              <a:t>Orion </a:t>
            </a:r>
            <a:r>
              <a:rPr lang="en-US" sz="1200" b="0" dirty="0"/>
              <a:t>Staples, </a:t>
            </a:r>
            <a:r>
              <a:rPr lang="en-US" sz="1200" b="0" dirty="0" err="1"/>
              <a:t>Magali</a:t>
            </a:r>
            <a:r>
              <a:rPr lang="en-US" sz="1200" b="0" dirty="0"/>
              <a:t> S</a:t>
            </a:r>
            <a:r>
              <a:rPr lang="en-US" sz="1200" b="0" dirty="0" smtClean="0"/>
              <a:t>.</a:t>
            </a:r>
            <a:r>
              <a:rPr lang="cs-CZ" sz="1200" b="0" dirty="0" smtClean="0"/>
              <a:t> </a:t>
            </a:r>
            <a:r>
              <a:rPr lang="en-US" sz="1200" b="0" dirty="0" err="1" smtClean="0"/>
              <a:t>Ferrandon</a:t>
            </a:r>
            <a:r>
              <a:rPr lang="en-US" sz="1200" b="0" dirty="0"/>
              <a:t>, Guillaume P. Laurent, </a:t>
            </a:r>
            <a:r>
              <a:rPr lang="en-US" sz="1200" b="0" dirty="0" err="1"/>
              <a:t>Uddhav</a:t>
            </a:r>
            <a:r>
              <a:rPr lang="en-US" sz="1200" b="0" dirty="0"/>
              <a:t> </a:t>
            </a:r>
            <a:r>
              <a:rPr lang="en-US" sz="1200" b="0" dirty="0" err="1"/>
              <a:t>Kanbur</a:t>
            </a:r>
            <a:r>
              <a:rPr lang="en-US" sz="1200" b="0" dirty="0"/>
              <a:t>, A. Jeremy </a:t>
            </a:r>
            <a:r>
              <a:rPr lang="en-US" sz="1200" b="0" dirty="0" err="1"/>
              <a:t>Kropf</a:t>
            </a:r>
            <a:r>
              <a:rPr lang="en-US" sz="1200" b="0" dirty="0"/>
              <a:t>, Michael R. </a:t>
            </a:r>
            <a:r>
              <a:rPr lang="en-US" sz="1200" b="0" dirty="0" err="1"/>
              <a:t>Gau</a:t>
            </a:r>
            <a:r>
              <a:rPr lang="en-US" sz="1200" b="0" dirty="0"/>
              <a:t>, Patrick J</a:t>
            </a:r>
            <a:r>
              <a:rPr lang="en-US" sz="1200" b="0" dirty="0" smtClean="0"/>
              <a:t>.</a:t>
            </a:r>
            <a:r>
              <a:rPr lang="cs-CZ" sz="1200" b="0" dirty="0" smtClean="0"/>
              <a:t> </a:t>
            </a:r>
            <a:r>
              <a:rPr lang="en-US" sz="1200" b="0" dirty="0" smtClean="0"/>
              <a:t>Carroll</a:t>
            </a:r>
            <a:r>
              <a:rPr lang="en-US" sz="1200" b="0" dirty="0"/>
              <a:t>, Katherine McCullough, Dieter </a:t>
            </a:r>
            <a:r>
              <a:rPr lang="en-US" sz="1200" b="0" dirty="0" err="1"/>
              <a:t>Sorsche</a:t>
            </a:r>
            <a:r>
              <a:rPr lang="en-US" sz="1200" b="0" dirty="0"/>
              <a:t>, </a:t>
            </a:r>
            <a:r>
              <a:rPr lang="en-US" sz="1200" b="0" dirty="0" err="1"/>
              <a:t>Frédéric</a:t>
            </a:r>
            <a:r>
              <a:rPr lang="en-US" sz="1200" b="0" dirty="0"/>
              <a:t> A. </a:t>
            </a:r>
            <a:r>
              <a:rPr lang="en-US" sz="1200" b="0" dirty="0" err="1"/>
              <a:t>Perras</a:t>
            </a:r>
            <a:r>
              <a:rPr lang="en-US" sz="1200" b="0" dirty="0"/>
              <a:t>, Massimiliano </a:t>
            </a:r>
            <a:r>
              <a:rPr lang="en-US" sz="1200" b="0" dirty="0" err="1"/>
              <a:t>Delferro</a:t>
            </a:r>
            <a:r>
              <a:rPr lang="en-US" sz="1200" b="0" dirty="0" smtClean="0"/>
              <a:t>, </a:t>
            </a:r>
            <a:r>
              <a:rPr lang="en-US" sz="1200" b="0" dirty="0"/>
              <a:t>David M. </a:t>
            </a:r>
            <a:r>
              <a:rPr lang="en-US" sz="1200" b="0" dirty="0" err="1" smtClean="0"/>
              <a:t>Kaphan</a:t>
            </a:r>
            <a:r>
              <a:rPr lang="en-US" sz="1200" b="0" dirty="0" smtClean="0"/>
              <a:t> </a:t>
            </a:r>
            <a:r>
              <a:rPr lang="en-US" sz="1200" b="0" dirty="0"/>
              <a:t>and Daniel </a:t>
            </a:r>
            <a:r>
              <a:rPr lang="en-US" sz="1200" b="0" dirty="0" smtClean="0"/>
              <a:t>J.</a:t>
            </a:r>
            <a:r>
              <a:rPr lang="cs-CZ" sz="1200" b="0" dirty="0" smtClean="0"/>
              <a:t> </a:t>
            </a:r>
            <a:r>
              <a:rPr lang="en-US" sz="1200" b="0" dirty="0" err="1" smtClean="0"/>
              <a:t>Mindiola</a:t>
            </a:r>
            <a:endParaRPr lang="cs-CZ" sz="1200" b="0" dirty="0" smtClean="0"/>
          </a:p>
          <a:p>
            <a:r>
              <a:rPr lang="en-US" sz="1200" b="0" i="1" dirty="0" smtClean="0">
                <a:solidFill>
                  <a:srgbClr val="FF0000"/>
                </a:solidFill>
              </a:rPr>
              <a:t>Journal </a:t>
            </a:r>
            <a:r>
              <a:rPr lang="en-US" sz="1200" b="0" i="1" dirty="0">
                <a:solidFill>
                  <a:srgbClr val="FF0000"/>
                </a:solidFill>
              </a:rPr>
              <a:t>of the American Chemical Society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dirty="0">
                <a:solidFill>
                  <a:srgbClr val="FF0000"/>
                </a:solidFill>
              </a:rPr>
              <a:t>2023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b="0" i="1" dirty="0">
                <a:solidFill>
                  <a:srgbClr val="FF0000"/>
                </a:solidFill>
              </a:rPr>
              <a:t>145</a:t>
            </a:r>
            <a:r>
              <a:rPr lang="en-US" sz="1200" b="0" dirty="0">
                <a:solidFill>
                  <a:srgbClr val="FF0000"/>
                </a:solidFill>
              </a:rPr>
              <a:t> </a:t>
            </a:r>
            <a:r>
              <a:rPr lang="en-US" sz="1200" b="0" dirty="0" smtClean="0">
                <a:solidFill>
                  <a:srgbClr val="FF0000"/>
                </a:solidFill>
              </a:rPr>
              <a:t>(</a:t>
            </a:r>
            <a:r>
              <a:rPr lang="cs-CZ" sz="1200" b="0" dirty="0" smtClean="0">
                <a:solidFill>
                  <a:srgbClr val="FF0000"/>
                </a:solidFill>
              </a:rPr>
              <a:t>14</a:t>
            </a:r>
            <a:r>
              <a:rPr lang="en-US" sz="1200" b="0" dirty="0" smtClean="0">
                <a:solidFill>
                  <a:srgbClr val="FF0000"/>
                </a:solidFill>
              </a:rPr>
              <a:t>), </a:t>
            </a:r>
            <a:r>
              <a:rPr lang="cs-CZ" sz="1200" b="0" dirty="0" smtClean="0">
                <a:solidFill>
                  <a:srgbClr val="FF0000"/>
                </a:solidFill>
              </a:rPr>
              <a:t>7992</a:t>
            </a:r>
            <a:r>
              <a:rPr lang="en-US" sz="1200" b="0" dirty="0" smtClean="0">
                <a:solidFill>
                  <a:srgbClr val="FF0000"/>
                </a:solidFill>
              </a:rPr>
              <a:t>-</a:t>
            </a:r>
            <a:r>
              <a:rPr lang="cs-CZ" sz="1200" b="0" dirty="0" smtClean="0">
                <a:solidFill>
                  <a:srgbClr val="FF0000"/>
                </a:solidFill>
              </a:rPr>
              <a:t>8000</a:t>
            </a:r>
            <a:endParaRPr lang="en-US" sz="1200" b="0" dirty="0">
              <a:solidFill>
                <a:srgbClr val="FF0000"/>
              </a:solidFill>
            </a:endParaRPr>
          </a:p>
          <a:p>
            <a:r>
              <a:rPr lang="en-US" sz="1200" b="0" dirty="0"/>
              <a:t>DOI: 10.1021/jacs.2c13612</a:t>
            </a:r>
          </a:p>
        </p:txBody>
      </p:sp>
    </p:spTree>
    <p:extLst>
      <p:ext uri="{BB962C8B-B14F-4D97-AF65-F5344CB8AC3E}">
        <p14:creationId xmlns:p14="http://schemas.microsoft.com/office/powerpoint/2010/main" val="37370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16216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5C8E0D-8C04-4EDF-8015-59B0761C0FCF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1520" y="159023"/>
            <a:ext cx="8352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2023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Neverending Hot 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Topic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Meta Functionalization of Phenol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922" b="1181"/>
          <a:stretch/>
        </p:blipFill>
        <p:spPr>
          <a:xfrm>
            <a:off x="399061" y="641655"/>
            <a:ext cx="8061371" cy="21392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995936" y="2636912"/>
            <a:ext cx="1152128" cy="2160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1520" y="2852936"/>
            <a:ext cx="864096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2924944"/>
            <a:ext cx="4622651" cy="17290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807802"/>
            <a:ext cx="5922995" cy="135750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251520" y="4725144"/>
            <a:ext cx="864096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5076056" y="2852936"/>
            <a:ext cx="0" cy="187220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372200" y="4725144"/>
            <a:ext cx="0" cy="187220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252" t="6655" r="-1" b="4970"/>
          <a:stretch/>
        </p:blipFill>
        <p:spPr>
          <a:xfrm>
            <a:off x="5292080" y="3068960"/>
            <a:ext cx="1631326" cy="136385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7164288" y="2852936"/>
            <a:ext cx="0" cy="187220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t="2762"/>
          <a:stretch/>
        </p:blipFill>
        <p:spPr>
          <a:xfrm>
            <a:off x="7288133" y="3068960"/>
            <a:ext cx="1100291" cy="1458956"/>
          </a:xfrm>
          <a:prstGeom prst="rect">
            <a:avLst/>
          </a:prstGeom>
        </p:spPr>
      </p:pic>
      <p:sp>
        <p:nvSpPr>
          <p:cNvPr id="22" name="Obdélník 9"/>
          <p:cNvSpPr>
            <a:spLocks noChangeArrowheads="1"/>
          </p:cNvSpPr>
          <p:nvPr/>
        </p:nvSpPr>
        <p:spPr bwMode="auto">
          <a:xfrm>
            <a:off x="6372200" y="4797152"/>
            <a:ext cx="2592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Saikat Guria,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Mirja Md Mahamudul Hassan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Jiawei Ma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Sayan Dey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Yong Liang </a:t>
            </a:r>
            <a:r>
              <a:rPr lang="cs-CZ" altLang="cs-CZ" sz="1200" b="0" dirty="0">
                <a:latin typeface="Calibri" panose="020F0502020204030204" pitchFamily="34" charset="0"/>
              </a:rPr>
              <a:t>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nd Buddhadeb Chattopadhyay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Nature Communications</a:t>
            </a:r>
            <a:r>
              <a:rPr lang="it-IT" altLang="cs-CZ" sz="1200" b="0" i="1" dirty="0" smtClean="0">
                <a:latin typeface="Calibri" panose="020F0502020204030204" pitchFamily="34" charset="0"/>
              </a:rPr>
              <a:t>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23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14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6906.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EC0CED-E30A-4C16-8BD9-76CD85DE9C03}" type="slidenum">
              <a:rPr lang="cs-CZ" altLang="en-US" smtClean="0"/>
              <a:pPr>
                <a:defRPr/>
              </a:pPr>
              <a:t>74</a:t>
            </a:fld>
            <a:endParaRPr lang="cs-CZ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520" y="159023"/>
            <a:ext cx="76328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2023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Finally </a:t>
            </a:r>
            <a:r>
              <a:rPr lang="en-150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–</a:t>
            </a: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 ADAMANTANE </a:t>
            </a:r>
            <a:endParaRPr lang="en-US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773" t="4697" r="2065"/>
          <a:stretch/>
        </p:blipFill>
        <p:spPr>
          <a:xfrm>
            <a:off x="755576" y="658957"/>
            <a:ext cx="7694909" cy="18339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95" t="3159" b="4812"/>
          <a:stretch/>
        </p:blipFill>
        <p:spPr>
          <a:xfrm>
            <a:off x="683568" y="2796327"/>
            <a:ext cx="7822527" cy="293692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251520" y="2564904"/>
            <a:ext cx="8640960" cy="7200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323528" y="5949280"/>
            <a:ext cx="81369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smtClean="0">
                <a:latin typeface="Calibri" panose="020F0502020204030204" pitchFamily="34" charset="0"/>
              </a:rPr>
              <a:t>Ping-Fu Zhong,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Jia-Lin Tu,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Yating Zhao,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Nan Zhong,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Chao Yang</a:t>
            </a:r>
            <a:r>
              <a:rPr lang="cs-CZ" altLang="cs-CZ" sz="1200" b="0" dirty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Lin Guo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dirty="0">
                <a:latin typeface="Calibri" panose="020F0502020204030204" pitchFamily="34" charset="0"/>
              </a:rPr>
              <a:t>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nd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Wujiong Xia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Nature Communications</a:t>
            </a:r>
            <a:r>
              <a:rPr lang="it-IT" altLang="cs-CZ" sz="1200" b="0" i="1" dirty="0" smtClean="0">
                <a:latin typeface="Calibri" panose="020F0502020204030204" pitchFamily="34" charset="0"/>
              </a:rPr>
              <a:t> </a:t>
            </a:r>
            <a:r>
              <a:rPr lang="it-IT" altLang="cs-CZ" sz="1200" dirty="0" smtClean="0">
                <a:latin typeface="Calibri" panose="020F0502020204030204" pitchFamily="34" charset="0"/>
              </a:rPr>
              <a:t>20</a:t>
            </a:r>
            <a:r>
              <a:rPr lang="cs-CZ" altLang="cs-CZ" sz="1200" dirty="0" smtClean="0">
                <a:latin typeface="Calibri" panose="020F0502020204030204" pitchFamily="34" charset="0"/>
              </a:rPr>
              <a:t>23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14</a:t>
            </a:r>
            <a:r>
              <a:rPr lang="it-IT" altLang="cs-CZ" sz="1200" b="0" dirty="0" smtClean="0">
                <a:latin typeface="Calibri" panose="020F0502020204030204" pitchFamily="34" charset="0"/>
              </a:rPr>
              <a:t>,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6530.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366983" y="2628149"/>
            <a:ext cx="2453489" cy="1477328"/>
          </a:xfrm>
          <a:prstGeom prst="rect">
            <a:avLst/>
          </a:prstGeom>
          <a:effectLst>
            <a:softEdge rad="1028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  <a:cs typeface="Arial" panose="020B0604020202020204" pitchFamily="34" charset="0"/>
              </a:rPr>
              <a:t>The reaction </a:t>
            </a:r>
            <a:r>
              <a:rPr lang="en-US" dirty="0">
                <a:solidFill>
                  <a:schemeClr val="accent2"/>
                </a:solidFill>
                <a:cs typeface="Arial" panose="020B0604020202020204" pitchFamily="34" charset="0"/>
              </a:rPr>
              <a:t>of hydrocarbon </a:t>
            </a:r>
            <a:r>
              <a:rPr lang="en-US" dirty="0" err="1">
                <a:solidFill>
                  <a:schemeClr val="accent2"/>
                </a:solidFill>
                <a:cs typeface="Arial" panose="020B0604020202020204" pitchFamily="34" charset="0"/>
              </a:rPr>
              <a:t>borylation</a:t>
            </a:r>
            <a:r>
              <a:rPr lang="en-US" dirty="0">
                <a:solidFill>
                  <a:schemeClr val="accent2"/>
                </a:solidFill>
                <a:cs typeface="Arial" panose="020B0604020202020204" pitchFamily="34" charset="0"/>
              </a:rPr>
              <a:t> is thermodynamically downhill </a:t>
            </a:r>
          </a:p>
        </p:txBody>
      </p:sp>
      <p:sp>
        <p:nvSpPr>
          <p:cNvPr id="12294" name="Obdélník 3"/>
          <p:cNvSpPr>
            <a:spLocks noChangeArrowheads="1"/>
          </p:cNvSpPr>
          <p:nvPr/>
        </p:nvSpPr>
        <p:spPr bwMode="auto">
          <a:xfrm>
            <a:off x="6372200" y="4494717"/>
            <a:ext cx="2526323" cy="162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662" dirty="0" smtClean="0">
                <a:solidFill>
                  <a:schemeClr val="accent2"/>
                </a:solidFill>
                <a:cs typeface="Arial" panose="020B0604020202020204" pitchFamily="34" charset="0"/>
              </a:rPr>
              <a:t>The </a:t>
            </a:r>
            <a:r>
              <a:rPr lang="en-US" altLang="cs-CZ" sz="1662" dirty="0">
                <a:solidFill>
                  <a:schemeClr val="accent2"/>
                </a:solidFill>
                <a:cs typeface="Arial" panose="020B0604020202020204" pitchFamily="34" charset="0"/>
              </a:rPr>
              <a:t>activation barriers for key steps in </a:t>
            </a:r>
            <a:r>
              <a:rPr lang="en-US" altLang="cs-CZ" sz="1662" dirty="0" err="1">
                <a:solidFill>
                  <a:schemeClr val="accent2"/>
                </a:solidFill>
                <a:cs typeface="Arial" panose="020B0604020202020204" pitchFamily="34" charset="0"/>
              </a:rPr>
              <a:t>borylation</a:t>
            </a:r>
            <a:r>
              <a:rPr lang="en-US" altLang="cs-CZ" sz="1662" dirty="0">
                <a:solidFill>
                  <a:schemeClr val="accent2"/>
                </a:solidFill>
                <a:cs typeface="Arial" panose="020B0604020202020204" pitchFamily="34" charset="0"/>
              </a:rPr>
              <a:t> reactions are typically accessible ( &lt;30 kcal/</a:t>
            </a:r>
            <a:r>
              <a:rPr lang="en-US" altLang="cs-CZ" sz="1662" dirty="0" err="1">
                <a:solidFill>
                  <a:schemeClr val="accent2"/>
                </a:solidFill>
                <a:cs typeface="Arial" panose="020B0604020202020204" pitchFamily="34" charset="0"/>
              </a:rPr>
              <a:t>mol</a:t>
            </a:r>
            <a:r>
              <a:rPr lang="en-US" altLang="cs-CZ" sz="1662" dirty="0">
                <a:solidFill>
                  <a:schemeClr val="accent2"/>
                </a:solidFill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1229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1" y="2449293"/>
            <a:ext cx="5542085" cy="378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BED412-AB87-432F-AD20-C3CECBB04E77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80528" y="1556792"/>
            <a:ext cx="60486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C-H Bond </a:t>
            </a:r>
            <a:r>
              <a:rPr lang="en-US" altLang="en-US" sz="2400" cap="small" dirty="0" err="1">
                <a:solidFill>
                  <a:srgbClr val="CC0000"/>
                </a:solidFill>
                <a:latin typeface="Calibri" panose="020F0502020204030204" pitchFamily="34" charset="0"/>
              </a:rPr>
              <a:t>Borylation</a:t>
            </a:r>
            <a:r>
              <a:rPr lang="en-US" altLang="en-US" sz="2400" cap="small" dirty="0">
                <a:solidFill>
                  <a:srgbClr val="CC0000"/>
                </a:solidFill>
                <a:latin typeface="Calibri" panose="020F0502020204030204" pitchFamily="34" charset="0"/>
              </a:rPr>
              <a:t> – Physical Chemistry</a:t>
            </a:r>
          </a:p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496" y="116632"/>
            <a:ext cx="8642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2. </a:t>
            </a:r>
            <a:r>
              <a:rPr lang="en-US" altLang="en-US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C-H </a:t>
            </a:r>
            <a:r>
              <a:rPr lang="en-US" altLang="en-US" cap="small" dirty="0">
                <a:solidFill>
                  <a:srgbClr val="CC0000"/>
                </a:solidFill>
                <a:latin typeface="Calibri" panose="020F0502020204030204" pitchFamily="34" charset="0"/>
              </a:rPr>
              <a:t>Activation for the Construction of C-B </a:t>
            </a:r>
            <a:r>
              <a:rPr lang="en-US" altLang="en-US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Bonds</a:t>
            </a:r>
            <a:endParaRPr lang="en-US" altLang="en-US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4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5389685" cy="128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5" y="2911742"/>
            <a:ext cx="8656745" cy="32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758880" y="64091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029EB4-A61D-4071-97C2-C9128BAB5C5C}" type="slidenum">
              <a:rPr lang="cs-CZ" altLang="cs-CZ" sz="1292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292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4840" y="188640"/>
            <a:ext cx="6985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17550" indent="-717550" algn="just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400" cap="small" dirty="0" smtClean="0">
                <a:solidFill>
                  <a:srgbClr val="CC0000"/>
                </a:solidFill>
                <a:latin typeface="Calibri" panose="020F0502020204030204" pitchFamily="34" charset="0"/>
              </a:rPr>
              <a:t>Initial Discovery</a:t>
            </a:r>
            <a:endParaRPr lang="cs-CZ" altLang="en-US" sz="2400" cap="small" dirty="0">
              <a:solidFill>
                <a:srgbClr val="CC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323528" y="6392361"/>
            <a:ext cx="67190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 dirty="0" err="1" smtClean="0">
                <a:latin typeface="Calibri" panose="020F0502020204030204" pitchFamily="34" charset="0"/>
              </a:rPr>
              <a:t>Nguyen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P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Blom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H. </a:t>
            </a:r>
            <a:r>
              <a:rPr lang="cs-CZ" altLang="cs-CZ" sz="1200" b="0" dirty="0">
                <a:latin typeface="Calibri" panose="020F0502020204030204" pitchFamily="34" charset="0"/>
              </a:rPr>
              <a:t>P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Westcott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S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A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Taylor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N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 J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; </a:t>
            </a:r>
            <a:r>
              <a:rPr lang="cs-CZ" altLang="cs-CZ" sz="1200" b="0" dirty="0" err="1" smtClean="0">
                <a:latin typeface="Calibri" panose="020F0502020204030204" pitchFamily="34" charset="0"/>
              </a:rPr>
              <a:t>Marder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T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B</a:t>
            </a:r>
            <a:r>
              <a:rPr lang="de-DE" altLang="cs-CZ" sz="1200" b="0" dirty="0" smtClean="0">
                <a:latin typeface="Calibri" panose="020F0502020204030204" pitchFamily="34" charset="0"/>
              </a:rPr>
              <a:t>. </a:t>
            </a:r>
            <a:r>
              <a:rPr lang="de-DE" altLang="cs-CZ" sz="1200" b="0" i="1" dirty="0">
                <a:latin typeface="Calibri" panose="020F0502020204030204" pitchFamily="34" charset="0"/>
              </a:rPr>
              <a:t>J. Am.</a:t>
            </a:r>
            <a:r>
              <a:rPr lang="cs-CZ" altLang="cs-CZ" sz="1200" b="0" i="1" dirty="0">
                <a:latin typeface="Calibri" panose="020F0502020204030204" pitchFamily="34" charset="0"/>
              </a:rPr>
              <a:t> </a:t>
            </a:r>
            <a:r>
              <a:rPr lang="cs-CZ" altLang="cs-CZ" sz="1200" b="0" i="1" dirty="0" err="1">
                <a:latin typeface="Calibri" panose="020F0502020204030204" pitchFamily="34" charset="0"/>
              </a:rPr>
              <a:t>Chem</a:t>
            </a:r>
            <a:r>
              <a:rPr lang="cs-CZ" altLang="cs-CZ" sz="1200" b="0" i="1" dirty="0">
                <a:latin typeface="Calibri" panose="020F0502020204030204" pitchFamily="34" charset="0"/>
              </a:rPr>
              <a:t>. Soc. </a:t>
            </a:r>
            <a:r>
              <a:rPr lang="cs-CZ" altLang="cs-CZ" sz="1200" dirty="0" smtClean="0">
                <a:latin typeface="Calibri" panose="020F0502020204030204" pitchFamily="34" charset="0"/>
              </a:rPr>
              <a:t>1993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i="1" dirty="0" smtClean="0">
                <a:latin typeface="Calibri" panose="020F0502020204030204" pitchFamily="34" charset="0"/>
              </a:rPr>
              <a:t>115</a:t>
            </a:r>
            <a:r>
              <a:rPr lang="cs-CZ" altLang="cs-CZ" sz="1200" b="0" dirty="0">
                <a:latin typeface="Calibri" panose="020F0502020204030204" pitchFamily="34" charset="0"/>
              </a:rPr>
              <a:t>, </a:t>
            </a:r>
            <a:r>
              <a:rPr lang="cs-CZ" altLang="cs-CZ" sz="1200" b="0" dirty="0" smtClean="0">
                <a:latin typeface="Calibri" panose="020F0502020204030204" pitchFamily="34" charset="0"/>
              </a:rPr>
              <a:t>9329.</a:t>
            </a:r>
            <a:endParaRPr lang="cs-CZ" alt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16377</TotalTime>
  <Words>4499</Words>
  <Application>Microsoft Office PowerPoint</Application>
  <PresentationFormat>On-screen Show (4:3)</PresentationFormat>
  <Paragraphs>426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AdvHelv_NB</vt:lpstr>
      <vt:lpstr>Arial</vt:lpstr>
      <vt:lpstr>Calibri</vt:lpstr>
      <vt:lpstr>Roboto</vt:lpstr>
      <vt:lpstr>Symbol</vt:lpstr>
      <vt:lpstr>Times-Roman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</dc:creator>
  <cp:lastModifiedBy>David Nečas</cp:lastModifiedBy>
  <cp:revision>1010</cp:revision>
  <cp:lastPrinted>2018-04-05T14:54:03Z</cp:lastPrinted>
  <dcterms:created xsi:type="dcterms:W3CDTF">2007-09-28T12:39:41Z</dcterms:created>
  <dcterms:modified xsi:type="dcterms:W3CDTF">2024-02-26T13:24:03Z</dcterms:modified>
</cp:coreProperties>
</file>