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notesMasterIdLst>
    <p:notesMasterId r:id="rId15"/>
  </p:notes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</p:sldIdLst>
  <p:sldSz cx="9144000" cy="6858000" type="screen4x3"/>
  <p:notesSz cx="6858000" cy="9144000"/>
  <p:custDataLst>
    <p:tags r:id="rId16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200" d="100"/>
          <a:sy n="200" d="100"/>
        </p:scale>
        <p:origin x="1128" y="7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C3E184-1711-415B-858E-07EF8DE18234}" type="datetimeFigureOut">
              <a:rPr lang="cs-CZ" smtClean="0"/>
              <a:t>10. 8. 2015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32814-C861-4F2A-81B2-2C9EFADE87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9467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32814-C861-4F2A-81B2-2C9EFADE87B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7886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32814-C861-4F2A-81B2-2C9EFADE87B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2088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695450" y="685800"/>
            <a:ext cx="3467100" cy="26003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85800" y="3786182"/>
            <a:ext cx="5486400" cy="5000660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cs-CZ" sz="1600" dirty="0" smtClean="0"/>
              <a:t>Vyhláška MZČR č. 424/2004 Sb.</a:t>
            </a:r>
          </a:p>
          <a:p>
            <a:pPr algn="ctr"/>
            <a:r>
              <a:rPr lang="cs-CZ" sz="1600" dirty="0" smtClean="0"/>
              <a:t>Ministerstva zdravotnictví, kterou se stanoví</a:t>
            </a:r>
            <a:br>
              <a:rPr lang="cs-CZ" sz="1600" dirty="0" smtClean="0"/>
            </a:br>
            <a:r>
              <a:rPr lang="cs-CZ" sz="1600" dirty="0" smtClean="0"/>
              <a:t>činnosti zdravotnických pracovníků a jiných odborných pracovníků</a:t>
            </a:r>
          </a:p>
          <a:p>
            <a:pPr algn="ctr"/>
            <a:r>
              <a:rPr lang="cs-CZ" sz="1600" dirty="0" smtClean="0"/>
              <a:t>Oblasti úpravy: Zdravotní správa, zdravotnictví; způsobilost pro povolání, zaměstnání, postavení, funkce; zdravotničtí pracovníci.</a:t>
            </a:r>
          </a:p>
          <a:p>
            <a:pPr algn="ctr"/>
            <a:r>
              <a:rPr lang="cs-CZ" sz="1600" dirty="0" smtClean="0"/>
              <a:t>Schváleno: 30.06.2004</a:t>
            </a:r>
            <a:br>
              <a:rPr lang="cs-CZ" sz="1600" dirty="0" smtClean="0"/>
            </a:br>
            <a:r>
              <a:rPr lang="cs-CZ" sz="1600" dirty="0" smtClean="0"/>
              <a:t>Rozesláno: 20.07.2004</a:t>
            </a:r>
            <a:br>
              <a:rPr lang="cs-CZ" sz="1600" dirty="0" smtClean="0"/>
            </a:br>
            <a:r>
              <a:rPr lang="cs-CZ" sz="1600" dirty="0" smtClean="0"/>
              <a:t>Účinnost od: 20.07.2004</a:t>
            </a:r>
            <a:br>
              <a:rPr lang="cs-CZ" sz="1600" dirty="0" smtClean="0"/>
            </a:br>
            <a:r>
              <a:rPr lang="cs-CZ" sz="1600" dirty="0" smtClean="0"/>
              <a:t>Uveřejněno v částce 139/2004 Sbírky zákonů na straně 8096.</a:t>
            </a:r>
          </a:p>
          <a:p>
            <a:r>
              <a:rPr lang="cs-CZ" sz="1600" dirty="0" smtClean="0"/>
              <a:t> </a:t>
            </a:r>
          </a:p>
          <a:p>
            <a:r>
              <a:rPr lang="cs-CZ" sz="1600" dirty="0" smtClean="0"/>
              <a:t> </a:t>
            </a:r>
          </a:p>
          <a:p>
            <a:pPr algn="ctr"/>
            <a:r>
              <a:rPr lang="cs-CZ" sz="1600" dirty="0" smtClean="0"/>
              <a:t>ČÁST PRVNÍ</a:t>
            </a:r>
          </a:p>
          <a:p>
            <a:pPr algn="ctr"/>
            <a:r>
              <a:rPr lang="cs-CZ" sz="1600" dirty="0" smtClean="0"/>
              <a:t>OBECNÁ USTANOVENÍ</a:t>
            </a:r>
          </a:p>
          <a:p>
            <a:r>
              <a:rPr lang="cs-CZ" sz="1600" dirty="0" smtClean="0"/>
              <a:t>Tato vyhláška stanoví v souladu s právem Evropských společenství činnosti zdravotnických pracovníků a jiných odborných pracovníků.</a:t>
            </a:r>
          </a:p>
          <a:p>
            <a:r>
              <a:rPr lang="cs-CZ" sz="1600" dirty="0" smtClean="0"/>
              <a:t> </a:t>
            </a:r>
          </a:p>
          <a:p>
            <a:pPr algn="ctr"/>
            <a:r>
              <a:rPr lang="cs-CZ" sz="1600" dirty="0" smtClean="0"/>
              <a:t>ČÁST DRUHÁ</a:t>
            </a:r>
          </a:p>
          <a:p>
            <a:pPr algn="ctr"/>
            <a:r>
              <a:rPr lang="cs-CZ" sz="1600" dirty="0" smtClean="0"/>
              <a:t>ČINNOSTI ZDRAVOTNICKÝCH PRACOVNÍKŮ PO ZÍSKÁNÍ ODBORNÉ ZPŮSOBILOSTI</a:t>
            </a:r>
          </a:p>
          <a:p>
            <a:r>
              <a:rPr lang="cs-CZ" sz="1600" dirty="0" smtClean="0"/>
              <a:t> </a:t>
            </a:r>
          </a:p>
          <a:p>
            <a:pPr algn="just"/>
            <a:r>
              <a:rPr lang="cs-CZ" sz="1600" dirty="0" smtClean="0"/>
              <a:t>§ 3</a:t>
            </a:r>
          </a:p>
          <a:p>
            <a:pPr algn="just"/>
            <a:r>
              <a:rPr lang="cs-CZ" sz="1600" dirty="0" smtClean="0"/>
              <a:t>Činnosti zdravotnického pracovníka s odbornou způsobilostí</a:t>
            </a:r>
          </a:p>
          <a:p>
            <a:pPr algn="just"/>
            <a:r>
              <a:rPr lang="cs-CZ" sz="1600" dirty="0" smtClean="0"/>
              <a:t>(</a:t>
            </a:r>
            <a:r>
              <a:rPr lang="cs-CZ" sz="1600" b="1" dirty="0" smtClean="0"/>
              <a:t>1</a:t>
            </a:r>
            <a:r>
              <a:rPr lang="cs-CZ" sz="1600" dirty="0" smtClean="0"/>
              <a:t>) Zdravotnický pracovník uvedený v § 4 až 20 bez odborného dohledu a bez indikace v rozsahu své odborné způsobilosti</a:t>
            </a:r>
          </a:p>
          <a:p>
            <a:pPr algn="just"/>
            <a:r>
              <a:rPr lang="cs-CZ" sz="1600" b="1" dirty="0" smtClean="0"/>
              <a:t>poskytuje zdravotní péči</a:t>
            </a:r>
            <a:r>
              <a:rPr lang="cs-CZ" sz="1600" dirty="0" smtClean="0"/>
              <a:t> v souladu s právními předpisy a standardy,</a:t>
            </a:r>
          </a:p>
          <a:p>
            <a:pPr algn="just"/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b="1" dirty="0" smtClean="0"/>
              <a:t>dbá na dodržování hygienicko-epidemiologického režimu</a:t>
            </a:r>
            <a:r>
              <a:rPr lang="cs-CZ" sz="1600" dirty="0" smtClean="0"/>
              <a:t> v souladu se zvláštními právními předpisy,</a:t>
            </a:r>
          </a:p>
          <a:p>
            <a:pPr algn="just"/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b="1" dirty="0" smtClean="0"/>
              <a:t>vede zdravotnickou dokumentaci</a:t>
            </a:r>
            <a:r>
              <a:rPr lang="cs-CZ" sz="1600" dirty="0" smtClean="0"/>
              <a:t> a další dokumentaci vyplývající ze zvláštních právních předpisů, pracuje s informačním systémem zdravotnického zařízení,</a:t>
            </a:r>
          </a:p>
          <a:p>
            <a:pPr algn="just"/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b="1" dirty="0" smtClean="0"/>
              <a:t>poskytuje pacientovi informace</a:t>
            </a:r>
            <a:r>
              <a:rPr lang="cs-CZ" sz="1600" dirty="0" smtClean="0"/>
              <a:t> v souladu se svou odbornou způsobilostí, případně pokyny lékaře,</a:t>
            </a:r>
          </a:p>
          <a:p>
            <a:pPr algn="just"/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b="1" dirty="0" smtClean="0"/>
              <a:t>podílí se na praktickém vyučování</a:t>
            </a:r>
            <a:r>
              <a:rPr lang="cs-CZ" sz="1600" dirty="0" smtClean="0"/>
              <a:t> ve studijních oborech k získání způsobilosti k výkonu zdravotnického povolání uskutečňovaných středními školami a vyššími odbornými školami, v akreditovaných zdravotnických studijních programech k získání způsobilosti k výkonu zdravotnického povolání uskutečňovaných vysokými školami v České republice a ve vzdělávacích programech akreditovaných kvalifikačních kurzů,</a:t>
            </a:r>
          </a:p>
          <a:p>
            <a:pPr algn="just"/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b="1" dirty="0" smtClean="0"/>
              <a:t>podílí se na přípravě standardů.</a:t>
            </a:r>
            <a:endParaRPr lang="cs-CZ" sz="1600" dirty="0" smtClean="0"/>
          </a:p>
          <a:p>
            <a:pPr algn="just"/>
            <a:r>
              <a:rPr lang="cs-CZ" sz="1600" dirty="0" smtClean="0"/>
              <a:t>(</a:t>
            </a:r>
            <a:r>
              <a:rPr lang="cs-CZ" sz="1600" b="1" dirty="0" smtClean="0"/>
              <a:t>2</a:t>
            </a:r>
            <a:r>
              <a:rPr lang="cs-CZ" sz="1600" dirty="0" smtClean="0"/>
              <a:t>) Zdravotnický pracovník uvedený v § 21 až 26 do doby získání specializované způsobilosti nebo prokázání výkonu praxe podle zvláštního právního předpisu v rozsahu své odborné způsobilosti vykonává činnosti uvedené v odstavci 1 pod odborným dohledem zdravotnického pracovníka způsobilého k výkonu povolání bez odborného dohledu v příslušném oboru.</a:t>
            </a:r>
          </a:p>
          <a:p>
            <a:pPr algn="just"/>
            <a:r>
              <a:rPr lang="cs-CZ" sz="1600" dirty="0" smtClean="0"/>
              <a:t>(</a:t>
            </a:r>
            <a:r>
              <a:rPr lang="cs-CZ" sz="1600" b="1" dirty="0" smtClean="0"/>
              <a:t>3</a:t>
            </a:r>
            <a:r>
              <a:rPr lang="cs-CZ" sz="1600" dirty="0" smtClean="0"/>
              <a:t>) Zdravotnický pracovník uvedený v § 27 až 40 po získání odborné způsobilosti pod odborným dohledem zdravotnického pracovníka způsobilého k výkonu povolání bez odborného dohledu v rozsahu své odborné způsobilosti</a:t>
            </a:r>
          </a:p>
          <a:p>
            <a:pPr algn="just"/>
            <a:r>
              <a:rPr lang="cs-CZ" sz="1600" dirty="0" smtClean="0"/>
              <a:t>poskytuje zdravotní péči v souladu s právními předpisy a standardy,</a:t>
            </a:r>
          </a:p>
          <a:p>
            <a:pPr algn="just"/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pracuje se zdravotnickou dokumentací a s informačním systémem zdravotnického zařízení.</a:t>
            </a:r>
          </a:p>
          <a:p>
            <a:pPr algn="just"/>
            <a:r>
              <a:rPr lang="cs-CZ" sz="1600" dirty="0" smtClean="0"/>
              <a:t>(</a:t>
            </a:r>
            <a:r>
              <a:rPr lang="cs-CZ" sz="1600" b="1" dirty="0" smtClean="0"/>
              <a:t>4</a:t>
            </a:r>
            <a:r>
              <a:rPr lang="cs-CZ" sz="1600" dirty="0" smtClean="0"/>
              <a:t>) Pokud zdravotnický pracovník vykonává činnosti zvláště důležité z hlediska radiační ochrany, musí splňovat zvláštní požadavky stanovené zvláštním právním předpisem.</a:t>
            </a:r>
          </a:p>
          <a:p>
            <a:pPr algn="just"/>
            <a:r>
              <a:rPr lang="cs-CZ" sz="1600" dirty="0" smtClean="0"/>
              <a:t>§ 4</a:t>
            </a:r>
          </a:p>
          <a:p>
            <a:pPr algn="just"/>
            <a:r>
              <a:rPr lang="cs-CZ" sz="1600" dirty="0" smtClean="0"/>
              <a:t>Všeobecná sestra</a:t>
            </a:r>
          </a:p>
          <a:p>
            <a:pPr algn="just"/>
            <a:r>
              <a:rPr lang="cs-CZ" sz="1600" dirty="0" smtClean="0"/>
              <a:t>(</a:t>
            </a:r>
            <a:r>
              <a:rPr lang="cs-CZ" sz="1600" b="1" dirty="0" smtClean="0"/>
              <a:t>1</a:t>
            </a:r>
            <a:r>
              <a:rPr lang="cs-CZ" sz="1600" dirty="0" smtClean="0"/>
              <a:t>) Všeobecná sestra vykonává činnosti podle § 3 odst. 1 a dále bez odborného dohledu a bez indikace v souladu s diagnózou stanovenou lékařem poskytuje, případně zajišťuje základní a specializovanou ošetřovatelskou péči prostřednictvím ošetřovatelského procesu. Přitom zejména</a:t>
            </a:r>
          </a:p>
          <a:p>
            <a:pPr algn="just"/>
            <a:r>
              <a:rPr lang="cs-CZ" sz="1600" dirty="0" smtClean="0"/>
              <a:t>vyhodnocuje potřeby a úroveň soběstačnosti pacientů, projevů jejich onemocnění, rizikových faktorů, a to i za použití měřicích technik používaných v ošetřovatelské praxi (například testů soběstačnosti, rizika proleženin, měření intenzity bolesti, stavu výživy),</a:t>
            </a:r>
          </a:p>
          <a:p>
            <a:pPr algn="just"/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sleduje a orientačně hodnotí fyziologické funkce pacientů, to je dech, puls, elektrokardiogram, tělesnou teplotu, krevní tlak a další tělesné parametry,</a:t>
            </a:r>
          </a:p>
          <a:p>
            <a:pPr algn="just"/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pozoruje, hodnotí a zaznamenává stav pacienta,</a:t>
            </a:r>
          </a:p>
          <a:p>
            <a:pPr algn="just"/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zajišťuje herní aktivity dětí,</a:t>
            </a:r>
          </a:p>
          <a:p>
            <a:pPr algn="just"/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zajišťuje a provádí vyšetření biologického materiálu získaného neinvazivní cestou a kapilární krve </a:t>
            </a:r>
            <a:r>
              <a:rPr lang="cs-CZ" sz="1600" dirty="0" err="1" smtClean="0"/>
              <a:t>semikvantitativními</a:t>
            </a:r>
            <a:r>
              <a:rPr lang="cs-CZ" sz="1600" dirty="0" smtClean="0"/>
              <a:t> metodami (diagnostickými proužky),</a:t>
            </a:r>
          </a:p>
          <a:p>
            <a:pPr algn="just"/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provádí odsávání sekretů z horních cest dýchacích a zajišťuje jejich průchodnost,</a:t>
            </a:r>
          </a:p>
          <a:p>
            <a:pPr algn="just"/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hodnotí a ošetřuje poruchy celistvosti kůže a chronické rány a ošetřuje </a:t>
            </a:r>
            <a:r>
              <a:rPr lang="cs-CZ" sz="1600" dirty="0" err="1" smtClean="0"/>
              <a:t>stomie</a:t>
            </a:r>
            <a:r>
              <a:rPr lang="cs-CZ" sz="1600" dirty="0" smtClean="0"/>
              <a:t>, centrální a periferní žilní vstupy,</a:t>
            </a:r>
          </a:p>
          <a:p>
            <a:pPr algn="just"/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provádí rehabilitační ošetřování ve spolupráci s fyzioterapeutem a ergoterapeutem, zejména polohování, posazování, dechová cvičení a metody bazální stimulace s ohledem na prevenci a nápravu hybných a </a:t>
            </a:r>
            <a:r>
              <a:rPr lang="cs-CZ" sz="1600" dirty="0" err="1" smtClean="0"/>
              <a:t>tonusových</a:t>
            </a:r>
            <a:r>
              <a:rPr lang="cs-CZ" sz="1600" dirty="0" smtClean="0"/>
              <a:t> odchylek, včetně prevence dalších poruch z imobility,</a:t>
            </a:r>
          </a:p>
          <a:p>
            <a:pPr algn="just"/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provádí nácvik </a:t>
            </a:r>
            <a:r>
              <a:rPr lang="cs-CZ" sz="1600" dirty="0" err="1" smtClean="0"/>
              <a:t>sebeobsluhy</a:t>
            </a:r>
            <a:r>
              <a:rPr lang="cs-CZ" sz="1600" dirty="0" smtClean="0"/>
              <a:t> s cílem zvyšování soběstačnosti,</a:t>
            </a:r>
          </a:p>
          <a:p>
            <a:pPr algn="just"/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err="1" smtClean="0"/>
              <a:t>edukuje</a:t>
            </a:r>
            <a:r>
              <a:rPr lang="cs-CZ" sz="1600" dirty="0" smtClean="0"/>
              <a:t> pacienty, případně jiné osoby v ošetřovatelských postupech a připravuje pro ně informační materiály,</a:t>
            </a:r>
          </a:p>
          <a:p>
            <a:pPr algn="just"/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orientačně hodnotí sociální situaci pacienta, identifikuje potřebnost spolupráce sociálního nebo zdravotně-sociálního pracovníka a zprostředkuje pomoc v otázkách sociálních a sociálně-právních,</a:t>
            </a:r>
          </a:p>
          <a:p>
            <a:pPr algn="just"/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zajišťuje činnosti spojené s přijetím, přemisťováním a propouštěním pacientů,</a:t>
            </a:r>
          </a:p>
          <a:p>
            <a:pPr algn="just"/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provádí psychickou podporu umírajících a jejich blízkých a po stanovení smrti lékařem zajišťuje péči o tělo zemřelého a činnosti spojené s úmrtím pacienta,</a:t>
            </a:r>
          </a:p>
          <a:p>
            <a:pPr algn="just"/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zajišťuje přejímání, kontrolu, uložení léčivých přípravků, včetně návykových látek, (dále jen "léčivé přípravky") a manipulaci s nimi a dále zajišťuje jejich dostatečnou zásobu,</a:t>
            </a:r>
          </a:p>
          <a:p>
            <a:pPr algn="just"/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zajišťuje přejímání, kontrolu a uložení zdravotnických prostředků a prádla, manipulaci s nimi, jejich dezinfekci a sterilizaci a jejich dostatečnou zásobu.</a:t>
            </a:r>
          </a:p>
          <a:p>
            <a:pPr algn="just"/>
            <a:r>
              <a:rPr lang="cs-CZ" sz="1600" dirty="0" smtClean="0"/>
              <a:t>(</a:t>
            </a:r>
            <a:r>
              <a:rPr lang="cs-CZ" sz="1600" b="1" dirty="0" smtClean="0"/>
              <a:t>2</a:t>
            </a:r>
            <a:r>
              <a:rPr lang="cs-CZ" sz="1600" dirty="0" smtClean="0"/>
              <a:t>) Všeobecná sestra se podílí pod odborným dohledem všeobecné sestry se specializovanou způsobilostí nebo porodní asistentky se specializovanou způsobilostí v oboru, případně zaměření, v souladu s diagnózou stanovenou lékařem na poskytování vysoce specializované ošetřovatelské péče. Přitom zejména vykonává činnosti podle odstavce 1 písm. b) až i).</a:t>
            </a:r>
          </a:p>
          <a:p>
            <a:pPr algn="just"/>
            <a:r>
              <a:rPr lang="cs-CZ" sz="1600" dirty="0" smtClean="0"/>
              <a:t>(</a:t>
            </a:r>
            <a:r>
              <a:rPr lang="cs-CZ" sz="1600" b="1" dirty="0" smtClean="0"/>
              <a:t>3</a:t>
            </a:r>
            <a:r>
              <a:rPr lang="cs-CZ" sz="1600" dirty="0" smtClean="0"/>
              <a:t>) Všeobecná sestra se podílí bez odborného dohledu na základě indikace lékaře na poskytování preventivní, diagnostické, léčebné, rehabilitační, neodkladné a dispenzární péče. Přitom zejména připravuje pacienty k diagnostickým a léčebným postupům, na základě indikace lékaře je provádí nebo při nich asistuje, zajišťuje ošetřovatelskou péči při těchto výkonech a po nich; zejména</a:t>
            </a:r>
          </a:p>
          <a:p>
            <a:pPr algn="just"/>
            <a:r>
              <a:rPr lang="cs-CZ" sz="1600" dirty="0" smtClean="0"/>
              <a:t>podává léčivé přípravky s výjimkou nitrožilních injekcí nebo zavádění infuzí u novorozenců a dětí do 3 let a s výjimkou radiofarmak; pokud není dále uvedeno jinak,</a:t>
            </a:r>
          </a:p>
          <a:p>
            <a:pPr algn="just"/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zavádí a udržuje kyslíkovou terapii,</a:t>
            </a:r>
          </a:p>
          <a:p>
            <a:pPr algn="just"/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provádí </a:t>
            </a:r>
            <a:r>
              <a:rPr lang="cs-CZ" sz="1600" dirty="0" err="1" smtClean="0"/>
              <a:t>screeningová</a:t>
            </a:r>
            <a:r>
              <a:rPr lang="cs-CZ" sz="1600" dirty="0" smtClean="0"/>
              <a:t> a depistážní vyšetření, odebírá biologický materiál a orientačně hodnotí, zda jsou výsledky fyziologické,</a:t>
            </a:r>
          </a:p>
          <a:p>
            <a:pPr algn="just"/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provádí ošetření akutních a operačních ran, včetně ošetření drénů,</a:t>
            </a:r>
          </a:p>
          <a:p>
            <a:pPr algn="just"/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provádí katetrizaci močového měchýře žen a dívek nad 10 let, pečuje o močové katétry pacientů všech věkových kategorií, včetně výplachů močového měchýře,</a:t>
            </a:r>
          </a:p>
          <a:p>
            <a:pPr algn="just"/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provádí výměnu a ošetření tracheostomické kanyly, zavádí </a:t>
            </a:r>
            <a:r>
              <a:rPr lang="cs-CZ" sz="1600" dirty="0" err="1" smtClean="0"/>
              <a:t>nazogastrické</a:t>
            </a:r>
            <a:r>
              <a:rPr lang="cs-CZ" sz="1600" dirty="0" smtClean="0"/>
              <a:t> a jejunální sondy pacientům při vědomí starším 10 let, pečuje o ně a aplikuje výživu sondou, případně žaludečními nebo duodenálními </a:t>
            </a:r>
            <a:r>
              <a:rPr lang="cs-CZ" sz="1600" dirty="0" err="1" smtClean="0"/>
              <a:t>stomiemi</a:t>
            </a:r>
            <a:r>
              <a:rPr lang="cs-CZ" sz="1600" dirty="0" smtClean="0"/>
              <a:t> u pacientů všech věkových kategorií,</a:t>
            </a:r>
          </a:p>
          <a:p>
            <a:pPr algn="just"/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provádí výplach žaludku u pacientů při vědomí starších 10 let.</a:t>
            </a:r>
          </a:p>
          <a:p>
            <a:pPr algn="just"/>
            <a:r>
              <a:rPr lang="cs-CZ" sz="1600" dirty="0" smtClean="0"/>
              <a:t>(</a:t>
            </a:r>
            <a:r>
              <a:rPr lang="cs-CZ" sz="1600" b="1" dirty="0" smtClean="0"/>
              <a:t>4</a:t>
            </a:r>
            <a:r>
              <a:rPr lang="cs-CZ" sz="1600" dirty="0" smtClean="0"/>
              <a:t>) Všeobecná sestra pod odborným dohledem lékaře</a:t>
            </a:r>
          </a:p>
          <a:p>
            <a:pPr algn="just"/>
            <a:r>
              <a:rPr lang="cs-CZ" sz="1600" dirty="0" smtClean="0"/>
              <a:t>aplikuje nitrožilně krevní deriváty,</a:t>
            </a:r>
          </a:p>
          <a:p>
            <a:pPr algn="just"/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spolupracuje při zahájení aplikace transfuzních přípravků a dále bez odborného dohledu na základě indikace lékaře ošetřuje pacienta v průběhu aplikace a ukončuje ji.</a:t>
            </a:r>
          </a:p>
          <a:p>
            <a:pPr algn="just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32814-C861-4F2A-81B2-2C9EFADE87B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472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32814-C861-4F2A-81B2-2C9EFADE87B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94990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32814-C861-4F2A-81B2-2C9EFADE87B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63057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32814-C861-4F2A-81B2-2C9EFADE87B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28075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32814-C861-4F2A-81B2-2C9EFADE87B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21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10. 8. 2015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2163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10. 8. 2015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037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10. 8. 2015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21408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10. 8. 2015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4036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10. 8. 2015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73250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10. 8. 2015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93262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10. 8. 2015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7733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10. 8. 2015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3890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10. 8. 2015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218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10. 8. 2015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3275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10. 8. 2015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692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10. 8. 2015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3773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10. 8. 2015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6792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10. 8. 2015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611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10. 8. 2015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6526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10. 8. 2015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33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10. 8. 2015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3697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  <p:sldLayoutId id="214748375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1600" y="260648"/>
            <a:ext cx="5826719" cy="1646302"/>
          </a:xfrm>
        </p:spPr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Vzdělávání sester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47664" y="4797152"/>
            <a:ext cx="5826719" cy="1096899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Ústav teorie a praxe ošetřovatelství 1. LF UK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Mgr. Pavla Kordulová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2" name="Picture 8" descr="Výsledek obrázku pro vzdělávání sest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3909" y="1872976"/>
            <a:ext cx="1562100" cy="292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Vzdělávání sester – reformní rok 2004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1934205"/>
            <a:ext cx="7202761" cy="4436762"/>
          </a:xfrm>
        </p:spPr>
        <p:txBody>
          <a:bodyPr>
            <a:normAutofit fontScale="77500" lnSpcReduction="20000"/>
          </a:bodyPr>
          <a:lstStyle/>
          <a:p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Celoživotní vzdělávání</a:t>
            </a:r>
          </a:p>
          <a:p>
            <a:pPr>
              <a:buFont typeface="Arial" pitchFamily="34" charset="0"/>
              <a:buChar char="•"/>
            </a:pP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Obnovování, zvyšování, prohlubování a doplňování vzdělávání a způsobilosti</a:t>
            </a:r>
          </a:p>
          <a:p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Formy celoživotního vzdělávání:</a:t>
            </a:r>
          </a:p>
          <a:p>
            <a:pPr>
              <a:buFont typeface="Arial" pitchFamily="34" charset="0"/>
              <a:buChar char="•"/>
            </a:pP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Specializační </a:t>
            </a:r>
          </a:p>
          <a:p>
            <a:pPr>
              <a:buFont typeface="Arial" pitchFamily="34" charset="0"/>
              <a:buChar char="•"/>
            </a:pP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Certifikované kurzy</a:t>
            </a:r>
          </a:p>
          <a:p>
            <a:pPr>
              <a:buFont typeface="Arial" pitchFamily="34" charset="0"/>
              <a:buChar char="•"/>
            </a:pP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Inovační kurzy</a:t>
            </a:r>
          </a:p>
          <a:p>
            <a:pPr>
              <a:buFont typeface="Arial" pitchFamily="34" charset="0"/>
              <a:buChar char="•"/>
            </a:pP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Odborné stáže</a:t>
            </a:r>
          </a:p>
          <a:p>
            <a:pPr>
              <a:buFont typeface="Arial" pitchFamily="34" charset="0"/>
              <a:buChar char="•"/>
            </a:pP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Konference/kongresy/sympózia</a:t>
            </a:r>
            <a:endParaRPr lang="cs-CZ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Publikační, pedagogická, vědeckovýzkumná činnost</a:t>
            </a:r>
          </a:p>
          <a:p>
            <a:pPr>
              <a:buFont typeface="Arial" pitchFamily="34" charset="0"/>
              <a:buChar char="•"/>
            </a:pP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Samostudium př. odborná literatura</a:t>
            </a:r>
          </a:p>
          <a:p>
            <a:pPr>
              <a:buFont typeface="Arial" pitchFamily="34" charset="0"/>
              <a:buChar char="•"/>
            </a:pP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Studium na VŠ – bakalářský, magisterský, doktorský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Vzdělávání sester – reformní rok 2004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Certifikáty</a:t>
            </a:r>
          </a:p>
          <a:p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záznamy do indexů/průkazů odbornosti</a:t>
            </a:r>
          </a:p>
          <a:p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Počty kreditů viz. Vyhláška MZ ČR 4/2010 Sb.</a:t>
            </a:r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Vzdělávání sester – reformní rok 2004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Specializační vzdělávání</a:t>
            </a:r>
          </a:p>
          <a:p>
            <a:pPr>
              <a:buFont typeface="Arial" pitchFamily="34" charset="0"/>
              <a:buChar char="•"/>
            </a:pP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Atestační zkouška, specializovaná </a:t>
            </a: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způsobilost</a:t>
            </a:r>
            <a:endParaRPr lang="cs-CZ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Akreditovaný specializační kurz se skládá z modulů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Možnosti seminární práce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Vymezte obor specializačního studia, který vás zaujal</a:t>
            </a:r>
          </a:p>
          <a:p>
            <a:r>
              <a:rPr lang="cs-CZ" dirty="0" smtClean="0"/>
              <a:t>Prezentujte obor certifikovaných kvalifikačních kurzů a jeho využití v praxi</a:t>
            </a:r>
          </a:p>
          <a:p>
            <a:r>
              <a:rPr lang="cs-CZ" dirty="0" smtClean="0"/>
              <a:t>Definujte průřez vzdělávání všeobecných sester v ČR a na Slovensku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7985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Vzdělávání sester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8" y="2160590"/>
            <a:ext cx="6842721" cy="4697410"/>
          </a:xfrm>
        </p:spPr>
        <p:txBody>
          <a:bodyPr/>
          <a:lstStyle/>
          <a:p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Historie vzdělávání sester v Českých zemích</a:t>
            </a:r>
          </a:p>
          <a:p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Reformní rok 2004</a:t>
            </a:r>
          </a:p>
          <a:p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Registrace a celoživotní vzdělávání</a:t>
            </a:r>
          </a:p>
          <a:p>
            <a:r>
              <a:rPr lang="cs-C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Novelizace zákonných a podzákonných norem z roku 2004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Vzdělávání sester - novelizace zákonných a podzákonných norem z roku 2004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8049" y="3284984"/>
            <a:ext cx="6347714" cy="3880773"/>
          </a:xfrm>
        </p:spPr>
        <p:txBody>
          <a:bodyPr>
            <a:normAutofit/>
          </a:bodyPr>
          <a:lstStyle/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423/2004 – 4/2010</a:t>
            </a: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96/2004 – prochází nyní novelizací</a:t>
            </a: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39/2005 – prochází nyní novelizací</a:t>
            </a: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424/2004 – prochází novelizací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Vzdělávání sester – historický vývoj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8" y="2160590"/>
            <a:ext cx="7130753" cy="4436762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Směsice předávaných tradic a babských rad</a:t>
            </a: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1874 – K. Světlá, E. Krásnohorská – ‚ Ženský výrobní spolek</a:t>
            </a: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1916 – 1. Ošetřovatelská škola  v Ječné ulici; ředitelka (S.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Macharová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ředitelka) 2 roky</a:t>
            </a: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1918 – Vyšší sociální škola (sociální sféra) 1 rok</a:t>
            </a: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1946 Vyšší ošetřovatelská škola (pedagogické vzdělání)</a:t>
            </a: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1948 – Střední zdravotnická škola (ošetřovatelská + rodinná + sociální škola)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Vzdělávání sester – historický vývoj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9503" y="1628800"/>
            <a:ext cx="6986737" cy="4697410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Střední zdravotnická škola</a:t>
            </a:r>
          </a:p>
          <a:p>
            <a:pPr>
              <a:buNone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14 -15 let</a:t>
            </a:r>
          </a:p>
          <a:p>
            <a:pPr>
              <a:buNone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Po únoru 1948 řeholní sestry staženy</a:t>
            </a:r>
          </a:p>
          <a:p>
            <a:pPr>
              <a:buNone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4 roky na 3 roky</a:t>
            </a:r>
          </a:p>
          <a:p>
            <a:pPr>
              <a:buNone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1953 pod resort ministerstva zdravotnictví</a:t>
            </a:r>
          </a:p>
          <a:p>
            <a:pPr>
              <a:buNone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1955 – opět 4 roky</a:t>
            </a: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1960 – Institut pro další vzdělávání středních zdravotnických pracovníků v Brně</a:t>
            </a: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1960 – UK – dvouoborové pětileté studium ošetřovatelství v kombinaci s psychologií později s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pedagogikou</a:t>
            </a: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Vzdělávání sester – historický vývoj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" y="1934205"/>
            <a:ext cx="6842721" cy="4436762"/>
          </a:xfrm>
        </p:spPr>
        <p:txBody>
          <a:bodyPr>
            <a:noAutofit/>
          </a:bodyPr>
          <a:lstStyle/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1980 – otevřena řádná denní forma</a:t>
            </a: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1987 – 1994 jednooborové studium péče o nemocné FF UK</a:t>
            </a: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1992/3 bakalářské obory Ošetřovatelství a Zdravotní vědy</a:t>
            </a: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1996 zřizovatel MŠMT</a:t>
            </a: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1997  - VOŠ – dětská sestra a porodní asistentka</a:t>
            </a: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1999 Boloňský proces (33 ministrů/29 Evropa) – Bc a NMS doktorský do roku 2010</a:t>
            </a: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2002 NMS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Vzdělávání sester – reformní rok 2004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8" y="2160590"/>
            <a:ext cx="7058745" cy="4697410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Zákon MZ ČR 96/2004 Sb., o nelékařských zdravotnických povoláních</a:t>
            </a: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Vyhláška MZ ČR 244/2004., o činnosti zdravotnických pracovníků</a:t>
            </a: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Vyhláška MZ ČR 423/2004., o kreditním systému (osvědčení k výkonu zdravotnických povolání)</a:t>
            </a: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Vyhláška MZ ČR 39/2005 Sb., kterou se stanoví minimální požadavky na studijní programy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Vzdělávání sester – reformní rok 2004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Vzdělávání sester:</a:t>
            </a:r>
          </a:p>
          <a:p>
            <a:pPr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1) kvalifikační (VŠ, VOZŠ)</a:t>
            </a:r>
          </a:p>
          <a:p>
            <a:pPr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2) celoživotní</a:t>
            </a:r>
          </a:p>
          <a:p>
            <a:pPr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- specializační </a:t>
            </a:r>
          </a:p>
        </p:txBody>
      </p:sp>
      <p:pic>
        <p:nvPicPr>
          <p:cNvPr id="2050" name="Picture 2" descr="Výsledek obrázku pro vzdělávání ses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645024"/>
            <a:ext cx="1400175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Vzdělávání sester – reformní rok 2004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8" y="2160590"/>
            <a:ext cx="7274769" cy="4508770"/>
          </a:xfrm>
        </p:spPr>
        <p:txBody>
          <a:bodyPr>
            <a:normAutofit/>
          </a:bodyPr>
          <a:lstStyle/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Kvalifikační studium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Bakalářský studijní program -  3 roky – akreditovaný (Bc.)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Diplomovaná všeobecná sestra – VOZŠ - 3 roky (Dis.)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VŠ – NMS – zahájení 2003/2004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Všeobecná sestra na SZŠ – zahájení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1996/1997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Vzdělávání sester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Vzdělávání sester&amp;quot;&quot;/&gt;&lt;property id=&quot;20307&quot; value=&quot;257&quot;/&gt;&lt;/object&gt;&lt;object type=&quot;3&quot; unique_id=&quot;10006&quot;&gt;&lt;property id=&quot;20148&quot; value=&quot;5&quot;/&gt;&lt;property id=&quot;20300&quot; value=&quot;Slide 4 - &amp;quot;Vzdělávání sester – historický vývoj&amp;quot;&quot;/&gt;&lt;property id=&quot;20307&quot; value=&quot;258&quot;/&gt;&lt;/object&gt;&lt;object type=&quot;3&quot; unique_id=&quot;10007&quot;&gt;&lt;property id=&quot;20148&quot; value=&quot;5&quot;/&gt;&lt;property id=&quot;20300&quot; value=&quot;Slide 5 - &amp;quot;Vzdělávání sester – historický vývoj&amp;quot;&quot;/&gt;&lt;property id=&quot;20307&quot; value=&quot;259&quot;/&gt;&lt;/object&gt;&lt;object type=&quot;3&quot; unique_id=&quot;10008&quot;&gt;&lt;property id=&quot;20148&quot; value=&quot;5&quot;/&gt;&lt;property id=&quot;20300&quot; value=&quot;Slide 6 - &amp;quot;Vzdělávání sester – historický vývoj&amp;quot;&quot;/&gt;&lt;property id=&quot;20307&quot; value=&quot;260&quot;/&gt;&lt;/object&gt;&lt;object type=&quot;3&quot; unique_id=&quot;10009&quot;&gt;&lt;property id=&quot;20148&quot; value=&quot;5&quot;/&gt;&lt;property id=&quot;20300&quot; value=&quot;Slide 7 - &amp;quot;Vzdělávání sester – reformní rok 2004&amp;quot;&quot;/&gt;&lt;property id=&quot;20307&quot; value=&quot;261&quot;/&gt;&lt;/object&gt;&lt;object type=&quot;3&quot; unique_id=&quot;10010&quot;&gt;&lt;property id=&quot;20148&quot; value=&quot;5&quot;/&gt;&lt;property id=&quot;20300&quot; value=&quot;Slide 8 - &amp;quot;Vzdělávání sester – reformní rok 2004&amp;quot;&quot;/&gt;&lt;property id=&quot;20307&quot; value=&quot;262&quot;/&gt;&lt;/object&gt;&lt;object type=&quot;3&quot; unique_id=&quot;10011&quot;&gt;&lt;property id=&quot;20148&quot; value=&quot;5&quot;/&gt;&lt;property id=&quot;20300&quot; value=&quot;Slide 9 - &amp;quot;Vzdělávání sester – reformní rok 2004&amp;quot;&quot;/&gt;&lt;property id=&quot;20307&quot; value=&quot;263&quot;/&gt;&lt;/object&gt;&lt;object type=&quot;3&quot; unique_id=&quot;10012&quot;&gt;&lt;property id=&quot;20148&quot; value=&quot;5&quot;/&gt;&lt;property id=&quot;20300&quot; value=&quot;Slide 10 - &amp;quot;Vzdělávání sester – reformní rok 2004&amp;quot;&quot;/&gt;&lt;property id=&quot;20307&quot; value=&quot;264&quot;/&gt;&lt;/object&gt;&lt;object type=&quot;3&quot; unique_id=&quot;10079&quot;&gt;&lt;property id=&quot;20148&quot; value=&quot;5&quot;/&gt;&lt;property id=&quot;20300&quot; value=&quot;Slide 3 - &amp;quot;Vzdělávání sester - novelizace zákonných a podzákonných norem z roku 2004&amp;quot;&quot;/&gt;&lt;property id=&quot;20307&quot; value=&quot;267&quot;/&gt;&lt;/object&gt;&lt;object type=&quot;3&quot; unique_id=&quot;10080&quot;&gt;&lt;property id=&quot;20148&quot; value=&quot;5&quot;/&gt;&lt;property id=&quot;20300&quot; value=&quot;Slide 11 - &amp;quot;Vzdělávání sester – reformní rok 2004&amp;quot;&quot;/&gt;&lt;property id=&quot;20307&quot; value=&quot;265&quot;/&gt;&lt;/object&gt;&lt;object type=&quot;3&quot; unique_id=&quot;10081&quot;&gt;&lt;property id=&quot;20148&quot; value=&quot;5&quot;/&gt;&lt;property id=&quot;20300&quot; value=&quot;Slide 12 - &amp;quot;Vzdělávání sester – reformní rok 2004&amp;quot;&quot;/&gt;&lt;property id=&quot;20307&quot; value=&quot;266&quot;/&gt;&lt;/object&gt;&lt;/object&gt;&lt;/object&gt;&lt;/database&gt;"/>
</p:tagLst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78</TotalTime>
  <Words>530</Words>
  <Application>Microsoft Office PowerPoint</Application>
  <PresentationFormat>Předvádění na obrazovce (4:3)</PresentationFormat>
  <Paragraphs>142</Paragraphs>
  <Slides>13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Trebuchet MS</vt:lpstr>
      <vt:lpstr>Wingdings 3</vt:lpstr>
      <vt:lpstr>Faseta</vt:lpstr>
      <vt:lpstr>Vzdělávání sester</vt:lpstr>
      <vt:lpstr>Vzdělávání sester</vt:lpstr>
      <vt:lpstr>Vzdělávání sester - novelizace zákonných a podzákonných norem z roku 2004</vt:lpstr>
      <vt:lpstr>Vzdělávání sester – historický vývoj</vt:lpstr>
      <vt:lpstr>Vzdělávání sester – historický vývoj</vt:lpstr>
      <vt:lpstr>Vzdělávání sester – historický vývoj</vt:lpstr>
      <vt:lpstr>Vzdělávání sester – reformní rok 2004</vt:lpstr>
      <vt:lpstr>Vzdělávání sester – reformní rok 2004</vt:lpstr>
      <vt:lpstr>Vzdělávání sester – reformní rok 2004</vt:lpstr>
      <vt:lpstr>Vzdělávání sester – reformní rok 2004</vt:lpstr>
      <vt:lpstr>Vzdělávání sester – reformní rok 2004</vt:lpstr>
      <vt:lpstr>Vzdělávání sester – reformní rok 2004</vt:lpstr>
      <vt:lpstr>Možnosti seminární práce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Vzdělávání sester</dc:title>
  <dc:creator>user</dc:creator>
  <cp:lastModifiedBy>Anna Kordulová</cp:lastModifiedBy>
  <cp:revision>17</cp:revision>
  <dcterms:modified xsi:type="dcterms:W3CDTF">2015-08-10T18:39:54Z</dcterms:modified>
</cp:coreProperties>
</file>