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6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9" autoAdjust="0"/>
    <p:restoredTop sz="94692" autoAdjust="0"/>
  </p:normalViewPr>
  <p:slideViewPr>
    <p:cSldViewPr>
      <p:cViewPr varScale="1">
        <p:scale>
          <a:sx n="91" d="100"/>
          <a:sy n="91" d="100"/>
        </p:scale>
        <p:origin x="-97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17E1-EFB4-44C5-9231-420A9F62F064}" type="datetimeFigureOut">
              <a:rPr lang="cs-CZ" smtClean="0"/>
              <a:pPr/>
              <a:t>10.10.2016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14CD-B829-48F6-93AD-3BDF0CA22A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17E1-EFB4-44C5-9231-420A9F62F064}" type="datetimeFigureOut">
              <a:rPr lang="cs-CZ" smtClean="0"/>
              <a:pPr/>
              <a:t>10.10.2016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14CD-B829-48F6-93AD-3BDF0CA22A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17E1-EFB4-44C5-9231-420A9F62F064}" type="datetimeFigureOut">
              <a:rPr lang="cs-CZ" smtClean="0"/>
              <a:pPr/>
              <a:t>10.10.2016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14CD-B829-48F6-93AD-3BDF0CA22A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17E1-EFB4-44C5-9231-420A9F62F064}" type="datetimeFigureOut">
              <a:rPr lang="cs-CZ" smtClean="0"/>
              <a:pPr/>
              <a:t>10.10.2016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14CD-B829-48F6-93AD-3BDF0CA22A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17E1-EFB4-44C5-9231-420A9F62F064}" type="datetimeFigureOut">
              <a:rPr lang="cs-CZ" smtClean="0"/>
              <a:pPr/>
              <a:t>10.10.2016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14CD-B829-48F6-93AD-3BDF0CA22A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17E1-EFB4-44C5-9231-420A9F62F064}" type="datetimeFigureOut">
              <a:rPr lang="cs-CZ" smtClean="0"/>
              <a:pPr/>
              <a:t>10.10.2016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14CD-B829-48F6-93AD-3BDF0CA22A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17E1-EFB4-44C5-9231-420A9F62F064}" type="datetimeFigureOut">
              <a:rPr lang="cs-CZ" smtClean="0"/>
              <a:pPr/>
              <a:t>10.10.2016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14CD-B829-48F6-93AD-3BDF0CA22A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17E1-EFB4-44C5-9231-420A9F62F064}" type="datetimeFigureOut">
              <a:rPr lang="cs-CZ" smtClean="0"/>
              <a:pPr/>
              <a:t>10.10.2016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14CD-B829-48F6-93AD-3BDF0CA22A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17E1-EFB4-44C5-9231-420A9F62F064}" type="datetimeFigureOut">
              <a:rPr lang="cs-CZ" smtClean="0"/>
              <a:pPr/>
              <a:t>10.10.2016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14CD-B829-48F6-93AD-3BDF0CA22A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17E1-EFB4-44C5-9231-420A9F62F064}" type="datetimeFigureOut">
              <a:rPr lang="cs-CZ" smtClean="0"/>
              <a:pPr/>
              <a:t>10.10.2016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14CD-B829-48F6-93AD-3BDF0CA22A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17E1-EFB4-44C5-9231-420A9F62F064}" type="datetimeFigureOut">
              <a:rPr lang="cs-CZ" smtClean="0"/>
              <a:pPr/>
              <a:t>10.10.2016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14CD-B829-48F6-93AD-3BDF0CA22A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117E1-EFB4-44C5-9231-420A9F62F064}" type="datetimeFigureOut">
              <a:rPr lang="cs-CZ" smtClean="0"/>
              <a:pPr/>
              <a:t>10.10.2016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914CD-B829-48F6-93AD-3BDF0CA22A8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85786" y="142852"/>
            <a:ext cx="7772400" cy="1470025"/>
          </a:xfrm>
        </p:spPr>
        <p:txBody>
          <a:bodyPr>
            <a:normAutofit/>
          </a:bodyPr>
          <a:lstStyle/>
          <a:p>
            <a:r>
              <a:rPr lang="cs-CZ" sz="5200" b="1" dirty="0" smtClean="0"/>
              <a:t>Filosofie výchovy</a:t>
            </a:r>
            <a:endParaRPr lang="cs-CZ" sz="5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1428736"/>
            <a:ext cx="6400800" cy="5000660"/>
          </a:xfrm>
        </p:spPr>
        <p:txBody>
          <a:bodyPr>
            <a:normAutofit fontScale="47500" lnSpcReduction="20000"/>
          </a:bodyPr>
          <a:lstStyle/>
          <a:p>
            <a:r>
              <a:rPr lang="cs-CZ" dirty="0" smtClean="0"/>
              <a:t>David Rybák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algn="l"/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Povinná literatura pro každého studenta:</a:t>
            </a:r>
          </a:p>
          <a:p>
            <a:pPr algn="l"/>
            <a:r>
              <a:rPr lang="cs-CZ" sz="23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Platón.</a:t>
            </a: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3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Obrana Sókratova</a:t>
            </a: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cs-CZ" sz="23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Euthyfrón</a:t>
            </a: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cs-CZ" sz="23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Kritón</a:t>
            </a: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cs-CZ" sz="23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Menón</a:t>
            </a: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cs-CZ" sz="23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Gorgiás</a:t>
            </a: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cs-CZ" sz="23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Faidros</a:t>
            </a: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cs-CZ" sz="23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Ústava</a:t>
            </a: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(jakékoliv vydání);</a:t>
            </a:r>
          </a:p>
          <a:p>
            <a:pPr algn="l"/>
            <a:endParaRPr lang="cs-CZ" sz="2300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Doporučená literatura:</a:t>
            </a:r>
            <a:endParaRPr lang="cs-CZ" sz="2300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DESCARTES, René. </a:t>
            </a:r>
            <a:r>
              <a:rPr lang="cs-CZ" sz="23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Rozprava o metodě</a:t>
            </a: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3. vyd., ve Svobodě 1. vyd. Praha: Svoboda, 1992, 67 s. ISBN 80-205-0216-5</a:t>
            </a:r>
          </a:p>
          <a:p>
            <a:pPr algn="l"/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KAFKA, Franz a Václav MAIDL. </a:t>
            </a:r>
            <a:r>
              <a:rPr lang="cs-CZ" sz="23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Proces</a:t>
            </a: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5. vyd. Praha: Nakladatelství Franze Kafky, 1997, 287 s. ISBN 80-85844-29-x</a:t>
            </a:r>
          </a:p>
          <a:p>
            <a:pPr algn="l"/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Vybrané spisy Jana Amose Komenského. Svazek IV. Výbor Obecné porady o nápravě věcí lidských a z věcného pansofického slovníku. Praha: Státní pedagogické nakladatelství, 1966. 560 s.</a:t>
            </a:r>
          </a:p>
          <a:p>
            <a:pPr algn="l"/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Vybrané spisy Jana Amose Komenského. Svazek II. Praha: Státní pedagogické nakladatelství, 1960. 489 s.</a:t>
            </a:r>
            <a:endParaRPr lang="cs-CZ" sz="2300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sz="23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Palouš</a:t>
            </a: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Radim. </a:t>
            </a:r>
            <a:r>
              <a:rPr lang="cs-CZ" sz="23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Čas výchovy</a:t>
            </a: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1. vyd. Praha: Státní pedagogické nakladatelství, 1991. 237 s. ISBN 80-04-25415-2.</a:t>
            </a:r>
          </a:p>
          <a:p>
            <a:pPr algn="l"/>
            <a:r>
              <a:rPr lang="cs-CZ" sz="23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Patočka</a:t>
            </a: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Jan, </a:t>
            </a:r>
            <a:r>
              <a:rPr lang="cs-CZ" sz="23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Chvatík</a:t>
            </a: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Ivan, ed. a </a:t>
            </a:r>
            <a:r>
              <a:rPr lang="cs-CZ" sz="23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Kouba</a:t>
            </a: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Pavel, ed. </a:t>
            </a:r>
            <a:r>
              <a:rPr lang="cs-CZ" sz="23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Péče o duši: soubor statí a přednášek o postavení člověka ve světě a v dějinách. I, Stati z let 1929-1952</a:t>
            </a: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Praha: OIKOYMENH, 1996. 505 s. Sebrané spisy Jana Patočky; sv. 1. Oikúmené. ISBN 80-86005-24-0.</a:t>
            </a:r>
          </a:p>
          <a:p>
            <a:pPr algn="l"/>
            <a:r>
              <a:rPr lang="cs-CZ" sz="23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Patočka</a:t>
            </a: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Jan a </a:t>
            </a:r>
            <a:r>
              <a:rPr lang="cs-CZ" sz="23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Polívka</a:t>
            </a: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Jiří, ed. </a:t>
            </a:r>
            <a:r>
              <a:rPr lang="cs-CZ" sz="23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Platónova péče o duši a spravedlivý stát: [přednášky k antické filosofii IV]</a:t>
            </a: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1. vyd. Praha: OIKOYMENH, 2012. 313 s. Sebrané spisy Jana Patočky; sv. 14/4. ISBN 978-80-7298-476-3.</a:t>
            </a:r>
          </a:p>
          <a:p>
            <a:pPr algn="l"/>
            <a:r>
              <a:rPr lang="cs-CZ" sz="23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PeŠková</a:t>
            </a: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Jaroslava a </a:t>
            </a:r>
            <a:r>
              <a:rPr lang="cs-CZ" sz="23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Schücková</a:t>
            </a: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Ladislava. </a:t>
            </a:r>
            <a:r>
              <a:rPr lang="cs-CZ" sz="23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Já, člověk--: jak dělat vědu o člověku dnes a zítra</a:t>
            </a: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1. vyd. Praha: SPN - Státní pedagogické nakladatelství, 1991. 270 s. Učebnice a příručky pro vysoké školy. ISBN 80-04-21766-4</a:t>
            </a:r>
          </a:p>
          <a:p>
            <a:pPr algn="l"/>
            <a:r>
              <a:rPr lang="cs-CZ" sz="23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Pešková</a:t>
            </a: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Jaroslava. </a:t>
            </a:r>
            <a:r>
              <a:rPr lang="cs-CZ" sz="23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Vybrané spisy Jaroslavy Peškové</a:t>
            </a:r>
            <a:r>
              <a:rPr lang="cs-CZ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Praha: Pro Univerzitu Karlovu v Praze, Pedagogickou fakultu vyrobilo vydavatelství a nakl. Kreace, 2010. 184 s. ISBN 978-80-902125-6-5.</a:t>
            </a:r>
            <a:endParaRPr lang="cs-CZ" sz="2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r>
              <a:rPr lang="cs-CZ" dirty="0" smtClean="0"/>
              <a:t>Platónův dialog Menón – základní otázka: jak je vůbec možná výchova? základním omylem dnešní školy (omyl, který dnešní sdílí se starými sofisty) je, že vědění lze předávat v podobě informací a dat</a:t>
            </a:r>
          </a:p>
          <a:p>
            <a:r>
              <a:rPr lang="cs-CZ" dirty="0" smtClean="0"/>
              <a:t>informace je pouhým věděním ve smyslu mínění – ale ROZUMĚNÍ danému vědění ve smyslu vhledu do jeho platnosti nelze předat, to musí vykonat každý jednotlivě a sám za sebe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r>
              <a:rPr lang="cs-CZ" dirty="0" smtClean="0"/>
              <a:t>na původní smysl výchovy dnešní škola zapomněla</a:t>
            </a:r>
          </a:p>
          <a:p>
            <a:r>
              <a:rPr lang="cs-CZ" dirty="0" smtClean="0"/>
              <a:t>nejenom, že žáci sami nerozumí, proč se mají učit dané látce, ale otázku po smyslu toho si nekladou ani učitelé – tento kontext zapomenutosti na smysl výchovy a vzdělávání je kontextem, v němž se odehrává dnešní škola a planetární lidství vůbec</a:t>
            </a:r>
          </a:p>
          <a:p>
            <a:r>
              <a:rPr lang="cs-CZ" dirty="0" smtClean="0"/>
              <a:t>otázka po smyslu byla pohlcena otázkami po fungování mašinerie školství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700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Tím nejdůležitějším pro péči o duši a o vztah k sobě a ke světu je schopnost dotázat právě způsob, jakým rozumím věcem a sobě a v tomto dotázání ho proměnit otázkou po jeho platnosti a smyslu.</a:t>
            </a:r>
          </a:p>
          <a:p>
            <a:r>
              <a:rPr lang="cs-CZ" dirty="0" smtClean="0"/>
              <a:t>Jaroslava Pešková: „Všem mladým lidem bych chtěla říci, že člověk není jen myslící a jednající bytost, jak se to učíme v psychologii nebo sociologii, ale je to bytost, která dovede vystoupit z kruhu daných dat a „divit se“ zdánlivě samozřejmým věcem, ptát se na předpoklady toho, co vidí na první pohled, nebo co získává v podobě počítačových údajů. Jakmile se jen „zabydlíme“ v surfování na internetu a přestaneme se divit, přestaneme se ptát, hledat širší smysluplné souvislosti získaných dat, která nám pomohou v hlubší orientaci, ztratíme šanci překonat stávající stav, ztratíme to, co činí člověka člověkem. Zredukujeme se na počítače, byť třeba velmi dokonalé. Lidské mistrovství - od dobrého projektanta, houslového virtuosa, módního návrháře, lékaře až po sociálního pracovníka - spočívá v „proměně vědění o jednotlivém v univerzální dovednost, která obsahuje nekonečnost.““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r>
              <a:rPr lang="cs-CZ" dirty="0" smtClean="0"/>
              <a:t>rozlišení mezi faktem a podstatou:</a:t>
            </a:r>
          </a:p>
          <a:p>
            <a:pPr lvl="1"/>
            <a:r>
              <a:rPr lang="cs-CZ" dirty="0" smtClean="0"/>
              <a:t>fakt (lat. facere = tvořit, dělat) se týká toho, co je nahodilé, co může nebýt nebo být jinak – vědění o faktu;</a:t>
            </a:r>
          </a:p>
          <a:p>
            <a:pPr lvl="1"/>
            <a:r>
              <a:rPr lang="cs-CZ" dirty="0" smtClean="0"/>
              <a:t>podstata („CO“ něco je) je tím, co určuje, že věc potkáváme jako to, jako co ji potkáváme (např. jako stůl) – smyslem není zde nahodilost, ale nutnost</a:t>
            </a:r>
          </a:p>
          <a:p>
            <a:pPr lvl="1"/>
            <a:r>
              <a:rPr lang="cs-CZ" dirty="0" smtClean="0"/>
              <a:t>vědění v přísném smyslu se týká pouze podstat – jednoduše vyjádřeno, je možné ho získat pouze pomocí otázek (sr. Sókratovův postup v Menónovi)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proč postupuje Sókratés výhradně pomocí otázek?</a:t>
            </a:r>
          </a:p>
          <a:p>
            <a:r>
              <a:rPr lang="cs-CZ" dirty="0" smtClean="0"/>
              <a:t>protože jenom tak je možné se pokusit, aby žák v každém kroku v dané souvislosti náhledů potřebné pro získání příslušného vědění, prováděl tuto souvislost svým vlastním myšlením</a:t>
            </a:r>
          </a:p>
          <a:p>
            <a:r>
              <a:rPr lang="cs-CZ" dirty="0" smtClean="0"/>
              <a:t>pouhé vědění získané předáním neumožňuje vnitřní proměnu člověka a jeho zkušenosti – co v kontextu dnešní školy proměňuje žáky, je tento kontext sám, ne vědění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r>
              <a:rPr lang="cs-CZ" dirty="0" smtClean="0"/>
              <a:t>co je dialog? – řeč, v níž rozmlouvající míří společně na pravdu věci, a ne na sebeprosazení (protivýchovnost tzv. asertivních kurzů – prosadit se bez ohledu na to, zda je věc sama dobrá či nikoliv)</a:t>
            </a:r>
          </a:p>
          <a:p>
            <a:r>
              <a:rPr lang="cs-CZ" dirty="0" smtClean="0"/>
              <a:t>v dialogu mířím na to, abych porozuměl druhému lépe, než ve své řeči rozumí on sám sobě a zároveň na to, abych porozuměl sobě lépe, v tom, co říkám – „skrze“ (řec. dia) řeč (logos) mířím na říkání řeči jako takové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kdo je to vlastně student? – lat. studio = urputnost – znamená to stát bytostně a pravdivě v nouzi světa, kterému nerozumím a potřebuji světu a sobě porozumět – to ze mě dělá studenta, ne úřední procedury a potvrzení o studiu</a:t>
            </a:r>
          </a:p>
          <a:p>
            <a:r>
              <a:rPr lang="cs-CZ" dirty="0" smtClean="0"/>
              <a:t>vzdělání si nelze koupit – koupit si mohu diplom či úřední potvrzení o vzdělání, ale vzdělání je pohyb, který musím vykonat já sám</a:t>
            </a:r>
          </a:p>
          <a:p>
            <a:r>
              <a:rPr lang="cs-CZ" dirty="0" smtClean="0"/>
              <a:t>úkol: analogicky domysli, proč stejně tak vzdělání nelze zařídit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ve </a:t>
            </a:r>
            <a:r>
              <a:rPr lang="cs-CZ" dirty="0" smtClean="0"/>
              <a:t>smyslu rozlišení faktu a podstaty je výchova zároveň péčí o schopnost rozlišit mezi podstatným a nepodstatným, důležitým a nedůležitým – tato schopnost je v souvislosti studia cvičena především vlastní čtením masy textů, skrze něž se studující naučí přicházet k tomu podstatnému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/>
          <a:lstStyle/>
          <a:p>
            <a:r>
              <a:rPr lang="cs-CZ" dirty="0" smtClean="0"/>
              <a:t>tato možnost </a:t>
            </a:r>
            <a:r>
              <a:rPr lang="cs-CZ" dirty="0" smtClean="0"/>
              <a:t>a schopnost je </a:t>
            </a:r>
            <a:r>
              <a:rPr lang="cs-CZ" dirty="0" smtClean="0"/>
              <a:t>systematicky likvidována úřednickým vyžadováním prezentací, jako je tato, které přinášejí před-připravené a instantní (lat. in-</a:t>
            </a:r>
            <a:r>
              <a:rPr lang="cs-CZ" dirty="0" err="1" smtClean="0"/>
              <a:t>stans</a:t>
            </a:r>
            <a:r>
              <a:rPr lang="cs-CZ" dirty="0" smtClean="0"/>
              <a:t> = „stojící v“, totiž ihned po ruce bez vlastního přičinění) vědění toho, co má být osvojeno -&gt; důsledkem je likvidace studenta jako studenta a vzdělávání jako vzdělávání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Učitel ve svém smyslu není ten, kdo předává vědění (víme již, že to nelze), ale může být jedině tím, kdo je schopen rozumět světu a sobě a musí umět vzbudit v žácích zkušenost nouze tohoto vědění.</a:t>
            </a:r>
          </a:p>
          <a:p>
            <a:r>
              <a:rPr lang="cs-CZ" dirty="0" smtClean="0"/>
              <a:t>Expert (možná) může být </a:t>
            </a:r>
            <a:r>
              <a:rPr lang="cs-CZ" dirty="0" smtClean="0"/>
              <a:t>učitelem, </a:t>
            </a:r>
            <a:r>
              <a:rPr lang="cs-CZ" dirty="0" smtClean="0"/>
              <a:t>ale učitel </a:t>
            </a:r>
            <a:r>
              <a:rPr lang="cs-CZ" i="1" dirty="0" smtClean="0"/>
              <a:t>jako učitel</a:t>
            </a:r>
            <a:r>
              <a:rPr lang="cs-CZ" dirty="0" smtClean="0"/>
              <a:t> není expertem!</a:t>
            </a:r>
          </a:p>
          <a:p>
            <a:r>
              <a:rPr lang="cs-CZ" dirty="0" smtClean="0"/>
              <a:t>Martin Heidegger: „Vědět znamená: </a:t>
            </a:r>
            <a:r>
              <a:rPr lang="cs-CZ" i="1" dirty="0" smtClean="0"/>
              <a:t>moci se učit</a:t>
            </a:r>
            <a:r>
              <a:rPr lang="cs-CZ" dirty="0" smtClean="0"/>
              <a:t>. Nevzdělaný rozum ovšem míní, že vědění má ten, kdo se už učit nepotřebuje, protože se již vyučil. Ne: vědoucí je jenom ten, kdo rozumí, že se musí učit vždycky znovu a na základě tohoto rozumění má otevřenu možnost, že se stále </a:t>
            </a:r>
            <a:r>
              <a:rPr lang="cs-CZ" i="1" dirty="0" smtClean="0"/>
              <a:t>učit může</a:t>
            </a:r>
            <a:r>
              <a:rPr lang="cs-CZ" dirty="0" smtClean="0"/>
              <a:t>.“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Filosofie a výchova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500" dirty="0" smtClean="0"/>
              <a:t>Filo-sofie = láska k moudrosti </a:t>
            </a:r>
          </a:p>
          <a:p>
            <a:r>
              <a:rPr lang="cs-CZ" sz="2500" dirty="0" smtClean="0"/>
              <a:t>Je tématickým zachycením nové půdy zkušenosti, jejíž zpřístupnění můžeme zachytit jako údiv (řec. </a:t>
            </a:r>
            <a:r>
              <a:rPr lang="cs-CZ" sz="2500" i="1" dirty="0" smtClean="0"/>
              <a:t>thauma</a:t>
            </a:r>
            <a:r>
              <a:rPr lang="cs-CZ" sz="2500" dirty="0" smtClean="0"/>
              <a:t>), a to nikoliv nad něčím nesamozřejmým, netypickým či anomálním (tím se zabývají žurnalisté), ale naopak nad samozřejmostí samozřejmého:</a:t>
            </a:r>
          </a:p>
          <a:p>
            <a:pPr lvl="1"/>
            <a:r>
              <a:rPr lang="cs-CZ" sz="2500" dirty="0" smtClean="0"/>
              <a:t>Jaktože věci JSOU, když bytí samo není žádná věc?</a:t>
            </a:r>
          </a:p>
          <a:p>
            <a:pPr lvl="1"/>
            <a:r>
              <a:rPr lang="cs-CZ" sz="2500" dirty="0" smtClean="0"/>
              <a:t>Jak o bytí víme, když není žádnou věcí, kterou lze ve světě potkat?</a:t>
            </a:r>
          </a:p>
          <a:p>
            <a:pPr lvl="1"/>
            <a:r>
              <a:rPr lang="cs-CZ" sz="2500" dirty="0" smtClean="0"/>
              <a:t>Jak vůbec víme o tom, že jsme „ve“ světě, když „svět“ není možné potkat? Co myslíme slovem „svět“?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Otázka „kde a kdy“ jsme my?</a:t>
            </a:r>
          </a:p>
          <a:p>
            <a:pPr lvl="1"/>
            <a:r>
              <a:rPr lang="cs-CZ" dirty="0" smtClean="0"/>
              <a:t>nejde o otázku chronologie, ale postavení se do nouze toho, že nerozumíme, v jaké situaci se to vlastně nacházíme, protože jsme této situaci vždy již předem porozuměli</a:t>
            </a:r>
          </a:p>
          <a:p>
            <a:r>
              <a:rPr lang="cs-CZ" dirty="0" smtClean="0"/>
              <a:t>novověk – základní proměnou je nové vyložení smyslu vědění a vědy – proč provozujeme vědu a kým jsme jako bytosti, které mají rozum?</a:t>
            </a:r>
          </a:p>
          <a:p>
            <a:r>
              <a:rPr lang="cs-CZ" dirty="0" smtClean="0"/>
              <a:t>René Descartes: „... abychom učinili člověka jakoby pánem a vlastníkem přírody.“</a:t>
            </a:r>
          </a:p>
          <a:p>
            <a:r>
              <a:rPr lang="cs-CZ" dirty="0" smtClean="0"/>
              <a:t>Francis Bacon: „Scientia est potentia.“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Vše, co je, pokud to je, je v novověku předem, na základě Descartovy metafyziky, pochopeno ze základní souvislosti vztahu subjekt-objekt.</a:t>
            </a:r>
          </a:p>
          <a:p>
            <a:r>
              <a:rPr lang="cs-CZ" dirty="0" smtClean="0"/>
              <a:t>Veškerá novověká věda v uvedeném smyslu je nesena metafyzickým před-sudkem, že vše, co jest, jest předmětem.</a:t>
            </a:r>
          </a:p>
          <a:p>
            <a:r>
              <a:rPr lang="cs-CZ" dirty="0" smtClean="0"/>
              <a:t>Vědění, které nevykazuje tuto zpředmětňující moc, není považováno za vědění. Úplně jinak vyloženo vědění než jak tomu bylo v předchozí tradici.</a:t>
            </a:r>
          </a:p>
          <a:p>
            <a:r>
              <a:rPr lang="cs-CZ" dirty="0" smtClean="0"/>
              <a:t>Výchova je potom na této půdě pochopena, s ohledem na nejzákladnější rovinu vyjádřeno, jako zvládání předmětných psychických procesů.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endParaRPr lang="cs-CZ" sz="2500" dirty="0" smtClean="0"/>
          </a:p>
          <a:p>
            <a:endParaRPr lang="cs-CZ" sz="2500" dirty="0" smtClean="0"/>
          </a:p>
          <a:p>
            <a:r>
              <a:rPr lang="cs-CZ" sz="2500" dirty="0" smtClean="0"/>
              <a:t>Náš vztah ke světu a k sobě ve světě není ničím, co by samo bylo ve světě – to, že víme o „světě“ (řec. kosmos znamená řád, lad – sr. „kosmetika“ jako to, co zvýrazní řád obličeje) je podstatně odlišné vědění, než je běžné vědění, které se týká věcí ve světě (sr. dále).</a:t>
            </a:r>
          </a:p>
          <a:p>
            <a:r>
              <a:rPr lang="cs-CZ" sz="2500" dirty="0" smtClean="0"/>
              <a:t>Filosofie je tématickým zachycením a dotazováním této nové půdy zkušenosti – náš vztah ke světu před-rozvrhuje to, co ve světě vůbec potkáme.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lnSpcReduction="10000"/>
          </a:bodyPr>
          <a:lstStyle/>
          <a:p>
            <a:pPr lvl="1"/>
            <a:endParaRPr lang="cs-CZ" sz="2500" dirty="0" smtClean="0"/>
          </a:p>
          <a:p>
            <a:pPr lvl="1"/>
            <a:r>
              <a:rPr lang="cs-CZ" sz="2000" dirty="0" smtClean="0"/>
              <a:t>Elementární příklad rasisty: způsob, jak se vztahuje k lidem jiných ras, je před-rozvržen jeho </a:t>
            </a:r>
            <a:r>
              <a:rPr lang="cs-CZ" sz="2000" i="1" dirty="0" smtClean="0"/>
              <a:t>míněními</a:t>
            </a:r>
            <a:r>
              <a:rPr lang="cs-CZ" sz="2000" dirty="0" smtClean="0"/>
              <a:t>, </a:t>
            </a:r>
            <a:r>
              <a:rPr lang="cs-CZ" sz="2000" i="1" dirty="0" smtClean="0"/>
              <a:t>před-sudky</a:t>
            </a:r>
            <a:r>
              <a:rPr lang="cs-CZ" sz="2000" dirty="0" smtClean="0"/>
              <a:t>, tj. soudy, které jsou vyneseny „předem“ ; to nejsou žádné představy ani psychické stavy, ale způsob, jak rasista ROZUMÍ jinému jako jinému</a:t>
            </a:r>
          </a:p>
          <a:p>
            <a:endParaRPr lang="cs-CZ" sz="2500" dirty="0" smtClean="0"/>
          </a:p>
          <a:p>
            <a:r>
              <a:rPr lang="cs-CZ" sz="2500" dirty="0" smtClean="0"/>
              <a:t>Toto před-rozvržení, rozumění něčemu jako něčemu je něčím universálním, „světovým“, protože rozhodnuje o tom, jak a jako k čemu se budeme vztahovat k čemukoliv ve světě, a přece toto před-rozvržení, mínění, víra (řec. </a:t>
            </a:r>
            <a:r>
              <a:rPr lang="cs-CZ" sz="2500" i="1" dirty="0" smtClean="0"/>
              <a:t>doxa</a:t>
            </a:r>
            <a:r>
              <a:rPr lang="cs-CZ" sz="2500" dirty="0" smtClean="0"/>
              <a:t>) jako takové se nám v běžném životě nestává problémem (leda tak, že je buď potvrzeno nebo zklamáno v tématickém soudu o zkušenosti) – před-sudky jsou obrazy (řec. eidóla), které máme o věci a které nám zahrazují možnost porozumět věci samé</a:t>
            </a:r>
          </a:p>
          <a:p>
            <a:endParaRPr lang="cs-CZ" sz="25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A právě a teprve v podobě filosofie se toto mínění jako vztah před-rozvržení spolu s půdou, na níž se odehrává, stává tématem a problémem.</a:t>
            </a:r>
          </a:p>
          <a:p>
            <a:r>
              <a:rPr lang="cs-CZ" dirty="0" smtClean="0"/>
              <a:t>Tato půda před-rozumění (rozumění něčemu ještě předtím, než jsem se s tím setkal a než jsem vůbec začal o tom přemýšlet) se ve filosofii stává tématem – u Platóna pod titulem „duše“ (řec. psýché).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Tematizací této půdy naší zkušenosti, která se netýká věcí ve světě, ale zároveň rozhoduje o tom, jak tyto věci (včetně nás samých) zakoušíme, otevírá filosofie úplně nové možnosti – tradice a lidství, které žije z těchto nových možností, se nazývá EVROPA</a:t>
            </a:r>
          </a:p>
          <a:p>
            <a:pPr lvl="1"/>
            <a:r>
              <a:rPr lang="cs-CZ" dirty="0" smtClean="0"/>
              <a:t>Identita nás Evropanů </a:t>
            </a:r>
            <a:r>
              <a:rPr lang="cs-CZ" i="1" dirty="0" smtClean="0"/>
              <a:t>jako Evropanů </a:t>
            </a:r>
            <a:r>
              <a:rPr lang="cs-CZ" dirty="0" smtClean="0"/>
              <a:t>není tedy určena konkurenceschopností nebo schopností přežití, ale právě touto základní možností problematizace a sebeproblematizace a sebeproměny našeho vztahování se ke světu, k sobě a k druhým!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r>
              <a:rPr lang="cs-CZ" dirty="0" smtClean="0"/>
              <a:t>Mínění je věděním, k němuž patří, že nevíme, odkud toto vědění máme, odkud plyne jeho oprávnění – filosofie umožňuje dotázat právě pravdu tohoto vědění: Odkud vím, že to co vím, vím? (tj. je věděním?)</a:t>
            </a:r>
          </a:p>
          <a:p>
            <a:r>
              <a:rPr lang="cs-CZ" dirty="0" smtClean="0"/>
              <a:t>„Výchova“ je tématickou péčí o tuto půdu naší zkušenosti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 Sousloví </a:t>
            </a:r>
            <a:r>
              <a:rPr lang="cs-CZ" i="1" dirty="0" smtClean="0"/>
              <a:t>„filosofie výchovy“</a:t>
            </a:r>
            <a:r>
              <a:rPr lang="cs-CZ" dirty="0" smtClean="0"/>
              <a:t> se uvnitř evropské tradice skládá z titulů, které označují tutéž intenci péče o duši (řec. epimeleia peri tés psýchés)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Platón je myslitelem, který založil tuto tématicky provozovanou možnost</a:t>
            </a:r>
          </a:p>
          <a:p>
            <a:r>
              <a:rPr lang="cs-CZ" dirty="0" smtClean="0"/>
              <a:t>Jeho škola Akademie je půdou, na níž se pečuje o duši ve smyslu podstatného vědění (sr. dále), které mne proměňuje vztažením k mému „sebe“.</a:t>
            </a:r>
          </a:p>
          <a:p>
            <a:r>
              <a:rPr lang="cs-CZ" dirty="0" smtClean="0"/>
              <a:t>Škola jako taková je jedinečným místem, které umožňuje společně tématizovat „svět“ </a:t>
            </a:r>
            <a:r>
              <a:rPr lang="cs-CZ" i="1" dirty="0" smtClean="0"/>
              <a:t>jako svět</a:t>
            </a:r>
            <a:r>
              <a:rPr lang="cs-CZ" dirty="0" smtClean="0"/>
              <a:t>, v celku, dotazovat věci a souvislosti v celcích, ne jenom v jednotlivé a nahodilé zkušenosti, ale právě s ohledem na pravdivé a jednotné vědění.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r>
              <a:rPr lang="cs-CZ" dirty="0" smtClean="0"/>
              <a:t>škola (z řec. „schólé“ = prázdno, sr. lat. vacuum, vacatio) je uvnitř evropské tradice nenahraditelnou půdou pro proměňování člověka dočasným uvolněním ho od přirozeného provozu a práce</a:t>
            </a:r>
          </a:p>
          <a:p>
            <a:r>
              <a:rPr lang="cs-CZ" dirty="0" smtClean="0"/>
              <a:t>to umožňuje získávat vědění </a:t>
            </a:r>
            <a:r>
              <a:rPr lang="cs-CZ" i="1" dirty="0" smtClean="0"/>
              <a:t>jako vědění</a:t>
            </a:r>
            <a:r>
              <a:rPr lang="cs-CZ" dirty="0" smtClean="0"/>
              <a:t>, tj. nikoliv s ohledem na jeho využití v přirozeném provozu, ale s ohledem na jeho platnost a oprávněnost; a zároveň pečovat o vztah člověka a světa v celku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2158</Words>
  <Application>Microsoft Office PowerPoint</Application>
  <PresentationFormat>Předvádění na obrazovce (4:3)</PresentationFormat>
  <Paragraphs>83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Motiv sady Office</vt:lpstr>
      <vt:lpstr>Filosofie výchovy</vt:lpstr>
      <vt:lpstr>Filosofie a výchova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Filosofie výchovy</dc:title>
  <dc:creator>David Rybák</dc:creator>
  <cp:lastModifiedBy>David Rybák</cp:lastModifiedBy>
  <cp:revision>46</cp:revision>
  <dcterms:created xsi:type="dcterms:W3CDTF">2016-01-10T15:28:52Z</dcterms:created>
  <dcterms:modified xsi:type="dcterms:W3CDTF">2016-10-10T06:46:34Z</dcterms:modified>
</cp:coreProperties>
</file>