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256" r:id="rId5"/>
    <p:sldId id="272" r:id="rId6"/>
    <p:sldId id="314" r:id="rId7"/>
    <p:sldId id="313" r:id="rId8"/>
    <p:sldId id="312" r:id="rId9"/>
    <p:sldId id="366" r:id="rId10"/>
    <p:sldId id="355" r:id="rId11"/>
    <p:sldId id="356" r:id="rId12"/>
    <p:sldId id="357" r:id="rId13"/>
    <p:sldId id="358" r:id="rId14"/>
    <p:sldId id="363" r:id="rId15"/>
    <p:sldId id="364" r:id="rId16"/>
    <p:sldId id="365" r:id="rId17"/>
    <p:sldId id="322" r:id="rId18"/>
    <p:sldId id="324" r:id="rId19"/>
    <p:sldId id="325" r:id="rId20"/>
    <p:sldId id="326" r:id="rId21"/>
    <p:sldId id="327" r:id="rId22"/>
    <p:sldId id="328" r:id="rId23"/>
    <p:sldId id="367" r:id="rId24"/>
    <p:sldId id="368" r:id="rId25"/>
    <p:sldId id="359" r:id="rId26"/>
    <p:sldId id="329" r:id="rId27"/>
    <p:sldId id="330" r:id="rId28"/>
    <p:sldId id="331" r:id="rId29"/>
    <p:sldId id="332" r:id="rId30"/>
    <p:sldId id="333" r:id="rId31"/>
    <p:sldId id="360" r:id="rId32"/>
    <p:sldId id="335" r:id="rId33"/>
    <p:sldId id="336" r:id="rId34"/>
    <p:sldId id="361" r:id="rId35"/>
    <p:sldId id="341" r:id="rId36"/>
    <p:sldId id="342" r:id="rId37"/>
    <p:sldId id="362" r:id="rId38"/>
    <p:sldId id="369" r:id="rId39"/>
    <p:sldId id="268" r:id="rId4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andrlica" userId="4de104c0-2ec4-4825-a3d5-43e756992fb2" providerId="ADAL" clId="{54519463-9FF3-485A-B0E7-AC0E4ECF0033}"/>
    <pc:docChg chg="modSld">
      <pc:chgData name="Jakub Handrlica" userId="4de104c0-2ec4-4825-a3d5-43e756992fb2" providerId="ADAL" clId="{54519463-9FF3-485A-B0E7-AC0E4ECF0033}" dt="2024-12-18T12:54:05.353" v="36" actId="122"/>
      <pc:docMkLst>
        <pc:docMk/>
      </pc:docMkLst>
      <pc:sldChg chg="modSp mod">
        <pc:chgData name="Jakub Handrlica" userId="4de104c0-2ec4-4825-a3d5-43e756992fb2" providerId="ADAL" clId="{54519463-9FF3-485A-B0E7-AC0E4ECF0033}" dt="2024-12-18T12:54:05.353" v="36" actId="122"/>
        <pc:sldMkLst>
          <pc:docMk/>
          <pc:sldMk cId="0" sldId="268"/>
        </pc:sldMkLst>
        <pc:spChg chg="mod">
          <ac:chgData name="Jakub Handrlica" userId="4de104c0-2ec4-4825-a3d5-43e756992fb2" providerId="ADAL" clId="{54519463-9FF3-485A-B0E7-AC0E4ECF0033}" dt="2024-12-18T12:54:05.353" v="36" actId="122"/>
          <ac:spMkLst>
            <pc:docMk/>
            <pc:sldMk cId="0" sldId="26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4C61-45E1-5B43-B27A-12C84AE6C282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DFCAB-86A7-F541-8C3B-508F223F4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" y="0"/>
            <a:ext cx="20098853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02976" y="2814312"/>
            <a:ext cx="14701519" cy="7602220"/>
          </a:xfrm>
          <a:custGeom>
            <a:avLst/>
            <a:gdLst/>
            <a:ahLst/>
            <a:cxnLst/>
            <a:rect l="l" t="t" r="r" b="b"/>
            <a:pathLst>
              <a:path w="14701519" h="7602220">
                <a:moveTo>
                  <a:pt x="0" y="7601862"/>
                </a:moveTo>
                <a:lnTo>
                  <a:pt x="14701123" y="7601862"/>
                </a:lnTo>
                <a:lnTo>
                  <a:pt x="14701123" y="0"/>
                </a:lnTo>
                <a:lnTo>
                  <a:pt x="0" y="0"/>
                </a:lnTo>
                <a:lnTo>
                  <a:pt x="0" y="76018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3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2537" y="1468929"/>
            <a:ext cx="3340100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Silka"/>
                <a:cs typeface="Silk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Silka"/>
                <a:cs typeface="Silk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44809" y="3154742"/>
            <a:ext cx="6527800" cy="6394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D32E3F"/>
                </a:solidFill>
                <a:latin typeface="Silka-SemiBold"/>
                <a:cs typeface="Silka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44576" y="3154742"/>
            <a:ext cx="6527800" cy="639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D32E3F"/>
                </a:solidFill>
                <a:latin typeface="Silka-SemiBold"/>
                <a:cs typeface="Silka-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68442" y="876200"/>
            <a:ext cx="1997075" cy="40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1404" y="3093948"/>
            <a:ext cx="10647044" cy="573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Silka"/>
                <a:cs typeface="Silk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jakub.handrlica@prf.cuni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délník 45">
            <a:extLst>
              <a:ext uri="{FF2B5EF4-FFF2-40B4-BE49-F238E27FC236}">
                <a16:creationId xmlns:a16="http://schemas.microsoft.com/office/drawing/2014/main" id="{E7A886EF-442B-9F59-F6C8-84FF5BB4F66F}"/>
              </a:ext>
            </a:extLst>
          </p:cNvPr>
          <p:cNvSpPr/>
          <p:nvPr/>
        </p:nvSpPr>
        <p:spPr>
          <a:xfrm>
            <a:off x="0" y="0"/>
            <a:ext cx="20093940" cy="310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i="0">
                <a:effectLst/>
                <a:latin typeface="Arial" panose="020B0604020202020204" pitchFamily="34" charset="0"/>
              </a:rPr>
              <a:t>0:30:00</a:t>
            </a:r>
            <a:endParaRPr lang="cs-CZ"/>
          </a:p>
        </p:txBody>
      </p:sp>
      <p:sp>
        <p:nvSpPr>
          <p:cNvPr id="2" name="object 2"/>
          <p:cNvSpPr/>
          <p:nvPr/>
        </p:nvSpPr>
        <p:spPr>
          <a:xfrm>
            <a:off x="5080" y="3118155"/>
            <a:ext cx="20093940" cy="8251190"/>
          </a:xfrm>
          <a:custGeom>
            <a:avLst/>
            <a:gdLst/>
            <a:ahLst/>
            <a:cxnLst/>
            <a:rect l="l" t="t" r="r" b="b"/>
            <a:pathLst>
              <a:path w="20093940" h="8251190">
                <a:moveTo>
                  <a:pt x="20093629" y="0"/>
                </a:moveTo>
                <a:lnTo>
                  <a:pt x="0" y="0"/>
                </a:lnTo>
                <a:lnTo>
                  <a:pt x="0" y="8251057"/>
                </a:lnTo>
                <a:lnTo>
                  <a:pt x="20093629" y="8251057"/>
                </a:lnTo>
                <a:lnTo>
                  <a:pt x="2009362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endParaRPr dirty="0"/>
          </a:p>
        </p:txBody>
      </p:sp>
      <p:pic>
        <p:nvPicPr>
          <p:cNvPr id="3" name="object 3"/>
          <p:cNvPicPr/>
          <p:nvPr/>
        </p:nvPicPr>
        <p:blipFill rotWithShape="1">
          <a:blip r:embed="rId3" cstate="print"/>
          <a:srcRect r="33745"/>
          <a:stretch/>
        </p:blipFill>
        <p:spPr>
          <a:xfrm>
            <a:off x="1685813" y="6023460"/>
            <a:ext cx="1153012" cy="3100257"/>
          </a:xfrm>
          <a:prstGeom prst="rect">
            <a:avLst/>
          </a:prstGeom>
        </p:spPr>
      </p:pic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73AAA53-C80C-9D35-BEFB-9F5500F87490}"/>
              </a:ext>
            </a:extLst>
          </p:cNvPr>
          <p:cNvGrpSpPr/>
          <p:nvPr/>
        </p:nvGrpSpPr>
        <p:grpSpPr>
          <a:xfrm>
            <a:off x="1898650" y="948018"/>
            <a:ext cx="3912571" cy="1237615"/>
            <a:chOff x="1685853" y="879554"/>
            <a:chExt cx="3912571" cy="123761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0"/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1" name="object 1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14" name="object 1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26625" y="5852655"/>
            <a:ext cx="7811134" cy="630942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60325">
              <a:lnSpc>
                <a:spcPct val="100000"/>
              </a:lnSpc>
              <a:spcBef>
                <a:spcPts val="120"/>
              </a:spcBef>
            </a:pPr>
            <a:r>
              <a:rPr lang="cs-CZ" sz="4000" b="0" spc="-10" dirty="0">
                <a:latin typeface="+mn-lt"/>
                <a:cs typeface="Arial"/>
              </a:rPr>
              <a:t>Správní právo IV.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CA8492F-E9E9-41F5-B5F0-71602BD6C8B6}"/>
              </a:ext>
            </a:extLst>
          </p:cNvPr>
          <p:cNvSpPr txBox="1"/>
          <p:nvPr/>
        </p:nvSpPr>
        <p:spPr>
          <a:xfrm>
            <a:off x="3135936" y="7158089"/>
            <a:ext cx="1614533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800" b="1" dirty="0">
                <a:solidFill>
                  <a:srgbClr val="002060"/>
                </a:solidFill>
                <a:latin typeface="+mn-lt"/>
              </a:rPr>
              <a:t>Vybrané otázky přezkumu prvostupňových rozhodnutí</a:t>
            </a:r>
          </a:p>
          <a:p>
            <a:r>
              <a:rPr lang="cs-CZ" sz="4800" b="1" spc="-10" dirty="0">
                <a:solidFill>
                  <a:srgbClr val="002060"/>
                </a:solidFill>
                <a:latin typeface="+mn-lt"/>
                <a:ea typeface="+mj-ea"/>
                <a:cs typeface="Arial"/>
              </a:rPr>
              <a:t>Soudní ochrana jednotlivce prostředky správního soudnictví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D22A-FC7B-8BAB-5D98-49EBDCFD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2B53199-AD0C-1BD3-60E6-96D411BB75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2503528-EC79-EA70-E6A8-771EEEB4307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B38D94B-C993-27B4-9348-C84D6D1642F1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9D73E18D-0200-08F7-6C67-DC25C23F5D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DD56D686-3FC3-0683-B23A-04D989185F26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B72AEED4-428B-A6EB-6B4A-CB556DC75A98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4AF80F09-BD85-AF43-4AF5-44AE1B4F19CF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85649CF7-6E66-65D2-8832-52A46F0E992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15062C98-A8CD-DEF7-5ADD-5862AD62E8AA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B918D14-6525-AD39-AC98-13E8B9DBB0E6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4CA73579-9677-5093-0AE9-36047EEDF71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5225B9B9-638C-5264-7518-E64D371E2440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6FA0C79E-25B1-3AE3-984B-2D55EB0594C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154ED9FB-F619-73B7-0B13-B659A8DC151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7D4B7A21-01BD-EB2E-A297-01290E7E72F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33A3A943-C38A-4D59-A5FE-39BA2B213A37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FE959BBE-06BF-D097-7ABB-CE54264C807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CDF90CF5-3507-52B3-3C87-83D8E942353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E2FE5640-30FB-F01D-D2EC-CD02712FBD7E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1FF6BCBD-870A-AAA0-864B-C1740556AAFC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680A2F-BCB7-7543-2D14-DF585EE14ED7}"/>
              </a:ext>
            </a:extLst>
          </p:cNvPr>
          <p:cNvSpPr txBox="1"/>
          <p:nvPr/>
        </p:nvSpPr>
        <p:spPr>
          <a:xfrm>
            <a:off x="2900465" y="3394896"/>
            <a:ext cx="12220073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81 (2)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Právo podat odvolání </a:t>
            </a:r>
            <a:r>
              <a:rPr lang="cs-CZ" sz="4000" b="1" dirty="0">
                <a:solidFill>
                  <a:srgbClr val="C00000"/>
                </a:solidFill>
              </a:rPr>
              <a:t>nepřísluší účastníkovi</a:t>
            </a:r>
            <a:r>
              <a:rPr lang="cs-CZ" sz="4000" b="1" dirty="0">
                <a:solidFill>
                  <a:srgbClr val="002060"/>
                </a:solidFill>
              </a:rPr>
              <a:t>, který se po oznámení rozhodnutí tohoto práva písemně nebo ústně do protokolu vzdal.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91(4)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Je-li v řízení více účastníků a všichni se vzdali práva podat odvolání, </a:t>
            </a:r>
            <a:r>
              <a:rPr lang="cs-CZ" sz="4000" b="1" dirty="0">
                <a:solidFill>
                  <a:srgbClr val="C00000"/>
                </a:solidFill>
              </a:rPr>
              <a:t>nabývá rozhodnutí právní moci dnem následujícím po dni</a:t>
            </a:r>
            <a:r>
              <a:rPr lang="cs-CZ" sz="4000" b="1" dirty="0">
                <a:solidFill>
                  <a:srgbClr val="002060"/>
                </a:solidFill>
              </a:rPr>
              <a:t>, kdy tak učinil poslední z nich.</a:t>
            </a:r>
          </a:p>
          <a:p>
            <a:endParaRPr lang="cs-CZ" sz="4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>
              <a:solidFill>
                <a:srgbClr val="C000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4678-531A-3CF8-2B38-E53DD0AB9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A43FD68-D21F-5D0B-D32E-1EE0D38387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9F86377-3BA0-27BA-6BC9-C493614EE49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3A26C9C-A40A-B5DC-BD8C-51AA18DB2FC5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23960FB1-AF6F-1354-FF1F-C144EFE225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D96E70A3-9CF4-E0C9-B3E7-9E6E6FF20000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87A77630-2D3B-A98F-EA4E-120EBB432D76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B9964AEC-940C-D414-819C-0F83E4EC6CDE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5D34B3E6-DE38-4108-FCF7-C2057276FA1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EBF6CA74-EB81-C303-43C7-9D7786D3F972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80D64918-9EEB-2610-E99A-E36D25A8737E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27B7163B-4577-3E5D-2F4E-72E29822CB2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4C02AD40-B968-E67D-5946-C3971CBF80FD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07EB5B54-5921-AA6E-3CBB-EBD37581593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7EFE7443-3F3E-18B1-B19E-71633B0D241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7B4AE737-182B-1AF8-19E5-A6DBDA0AD9A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8D668436-35A5-42CA-025A-27626C76CE48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CBAB2492-FEEF-CAC8-C06E-772F9BD9114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FDE4FA16-CBB2-5251-5CC4-F5E785E3995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E8161D57-7AE7-6A7B-278C-E6E5DA6E389A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DCAF0E3E-F6E6-506C-CAE3-952AD7639E03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82A2AD-25EF-F34F-0B38-592DEE20D4FD}"/>
              </a:ext>
            </a:extLst>
          </p:cNvPr>
          <p:cNvSpPr txBox="1"/>
          <p:nvPr/>
        </p:nvSpPr>
        <p:spPr>
          <a:xfrm>
            <a:off x="3192905" y="3132945"/>
            <a:ext cx="1188345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81 (3)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Jestliže odvolatel </a:t>
            </a:r>
            <a:r>
              <a:rPr lang="cs-CZ" sz="4000" b="1" dirty="0">
                <a:solidFill>
                  <a:srgbClr val="C00000"/>
                </a:solidFill>
              </a:rPr>
              <a:t>vzal podané odvolání zpět</a:t>
            </a:r>
            <a:r>
              <a:rPr lang="cs-CZ" sz="4000" b="1" dirty="0">
                <a:solidFill>
                  <a:srgbClr val="002060"/>
                </a:solidFill>
              </a:rPr>
              <a:t>, nemůže je podat znovu.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91(3)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Pokud odvolatel vzal podané odvolání zpět, </a:t>
            </a:r>
            <a:r>
              <a:rPr lang="cs-CZ" sz="4000" b="1" dirty="0">
                <a:solidFill>
                  <a:srgbClr val="C00000"/>
                </a:solidFill>
              </a:rPr>
              <a:t>řízení o odvolání je zastaveno dnem zpětvzetí odvolání</a:t>
            </a:r>
            <a:r>
              <a:rPr lang="cs-CZ" sz="4000" b="1" dirty="0">
                <a:solidFill>
                  <a:srgbClr val="002060"/>
                </a:solidFill>
              </a:rPr>
              <a:t>. Pokud všichni odvolatelé vzali podané odvolání zpět, odvolací řízení je zastaveno dnem zpětvzetí odvolání posledního z odvolatelů. </a:t>
            </a:r>
            <a:r>
              <a:rPr lang="cs-CZ" sz="4000" b="1" dirty="0">
                <a:solidFill>
                  <a:srgbClr val="C00000"/>
                </a:solidFill>
              </a:rPr>
              <a:t>Dnem následujícím po zastavení řízení nabývá napadené rozhodnutí právní moci.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3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72C6-5F1A-C5CB-2763-90F44DCC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D6D9130-27E9-3A66-7FFE-EE0B33535A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A06D97E-E44B-3E2A-F63D-F72977FF3691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B117010-B5FE-9B81-4E15-B30AC1E6E0C5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B8DFA309-9335-C16A-EF77-2727935751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A4966B7-5CF4-0EF1-9A33-85DA7E44414D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5CE115BE-8BF6-80CE-B786-68F937BCD38A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02C86FCE-F1B4-06AA-FA52-B3F26640B6B7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71E4CCD9-C555-B1F5-A103-79FD9A2F01B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B6B37C5F-E0C8-8C5A-0B45-009E80E2ADA6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C31D3722-4FB2-264F-474D-FE40DBE32DDD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10236BC5-E55A-1F71-27E6-61DF5B19FA9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9B9982CC-5146-9630-C0BE-4CBCA3411A78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BDAF8CAC-2A1A-2BF7-A6D2-3CA5399E1A2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A00C9F08-C487-49F9-61DD-721A2B73A4F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68C85398-E9A9-292F-047F-3ECD280DDBF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0144DCDE-F97E-78B9-F56A-5B8920446D5C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89368CF3-9829-4EFD-1EB4-4BEFF49BA86C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DE995E7B-79BB-9E8C-E942-2D31389C97A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046149D3-D639-F492-A711-59A8946B4965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E683BC86-27EA-C30A-42C3-A7E5BBC10087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811266-3478-EFF5-8F02-5799E754CFD6}"/>
              </a:ext>
            </a:extLst>
          </p:cNvPr>
          <p:cNvSpPr txBox="1"/>
          <p:nvPr/>
        </p:nvSpPr>
        <p:spPr>
          <a:xfrm>
            <a:off x="2900465" y="3394896"/>
            <a:ext cx="1222007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75 (1)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Správní orgán, který rozhodl v posledním stupni, </a:t>
            </a:r>
            <a:r>
              <a:rPr lang="cs-CZ" sz="4000" b="1" dirty="0">
                <a:solidFill>
                  <a:srgbClr val="C00000"/>
                </a:solidFill>
              </a:rPr>
              <a:t>vyznačí</a:t>
            </a:r>
            <a:r>
              <a:rPr lang="cs-CZ" sz="4000" b="1" dirty="0">
                <a:solidFill>
                  <a:srgbClr val="002060"/>
                </a:solidFill>
              </a:rPr>
              <a:t> na písemném vyhotovení rozhodnutí, které zůstává součástí spisu, </a:t>
            </a:r>
            <a:r>
              <a:rPr lang="cs-CZ" sz="4000" b="1" dirty="0">
                <a:solidFill>
                  <a:srgbClr val="C00000"/>
                </a:solidFill>
              </a:rPr>
              <a:t>právní moc nebo vykonatelnost rozhodnutí. </a:t>
            </a:r>
            <a:r>
              <a:rPr lang="cs-CZ" sz="4000" b="1" dirty="0">
                <a:solidFill>
                  <a:srgbClr val="002060"/>
                </a:solidFill>
              </a:rPr>
              <a:t>Zároveň vyznačí den vyhlášení tohoto rozhodnutí nebo den, kdy byla písemnost předána k doručení.</a:t>
            </a:r>
          </a:p>
          <a:p>
            <a:endParaRPr lang="cs-CZ" sz="4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>
              <a:solidFill>
                <a:srgbClr val="C000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1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4349B-F884-50F2-0D0A-6BFDA701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0F94F07-7F9C-772C-B6EC-CD8DF5A9CE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AD17A8F-E4BA-AA42-65DA-0C92FF82232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6B15B54-A465-1E87-51CF-15D347138D2C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2776B924-E6F8-B86C-B090-DEA88ECC6C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1DBAB6C0-387B-D397-1532-23D0889AF3BA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FFABF326-5383-881B-23F8-746C2C581C83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78D4CC48-F618-9F71-04C5-482AAC9FDC83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3D764976-D7A3-2A6B-7347-312183EC2A9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1C45310D-A2AA-2D61-2071-12EE99680A4C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362D552B-49B6-2BAF-3C55-8B6F82F6AA26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3832936E-B48F-8C5C-0A05-B58D6F70ADF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12E0A412-7F8D-A80E-D42A-A24737446A02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F8969C06-8507-5D2F-DE55-5DEAFF8763E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60D1C19F-FA1C-503E-E652-95229403B26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5824BB28-814F-46A2-E57A-2DE342E29A7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C865F100-C517-1425-7093-C090732F9C9A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7BB02BDB-255B-E1BF-5029-DEB386DC7C1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8E419696-034A-F8CA-955D-27099DFFF5B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D410F3F9-ED41-D361-0177-BD9918B8376D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D9879849-D314-1DFD-169C-0BFB212F9F2A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50C515-BC2A-EA86-AFED-BCBC9BDA8AB6}"/>
              </a:ext>
            </a:extLst>
          </p:cNvPr>
          <p:cNvSpPr txBox="1"/>
          <p:nvPr/>
        </p:nvSpPr>
        <p:spPr>
          <a:xfrm>
            <a:off x="2900465" y="3394896"/>
            <a:ext cx="12220073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75 (2)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Na požádání účastníka opatří správní orgán prvního stupně </a:t>
            </a:r>
            <a:r>
              <a:rPr lang="cs-CZ" sz="4000" b="1" dirty="0">
                <a:solidFill>
                  <a:srgbClr val="C00000"/>
                </a:solidFill>
              </a:rPr>
              <a:t>doložkou právní moci nebo vykonatelnosti</a:t>
            </a:r>
            <a:r>
              <a:rPr lang="cs-CZ" sz="4000" b="1" dirty="0">
                <a:solidFill>
                  <a:srgbClr val="002060"/>
                </a:solidFill>
              </a:rPr>
              <a:t> stejnopis rozhodnutí, který byl účastníkovi doručen. Na požádání účastníka se vyhotoví stejnopis výroku spolu s vyznačením doložky právní moci nebo vykonatelnosti. </a:t>
            </a:r>
            <a:r>
              <a:rPr lang="cs-CZ" sz="4000" b="1" dirty="0">
                <a:solidFill>
                  <a:srgbClr val="C00000"/>
                </a:solidFill>
              </a:rPr>
              <a:t>(</a:t>
            </a:r>
            <a:r>
              <a:rPr lang="cs-CZ" sz="4000" b="1" dirty="0">
                <a:solidFill>
                  <a:srgbClr val="C00000"/>
                </a:solidFill>
                <a:sym typeface="Symbol" panose="05050102010706020507" pitchFamily="18" charset="2"/>
              </a:rPr>
              <a:t>účastník řízení se po nabytí právní moci rozhodnutí vždy obrací k orgánu prvního stupně; ten vyznačuje doložku)</a:t>
            </a:r>
            <a:endParaRPr lang="cs-CZ" sz="4000" b="1" dirty="0">
              <a:solidFill>
                <a:srgbClr val="002060"/>
              </a:solidFill>
            </a:endParaRPr>
          </a:p>
          <a:p>
            <a:endParaRPr lang="cs-CZ" sz="4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>
              <a:solidFill>
                <a:srgbClr val="C000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0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7B02D-38F4-6451-0A15-FB14D8104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D3B7E8-5DDE-F955-F932-A048F2D2E5D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954655"/>
          </a:xfrm>
        </p:spPr>
        <p:txBody>
          <a:bodyPr/>
          <a:lstStyle/>
          <a:p>
            <a:pPr algn="ctr"/>
            <a:r>
              <a:rPr lang="cs-CZ" sz="9600" b="1" dirty="0">
                <a:solidFill>
                  <a:schemeClr val="bg1"/>
                </a:solidFill>
              </a:rPr>
              <a:t>Průběh </a:t>
            </a:r>
          </a:p>
          <a:p>
            <a:pPr algn="ctr"/>
            <a:r>
              <a:rPr lang="cs-CZ" sz="9600" b="1" dirty="0">
                <a:solidFill>
                  <a:schemeClr val="bg1"/>
                </a:solidFill>
              </a:rPr>
              <a:t>odvolacího řízení</a:t>
            </a:r>
          </a:p>
        </p:txBody>
      </p:sp>
    </p:spTree>
    <p:extLst>
      <p:ext uri="{BB962C8B-B14F-4D97-AF65-F5344CB8AC3E}">
        <p14:creationId xmlns:p14="http://schemas.microsoft.com/office/powerpoint/2010/main" val="90341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F492-DA69-571A-4B70-3EAE98406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26DF51F-FBEC-9447-8E12-49201D1EE1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D99C5ED-CAA8-F81C-7258-83D00203CB83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CA99E59-AB82-9058-7AC0-DED5964BDA1F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8ECD318E-B02E-7605-2B1F-4D5081460B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6A9C2ED-C6B4-735E-B447-EE80EFD0332F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A69EE44A-3687-424C-CD86-FAFFDC9D6EEE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717CEFA8-949E-779F-9241-51B155FED5D0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E5993B68-72E8-45EE-1461-E3B1410CF92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84E9820E-9A8C-A85E-BD45-9C622BA775B6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E059542D-CFC6-C413-798E-26EFED664F5A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03665695-D43A-2372-9D0F-EE9A2ECE608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2DF48C8A-F54D-49A4-586A-A09444D49712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6CA22C78-9B39-49AC-AB8F-2F3C8FD3466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54B87A24-4DCC-D97F-5885-5775189A4B2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267D9C04-02AF-B0DE-5C66-F96A51F4392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795EEED1-D4FF-021D-A940-5BA9DE307A90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C8C4D73C-BA06-93B5-4B96-9724C6FFEFE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7A214A37-CFC1-FC02-E9F9-172CEDD4140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8F8095EF-4675-45EB-7F57-FA1B759F95E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3107F1E0-C749-D9A8-541B-5F43905B7C05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DE67A5-B544-88D5-3911-60DBC258F48A}"/>
              </a:ext>
            </a:extLst>
          </p:cNvPr>
          <p:cNvSpPr txBox="1"/>
          <p:nvPr/>
        </p:nvSpPr>
        <p:spPr>
          <a:xfrm>
            <a:off x="2522562" y="2838122"/>
            <a:ext cx="122200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81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Účastník může proti rozhodnutí podat odvolání, pokud zákon nestanoví jinak. 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</a:t>
            </a:r>
          </a:p>
          <a:p>
            <a:endParaRPr lang="cs-CZ" sz="4000" b="1" dirty="0">
              <a:solidFill>
                <a:srgbClr val="C00000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Právem podat odvolání disponuje jenom účastník řízení.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Odvolání lze podat jenom proti rozhodnutí.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40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cs-CZ" sz="4000" b="1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4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1751-B05F-4D8A-F047-CB180B34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1EC084B-9078-4327-3685-0233D3D623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AE489EF-7CD3-48C3-EE8B-C446B6FC9BAF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02E3744-EC37-C13F-6657-E48B3A9D2C3B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771D2A96-16A4-0B66-714E-321D259CE3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4E8C2FA8-F9E0-F4F1-B188-1D19D25102F4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67F32CA5-0379-A88E-EC7B-4F32430BB918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FF8B0FD6-85EF-52EF-6E09-ABB18EFA70EE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104E9E41-F9BD-F91C-8B6B-10CF701E8B9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63F9AD11-BE23-20C7-0A01-DC5EC4BA8101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A0D7B32-BEF4-F706-DD30-6FD195F5A3E4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6A8E43D4-0707-D3CB-4FA4-CA8D0413877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5569FE5F-6997-2DD2-A4C2-11BAD7984F40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D675F76C-5FEA-5519-523F-85F048A4DA8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6C567356-0357-DC2A-6462-03BE6C15B9C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827D1722-FDE8-34EE-62FA-B8C0BE90F44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2B6CE20D-E31F-FA5C-8573-5AAB33D51005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32787000-89F8-5E52-3C13-C9BB2F6B875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F5746D6C-E48A-82F7-4100-75004F6608F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D484F228-0B42-777B-9ED9-D5C5EC98BBE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A07A3E09-10F0-6887-FEB3-5F0BA84C51AC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F67C4C-DDEB-6E18-892C-656B7AE12EEE}"/>
              </a:ext>
            </a:extLst>
          </p:cNvPr>
          <p:cNvSpPr txBox="1"/>
          <p:nvPr/>
        </p:nvSpPr>
        <p:spPr>
          <a:xfrm>
            <a:off x="2522562" y="2838122"/>
            <a:ext cx="122200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83 (1)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Odvolací lhůta </a:t>
            </a:r>
            <a:r>
              <a:rPr lang="cs-CZ" sz="4000" b="1" dirty="0">
                <a:solidFill>
                  <a:srgbClr val="C00000"/>
                </a:solidFill>
              </a:rPr>
              <a:t>činí 15 dnů ode dne oznámení rozhodnutí</a:t>
            </a:r>
            <a:r>
              <a:rPr lang="cs-CZ" sz="4000" b="1" dirty="0">
                <a:solidFill>
                  <a:srgbClr val="002060"/>
                </a:solidFill>
              </a:rPr>
              <a:t>, pokud zvláštní zákon nestanoví jinak. Odvolání lze podat teprve poté, co bylo rozhodnutí vydáno. Bylo-li odvolání podáno před oznámením rozhodnutí odvolateli, platí, že bylo podáno v první den odvolací lhůty </a:t>
            </a:r>
            <a:r>
              <a:rPr lang="cs-CZ" sz="4000" b="1" dirty="0">
                <a:solidFill>
                  <a:srgbClr val="C00000"/>
                </a:solidFill>
              </a:rPr>
              <a:t>(</a:t>
            </a:r>
            <a:r>
              <a:rPr lang="cs-CZ" sz="4000" b="1" dirty="0">
                <a:solidFill>
                  <a:srgbClr val="C00000"/>
                </a:solidFill>
                <a:sym typeface="Symbol" panose="05050102010706020507" pitchFamily="18" charset="2"/>
              </a:rPr>
              <a:t>řádná odvolací lhůta)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8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5D5CE-1EFD-31B7-926B-CBF2B835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054ABD1-D432-73F2-30A0-EA1F21FD3A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0DD656AE-C9BA-1406-C620-CFD115E19703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2F0D89C-EB9F-63FD-5C7C-39BB622015AB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8F5C4C69-E525-03BB-E6FE-5350AE871C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F30B2CBC-A4B2-CB18-5679-0CF1080732A5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45669B8C-1963-C03A-B135-F06F4CEDD0FC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E91AB1BE-DD32-58C5-E869-6E9C69905396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6299B0C0-308D-1D42-886D-551EBC65E50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02E95358-506C-465E-B5F0-077B1497EBE5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4CDB58F-715F-DCD6-B1F5-29E1CDA1F15D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F1E3ED6D-93C6-5D61-0902-266BD859A55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BE992E10-DA92-3EA8-DFBD-EC0B034EA2FD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C90FCDC0-CAA9-F771-5993-F683E557FBD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8DFE3AB6-5E04-DCB8-6192-1204DB2F9F3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6A2D8E2D-A823-7271-B614-C98DBC547F7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1AF8EA5D-1CA3-7F36-4F3A-2249604B2E72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8326BD41-4BFA-2E3F-E67B-087DE60DBD9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55CACF0F-1C2B-3700-EE76-11C39874D9E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C4140818-F9B6-A823-4C6A-210560391F2B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4982025F-8E46-A849-1300-6ADA44BB1E54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0FF317-FB0A-723F-BC99-31C8D5673B46}"/>
              </a:ext>
            </a:extLst>
          </p:cNvPr>
          <p:cNvSpPr txBox="1"/>
          <p:nvPr/>
        </p:nvSpPr>
        <p:spPr>
          <a:xfrm>
            <a:off x="2522562" y="2838122"/>
            <a:ext cx="1222007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83 (2)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</a:t>
            </a:r>
            <a:r>
              <a:rPr lang="cs-CZ" sz="40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V případě chybějícího, neúplného nebo nesprávného poučení podle § 68 odst. 5 lze odvolání podat do 15 dnů ode dne oznámení opravného usnesení podle § 70 věty první, bylo-li vydáno,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nejpozději však do 90 dnů ode dne oznámení rozhodnutí. </a:t>
            </a:r>
            <a:r>
              <a:rPr lang="cs-CZ" sz="4000" b="1" dirty="0">
                <a:solidFill>
                  <a:srgbClr val="C00000"/>
                </a:solidFill>
              </a:rPr>
              <a:t>(</a:t>
            </a:r>
            <a:r>
              <a:rPr lang="cs-CZ" sz="4000" b="1" dirty="0">
                <a:solidFill>
                  <a:srgbClr val="C00000"/>
                </a:solidFill>
                <a:sym typeface="Symbol" panose="05050102010706020507" pitchFamily="18" charset="2"/>
              </a:rPr>
              <a:t>prodloužená odvolací lhůta)</a:t>
            </a:r>
            <a:endParaRPr lang="cs-CZ" sz="4000" b="1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1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604CC-0BA0-7AC9-4A8D-59C5DBFE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6BAE212-84C8-3C26-3D8C-05CD1F2B5B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A7FC540-F042-CC83-CA5B-59FBB4E1BE7F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6D37926-B352-ED12-BDDB-A0FED890B856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07C37B18-95A3-58B4-0C81-767A82E448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1D843071-E7B5-75A1-F008-000EF51656C0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4475D350-5168-CC75-8038-0C978D3564FA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5C84C12F-DA52-3F9B-3627-CF276B366BF0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E1A03B09-2D1B-6F2B-73C0-A91FC9303CF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720480C4-9044-CF3E-FB39-C377BFB3C2C7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23FE5EAE-957F-467E-A7F1-9FACACF819BE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46722B1A-09B6-FD05-346D-DF13A99B167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60235FED-8CD5-CAB2-E580-408E5EABC7CB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D5C62B2C-F460-7E06-7B2C-16BCEB62512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5E7BEF87-C646-EAC2-C6B7-C05ADF6BEF9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B890513A-E1FA-2F56-5855-8D42FDB03BC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A9E1E935-E256-987B-58E2-E30BE9EB2028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384AEECF-2041-6726-DA32-5C0DB4CF7D5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DF4010E8-5F5C-0F3C-124D-0C705D2048EB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2DCEB09F-85BD-1963-C707-62E1BB4DF4AA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423D7A3D-88CA-1ACF-55E7-173E52B7AAFC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303A2DEF-5FFE-64A1-619A-ACFA72602AAC}"/>
              </a:ext>
            </a:extLst>
          </p:cNvPr>
          <p:cNvSpPr txBox="1"/>
          <p:nvPr/>
        </p:nvSpPr>
        <p:spPr>
          <a:xfrm>
            <a:off x="2522562" y="2838122"/>
            <a:ext cx="1222007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92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4000" b="1" i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Opožděné nebo nepřípustné odvolání 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odvolací správní orgán zamítne. Jestliže rozhodnutí již nabylo právní moci, následně zkoumá, zda nejsou dány předpoklady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pro přezkoumání rozhodnutí v přezkumném řízení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, pro obnovu řízení nebo pro vydání nového rozhodnutí. Shledá-li předpoklady pro zahájení přezkumného řízení, pro obnovu řízení nebo pro vydání nového rozhodnutí, posuzuje se opožděné nebo nepřípustné odvolání jako podnět k přezkumnému řízení nebo žádost o obnovu řízení nebo žádost o vydání nového rozhodnutí.</a:t>
            </a:r>
          </a:p>
          <a:p>
            <a:pPr algn="just"/>
            <a:endParaRPr lang="cs-CZ" sz="40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0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B2B44-451B-A3E8-CDCB-7C683821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9FF6200-4DF5-2B55-0C0E-5CD96A1B0D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D3F99CB-A041-6282-5D15-9888A2CF5CC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A205A56-E75C-1DB5-93E8-2EA015C357F2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5D5567C7-420A-630A-18CE-69D26B35B5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BB5132E-97F5-BEF8-04A6-0ACF85AFC9CD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04A6DE7A-7E4A-9D12-7922-C972CD121D25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A81CB51B-E84C-18EB-2F4F-301F8C965840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2460AE2B-4130-86AC-904B-0B2F918FEC3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14977329-9455-B492-9EE7-45B4D0CBB0AA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00112B28-62B4-0690-7027-3A24C0E173B7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392762BA-3C85-DAAE-0117-F12F12EDC0A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7661099F-F039-ACCC-461A-3D00D21AF290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98843E68-2DEF-8977-3054-9F27D76DCA9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110EB660-260E-A6B4-1A4C-3DC8D412C4D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112F69D9-650B-8D3E-A67F-B39BF9A448F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40D9D9BB-7D53-B005-0C27-EA31E0BDCE73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9CDAAB03-CCAA-4490-CEDC-BC0C365D9B0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8D932AF5-EDF9-CACD-2421-3BC36322977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B7E8665E-C0B0-05A5-8853-41167287488D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D15B1B18-45AC-C3A3-C0B9-226A837C1403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ACFC7B-3116-314D-B826-9E9E2D823301}"/>
              </a:ext>
            </a:extLst>
          </p:cNvPr>
          <p:cNvSpPr txBox="1"/>
          <p:nvPr/>
        </p:nvSpPr>
        <p:spPr>
          <a:xfrm>
            <a:off x="1663908" y="4141987"/>
            <a:ext cx="14988668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88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Neshledá-li správní orgán, který napadené rozhodnutí vydal, podmínky pro postup podle § 87 (</a:t>
            </a:r>
            <a:r>
              <a:rPr lang="cs-CZ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cs-CZ" sz="4000" b="1" dirty="0" err="1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autoremedura</a:t>
            </a:r>
            <a:r>
              <a:rPr lang="cs-CZ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)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, předá spis se svým stanoviskem odvolacímu správnímu orgánu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do 30 dnů ode dne doručení odvolání.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Zvláštní právní úprava: </a:t>
            </a:r>
            <a:r>
              <a:rPr lang="cs-CZ" sz="4000" b="1" i="1" dirty="0">
                <a:solidFill>
                  <a:srgbClr val="C00000"/>
                </a:solidFill>
                <a:latin typeface="+mn-lt"/>
              </a:rPr>
              <a:t>V případě nepřípustného nebo opožděného odvolání předá spis odvolacímu správnímu orgánu do 10 dnů; ve stanovisku se omezí na uvedení důvodů rozhodných pro posouzení opožděnosti nebo nepřípustnosti odvolání.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4000" b="1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4000" b="0" i="0" dirty="0">
              <a:solidFill>
                <a:srgbClr val="C00000"/>
              </a:solidFill>
              <a:effectLst/>
              <a:latin typeface="+mn-lt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7474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974850" y="2296048"/>
            <a:ext cx="16899348" cy="613251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5400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i="1" dirty="0">
                <a:solidFill>
                  <a:srgbClr val="002060"/>
                </a:solidFill>
              </a:rPr>
              <a:t>právní moc rozhodnutí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i="1" dirty="0">
                <a:solidFill>
                  <a:srgbClr val="002060"/>
                </a:solidFill>
              </a:rPr>
              <a:t>průběh odvolacího řízení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i="1" dirty="0">
                <a:solidFill>
                  <a:srgbClr val="002060"/>
                </a:solidFill>
              </a:rPr>
              <a:t>přezkumné řízení jako dozorčí prostředek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i="1" dirty="0">
                <a:solidFill>
                  <a:srgbClr val="002060"/>
                </a:solidFill>
              </a:rPr>
              <a:t>věcná a místní příslušnost správního soudu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i="1" dirty="0">
                <a:solidFill>
                  <a:srgbClr val="002060"/>
                </a:solidFill>
              </a:rPr>
              <a:t>lhůta pro podání žaloby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i="1" dirty="0">
                <a:solidFill>
                  <a:srgbClr val="002060"/>
                </a:solidFill>
              </a:rPr>
              <a:t>formy rozhodování správního soudu</a:t>
            </a:r>
          </a:p>
          <a:p>
            <a:endParaRPr lang="cs-CZ" sz="4000" b="1" dirty="0">
              <a:solidFill>
                <a:srgbClr val="002060"/>
              </a:solidFill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4FA0E74-2F68-BE72-C457-1DCF6C300575}"/>
              </a:ext>
            </a:extLst>
          </p:cNvPr>
          <p:cNvSpPr txBox="1"/>
          <p:nvPr/>
        </p:nvSpPr>
        <p:spPr>
          <a:xfrm>
            <a:off x="2177191" y="1005071"/>
            <a:ext cx="11545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b="1" spc="-10" dirty="0">
                <a:solidFill>
                  <a:srgbClr val="D32E3F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Přehled prezentace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47E3E44-67AB-44E9-9312-8C5A7BA56653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B3BE9FF5-2DB9-43E0-B801-963C2A4996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7B756A8F-B010-46F8-83C9-9148C1B8B764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A34B146B-04F3-4906-A5B3-32D8F95DE534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8159AFAB-580F-4494-9764-FDDD011CF0B1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5F2F398C-5D5A-4E1E-B31D-E7BE3D275CD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BA66C3DF-6258-48ED-AAEA-92247121A5D5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44A4D08E-DDB3-40C6-B240-48D1F71C0151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1C3162E8-9181-478B-93AE-6FBCE1E1532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F91FCF6E-C412-4F8E-A386-449F73B46CC9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15C1BD56-56E8-4CFE-917B-8CE2CB87EEC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24451714-D5D2-4D27-B1EE-929BCE61B8B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92DE4201-EBBA-458C-B823-A0BB47C7638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AD4E066C-6D56-4BCB-B1ED-FAD1E730F4F5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E656E980-B150-473B-860C-C5369E70E66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952DC8FF-5B63-44ED-960B-EDD030043D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2EEF2241-1BC2-41C1-A015-4D1E23EEA54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0A10D8F0-09A0-4789-9F2F-54E3180F3EE0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78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2F4D-B529-04F5-A336-ED153B058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7FC6100-F021-6A10-6077-266EF83556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36913A1-3D81-0473-8AD9-06D50835242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08F1A7F-7B95-6B88-636C-45833156C11D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C33DAF6-50A0-2245-E38E-624C7A2F94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7B8D873-5F6B-5170-97E2-8D3BE66D5D45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68C58A5F-2F0E-3F53-BB8B-5D5EC30F299D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394B412E-A9D1-B830-10C5-D4A39542B25A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F0FC0191-D5BE-E96C-5459-A3AF81E2FF1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3FFB321B-0B60-5BB3-2532-642E7E56BE30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0F7B28D-0DA8-03FE-4594-C1F1856B5BCC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A93E4B58-3002-A3DF-031D-78386EE1C62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8AA23996-47DC-CDF3-3D00-600B694C3121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2A52687D-5E9B-C236-E013-C55F15595F1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FA0BAFAC-688F-FF70-4AE4-84311B84201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E22FEB0B-B540-0F74-96E4-C6EF170C5A4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778DA260-6C56-1AB1-2C4E-4B824188957E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E7C44ECB-48FA-5928-7788-DC6CA137F7A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4203FCB8-37E3-D9D6-58BB-17F3B475B7B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879765ED-4CFB-C429-ED9E-DCFF09CABE7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07BA3838-D50D-0A32-D195-EBC1F13C633F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53BE81-9B3C-72C8-A853-F0D566AA67BA}"/>
              </a:ext>
            </a:extLst>
          </p:cNvPr>
          <p:cNvSpPr txBox="1"/>
          <p:nvPr/>
        </p:nvSpPr>
        <p:spPr>
          <a:xfrm>
            <a:off x="2522562" y="2838122"/>
            <a:ext cx="1222007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89 (2)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Odvolací správní orgán přezkoumává </a:t>
            </a:r>
            <a:r>
              <a:rPr lang="cs-CZ" sz="4000" b="1" dirty="0">
                <a:solidFill>
                  <a:srgbClr val="C00000"/>
                </a:solidFill>
              </a:rPr>
              <a:t>soulad napadeného rozhodnutí a řízení, které vydání rozhodnutí předcházelo, s právními předpisy</a:t>
            </a:r>
            <a:r>
              <a:rPr lang="cs-CZ" sz="4000" b="1" dirty="0">
                <a:solidFill>
                  <a:srgbClr val="002060"/>
                </a:solidFill>
              </a:rPr>
              <a:t>. </a:t>
            </a:r>
            <a:r>
              <a:rPr lang="cs-CZ" sz="4000" b="1" dirty="0">
                <a:solidFill>
                  <a:srgbClr val="C00000"/>
                </a:solidFill>
              </a:rPr>
              <a:t>(</a:t>
            </a:r>
            <a:r>
              <a:rPr lang="cs-CZ" sz="4000" b="1" dirty="0">
                <a:solidFill>
                  <a:srgbClr val="C00000"/>
                </a:solidFill>
                <a:sym typeface="Symbol" panose="05050102010706020507" pitchFamily="18" charset="2"/>
              </a:rPr>
              <a:t>přezkum zákonnosti/nezákonnosti rozhodnutí</a:t>
            </a:r>
            <a:r>
              <a:rPr lang="cs-CZ" sz="4000" b="1" dirty="0">
                <a:solidFill>
                  <a:srgbClr val="C00000"/>
                </a:solidFill>
              </a:rPr>
              <a:t>).</a:t>
            </a:r>
            <a:r>
              <a:rPr lang="cs-CZ" sz="4000" b="1" dirty="0">
                <a:solidFill>
                  <a:srgbClr val="002060"/>
                </a:solidFill>
              </a:rPr>
              <a:t> Správnost napadeného rozhodnutí přezkoumává jen v rozsahu námitek uvedených v odvolání, jinak jen tehdy, vyžaduje-li to veřejný zájem. </a:t>
            </a:r>
            <a:r>
              <a:rPr lang="cs-CZ" sz="4000" b="1" dirty="0">
                <a:solidFill>
                  <a:srgbClr val="C00000"/>
                </a:solidFill>
              </a:rPr>
              <a:t>(</a:t>
            </a:r>
            <a:r>
              <a:rPr lang="cs-CZ" sz="4000" b="1" dirty="0">
                <a:solidFill>
                  <a:srgbClr val="C00000"/>
                </a:solidFill>
                <a:sym typeface="Symbol" panose="05050102010706020507" pitchFamily="18" charset="2"/>
              </a:rPr>
              <a:t>přezkum věcné správnosti/nesprávnosti – tj. nepřiměřeného užití správní diskrece</a:t>
            </a:r>
            <a:r>
              <a:rPr lang="cs-CZ" sz="4000" b="1" dirty="0">
                <a:solidFill>
                  <a:srgbClr val="C00000"/>
                </a:solidFill>
              </a:rPr>
              <a:t>).</a:t>
            </a:r>
            <a:r>
              <a:rPr lang="cs-CZ" sz="4000" b="1" dirty="0">
                <a:solidFill>
                  <a:srgbClr val="002060"/>
                </a:solidFill>
              </a:rPr>
              <a:t> </a:t>
            </a:r>
            <a:endParaRPr lang="cs-CZ" sz="40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6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77D8-FD85-EA76-66F0-372B5FD4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FC6B260-0F14-F6D5-BAE8-BA7C90D652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76E6EBF-400E-6FDC-3FF8-F894FBCFB206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BD34C7C-2D20-ED42-B1F7-B214CB8C8B49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FB9DE0C1-26FB-231D-9C9B-A588033137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D08C4C32-966A-E142-D26C-2EFDC04E1FB8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7D83E416-6425-1827-DE03-F4DFBD57B44C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6ACECEA0-DC1C-FABF-D536-5EBF48FE1DFF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863BF898-A1FC-AE85-D743-2F8027425E9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F7E9A6A8-0FF5-DC8C-EA34-EC0EC7F39DE7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C77AC810-C8CB-CCA0-9EEF-61EFB53BC8F0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694F829D-0E77-5D0E-B1E6-7EC235A9235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2BCD4804-27C8-8CE1-DF03-D8E7C7C7D434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E4CFA9D1-E818-9FC5-493B-E3F5998C3B5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A517FC69-48E0-07E4-DF68-DD93097605B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E3DB8304-B54C-D7F4-5CC1-73859A6A909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B4587F6C-E4AB-B034-3FBF-6C9DB3EC042B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5D2F88CB-327F-C99A-2B92-2C53CBDEFF7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736C52D5-A19A-90D5-2A87-93A4670DD85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5F53DA4B-2BF8-EF50-1DB1-D018EDD62FAE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D7C8F17D-26E9-6BF7-A50A-5BE1B0BED95F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8E030A-57BA-F47F-5DBF-CA10FAD377A0}"/>
              </a:ext>
            </a:extLst>
          </p:cNvPr>
          <p:cNvSpPr txBox="1"/>
          <p:nvPr/>
        </p:nvSpPr>
        <p:spPr>
          <a:xfrm>
            <a:off x="1663908" y="4141987"/>
            <a:ext cx="14988668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90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Jestliže odvolací správní orgán dojde k závěru, že napadené rozhodnutí je v rozporu s právními předpisy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 nezákonnost) 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nebo že je nesprávné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 věcná nesprávnost)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,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napadené rozhodnutí nebo jeho část zruší a řízení zastaví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napadené rozhodnutí nebo jeho část zruší a věc vrátí k novému projednání správnímu orgánu, který rozhodnutí vydal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napadené rozhodnutí nebo jeho část změní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90 (5)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Neshledá-li odvolací správní orgán důvod pro postup podle odstavců 1 až 4, odvolání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zamítne a napadené rozhodnutí potvrdí.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4000" b="0" i="0" dirty="0">
              <a:solidFill>
                <a:srgbClr val="C00000"/>
              </a:solidFill>
              <a:effectLst/>
              <a:latin typeface="+mn-lt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5025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2EC81-6F73-2010-ADD5-3F35F018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37C77A-C583-B3BA-1104-BC9BEBBF7BA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954655"/>
          </a:xfrm>
        </p:spPr>
        <p:txBody>
          <a:bodyPr/>
          <a:lstStyle/>
          <a:p>
            <a:pPr algn="ctr"/>
            <a:r>
              <a:rPr lang="cs-CZ" sz="9600" b="1" dirty="0">
                <a:solidFill>
                  <a:schemeClr val="bg1"/>
                </a:solidFill>
                <a:latin typeface="+mn-lt"/>
              </a:rPr>
              <a:t>Přezkumné řízení jako dozorčí prostředek</a:t>
            </a:r>
          </a:p>
        </p:txBody>
      </p:sp>
    </p:spTree>
    <p:extLst>
      <p:ext uri="{BB962C8B-B14F-4D97-AF65-F5344CB8AC3E}">
        <p14:creationId xmlns:p14="http://schemas.microsoft.com/office/powerpoint/2010/main" val="224671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888E-24DC-82A6-8A69-4764A3510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E2968D9-5B0C-C6BE-FA98-BD711DA9B1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C66F19F-9D25-64CF-E869-DB2CA14BF5E7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028B33C-7902-5A61-4D32-549AD5D8440E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DFE89A18-215A-CEF5-9B0C-CC783B5785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67C31AA-ABAB-E2D0-EBDD-F2CC2F425675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2842E4BB-C64B-F074-8AC3-51B9A73A32F6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FBD72DC7-A522-3C4C-2F82-C0852EDFC341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E9453E69-475B-C28A-B3F4-8ECC1938F4F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A62CBD2C-745E-8647-892A-4DB9B14FC9B4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9784884-B81D-7A9E-F6C0-93CA15635406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14B1EAB6-247E-201B-ADD9-841AE3310FC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8686E4AA-B63F-EB9E-6AE3-DA62817CA80D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0A869177-ADC4-85B7-B997-0B45CE1046B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C37C28A5-1043-BA6A-6F0D-EA3E1F8F86C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1C184CB9-0E1F-53CE-4040-03A3310F50C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DF0E14B4-2B3C-4CD6-C1E0-2093E4EE7C5E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F52F8AF0-D718-C34D-EC91-5C8F1F4E4CF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4A685434-25BE-6E9F-67E6-135DAFF24B7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871C1175-27FB-7005-776F-3F10C041ACD6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9328AB6C-1E45-A249-F89A-7A0CFDECA05C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C43975-0552-1B5D-B560-83AE84010104}"/>
              </a:ext>
            </a:extLst>
          </p:cNvPr>
          <p:cNvSpPr txBox="1"/>
          <p:nvPr/>
        </p:nvSpPr>
        <p:spPr>
          <a:xfrm>
            <a:off x="2522562" y="2838122"/>
            <a:ext cx="122200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94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V přezkumném řízení správní orgány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z moci úřední 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přezkoumávají pravomocná rozhodnutí v případě, kdy lze důvodně pochybovat o tom, že rozhodnutí je v souladu s právními předpisy.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přezkumné řízení je dozorčím prostředkem; na jeho zahájení není na straně účastníka řízení právní nárok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přezkumné řízení NENÍ opravným prostředkem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Předmětem přezkumu je zákonnost rozhodnutí</a:t>
            </a:r>
            <a:endParaRPr lang="cs-CZ" sz="4000" b="1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26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D5E5-D9B1-965D-4EDB-5276A4D6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71285BA-3433-9A2F-990A-49DCE56AB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BD9CC3A-2CBD-2013-4021-2D12F80F416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73885AB-39E8-123E-82A0-273149ED2FC6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D17712A8-8F85-F469-3AA0-C741D6280A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DF24E4C8-6279-A0AF-FC35-D3B08A2A257E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EE9A467E-9F2B-D968-17D0-2EA267EFCE5E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AA9DA86E-A5D4-0F5B-6EC6-0EC13DA50B5C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4327BC04-0035-76FD-A177-73DC97FF0DD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C2B714E5-8C50-DE7B-531C-99AAC3750520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EBE344F-8CB1-6AE4-9494-5FA51DA7AEB0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C626FF11-49AD-5FAC-C4DA-2D57098383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79D7FF4F-CBED-282A-C37A-78D6C6771EE2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1A75C79F-97C8-9A8B-97E8-3AE85E9BC06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720DDA91-7860-078A-0BB6-8405682E732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7CB1409E-2BC8-148F-0EEA-32B9199697F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16D4DEE5-2339-E0FC-493C-44C731AA6A91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89E02F62-9AE4-DA0E-E74F-95C9D63EDEAC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63A91486-7DB3-C1B0-9FD2-2A407E1FC2C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470C1179-8104-81FA-12FD-878518CA6F00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9C04D730-DC96-2222-8AC9-9CD48C14E9B1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DECAF8-D414-9B7C-C4D5-AD39979B3822}"/>
              </a:ext>
            </a:extLst>
          </p:cNvPr>
          <p:cNvSpPr txBox="1"/>
          <p:nvPr/>
        </p:nvSpPr>
        <p:spPr>
          <a:xfrm>
            <a:off x="1663908" y="4141987"/>
            <a:ext cx="1498866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96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Usnesení o zahájení přezkumného řízení lze vydat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nejdéle do 2 měsíců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ode dne, kdy se příslušný správní orgán o důvodu zahájení přezkumného řízení dozvěděl,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nejpozději však do 1 roku od právní moci rozhodnutí ve věci.</a:t>
            </a: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6327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DA19E-C2E1-4D33-3646-20235281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0922881-A179-3D52-B5A8-F630F951CB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510470D-FEA6-5BF4-7890-5789DB8E0DD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B4E093F-8F4E-1018-4B24-4E589D7EB665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5BDC4328-5752-54D8-FD76-50A6775A821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308051B-9D3F-FB75-34AF-1E8F6B579D5E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2783B3A7-7BE5-B0D3-F767-17A1E6E5548A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8F001E23-3A67-CC86-09E5-8070E5E708E7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87B4B772-1AE3-5AF7-80C7-494768D01C3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4A6848EA-2E6E-7BD5-983B-98F314D72437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480BBCA7-2488-0A3A-9F11-08FB283E15AC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F0EFACF8-70A0-C509-7DFE-0DA07C89821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F822CC74-57A9-E622-B4CF-6F6E97F2D892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3F99F6F1-C284-4F28-BAA9-CF007793454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FAB370FA-C7DC-5C3B-E33A-0219F99300A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3B87AA9A-8827-BD4E-4510-3971906D750B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D5996E17-FF34-6E5A-E520-EA165B421A1B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08DE57D9-8B84-FB71-04DC-8DE7085F02E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9A95E5B5-C829-50DC-2389-34D87C1A1E1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163489B4-1219-3CB4-BC82-9FD8D3C7182A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84D75C4E-EAE2-2142-1238-7C6B93E6BC80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4B144E-DCAC-30BD-6F91-AA6204404D87}"/>
              </a:ext>
            </a:extLst>
          </p:cNvPr>
          <p:cNvSpPr txBox="1"/>
          <p:nvPr/>
        </p:nvSpPr>
        <p:spPr>
          <a:xfrm>
            <a:off x="2522562" y="2838122"/>
            <a:ext cx="122200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97 (2)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Rozhodnutí ve věci v přezkumném řízení v prvním stupni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nelze vydat po uplynutí 15 měsíců ode dne právní moci rozhodnutí ve věci.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Probíhá-li přezkumné řízení, správní orgán je usnesením zastaví. Usnesení se pouze poznamená do spisu.</a:t>
            </a:r>
          </a:p>
          <a:p>
            <a:pPr algn="just"/>
            <a:endParaRPr lang="cs-CZ" sz="40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1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94E0-C9E6-FF86-3815-71D26555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42FCE12-31A3-DAB5-9EDE-C213D80EB6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EB8B07A-753F-375A-1959-275CAB904A33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B45A92D-7345-8324-885F-06715169B9C4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51EBB066-5EED-7B3A-7182-3E5465B4F7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EC67F25-087A-B6E6-6D62-4763B6263337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23E2609A-4669-055F-F73B-55CFF89DC430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33C38648-F7A8-9B33-9106-4D8917B53DDC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9954A93F-1BBC-385C-0CCA-23046B65BE6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EE1D23D5-86A5-9EEE-7B2C-1C2F50908F37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2B22449D-4CED-5F6A-87F6-C407B4EEDD3E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EF37532C-35DD-5B62-5AC7-23F8ABBC894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D4FA30CB-8938-A880-C625-009714B2EB7C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8FBFBD4F-5EAC-EA29-158F-8999235859C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F93E177F-E521-280D-8E28-16C3EFC2AA7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1A6C42B4-75D5-1320-FDEA-1E3857A1842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95895D17-C1A4-D90D-EFDE-1A8C129220F5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0F9D4C78-4B56-43E4-1872-147597EB5AF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389809CF-9891-A7CD-F8C1-B6E0DE4A581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1851D6EF-329F-05E4-9AC5-6F49591CA70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917750A1-F668-5C16-5F67-4BDA85946356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33DAD9-4544-23C1-8488-360D844C6A3D}"/>
              </a:ext>
            </a:extLst>
          </p:cNvPr>
          <p:cNvSpPr txBox="1"/>
          <p:nvPr/>
        </p:nvSpPr>
        <p:spPr>
          <a:xfrm>
            <a:off x="1663908" y="4141987"/>
            <a:ext cx="149886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/>
              <a:t>§ 95 (4) </a:t>
            </a:r>
            <a:r>
              <a:rPr lang="cs-CZ" sz="4000" b="1" dirty="0" err="1"/>
              <a:t>SpŘ</a:t>
            </a:r>
            <a:r>
              <a:rPr lang="cs-CZ" sz="4000" b="1" dirty="0"/>
              <a:t> - Účastníky přezkumného řízení </a:t>
            </a:r>
            <a:r>
              <a:rPr lang="cs-CZ" sz="4000" b="1" dirty="0">
                <a:solidFill>
                  <a:srgbClr val="C00000"/>
                </a:solidFill>
              </a:rPr>
              <a:t>jsou účastníci původního řízení, v němž bylo vydáno přezkoumávané rozhodnutí</a:t>
            </a:r>
            <a:r>
              <a:rPr lang="cs-CZ" sz="4000" b="1" dirty="0"/>
              <a:t>, jichž se přezkumné řízení týká, nebo jejich právní nástupci.</a:t>
            </a:r>
          </a:p>
          <a:p>
            <a:pPr algn="just"/>
            <a:endParaRPr lang="pl-PL" sz="40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sz="40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68681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7174-7E04-1C7C-4318-BB0C7FB3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42683DB-D66E-EEA4-0C21-06C9E103FE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E7F6D5C-9925-C78F-C508-57C76E5F6F5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100B3E8-6A95-2B6C-1282-E1A05197AB96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488EE74E-C6DA-BB43-08F3-B18DB42338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DB815D9-E175-6F48-C993-A5B0E4CE8F69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F6B26713-B383-F557-4EF8-9BC72B515E85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C03E1594-3152-DE88-C45C-D370C1D16338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D4768B63-9CB4-4F89-255F-2BA77F12A0D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D4E468A0-95CB-D594-DA39-E0046D82C31D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24DB86AC-024E-ED7F-90AB-170580AD8209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DEC88579-65B9-B211-479C-2A5F02797D4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1E17C48C-BB8E-DCF3-D881-2DEA3A8A7488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FD5B1AE8-BAEA-81D3-122A-74A34E7A1B8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78BA1925-81E8-78C8-C8D4-B6540ED7707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A81EBAC4-07D7-6066-16CE-914E3DCD4C4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A3727110-DC18-6E2D-CED0-3620BC84C2AD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C75B36E7-EB11-E0AA-C819-DE89C9DAFAE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08DACEE5-0A41-B9B4-BAD9-C80B6939177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299EE3FE-59BD-B140-BD12-453F1A90A26E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E1D4B758-8D41-6CF2-8DF6-8DF6F5461026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1634896A-B65E-C57E-FBF1-CD50FDFEDB28}"/>
              </a:ext>
            </a:extLst>
          </p:cNvPr>
          <p:cNvSpPr txBox="1"/>
          <p:nvPr/>
        </p:nvSpPr>
        <p:spPr>
          <a:xfrm>
            <a:off x="1663908" y="4141987"/>
            <a:ext cx="149886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721DDB-9353-7C94-5864-375B49F96ADB}"/>
              </a:ext>
            </a:extLst>
          </p:cNvPr>
          <p:cNvSpPr txBox="1"/>
          <p:nvPr/>
        </p:nvSpPr>
        <p:spPr>
          <a:xfrm>
            <a:off x="2141553" y="2587154"/>
            <a:ext cx="1440847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97 (1)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Jestliže správní orgán po zahájení přezkumného řízení zjistí, že </a:t>
            </a:r>
            <a:r>
              <a:rPr lang="cs-CZ" sz="4000" b="1" dirty="0">
                <a:solidFill>
                  <a:srgbClr val="C00000"/>
                </a:solidFill>
              </a:rPr>
              <a:t>právní předpis porušen nebyl</a:t>
            </a:r>
            <a:r>
              <a:rPr lang="cs-CZ" sz="4000" b="1" dirty="0">
                <a:solidFill>
                  <a:srgbClr val="002060"/>
                </a:solidFill>
              </a:rPr>
              <a:t>, řízení usnesením zastaví. Usnesení se pouze poznamená do spisu.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97 (3)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Rozhodnutí, které bylo vydáno v rozporu s právními předpisy, příslušný správní orgán </a:t>
            </a:r>
            <a:r>
              <a:rPr lang="cs-CZ" sz="4000" b="1" dirty="0">
                <a:solidFill>
                  <a:srgbClr val="C00000"/>
                </a:solidFill>
              </a:rPr>
              <a:t>zruší nebo změní</a:t>
            </a:r>
            <a:r>
              <a:rPr lang="cs-CZ" sz="4000" b="1" dirty="0">
                <a:solidFill>
                  <a:srgbClr val="002060"/>
                </a:solidFill>
              </a:rPr>
              <a:t>, popřípadě zruší a věc vrátí odvolacímu správnímu orgánu nebo správnímu orgánu prvního stupně; tyto správní orgány jsou vázány právním názorem příslušného správního orgánu.</a:t>
            </a:r>
          </a:p>
        </p:txBody>
      </p:sp>
    </p:spTree>
    <p:extLst>
      <p:ext uri="{BB962C8B-B14F-4D97-AF65-F5344CB8AC3E}">
        <p14:creationId xmlns:p14="http://schemas.microsoft.com/office/powerpoint/2010/main" val="126517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17B8A-57D1-9660-A11F-3FC0C4539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F0F757-C4D3-6F3A-367E-9BA960BF337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4431983"/>
          </a:xfrm>
        </p:spPr>
        <p:txBody>
          <a:bodyPr/>
          <a:lstStyle/>
          <a:p>
            <a:pPr algn="ctr"/>
            <a:r>
              <a:rPr lang="cs-CZ" sz="9600" b="1" dirty="0">
                <a:solidFill>
                  <a:schemeClr val="bg1"/>
                </a:solidFill>
              </a:rPr>
              <a:t>Věcná a místní příslušnost správního soudu</a:t>
            </a:r>
            <a:br>
              <a:rPr lang="cs-CZ" sz="9600" i="1" dirty="0"/>
            </a:br>
            <a:endParaRPr lang="cs-CZ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41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5D53-ACA5-C90C-7193-7CF5E90BE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291B092-7F4E-485F-19F4-394A87B5FC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920C63B-9897-77A6-25B1-13B84EF4112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3648D94-1FD6-C54E-A339-F5651FDCC43D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FA24779-B17E-CB6F-53BE-F96E4A632A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73B1F25-5600-07D3-E348-BC02D753D7DB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6DC71390-83C4-595D-2261-3BC7C2875F55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0BB264B6-9E20-A8C4-CBB4-2537E498CB2D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B3798B62-D196-0FF1-8A38-6A312648F3D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E70AA187-7E52-FA62-F373-FD42BF74C99F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BF6F2B60-9A8B-890C-1B57-EE21E21B2DDD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41697745-4E8E-761C-1E23-3D8F1A629F7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36C1E9CB-8B0F-521F-2AA9-AEF325A5E920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E98107F3-28BC-8956-AD63-9F07B7B726A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17F16E5E-B2EB-2BE0-00E7-77CE0CEFCA8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11506677-8A3B-671B-DAF7-AF508EFE083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1269EDDD-2786-A0BA-2A3B-7F28E34970F5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5D7C422E-1B82-9E7E-440C-3C84C8D52F6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4EFDC1B5-3EFD-C019-4EFE-8FF9CDB6339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C1BE3FE7-9810-3D2A-572A-A7FF72CB1A67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6991DF36-9174-179B-C397-7AA7D831B32B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AA5571-AC4D-7419-4707-A3C84EA1008E}"/>
              </a:ext>
            </a:extLst>
          </p:cNvPr>
          <p:cNvSpPr txBox="1"/>
          <p:nvPr/>
        </p:nvSpPr>
        <p:spPr>
          <a:xfrm>
            <a:off x="1663908" y="4141987"/>
            <a:ext cx="14988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7 (1) </a:t>
            </a:r>
            <a:r>
              <a:rPr lang="cs-CZ" sz="4000" b="1" dirty="0" err="1">
                <a:solidFill>
                  <a:srgbClr val="002060"/>
                </a:solidFill>
              </a:rPr>
              <a:t>s.ř.s</a:t>
            </a:r>
            <a:r>
              <a:rPr lang="cs-CZ" sz="4000" b="1" dirty="0">
                <a:solidFill>
                  <a:srgbClr val="002060"/>
                </a:solidFill>
              </a:rPr>
              <a:t>. - Nestanoví-li tento nebo zvláštní zákon jinak, je k řízení </a:t>
            </a:r>
            <a:r>
              <a:rPr lang="cs-CZ" sz="4000" b="1" dirty="0">
                <a:solidFill>
                  <a:srgbClr val="C00000"/>
                </a:solidFill>
              </a:rPr>
              <a:t>věcně příslušný krajský soud.</a:t>
            </a:r>
          </a:p>
        </p:txBody>
      </p:sp>
    </p:spTree>
    <p:extLst>
      <p:ext uri="{BB962C8B-B14F-4D97-AF65-F5344CB8AC3E}">
        <p14:creationId xmlns:p14="http://schemas.microsoft.com/office/powerpoint/2010/main" val="39926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58F50-F756-B81B-5F44-D9243C24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537" y="1468929"/>
            <a:ext cx="3340100" cy="377026"/>
          </a:xfrm>
        </p:spPr>
        <p:txBody>
          <a:bodyPr/>
          <a:lstStyle/>
          <a:p>
            <a:r>
              <a:rPr lang="cs-CZ" dirty="0"/>
              <a:t>1.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8027E3-7A54-9A7E-12E4-FD8117C57F1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1477328"/>
          </a:xfrm>
        </p:spPr>
        <p:txBody>
          <a:bodyPr/>
          <a:lstStyle/>
          <a:p>
            <a:pPr algn="ctr"/>
            <a:r>
              <a:rPr lang="cs-CZ" sz="9600" b="1" dirty="0">
                <a:solidFill>
                  <a:schemeClr val="bg1"/>
                </a:solidFill>
              </a:rPr>
              <a:t>Právní moc rozhodnutí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F64B-4E39-3A8E-C226-8A847861B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94F27C3-17DC-98FC-DEB9-7BCB6BF38F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C93D0BD-2D01-738C-7CCB-BD75A594720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8B757A7-9810-0042-E4B1-05666B573FF5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4ACD2FBC-61B2-1997-4FC6-84DAE3FF9D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77518B0-ADED-8809-1D86-2727A5F01768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B381C33A-12EB-745D-9757-179C392054D7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09A717DE-39E8-D0B6-0D15-5958C8EBB61E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C9E6ED0E-2CBB-0DEB-FBA5-D71436AA007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6D321646-8E07-7742-A1F2-468629376F20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07BB187B-A6B1-BCD5-8FF0-72DECC5C3D2E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45FD5884-F782-5994-8EF7-F317D47EC95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BD03B716-E955-C096-BDC1-DF5BEF40184D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7E558CAB-6104-8AAE-1969-D422442B83E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E1F0E9B9-7C2A-32B1-B78D-EE9DBB6261F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8F784FE0-57A8-E782-BD7F-E04AC349E13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780604E9-63BA-8195-A24F-F58F8CCF15E1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8BB56481-8A28-F5C8-BCF9-A4C2686960A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345A39EB-8FB7-16D0-25C0-863AC1E3DC1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D879A292-82F3-B71F-530C-F4F52CEAAF07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906BAE19-1FBC-CF92-F36F-35C984E5941D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9BC0C3-E341-9EFE-4083-225BFAC301E5}"/>
              </a:ext>
            </a:extLst>
          </p:cNvPr>
          <p:cNvSpPr txBox="1"/>
          <p:nvPr/>
        </p:nvSpPr>
        <p:spPr>
          <a:xfrm>
            <a:off x="1663908" y="4141987"/>
            <a:ext cx="149886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B579D3-F2F8-72B9-A384-C89BC18BACC8}"/>
              </a:ext>
            </a:extLst>
          </p:cNvPr>
          <p:cNvSpPr txBox="1"/>
          <p:nvPr/>
        </p:nvSpPr>
        <p:spPr>
          <a:xfrm>
            <a:off x="1974850" y="4287188"/>
            <a:ext cx="145751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7 (2) </a:t>
            </a:r>
            <a:r>
              <a:rPr lang="cs-CZ" sz="4000" b="1" dirty="0" err="1">
                <a:solidFill>
                  <a:srgbClr val="002060"/>
                </a:solidFill>
              </a:rPr>
              <a:t>s.ř.s</a:t>
            </a:r>
            <a:r>
              <a:rPr lang="cs-CZ" sz="4000" b="1" dirty="0">
                <a:solidFill>
                  <a:srgbClr val="002060"/>
                </a:solidFill>
              </a:rPr>
              <a:t>. - Nestanoví-li tento nebo zvláštní zákon jinak, je k řízení </a:t>
            </a:r>
            <a:r>
              <a:rPr lang="cs-CZ" sz="4000" b="1" dirty="0">
                <a:solidFill>
                  <a:srgbClr val="C00000"/>
                </a:solidFill>
              </a:rPr>
              <a:t>místně příslušný soud</a:t>
            </a:r>
            <a:r>
              <a:rPr lang="cs-CZ" sz="4000" b="1" dirty="0">
                <a:solidFill>
                  <a:srgbClr val="002060"/>
                </a:solidFill>
              </a:rPr>
              <a:t>, v jehož obvodu je sídlo správního orgánu, který ve věci vydal rozhodnutí v prvním stupni nebo jinak zasáhl do práv toho, kdo se u soudu domáhá ochrany. Má-li tento správní orgán sídlo mimo obvod své působnosti, platí, že má sídlo v obvodu své působnosti.</a:t>
            </a:r>
          </a:p>
        </p:txBody>
      </p:sp>
    </p:spTree>
    <p:extLst>
      <p:ext uri="{BB962C8B-B14F-4D97-AF65-F5344CB8AC3E}">
        <p14:creationId xmlns:p14="http://schemas.microsoft.com/office/powerpoint/2010/main" val="331146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6EF0E-AF52-58F1-717F-C75ABB0D4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42AACC-CA44-9E88-4B92-7213BEDC732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954655"/>
          </a:xfrm>
        </p:spPr>
        <p:txBody>
          <a:bodyPr/>
          <a:lstStyle/>
          <a:p>
            <a:pPr algn="ctr"/>
            <a:r>
              <a:rPr lang="cs-CZ" sz="9600" b="1" dirty="0">
                <a:solidFill>
                  <a:schemeClr val="bg1"/>
                </a:solidFill>
              </a:rPr>
              <a:t>Lhůta pro podání žaloby</a:t>
            </a:r>
            <a:br>
              <a:rPr lang="cs-CZ" sz="9600" b="1" i="1" dirty="0">
                <a:solidFill>
                  <a:schemeClr val="bg1"/>
                </a:solidFill>
              </a:rPr>
            </a:br>
            <a:endParaRPr lang="cs-CZ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042E4-6E3E-A67B-8FCD-A75F78464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C6EA0E6-5294-31A0-DD19-77C853D89E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A61926B-78FB-225F-3417-609EE2C85E7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7808340-96C4-A9ED-AEDC-8248BCC4BB18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75C3EC28-CE31-0F6B-9040-4E8328E243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71E1650-5C49-EEA8-7553-B9BB4E6EE75A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01727E92-F67C-D968-E111-E5EC52C6C070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631319C9-62E0-BFB3-2966-D73367314BC3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0E355313-1CF4-4B5B-685D-B1ABE3C8DEA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6204D84A-D1B8-EE77-447E-70589D7920CB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CCB76732-589C-EA3B-DA30-A1868243C0FD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E551132B-880A-14C8-8443-55B3FEEA9FA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746A81B8-9021-1C65-F2CD-7A4ACFB35657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3296FA15-28A2-D636-73D5-674B60C951B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AEDC6DE9-2A6B-C9B3-27EC-EBD8699AD18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C188B84A-A198-7C52-230C-CA07C2A291F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543359F1-CD77-B40C-0FDB-FFCD1E2DF55A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35183DDC-4EEB-3674-0D26-928F7676266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C4247068-B73B-CE18-C2CC-1C4E7FBE0E0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A0DA5D96-455B-F2E8-0F1A-E84EF6541C20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9E9A2A2A-47DA-98FB-A156-A14B9081D5E0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F11D29-0357-1977-6AAB-C9BDEF1FC195}"/>
              </a:ext>
            </a:extLst>
          </p:cNvPr>
          <p:cNvSpPr txBox="1"/>
          <p:nvPr/>
        </p:nvSpPr>
        <p:spPr>
          <a:xfrm>
            <a:off x="1705818" y="3417757"/>
            <a:ext cx="149467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72 (1) </a:t>
            </a:r>
            <a:r>
              <a:rPr lang="cs-CZ" sz="4000" b="1" dirty="0" err="1">
                <a:solidFill>
                  <a:srgbClr val="002060"/>
                </a:solidFill>
              </a:rPr>
              <a:t>s.ř.s</a:t>
            </a:r>
            <a:r>
              <a:rPr lang="cs-CZ" sz="4000" b="1" dirty="0">
                <a:solidFill>
                  <a:srgbClr val="002060"/>
                </a:solidFill>
              </a:rPr>
              <a:t>. - Žalobu lze podat </a:t>
            </a:r>
            <a:r>
              <a:rPr lang="cs-CZ" sz="4000" b="1" dirty="0">
                <a:solidFill>
                  <a:srgbClr val="C00000"/>
                </a:solidFill>
              </a:rPr>
              <a:t>do dvou měsíců poté, kdy rozhodnutí</a:t>
            </a:r>
            <a:r>
              <a:rPr lang="cs-CZ" sz="4000" b="1" dirty="0">
                <a:solidFill>
                  <a:srgbClr val="002060"/>
                </a:solidFill>
              </a:rPr>
              <a:t> bylo žalobci oznámeno doručením písemného vyhotovení nebo jiným zákonem stanoveným způsobem, nestanoví-li zvláštní zákon lhůtu jinou.</a:t>
            </a:r>
          </a:p>
        </p:txBody>
      </p:sp>
    </p:spTree>
    <p:extLst>
      <p:ext uri="{BB962C8B-B14F-4D97-AF65-F5344CB8AC3E}">
        <p14:creationId xmlns:p14="http://schemas.microsoft.com/office/powerpoint/2010/main" val="416922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307D4-CCB3-A707-EEE8-4800FC717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62CFFAA-0958-05BD-E3C3-08590EA23B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37538E7-CB0A-648E-BF78-1C3623BEDD4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25D4250-CDDF-7656-E8A5-5E1F4B17B20B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AAE07E43-AF7C-9A73-129D-5EE9720634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6C75007-7880-45F2-1DEC-43C6DF539FA0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8FB20B98-C364-A112-F3F5-4B1460E3016E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7184645A-268C-F0F0-83A4-F41845F93852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90D611AD-F6B9-FA52-B05A-A2C49C4685F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948A33B3-CAA2-7DF0-BB09-2F2F8F7F2593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359AD6A6-E7E4-E06F-1AB8-9B215573C135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EDD2668C-BBB9-657E-53EB-06FD74E35ED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94C30BB4-6B72-4661-29A3-169C83E96619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E8664FA4-1EA5-B8D3-DCFE-048EBBADF2E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A999ED02-1DA5-3A17-289C-AEB336664E0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1B9F505C-3053-5612-E12A-6462C7634F4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4B6EA563-3620-FF03-CC18-4DBEF71DAB2C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7E8425F8-7FAD-4876-BEE9-47BEF20E885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B62129E2-2FE1-05AB-04B1-A59B47992E9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C7CFBF5C-871C-E770-7EE6-9435A237DB2A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A54FD6D4-FF94-2C59-F957-63B636C3AB38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8CB5D0-4EC2-DF37-6A1D-B3B7B2101E31}"/>
              </a:ext>
            </a:extLst>
          </p:cNvPr>
          <p:cNvSpPr txBox="1"/>
          <p:nvPr/>
        </p:nvSpPr>
        <p:spPr>
          <a:xfrm>
            <a:off x="1663908" y="4141987"/>
            <a:ext cx="149886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136D8E-C785-1A22-0618-E1D911418C94}"/>
              </a:ext>
            </a:extLst>
          </p:cNvPr>
          <p:cNvSpPr txBox="1"/>
          <p:nvPr/>
        </p:nvSpPr>
        <p:spPr>
          <a:xfrm>
            <a:off x="2218544" y="5081666"/>
            <a:ext cx="149504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2 (2) zák. č. 416/2009 Sb. - </a:t>
            </a:r>
            <a:r>
              <a:rPr lang="cs-CZ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Lhůty pro podání žalob proti rozhodnutím vydaným v řízeních podle § 1 </a:t>
            </a:r>
            <a:r>
              <a:rPr lang="cs-CZ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 zkracují na polovinu; to neplatí, jde-li o řízení podle stavebního zákona. </a:t>
            </a:r>
            <a:r>
              <a:rPr lang="cs-CZ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O žalobách rozhodne soud ve lhůtě 90 dnů. Ustanovení předchozí věty obdobně platí i pro řízení o opravných prostředcích proti rozhodnutí soudu o žalobě.</a:t>
            </a:r>
            <a:endParaRPr lang="cs-CZ" sz="4000" b="1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5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1F038-91F9-A45C-D375-37AE5341A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AFF962-06B7-22F6-A74F-16A76BB3853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215991"/>
          </a:xfrm>
        </p:spPr>
        <p:txBody>
          <a:bodyPr/>
          <a:lstStyle/>
          <a:p>
            <a:pPr algn="ctr"/>
            <a:r>
              <a:rPr lang="cs-CZ" sz="7200" b="1" dirty="0">
                <a:solidFill>
                  <a:schemeClr val="bg1"/>
                </a:solidFill>
              </a:rPr>
              <a:t>Příprava na psaní klauzurní práce ze správního práva</a:t>
            </a:r>
          </a:p>
        </p:txBody>
      </p:sp>
    </p:spTree>
    <p:extLst>
      <p:ext uri="{BB962C8B-B14F-4D97-AF65-F5344CB8AC3E}">
        <p14:creationId xmlns:p14="http://schemas.microsoft.com/office/powerpoint/2010/main" val="55535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BAA49-1DAE-B4F9-4BEB-04F9DE90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E89E555-07AD-6CD5-4144-0319D8136E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07FF9330-B3FB-5362-C212-A4D5B6E0128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BC93B3F-27BE-7061-0DE7-4785185ECDCF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DB6CDA75-B621-06B1-D6A2-3782ABAAF4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19996529-A690-7E86-9D42-D6BCDB7B1D31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5B3A3196-E4B2-9157-1720-E1E56927D03E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558E6835-B572-DFA8-4FF1-F39BB7A7FF0F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B395E125-108C-8267-213C-495BB0CAA4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8B8C39C1-6AAA-91F4-408A-DB37376C1A8F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9A3AD73B-5F0D-90A1-5DB8-1688596141DC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BBE24D5B-1F88-26D5-305A-650AF598830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9798EA2D-371E-0B35-E7A2-AA1E9EBB18E1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03AEAA91-B912-1D7A-9AE6-0CDE744FBD8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C3CA44E5-8A92-302A-B8B5-D1390F18B03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BCCF729B-757B-E01E-8B61-AB08DEEC673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32D75CEB-0D70-F06B-4EA8-A20AA479D7C9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FF868849-213E-088D-ACFE-9D96B611D68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58C59D98-0C15-5464-9E3B-E21FBF67A04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B6B3B31C-F91E-45C6-FBB0-2575CA1ABD94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6A5BA458-4EB4-7421-C19B-B22BB5C80381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FCEB62-B385-31C0-79F1-9EB688ACF136}"/>
              </a:ext>
            </a:extLst>
          </p:cNvPr>
          <p:cNvSpPr txBox="1"/>
          <p:nvPr/>
        </p:nvSpPr>
        <p:spPr>
          <a:xfrm>
            <a:off x="1663908" y="4141987"/>
            <a:ext cx="149886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endParaRPr lang="cs-CZ" sz="4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17A37A-BD73-5D41-8691-3C58B6520AC3}"/>
              </a:ext>
            </a:extLst>
          </p:cNvPr>
          <p:cNvSpPr txBox="1"/>
          <p:nvPr/>
        </p:nvSpPr>
        <p:spPr>
          <a:xfrm>
            <a:off x="2218544" y="5081666"/>
            <a:ext cx="149504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Z čeho se připravovat: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Prezentace z přednášek jsou k dispozici ve Studijním informační systému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Na seminářích jsou probírány praktické příklady, které budou základem pro jednotlivá zadání klauzurních prací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Ve sbírce předpisů si lze vyznačit důležitá ustanovení z přednášek i vzájemné vazby mezi ustanoveními</a:t>
            </a:r>
          </a:p>
        </p:txBody>
      </p:sp>
    </p:spTree>
    <p:extLst>
      <p:ext uri="{BB962C8B-B14F-4D97-AF65-F5344CB8AC3E}">
        <p14:creationId xmlns:p14="http://schemas.microsoft.com/office/powerpoint/2010/main" val="3341538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450" y="5438345"/>
            <a:ext cx="1463039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400" spc="-25" dirty="0" err="1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Děku</a:t>
            </a:r>
            <a:r>
              <a:rPr lang="cs-CZ" sz="4400" spc="-25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ji za účast na přednáškách!</a:t>
            </a:r>
            <a:endParaRPr sz="44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1229" y="7837054"/>
            <a:ext cx="7335485" cy="1922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prof. JUDr. Jakub Handrlica, Ph.D., </a:t>
            </a:r>
            <a:r>
              <a:rPr lang="cs-CZ" sz="2000" b="1" dirty="0" err="1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DSc</a:t>
            </a: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 </a:t>
            </a:r>
          </a:p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Katedra správního práva a správní vědy</a:t>
            </a:r>
          </a:p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Právnická fakulta, Univerzita Karlova</a:t>
            </a:r>
          </a:p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Nám. Curieových 7, 116 40 Praha 1</a:t>
            </a:r>
          </a:p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Email: </a:t>
            </a:r>
            <a:r>
              <a:rPr lang="cs-CZ" sz="2000" b="1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  <a:hlinkClick r:id="rId2"/>
              </a:rPr>
              <a:t>jakub.handrlica@prf.cuni.cz</a:t>
            </a:r>
            <a:endParaRPr lang="cs-CZ" sz="2000" b="1" dirty="0">
              <a:solidFill>
                <a:srgbClr val="003657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6034"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3142" y="9760016"/>
            <a:ext cx="3103572" cy="15485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6331" y="1468792"/>
            <a:ext cx="343184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47E3E44-67AB-44E9-9312-8C5A7BA56653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B3BE9FF5-2DB9-43E0-B801-963C2A4996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7B756A8F-B010-46F8-83C9-9148C1B8B764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A34B146B-04F3-4906-A5B3-32D8F95DE534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8159AFAB-580F-4494-9764-FDDD011CF0B1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5F2F398C-5D5A-4E1E-B31D-E7BE3D275CD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BA66C3DF-6258-48ED-AAEA-92247121A5D5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44A4D08E-DDB3-40C6-B240-48D1F71C0151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1C3162E8-9181-478B-93AE-6FBCE1E1532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F91FCF6E-C412-4F8E-A386-449F73B46CC9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15C1BD56-56E8-4CFE-917B-8CE2CB87EEC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24451714-D5D2-4D27-B1EE-929BCE61B8B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92DE4201-EBBA-458C-B823-A0BB47C7638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AD4E066C-6D56-4BCB-B1ED-FAD1E730F4F5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E656E980-B150-473B-860C-C5369E70E66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952DC8FF-5B63-44ED-960B-EDD030043D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2EEF2241-1BC2-41C1-A015-4D1E23EEA54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0A10D8F0-09A0-4789-9F2F-54E3180F3EE0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627510-0F85-151D-BAED-3F5BB77E360A}"/>
              </a:ext>
            </a:extLst>
          </p:cNvPr>
          <p:cNvSpPr txBox="1"/>
          <p:nvPr/>
        </p:nvSpPr>
        <p:spPr>
          <a:xfrm>
            <a:off x="2522562" y="2838122"/>
            <a:ext cx="122200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§ 73 (1) </a:t>
            </a:r>
            <a:r>
              <a:rPr lang="cs-CZ" sz="4000" b="1" dirty="0" err="1">
                <a:solidFill>
                  <a:srgbClr val="002060"/>
                </a:solidFill>
              </a:rPr>
              <a:t>SpŘ</a:t>
            </a:r>
            <a:r>
              <a:rPr lang="cs-CZ" sz="4000" b="1" dirty="0">
                <a:solidFill>
                  <a:srgbClr val="002060"/>
                </a:solidFill>
              </a:rPr>
              <a:t> - Nestanoví-li tento zákon jinak, je v právní moci rozhodnutí, které </a:t>
            </a:r>
            <a:r>
              <a:rPr lang="cs-CZ" sz="4000" b="1" dirty="0">
                <a:solidFill>
                  <a:srgbClr val="C00000"/>
                </a:solidFill>
              </a:rPr>
              <a:t>bylo oznámeno </a:t>
            </a:r>
            <a:r>
              <a:rPr lang="cs-CZ" sz="4000" b="1" dirty="0">
                <a:solidFill>
                  <a:srgbClr val="002060"/>
                </a:solidFill>
              </a:rPr>
              <a:t>a proti kterému </a:t>
            </a:r>
            <a:r>
              <a:rPr lang="cs-CZ" sz="4000" b="1" dirty="0">
                <a:solidFill>
                  <a:srgbClr val="C00000"/>
                </a:solidFill>
              </a:rPr>
              <a:t>nelze podat odvolání</a:t>
            </a:r>
            <a:r>
              <a:rPr lang="cs-CZ" sz="4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47E3E44-67AB-44E9-9312-8C5A7BA56653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B3BE9FF5-2DB9-43E0-B801-963C2A4996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7B756A8F-B010-46F8-83C9-9148C1B8B764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A34B146B-04F3-4906-A5B3-32D8F95DE534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8159AFAB-580F-4494-9764-FDDD011CF0B1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5F2F398C-5D5A-4E1E-B31D-E7BE3D275CD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BA66C3DF-6258-48ED-AAEA-92247121A5D5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44A4D08E-DDB3-40C6-B240-48D1F71C0151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1C3162E8-9181-478B-93AE-6FBCE1E1532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F91FCF6E-C412-4F8E-A386-449F73B46CC9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15C1BD56-56E8-4CFE-917B-8CE2CB87EEC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24451714-D5D2-4D27-B1EE-929BCE61B8B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92DE4201-EBBA-458C-B823-A0BB47C7638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AD4E066C-6D56-4BCB-B1ED-FAD1E730F4F5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E656E980-B150-473B-860C-C5369E70E66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952DC8FF-5B63-44ED-960B-EDD030043D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2EEF2241-1BC2-41C1-A015-4D1E23EEA541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0A10D8F0-09A0-4789-9F2F-54E3180F3EE0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627510-0F85-151D-BAED-3F5BB77E360A}"/>
              </a:ext>
            </a:extLst>
          </p:cNvPr>
          <p:cNvSpPr txBox="1"/>
          <p:nvPr/>
        </p:nvSpPr>
        <p:spPr>
          <a:xfrm>
            <a:off x="2900465" y="3394896"/>
            <a:ext cx="12220073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§ 73 (1) </a:t>
            </a:r>
            <a:r>
              <a:rPr lang="cs-CZ" sz="4000" b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Pravomocné rozhodnutí je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závazné pro účastníky a pro všechny správní orgány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; ustanovení § 76 odst. 3 věty poslední tím není dotčeno. Pro jiné osoby je pravomocné rozhodnutí závazné v případech stanovených zákonem v rozsahu v něm uvedeném. Pravomocné rozhodnutí o osobním stavu je závazné pro každého.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Jestliže je pro práva a povinnosti účastníků určující právo k movité nebo nemovité věci, je pravomocné rozhodnutí závazné i pro právní nástupce účastníků. (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 tzv. správní akty ad </a:t>
            </a:r>
            <a:r>
              <a:rPr lang="cs-CZ" sz="4000" b="1" dirty="0" err="1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rem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)</a:t>
            </a:r>
            <a:endParaRPr lang="cs-CZ" sz="4000" b="1" dirty="0">
              <a:solidFill>
                <a:srgbClr val="C00000"/>
              </a:solidFill>
              <a:latin typeface="+mn-lt"/>
            </a:endParaRPr>
          </a:p>
          <a:p>
            <a:endParaRPr lang="cs-CZ" sz="4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>
              <a:solidFill>
                <a:srgbClr val="C000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5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A680D-F38F-E86B-E9C1-FD1DBAEA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8FBA7AA-17EE-3227-8138-53479C1B82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B688DD0-1B6A-D890-93E9-0D293BD590C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83E1106-4B91-094B-8D3C-51006CB3DBAD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F9A72C5E-0DA3-7881-BA1F-9355CACA85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12F2C04E-664A-146E-132F-36BFFB1C73B4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76ED2AFF-57C4-93B8-B00E-DB0819C68875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765526A1-4080-A77B-16E1-165C4373B1B2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D5538F3C-D47D-2259-A1A4-1B251AA4177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09079E2B-843A-3B6B-5AE6-80F9C24E10AB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15A0FFFC-15D2-EF5B-4A87-699A731656BD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0D3D3888-ABFB-DD65-3D94-2223F91550C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A4A5878C-CA0B-F57B-06D7-32279B416340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257584A2-CA3C-20EE-73EC-9159E43C28C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E7F9CEA7-F890-D63B-8A25-06E0FD0CDD0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FE247094-183C-A03E-293F-2CC0AFDB8FC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4E7983FB-F409-5007-6DB3-521314F41F80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F0CFD0DD-FE88-F1F9-B5B9-64C28172DDE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BCB938F1-94DF-A19C-6BCD-E836AFC9CFFF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9475449E-AC1D-3BBB-1148-DB7FB1BDC187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5064DCBD-3971-0900-5AB1-A8697F968707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BFB8E9-03B1-15E6-33B8-BFDA4060E0C5}"/>
              </a:ext>
            </a:extLst>
          </p:cNvPr>
          <p:cNvSpPr txBox="1"/>
          <p:nvPr/>
        </p:nvSpPr>
        <p:spPr>
          <a:xfrm>
            <a:off x="2900465" y="3394896"/>
            <a:ext cx="12220073" cy="914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</a:rPr>
              <a:t>Ve správním řízení rozlišujeme případy: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</a:rPr>
              <a:t>kdy je možnost účastníka bránit se proti rozhodnutí řádným opravným prostředkem vyloučena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</a:rPr>
              <a:t>lhůty pro podání řádného opravného prostředku účastníkovi marně uplyne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</a:rPr>
              <a:t>účastník se může práva podat řádný opravný prostředek vzdát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</a:rPr>
              <a:t>odvolatel má právo vzít podané odvolání zpět</a:t>
            </a:r>
          </a:p>
          <a:p>
            <a:pPr marL="742950" indent="-742950">
              <a:buFont typeface="+mj-lt"/>
              <a:buAutoNum type="arabicPeriod"/>
            </a:pPr>
            <a:endParaRPr lang="cs-CZ" sz="4000" b="1" dirty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cs-CZ" sz="4000" b="1" dirty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cs-CZ" sz="4000" b="1" dirty="0">
              <a:solidFill>
                <a:srgbClr val="C00000"/>
              </a:solidFill>
            </a:endParaRPr>
          </a:p>
          <a:p>
            <a:endParaRPr lang="cs-CZ" sz="4000" b="1" dirty="0">
              <a:solidFill>
                <a:srgbClr val="002060"/>
              </a:solidFill>
            </a:endParaRPr>
          </a:p>
          <a:p>
            <a:endParaRPr lang="cs-CZ" sz="4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>
              <a:solidFill>
                <a:srgbClr val="C000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8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84013-3EA3-9A58-DD1B-7FF95504F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EEEFD55-5183-A040-0512-3B7785735F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C9A3FBF1-FC65-FF6A-E47C-10022588408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F6B74B5-AA31-129A-A022-60AE29E3F7C3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C152726E-EB8B-5DE7-9005-A55E7F796E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E0827E0-3EAA-5ADA-8BD6-216EB39162EB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550CBA75-C515-A429-8DAC-5C5C1407CE96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20943C3E-D29D-2979-8DC9-386F21BF392D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54BB6412-06A0-855C-9305-DB4EC8E07E8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BF981F1D-B834-2557-D456-A7553524C242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40CFD1DA-F65D-28B7-2B99-4D750608FC64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8BB7DE2B-BB38-1A64-F4F4-CA4D5897011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4AE4787-4AA1-2166-C2B9-C2BCD0C8ABC1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5114934C-B073-AE0C-9B9E-DBF2C11CC5D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623CEE65-620E-A976-B312-D7E260239F5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701B2FC9-65B3-E6E4-DF83-99852A13F58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D8422106-02BD-3172-85B6-A1861217B08B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AC7E41CE-EAE4-5FD7-1A33-AE40A496D7E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8C918952-1FC6-CD32-BC1B-B9A4C6D6E2AA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96CCC935-F7F0-947E-4BBB-C7E6B48511A3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C926CAE4-F172-F2AF-EB7A-2434FC3F3EE0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30608B-EA99-C420-ABD4-FE4FB689596D}"/>
              </a:ext>
            </a:extLst>
          </p:cNvPr>
          <p:cNvSpPr txBox="1"/>
          <p:nvPr/>
        </p:nvSpPr>
        <p:spPr>
          <a:xfrm>
            <a:off x="3192905" y="3132945"/>
            <a:ext cx="1188345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V právní moci je rozhodnutí, které: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bylo řádně oznámeno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a právní předpis vůči němu vylučuje možnost odvolání (tj. je splněna podmínka, že proti němu nelze odvolání podat)</a:t>
            </a:r>
          </a:p>
          <a:p>
            <a:endParaRPr lang="cs-CZ" sz="4000" b="1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NB!!! </a:t>
            </a:r>
            <a:r>
              <a:rPr lang="cs-CZ" sz="4000" b="1" i="1" dirty="0">
                <a:solidFill>
                  <a:srgbClr val="002060"/>
                </a:solidFill>
                <a:latin typeface="+mn-lt"/>
              </a:rPr>
              <a:t>§ 81 (1) </a:t>
            </a:r>
            <a:r>
              <a:rPr lang="cs-CZ" sz="4000" b="1" i="1" dirty="0" err="1">
                <a:solidFill>
                  <a:srgbClr val="002060"/>
                </a:solidFill>
                <a:latin typeface="+mn-lt"/>
              </a:rPr>
              <a:t>SpŘ</a:t>
            </a:r>
            <a:r>
              <a:rPr lang="cs-CZ" sz="4000" b="1" i="1" dirty="0">
                <a:solidFill>
                  <a:srgbClr val="002060"/>
                </a:solidFill>
                <a:latin typeface="+mn-lt"/>
              </a:rPr>
              <a:t> - Účastník může proti rozhodnutí podat odvolání, pokud zákon nestanoví jinak.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vyloučení možnosti podat řádný opravný prostředek musí plynout přímo ze zákona)</a:t>
            </a:r>
            <a:endParaRPr lang="cs-CZ" sz="40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33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55CE1-3FA7-0359-E00E-29EC71212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67F0455-1BF6-548A-ABBA-9D0E2F1C77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F309D2D7-BD35-3A14-B4F9-06137EC956E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34017ED-C291-2ECA-50FA-4537095D338B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C3449E90-1315-A5B9-4A24-E8C3C3263F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84B5900-34F3-47EE-5C56-DF22A4A514C5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4F5B0DDA-D1A1-DCED-0300-E348BC45228E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0851BC42-BBB2-73B1-06EA-F87EB1E41373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943783C4-56B2-A896-64B8-99C6A6B325B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EDCD5EFF-3794-AFB0-F44A-7D3CF191DA80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8438EE8E-60B1-70A1-51F2-65AECC147A6C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80A208E9-09E3-B090-7F86-85D1B00EFE9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89DB5A2B-6B70-7F9C-DD9D-CD62D40F2296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63263642-327B-DFDC-9E19-976897FE605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DE016805-9335-EB74-3EE0-96F44711FB1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C1BA57EF-64AC-D9E8-ADF6-A240FCF9A12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9C74B65A-7BB1-EC06-5A9F-2C0BC2676824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4815531E-F628-4916-FA62-25A10A933BC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5BC48374-4A5C-9650-6B8D-49E162A0BC3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AF5B3C4E-53E6-8623-61AC-BA81739C27EF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A6D3B9DF-DB08-8AAE-BF04-9496CEDE1613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D6B54E-3D2A-787C-85F7-22C50C8ACECB}"/>
              </a:ext>
            </a:extLst>
          </p:cNvPr>
          <p:cNvSpPr txBox="1"/>
          <p:nvPr/>
        </p:nvSpPr>
        <p:spPr>
          <a:xfrm>
            <a:off x="2900465" y="3394896"/>
            <a:ext cx="12220073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u="sng" dirty="0">
                <a:solidFill>
                  <a:srgbClr val="002060"/>
                </a:solidFill>
                <a:latin typeface="+mn-lt"/>
              </a:rPr>
              <a:t>Příklady z předepsaných předpisů: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§ 4a odst. 2 zák. č. 416/2009 Sb.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 - Odvolání proti mezitímnímu rozhodnutí není přípustné.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cs-CZ" sz="40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adresát mezitímního rozhodnutí se brání přímo u správního soudu – srov. úpravu v § 4a odst. 3 zákona č. 416/2009 Sb.)</a:t>
            </a:r>
            <a:endParaRPr lang="cs-CZ" sz="4000" b="1" dirty="0">
              <a:solidFill>
                <a:srgbClr val="00206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C00000"/>
                </a:solidFill>
                <a:latin typeface="+mn-lt"/>
              </a:rPr>
              <a:t>§ 91 odst. 1 </a:t>
            </a:r>
            <a:r>
              <a:rPr lang="cs-CZ" sz="4000" b="1" dirty="0" err="1">
                <a:solidFill>
                  <a:srgbClr val="C00000"/>
                </a:solidFill>
                <a:latin typeface="+mn-lt"/>
              </a:rPr>
              <a:t>SpŘ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- Proti rozhodnutí odvolacího správního orgánu se nelze dále odvolat. Rozhodnutí odvolacího správního orgánu je v právní moci, jestliže bylo oznámeno všem odvolatelům a účastníkům uvedeným v § 27 odst. 1.</a:t>
            </a:r>
          </a:p>
          <a:p>
            <a:endParaRPr lang="cs-CZ" sz="4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b="1" dirty="0">
              <a:solidFill>
                <a:srgbClr val="C0000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55718-6C00-0BD5-1A15-0BEB53120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57A1DEE-95EB-B2C2-565B-41B458E589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76944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FB80383-489A-FB3F-FFBE-2DCEBEC3531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974850" y="1700986"/>
            <a:ext cx="17810634" cy="5306453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3200" dirty="0">
              <a:solidFill>
                <a:srgbClr val="C00000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28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 algn="just">
              <a:lnSpc>
                <a:spcPct val="142200"/>
              </a:lnSpc>
              <a:spcBef>
                <a:spcPts val="2650"/>
              </a:spcBef>
            </a:pPr>
            <a:endParaRPr lang="cs-CZ" sz="3000" b="0" dirty="0">
              <a:solidFill>
                <a:schemeClr val="tx1"/>
              </a:solidFill>
              <a:latin typeface="Gill Sans MT"/>
              <a:cs typeface="Arial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2200"/>
              </a:lnSpc>
              <a:spcBef>
                <a:spcPts val="2650"/>
              </a:spcBef>
            </a:pPr>
            <a:endParaRPr lang="cs-CZ" sz="14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289150E-3C1E-48B4-4A87-ADEEA2694225}"/>
              </a:ext>
            </a:extLst>
          </p:cNvPr>
          <p:cNvGrpSpPr/>
          <p:nvPr/>
        </p:nvGrpSpPr>
        <p:grpSpPr>
          <a:xfrm>
            <a:off x="14700250" y="777875"/>
            <a:ext cx="3912571" cy="1237615"/>
            <a:chOff x="1685853" y="879554"/>
            <a:chExt cx="3912571" cy="1237615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B02AC800-37AD-957C-50DC-DDC7787085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53" y="879555"/>
              <a:ext cx="1237286" cy="1237323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FE16172A-BDC4-85C2-1122-302C84835F31}"/>
                </a:ext>
              </a:extLst>
            </p:cNvPr>
            <p:cNvSpPr/>
            <p:nvPr/>
          </p:nvSpPr>
          <p:spPr>
            <a:xfrm>
              <a:off x="3273858" y="879554"/>
              <a:ext cx="13970" cy="1237615"/>
            </a:xfrm>
            <a:custGeom>
              <a:avLst/>
              <a:gdLst/>
              <a:ahLst/>
              <a:cxnLst/>
              <a:rect l="l" t="t" r="r" b="b"/>
              <a:pathLst>
                <a:path w="13970" h="1237614">
                  <a:moveTo>
                    <a:pt x="13643" y="0"/>
                  </a:moveTo>
                  <a:lnTo>
                    <a:pt x="0" y="0"/>
                  </a:lnTo>
                  <a:lnTo>
                    <a:pt x="0" y="1237323"/>
                  </a:lnTo>
                  <a:lnTo>
                    <a:pt x="13643" y="1237323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00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6">
              <a:extLst>
                <a:ext uri="{FF2B5EF4-FFF2-40B4-BE49-F238E27FC236}">
                  <a16:creationId xmlns:a16="http://schemas.microsoft.com/office/drawing/2014/main" id="{6636E692-FD38-614E-BC54-F8440FC99A7A}"/>
                </a:ext>
              </a:extLst>
            </p:cNvPr>
            <p:cNvGrpSpPr/>
            <p:nvPr/>
          </p:nvGrpSpPr>
          <p:grpSpPr>
            <a:xfrm>
              <a:off x="3638180" y="1830016"/>
              <a:ext cx="1457960" cy="287020"/>
              <a:chOff x="3638180" y="1830016"/>
              <a:chExt cx="1457960" cy="287020"/>
            </a:xfrm>
          </p:grpSpPr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76BE1B78-E3F0-F753-AC19-83C100419246}"/>
                  </a:ext>
                </a:extLst>
              </p:cNvPr>
              <p:cNvSpPr/>
              <p:nvPr/>
            </p:nvSpPr>
            <p:spPr>
              <a:xfrm>
                <a:off x="3638180" y="1841314"/>
                <a:ext cx="27559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271144">
                    <a:moveTo>
                      <a:pt x="98635" y="0"/>
                    </a:moveTo>
                    <a:lnTo>
                      <a:pt x="0" y="0"/>
                    </a:lnTo>
                    <a:lnTo>
                      <a:pt x="106" y="1884"/>
                    </a:lnTo>
                    <a:lnTo>
                      <a:pt x="1824" y="7942"/>
                    </a:lnTo>
                    <a:lnTo>
                      <a:pt x="5837" y="22775"/>
                    </a:lnTo>
                    <a:lnTo>
                      <a:pt x="9850" y="42691"/>
                    </a:lnTo>
                    <a:lnTo>
                      <a:pt x="11675" y="64375"/>
                    </a:lnTo>
                    <a:lnTo>
                      <a:pt x="11675" y="206674"/>
                    </a:lnTo>
                    <a:lnTo>
                      <a:pt x="9850" y="228353"/>
                    </a:lnTo>
                    <a:lnTo>
                      <a:pt x="5837" y="248269"/>
                    </a:lnTo>
                    <a:lnTo>
                      <a:pt x="1824" y="263105"/>
                    </a:lnTo>
                    <a:lnTo>
                      <a:pt x="0" y="269541"/>
                    </a:lnTo>
                    <a:lnTo>
                      <a:pt x="0" y="271049"/>
                    </a:lnTo>
                    <a:lnTo>
                      <a:pt x="98635" y="271049"/>
                    </a:lnTo>
                    <a:lnTo>
                      <a:pt x="98635" y="269541"/>
                    </a:lnTo>
                    <a:lnTo>
                      <a:pt x="96811" y="263105"/>
                    </a:lnTo>
                    <a:lnTo>
                      <a:pt x="92798" y="248269"/>
                    </a:lnTo>
                    <a:lnTo>
                      <a:pt x="88784" y="228353"/>
                    </a:lnTo>
                    <a:lnTo>
                      <a:pt x="86960" y="206674"/>
                    </a:lnTo>
                    <a:lnTo>
                      <a:pt x="86960" y="64375"/>
                    </a:lnTo>
                    <a:lnTo>
                      <a:pt x="88784" y="42691"/>
                    </a:lnTo>
                    <a:lnTo>
                      <a:pt x="92798" y="22775"/>
                    </a:lnTo>
                    <a:lnTo>
                      <a:pt x="96811" y="7942"/>
                    </a:lnTo>
                    <a:lnTo>
                      <a:pt x="98528" y="1884"/>
                    </a:lnTo>
                    <a:lnTo>
                      <a:pt x="98635" y="0"/>
                    </a:lnTo>
                    <a:close/>
                  </a:path>
                  <a:path w="275589" h="271144">
                    <a:moveTo>
                      <a:pt x="267290" y="0"/>
                    </a:moveTo>
                    <a:lnTo>
                      <a:pt x="178067" y="0"/>
                    </a:lnTo>
                    <a:lnTo>
                      <a:pt x="178067" y="2261"/>
                    </a:lnTo>
                    <a:lnTo>
                      <a:pt x="179692" y="9840"/>
                    </a:lnTo>
                    <a:lnTo>
                      <a:pt x="180895" y="26492"/>
                    </a:lnTo>
                    <a:lnTo>
                      <a:pt x="176168" y="48157"/>
                    </a:lnTo>
                    <a:lnTo>
                      <a:pt x="160005" y="70772"/>
                    </a:lnTo>
                    <a:lnTo>
                      <a:pt x="92227" y="133262"/>
                    </a:lnTo>
                    <a:lnTo>
                      <a:pt x="89986" y="135147"/>
                    </a:lnTo>
                    <a:lnTo>
                      <a:pt x="90353" y="135901"/>
                    </a:lnTo>
                    <a:lnTo>
                      <a:pt x="91484" y="137775"/>
                    </a:lnTo>
                    <a:lnTo>
                      <a:pt x="141932" y="215333"/>
                    </a:lnTo>
                    <a:lnTo>
                      <a:pt x="151148" y="233991"/>
                    </a:lnTo>
                    <a:lnTo>
                      <a:pt x="156374" y="251661"/>
                    </a:lnTo>
                    <a:lnTo>
                      <a:pt x="158707" y="265095"/>
                    </a:lnTo>
                    <a:lnTo>
                      <a:pt x="159241" y="271049"/>
                    </a:lnTo>
                    <a:lnTo>
                      <a:pt x="275195" y="271049"/>
                    </a:lnTo>
                    <a:lnTo>
                      <a:pt x="275195" y="269541"/>
                    </a:lnTo>
                    <a:lnTo>
                      <a:pt x="270885" y="263894"/>
                    </a:lnTo>
                    <a:lnTo>
                      <a:pt x="260187" y="251189"/>
                    </a:lnTo>
                    <a:lnTo>
                      <a:pt x="246451" y="234392"/>
                    </a:lnTo>
                    <a:lnTo>
                      <a:pt x="233029" y="216464"/>
                    </a:lnTo>
                    <a:lnTo>
                      <a:pt x="153597" y="102771"/>
                    </a:lnTo>
                    <a:lnTo>
                      <a:pt x="213459" y="47056"/>
                    </a:lnTo>
                    <a:lnTo>
                      <a:pt x="228543" y="33377"/>
                    </a:lnTo>
                    <a:lnTo>
                      <a:pt x="242353" y="21219"/>
                    </a:lnTo>
                    <a:lnTo>
                      <a:pt x="255174" y="10686"/>
                    </a:lnTo>
                    <a:lnTo>
                      <a:pt x="267290" y="1884"/>
                    </a:lnTo>
                    <a:lnTo>
                      <a:pt x="267290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8">
                <a:extLst>
                  <a:ext uri="{FF2B5EF4-FFF2-40B4-BE49-F238E27FC236}">
                    <a16:creationId xmlns:a16="http://schemas.microsoft.com/office/drawing/2014/main" id="{532EF852-9A3B-C407-EFDA-823EF84E2A4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22763" y="1915663"/>
                <a:ext cx="391471" cy="200464"/>
              </a:xfrm>
              <a:prstGeom prst="rect">
                <a:avLst/>
              </a:prstGeom>
            </p:spPr>
          </p:pic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5C10B6A6-622A-678A-3078-D41B3BEFDBFE}"/>
                  </a:ext>
                </a:extLst>
              </p:cNvPr>
              <p:cNvSpPr/>
              <p:nvPr/>
            </p:nvSpPr>
            <p:spPr>
              <a:xfrm>
                <a:off x="4329265" y="1830025"/>
                <a:ext cx="766445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87019">
                    <a:moveTo>
                      <a:pt x="95250" y="280835"/>
                    </a:moveTo>
                    <a:lnTo>
                      <a:pt x="89408" y="259562"/>
                    </a:lnTo>
                    <a:lnTo>
                      <a:pt x="85394" y="239649"/>
                    </a:lnTo>
                    <a:lnTo>
                      <a:pt x="83578" y="217970"/>
                    </a:lnTo>
                    <a:lnTo>
                      <a:pt x="83578" y="0"/>
                    </a:lnTo>
                    <a:lnTo>
                      <a:pt x="11671" y="7531"/>
                    </a:lnTo>
                    <a:lnTo>
                      <a:pt x="0" y="9029"/>
                    </a:lnTo>
                    <a:lnTo>
                      <a:pt x="6591" y="31064"/>
                    </a:lnTo>
                    <a:lnTo>
                      <a:pt x="10858" y="50457"/>
                    </a:lnTo>
                    <a:lnTo>
                      <a:pt x="12801" y="71894"/>
                    </a:lnTo>
                    <a:lnTo>
                      <a:pt x="12801" y="217970"/>
                    </a:lnTo>
                    <a:lnTo>
                      <a:pt x="10972" y="239649"/>
                    </a:lnTo>
                    <a:lnTo>
                      <a:pt x="6972" y="259562"/>
                    </a:lnTo>
                    <a:lnTo>
                      <a:pt x="1130" y="280835"/>
                    </a:lnTo>
                    <a:lnTo>
                      <a:pt x="1130" y="282346"/>
                    </a:lnTo>
                    <a:lnTo>
                      <a:pt x="95250" y="282346"/>
                    </a:lnTo>
                    <a:lnTo>
                      <a:pt x="95250" y="280835"/>
                    </a:lnTo>
                    <a:close/>
                  </a:path>
                  <a:path w="766445" h="287019">
                    <a:moveTo>
                      <a:pt x="325628" y="185966"/>
                    </a:moveTo>
                    <a:lnTo>
                      <a:pt x="316953" y="141617"/>
                    </a:lnTo>
                    <a:lnTo>
                      <a:pt x="293763" y="111201"/>
                    </a:lnTo>
                    <a:lnTo>
                      <a:pt x="246570" y="91744"/>
                    </a:lnTo>
                    <a:lnTo>
                      <a:pt x="246570" y="185966"/>
                    </a:lnTo>
                    <a:lnTo>
                      <a:pt x="245694" y="214744"/>
                    </a:lnTo>
                    <a:lnTo>
                      <a:pt x="242100" y="241731"/>
                    </a:lnTo>
                    <a:lnTo>
                      <a:pt x="234340" y="261721"/>
                    </a:lnTo>
                    <a:lnTo>
                      <a:pt x="220967" y="269544"/>
                    </a:lnTo>
                    <a:lnTo>
                      <a:pt x="207505" y="261721"/>
                    </a:lnTo>
                    <a:lnTo>
                      <a:pt x="199885" y="241731"/>
                    </a:lnTo>
                    <a:lnTo>
                      <a:pt x="196507" y="214744"/>
                    </a:lnTo>
                    <a:lnTo>
                      <a:pt x="195745" y="185966"/>
                    </a:lnTo>
                    <a:lnTo>
                      <a:pt x="196507" y="157759"/>
                    </a:lnTo>
                    <a:lnTo>
                      <a:pt x="199885" y="131660"/>
                    </a:lnTo>
                    <a:lnTo>
                      <a:pt x="207505" y="112483"/>
                    </a:lnTo>
                    <a:lnTo>
                      <a:pt x="220967" y="105029"/>
                    </a:lnTo>
                    <a:lnTo>
                      <a:pt x="234340" y="112433"/>
                    </a:lnTo>
                    <a:lnTo>
                      <a:pt x="242100" y="131521"/>
                    </a:lnTo>
                    <a:lnTo>
                      <a:pt x="245694" y="157607"/>
                    </a:lnTo>
                    <a:lnTo>
                      <a:pt x="246570" y="185966"/>
                    </a:lnTo>
                    <a:lnTo>
                      <a:pt x="246570" y="91744"/>
                    </a:lnTo>
                    <a:lnTo>
                      <a:pt x="181495" y="93637"/>
                    </a:lnTo>
                    <a:lnTo>
                      <a:pt x="125260" y="141452"/>
                    </a:lnTo>
                    <a:lnTo>
                      <a:pt x="116687" y="185966"/>
                    </a:lnTo>
                    <a:lnTo>
                      <a:pt x="125260" y="230962"/>
                    </a:lnTo>
                    <a:lnTo>
                      <a:pt x="148221" y="262394"/>
                    </a:lnTo>
                    <a:lnTo>
                      <a:pt x="181495" y="280835"/>
                    </a:lnTo>
                    <a:lnTo>
                      <a:pt x="220967" y="286854"/>
                    </a:lnTo>
                    <a:lnTo>
                      <a:pt x="260350" y="280835"/>
                    </a:lnTo>
                    <a:lnTo>
                      <a:pt x="280822" y="269544"/>
                    </a:lnTo>
                    <a:lnTo>
                      <a:pt x="293763" y="262394"/>
                    </a:lnTo>
                    <a:lnTo>
                      <a:pt x="316953" y="230962"/>
                    </a:lnTo>
                    <a:lnTo>
                      <a:pt x="325628" y="185966"/>
                    </a:lnTo>
                    <a:close/>
                  </a:path>
                  <a:path w="766445" h="287019">
                    <a:moveTo>
                      <a:pt x="551484" y="90347"/>
                    </a:moveTo>
                    <a:lnTo>
                      <a:pt x="493141" y="90347"/>
                    </a:lnTo>
                    <a:lnTo>
                      <a:pt x="493141" y="91859"/>
                    </a:lnTo>
                    <a:lnTo>
                      <a:pt x="495274" y="97231"/>
                    </a:lnTo>
                    <a:lnTo>
                      <a:pt x="499249" y="109740"/>
                    </a:lnTo>
                    <a:lnTo>
                      <a:pt x="501396" y="126479"/>
                    </a:lnTo>
                    <a:lnTo>
                      <a:pt x="498030" y="144564"/>
                    </a:lnTo>
                    <a:lnTo>
                      <a:pt x="468668" y="215709"/>
                    </a:lnTo>
                    <a:lnTo>
                      <a:pt x="436664" y="144183"/>
                    </a:lnTo>
                    <a:lnTo>
                      <a:pt x="432803" y="126161"/>
                    </a:lnTo>
                    <a:lnTo>
                      <a:pt x="434594" y="109550"/>
                    </a:lnTo>
                    <a:lnTo>
                      <a:pt x="438365" y="97180"/>
                    </a:lnTo>
                    <a:lnTo>
                      <a:pt x="440436" y="91859"/>
                    </a:lnTo>
                    <a:lnTo>
                      <a:pt x="440436" y="90347"/>
                    </a:lnTo>
                    <a:lnTo>
                      <a:pt x="328612" y="90347"/>
                    </a:lnTo>
                    <a:lnTo>
                      <a:pt x="328612" y="91478"/>
                    </a:lnTo>
                    <a:lnTo>
                      <a:pt x="332092" y="97586"/>
                    </a:lnTo>
                    <a:lnTo>
                      <a:pt x="340614" y="111531"/>
                    </a:lnTo>
                    <a:lnTo>
                      <a:pt x="351332" y="130124"/>
                    </a:lnTo>
                    <a:lnTo>
                      <a:pt x="361365" y="150202"/>
                    </a:lnTo>
                    <a:lnTo>
                      <a:pt x="420852" y="282346"/>
                    </a:lnTo>
                    <a:lnTo>
                      <a:pt x="464146" y="282346"/>
                    </a:lnTo>
                    <a:lnTo>
                      <a:pt x="519861" y="150583"/>
                    </a:lnTo>
                    <a:lnTo>
                      <a:pt x="529412" y="130505"/>
                    </a:lnTo>
                    <a:lnTo>
                      <a:pt x="539762" y="111912"/>
                    </a:lnTo>
                    <a:lnTo>
                      <a:pt x="548068" y="97967"/>
                    </a:lnTo>
                    <a:lnTo>
                      <a:pt x="551484" y="91859"/>
                    </a:lnTo>
                    <a:lnTo>
                      <a:pt x="551484" y="90347"/>
                    </a:lnTo>
                    <a:close/>
                  </a:path>
                  <a:path w="766445" h="287019">
                    <a:moveTo>
                      <a:pt x="766419" y="246583"/>
                    </a:moveTo>
                    <a:lnTo>
                      <a:pt x="765289" y="245452"/>
                    </a:lnTo>
                    <a:lnTo>
                      <a:pt x="753325" y="249072"/>
                    </a:lnTo>
                    <a:lnTo>
                      <a:pt x="751446" y="248094"/>
                    </a:lnTo>
                    <a:lnTo>
                      <a:pt x="746099" y="245313"/>
                    </a:lnTo>
                    <a:lnTo>
                      <a:pt x="742530" y="235127"/>
                    </a:lnTo>
                    <a:lnTo>
                      <a:pt x="741578" y="219468"/>
                    </a:lnTo>
                    <a:lnTo>
                      <a:pt x="741578" y="181076"/>
                    </a:lnTo>
                    <a:lnTo>
                      <a:pt x="741578" y="169786"/>
                    </a:lnTo>
                    <a:lnTo>
                      <a:pt x="741578" y="154724"/>
                    </a:lnTo>
                    <a:lnTo>
                      <a:pt x="737819" y="128905"/>
                    </a:lnTo>
                    <a:lnTo>
                      <a:pt x="725335" y="107721"/>
                    </a:lnTo>
                    <a:lnTo>
                      <a:pt x="724052" y="106908"/>
                    </a:lnTo>
                    <a:lnTo>
                      <a:pt x="702348" y="93370"/>
                    </a:lnTo>
                    <a:lnTo>
                      <a:pt x="671931" y="88823"/>
                    </a:lnTo>
                    <a:lnTo>
                      <a:pt x="671931" y="243192"/>
                    </a:lnTo>
                    <a:lnTo>
                      <a:pt x="667410" y="246583"/>
                    </a:lnTo>
                    <a:lnTo>
                      <a:pt x="662901" y="248094"/>
                    </a:lnTo>
                    <a:lnTo>
                      <a:pt x="657618" y="248094"/>
                    </a:lnTo>
                    <a:lnTo>
                      <a:pt x="645426" y="245364"/>
                    </a:lnTo>
                    <a:lnTo>
                      <a:pt x="636587" y="237871"/>
                    </a:lnTo>
                    <a:lnTo>
                      <a:pt x="631202" y="226644"/>
                    </a:lnTo>
                    <a:lnTo>
                      <a:pt x="629386" y="212699"/>
                    </a:lnTo>
                    <a:lnTo>
                      <a:pt x="631024" y="200139"/>
                    </a:lnTo>
                    <a:lnTo>
                      <a:pt x="636257" y="190106"/>
                    </a:lnTo>
                    <a:lnTo>
                      <a:pt x="645591" y="183476"/>
                    </a:lnTo>
                    <a:lnTo>
                      <a:pt x="659511" y="181076"/>
                    </a:lnTo>
                    <a:lnTo>
                      <a:pt x="663270" y="181076"/>
                    </a:lnTo>
                    <a:lnTo>
                      <a:pt x="667029" y="181457"/>
                    </a:lnTo>
                    <a:lnTo>
                      <a:pt x="670801" y="182587"/>
                    </a:lnTo>
                    <a:lnTo>
                      <a:pt x="670826" y="235127"/>
                    </a:lnTo>
                    <a:lnTo>
                      <a:pt x="671182" y="239052"/>
                    </a:lnTo>
                    <a:lnTo>
                      <a:pt x="671931" y="243192"/>
                    </a:lnTo>
                    <a:lnTo>
                      <a:pt x="671931" y="88823"/>
                    </a:lnTo>
                    <a:lnTo>
                      <a:pt x="667029" y="88087"/>
                    </a:lnTo>
                    <a:lnTo>
                      <a:pt x="648881" y="88874"/>
                    </a:lnTo>
                    <a:lnTo>
                      <a:pt x="626287" y="91249"/>
                    </a:lnTo>
                    <a:lnTo>
                      <a:pt x="600443" y="95237"/>
                    </a:lnTo>
                    <a:lnTo>
                      <a:pt x="572541" y="100888"/>
                    </a:lnTo>
                    <a:lnTo>
                      <a:pt x="572541" y="160375"/>
                    </a:lnTo>
                    <a:lnTo>
                      <a:pt x="574433" y="160375"/>
                    </a:lnTo>
                    <a:lnTo>
                      <a:pt x="585228" y="152019"/>
                    </a:lnTo>
                    <a:lnTo>
                      <a:pt x="610565" y="133642"/>
                    </a:lnTo>
                    <a:lnTo>
                      <a:pt x="639864" y="115265"/>
                    </a:lnTo>
                    <a:lnTo>
                      <a:pt x="662520" y="106908"/>
                    </a:lnTo>
                    <a:lnTo>
                      <a:pt x="667308" y="109893"/>
                    </a:lnTo>
                    <a:lnTo>
                      <a:pt x="669772" y="118389"/>
                    </a:lnTo>
                    <a:lnTo>
                      <a:pt x="670674" y="131686"/>
                    </a:lnTo>
                    <a:lnTo>
                      <a:pt x="670801" y="169786"/>
                    </a:lnTo>
                    <a:lnTo>
                      <a:pt x="659384" y="165950"/>
                    </a:lnTo>
                    <a:lnTo>
                      <a:pt x="647738" y="163385"/>
                    </a:lnTo>
                    <a:lnTo>
                      <a:pt x="636816" y="161950"/>
                    </a:lnTo>
                    <a:lnTo>
                      <a:pt x="627507" y="161505"/>
                    </a:lnTo>
                    <a:lnTo>
                      <a:pt x="600456" y="165874"/>
                    </a:lnTo>
                    <a:lnTo>
                      <a:pt x="577634" y="178346"/>
                    </a:lnTo>
                    <a:lnTo>
                      <a:pt x="561860" y="198031"/>
                    </a:lnTo>
                    <a:lnTo>
                      <a:pt x="555980" y="223989"/>
                    </a:lnTo>
                    <a:lnTo>
                      <a:pt x="559790" y="246087"/>
                    </a:lnTo>
                    <a:lnTo>
                      <a:pt x="571220" y="266065"/>
                    </a:lnTo>
                    <a:lnTo>
                      <a:pt x="590283" y="280530"/>
                    </a:lnTo>
                    <a:lnTo>
                      <a:pt x="616966" y="286105"/>
                    </a:lnTo>
                    <a:lnTo>
                      <a:pt x="637819" y="283057"/>
                    </a:lnTo>
                    <a:lnTo>
                      <a:pt x="654189" y="275234"/>
                    </a:lnTo>
                    <a:lnTo>
                      <a:pt x="666254" y="264668"/>
                    </a:lnTo>
                    <a:lnTo>
                      <a:pt x="674192" y="253352"/>
                    </a:lnTo>
                    <a:lnTo>
                      <a:pt x="680783" y="267360"/>
                    </a:lnTo>
                    <a:lnTo>
                      <a:pt x="690803" y="277634"/>
                    </a:lnTo>
                    <a:lnTo>
                      <a:pt x="703999" y="283959"/>
                    </a:lnTo>
                    <a:lnTo>
                      <a:pt x="720128" y="286105"/>
                    </a:lnTo>
                    <a:lnTo>
                      <a:pt x="739216" y="283006"/>
                    </a:lnTo>
                    <a:lnTo>
                      <a:pt x="753440" y="274535"/>
                    </a:lnTo>
                    <a:lnTo>
                      <a:pt x="762571" y="261962"/>
                    </a:lnTo>
                    <a:lnTo>
                      <a:pt x="764730" y="253352"/>
                    </a:lnTo>
                    <a:lnTo>
                      <a:pt x="765797" y="249072"/>
                    </a:lnTo>
                    <a:lnTo>
                      <a:pt x="766419" y="246583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0">
              <a:extLst>
                <a:ext uri="{FF2B5EF4-FFF2-40B4-BE49-F238E27FC236}">
                  <a16:creationId xmlns:a16="http://schemas.microsoft.com/office/drawing/2014/main" id="{AF960581-2B0E-D872-52DA-7560CF970C45}"/>
                </a:ext>
              </a:extLst>
            </p:cNvPr>
            <p:cNvGrpSpPr/>
            <p:nvPr/>
          </p:nvGrpSpPr>
          <p:grpSpPr>
            <a:xfrm>
              <a:off x="3638179" y="1414054"/>
              <a:ext cx="1960245" cy="296545"/>
              <a:chOff x="3638179" y="1414054"/>
              <a:chExt cx="1960245" cy="296545"/>
            </a:xfrm>
          </p:grpSpPr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D2F937D8-8050-2E1A-073B-A783ED373A9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2767" y="1511559"/>
                <a:ext cx="216841" cy="194255"/>
              </a:xfrm>
              <a:prstGeom prst="rect">
                <a:avLst/>
              </a:prstGeom>
            </p:spPr>
          </p:pic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5F0B55E6-7051-6EB3-3F42-7B36C5E9545F}"/>
                  </a:ext>
                </a:extLst>
              </p:cNvPr>
              <p:cNvSpPr/>
              <p:nvPr/>
            </p:nvSpPr>
            <p:spPr>
              <a:xfrm>
                <a:off x="4154639" y="1414054"/>
                <a:ext cx="9461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292100">
                    <a:moveTo>
                      <a:pt x="82437" y="99766"/>
                    </a:moveTo>
                    <a:lnTo>
                      <a:pt x="0" y="99766"/>
                    </a:lnTo>
                    <a:lnTo>
                      <a:pt x="0" y="101274"/>
                    </a:lnTo>
                    <a:lnTo>
                      <a:pt x="1822" y="107704"/>
                    </a:lnTo>
                    <a:lnTo>
                      <a:pt x="5832" y="122538"/>
                    </a:lnTo>
                    <a:lnTo>
                      <a:pt x="9841" y="142456"/>
                    </a:lnTo>
                    <a:lnTo>
                      <a:pt x="11664" y="164141"/>
                    </a:lnTo>
                    <a:lnTo>
                      <a:pt x="11664" y="227385"/>
                    </a:lnTo>
                    <a:lnTo>
                      <a:pt x="9841" y="249066"/>
                    </a:lnTo>
                    <a:lnTo>
                      <a:pt x="5832" y="268985"/>
                    </a:lnTo>
                    <a:lnTo>
                      <a:pt x="1822" y="283821"/>
                    </a:lnTo>
                    <a:lnTo>
                      <a:pt x="0" y="290252"/>
                    </a:lnTo>
                    <a:lnTo>
                      <a:pt x="0" y="291760"/>
                    </a:lnTo>
                    <a:lnTo>
                      <a:pt x="94112" y="291760"/>
                    </a:lnTo>
                    <a:lnTo>
                      <a:pt x="94112" y="290252"/>
                    </a:lnTo>
                    <a:lnTo>
                      <a:pt x="92288" y="283821"/>
                    </a:lnTo>
                    <a:lnTo>
                      <a:pt x="88274" y="268985"/>
                    </a:lnTo>
                    <a:lnTo>
                      <a:pt x="84261" y="249066"/>
                    </a:lnTo>
                    <a:lnTo>
                      <a:pt x="82437" y="227385"/>
                    </a:lnTo>
                    <a:lnTo>
                      <a:pt x="82437" y="99766"/>
                    </a:lnTo>
                    <a:close/>
                  </a:path>
                  <a:path w="94614" h="292100">
                    <a:moveTo>
                      <a:pt x="43663" y="0"/>
                    </a:moveTo>
                    <a:lnTo>
                      <a:pt x="27169" y="3247"/>
                    </a:lnTo>
                    <a:lnTo>
                      <a:pt x="13639" y="12142"/>
                    </a:lnTo>
                    <a:lnTo>
                      <a:pt x="4485" y="25413"/>
                    </a:lnTo>
                    <a:lnTo>
                      <a:pt x="1120" y="41789"/>
                    </a:lnTo>
                    <a:lnTo>
                      <a:pt x="4591" y="58165"/>
                    </a:lnTo>
                    <a:lnTo>
                      <a:pt x="13922" y="71436"/>
                    </a:lnTo>
                    <a:lnTo>
                      <a:pt x="27487" y="80331"/>
                    </a:lnTo>
                    <a:lnTo>
                      <a:pt x="43663" y="83578"/>
                    </a:lnTo>
                    <a:lnTo>
                      <a:pt x="59996" y="80331"/>
                    </a:lnTo>
                    <a:lnTo>
                      <a:pt x="73540" y="71436"/>
                    </a:lnTo>
                    <a:lnTo>
                      <a:pt x="82779" y="58165"/>
                    </a:lnTo>
                    <a:lnTo>
                      <a:pt x="86196" y="41789"/>
                    </a:lnTo>
                    <a:lnTo>
                      <a:pt x="82832" y="25413"/>
                    </a:lnTo>
                    <a:lnTo>
                      <a:pt x="73682" y="12142"/>
                    </a:lnTo>
                    <a:lnTo>
                      <a:pt x="60155" y="3247"/>
                    </a:lnTo>
                    <a:lnTo>
                      <a:pt x="4366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3">
                <a:extLst>
                  <a:ext uri="{FF2B5EF4-FFF2-40B4-BE49-F238E27FC236}">
                    <a16:creationId xmlns:a16="http://schemas.microsoft.com/office/drawing/2014/main" id="{1E95263D-BCE6-4CAA-FA15-C5D934E58A5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5504" y="1511558"/>
                <a:ext cx="194632" cy="198779"/>
              </a:xfrm>
              <a:prstGeom prst="rect">
                <a:avLst/>
              </a:prstGeom>
            </p:spPr>
          </p:pic>
          <p:pic>
            <p:nvPicPr>
              <p:cNvPr id="20" name="object 14">
                <a:extLst>
                  <a:ext uri="{FF2B5EF4-FFF2-40B4-BE49-F238E27FC236}">
                    <a16:creationId xmlns:a16="http://schemas.microsoft.com/office/drawing/2014/main" id="{09620FA8-6A1E-7BF5-A173-FAEBEB7DA81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04585" y="1509114"/>
                <a:ext cx="164131" cy="196700"/>
              </a:xfrm>
              <a:prstGeom prst="rect">
                <a:avLst/>
              </a:prstGeom>
            </p:spPr>
          </p:pic>
          <p:pic>
            <p:nvPicPr>
              <p:cNvPr id="21" name="object 15">
                <a:extLst>
                  <a:ext uri="{FF2B5EF4-FFF2-40B4-BE49-F238E27FC236}">
                    <a16:creationId xmlns:a16="http://schemas.microsoft.com/office/drawing/2014/main" id="{31F59D67-AA56-3B67-3E65-DBDC82A7E67B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89551" y="1513826"/>
                <a:ext cx="191240" cy="191983"/>
              </a:xfrm>
              <a:prstGeom prst="rect">
                <a:avLst/>
              </a:prstGeom>
            </p:spPr>
          </p:pic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C18C24D5-3619-C462-D434-08995559EA5D}"/>
                  </a:ext>
                </a:extLst>
              </p:cNvPr>
              <p:cNvSpPr/>
              <p:nvPr/>
            </p:nvSpPr>
            <p:spPr>
              <a:xfrm>
                <a:off x="5106746" y="1414061"/>
                <a:ext cx="259079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96544">
                    <a:moveTo>
                      <a:pt x="86194" y="41783"/>
                    </a:moveTo>
                    <a:lnTo>
                      <a:pt x="82829" y="25412"/>
                    </a:lnTo>
                    <a:lnTo>
                      <a:pt x="73685" y="12141"/>
                    </a:lnTo>
                    <a:lnTo>
                      <a:pt x="60159" y="3251"/>
                    </a:lnTo>
                    <a:lnTo>
                      <a:pt x="43662" y="0"/>
                    </a:lnTo>
                    <a:lnTo>
                      <a:pt x="27165" y="3251"/>
                    </a:lnTo>
                    <a:lnTo>
                      <a:pt x="13639" y="12141"/>
                    </a:lnTo>
                    <a:lnTo>
                      <a:pt x="4483" y="25412"/>
                    </a:lnTo>
                    <a:lnTo>
                      <a:pt x="1117" y="41783"/>
                    </a:lnTo>
                    <a:lnTo>
                      <a:pt x="4597" y="58166"/>
                    </a:lnTo>
                    <a:lnTo>
                      <a:pt x="13919" y="71437"/>
                    </a:lnTo>
                    <a:lnTo>
                      <a:pt x="27482" y="80327"/>
                    </a:lnTo>
                    <a:lnTo>
                      <a:pt x="43662" y="83578"/>
                    </a:lnTo>
                    <a:lnTo>
                      <a:pt x="59994" y="80327"/>
                    </a:lnTo>
                    <a:lnTo>
                      <a:pt x="73545" y="71437"/>
                    </a:lnTo>
                    <a:lnTo>
                      <a:pt x="82778" y="58166"/>
                    </a:lnTo>
                    <a:lnTo>
                      <a:pt x="86194" y="41783"/>
                    </a:lnTo>
                    <a:close/>
                  </a:path>
                  <a:path w="259079" h="296544">
                    <a:moveTo>
                      <a:pt x="94107" y="290245"/>
                    </a:moveTo>
                    <a:lnTo>
                      <a:pt x="92290" y="283819"/>
                    </a:lnTo>
                    <a:lnTo>
                      <a:pt x="88277" y="268986"/>
                    </a:lnTo>
                    <a:lnTo>
                      <a:pt x="84264" y="249059"/>
                    </a:lnTo>
                    <a:lnTo>
                      <a:pt x="82435" y="227380"/>
                    </a:lnTo>
                    <a:lnTo>
                      <a:pt x="82435" y="99758"/>
                    </a:lnTo>
                    <a:lnTo>
                      <a:pt x="0" y="99758"/>
                    </a:lnTo>
                    <a:lnTo>
                      <a:pt x="0" y="101269"/>
                    </a:lnTo>
                    <a:lnTo>
                      <a:pt x="1816" y="107708"/>
                    </a:lnTo>
                    <a:lnTo>
                      <a:pt x="5829" y="122542"/>
                    </a:lnTo>
                    <a:lnTo>
                      <a:pt x="9842" y="142455"/>
                    </a:lnTo>
                    <a:lnTo>
                      <a:pt x="11658" y="164134"/>
                    </a:lnTo>
                    <a:lnTo>
                      <a:pt x="11658" y="227380"/>
                    </a:lnTo>
                    <a:lnTo>
                      <a:pt x="9842" y="249059"/>
                    </a:lnTo>
                    <a:lnTo>
                      <a:pt x="5829" y="268986"/>
                    </a:lnTo>
                    <a:lnTo>
                      <a:pt x="1816" y="283819"/>
                    </a:lnTo>
                    <a:lnTo>
                      <a:pt x="0" y="290245"/>
                    </a:lnTo>
                    <a:lnTo>
                      <a:pt x="0" y="291757"/>
                    </a:lnTo>
                    <a:lnTo>
                      <a:pt x="94107" y="291757"/>
                    </a:lnTo>
                    <a:lnTo>
                      <a:pt x="94107" y="290245"/>
                    </a:lnTo>
                    <a:close/>
                  </a:path>
                  <a:path w="259079" h="296544">
                    <a:moveTo>
                      <a:pt x="258991" y="99758"/>
                    </a:moveTo>
                    <a:lnTo>
                      <a:pt x="208546" y="99758"/>
                    </a:lnTo>
                    <a:lnTo>
                      <a:pt x="208546" y="28232"/>
                    </a:lnTo>
                    <a:lnTo>
                      <a:pt x="188277" y="47409"/>
                    </a:lnTo>
                    <a:lnTo>
                      <a:pt x="165811" y="65557"/>
                    </a:lnTo>
                    <a:lnTo>
                      <a:pt x="140258" y="82918"/>
                    </a:lnTo>
                    <a:lnTo>
                      <a:pt x="110667" y="99758"/>
                    </a:lnTo>
                    <a:lnTo>
                      <a:pt x="110667" y="118592"/>
                    </a:lnTo>
                    <a:lnTo>
                      <a:pt x="138150" y="118592"/>
                    </a:lnTo>
                    <a:lnTo>
                      <a:pt x="138150" y="230022"/>
                    </a:lnTo>
                    <a:lnTo>
                      <a:pt x="142036" y="258800"/>
                    </a:lnTo>
                    <a:lnTo>
                      <a:pt x="153162" y="279527"/>
                    </a:lnTo>
                    <a:lnTo>
                      <a:pt x="170700" y="292061"/>
                    </a:lnTo>
                    <a:lnTo>
                      <a:pt x="193865" y="296278"/>
                    </a:lnTo>
                    <a:lnTo>
                      <a:pt x="218300" y="291769"/>
                    </a:lnTo>
                    <a:lnTo>
                      <a:pt x="236359" y="279946"/>
                    </a:lnTo>
                    <a:lnTo>
                      <a:pt x="248970" y="263398"/>
                    </a:lnTo>
                    <a:lnTo>
                      <a:pt x="257111" y="244703"/>
                    </a:lnTo>
                    <a:lnTo>
                      <a:pt x="248818" y="247713"/>
                    </a:lnTo>
                    <a:lnTo>
                      <a:pt x="240538" y="249961"/>
                    </a:lnTo>
                    <a:lnTo>
                      <a:pt x="233019" y="249961"/>
                    </a:lnTo>
                    <a:lnTo>
                      <a:pt x="223532" y="248551"/>
                    </a:lnTo>
                    <a:lnTo>
                      <a:pt x="215887" y="243992"/>
                    </a:lnTo>
                    <a:lnTo>
                      <a:pt x="210781" y="235839"/>
                    </a:lnTo>
                    <a:lnTo>
                      <a:pt x="208915" y="223621"/>
                    </a:lnTo>
                    <a:lnTo>
                      <a:pt x="208546" y="118592"/>
                    </a:lnTo>
                    <a:lnTo>
                      <a:pt x="258991" y="118592"/>
                    </a:lnTo>
                    <a:lnTo>
                      <a:pt x="258991" y="99758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7">
                <a:extLst>
                  <a:ext uri="{FF2B5EF4-FFF2-40B4-BE49-F238E27FC236}">
                    <a16:creationId xmlns:a16="http://schemas.microsoft.com/office/drawing/2014/main" id="{EC89EC85-3347-1B5B-2332-9DFCA118D0C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87563" y="1511562"/>
                <a:ext cx="210433" cy="198014"/>
              </a:xfrm>
              <a:prstGeom prst="rect">
                <a:avLst/>
              </a:prstGeom>
            </p:spPr>
          </p:pic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C69F8519-B91D-9DCC-F522-331E1B7A055B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64926" y="1513820"/>
                <a:ext cx="222862" cy="191994"/>
              </a:xfrm>
              <a:prstGeom prst="rect">
                <a:avLst/>
              </a:prstGeom>
            </p:spPr>
          </p:pic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B0220D2B-2FD1-186F-E841-7E6222F88D5A}"/>
                  </a:ext>
                </a:extLst>
              </p:cNvPr>
              <p:cNvSpPr/>
              <p:nvPr/>
            </p:nvSpPr>
            <p:spPr>
              <a:xfrm>
                <a:off x="3638179" y="1434754"/>
                <a:ext cx="252729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52729" h="275589">
                    <a:moveTo>
                      <a:pt x="252693" y="0"/>
                    </a:moveTo>
                    <a:lnTo>
                      <a:pt x="180895" y="0"/>
                    </a:lnTo>
                    <a:lnTo>
                      <a:pt x="180895" y="2261"/>
                    </a:lnTo>
                    <a:lnTo>
                      <a:pt x="184541" y="11886"/>
                    </a:lnTo>
                    <a:lnTo>
                      <a:pt x="192564" y="34074"/>
                    </a:lnTo>
                    <a:lnTo>
                      <a:pt x="200587" y="63884"/>
                    </a:lnTo>
                    <a:lnTo>
                      <a:pt x="204234" y="96374"/>
                    </a:lnTo>
                    <a:lnTo>
                      <a:pt x="204234" y="168288"/>
                    </a:lnTo>
                    <a:lnTo>
                      <a:pt x="200168" y="202301"/>
                    </a:lnTo>
                    <a:lnTo>
                      <a:pt x="188515" y="226117"/>
                    </a:lnTo>
                    <a:lnTo>
                      <a:pt x="170088" y="240122"/>
                    </a:lnTo>
                    <a:lnTo>
                      <a:pt x="145702" y="244704"/>
                    </a:lnTo>
                    <a:lnTo>
                      <a:pt x="121272" y="240134"/>
                    </a:lnTo>
                    <a:lnTo>
                      <a:pt x="102778" y="225928"/>
                    </a:lnTo>
                    <a:lnTo>
                      <a:pt x="91063" y="201347"/>
                    </a:lnTo>
                    <a:lnTo>
                      <a:pt x="86971" y="165649"/>
                    </a:lnTo>
                    <a:lnTo>
                      <a:pt x="86971" y="64385"/>
                    </a:lnTo>
                    <a:lnTo>
                      <a:pt x="88793" y="42700"/>
                    </a:lnTo>
                    <a:lnTo>
                      <a:pt x="92803" y="22780"/>
                    </a:lnTo>
                    <a:lnTo>
                      <a:pt x="98635" y="1507"/>
                    </a:lnTo>
                    <a:lnTo>
                      <a:pt x="98635" y="0"/>
                    </a:lnTo>
                    <a:lnTo>
                      <a:pt x="0" y="0"/>
                    </a:lnTo>
                    <a:lnTo>
                      <a:pt x="0" y="1507"/>
                    </a:lnTo>
                    <a:lnTo>
                      <a:pt x="5837" y="22780"/>
                    </a:lnTo>
                    <a:lnTo>
                      <a:pt x="9850" y="42700"/>
                    </a:lnTo>
                    <a:lnTo>
                      <a:pt x="11675" y="64385"/>
                    </a:lnTo>
                    <a:lnTo>
                      <a:pt x="11675" y="156613"/>
                    </a:lnTo>
                    <a:lnTo>
                      <a:pt x="21922" y="213796"/>
                    </a:lnTo>
                    <a:lnTo>
                      <a:pt x="48476" y="250404"/>
                    </a:lnTo>
                    <a:lnTo>
                      <a:pt x="85052" y="269859"/>
                    </a:lnTo>
                    <a:lnTo>
                      <a:pt x="125367" y="275583"/>
                    </a:lnTo>
                    <a:lnTo>
                      <a:pt x="165756" y="269617"/>
                    </a:lnTo>
                    <a:lnTo>
                      <a:pt x="198819" y="250733"/>
                    </a:lnTo>
                    <a:lnTo>
                      <a:pt x="221153" y="217450"/>
                    </a:lnTo>
                    <a:lnTo>
                      <a:pt x="229354" y="168288"/>
                    </a:lnTo>
                    <a:lnTo>
                      <a:pt x="229354" y="96374"/>
                    </a:lnTo>
                    <a:lnTo>
                      <a:pt x="233001" y="63884"/>
                    </a:lnTo>
                    <a:lnTo>
                      <a:pt x="241024" y="34074"/>
                    </a:lnTo>
                    <a:lnTo>
                      <a:pt x="249047" y="11886"/>
                    </a:lnTo>
                    <a:lnTo>
                      <a:pt x="252693" y="2261"/>
                    </a:lnTo>
                    <a:lnTo>
                      <a:pt x="252693" y="0"/>
                    </a:lnTo>
                    <a:close/>
                  </a:path>
                </a:pathLst>
              </a:custGeom>
              <a:solidFill>
                <a:srgbClr val="0034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5956F128-2670-D28C-AC77-F5CFA683A35E}"/>
                </a:ext>
              </a:extLst>
            </p:cNvPr>
            <p:cNvSpPr/>
            <p:nvPr/>
          </p:nvSpPr>
          <p:spPr>
            <a:xfrm>
              <a:off x="3535631" y="879555"/>
              <a:ext cx="685800" cy="351155"/>
            </a:xfrm>
            <a:custGeom>
              <a:avLst/>
              <a:gdLst/>
              <a:ahLst/>
              <a:cxnLst/>
              <a:rect l="l" t="t" r="r" b="b"/>
              <a:pathLst>
                <a:path w="685800" h="351155">
                  <a:moveTo>
                    <a:pt x="342734" y="0"/>
                  </a:moveTo>
                  <a:lnTo>
                    <a:pt x="329483" y="14464"/>
                  </a:lnTo>
                  <a:lnTo>
                    <a:pt x="318798" y="30996"/>
                  </a:lnTo>
                  <a:lnTo>
                    <a:pt x="310974" y="49283"/>
                  </a:lnTo>
                  <a:lnTo>
                    <a:pt x="306305" y="69013"/>
                  </a:lnTo>
                  <a:lnTo>
                    <a:pt x="300138" y="65872"/>
                  </a:lnTo>
                  <a:lnTo>
                    <a:pt x="293196" y="64060"/>
                  </a:lnTo>
                  <a:lnTo>
                    <a:pt x="285814" y="64060"/>
                  </a:lnTo>
                  <a:lnTo>
                    <a:pt x="268117" y="67661"/>
                  </a:lnTo>
                  <a:lnTo>
                    <a:pt x="253666" y="77479"/>
                  </a:lnTo>
                  <a:lnTo>
                    <a:pt x="243922" y="92040"/>
                  </a:lnTo>
                  <a:lnTo>
                    <a:pt x="240349" y="109871"/>
                  </a:lnTo>
                  <a:lnTo>
                    <a:pt x="243922" y="127705"/>
                  </a:lnTo>
                  <a:lnTo>
                    <a:pt x="253666" y="142266"/>
                  </a:lnTo>
                  <a:lnTo>
                    <a:pt x="268117" y="152082"/>
                  </a:lnTo>
                  <a:lnTo>
                    <a:pt x="285814" y="155681"/>
                  </a:lnTo>
                  <a:lnTo>
                    <a:pt x="295204" y="154694"/>
                  </a:lnTo>
                  <a:lnTo>
                    <a:pt x="303917" y="151873"/>
                  </a:lnTo>
                  <a:lnTo>
                    <a:pt x="311763" y="147424"/>
                  </a:lnTo>
                  <a:lnTo>
                    <a:pt x="318556" y="141555"/>
                  </a:lnTo>
                  <a:lnTo>
                    <a:pt x="303400" y="173476"/>
                  </a:lnTo>
                  <a:lnTo>
                    <a:pt x="279344" y="198760"/>
                  </a:lnTo>
                  <a:lnTo>
                    <a:pt x="248347" y="215403"/>
                  </a:lnTo>
                  <a:lnTo>
                    <a:pt x="212371" y="221396"/>
                  </a:lnTo>
                  <a:lnTo>
                    <a:pt x="188997" y="218913"/>
                  </a:lnTo>
                  <a:lnTo>
                    <a:pt x="167349" y="211816"/>
                  </a:lnTo>
                  <a:lnTo>
                    <a:pt x="147927" y="200630"/>
                  </a:lnTo>
                  <a:lnTo>
                    <a:pt x="131232" y="185879"/>
                  </a:lnTo>
                  <a:lnTo>
                    <a:pt x="140080" y="187727"/>
                  </a:lnTo>
                  <a:lnTo>
                    <a:pt x="149166" y="187796"/>
                  </a:lnTo>
                  <a:lnTo>
                    <a:pt x="188427" y="154805"/>
                  </a:lnTo>
                  <a:lnTo>
                    <a:pt x="189797" y="137336"/>
                  </a:lnTo>
                  <a:lnTo>
                    <a:pt x="184183" y="120038"/>
                  </a:lnTo>
                  <a:lnTo>
                    <a:pt x="172339" y="106237"/>
                  </a:lnTo>
                  <a:lnTo>
                    <a:pt x="156717" y="98307"/>
                  </a:lnTo>
                  <a:lnTo>
                    <a:pt x="139310" y="96818"/>
                  </a:lnTo>
                  <a:lnTo>
                    <a:pt x="122112" y="102342"/>
                  </a:lnTo>
                  <a:lnTo>
                    <a:pt x="115683" y="105944"/>
                  </a:lnTo>
                  <a:lnTo>
                    <a:pt x="110510" y="110928"/>
                  </a:lnTo>
                  <a:lnTo>
                    <a:pt x="106678" y="116687"/>
                  </a:lnTo>
                  <a:lnTo>
                    <a:pt x="92946" y="101761"/>
                  </a:lnTo>
                  <a:lnTo>
                    <a:pt x="77171" y="89643"/>
                  </a:lnTo>
                  <a:lnTo>
                    <a:pt x="59762" y="80458"/>
                  </a:lnTo>
                  <a:lnTo>
                    <a:pt x="41130" y="74332"/>
                  </a:lnTo>
                  <a:lnTo>
                    <a:pt x="36650" y="93428"/>
                  </a:lnTo>
                  <a:lnTo>
                    <a:pt x="35420" y="113073"/>
                  </a:lnTo>
                  <a:lnTo>
                    <a:pt x="37545" y="132850"/>
                  </a:lnTo>
                  <a:lnTo>
                    <a:pt x="43130" y="152340"/>
                  </a:lnTo>
                  <a:lnTo>
                    <a:pt x="36219" y="152613"/>
                  </a:lnTo>
                  <a:lnTo>
                    <a:pt x="1370" y="185478"/>
                  </a:lnTo>
                  <a:lnTo>
                    <a:pt x="0" y="202946"/>
                  </a:lnTo>
                  <a:lnTo>
                    <a:pt x="5613" y="220244"/>
                  </a:lnTo>
                  <a:lnTo>
                    <a:pt x="17458" y="234051"/>
                  </a:lnTo>
                  <a:lnTo>
                    <a:pt x="33083" y="241984"/>
                  </a:lnTo>
                  <a:lnTo>
                    <a:pt x="50491" y="243474"/>
                  </a:lnTo>
                  <a:lnTo>
                    <a:pt x="67684" y="237950"/>
                  </a:lnTo>
                  <a:lnTo>
                    <a:pt x="73307" y="234210"/>
                  </a:lnTo>
                  <a:lnTo>
                    <a:pt x="78180" y="229782"/>
                  </a:lnTo>
                  <a:lnTo>
                    <a:pt x="82290" y="224770"/>
                  </a:lnTo>
                  <a:lnTo>
                    <a:pt x="85621" y="219281"/>
                  </a:lnTo>
                  <a:lnTo>
                    <a:pt x="94048" y="237818"/>
                  </a:lnTo>
                  <a:lnTo>
                    <a:pt x="100266" y="257452"/>
                  </a:lnTo>
                  <a:lnTo>
                    <a:pt x="104114" y="278029"/>
                  </a:lnTo>
                  <a:lnTo>
                    <a:pt x="105432" y="299394"/>
                  </a:lnTo>
                  <a:lnTo>
                    <a:pt x="105251" y="307367"/>
                  </a:lnTo>
                  <a:lnTo>
                    <a:pt x="104712" y="315248"/>
                  </a:lnTo>
                  <a:lnTo>
                    <a:pt x="103824" y="323028"/>
                  </a:lnTo>
                  <a:lnTo>
                    <a:pt x="102238" y="332597"/>
                  </a:lnTo>
                  <a:lnTo>
                    <a:pt x="103463" y="334387"/>
                  </a:lnTo>
                  <a:lnTo>
                    <a:pt x="147811" y="340236"/>
                  </a:lnTo>
                  <a:lnTo>
                    <a:pt x="193118" y="344703"/>
                  </a:lnTo>
                  <a:lnTo>
                    <a:pt x="240940" y="347994"/>
                  </a:lnTo>
                  <a:lnTo>
                    <a:pt x="290928" y="350026"/>
                  </a:lnTo>
                  <a:lnTo>
                    <a:pt x="342734" y="350722"/>
                  </a:lnTo>
                  <a:lnTo>
                    <a:pt x="394540" y="350026"/>
                  </a:lnTo>
                  <a:lnTo>
                    <a:pt x="444530" y="347994"/>
                  </a:lnTo>
                  <a:lnTo>
                    <a:pt x="492354" y="344703"/>
                  </a:lnTo>
                  <a:lnTo>
                    <a:pt x="537660" y="340236"/>
                  </a:lnTo>
                  <a:lnTo>
                    <a:pt x="582004" y="334387"/>
                  </a:lnTo>
                  <a:lnTo>
                    <a:pt x="583229" y="332597"/>
                  </a:lnTo>
                  <a:lnTo>
                    <a:pt x="581648" y="323028"/>
                  </a:lnTo>
                  <a:lnTo>
                    <a:pt x="580756" y="315248"/>
                  </a:lnTo>
                  <a:lnTo>
                    <a:pt x="580217" y="307367"/>
                  </a:lnTo>
                  <a:lnTo>
                    <a:pt x="580035" y="299394"/>
                  </a:lnTo>
                  <a:lnTo>
                    <a:pt x="581353" y="278029"/>
                  </a:lnTo>
                  <a:lnTo>
                    <a:pt x="585201" y="257452"/>
                  </a:lnTo>
                  <a:lnTo>
                    <a:pt x="591419" y="237818"/>
                  </a:lnTo>
                  <a:lnTo>
                    <a:pt x="599846" y="219281"/>
                  </a:lnTo>
                  <a:lnTo>
                    <a:pt x="603177" y="224770"/>
                  </a:lnTo>
                  <a:lnTo>
                    <a:pt x="607288" y="229782"/>
                  </a:lnTo>
                  <a:lnTo>
                    <a:pt x="612165" y="234210"/>
                  </a:lnTo>
                  <a:lnTo>
                    <a:pt x="617793" y="237950"/>
                  </a:lnTo>
                  <a:lnTo>
                    <a:pt x="634987" y="243474"/>
                  </a:lnTo>
                  <a:lnTo>
                    <a:pt x="652393" y="241984"/>
                  </a:lnTo>
                  <a:lnTo>
                    <a:pt x="668015" y="234051"/>
                  </a:lnTo>
                  <a:lnTo>
                    <a:pt x="679854" y="220244"/>
                  </a:lnTo>
                  <a:lnTo>
                    <a:pt x="685468" y="202946"/>
                  </a:lnTo>
                  <a:lnTo>
                    <a:pt x="684097" y="185478"/>
                  </a:lnTo>
                  <a:lnTo>
                    <a:pt x="656200" y="154435"/>
                  </a:lnTo>
                  <a:lnTo>
                    <a:pt x="642337" y="152340"/>
                  </a:lnTo>
                  <a:lnTo>
                    <a:pt x="647923" y="132850"/>
                  </a:lnTo>
                  <a:lnTo>
                    <a:pt x="650049" y="113073"/>
                  </a:lnTo>
                  <a:lnTo>
                    <a:pt x="648822" y="93428"/>
                  </a:lnTo>
                  <a:lnTo>
                    <a:pt x="644347" y="74332"/>
                  </a:lnTo>
                  <a:lnTo>
                    <a:pt x="625710" y="80458"/>
                  </a:lnTo>
                  <a:lnTo>
                    <a:pt x="608299" y="89643"/>
                  </a:lnTo>
                  <a:lnTo>
                    <a:pt x="592525" y="101761"/>
                  </a:lnTo>
                  <a:lnTo>
                    <a:pt x="578800" y="116687"/>
                  </a:lnTo>
                  <a:lnTo>
                    <a:pt x="574967" y="110928"/>
                  </a:lnTo>
                  <a:lnTo>
                    <a:pt x="569795" y="105944"/>
                  </a:lnTo>
                  <a:lnTo>
                    <a:pt x="563355" y="102342"/>
                  </a:lnTo>
                  <a:lnTo>
                    <a:pt x="546162" y="96818"/>
                  </a:lnTo>
                  <a:lnTo>
                    <a:pt x="528754" y="98307"/>
                  </a:lnTo>
                  <a:lnTo>
                    <a:pt x="513129" y="106237"/>
                  </a:lnTo>
                  <a:lnTo>
                    <a:pt x="501284" y="120038"/>
                  </a:lnTo>
                  <a:lnTo>
                    <a:pt x="495676" y="137336"/>
                  </a:lnTo>
                  <a:lnTo>
                    <a:pt x="497049" y="154805"/>
                  </a:lnTo>
                  <a:lnTo>
                    <a:pt x="504848" y="170442"/>
                  </a:lnTo>
                  <a:lnTo>
                    <a:pt x="518519" y="182245"/>
                  </a:lnTo>
                  <a:lnTo>
                    <a:pt x="527255" y="185998"/>
                  </a:lnTo>
                  <a:lnTo>
                    <a:pt x="536304" y="187796"/>
                  </a:lnTo>
                  <a:lnTo>
                    <a:pt x="545391" y="187727"/>
                  </a:lnTo>
                  <a:lnTo>
                    <a:pt x="554245" y="185879"/>
                  </a:lnTo>
                  <a:lnTo>
                    <a:pt x="537551" y="200630"/>
                  </a:lnTo>
                  <a:lnTo>
                    <a:pt x="518129" y="211816"/>
                  </a:lnTo>
                  <a:lnTo>
                    <a:pt x="496480" y="218913"/>
                  </a:lnTo>
                  <a:lnTo>
                    <a:pt x="473106" y="221396"/>
                  </a:lnTo>
                  <a:lnTo>
                    <a:pt x="437128" y="215403"/>
                  </a:lnTo>
                  <a:lnTo>
                    <a:pt x="406128" y="198760"/>
                  </a:lnTo>
                  <a:lnTo>
                    <a:pt x="382068" y="173476"/>
                  </a:lnTo>
                  <a:lnTo>
                    <a:pt x="366911" y="141555"/>
                  </a:lnTo>
                  <a:lnTo>
                    <a:pt x="373705" y="147424"/>
                  </a:lnTo>
                  <a:lnTo>
                    <a:pt x="381554" y="151873"/>
                  </a:lnTo>
                  <a:lnTo>
                    <a:pt x="390267" y="154694"/>
                  </a:lnTo>
                  <a:lnTo>
                    <a:pt x="399653" y="155681"/>
                  </a:lnTo>
                  <a:lnTo>
                    <a:pt x="417350" y="152082"/>
                  </a:lnTo>
                  <a:lnTo>
                    <a:pt x="431801" y="142266"/>
                  </a:lnTo>
                  <a:lnTo>
                    <a:pt x="441545" y="127705"/>
                  </a:lnTo>
                  <a:lnTo>
                    <a:pt x="445118" y="109871"/>
                  </a:lnTo>
                  <a:lnTo>
                    <a:pt x="441545" y="92040"/>
                  </a:lnTo>
                  <a:lnTo>
                    <a:pt x="431801" y="77479"/>
                  </a:lnTo>
                  <a:lnTo>
                    <a:pt x="417350" y="67661"/>
                  </a:lnTo>
                  <a:lnTo>
                    <a:pt x="399653" y="64060"/>
                  </a:lnTo>
                  <a:lnTo>
                    <a:pt x="392271" y="64060"/>
                  </a:lnTo>
                  <a:lnTo>
                    <a:pt x="385329" y="65872"/>
                  </a:lnTo>
                  <a:lnTo>
                    <a:pt x="379172" y="69013"/>
                  </a:lnTo>
                  <a:lnTo>
                    <a:pt x="374498" y="49283"/>
                  </a:lnTo>
                  <a:lnTo>
                    <a:pt x="366670" y="30996"/>
                  </a:lnTo>
                  <a:lnTo>
                    <a:pt x="355984" y="14464"/>
                  </a:lnTo>
                  <a:lnTo>
                    <a:pt x="342734" y="0"/>
                  </a:lnTo>
                  <a:close/>
                </a:path>
              </a:pathLst>
            </a:custGeom>
            <a:solidFill>
              <a:srgbClr val="D32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72621C-A5A5-1EB3-4F93-961BA1B05ECF}"/>
              </a:ext>
            </a:extLst>
          </p:cNvPr>
          <p:cNvSpPr txBox="1"/>
          <p:nvPr/>
        </p:nvSpPr>
        <p:spPr>
          <a:xfrm>
            <a:off x="3192905" y="3132945"/>
            <a:ext cx="118834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b="1" dirty="0">
                <a:solidFill>
                  <a:srgbClr val="002060"/>
                </a:solidFill>
                <a:latin typeface="+mn-lt"/>
              </a:rPr>
              <a:t>Rozhodnutí je řádně oznámeno a každému z účastníků 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marně uplyne lhůta pro podání odvolání</a:t>
            </a:r>
          </a:p>
          <a:p>
            <a:endParaRPr lang="cs-CZ" sz="4000" b="1" dirty="0">
              <a:solidFill>
                <a:srgbClr val="C00000"/>
              </a:solidFill>
              <a:latin typeface="+mn-lt"/>
            </a:endParaRPr>
          </a:p>
          <a:p>
            <a:r>
              <a:rPr lang="cs-CZ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cs-CZ" sz="40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cs-CZ" sz="4000" b="1" dirty="0">
                <a:solidFill>
                  <a:srgbClr val="C00000"/>
                </a:solidFill>
                <a:latin typeface="+mn-lt"/>
              </a:rPr>
              <a:t>je splněna podmínka, že proti němu nelze odvolání podat</a:t>
            </a:r>
            <a:r>
              <a:rPr lang="cs-CZ" sz="4000" b="1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6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0EB4B94AA2444A2F16D775C9B6FAB" ma:contentTypeVersion="0" ma:contentTypeDescription="Vytvoří nový dokument" ma:contentTypeScope="" ma:versionID="1ebf40800d075f05dd33badd59f8eb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51473e6d4ec2e8577f2065f57c737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3247A-8BE5-4F14-8861-EB3092464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1F763E-AD66-4B0D-BF1A-F36976BFE4BB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145F00-A98C-4539-BA9C-D306628C31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1736</Words>
  <Application>Microsoft Office PowerPoint</Application>
  <PresentationFormat>Vlastní</PresentationFormat>
  <Paragraphs>244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Calibri</vt:lpstr>
      <vt:lpstr>Gill Sans MT</vt:lpstr>
      <vt:lpstr>Quire Sans</vt:lpstr>
      <vt:lpstr>Silka</vt:lpstr>
      <vt:lpstr>Silka Bold</vt:lpstr>
      <vt:lpstr>Silka-SemiBold</vt:lpstr>
      <vt:lpstr>Symbol</vt:lpstr>
      <vt:lpstr>Wingdings</vt:lpstr>
      <vt:lpstr>Office Theme</vt:lpstr>
      <vt:lpstr>Správní právo IV.</vt:lpstr>
      <vt:lpstr>Prezentace aplikace PowerPoint</vt:lpstr>
      <vt:lpstr>1.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účast na přednáškách!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Lorem ipsum ipsum</dc:title>
  <dc:creator>Lukáš Nachtigal</dc:creator>
  <cp:lastModifiedBy>Jakub Handrlica</cp:lastModifiedBy>
  <cp:revision>458</cp:revision>
  <dcterms:created xsi:type="dcterms:W3CDTF">2023-09-06T12:34:45Z</dcterms:created>
  <dcterms:modified xsi:type="dcterms:W3CDTF">2024-12-18T12:54:06Z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0x010100B130EB4B94AA2444A2F16D775C9B6FAB</vt:lpwstr>
  </property>
  <property fmtid="{D5CDD505-2E9C-101B-9397-08002B2CF9AE}" pid="7" name="MediaServiceImageTags">
    <vt:lpwstr/>
  </property>
</Properties>
</file>